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74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70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123D0B-7B15-8241-114F-0F509F9C0883}" name="Jerry Huang" initials="JH" userId="S::jerry.huang@primeglobalpeople.com::47175e71-6f0f-4bf1-922a-f2da50266449" providerId="AD"/>
  <p188:author id="{C07A505D-5E7E-6BEB-4195-801D42364FA7}" name="Ceren Akdeniz Vogt" initials="CA" userId="S::cak@lundbeckfonden.com::6291f9b8-8487-4396-8769-615d243e0f4b" providerId="AD"/>
  <p188:author id="{0CAF265E-3507-DDFB-096F-5F160D94C031}" name="Kiyanah Coghiel-Fox" initials="" userId="S::Kiyanah.Coghiel-Fox@primeglobalpeople.com::98e38abd-df58-4111-a4e7-d3b356d99ddb" providerId="AD"/>
  <p188:author id="{46555C6D-31EC-DA99-61B5-C6F6A324EF99}" name="Fact Check" initials="FC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2428F584-1FE4-8162-173F-87BFBD4D6849}" name="Ana Catalan Alcantara" initials="AC" userId="S::k1808030@kcl.ac.uk::b52135e5-b684-4b1f-9dd7-77eebd48a82b" providerId="AD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AB25F1AB-1588-8335-5B1E-F4F14CAF435E}" name="Kiyanah Coghiel-Fox" initials="KC" userId="S::kiyanah.coghiel-fox@primeglobalpeople.com::98e38abd-df58-4111-a4e7-d3b356d99ddb" providerId="AD"/>
  <p188:author id="{8D1EF3B3-7F19-2B30-416A-A782C61DA141}" name="Kiyanah Coghiel-Fox" initials="SR" userId="Kiyanah Coghiel-Fox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EBE23A"/>
    <a:srgbClr val="F2F2F2"/>
    <a:srgbClr val="D9D1CC"/>
    <a:srgbClr val="E0DBD6"/>
    <a:srgbClr val="26322D"/>
    <a:srgbClr val="717171"/>
    <a:srgbClr val="99B3A8"/>
    <a:srgbClr val="FC7B23"/>
    <a:srgbClr val="E5EB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E7311D-85FF-4859-9004-0E74F74BABE3}" v="1" dt="2026-06-02T13:55:34.7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29" autoAdjust="0"/>
    <p:restoredTop sz="80270" autoAdjust="0"/>
  </p:normalViewPr>
  <p:slideViewPr>
    <p:cSldViewPr snapToGrid="0">
      <p:cViewPr varScale="1">
        <p:scale>
          <a:sx n="85" d="100"/>
          <a:sy n="85" d="100"/>
        </p:scale>
        <p:origin x="786" y="96"/>
      </p:cViewPr>
      <p:guideLst>
        <p:guide orient="horz" pos="2228"/>
        <p:guide pos="706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4782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pPr marL="228600" lvl="2" indent="-228600">
              <a:buFont typeface="+mj-lt"/>
              <a:buAutoNum type="arabicPeriod"/>
            </a:pP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Kotov R, </a:t>
            </a:r>
            <a:r>
              <a:rPr lang="en-GB" sz="100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Fochtmann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L, Li L, et al. Declining clinical course of psychotic disorders over the two decades following first hospitalization: evidence from the Suffolk County Mental Health Project. Am J Psychiatry 2017; 174: 1064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1074. </a:t>
            </a:r>
          </a:p>
          <a:p>
            <a:pPr marL="0" lvl="2"/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4613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svg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EB6CE-FD14-6973-6A5B-51202870E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31EA1F-B976-D36F-78C6-448FDCCF473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noProof="0"/>
              <a:t>Schizophrenia – Course, natural history, and prognosis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9D43A00-42C9-F545-94F0-DB1C307B9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Chronic and persistent illness patterns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E66E29-DA76-0FE8-362F-C17B972606C4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en-GB" sz="1600" noProof="0"/>
              <a:t>Stable or worsening negative and cognitive dimensions are </a:t>
            </a:r>
            <a:r>
              <a:rPr lang="en-GB" sz="1600" b="1" noProof="0"/>
              <a:t>key drivers of poor </a:t>
            </a:r>
            <a:br>
              <a:rPr lang="en-GB" sz="1600" b="1" noProof="0"/>
            </a:br>
            <a:r>
              <a:rPr lang="en-GB" sz="1600" b="1" noProof="0"/>
              <a:t>long-term functioning</a:t>
            </a:r>
          </a:p>
          <a:p>
            <a:endParaRPr lang="en-GB" sz="1600" noProof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65DB72B-98D3-E481-337F-F582139F0380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en-GB" sz="1600" b="1" noProof="0"/>
              <a:t>Symptom domains influence each other dynamically over time, </a:t>
            </a:r>
            <a:r>
              <a:rPr lang="en-GB" sz="1600" noProof="0"/>
              <a:t>with reciprocal effects across clinical and functional outcomes</a:t>
            </a:r>
          </a:p>
          <a:p>
            <a:endParaRPr lang="en-GB" sz="1600" noProof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4AD78F6-4510-A703-D0B7-332ECD55EBFA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en-GB" sz="1600" noProof="0"/>
              <a:t>Improvements in one domain (e.g., positive symptoms) </a:t>
            </a:r>
            <a:r>
              <a:rPr lang="en-GB" sz="1600" b="1" noProof="0"/>
              <a:t>does not directly translate </a:t>
            </a:r>
            <a:r>
              <a:rPr lang="en-GB" sz="1600" noProof="0"/>
              <a:t>into gains in functioning or improvements in negative symptoms</a:t>
            </a:r>
          </a:p>
          <a:p>
            <a:pPr marL="0" indent="0">
              <a:buNone/>
            </a:pPr>
            <a:endParaRPr lang="en-GB" sz="1600" noProof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E8828C21-BE15-D176-DA18-42414C8E4A5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en-GB" sz="1600" noProof="0"/>
              <a:t>Long-term symptom changes in psychotic disorders follow </a:t>
            </a:r>
            <a:r>
              <a:rPr lang="en-GB" sz="1600" b="1" noProof="0"/>
              <a:t>multiple distinct trajectories </a:t>
            </a:r>
            <a:r>
              <a:rPr lang="en-GB" sz="1600" noProof="0"/>
              <a:t>rather than a uniform pattern</a:t>
            </a:r>
            <a:endParaRPr lang="en-GB" sz="1600" baseline="30000" noProof="0"/>
          </a:p>
          <a:p>
            <a:pPr marL="0" indent="0">
              <a:buNone/>
            </a:pPr>
            <a:endParaRPr lang="en-GB" sz="1600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389C56-8B7A-DDA6-4B28-B5ED25AC7EB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/>
              <a:t> Kotov et al. Am J Psychiatry 2017;174:1064–1074</a:t>
            </a:r>
          </a:p>
        </p:txBody>
      </p:sp>
      <p:pic>
        <p:nvPicPr>
          <p:cNvPr id="14" name="Graphic 13" descr="Lost with solid fill">
            <a:extLst>
              <a:ext uri="{FF2B5EF4-FFF2-40B4-BE49-F238E27FC236}">
                <a16:creationId xmlns:a16="http://schemas.microsoft.com/office/drawing/2014/main" id="{7AA1EDAF-94FC-C4F2-8C3B-70AB9605D6D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9528" y="3635592"/>
            <a:ext cx="1490474" cy="1490474"/>
          </a:xfrm>
          <a:prstGeom prst="rect">
            <a:avLst/>
          </a:prstGeom>
        </p:spPr>
      </p:pic>
      <p:pic>
        <p:nvPicPr>
          <p:cNvPr id="16" name="Graphic 15" descr="Bar chart with solid fill">
            <a:extLst>
              <a:ext uri="{FF2B5EF4-FFF2-40B4-BE49-F238E27FC236}">
                <a16:creationId xmlns:a16="http://schemas.microsoft.com/office/drawing/2014/main" id="{028D0780-0688-A8E5-EC9F-E2C1D9F67A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25950" y="3635592"/>
            <a:ext cx="1490474" cy="1490474"/>
          </a:xfrm>
          <a:prstGeom prst="rect">
            <a:avLst/>
          </a:prstGeom>
        </p:spPr>
      </p:pic>
      <p:pic>
        <p:nvPicPr>
          <p:cNvPr id="18" name="Graphic 17" descr="Atom with solid fill">
            <a:extLst>
              <a:ext uri="{FF2B5EF4-FFF2-40B4-BE49-F238E27FC236}">
                <a16:creationId xmlns:a16="http://schemas.microsoft.com/office/drawing/2014/main" id="{E59404D4-4AEC-71AF-3871-9DB9A235197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73988" y="3635592"/>
            <a:ext cx="1490474" cy="1490474"/>
          </a:xfrm>
          <a:prstGeom prst="rect">
            <a:avLst/>
          </a:prstGeom>
        </p:spPr>
      </p:pic>
      <p:pic>
        <p:nvPicPr>
          <p:cNvPr id="20" name="Graphic 19" descr="Downward trend graph outline">
            <a:extLst>
              <a:ext uri="{FF2B5EF4-FFF2-40B4-BE49-F238E27FC236}">
                <a16:creationId xmlns:a16="http://schemas.microsoft.com/office/drawing/2014/main" id="{21635D0E-9390-B907-4579-C9BBE41259F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22026" y="3657600"/>
            <a:ext cx="1490474" cy="1446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112867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AE9F05-DA2D-4B16-9965-37043D7D9979}">
  <ds:schemaRefs>
    <ds:schemaRef ds:uri="http://purl.org/dc/terms/"/>
    <ds:schemaRef ds:uri="08562aa6-c0ad-4fb9-8a82-15409d3a28b4"/>
    <ds:schemaRef ds:uri="http://schemas.microsoft.com/office/2006/documentManagement/types"/>
    <ds:schemaRef ds:uri="28627d7c-4416-4bc1-86cf-ca6c3a42a8f2"/>
    <ds:schemaRef ds:uri="http://purl.org/dc/dcmitype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87B761F2-11B3-4730-BC23-AB5383E15CFB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143</Words>
  <Application>Microsoft Office PowerPoint</Application>
  <PresentationFormat>Widescreen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Chronic and persistent illness patterns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25</cp:revision>
  <dcterms:created xsi:type="dcterms:W3CDTF">2026-02-02T13:01:55Z</dcterms:created>
  <dcterms:modified xsi:type="dcterms:W3CDTF">2026-06-04T07:20:22Z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