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7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028807572530309"/>
          <c:y val="1.4700807604032881E-2"/>
          <c:w val="0.80880094686273896"/>
          <c:h val="0.90667637848255367"/>
        </c:manualLayout>
      </c:layout>
      <c:scatterChart>
        <c:scatterStyle val="lineMarker"/>
        <c:varyColors val="0"/>
        <c:ser>
          <c:idx val="1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noFill/>
              </a:ln>
              <a:effectLst/>
            </c:spPr>
          </c:marker>
          <c:errBars>
            <c:errDir val="x"/>
            <c:errBarType val="both"/>
            <c:errValType val="cust"/>
            <c:noEndCap val="0"/>
            <c:plus>
              <c:numRef>
                <c:f>Sheet1!$F$2:$F$17</c:f>
                <c:numCache>
                  <c:formatCode>General</c:formatCode>
                  <c:ptCount val="16"/>
                  <c:pt idx="0">
                    <c:v>0.77</c:v>
                  </c:pt>
                  <c:pt idx="1">
                    <c:v>0.7799999999999998</c:v>
                  </c:pt>
                  <c:pt idx="2">
                    <c:v>0.77</c:v>
                  </c:pt>
                  <c:pt idx="3">
                    <c:v>0.54</c:v>
                  </c:pt>
                  <c:pt idx="4">
                    <c:v>0.4900000000000001</c:v>
                  </c:pt>
                  <c:pt idx="5">
                    <c:v>0.56000000000000005</c:v>
                  </c:pt>
                  <c:pt idx="6">
                    <c:v>0.51</c:v>
                  </c:pt>
                  <c:pt idx="7">
                    <c:v>0.49000000000000021</c:v>
                  </c:pt>
                  <c:pt idx="8">
                    <c:v>1.48</c:v>
                  </c:pt>
                  <c:pt idx="9">
                    <c:v>1.21</c:v>
                  </c:pt>
                  <c:pt idx="10">
                    <c:v>1.39</c:v>
                  </c:pt>
                  <c:pt idx="11">
                    <c:v>0.78000000000000025</c:v>
                  </c:pt>
                  <c:pt idx="12">
                    <c:v>0.99000000000000021</c:v>
                  </c:pt>
                  <c:pt idx="13">
                    <c:v>0.64999999999999991</c:v>
                  </c:pt>
                  <c:pt idx="14">
                    <c:v>0.64999999999999991</c:v>
                  </c:pt>
                  <c:pt idx="15">
                    <c:v>0.70000000000000018</c:v>
                  </c:pt>
                </c:numCache>
              </c:numRef>
            </c:plus>
            <c:minus>
              <c:numRef>
                <c:f>Sheet1!$D$2:$D$17</c:f>
                <c:numCache>
                  <c:formatCode>General</c:formatCode>
                  <c:ptCount val="16"/>
                  <c:pt idx="0">
                    <c:v>0.52</c:v>
                  </c:pt>
                  <c:pt idx="1">
                    <c:v>0.47</c:v>
                  </c:pt>
                  <c:pt idx="2">
                    <c:v>0.45999999999999996</c:v>
                  </c:pt>
                  <c:pt idx="3">
                    <c:v>0.35</c:v>
                  </c:pt>
                  <c:pt idx="4">
                    <c:v>0.29999999999999993</c:v>
                  </c:pt>
                  <c:pt idx="5">
                    <c:v>0.38</c:v>
                  </c:pt>
                  <c:pt idx="6">
                    <c:v>0.36</c:v>
                  </c:pt>
                  <c:pt idx="7">
                    <c:v>0.33999999999999986</c:v>
                  </c:pt>
                  <c:pt idx="8">
                    <c:v>0.98</c:v>
                  </c:pt>
                  <c:pt idx="9">
                    <c:v>0.69</c:v>
                  </c:pt>
                  <c:pt idx="10">
                    <c:v>0.78</c:v>
                  </c:pt>
                  <c:pt idx="11">
                    <c:v>0.49999999999999989</c:v>
                  </c:pt>
                  <c:pt idx="12">
                    <c:v>0.61999999999999988</c:v>
                  </c:pt>
                  <c:pt idx="13">
                    <c:v>0.44000000000000006</c:v>
                  </c:pt>
                  <c:pt idx="14">
                    <c:v>0.44999999999999996</c:v>
                  </c:pt>
                  <c:pt idx="15">
                    <c:v>0.48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2"/>
                </a:solidFill>
                <a:round/>
              </a:ln>
              <a:effectLst/>
            </c:spPr>
          </c:errBars>
          <c:xVal>
            <c:numRef>
              <c:f>Sheet1!$B$2:$B$17</c:f>
              <c:numCache>
                <c:formatCode>General</c:formatCode>
                <c:ptCount val="16"/>
                <c:pt idx="0">
                  <c:v>1.65</c:v>
                </c:pt>
                <c:pt idx="1">
                  <c:v>1.25</c:v>
                </c:pt>
                <c:pt idx="2">
                  <c:v>1.18</c:v>
                </c:pt>
                <c:pt idx="3">
                  <c:v>1.02</c:v>
                </c:pt>
                <c:pt idx="4">
                  <c:v>0.83</c:v>
                </c:pt>
                <c:pt idx="5">
                  <c:v>1.22</c:v>
                </c:pt>
                <c:pt idx="6">
                  <c:v>1.18</c:v>
                </c:pt>
                <c:pt idx="7">
                  <c:v>1.1299999999999999</c:v>
                </c:pt>
                <c:pt idx="8">
                  <c:v>2.9</c:v>
                </c:pt>
                <c:pt idx="9">
                  <c:v>1.65</c:v>
                </c:pt>
                <c:pt idx="10">
                  <c:v>1.8</c:v>
                </c:pt>
                <c:pt idx="11">
                  <c:v>1.38</c:v>
                </c:pt>
                <c:pt idx="12">
                  <c:v>1.67</c:v>
                </c:pt>
                <c:pt idx="13">
                  <c:v>1.3</c:v>
                </c:pt>
                <c:pt idx="14">
                  <c:v>1.42</c:v>
                </c:pt>
                <c:pt idx="15">
                  <c:v>1.54</c:v>
                </c:pt>
              </c:numCache>
            </c:numRef>
          </c:xVal>
          <c:yVal>
            <c:numRef>
              <c:f>Sheet1!$H$2:$H$17</c:f>
              <c:numCache>
                <c:formatCode>General</c:formatCode>
                <c:ptCount val="16"/>
                <c:pt idx="0">
                  <c:v>0.5</c:v>
                </c:pt>
                <c:pt idx="1">
                  <c:v>1.5</c:v>
                </c:pt>
                <c:pt idx="2">
                  <c:v>2.5</c:v>
                </c:pt>
                <c:pt idx="3">
                  <c:v>3.5</c:v>
                </c:pt>
                <c:pt idx="4">
                  <c:v>4.5</c:v>
                </c:pt>
                <c:pt idx="5">
                  <c:v>5.5</c:v>
                </c:pt>
                <c:pt idx="6">
                  <c:v>6.5</c:v>
                </c:pt>
                <c:pt idx="7">
                  <c:v>7.5</c:v>
                </c:pt>
                <c:pt idx="8">
                  <c:v>8.5</c:v>
                </c:pt>
                <c:pt idx="9">
                  <c:v>9.5</c:v>
                </c:pt>
                <c:pt idx="10">
                  <c:v>10.5</c:v>
                </c:pt>
                <c:pt idx="11">
                  <c:v>11.5</c:v>
                </c:pt>
                <c:pt idx="12">
                  <c:v>12.5</c:v>
                </c:pt>
                <c:pt idx="13">
                  <c:v>13.5</c:v>
                </c:pt>
                <c:pt idx="14">
                  <c:v>14.5</c:v>
                </c:pt>
                <c:pt idx="15">
                  <c:v>15.5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524D-48F5-AE9A-C995E33FCC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0592159"/>
        <c:axId val="390593599"/>
      </c:scatterChart>
      <c:catAx>
        <c:axId val="39059359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0592159"/>
        <c:crosses val="autoZero"/>
        <c:auto val="1"/>
        <c:lblAlgn val="ctr"/>
        <c:lblOffset val="100"/>
        <c:noMultiLvlLbl val="0"/>
      </c:catAx>
      <c:valAx>
        <c:axId val="390592159"/>
        <c:scaling>
          <c:orientation val="minMax"/>
          <c:max val="4.5"/>
          <c:min val="-1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0593599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Takeuchi H, Siu C, Remington G, et al. Does relapse contribute to treatment resistance? Antipsychotic response in first- vs. second-episode schizophrenia. Neuropsychopharmacology 2019; 44: 1036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1042.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Rubio JM, </a:t>
            </a: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Schoretsanitis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G, John M, et al. Psychosis relapse during treatment with long-acting injectable antipsychotics in individuals with schizophrenia-spectrum disorders: an individual participant data meta-analysis. Lancet Psychiatry 2020; 7: 749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761.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Taipale H, Tanskanen A, Correll CU, Tiihonen J. Real-world effectiveness of antipsychotic doses for relapse prevention in patients with first-episode schizophrenia in Finland: a nationwide, register-based cohort study. Lancet Psychiatry 2022; 9: 271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279. 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897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14">
            <a:extLst>
              <a:ext uri="{FF2B5EF4-FFF2-40B4-BE49-F238E27FC236}">
                <a16:creationId xmlns:a16="http://schemas.microsoft.com/office/drawing/2014/main" id="{261C2606-9950-883B-5481-5C87CCDB4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3790496"/>
              </p:ext>
            </p:extLst>
          </p:nvPr>
        </p:nvGraphicFramePr>
        <p:xfrm>
          <a:off x="5760721" y="1874764"/>
          <a:ext cx="5889942" cy="33808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3514">
                  <a:extLst>
                    <a:ext uri="{9D8B030D-6E8A-4147-A177-3AD203B41FA5}">
                      <a16:colId xmlns:a16="http://schemas.microsoft.com/office/drawing/2014/main" val="3181606531"/>
                    </a:ext>
                  </a:extLst>
                </a:gridCol>
                <a:gridCol w="7435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5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5658">
                  <a:extLst>
                    <a:ext uri="{9D8B030D-6E8A-4147-A177-3AD203B41FA5}">
                      <a16:colId xmlns:a16="http://schemas.microsoft.com/office/drawing/2014/main" val="709338484"/>
                    </a:ext>
                  </a:extLst>
                </a:gridCol>
                <a:gridCol w="561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8780"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en-GB" sz="1000" b="1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b="1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Dose</a:t>
                      </a:r>
                      <a:endParaRPr lang="en-GB" sz="1000" b="1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b="1" kern="1200" spc="-20" noProof="0" err="1">
                          <a:solidFill>
                            <a:srgbClr val="231F20"/>
                          </a:solidFill>
                          <a:latin typeface="+mj-lt"/>
                        </a:rPr>
                        <a:t>aHR</a:t>
                      </a:r>
                      <a:r>
                        <a:rPr lang="en-GB" sz="1000" b="1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 (95% CI)</a:t>
                      </a:r>
                      <a:r>
                        <a:rPr lang="en-GB" sz="1000" b="1" kern="1200" spc="-20" baseline="30000" noProof="0">
                          <a:solidFill>
                            <a:srgbClr val="231F20"/>
                          </a:solidFill>
                          <a:latin typeface="+mj-lt"/>
                        </a:rPr>
                        <a:t>b</a:t>
                      </a:r>
                      <a:endParaRPr lang="en-GB" sz="1000" b="1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25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1120" algn="l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lang="en-GB" sz="1000" b="1" noProof="0">
                        <a:latin typeface="+mj-lt"/>
                        <a:cs typeface="Calibri"/>
                      </a:endParaRPr>
                    </a:p>
                  </a:txBody>
                  <a:tcPr marL="0" marR="0" marT="254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b="1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p value</a:t>
                      </a:r>
                      <a:endParaRPr lang="en-GB" sz="1000" b="1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2540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780">
                <a:tc rowSpan="8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b="1" kern="1200" spc="-20" noProof="0">
                          <a:solidFill>
                            <a:srgbClr val="231F20"/>
                          </a:solidFill>
                          <a:latin typeface="+mj-lt"/>
                          <a:ea typeface="+mn-ea"/>
                          <a:cs typeface="+mn-cs"/>
                        </a:rPr>
                        <a:t>1–2 </a:t>
                      </a:r>
                      <a:br>
                        <a:rPr lang="en-GB" sz="1000" b="1" kern="1200" spc="-20" noProof="0">
                          <a:solidFill>
                            <a:srgbClr val="231F20"/>
                          </a:solidFill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lang="en-GB" sz="1000" b="1" kern="1200" spc="-20" noProof="0" err="1">
                          <a:solidFill>
                            <a:srgbClr val="231F20"/>
                          </a:solidFill>
                          <a:latin typeface="+mj-lt"/>
                          <a:ea typeface="+mn-ea"/>
                          <a:cs typeface="+mn-cs"/>
                        </a:rPr>
                        <a:t>relapses</a:t>
                      </a:r>
                      <a:r>
                        <a:rPr lang="en-GB" sz="1000" b="1" kern="1200" spc="-20" baseline="30000" noProof="0" err="1">
                          <a:solidFill>
                            <a:srgbClr val="231F20"/>
                          </a:solidFill>
                          <a:latin typeface="+mj-lt"/>
                          <a:ea typeface="+mn-ea"/>
                          <a:cs typeface="+mn-cs"/>
                        </a:rPr>
                        <a:t>c</a:t>
                      </a:r>
                      <a:endParaRPr lang="en-GB" sz="1000" b="1" kern="1200" spc="-20" baseline="3000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2000" marR="0" marT="2540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&lt;0.6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2540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1.54 (1.06, 2.24)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2540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7630" algn="l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lang="en-GB" sz="1000" noProof="0">
                        <a:latin typeface="+mj-lt"/>
                        <a:cs typeface="Calibri"/>
                      </a:endParaRPr>
                    </a:p>
                  </a:txBody>
                  <a:tcPr marL="0" marR="0" marT="2540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8763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0.0243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780">
                <a:tc vMerge="1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700" kern="1200" spc="-20">
                        <a:solidFill>
                          <a:srgbClr val="231F2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0.6 to &lt;0.9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1.42 (0.97, 2.07)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91440" algn="l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lang="en-GB" sz="1000" noProof="0">
                        <a:latin typeface="+mj-lt"/>
                        <a:cs typeface="Calibri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9144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0.0719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8780">
                <a:tc vMerge="1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700" kern="1200" spc="-20">
                        <a:solidFill>
                          <a:srgbClr val="231F2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1.1 to &lt;1.4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1.30 (0.86, 1.95)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2550" algn="l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lang="en-GB" sz="1000" noProof="0">
                        <a:latin typeface="+mj-lt"/>
                        <a:cs typeface="Calibri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8255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0.2094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378">
                <a:tc vMerge="1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700" kern="1200" spc="-20">
                        <a:solidFill>
                          <a:srgbClr val="231F2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1.4 to &lt;1.6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1.67 (1.05, 2.66)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91440" algn="l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lang="en-GB" sz="1000" noProof="0">
                        <a:latin typeface="+mj-lt"/>
                        <a:cs typeface="Calibri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9144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0.0310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8780">
                <a:tc vMerge="1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700" kern="1200" spc="-20">
                        <a:solidFill>
                          <a:srgbClr val="231F2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1.6 to &lt;1.9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1.38 (0.88, 2.16)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93980" algn="l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lang="en-GB" sz="1000" noProof="0">
                        <a:latin typeface="+mj-lt"/>
                        <a:cs typeface="Calibri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9398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0.1579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8780">
                <a:tc vMerge="1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700" kern="1200" spc="-20">
                        <a:solidFill>
                          <a:srgbClr val="231F2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1.9 to &lt;2.1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1.80 (1.02, 3.19)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l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lang="en-GB" sz="1000" noProof="0">
                        <a:latin typeface="+mj-lt"/>
                        <a:cs typeface="Calibri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8318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0.0442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8780">
                <a:tc vMerge="1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700" kern="1200" spc="-20">
                        <a:solidFill>
                          <a:srgbClr val="231F2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2.2 to &lt;2.4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1.65 (0.96, 2.86)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96520" algn="l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lang="en-GB" sz="1000" noProof="0">
                        <a:latin typeface="+mj-lt"/>
                        <a:cs typeface="Calibri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9652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0.0721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8780">
                <a:tc vMerge="1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700" kern="1200" spc="-20">
                        <a:solidFill>
                          <a:srgbClr val="231F2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≥2.4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2.90 (1.92, 4.38)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4455" algn="l">
                        <a:lnSpc>
                          <a:spcPts val="770"/>
                        </a:lnSpc>
                        <a:spcBef>
                          <a:spcPts val="85"/>
                        </a:spcBef>
                      </a:pPr>
                      <a:endParaRPr lang="en-GB" sz="1000" noProof="0">
                        <a:latin typeface="+mj-lt"/>
                        <a:cs typeface="Calibri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&lt;0.0001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8780">
                <a:tc rowSpan="8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b="1" kern="1200" spc="-20" noProof="0">
                          <a:solidFill>
                            <a:srgbClr val="231F20"/>
                          </a:solidFill>
                          <a:latin typeface="+mj-lt"/>
                          <a:ea typeface="+mn-ea"/>
                          <a:cs typeface="+mn-cs"/>
                        </a:rPr>
                        <a:t>3–5 </a:t>
                      </a:r>
                      <a:br>
                        <a:rPr lang="en-GB" sz="1000" b="1" kern="1200" spc="-20" noProof="0">
                          <a:solidFill>
                            <a:srgbClr val="231F20"/>
                          </a:solidFill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lang="en-GB" sz="1000" b="1" kern="1200" spc="-20" noProof="0" err="1">
                          <a:solidFill>
                            <a:srgbClr val="231F20"/>
                          </a:solidFill>
                          <a:latin typeface="+mj-lt"/>
                          <a:ea typeface="+mn-ea"/>
                          <a:cs typeface="+mn-cs"/>
                        </a:rPr>
                        <a:t>relapses</a:t>
                      </a:r>
                      <a:r>
                        <a:rPr lang="en-GB" sz="1000" b="1" kern="1200" spc="-20" baseline="30000" noProof="0" err="1">
                          <a:solidFill>
                            <a:srgbClr val="231F20"/>
                          </a:solidFill>
                          <a:latin typeface="+mj-lt"/>
                          <a:ea typeface="+mn-ea"/>
                          <a:cs typeface="+mn-cs"/>
                        </a:rPr>
                        <a:t>c</a:t>
                      </a:r>
                      <a:endParaRPr lang="en-GB" sz="1000" b="1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2000" marR="0" marT="2540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&lt;0.6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2540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1.13 (0.79, 1.62)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2540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8100" algn="l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lang="en-GB" sz="1000" noProof="0">
                        <a:latin typeface="+mj-lt"/>
                        <a:cs typeface="Calibri"/>
                      </a:endParaRPr>
                    </a:p>
                  </a:txBody>
                  <a:tcPr marL="0" marR="0" marT="2540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81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0.5125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661066"/>
                  </a:ext>
                </a:extLst>
              </a:tr>
              <a:tr h="198780">
                <a:tc vMerge="1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700" kern="1200" spc="-20">
                        <a:solidFill>
                          <a:srgbClr val="231F2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0.6 to &lt;0.9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1.18 (0.82, 1.69)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42545" algn="l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lang="en-GB" sz="1000" noProof="0">
                        <a:latin typeface="+mj-lt"/>
                        <a:cs typeface="Calibri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4254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0.3771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087336"/>
                  </a:ext>
                </a:extLst>
              </a:tr>
              <a:tr h="198780">
                <a:tc vMerge="1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700" kern="1200" spc="-20">
                        <a:solidFill>
                          <a:srgbClr val="231F2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1.1 to &lt;1.4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1.22 (0.84, 1.78)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5560" algn="l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lang="en-GB" sz="1000" noProof="0">
                        <a:latin typeface="+mj-lt"/>
                        <a:cs typeface="Calibri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55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0.3013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375014"/>
                  </a:ext>
                </a:extLst>
              </a:tr>
              <a:tr h="198780">
                <a:tc vMerge="1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700" kern="1200" spc="-20">
                        <a:solidFill>
                          <a:srgbClr val="231F2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1.4 to &lt;1.6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0.83 (0.53, 1.32)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l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lang="en-GB" sz="1000" noProof="0">
                        <a:latin typeface="+mj-lt"/>
                        <a:cs typeface="Calibri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413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0.4304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223624"/>
                  </a:ext>
                </a:extLst>
              </a:tr>
              <a:tr h="198780">
                <a:tc vMerge="1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700" kern="1200" spc="-20">
                        <a:solidFill>
                          <a:srgbClr val="231F2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1.6 to &lt;1.9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1.02 (0.67, 1.56)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3020" algn="l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lang="en-GB" sz="1000" noProof="0">
                        <a:latin typeface="+mj-lt"/>
                        <a:cs typeface="Calibri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302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0.9351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0351408"/>
                  </a:ext>
                </a:extLst>
              </a:tr>
              <a:tr h="198780">
                <a:tc vMerge="1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700" kern="1200" spc="-20">
                        <a:solidFill>
                          <a:srgbClr val="231F2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1.9 to &lt;2.1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1.18 (0.72, 1.95)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8100" algn="l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lang="en-GB" sz="1000" noProof="0">
                        <a:latin typeface="+mj-lt"/>
                        <a:cs typeface="Calibri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81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0.5135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984895"/>
                  </a:ext>
                </a:extLst>
              </a:tr>
              <a:tr h="198780">
                <a:tc vMerge="1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700" kern="1200" spc="-20">
                        <a:solidFill>
                          <a:srgbClr val="231F2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2.2 to &lt;2.4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1.25 (0.78, 2.03)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6034" algn="l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lang="en-GB" sz="1000" noProof="0">
                        <a:latin typeface="+mj-lt"/>
                        <a:cs typeface="Calibri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6034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0.3546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776283"/>
                  </a:ext>
                </a:extLst>
              </a:tr>
              <a:tr h="198780">
                <a:tc vMerge="1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700" kern="1200" spc="-20">
                        <a:solidFill>
                          <a:srgbClr val="231F2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≥2.4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1.65 (1.13, 2.42)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9209" algn="l">
                        <a:lnSpc>
                          <a:spcPts val="770"/>
                        </a:lnSpc>
                        <a:spcBef>
                          <a:spcPts val="85"/>
                        </a:spcBef>
                      </a:pPr>
                      <a:endParaRPr lang="en-GB" sz="1000" noProof="0">
                        <a:latin typeface="+mj-lt"/>
                        <a:cs typeface="Calibri"/>
                      </a:endParaRPr>
                    </a:p>
                  </a:txBody>
                  <a:tcPr marL="0" marR="0" marT="1079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9209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000" kern="1200" spc="-20" noProof="0">
                          <a:solidFill>
                            <a:srgbClr val="231F20"/>
                          </a:solidFill>
                          <a:latin typeface="+mj-lt"/>
                        </a:rPr>
                        <a:t>0.0100</a:t>
                      </a:r>
                      <a:endParaRPr lang="en-GB" sz="1000" kern="1200" spc="-20" noProof="0">
                        <a:solidFill>
                          <a:srgbClr val="231F2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5901716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050DCC-8A64-CFDE-DD2F-E31E03392E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Course, natural history, and prognosis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DE2FF9-24EC-79FB-1359-E8943EB47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Relapse and positive symptom persistence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A846C-8E5A-2DCC-4A90-53A205AB6DD4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4097899" cy="4415215"/>
          </a:xfrm>
        </p:spPr>
        <p:txBody>
          <a:bodyPr/>
          <a:lstStyle/>
          <a:p>
            <a:pPr lvl="0"/>
            <a:r>
              <a:rPr lang="en-GB" noProof="0" dirty="0"/>
              <a:t>Positive symptoms typically follow a </a:t>
            </a:r>
            <a:r>
              <a:rPr lang="en-GB" b="1" noProof="0" dirty="0"/>
              <a:t>fluctuating course of relapse </a:t>
            </a:r>
            <a:r>
              <a:rPr lang="en-GB" noProof="0" dirty="0"/>
              <a:t>and</a:t>
            </a:r>
            <a:r>
              <a:rPr lang="en-GB" b="1" noProof="0" dirty="0"/>
              <a:t> remission</a:t>
            </a:r>
            <a:r>
              <a:rPr lang="en-GB" baseline="30000" noProof="0" dirty="0"/>
              <a:t>1,2</a:t>
            </a:r>
          </a:p>
          <a:p>
            <a:pPr lvl="0"/>
            <a:r>
              <a:rPr lang="en-GB" noProof="0" dirty="0"/>
              <a:t>Relapse worsens outcomes, </a:t>
            </a:r>
            <a:r>
              <a:rPr lang="en-GB" b="1" noProof="0" dirty="0"/>
              <a:t>with poorer treatment response over time</a:t>
            </a:r>
            <a:r>
              <a:rPr lang="en-GB" baseline="30000" noProof="0" dirty="0"/>
              <a:t>1</a:t>
            </a:r>
          </a:p>
          <a:p>
            <a:pPr lvl="0"/>
            <a:r>
              <a:rPr lang="en-GB" noProof="0" dirty="0"/>
              <a:t>Persistent symptoms show </a:t>
            </a:r>
            <a:r>
              <a:rPr lang="en-GB" b="1" noProof="0" dirty="0"/>
              <a:t>substantially higher relapse incidence</a:t>
            </a:r>
            <a:r>
              <a:rPr lang="en-GB" baseline="30000" noProof="0" dirty="0"/>
              <a:t>2</a:t>
            </a:r>
          </a:p>
          <a:p>
            <a:pPr lvl="0"/>
            <a:r>
              <a:rPr lang="en-GB" noProof="0" dirty="0"/>
              <a:t>Recurrent relapse is associated with a </a:t>
            </a:r>
            <a:r>
              <a:rPr lang="en-GB" b="1" noProof="0" dirty="0"/>
              <a:t>greater long-term risk of treatment resistance</a:t>
            </a:r>
            <a:r>
              <a:rPr lang="en-GB" baseline="30000" noProof="0" dirty="0"/>
              <a:t>2</a:t>
            </a:r>
          </a:p>
          <a:p>
            <a:endParaRPr lang="en-GB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EAC328-C564-92BB-9AC4-B2D2BC857962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760722" y="1416785"/>
            <a:ext cx="5889942" cy="4415215"/>
          </a:xfrm>
        </p:spPr>
        <p:txBody>
          <a:bodyPr/>
          <a:lstStyle/>
          <a:p>
            <a:pPr marL="0" indent="0" algn="ctr">
              <a:buNone/>
            </a:pPr>
            <a:r>
              <a:rPr lang="en-GB" sz="1400" b="1" noProof="0">
                <a:solidFill>
                  <a:schemeClr val="accent2">
                    <a:lumMod val="50000"/>
                  </a:schemeClr>
                </a:solidFill>
              </a:rPr>
              <a:t>Risk of relapse associated with antipsychotic dose categories in comparison with standard dose</a:t>
            </a:r>
            <a:r>
              <a:rPr lang="en-GB" sz="1400" b="1" baseline="30000" noProof="0">
                <a:solidFill>
                  <a:schemeClr val="accent2">
                    <a:lumMod val="50000"/>
                  </a:schemeClr>
                </a:solidFill>
              </a:rPr>
              <a:t>3,a</a:t>
            </a:r>
            <a:r>
              <a:rPr lang="en-GB" sz="1400" b="1" noProof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GB" sz="1400" noProof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A4A448-97EF-6741-D302-1666CE90D66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6517543" cy="619200"/>
          </a:xfrm>
        </p:spPr>
        <p:txBody>
          <a:bodyPr/>
          <a:lstStyle/>
          <a:p>
            <a:r>
              <a:rPr lang="en-GB" baseline="30000" noProof="0" err="1"/>
              <a:t>a</a:t>
            </a:r>
            <a:r>
              <a:rPr lang="en-GB" noProof="0" err="1"/>
              <a:t>A</a:t>
            </a:r>
            <a:r>
              <a:rPr lang="en-GB" noProof="0"/>
              <a:t> within-individual model was used in this analysis, meaning all comparisons were done within the same individual, i.e., each individual acted as his or her own control; </a:t>
            </a:r>
            <a:r>
              <a:rPr lang="en-GB" baseline="30000" noProof="0" err="1"/>
              <a:t>b</a:t>
            </a:r>
            <a:r>
              <a:rPr lang="en-GB" noProof="0" err="1"/>
              <a:t>Adjusted</a:t>
            </a:r>
            <a:r>
              <a:rPr lang="en-GB" noProof="0"/>
              <a:t> for time since cohort entry; </a:t>
            </a:r>
            <a:r>
              <a:rPr lang="en-GB" baseline="30000" noProof="0"/>
              <a:t>c</a:t>
            </a:r>
            <a:r>
              <a:rPr lang="en-GB"/>
              <a:t>A</a:t>
            </a:r>
            <a:r>
              <a:rPr lang="en-GB" noProof="0" err="1"/>
              <a:t>nalysis</a:t>
            </a:r>
            <a:r>
              <a:rPr lang="en-GB" noProof="0"/>
              <a:t> was stratified by time before the second relapse (1–2 relapses) and after the second relapse until the fifth relapse or 5-year follow-up (3–5 relapses)</a:t>
            </a:r>
          </a:p>
          <a:p>
            <a:r>
              <a:rPr lang="en-GB" noProof="0" err="1"/>
              <a:t>aHR</a:t>
            </a:r>
            <a:r>
              <a:rPr lang="en-GB" noProof="0"/>
              <a:t>=adjusted hazard ratio; CI=confidence interval</a:t>
            </a:r>
            <a:br>
              <a:rPr lang="en-GB" noProof="0"/>
            </a:br>
            <a:r>
              <a:rPr lang="en-GB" noProof="0"/>
              <a:t>1. Takeuchi et al. Neuropsychopharmacology 2019;44:1036–1042; 2. Rubio et al. Lancet Psychiatry 2020;7:749–761; </a:t>
            </a:r>
            <a:br>
              <a:rPr lang="en-GB" noProof="0"/>
            </a:br>
            <a:r>
              <a:rPr lang="en-GB" noProof="0"/>
              <a:t>3. Taipale et al. Lancet Psychiatry 2022;9:271–279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4DE254-1752-151F-2485-4FA14BB28265}"/>
              </a:ext>
            </a:extLst>
          </p:cNvPr>
          <p:cNvSpPr txBox="1"/>
          <p:nvPr/>
        </p:nvSpPr>
        <p:spPr>
          <a:xfrm>
            <a:off x="8486775" y="5498062"/>
            <a:ext cx="25527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7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aHR</a:t>
            </a:r>
            <a:r>
              <a:rPr kumimoji="0" lang="en-GB" sz="1100" b="1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 (95%</a:t>
            </a:r>
            <a:r>
              <a:rPr kumimoji="0" lang="en-GB" sz="1100" b="1" i="0" u="none" strike="noStrike" kern="1200" cap="none" spc="2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 </a:t>
            </a:r>
            <a:r>
              <a:rPr kumimoji="0" lang="en-GB" sz="1100" b="1" i="0" u="none" strike="noStrike" kern="1200" cap="none" spc="-2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Calibri"/>
              </a:rPr>
              <a:t>CI)</a:t>
            </a: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Calibri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EC25C967-25B5-43A3-F05C-843A10D5E7BB}"/>
              </a:ext>
            </a:extLst>
          </p:cNvPr>
          <p:cNvSpPr txBox="1"/>
          <p:nvPr/>
        </p:nvSpPr>
        <p:spPr>
          <a:xfrm>
            <a:off x="7629378" y="6007966"/>
            <a:ext cx="4010588" cy="692497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lvl="0" algn="r" fontAlgn="base"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This work is adapted from ‘Real-world effectiveness of antipsychotic doses for relapse prevention in patients with first-episode schizophrenia in Finland: a nationwide, register-based cohort study’ by </a:t>
            </a:r>
            <a:r>
              <a:rPr lang="en-GB" sz="900" noProof="0" dirty="0">
                <a:solidFill>
                  <a:srgbClr val="3F1A0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Taipale</a:t>
            </a:r>
            <a:r>
              <a:rPr lang="en-GB" sz="900" noProof="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et al. Lancet Psychiatry 2022, used under license CC-BY-4.0, This work is licensed under Creative Commons license CC-BY-SA by The Lundbeck Foundation.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E9BF377-5643-A24C-2D0B-717E911DAB96}"/>
              </a:ext>
            </a:extLst>
          </p:cNvPr>
          <p:cNvSpPr/>
          <p:nvPr/>
        </p:nvSpPr>
        <p:spPr>
          <a:xfrm>
            <a:off x="9402257" y="2008814"/>
            <a:ext cx="127900" cy="3282802"/>
          </a:xfrm>
          <a:custGeom>
            <a:avLst/>
            <a:gdLst>
              <a:gd name="csX0" fmla="*/ 0 w 0"/>
              <a:gd name="csY0" fmla="*/ 2522220 h 2522220"/>
              <a:gd name="csX1" fmla="*/ 0 w 0"/>
              <a:gd name="csY1" fmla="*/ 0 h 252222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h="2522220">
                <a:moveTo>
                  <a:pt x="0" y="2522220"/>
                </a:moveTo>
                <a:lnTo>
                  <a:pt x="0" y="0"/>
                </a:lnTo>
              </a:path>
            </a:pathLst>
          </a:cu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DF2873FC-2B26-CD09-EE2D-5ABF608F77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5511993"/>
              </p:ext>
            </p:extLst>
          </p:nvPr>
        </p:nvGraphicFramePr>
        <p:xfrm>
          <a:off x="8340879" y="1993163"/>
          <a:ext cx="2698596" cy="3577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43958188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547</Words>
  <Application>Microsoft Office PowerPoint</Application>
  <PresentationFormat>Widescreen</PresentationFormat>
  <Paragraphs>69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Relapse and positive symptom persistence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28</cp:revision>
  <dcterms:created xsi:type="dcterms:W3CDTF">2026-02-02T13:01:55Z</dcterms:created>
  <dcterms:modified xsi:type="dcterms:W3CDTF">2026-06-04T07:20:41Z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