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101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70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123D0B-7B15-8241-114F-0F509F9C0883}" name="Jerry Huang" initials="JH" userId="S::jerry.huang@primeglobalpeople.com::47175e71-6f0f-4bf1-922a-f2da50266449" providerId="AD"/>
  <p188:author id="{C07A505D-5E7E-6BEB-4195-801D42364FA7}" name="Ceren Akdeniz Vogt" initials="CA" userId="S::cak@lundbeckfonden.com::6291f9b8-8487-4396-8769-615d243e0f4b" providerId="AD"/>
  <p188:author id="{0CAF265E-3507-DDFB-096F-5F160D94C031}" name="Kiyanah Coghiel-Fox" initials="" userId="S::Kiyanah.Coghiel-Fox@primeglobalpeople.com::98e38abd-df58-4111-a4e7-d3b356d99ddb" providerId="AD"/>
  <p188:author id="{46555C6D-31EC-DA99-61B5-C6F6A324EF99}" name="Fact Check" initials="FC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2428F584-1FE4-8162-173F-87BFBD4D6849}" name="Ana Catalan Alcantara" initials="AC" userId="S::k1808030@kcl.ac.uk::b52135e5-b684-4b1f-9dd7-77eebd48a82b" providerId="AD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AB25F1AB-1588-8335-5B1E-F4F14CAF435E}" name="Kiyanah Coghiel-Fox" initials="KC" userId="S::kiyanah.coghiel-fox@primeglobalpeople.com::98e38abd-df58-4111-a4e7-d3b356d99ddb" providerId="AD"/>
  <p188:author id="{8D1EF3B3-7F19-2B30-416A-A782C61DA141}" name="Kiyanah Coghiel-Fox" initials="SR" userId="Kiyanah Coghiel-Fox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EBE23A"/>
    <a:srgbClr val="F2F2F2"/>
    <a:srgbClr val="D9D1CC"/>
    <a:srgbClr val="E0DBD6"/>
    <a:srgbClr val="26322D"/>
    <a:srgbClr val="717171"/>
    <a:srgbClr val="99B3A8"/>
    <a:srgbClr val="FC7B23"/>
    <a:srgbClr val="E5EB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E7311D-85FF-4859-9004-0E74F74BABE3}" v="1" dt="2026-06-02T13:55:34.7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29" autoAdjust="0"/>
    <p:restoredTop sz="80270" autoAdjust="0"/>
  </p:normalViewPr>
  <p:slideViewPr>
    <p:cSldViewPr snapToGrid="0">
      <p:cViewPr varScale="1">
        <p:scale>
          <a:sx n="85" d="100"/>
          <a:sy n="85" d="100"/>
        </p:scale>
        <p:origin x="786" y="96"/>
      </p:cViewPr>
      <p:guideLst>
        <p:guide orient="horz" pos="2228"/>
        <p:guide pos="706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4782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367058684972076E-2"/>
          <c:y val="7.0120773085421445E-2"/>
          <c:w val="0.58786509859344505"/>
          <c:h val="0.705276958305933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Progressive decline</c:v>
                </c:pt>
              </c:strCache>
            </c:strRef>
          </c:tx>
          <c:spPr>
            <a:solidFill>
              <a:schemeClr val="tx1">
                <a:lumMod val="25000"/>
                <a:lumOff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5.341880341880342E-3"/>
                  <c:y val="0.33114948504951336"/>
                </c:manualLayout>
              </c:layout>
              <c:tx>
                <c:rich>
                  <a:bodyPr/>
                  <a:lstStyle/>
                  <a:p>
                    <a:fld id="{B9737550-3F72-490B-87E9-DE7CF2D1F380}" type="VALUE">
                      <a:rPr lang="en-US"/>
                      <a:pPr/>
                      <a:t>[VALUE]</a:t>
                    </a:fld>
                    <a:endParaRPr lang="da-DK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4FC9-4149-97EA-2722067EF56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Sheet1!$A$8:$A$9</c:f>
              <c:numCache>
                <c:formatCode>General</c:formatCode>
                <c:ptCount val="2"/>
                <c:pt idx="0">
                  <c:v>8</c:v>
                </c:pt>
                <c:pt idx="1">
                  <c:v>16</c:v>
                </c:pt>
              </c:numCache>
            </c:numRef>
          </c:cat>
          <c:val>
            <c:numRef>
              <c:f>Sheet1!$B$8:$B$9</c:f>
              <c:numCache>
                <c:formatCode>0.0</c:formatCode>
                <c:ptCount val="2"/>
                <c:pt idx="0">
                  <c:v>4.7000000000000028</c:v>
                </c:pt>
                <c:pt idx="1">
                  <c:v>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0B-4DC8-8BBB-DE9A49A8955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Average 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Sheet1!$A$8:$A$9</c:f>
              <c:numCache>
                <c:formatCode>General</c:formatCode>
                <c:ptCount val="2"/>
                <c:pt idx="0">
                  <c:v>8</c:v>
                </c:pt>
                <c:pt idx="1">
                  <c:v>16</c:v>
                </c:pt>
              </c:numCache>
            </c:numRef>
          </c:cat>
          <c:val>
            <c:numRef>
              <c:f>Sheet1!$C$8:$C$9</c:f>
              <c:numCache>
                <c:formatCode>0.0</c:formatCode>
                <c:ptCount val="2"/>
                <c:pt idx="0">
                  <c:v>1.7999999999999972</c:v>
                </c:pt>
                <c:pt idx="1">
                  <c:v>5.6000000000000014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60B-4DC8-8BBB-DE9A49A8955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High-functioning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Sheet1!$A$8:$A$9</c:f>
              <c:numCache>
                <c:formatCode>General</c:formatCode>
                <c:ptCount val="2"/>
                <c:pt idx="0">
                  <c:v>8</c:v>
                </c:pt>
                <c:pt idx="1">
                  <c:v>16</c:v>
                </c:pt>
              </c:numCache>
            </c:numRef>
          </c:cat>
          <c:val>
            <c:numRef>
              <c:f>Sheet1!$D$8:$D$9</c:f>
              <c:numCache>
                <c:formatCode>0.0</c:formatCode>
                <c:ptCount val="2"/>
                <c:pt idx="0">
                  <c:v>0.10000000000000142</c:v>
                </c:pt>
                <c:pt idx="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60B-4DC8-8BBB-DE9A49A8955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3668032"/>
        <c:axId val="23668512"/>
      </c:barChart>
      <c:catAx>
        <c:axId val="2366803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b="1"/>
                  <a:t>Time point</a:t>
                </a:r>
                <a:r>
                  <a:rPr lang="en-GB" b="1" baseline="0"/>
                  <a:t> (months)</a:t>
                </a:r>
                <a:endParaRPr lang="en-GB" b="1"/>
              </a:p>
            </c:rich>
          </c:tx>
          <c:layout>
            <c:manualLayout>
              <c:xMode val="edge"/>
              <c:yMode val="edge"/>
              <c:x val="0.18517396863853555"/>
              <c:y val="0.8774746905316799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n-GB"/>
            </a:p>
          </c:txPr>
        </c:title>
        <c:numFmt formatCode="General" sourceLinked="1"/>
        <c:majorTickMark val="none"/>
        <c:minorTickMark val="out"/>
        <c:tickLblPos val="nextTo"/>
        <c:spPr>
          <a:noFill/>
          <a:ln w="19050" cap="flat" cmpd="sng" algn="ctr">
            <a:solidFill>
              <a:schemeClr val="tx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668512"/>
        <c:crosses val="autoZero"/>
        <c:auto val="1"/>
        <c:lblAlgn val="ctr"/>
        <c:lblOffset val="100"/>
        <c:noMultiLvlLbl val="0"/>
      </c:catAx>
      <c:valAx>
        <c:axId val="23668512"/>
        <c:scaling>
          <c:orientation val="minMax"/>
          <c:max val="6"/>
          <c:min val="-2"/>
        </c:scaling>
        <c:delete val="0"/>
        <c:axPos val="l"/>
        <c:numFmt formatCode="0.0" sourceLinked="1"/>
        <c:majorTickMark val="out"/>
        <c:minorTickMark val="none"/>
        <c:tickLblPos val="nextTo"/>
        <c:spPr>
          <a:noFill/>
          <a:ln w="19050">
            <a:solidFill>
              <a:schemeClr val="tx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668032"/>
        <c:crossesAt val="1"/>
        <c:crossBetween val="between"/>
        <c:majorUnit val="2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7341131637391483"/>
          <c:y val="0.16653176979761244"/>
          <c:w val="0.28036185981559997"/>
          <c:h val="0.3434634542192429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00">
          <a:solidFill>
            <a:schemeClr val="tx2"/>
          </a:solidFill>
        </a:defRPr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0.66938</cdr:x>
      <cdr:y>0.17289</cdr:y>
    </cdr:from>
    <cdr:to>
      <cdr:x>0.97088</cdr:x>
      <cdr:y>0.52043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12C70846-9A89-A310-A9E5-939A96CE88A9}"/>
            </a:ext>
          </a:extLst>
        </cdr:cNvPr>
        <cdr:cNvSpPr txBox="1"/>
      </cdr:nvSpPr>
      <cdr:spPr>
        <a:xfrm xmlns:a="http://schemas.openxmlformats.org/drawingml/2006/main">
          <a:off x="3182839" y="331535"/>
          <a:ext cx="1433593" cy="66642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38100">
          <a:noFill/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GB" sz="1100" kern="12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8B7FF-CF34-F85B-CD54-225A2EBBF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E8C821-8869-9372-59E6-A93D053305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6681D1-FFBC-CA16-0416-DBDD1C275C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Persons with schizophrenia-spectrum disorders or mood disorders with psychosis in the early course of illness (N=127) were assessed using clinical, functional, and cognitive measures at three timepoints: baseline, 8, and 16 months.</a:t>
            </a:r>
            <a:r>
              <a:rPr lang="en-US" sz="1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Group-based trajectory modelling, u</a:t>
            </a:r>
            <a:r>
              <a:rPr lang="en-US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sing the National Institutes of Health Toolbox Fluid Cognition Composite scores, identified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three distinct cognitive trajectories (progressive decline, stable impairment, partial improvement,). </a:t>
            </a:r>
            <a:r>
              <a:rPr lang="en-US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aim of the study was to determine whether early cognitive subgroups predicted clinical and functional outcomes over time.</a:t>
            </a:r>
            <a:r>
              <a:rPr lang="en-US" sz="1000" kern="1200" baseline="30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</a:p>
          <a:p>
            <a:pPr lvl="0">
              <a:defRPr/>
            </a:pPr>
            <a:endParaRPr lang="en-GB" sz="10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228600" lvl="0" indent="-228600">
              <a:buFont typeface="+mj-lt"/>
              <a:buAutoNum type="arabicPeriod"/>
              <a:defRPr/>
            </a:pP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Watson et al. Cognitive trajectories following onset of psychosis: a meta-analysis. Br J Psychiatry 2022; 221: 714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721. </a:t>
            </a:r>
          </a:p>
          <a:p>
            <a:pPr marL="228600" lvl="0" indent="-228600">
              <a:buFont typeface="+mj-lt"/>
              <a:buAutoNum type="arabicPeriod"/>
              <a:defRPr/>
            </a:pP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Lewandowski KE, Blotner J, Yao B, et al. Distinct cognitive trajectories in the early course of psychosis are associated with clinical and functional outcomes longitudinally. World Psychiatry 2025; 24: 260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266. </a:t>
            </a:r>
          </a:p>
          <a:p>
            <a:pPr lvl="0">
              <a:defRPr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6D2E68-454B-54D8-E8C7-71BC2F18E6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4441FC-7B67-43FA-BD36-9EFD361338B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391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7C209-86FE-B0FD-9BCD-C29AF5166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1523B4-0239-C594-B2C6-6502A504945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wrap="square">
            <a:normAutofit/>
          </a:bodyPr>
          <a:lstStyle/>
          <a:p>
            <a:r>
              <a:rPr lang="en-GB" noProof="0"/>
              <a:t>Schizophrenia – Course, natural history, and prognosis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7481087-FE7E-494C-164A-D8FDA23B1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GB" noProof="0"/>
              <a:t>Cognitive outcomes over time 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A9E45B6D-1AC1-B7D3-72E4-5A52A7569AB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noProof="0" err="1"/>
              <a:t>BNSS</a:t>
            </a:r>
            <a:r>
              <a:rPr lang="en-GB" noProof="0"/>
              <a:t>=Brief Negative Symptom Scale; GAF=Mental Illness Research Education and Clinical </a:t>
            </a:r>
            <a:r>
              <a:rPr lang="en-GB" noProof="0" err="1"/>
              <a:t>Center</a:t>
            </a:r>
            <a:r>
              <a:rPr lang="en-GB" noProof="0"/>
              <a:t> (</a:t>
            </a:r>
            <a:r>
              <a:rPr lang="en-GB" noProof="0" err="1"/>
              <a:t>MIRECC</a:t>
            </a:r>
            <a:r>
              <a:rPr lang="en-GB" noProof="0"/>
              <a:t>) Global Assessment of Functioning; NIH=National Institutes of Health; </a:t>
            </a:r>
            <a:r>
              <a:rPr lang="en-GB"/>
              <a:t>PANNS=Positive and Negative Syndrome Scale</a:t>
            </a:r>
            <a:endParaRPr lang="en-GB" noProof="0"/>
          </a:p>
          <a:p>
            <a:r>
              <a:rPr lang="en-GB" noProof="0"/>
              <a:t>1. Watson et al. Br J Psychiatry 2022;221:714–721; 2. Lewandowski et al. World Psychiatry 2025;24:260–266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BFFA928-A034-F845-6303-60C2DA826F11}"/>
              </a:ext>
            </a:extLst>
          </p:cNvPr>
          <p:cNvSpPr/>
          <p:nvPr/>
        </p:nvSpPr>
        <p:spPr>
          <a:xfrm>
            <a:off x="6286046" y="2499270"/>
            <a:ext cx="5419726" cy="25174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3A43C39-A789-58BB-EACF-9C6E7E7A6CF4}"/>
              </a:ext>
            </a:extLst>
          </p:cNvPr>
          <p:cNvSpPr/>
          <p:nvPr/>
        </p:nvSpPr>
        <p:spPr>
          <a:xfrm>
            <a:off x="539749" y="2499270"/>
            <a:ext cx="5419726" cy="25174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D2D228-1794-9EE6-99A9-CF8F968F05D0}"/>
              </a:ext>
            </a:extLst>
          </p:cNvPr>
          <p:cNvSpPr txBox="1"/>
          <p:nvPr/>
        </p:nvSpPr>
        <p:spPr>
          <a:xfrm>
            <a:off x="539749" y="2089647"/>
            <a:ext cx="5419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99B3A8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Cognitive outcome trajectory</a:t>
            </a:r>
            <a:r>
              <a:rPr kumimoji="0" lang="en-GB" sz="1800" b="1" i="0" u="none" strike="noStrike" kern="1200" cap="none" spc="0" normalizeH="0" baseline="30000" noProof="0">
                <a:ln>
                  <a:noFill/>
                </a:ln>
                <a:solidFill>
                  <a:srgbClr val="99B3A8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138672-0491-29A6-EBB2-5D4673E6B85E}"/>
              </a:ext>
            </a:extLst>
          </p:cNvPr>
          <p:cNvSpPr txBox="1"/>
          <p:nvPr/>
        </p:nvSpPr>
        <p:spPr>
          <a:xfrm>
            <a:off x="6460650" y="2089647"/>
            <a:ext cx="5070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7B9CBB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Clinical and functional outcomes</a:t>
            </a:r>
            <a:r>
              <a:rPr kumimoji="0" lang="en-GB" sz="1800" b="1" i="0" u="none" strike="noStrike" kern="1200" cap="none" spc="0" normalizeH="0" baseline="30000" noProof="0">
                <a:ln>
                  <a:noFill/>
                </a:ln>
                <a:solidFill>
                  <a:srgbClr val="7B9CBB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4D3EC52-D094-FDFF-DCC6-31B7533F85E7}"/>
              </a:ext>
            </a:extLst>
          </p:cNvPr>
          <p:cNvSpPr txBox="1"/>
          <p:nvPr/>
        </p:nvSpPr>
        <p:spPr>
          <a:xfrm>
            <a:off x="539749" y="5016702"/>
            <a:ext cx="5419726" cy="830997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Heterogeneous trajectories demonstrate stable impairment, progressive decline, or partial improvement in cognitive outcomes</a:t>
            </a:r>
            <a:r>
              <a:rPr kumimoji="0" lang="en-GB" sz="1600" b="1" i="0" u="none" strike="noStrike" kern="1200" cap="none" spc="0" normalizeH="0" baseline="3000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AF72AF9-946A-8305-B5D7-53F95489F69D}"/>
              </a:ext>
            </a:extLst>
          </p:cNvPr>
          <p:cNvSpPr txBox="1"/>
          <p:nvPr/>
        </p:nvSpPr>
        <p:spPr>
          <a:xfrm>
            <a:off x="6286046" y="5016702"/>
            <a:ext cx="5419726" cy="830997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Cognitive trajectories strongly </a:t>
            </a:r>
            <a:b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predict long-term functioning independent of symptom severity</a:t>
            </a:r>
            <a:r>
              <a:rPr kumimoji="0" lang="en-US" sz="1600" b="1" i="0" u="none" strike="noStrike" kern="1200" cap="none" spc="0" normalizeH="0" baseline="3000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C34E355-176B-DD01-4E7C-0E88B95BD865}"/>
              </a:ext>
            </a:extLst>
          </p:cNvPr>
          <p:cNvSpPr txBox="1"/>
          <p:nvPr/>
        </p:nvSpPr>
        <p:spPr>
          <a:xfrm>
            <a:off x="539749" y="1435877"/>
            <a:ext cx="11110914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Cognitive deficits emerge </a:t>
            </a: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early in the course of psychosis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and are relatively stable</a:t>
            </a:r>
            <a:r>
              <a:rPr kumimoji="0" lang="en-GB" sz="1600" b="0" i="0" u="none" strike="noStrike" kern="1200" cap="none" spc="0" normalizeH="0" baseline="3000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CECEE7A-44FE-A229-CA57-D4886605CFFD}"/>
              </a:ext>
            </a:extLst>
          </p:cNvPr>
          <p:cNvSpPr txBox="1"/>
          <p:nvPr/>
        </p:nvSpPr>
        <p:spPr>
          <a:xfrm>
            <a:off x="6460651" y="2705100"/>
            <a:ext cx="4693124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3F1A01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Progressive decline group: 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Highest negative symptom scores over time (BNSS, PANNS negative), and lower GAF </a:t>
            </a:r>
            <a:r>
              <a:rPr kumimoji="0" lang="en-GB" sz="1600" b="0" i="0" u="non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ocial and occupational scores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99B3A8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High-functioning group: 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Lowest negative symptoms, best social and occupational functioning at 8 and 16 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months, and 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better subjective wellbeing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5380FF-F681-11A6-98D7-B7D5A3CCBEED}"/>
              </a:ext>
            </a:extLst>
          </p:cNvPr>
          <p:cNvSpPr txBox="1"/>
          <p:nvPr/>
        </p:nvSpPr>
        <p:spPr>
          <a:xfrm>
            <a:off x="668490" y="2501481"/>
            <a:ext cx="52451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/>
              <a:t>Change from baseline NIH Toolbox Fluid Cognition Composite score at each timepoint in cognitive trajectory subgroups</a:t>
            </a:r>
            <a:endParaRPr lang="en-GB" sz="1200" b="1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8140D53-E79D-DBCE-E115-7CCCC1430071}"/>
              </a:ext>
            </a:extLst>
          </p:cNvPr>
          <p:cNvGrpSpPr/>
          <p:nvPr/>
        </p:nvGrpSpPr>
        <p:grpSpPr>
          <a:xfrm>
            <a:off x="1093504" y="2972162"/>
            <a:ext cx="5081534" cy="2060734"/>
            <a:chOff x="-4280336" y="2861940"/>
            <a:chExt cx="5081534" cy="2060734"/>
          </a:xfrm>
        </p:grpSpPr>
        <p:graphicFrame>
          <p:nvGraphicFramePr>
            <p:cNvPr id="6" name="Chart 5">
              <a:extLst>
                <a:ext uri="{FF2B5EF4-FFF2-40B4-BE49-F238E27FC236}">
                  <a16:creationId xmlns:a16="http://schemas.microsoft.com/office/drawing/2014/main" id="{458344A2-88F0-6C48-F7AB-2A52AAD530C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077311990"/>
                </p:ext>
              </p:extLst>
            </p:nvPr>
          </p:nvGraphicFramePr>
          <p:xfrm>
            <a:off x="-3953682" y="2929124"/>
            <a:ext cx="4754880" cy="191756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A0AB08B-D311-CBC7-AAFE-A5BA1521EDC2}"/>
                </a:ext>
              </a:extLst>
            </p:cNvPr>
            <p:cNvSpPr txBox="1"/>
            <p:nvPr/>
          </p:nvSpPr>
          <p:spPr>
            <a:xfrm>
              <a:off x="-4280336" y="2861940"/>
              <a:ext cx="307777" cy="2060734"/>
            </a:xfrm>
            <a:prstGeom prst="rect">
              <a:avLst/>
            </a:prstGeom>
            <a:noFill/>
          </p:spPr>
          <p:txBody>
            <a:bodyPr vert="vert270" wrap="square" lIns="0" tIns="0" rIns="0" bIns="0" rtlCol="0">
              <a:spAutoFit/>
            </a:bodyPr>
            <a:lstStyle/>
            <a:p>
              <a:pPr algn="ctr" rtl="0">
                <a:defRPr sz="1000" b="1" i="0" u="none" strike="noStrike" kern="1200" baseline="0">
                  <a:solidFill>
                    <a:srgbClr val="1A1A17"/>
                  </a:solidFill>
                  <a:latin typeface="+mn-lt"/>
                  <a:ea typeface="+mn-ea"/>
                  <a:cs typeface="+mn-cs"/>
                </a:defRPr>
              </a:pPr>
              <a:r>
                <a:rPr lang="en-GB" b="1"/>
                <a:t>Change from</a:t>
              </a:r>
              <a:r>
                <a:rPr lang="en-GB" b="1" baseline="0"/>
                <a:t> basel</a:t>
              </a:r>
              <a:r>
                <a:rPr lang="en-GB" b="1" baseline="0">
                  <a:solidFill>
                    <a:schemeClr val="tx2"/>
                  </a:solidFill>
                </a:rPr>
                <a:t>ine in Fluid Cognition s</a:t>
              </a:r>
              <a:r>
                <a:rPr lang="en-GB" b="1" baseline="0"/>
                <a:t>core</a:t>
              </a:r>
              <a:endParaRPr lang="en-GB" b="1"/>
            </a:p>
          </p:txBody>
        </p:sp>
      </p:grpSp>
    </p:spTree>
    <p:extLst>
      <p:ext uri="{BB962C8B-B14F-4D97-AF65-F5344CB8AC3E}">
        <p14:creationId xmlns:p14="http://schemas.microsoft.com/office/powerpoint/2010/main" val="635040267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AE9F05-DA2D-4B16-9965-37043D7D9979}">
  <ds:schemaRefs>
    <ds:schemaRef ds:uri="http://purl.org/dc/terms/"/>
    <ds:schemaRef ds:uri="08562aa6-c0ad-4fb9-8a82-15409d3a28b4"/>
    <ds:schemaRef ds:uri="http://schemas.microsoft.com/office/2006/documentManagement/types"/>
    <ds:schemaRef ds:uri="28627d7c-4416-4bc1-86cf-ca6c3a42a8f2"/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87B761F2-11B3-4730-BC23-AB5383E15CFB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350</Words>
  <Application>Microsoft Office PowerPoint</Application>
  <PresentationFormat>Widescreen</PresentationFormat>
  <Paragraphs>21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Cognitive outcomes over time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30</cp:revision>
  <dcterms:created xsi:type="dcterms:W3CDTF">2026-02-02T13:01:55Z</dcterms:created>
  <dcterms:modified xsi:type="dcterms:W3CDTF">2026-06-04T07:20:55Z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