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AA923-509F-3BB3-679D-3C3F2E122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7F04AA-B529-018B-E06F-D64BAE4214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D9A168-5A4F-18C2-D7D0-9BCEB47F4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528765"/>
          </a:xfrm>
        </p:spPr>
        <p:txBody>
          <a:bodyPr/>
          <a:lstStyle/>
          <a:p>
            <a:pPr lvl="0"/>
            <a:r>
              <a:rPr lang="en-US" sz="8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Functional impairment in schizophrenia-spectrum disorders affects multiple areas of everyday life.</a:t>
            </a:r>
            <a:r>
              <a:rPr lang="en-US" sz="85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8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Improvements in symptoms alone may not adequately capture functional outcomes in daily life.</a:t>
            </a:r>
            <a:r>
              <a:rPr lang="en-US" sz="85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8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Key domains of functioning, including activities of daily living, social functioning, and productive activities, may show differing patterns of impairment and recovery, highlighting the importance of assessing functional domains separately.</a:t>
            </a:r>
            <a:r>
              <a:rPr lang="en-US" sz="85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8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/>
            <a:endParaRPr lang="en-US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8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Self-report measures show modest convergence with objective and informant-based measures of functioning, whereas high-contact informant ratings are more consistently associated with performance-based functional capacity measures.</a:t>
            </a:r>
            <a:r>
              <a:rPr lang="en-US" sz="85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</a:p>
          <a:p>
            <a:pPr lvl="0"/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8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is no single gold-standard instrument for functional assessment in schizophrenia. Several tools demonstrate adequate reliability and validity, including the Specific Level of Functioning scale and the Personal and Social Performance scale; the World Health Organization Disability Assessment Scale 2.0 may also be used, although schizophrenia-specific data are limited. More detailed instruments, such as the Social Functioning Scale, assess a broad range of domains but may be less feasible in routine clinical practice.</a:t>
            </a:r>
            <a:r>
              <a:rPr lang="en-GB" sz="85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GB" sz="85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Overall, outcome assessment in schizophrenia should integrate domain-specific functional measures with symptomatic outcomes and personal recovery perspectives, rather than relying on a single global outcome indicator.</a:t>
            </a:r>
            <a:r>
              <a:rPr lang="en-GB" sz="85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en-GB" sz="85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85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Catalan A, Richter A, Salazar de Pablo G, et al. Proportion and predictors of remission and recovery in first-episode psychosis: Systematic review and meta-analysis. </a:t>
            </a:r>
            <a:r>
              <a:rPr lang="en-GB" sz="85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2021; 64: e69.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5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Santesteban-Echarri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O, Paino M, Rice S, et al. Predictors of functional recovery in first-episode psychosis: a systematic review and meta-analysis of longitudinal studies. Clin </a:t>
            </a:r>
            <a:r>
              <a:rPr lang="en-GB" sz="85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Psychol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Rev 2017; 58: 59</a:t>
            </a:r>
            <a:r>
              <a:rPr lang="en-GB" sz="8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75.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Peralta V, García de </a:t>
            </a:r>
            <a:r>
              <a:rPr lang="en-GB" sz="85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Jalón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E, Moreno-</a:t>
            </a:r>
            <a:r>
              <a:rPr lang="en-GB" sz="85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Izco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L, et al. Long-term outcomes of first-admission psychosis: a naturalistic 21-year follow-up study of symptomatic, functional and personal recovery and their baseline predictors. </a:t>
            </a:r>
            <a:r>
              <a:rPr lang="en-GB" sz="85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Bull 2022; 48: 631</a:t>
            </a:r>
            <a:r>
              <a:rPr lang="en-GB" sz="8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642.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Tang SX, Hänsel K, Oliver LD, et al. Functional phenotypes in schizophrenia spectrum disorders: defining the constructs and identifying biopsychosocial correlates using data-driven methods. Schizophrenia (</a:t>
            </a:r>
            <a:r>
              <a:rPr lang="en-GB" sz="85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Heidelb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2024; 10: 58.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Silva MA, Restrepo D. Functional recovery in schizophrenia. Rev Colomb </a:t>
            </a:r>
            <a:r>
              <a:rPr lang="en-GB" sz="85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Psiquiatr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(Engl Ed). 2019; 48: 252–260.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Sabbag S, Twamley EM, Vella L, et al. Assessing everyday functioning in schizophrenia: not all informants seem equally informative. </a:t>
            </a:r>
            <a:r>
              <a:rPr lang="en-GB" sz="85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Res. 2011; 131: 250–255.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850" kern="12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CU, Cortese S, </a:t>
            </a:r>
            <a:r>
              <a:rPr lang="en-GB" sz="850" kern="120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GB" sz="850" kern="12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et al. Beyond symptom improvement: transdiagnostic and disorder-specific ways to assess functional and quality of life outcomes across mental disorders in adults. World Psychiatry 2025; 24: 296</a:t>
            </a:r>
            <a:r>
              <a:rPr lang="en-GB" sz="85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850" kern="12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318. </a:t>
            </a:r>
          </a:p>
          <a:p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5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8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AF000-BE36-5DBA-8B50-DD284A3319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36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CC23C-389A-2DFD-1000-4619EDF98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F5F8B1C3-DC70-77E9-2FE6-0BBDD2F7D2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GB" noProof="0">
                <a:solidFill>
                  <a:schemeClr val="tx1"/>
                </a:solidFill>
              </a:rPr>
              <a:t>Functional recovery consistently trails behind clinical remission; many patients continue to experience impairment in social, educational, and vocational domains, even when early symptomatic improvement is achieved</a:t>
            </a:r>
            <a:r>
              <a:rPr lang="en-GB" baseline="30000" noProof="0">
                <a:solidFill>
                  <a:schemeClr val="tx1"/>
                </a:solidFill>
              </a:rPr>
              <a:t>3</a:t>
            </a:r>
            <a:r>
              <a:rPr lang="en-GB" noProof="0">
                <a:solidFill>
                  <a:schemeClr val="tx1"/>
                </a:solidFill>
              </a:rPr>
              <a:t> </a:t>
            </a:r>
          </a:p>
          <a:p>
            <a:r>
              <a:rPr lang="en-GB" noProof="0"/>
              <a:t>DUP as a predictor of functional recovery highlights the importance of early intervention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B61AD6-BC6E-F35D-CD19-7FA3DB5949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F27578-CC3D-78F0-BF45-FEEF46BC5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Functional outcomes in first-episode psychosis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BB6782A2-537A-CBD2-AA84-D741C9BCC020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en-GB" noProof="0" dirty="0">
                <a:solidFill>
                  <a:schemeClr val="tx1"/>
                </a:solidFill>
              </a:rPr>
              <a:t>In FEP, approximately </a:t>
            </a:r>
            <a:r>
              <a:rPr lang="en-GB" b="1" noProof="0" dirty="0">
                <a:solidFill>
                  <a:schemeClr val="tx1"/>
                </a:solidFill>
              </a:rPr>
              <a:t>54%</a:t>
            </a:r>
            <a:r>
              <a:rPr lang="en-GB" noProof="0" dirty="0">
                <a:solidFill>
                  <a:schemeClr val="tx1"/>
                </a:solidFill>
              </a:rPr>
              <a:t> of patients achieve </a:t>
            </a:r>
            <a:r>
              <a:rPr lang="en-GB" b="1" noProof="0" dirty="0">
                <a:solidFill>
                  <a:schemeClr val="tx1"/>
                </a:solidFill>
              </a:rPr>
              <a:t>symptomatic remission </a:t>
            </a:r>
            <a:r>
              <a:rPr lang="en-GB" noProof="0" dirty="0">
                <a:solidFill>
                  <a:schemeClr val="tx1"/>
                </a:solidFill>
              </a:rPr>
              <a:t>within 4 years, while only </a:t>
            </a:r>
            <a:r>
              <a:rPr lang="en-GB" b="1" noProof="0" dirty="0">
                <a:solidFill>
                  <a:schemeClr val="tx1"/>
                </a:solidFill>
              </a:rPr>
              <a:t>32%</a:t>
            </a:r>
            <a:r>
              <a:rPr lang="en-GB" noProof="0" dirty="0">
                <a:solidFill>
                  <a:schemeClr val="tx1"/>
                </a:solidFill>
              </a:rPr>
              <a:t> achieve </a:t>
            </a:r>
            <a:r>
              <a:rPr lang="en-GB" b="1" noProof="0" dirty="0">
                <a:solidFill>
                  <a:schemeClr val="tx1"/>
                </a:solidFill>
              </a:rPr>
              <a:t>symptomatic and functional recovery</a:t>
            </a:r>
            <a:r>
              <a:rPr lang="en-GB" baseline="30000" noProof="0" dirty="0">
                <a:solidFill>
                  <a:schemeClr val="tx1"/>
                </a:solidFill>
              </a:rPr>
              <a:t>1</a:t>
            </a:r>
          </a:p>
          <a:p>
            <a:r>
              <a:rPr lang="en-GB" noProof="0" dirty="0">
                <a:solidFill>
                  <a:schemeClr val="tx1"/>
                </a:solidFill>
              </a:rPr>
              <a:t>Among those with FEP, the </a:t>
            </a:r>
            <a:r>
              <a:rPr lang="en-GB" b="1" noProof="0" dirty="0">
                <a:solidFill>
                  <a:schemeClr val="tx1"/>
                </a:solidFill>
              </a:rPr>
              <a:t>most robust predictors of functional recovery </a:t>
            </a:r>
            <a:r>
              <a:rPr lang="en-GB" noProof="0" dirty="0">
                <a:solidFill>
                  <a:schemeClr val="tx1"/>
                </a:solidFill>
              </a:rPr>
              <a:t>include:</a:t>
            </a:r>
            <a:r>
              <a:rPr lang="en-GB" baseline="30000" noProof="0" dirty="0">
                <a:solidFill>
                  <a:schemeClr val="tx1"/>
                </a:solidFill>
              </a:rPr>
              <a:t>2</a:t>
            </a:r>
          </a:p>
          <a:p>
            <a:endParaRPr lang="en-GB" baseline="30000" noProof="0" dirty="0">
              <a:solidFill>
                <a:schemeClr val="tx1"/>
              </a:solidFill>
            </a:endParaRPr>
          </a:p>
          <a:p>
            <a:endParaRPr lang="en-GB" baseline="30000" noProof="0" dirty="0">
              <a:solidFill>
                <a:schemeClr val="tx1"/>
              </a:solidFill>
            </a:endParaRPr>
          </a:p>
          <a:p>
            <a:endParaRPr lang="en-GB" baseline="30000" noProof="0" dirty="0">
              <a:solidFill>
                <a:schemeClr val="tx1"/>
              </a:solidFill>
            </a:endParaRPr>
          </a:p>
          <a:p>
            <a:endParaRPr lang="en-GB" baseline="30000" noProof="0" dirty="0">
              <a:solidFill>
                <a:schemeClr val="tx1"/>
              </a:solidFill>
            </a:endParaRPr>
          </a:p>
          <a:p>
            <a:endParaRPr lang="en-GB" baseline="30000" noProof="0" dirty="0">
              <a:solidFill>
                <a:schemeClr val="tx1"/>
              </a:solidFill>
            </a:endParaRPr>
          </a:p>
          <a:p>
            <a:endParaRPr lang="en-GB" baseline="30000" noProof="0" dirty="0">
              <a:solidFill>
                <a:schemeClr val="tx1"/>
              </a:solidFill>
            </a:endParaRPr>
          </a:p>
          <a:p>
            <a:r>
              <a:rPr lang="en-GB" noProof="0" dirty="0">
                <a:solidFill>
                  <a:schemeClr val="tx1"/>
                </a:solidFill>
              </a:rPr>
              <a:t>In contrast, </a:t>
            </a:r>
            <a:r>
              <a:rPr lang="en-GB" b="1" noProof="0" dirty="0">
                <a:solidFill>
                  <a:schemeClr val="tx1"/>
                </a:solidFill>
              </a:rPr>
              <a:t>sociodemographic</a:t>
            </a:r>
            <a:r>
              <a:rPr lang="en-GB" noProof="0" dirty="0">
                <a:solidFill>
                  <a:schemeClr val="tx1"/>
                </a:solidFill>
              </a:rPr>
              <a:t> and some </a:t>
            </a:r>
            <a:r>
              <a:rPr lang="en-GB" b="1" noProof="0" dirty="0">
                <a:solidFill>
                  <a:schemeClr val="tx1"/>
                </a:solidFill>
              </a:rPr>
              <a:t>clinical variables</a:t>
            </a:r>
            <a:r>
              <a:rPr lang="en-GB" noProof="0" dirty="0">
                <a:solidFill>
                  <a:schemeClr val="tx1"/>
                </a:solidFill>
              </a:rPr>
              <a:t> appear to contribute </a:t>
            </a:r>
            <a:r>
              <a:rPr lang="en-GB" b="1" noProof="0" dirty="0">
                <a:solidFill>
                  <a:schemeClr val="tx1"/>
                </a:solidFill>
              </a:rPr>
              <a:t>relatively little </a:t>
            </a:r>
            <a:r>
              <a:rPr lang="en-GB" noProof="0" dirty="0">
                <a:solidFill>
                  <a:schemeClr val="tx1"/>
                </a:solidFill>
              </a:rPr>
              <a:t>to the </a:t>
            </a:r>
            <a:r>
              <a:rPr lang="en-GB" b="1" noProof="0" dirty="0">
                <a:solidFill>
                  <a:schemeClr val="tx1"/>
                </a:solidFill>
              </a:rPr>
              <a:t>prediction of functional recovery</a:t>
            </a:r>
            <a:r>
              <a:rPr lang="en-GB" baseline="30000" noProof="0" dirty="0">
                <a:solidFill>
                  <a:schemeClr val="tx1"/>
                </a:solidFill>
              </a:rPr>
              <a:t>2</a:t>
            </a:r>
          </a:p>
          <a:p>
            <a:pPr marL="0" indent="0"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endParaRPr lang="en-GB" noProof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459B4A-BC4D-E2EE-6F0E-1B147C5270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DUP=</a:t>
            </a:r>
            <a:r>
              <a:rPr lang="en-GB"/>
              <a:t>duration of untreated psychosis; </a:t>
            </a:r>
            <a:r>
              <a:rPr lang="en-GB" noProof="0"/>
              <a:t>FEP=first-episode psychosis</a:t>
            </a:r>
          </a:p>
          <a:p>
            <a:r>
              <a:rPr lang="en-GB" noProof="0"/>
              <a:t>1. Catalan et al. </a:t>
            </a:r>
            <a:r>
              <a:rPr lang="en-GB" noProof="0" err="1"/>
              <a:t>Eur</a:t>
            </a:r>
            <a:r>
              <a:rPr lang="en-GB" noProof="0"/>
              <a:t> Psychiatry 2021;64:e69; 2. </a:t>
            </a:r>
            <a:r>
              <a:rPr lang="en-GB" noProof="0" err="1"/>
              <a:t>Santesteban-Echarri</a:t>
            </a:r>
            <a:r>
              <a:rPr lang="en-GB" noProof="0"/>
              <a:t> et al. Clin </a:t>
            </a:r>
            <a:r>
              <a:rPr lang="en-GB" noProof="0" err="1"/>
              <a:t>Psychol</a:t>
            </a:r>
            <a:r>
              <a:rPr lang="en-GB" noProof="0"/>
              <a:t> Rev 2017;58:59–75; 3. Peralta et al. </a:t>
            </a:r>
            <a:r>
              <a:rPr lang="en-GB" noProof="0" err="1"/>
              <a:t>Schizophr</a:t>
            </a:r>
            <a:r>
              <a:rPr lang="en-GB" noProof="0"/>
              <a:t> Bull 2022;48:631–642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B498EEE-F703-6D5F-A6D6-F8E9F58E52C0}"/>
              </a:ext>
            </a:extLst>
          </p:cNvPr>
          <p:cNvGrpSpPr/>
          <p:nvPr/>
        </p:nvGrpSpPr>
        <p:grpSpPr>
          <a:xfrm>
            <a:off x="5971580" y="3002321"/>
            <a:ext cx="2971800" cy="1548943"/>
            <a:chOff x="5971580" y="3002321"/>
            <a:chExt cx="2971800" cy="154894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0F181E1-BE55-4DED-08F8-3A03855B846E}"/>
                </a:ext>
              </a:extLst>
            </p:cNvPr>
            <p:cNvSpPr txBox="1"/>
            <p:nvPr/>
          </p:nvSpPr>
          <p:spPr>
            <a:xfrm>
              <a:off x="5971580" y="3966489"/>
              <a:ext cx="2971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noProof="0"/>
                <a:t>Remission of both positive and negative symptoms</a:t>
              </a:r>
            </a:p>
          </p:txBody>
        </p:sp>
        <p:pic>
          <p:nvPicPr>
            <p:cNvPr id="25" name="Graphic 24" descr="Bar graph with downward trend with solid fill">
              <a:extLst>
                <a:ext uri="{FF2B5EF4-FFF2-40B4-BE49-F238E27FC236}">
                  <a16:creationId xmlns:a16="http://schemas.microsoft.com/office/drawing/2014/main" id="{34474616-E329-8B71-4A15-A7832A93E8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00280" y="3002321"/>
              <a:ext cx="914400" cy="9144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286493A-8EA3-7977-9B07-D7ACB01319D5}"/>
              </a:ext>
            </a:extLst>
          </p:cNvPr>
          <p:cNvGrpSpPr/>
          <p:nvPr/>
        </p:nvGrpSpPr>
        <p:grpSpPr>
          <a:xfrm>
            <a:off x="2980135" y="3002321"/>
            <a:ext cx="2971800" cy="1548943"/>
            <a:chOff x="3029050" y="3002321"/>
            <a:chExt cx="2971800" cy="1548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9149FD5-D746-587B-1470-D45AC3B90D1A}"/>
                </a:ext>
              </a:extLst>
            </p:cNvPr>
            <p:cNvSpPr txBox="1"/>
            <p:nvPr/>
          </p:nvSpPr>
          <p:spPr>
            <a:xfrm>
              <a:off x="3029050" y="3966489"/>
              <a:ext cx="2971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noProof="0"/>
                <a:t>Cognitive </a:t>
              </a:r>
              <a:br>
                <a:rPr lang="en-GB" sz="1600" b="1" noProof="0"/>
              </a:br>
              <a:r>
                <a:rPr lang="en-GB" sz="1600" b="1" noProof="0"/>
                <a:t>performance</a:t>
              </a:r>
            </a:p>
          </p:txBody>
        </p:sp>
        <p:pic>
          <p:nvPicPr>
            <p:cNvPr id="27" name="Graphic 26" descr="Head with gears outline">
              <a:extLst>
                <a:ext uri="{FF2B5EF4-FFF2-40B4-BE49-F238E27FC236}">
                  <a16:creationId xmlns:a16="http://schemas.microsoft.com/office/drawing/2014/main" id="{2854743B-5F23-E9C7-8843-B021BFC227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7750" y="3002321"/>
              <a:ext cx="914400" cy="9144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64BBEA8-3FB9-3FD2-DDDD-E1F5E5652B00}"/>
              </a:ext>
            </a:extLst>
          </p:cNvPr>
          <p:cNvGrpSpPr/>
          <p:nvPr/>
        </p:nvGrpSpPr>
        <p:grpSpPr>
          <a:xfrm>
            <a:off x="455118" y="3002321"/>
            <a:ext cx="2796082" cy="1302722"/>
            <a:chOff x="140795" y="3002321"/>
            <a:chExt cx="2796082" cy="130272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D2D3B9-3C8D-606E-4894-D4FE0E635F00}"/>
                </a:ext>
              </a:extLst>
            </p:cNvPr>
            <p:cNvSpPr txBox="1"/>
            <p:nvPr/>
          </p:nvSpPr>
          <p:spPr>
            <a:xfrm>
              <a:off x="140795" y="3966489"/>
              <a:ext cx="27960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noProof="0"/>
                <a:t>DUP</a:t>
              </a:r>
              <a:endParaRPr lang="en-GB" sz="1600" b="1" strike="sngStrike" noProof="0">
                <a:solidFill>
                  <a:srgbClr val="FF0000"/>
                </a:solidFill>
              </a:endParaRPr>
            </a:p>
          </p:txBody>
        </p:sp>
        <p:pic>
          <p:nvPicPr>
            <p:cNvPr id="33" name="Graphic 32" descr="Hourglass 90% outline">
              <a:extLst>
                <a:ext uri="{FF2B5EF4-FFF2-40B4-BE49-F238E27FC236}">
                  <a16:creationId xmlns:a16="http://schemas.microsoft.com/office/drawing/2014/main" id="{1C8BEEA8-45C7-2728-53B7-E45A291F65F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15221" y="300232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620941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639</Words>
  <Application>Microsoft Office PowerPoint</Application>
  <PresentationFormat>Widescreen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Functional outcomes in first-episode psychosis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32</cp:revision>
  <dcterms:created xsi:type="dcterms:W3CDTF">2026-02-02T13:01:55Z</dcterms:created>
  <dcterms:modified xsi:type="dcterms:W3CDTF">2026-06-04T07:21:09Z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