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9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C07A505D-5E7E-6BEB-4195-801D42364FA7}" name="Ceren Akdeniz Vogt" initials="CA" userId="S::cak@lundbeckfonden.com::6291f9b8-8487-4396-8769-615d243e0f4b" providerId="AD"/>
  <p188:author id="{0CAF265E-3507-DDFB-096F-5F160D94C031}" name="Kiyanah Coghiel-Fox" initials="" userId="S::Kiyanah.Coghiel-Fox@primeglobalpeople.com::98e38abd-df58-4111-a4e7-d3b356d99dd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33F2F481-7F84-1190-CBE4-732A72D1E981}" name="Jane Snowball" initials="JS" userId="Jane Snowball" providerId="None"/>
  <p188:author id="{2428F584-1FE4-8162-173F-87BFBD4D6849}" name="Ana Catalan Alcantara" initials="AC" userId="S::k1808030@kcl.ac.uk::b52135e5-b684-4b1f-9dd7-77eebd48a82b" providerId="AD"/>
  <p188:author id="{A00A1298-AB63-4804-7CAD-1CF35FB5980A}" name="Jane Snowball " initials="JS" userId="Jane Snowball " providerId="None"/>
  <p188:author id="{8EBDF5A9-C4BC-A8A8-CDF6-CD616BF5A6CC}" name="Lucy Helas" initials="LH" userId="Lucy Helas" providerId="None"/>
  <p188:author id="{AB25F1AB-1588-8335-5B1E-F4F14CAF435E}" name="Kiyanah Coghiel-Fox" initials="KC" userId="S::kiyanah.coghiel-fox@primeglobalpeople.com::98e38abd-df58-4111-a4e7-d3b356d99ddb" providerId="AD"/>
  <p188:author id="{8D1EF3B3-7F19-2B30-416A-A782C61DA141}" name="Kiyanah Coghiel-Fox" initials="SR" userId="Kiyanah Coghiel-Fox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C536F4EF-557A-800A-363B-FC62070B3F72}" name="Jane Snowball  " initials="JS" userId="Jane Snowball 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EBE23A"/>
    <a:srgbClr val="F2F2F2"/>
    <a:srgbClr val="D9D1CC"/>
    <a:srgbClr val="E0DBD6"/>
    <a:srgbClr val="26322D"/>
    <a:srgbClr val="717171"/>
    <a:srgbClr val="99B3A8"/>
    <a:srgbClr val="FC7B23"/>
    <a:srgbClr val="E5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E7311D-85FF-4859-9004-0E74F74BABE3}" v="1" dt="2026-06-02T13:55:34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9" autoAdjust="0"/>
    <p:restoredTop sz="80270" autoAdjust="0"/>
  </p:normalViewPr>
  <p:slideViewPr>
    <p:cSldViewPr snapToGrid="0">
      <p:cViewPr varScale="1">
        <p:scale>
          <a:sx n="85" d="100"/>
          <a:sy n="85" d="100"/>
        </p:scale>
        <p:origin x="786" y="96"/>
      </p:cViewPr>
      <p:guideLst>
        <p:guide orient="horz" pos="2228"/>
        <p:guide pos="706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78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817615168553631E-2"/>
          <c:y val="3.6352053971415013E-2"/>
          <c:w val="0.90873929625984251"/>
          <c:h val="0.882974514183060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Employed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326D0E4-2D20-472E-87F5-D91978B8ED15}" type="VALUE">
                      <a:rPr lang="en-US" smtClean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r>
                      <a:rPr lang="en-US">
                        <a:solidFill>
                          <a:schemeClr val="bg1"/>
                        </a:solidFill>
                      </a:rPr>
                      <a:t>.0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F44-4626-A08F-332B366765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–2</c:v>
                </c:pt>
                <c:pt idx="1">
                  <c:v>0</c:v>
                </c:pt>
                <c:pt idx="2">
                  <c:v>2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22.2</c:v>
                </c:pt>
                <c:pt idx="2">
                  <c:v>22.1</c:v>
                </c:pt>
                <c:pt idx="3">
                  <c:v>23.9</c:v>
                </c:pt>
                <c:pt idx="4">
                  <c:v>25.1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49-4C42-9FD6-2A6ECDE0D21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Long-term Parental Leave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–2</c:v>
                </c:pt>
                <c:pt idx="1">
                  <c:v>0</c:v>
                </c:pt>
                <c:pt idx="2">
                  <c:v>2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1.6</c:v>
                </c:pt>
                <c:pt idx="1">
                  <c:v>1.1000000000000001</c:v>
                </c:pt>
                <c:pt idx="2">
                  <c:v>1.1000000000000001</c:v>
                </c:pt>
                <c:pt idx="3">
                  <c:v>1.2</c:v>
                </c:pt>
                <c:pt idx="4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49-4C42-9FD6-2A6ECDE0D21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Student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854512592250413E-17"/>
                  <c:y val="3.402145065858295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B49-4C42-9FD6-2A6ECDE0D21D}"/>
                </c:ext>
              </c:extLst>
            </c:dLbl>
            <c:dLbl>
              <c:idx val="1"/>
              <c:layout>
                <c:manualLayout>
                  <c:x val="0"/>
                  <c:y val="3.402145065858326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B49-4C42-9FD6-2A6ECDE0D21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463FF045-DAC0-4FF6-BE87-25DD843F5FF1}" type="VALUE">
                      <a:rPr lang="en-US" smtClean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r>
                      <a:rPr lang="en-US">
                        <a:solidFill>
                          <a:schemeClr val="bg1"/>
                        </a:solidFill>
                      </a:rPr>
                      <a:t>.0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F44-4626-A08F-332B366765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–2</c:v>
                </c:pt>
                <c:pt idx="1">
                  <c:v>0</c:v>
                </c:pt>
                <c:pt idx="2">
                  <c:v>2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14.4</c:v>
                </c:pt>
                <c:pt idx="1">
                  <c:v>10.1</c:v>
                </c:pt>
                <c:pt idx="2">
                  <c:v>6.5</c:v>
                </c:pt>
                <c:pt idx="3">
                  <c:v>4.7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49-4C42-9FD6-2A6ECDE0D21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Not in work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–2</c:v>
                </c:pt>
                <c:pt idx="1">
                  <c:v>0</c:v>
                </c:pt>
                <c:pt idx="2">
                  <c:v>2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40.800000000000004</c:v>
                </c:pt>
                <c:pt idx="1">
                  <c:v>49.9</c:v>
                </c:pt>
                <c:pt idx="2">
                  <c:v>40.9</c:v>
                </c:pt>
                <c:pt idx="3">
                  <c:v>35.599999999999994</c:v>
                </c:pt>
                <c:pt idx="4">
                  <c:v>33.799999999999997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B49-4C42-9FD6-2A6ECDE0D21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Social welfare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854512592250413E-17"/>
                  <c:y val="-6.804290131716590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B49-4C42-9FD6-2A6ECDE0D21D}"/>
                </c:ext>
              </c:extLst>
            </c:dLbl>
            <c:dLbl>
              <c:idx val="1"/>
              <c:layout>
                <c:manualLayout>
                  <c:x val="0"/>
                  <c:y val="-3.402145065858326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B49-4C42-9FD6-2A6ECDE0D2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–2</c:v>
                </c:pt>
                <c:pt idx="1">
                  <c:v>0</c:v>
                </c:pt>
                <c:pt idx="2">
                  <c:v>2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11.2</c:v>
                </c:pt>
                <c:pt idx="1">
                  <c:v>16.7</c:v>
                </c:pt>
                <c:pt idx="2">
                  <c:v>29.4</c:v>
                </c:pt>
                <c:pt idx="3">
                  <c:v>34.599999999999994</c:v>
                </c:pt>
                <c:pt idx="4">
                  <c:v>35.9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B49-4C42-9FD6-2A6ECDE0D21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"/>
        <c:overlap val="100"/>
        <c:axId val="916867200"/>
        <c:axId val="916873440"/>
      </c:barChart>
      <c:catAx>
        <c:axId val="916867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tx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6873440"/>
        <c:crosses val="autoZero"/>
        <c:auto val="1"/>
        <c:lblAlgn val="ctr"/>
        <c:lblOffset val="100"/>
        <c:noMultiLvlLbl val="0"/>
      </c:catAx>
      <c:valAx>
        <c:axId val="91687344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one"/>
        <c:spPr>
          <a:noFill/>
          <a:ln w="19050">
            <a:solidFill>
              <a:schemeClr val="tx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6867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470841103666941"/>
          <c:y val="0.2650385561163503"/>
          <c:w val="0.49058252012064157"/>
          <c:h val="0.5663701356792543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D39-462B-BCB3-646A883A73F3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D39-462B-BCB3-646A883A73F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39-462B-BCB3-646A883A73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647909328018263"/>
          <c:y val="0.25539383132515481"/>
          <c:w val="0.49058252012064157"/>
          <c:h val="0.5663701356792543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7"/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D39-462B-BCB3-646A883A73F3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D39-462B-BCB3-646A883A73F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3.5</c:v>
                </c:pt>
                <c:pt idx="1">
                  <c:v>96.5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39-462B-BCB3-646A883A73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04/06/2026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9AB2C-D76E-1DD4-443D-75B3172BF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D665D6-A39F-FDB4-87AA-38B2DE786B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D68E17-929E-7E64-4DC6-E0B0C842E9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Schizophrenia involves early disturbances in self-experience that evolve into broader alterations in identity and reality perception.</a:t>
            </a:r>
            <a:r>
              <a:rPr lang="en-US" sz="10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kern="1200" noProof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Fusar</a:t>
            </a:r>
            <a:r>
              <a:rPr lang="en-GB" sz="1000" kern="120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-Poli P, Estrade A, </a:t>
            </a:r>
            <a:r>
              <a:rPr lang="en-GB" sz="1000" kern="1200" noProof="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Stanghellini</a:t>
            </a:r>
            <a:r>
              <a:rPr lang="en-GB" sz="1000" kern="120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G, et al. The lived experience of psychosis: a bottom-up review co-written by experts by experience and academics. World Psychiatry 2022; 21: 168</a:t>
            </a:r>
            <a:r>
              <a:rPr lang="en-GB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GB" sz="1000" kern="120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188.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Holm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Mtaipale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H, Tanskanen A, et al. Employment among people with schizophrenia or bipolar disorder: A population-based study using nationwide registers. Acta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Psychiatr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Scand 2021; 143: 61–71.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Ayesa-Arriola R, Miguel-Corredera M, Ortiz-García de la Foz V, et al. Education and long-term outcomes in first episode psychosis: 10-year follow-up study of the PAFIP cohort. Psychological 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Medicine 2023; 53: 66–77.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Solmi M, Taipale H, Holm M, et al. Effectiveness of antipsychotic use for reducing risk of work disability: results from a within-subject analysis of a Swedish national cohort of 21,551 patients with first-episode nonaffective psychosis. Am J Psychiatry 2022; 179: 938–946. </a:t>
            </a:r>
          </a:p>
          <a:p>
            <a:pPr marL="228600" indent="-228600">
              <a:buFont typeface="+mj-lt"/>
              <a:buAutoNum type="arabicPeriod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10639B-0717-8B39-83DA-40B29D4786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656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A06DA-CEA3-8D8E-ED32-83D77ABB3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000662-A80A-633F-A0E4-6B3C949C6B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Course, natural history, and prognosis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8DC54F-5F27-90E4-A4BB-0A293C727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Functional outcomes over the course of schizophrenia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DEF11F5-5A32-FBB1-6EE8-6840A63499C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5453757" cy="4415215"/>
          </a:xfrm>
        </p:spPr>
        <p:txBody>
          <a:bodyPr/>
          <a:lstStyle/>
          <a:p>
            <a:pPr lvl="0"/>
            <a:r>
              <a:rPr lang="en-GB" noProof="0" dirty="0">
                <a:solidFill>
                  <a:schemeClr val="tx1"/>
                </a:solidFill>
              </a:rPr>
              <a:t>Functional recovery is </a:t>
            </a:r>
            <a:r>
              <a:rPr lang="en-GB" b="1" noProof="0" dirty="0">
                <a:solidFill>
                  <a:schemeClr val="tx1"/>
                </a:solidFill>
              </a:rPr>
              <a:t>non-linear</a:t>
            </a:r>
            <a:r>
              <a:rPr lang="en-GB" noProof="0" dirty="0">
                <a:solidFill>
                  <a:schemeClr val="tx1"/>
                </a:solidFill>
              </a:rPr>
              <a:t> and extends well beyond symptom remission, requiring </a:t>
            </a:r>
            <a:r>
              <a:rPr lang="en-GB" b="1" noProof="0" dirty="0">
                <a:solidFill>
                  <a:schemeClr val="tx1"/>
                </a:solidFill>
              </a:rPr>
              <a:t>rebuilding identity agency</a:t>
            </a:r>
            <a:r>
              <a:rPr lang="en-GB" noProof="0" dirty="0">
                <a:solidFill>
                  <a:schemeClr val="tx1"/>
                </a:solidFill>
              </a:rPr>
              <a:t> and </a:t>
            </a:r>
            <a:r>
              <a:rPr lang="en-GB" b="1" noProof="0" dirty="0">
                <a:solidFill>
                  <a:schemeClr val="tx1"/>
                </a:solidFill>
              </a:rPr>
              <a:t>meaningful goals</a:t>
            </a:r>
            <a:r>
              <a:rPr lang="en-GB" baseline="30000" noProof="0" dirty="0">
                <a:solidFill>
                  <a:schemeClr val="tx1"/>
                </a:solidFill>
              </a:rPr>
              <a:t>1</a:t>
            </a:r>
          </a:p>
          <a:p>
            <a:r>
              <a:rPr lang="en-GB" noProof="0" dirty="0">
                <a:solidFill>
                  <a:schemeClr val="tx1"/>
                </a:solidFill>
              </a:rPr>
              <a:t>Functional outcomes remain </a:t>
            </a:r>
            <a:r>
              <a:rPr lang="en-GB" b="1" noProof="0" dirty="0">
                <a:solidFill>
                  <a:schemeClr val="tx1"/>
                </a:solidFill>
              </a:rPr>
              <a:t>poor</a:t>
            </a:r>
            <a:r>
              <a:rPr lang="en-GB" noProof="0" dirty="0">
                <a:solidFill>
                  <a:schemeClr val="tx1"/>
                </a:solidFill>
              </a:rPr>
              <a:t>, as </a:t>
            </a:r>
            <a:r>
              <a:rPr lang="en-GB" b="1" noProof="0" dirty="0">
                <a:solidFill>
                  <a:schemeClr val="tx1"/>
                </a:solidFill>
              </a:rPr>
              <a:t>employment rates among people with schizophrenia are very low:</a:t>
            </a:r>
            <a:r>
              <a:rPr lang="en-GB" baseline="30000" noProof="0" dirty="0">
                <a:solidFill>
                  <a:schemeClr val="tx1"/>
                </a:solidFill>
              </a:rPr>
              <a:t>2</a:t>
            </a:r>
            <a:r>
              <a:rPr lang="en-GB" noProof="0" dirty="0">
                <a:solidFill>
                  <a:schemeClr val="tx1"/>
                </a:solidFill>
              </a:rPr>
              <a:t> </a:t>
            </a:r>
          </a:p>
          <a:p>
            <a:pPr lvl="1"/>
            <a:endParaRPr lang="en-GB" noProof="0" dirty="0">
              <a:solidFill>
                <a:schemeClr val="tx1"/>
              </a:solidFill>
            </a:endParaRPr>
          </a:p>
          <a:p>
            <a:pPr marL="180000" lvl="1" indent="0"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marL="180000" lvl="1" indent="0">
              <a:buNone/>
            </a:pPr>
            <a:endParaRPr lang="en-GB" noProof="0" dirty="0">
              <a:solidFill>
                <a:schemeClr val="tx1"/>
              </a:solidFill>
            </a:endParaRPr>
          </a:p>
          <a:p>
            <a:pPr lvl="1"/>
            <a:endParaRPr lang="en-GB" noProof="0" dirty="0">
              <a:solidFill>
                <a:schemeClr val="tx1"/>
              </a:solidFill>
            </a:endParaRPr>
          </a:p>
          <a:p>
            <a:pPr lvl="1"/>
            <a:endParaRPr lang="en-GB" noProof="0" dirty="0">
              <a:solidFill>
                <a:schemeClr val="tx1"/>
              </a:solidFill>
            </a:endParaRPr>
          </a:p>
          <a:p>
            <a:pPr lvl="1"/>
            <a:endParaRPr lang="en-GB" noProof="0" dirty="0">
              <a:solidFill>
                <a:schemeClr val="tx1"/>
              </a:solidFill>
            </a:endParaRPr>
          </a:p>
          <a:p>
            <a:r>
              <a:rPr lang="en-GB" noProof="0" dirty="0">
                <a:solidFill>
                  <a:schemeClr val="tx1"/>
                </a:solidFill>
              </a:rPr>
              <a:t>Higher education attainment is associated with better functional outcomes, later onset, absence of comorbid substance use disorder, and less severe psychotic symptoms</a:t>
            </a:r>
            <a:r>
              <a:rPr lang="en-GB" baseline="30000" noProof="0" dirty="0">
                <a:solidFill>
                  <a:schemeClr val="tx1"/>
                </a:solidFill>
              </a:rPr>
              <a:t>3</a:t>
            </a:r>
            <a:endParaRPr lang="en-GB" strike="sngStrike" baseline="30000" noProof="0" dirty="0">
              <a:solidFill>
                <a:schemeClr val="tx1"/>
              </a:solidFill>
            </a:endParaRPr>
          </a:p>
          <a:p>
            <a:pPr lvl="1"/>
            <a:endParaRPr lang="en-GB" noProof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1100" noProof="0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9E50C54-55EB-2E37-2A90-07A9596DD9D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baseline="30000" noProof="0" err="1"/>
              <a:t>a</a:t>
            </a:r>
            <a:r>
              <a:rPr lang="en-GB" noProof="0" err="1"/>
              <a:t>‘Not</a:t>
            </a:r>
            <a:r>
              <a:rPr lang="en-GB" noProof="0"/>
              <a:t> in work’ includes long-term unemployment and long-term sick leave; </a:t>
            </a:r>
            <a:r>
              <a:rPr lang="en-GB" baseline="30000" noProof="0" err="1"/>
              <a:t>b</a:t>
            </a:r>
            <a:r>
              <a:rPr lang="en-GB" noProof="0" err="1"/>
              <a:t>‘Social</a:t>
            </a:r>
            <a:r>
              <a:rPr lang="en-GB" noProof="0"/>
              <a:t> welfare’ includes social assistance and disability pension</a:t>
            </a:r>
          </a:p>
          <a:p>
            <a:r>
              <a:rPr lang="en-GB" noProof="0"/>
              <a:t>FEP=first-episode psychosis </a:t>
            </a:r>
            <a:br>
              <a:rPr lang="en-GB" noProof="0"/>
            </a:br>
            <a:r>
              <a:rPr lang="en-GB" noProof="0"/>
              <a:t>1. </a:t>
            </a:r>
            <a:r>
              <a:rPr lang="en-GB" noProof="0" err="1"/>
              <a:t>Fusar</a:t>
            </a:r>
            <a:r>
              <a:rPr lang="en-GB" noProof="0"/>
              <a:t>-Poli et al. World Psychiatry 2022;21:168–188; 2. Holm et al. Acta </a:t>
            </a:r>
            <a:r>
              <a:rPr lang="en-GB" noProof="0" err="1"/>
              <a:t>Psychiatr</a:t>
            </a:r>
            <a:r>
              <a:rPr lang="en-GB" noProof="0"/>
              <a:t> Scand 2021;143:61–71; 3. Ayesa-Arriola et al. Psychological </a:t>
            </a:r>
            <a:r>
              <a:rPr lang="en-GB"/>
              <a:t>Medicine 2023;53:66–77; 4.</a:t>
            </a:r>
            <a:r>
              <a:rPr lang="en-GB" noProof="0"/>
              <a:t> </a:t>
            </a:r>
            <a:r>
              <a:rPr lang="en-GB" noProof="0" err="1"/>
              <a:t>Solmi</a:t>
            </a:r>
            <a:r>
              <a:rPr lang="en-GB" noProof="0"/>
              <a:t> et al. Am J Psychiatry 2022;179:938–946 </a:t>
            </a:r>
            <a:endParaRPr lang="en-GB" noProof="0">
              <a:highlight>
                <a:srgbClr val="FFFF00"/>
              </a:highligh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ED61F0-A5D8-1F0D-8478-69A6681BB0DC}"/>
              </a:ext>
            </a:extLst>
          </p:cNvPr>
          <p:cNvSpPr txBox="1"/>
          <p:nvPr/>
        </p:nvSpPr>
        <p:spPr>
          <a:xfrm>
            <a:off x="5809036" y="1416785"/>
            <a:ext cx="6533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noProof="0">
                <a:solidFill>
                  <a:schemeClr val="accent2">
                    <a:lumMod val="50000"/>
                  </a:schemeClr>
                </a:solidFill>
              </a:rPr>
              <a:t>Occupational status trends from 2 years before to</a:t>
            </a:r>
            <a:br>
              <a:rPr lang="en-GB" sz="1600" b="1" noProof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GB" sz="1600" b="1" noProof="0">
                <a:solidFill>
                  <a:schemeClr val="accent2">
                    <a:lumMod val="50000"/>
                  </a:schemeClr>
                </a:solidFill>
              </a:rPr>
              <a:t>5 years after FEP (N=21,551)</a:t>
            </a:r>
            <a:r>
              <a:rPr lang="en-GB" sz="1600" b="1" baseline="30000" noProof="0">
                <a:solidFill>
                  <a:schemeClr val="accent2">
                    <a:lumMod val="50000"/>
                  </a:schemeClr>
                </a:solidFill>
              </a:rPr>
              <a:t>4,a,b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008099C-92FF-311D-DC9C-96A1B278C3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7075090"/>
              </p:ext>
            </p:extLst>
          </p:nvPr>
        </p:nvGraphicFramePr>
        <p:xfrm>
          <a:off x="6551272" y="2181597"/>
          <a:ext cx="4906136" cy="3198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4C3F446F-9F7A-27EC-5ECA-0FA7E802D943}"/>
              </a:ext>
            </a:extLst>
          </p:cNvPr>
          <p:cNvGrpSpPr/>
          <p:nvPr/>
        </p:nvGrpSpPr>
        <p:grpSpPr>
          <a:xfrm>
            <a:off x="6429983" y="2167884"/>
            <a:ext cx="529774" cy="3080886"/>
            <a:chOff x="927847" y="1936878"/>
            <a:chExt cx="502858" cy="336152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1768F87-ED24-CEDB-8C6E-C115064327AD}"/>
                </a:ext>
              </a:extLst>
            </p:cNvPr>
            <p:cNvSpPr txBox="1"/>
            <p:nvPr/>
          </p:nvSpPr>
          <p:spPr>
            <a:xfrm>
              <a:off x="927847" y="1936878"/>
              <a:ext cx="5020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1200" noProof="0">
                  <a:solidFill>
                    <a:schemeClr val="tx2"/>
                  </a:solidFill>
                </a:rPr>
                <a:t>100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6693608-1777-4121-D124-2CAA43960208}"/>
                </a:ext>
              </a:extLst>
            </p:cNvPr>
            <p:cNvSpPr txBox="1"/>
            <p:nvPr/>
          </p:nvSpPr>
          <p:spPr>
            <a:xfrm>
              <a:off x="927847" y="2249616"/>
              <a:ext cx="5020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1200" noProof="0">
                  <a:solidFill>
                    <a:schemeClr val="tx2"/>
                  </a:solidFill>
                </a:rPr>
                <a:t>90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16E551-6589-4334-C28B-C32AB66A4DEB}"/>
                </a:ext>
              </a:extLst>
            </p:cNvPr>
            <p:cNvSpPr txBox="1"/>
            <p:nvPr/>
          </p:nvSpPr>
          <p:spPr>
            <a:xfrm>
              <a:off x="927847" y="2556004"/>
              <a:ext cx="5020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1200" noProof="0">
                  <a:solidFill>
                    <a:schemeClr val="tx2"/>
                  </a:solidFill>
                </a:rPr>
                <a:t>80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954E98-D2E2-DF15-8DFF-CFCB58E02361}"/>
                </a:ext>
              </a:extLst>
            </p:cNvPr>
            <p:cNvSpPr txBox="1"/>
            <p:nvPr/>
          </p:nvSpPr>
          <p:spPr>
            <a:xfrm>
              <a:off x="927847" y="2866367"/>
              <a:ext cx="5020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1200" noProof="0">
                  <a:solidFill>
                    <a:schemeClr val="tx2"/>
                  </a:solidFill>
                </a:rPr>
                <a:t>70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4CEC70D-E371-6950-492F-758BF87C38A3}"/>
                </a:ext>
              </a:extLst>
            </p:cNvPr>
            <p:cNvSpPr txBox="1"/>
            <p:nvPr/>
          </p:nvSpPr>
          <p:spPr>
            <a:xfrm>
              <a:off x="928641" y="3170377"/>
              <a:ext cx="5020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1200" noProof="0">
                  <a:solidFill>
                    <a:schemeClr val="tx2"/>
                  </a:solidFill>
                </a:rPr>
                <a:t>60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48DDAFE-4F9A-D49E-F63C-E6608C073031}"/>
                </a:ext>
              </a:extLst>
            </p:cNvPr>
            <p:cNvSpPr txBox="1"/>
            <p:nvPr/>
          </p:nvSpPr>
          <p:spPr>
            <a:xfrm>
              <a:off x="928641" y="3477562"/>
              <a:ext cx="5020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1200" noProof="0">
                  <a:solidFill>
                    <a:schemeClr val="tx2"/>
                  </a:solidFill>
                </a:rPr>
                <a:t>50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6F457DA-9224-B2D4-5DD4-18276EE8AC81}"/>
                </a:ext>
              </a:extLst>
            </p:cNvPr>
            <p:cNvSpPr txBox="1"/>
            <p:nvPr/>
          </p:nvSpPr>
          <p:spPr>
            <a:xfrm>
              <a:off x="928641" y="3789505"/>
              <a:ext cx="5020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1200" noProof="0">
                  <a:solidFill>
                    <a:schemeClr val="tx2"/>
                  </a:solidFill>
                </a:rPr>
                <a:t>40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5AB0AC-4725-79D0-15B3-0890DCDB330A}"/>
                </a:ext>
              </a:extLst>
            </p:cNvPr>
            <p:cNvSpPr txBox="1"/>
            <p:nvPr/>
          </p:nvSpPr>
          <p:spPr>
            <a:xfrm>
              <a:off x="928641" y="4091924"/>
              <a:ext cx="5020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1200" noProof="0">
                  <a:solidFill>
                    <a:schemeClr val="tx2"/>
                  </a:solidFill>
                </a:rPr>
                <a:t>30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8BECB5F-EDE0-95E0-E63E-1AA99DED4D01}"/>
                </a:ext>
              </a:extLst>
            </p:cNvPr>
            <p:cNvSpPr txBox="1"/>
            <p:nvPr/>
          </p:nvSpPr>
          <p:spPr>
            <a:xfrm>
              <a:off x="928641" y="4406248"/>
              <a:ext cx="5020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1200" noProof="0">
                  <a:solidFill>
                    <a:schemeClr val="tx2"/>
                  </a:solidFill>
                </a:rPr>
                <a:t>20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3CED71A-6BE0-138B-D06E-0CED4F0A8CE3}"/>
                </a:ext>
              </a:extLst>
            </p:cNvPr>
            <p:cNvSpPr txBox="1"/>
            <p:nvPr/>
          </p:nvSpPr>
          <p:spPr>
            <a:xfrm>
              <a:off x="928641" y="4711047"/>
              <a:ext cx="5020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1200" noProof="0">
                  <a:solidFill>
                    <a:schemeClr val="tx2"/>
                  </a:solidFill>
                </a:rPr>
                <a:t>10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6E151D2-332D-5AA2-6363-0D6A7B8C782E}"/>
                </a:ext>
              </a:extLst>
            </p:cNvPr>
            <p:cNvSpPr txBox="1"/>
            <p:nvPr/>
          </p:nvSpPr>
          <p:spPr>
            <a:xfrm>
              <a:off x="928641" y="5021403"/>
              <a:ext cx="5020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sz="1200" noProof="0">
                  <a:solidFill>
                    <a:schemeClr val="tx2"/>
                  </a:solidFill>
                </a:rPr>
                <a:t>0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128A1D0-73E5-7189-97B3-0474415805E2}"/>
              </a:ext>
            </a:extLst>
          </p:cNvPr>
          <p:cNvSpPr txBox="1"/>
          <p:nvPr/>
        </p:nvSpPr>
        <p:spPr>
          <a:xfrm>
            <a:off x="6988175" y="5378945"/>
            <a:ext cx="446923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 b="1" noProof="0">
                <a:solidFill>
                  <a:schemeClr val="tx2"/>
                </a:solidFill>
              </a:rPr>
              <a:t>Time point in relation to first diagnosis (years)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06DFA4A-9C9D-46E0-53EF-C3007753B6E1}"/>
              </a:ext>
            </a:extLst>
          </p:cNvPr>
          <p:cNvSpPr txBox="1"/>
          <p:nvPr/>
        </p:nvSpPr>
        <p:spPr>
          <a:xfrm rot="16200000">
            <a:off x="5018929" y="3572986"/>
            <a:ext cx="2843007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 b="1" noProof="0">
                <a:solidFill>
                  <a:schemeClr val="tx2"/>
                </a:solidFill>
              </a:rPr>
              <a:t>People (%)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D3FBA18-508C-D96B-3BD1-9C57EBD039DF}"/>
              </a:ext>
            </a:extLst>
          </p:cNvPr>
          <p:cNvGrpSpPr/>
          <p:nvPr/>
        </p:nvGrpSpPr>
        <p:grpSpPr>
          <a:xfrm>
            <a:off x="6179836" y="5710835"/>
            <a:ext cx="739502" cy="169277"/>
            <a:chOff x="682625" y="2778918"/>
            <a:chExt cx="739502" cy="169277"/>
          </a:xfrm>
        </p:grpSpPr>
        <p:sp>
          <p:nvSpPr>
            <p:cNvPr id="29" name="Rectangle 184">
              <a:extLst>
                <a:ext uri="{FF2B5EF4-FFF2-40B4-BE49-F238E27FC236}">
                  <a16:creationId xmlns:a16="http://schemas.microsoft.com/office/drawing/2014/main" id="{F3D974C5-F2B5-CCB8-B631-E83B07ECB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625" y="2841624"/>
              <a:ext cx="76200" cy="76200"/>
            </a:xfrm>
            <a:prstGeom prst="rect">
              <a:avLst/>
            </a:prstGeom>
            <a:solidFill>
              <a:srgbClr val="7171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100" noProof="0"/>
            </a:p>
          </p:txBody>
        </p:sp>
        <p:sp>
          <p:nvSpPr>
            <p:cNvPr id="30" name="Rectangle 185">
              <a:extLst>
                <a:ext uri="{FF2B5EF4-FFF2-40B4-BE49-F238E27FC236}">
                  <a16:creationId xmlns:a16="http://schemas.microsoft.com/office/drawing/2014/main" id="{AB8AF39A-CEA8-32A5-BDA4-7981689B0F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750" y="2778918"/>
              <a:ext cx="628377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100" b="0" i="0" u="none" strike="noStrike" cap="none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latin typeface="Arial" panose="020B0604020202020204" pitchFamily="34" charset="0"/>
                </a:rPr>
                <a:t>Employed</a:t>
              </a:r>
              <a:endParaRPr kumimoji="0" lang="en-GB" sz="11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BAF9E61-E4AB-F3B4-4B2B-204DE9E1CFA3}"/>
              </a:ext>
            </a:extLst>
          </p:cNvPr>
          <p:cNvGrpSpPr/>
          <p:nvPr/>
        </p:nvGrpSpPr>
        <p:grpSpPr>
          <a:xfrm>
            <a:off x="7046708" y="5710835"/>
            <a:ext cx="1677259" cy="169277"/>
            <a:chOff x="1139825" y="3768725"/>
            <a:chExt cx="1677259" cy="169277"/>
          </a:xfrm>
        </p:grpSpPr>
        <p:sp>
          <p:nvSpPr>
            <p:cNvPr id="32" name="Rectangle 186">
              <a:extLst>
                <a:ext uri="{FF2B5EF4-FFF2-40B4-BE49-F238E27FC236}">
                  <a16:creationId xmlns:a16="http://schemas.microsoft.com/office/drawing/2014/main" id="{C179BAF6-3610-A623-8A42-986C0B2E3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9825" y="3830637"/>
              <a:ext cx="76200" cy="77788"/>
            </a:xfrm>
            <a:prstGeom prst="rect">
              <a:avLst/>
            </a:prstGeom>
            <a:solidFill>
              <a:srgbClr val="B59E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100" noProof="0"/>
            </a:p>
          </p:txBody>
        </p:sp>
        <p:sp>
          <p:nvSpPr>
            <p:cNvPr id="33" name="Rectangle 187">
              <a:extLst>
                <a:ext uri="{FF2B5EF4-FFF2-40B4-BE49-F238E27FC236}">
                  <a16:creationId xmlns:a16="http://schemas.microsoft.com/office/drawing/2014/main" id="{5D946C42-B86F-4867-C10E-B5F3D8824C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0950" y="3768725"/>
              <a:ext cx="1566134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100" b="0" i="0" u="none" strike="noStrike" cap="none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</a:rPr>
                <a:t>Long-term parental leave</a:t>
              </a:r>
              <a:endParaRPr kumimoji="0" lang="en-GB" sz="11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A9BBCE-72C8-CCBF-D2C2-E8E9E2C8379C}"/>
              </a:ext>
            </a:extLst>
          </p:cNvPr>
          <p:cNvGrpSpPr/>
          <p:nvPr/>
        </p:nvGrpSpPr>
        <p:grpSpPr>
          <a:xfrm>
            <a:off x="8913854" y="5710835"/>
            <a:ext cx="596835" cy="169277"/>
            <a:chOff x="1139825" y="3929063"/>
            <a:chExt cx="596835" cy="169277"/>
          </a:xfrm>
        </p:grpSpPr>
        <p:sp>
          <p:nvSpPr>
            <p:cNvPr id="35" name="Rectangle 188">
              <a:extLst>
                <a:ext uri="{FF2B5EF4-FFF2-40B4-BE49-F238E27FC236}">
                  <a16:creationId xmlns:a16="http://schemas.microsoft.com/office/drawing/2014/main" id="{32A1FF30-DA6B-7F7C-97ED-3C1E9DAA88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9825" y="3990975"/>
              <a:ext cx="76200" cy="76200"/>
            </a:xfrm>
            <a:prstGeom prst="rect">
              <a:avLst/>
            </a:prstGeom>
            <a:solidFill>
              <a:srgbClr val="99B3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100" noProof="0"/>
            </a:p>
          </p:txBody>
        </p:sp>
        <p:sp>
          <p:nvSpPr>
            <p:cNvPr id="36" name="Rectangle 189">
              <a:extLst>
                <a:ext uri="{FF2B5EF4-FFF2-40B4-BE49-F238E27FC236}">
                  <a16:creationId xmlns:a16="http://schemas.microsoft.com/office/drawing/2014/main" id="{BB6131F7-B125-EC60-DD63-9C8CC95FFB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0950" y="3929063"/>
              <a:ext cx="485710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100" b="0" i="0" u="none" strike="noStrike" cap="none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latin typeface="Arial" panose="020B0604020202020204" pitchFamily="34" charset="0"/>
                </a:rPr>
                <a:t>Student</a:t>
              </a:r>
              <a:endParaRPr kumimoji="0" lang="en-GB" sz="11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D96394A-B0A1-B347-5EC3-51DCC4CC72E7}"/>
              </a:ext>
            </a:extLst>
          </p:cNvPr>
          <p:cNvGrpSpPr/>
          <p:nvPr/>
        </p:nvGrpSpPr>
        <p:grpSpPr>
          <a:xfrm>
            <a:off x="9638059" y="5710835"/>
            <a:ext cx="816446" cy="169277"/>
            <a:chOff x="1139825" y="4086225"/>
            <a:chExt cx="816446" cy="169277"/>
          </a:xfrm>
        </p:grpSpPr>
        <p:sp>
          <p:nvSpPr>
            <p:cNvPr id="38" name="Rectangle 190">
              <a:extLst>
                <a:ext uri="{FF2B5EF4-FFF2-40B4-BE49-F238E27FC236}">
                  <a16:creationId xmlns:a16="http://schemas.microsoft.com/office/drawing/2014/main" id="{5417B8EF-D614-FB9B-201A-99AA8DE27C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9825" y="4148931"/>
              <a:ext cx="76200" cy="76200"/>
            </a:xfrm>
            <a:prstGeom prst="rect">
              <a:avLst/>
            </a:prstGeom>
            <a:solidFill>
              <a:srgbClr val="B2A4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100" noProof="0"/>
            </a:p>
          </p:txBody>
        </p:sp>
        <p:sp>
          <p:nvSpPr>
            <p:cNvPr id="39" name="Rectangle 191">
              <a:extLst>
                <a:ext uri="{FF2B5EF4-FFF2-40B4-BE49-F238E27FC236}">
                  <a16:creationId xmlns:a16="http://schemas.microsoft.com/office/drawing/2014/main" id="{9EBA21E3-337D-052F-4D2E-08FC4F9518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0950" y="4086225"/>
              <a:ext cx="705321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100" b="0" i="0" u="none" strike="noStrike" cap="none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latin typeface="Arial" panose="020B0604020202020204" pitchFamily="34" charset="0"/>
                </a:rPr>
                <a:t>Not in work</a:t>
              </a:r>
              <a:endParaRPr kumimoji="0" lang="en-GB" sz="11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0CF8E63-1FEF-DB12-7486-4CEC6FCB889B}"/>
              </a:ext>
            </a:extLst>
          </p:cNvPr>
          <p:cNvGrpSpPr/>
          <p:nvPr/>
        </p:nvGrpSpPr>
        <p:grpSpPr>
          <a:xfrm>
            <a:off x="10612334" y="5710835"/>
            <a:ext cx="1021631" cy="169277"/>
            <a:chOff x="1139825" y="4248150"/>
            <a:chExt cx="1021631" cy="169277"/>
          </a:xfrm>
        </p:grpSpPr>
        <p:sp>
          <p:nvSpPr>
            <p:cNvPr id="41" name="Rectangle 192">
              <a:extLst>
                <a:ext uri="{FF2B5EF4-FFF2-40B4-BE49-F238E27FC236}">
                  <a16:creationId xmlns:a16="http://schemas.microsoft.com/office/drawing/2014/main" id="{D78EFA24-A38D-C43F-9E1A-0BE9492C64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9825" y="4310856"/>
              <a:ext cx="76200" cy="76200"/>
            </a:xfrm>
            <a:prstGeom prst="rect">
              <a:avLst/>
            </a:prstGeom>
            <a:solidFill>
              <a:srgbClr val="7B9C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100" noProof="0"/>
            </a:p>
          </p:txBody>
        </p:sp>
        <p:sp>
          <p:nvSpPr>
            <p:cNvPr id="42" name="Rectangle 193">
              <a:extLst>
                <a:ext uri="{FF2B5EF4-FFF2-40B4-BE49-F238E27FC236}">
                  <a16:creationId xmlns:a16="http://schemas.microsoft.com/office/drawing/2014/main" id="{C64AA706-C718-55BC-2F4F-FEBB8516BB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0950" y="4248150"/>
              <a:ext cx="910506" cy="169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100" b="0" i="0" u="none" strike="noStrike" cap="none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latin typeface="Arial" panose="020B0604020202020204" pitchFamily="34" charset="0"/>
                </a:rPr>
                <a:t>Social welfare</a:t>
              </a:r>
              <a:endParaRPr kumimoji="0" lang="en-GB" sz="11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aphicFrame>
        <p:nvGraphicFramePr>
          <p:cNvPr id="46" name="Chart 45">
            <a:extLst>
              <a:ext uri="{FF2B5EF4-FFF2-40B4-BE49-F238E27FC236}">
                <a16:creationId xmlns:a16="http://schemas.microsoft.com/office/drawing/2014/main" id="{446392E4-4362-1163-3C8A-9381CE04F7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9218391"/>
              </p:ext>
            </p:extLst>
          </p:nvPr>
        </p:nvGraphicFramePr>
        <p:xfrm>
          <a:off x="3711634" y="3348937"/>
          <a:ext cx="1631563" cy="1413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7" name="Chart 46">
            <a:extLst>
              <a:ext uri="{FF2B5EF4-FFF2-40B4-BE49-F238E27FC236}">
                <a16:creationId xmlns:a16="http://schemas.microsoft.com/office/drawing/2014/main" id="{B4753028-3E6A-8EFD-186D-EB6AC063AD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8252487"/>
              </p:ext>
            </p:extLst>
          </p:nvPr>
        </p:nvGraphicFramePr>
        <p:xfrm>
          <a:off x="1012740" y="3348937"/>
          <a:ext cx="1631563" cy="1413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9" name="TextBox 48">
            <a:extLst>
              <a:ext uri="{FF2B5EF4-FFF2-40B4-BE49-F238E27FC236}">
                <a16:creationId xmlns:a16="http://schemas.microsoft.com/office/drawing/2014/main" id="{0D606E2E-C648-B2E3-0710-5E3F1A54FF95}"/>
              </a:ext>
            </a:extLst>
          </p:cNvPr>
          <p:cNvSpPr txBox="1"/>
          <p:nvPr/>
        </p:nvSpPr>
        <p:spPr>
          <a:xfrm>
            <a:off x="447943" y="3033573"/>
            <a:ext cx="287251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 noProof="0"/>
              <a:t>3–4% </a:t>
            </a:r>
            <a:r>
              <a:rPr lang="en-GB" sz="1400" noProof="0"/>
              <a:t>employment rate </a:t>
            </a:r>
            <a:br>
              <a:rPr lang="en-GB" sz="1400" noProof="0"/>
            </a:br>
            <a:r>
              <a:rPr lang="en-GB" sz="1400" noProof="0"/>
              <a:t>after diagnosis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C6C5C25-3737-3EAE-4DE4-D94E2FB92812}"/>
              </a:ext>
            </a:extLst>
          </p:cNvPr>
          <p:cNvSpPr txBox="1"/>
          <p:nvPr/>
        </p:nvSpPr>
        <p:spPr>
          <a:xfrm>
            <a:off x="3295417" y="3033573"/>
            <a:ext cx="246399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b="1" noProof="0" dirty="0"/>
              <a:t>80%</a:t>
            </a:r>
            <a:br>
              <a:rPr lang="en-GB" sz="1600" b="1" noProof="0" dirty="0"/>
            </a:br>
            <a:r>
              <a:rPr lang="en-GB" sz="1400" noProof="0" dirty="0"/>
              <a:t>receiving disability pension</a:t>
            </a:r>
          </a:p>
        </p:txBody>
      </p:sp>
    </p:spTree>
    <p:extLst>
      <p:ext uri="{BB962C8B-B14F-4D97-AF65-F5344CB8AC3E}">
        <p14:creationId xmlns:p14="http://schemas.microsoft.com/office/powerpoint/2010/main" val="3758369464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purl.org/dc/terms/"/>
    <ds:schemaRef ds:uri="08562aa6-c0ad-4fb9-8a82-15409d3a28b4"/>
    <ds:schemaRef ds:uri="http://schemas.microsoft.com/office/2006/documentManagement/types"/>
    <ds:schemaRef ds:uri="28627d7c-4416-4bc1-86cf-ca6c3a42a8f2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7B761F2-11B3-4730-BC23-AB5383E15CFB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399</Words>
  <Application>Microsoft Office PowerPoint</Application>
  <PresentationFormat>Widescreen</PresentationFormat>
  <Paragraphs>44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Functional outcomes over the course of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33</cp:revision>
  <dcterms:created xsi:type="dcterms:W3CDTF">2026-02-02T13:01:55Z</dcterms:created>
  <dcterms:modified xsi:type="dcterms:W3CDTF">2026-06-04T07:21:17Z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