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3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Arango C,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Dragioti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E, Solmi M, et al. Risk and protective factors for mental disorders beyond genetics: an evidence-based atlas. World Psychiatry 2021; 20: 417–436.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Radua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Ramella-</a:t>
            </a:r>
            <a:r>
              <a:rPr lang="en-GB" sz="1000" b="0" i="0" u="none" strike="noStrike" kern="1200" baseline="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Cravaro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V, Ioannidis JPA, 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al. What causes psychosis? An umbrella review of risk and protective factors. World Psychiatry 2018; 17: 49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66.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 M, Cortese S, Vita G, et al. An umbrella review of candidate predictors of response, remission, recovery, and relapse across mental disorders. Mol Psychiatry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2023; 28: 3671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3687.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722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96D42BDB-4EA8-1FBD-9322-8E3EB117FEC2}"/>
              </a:ext>
            </a:extLst>
          </p:cNvPr>
          <p:cNvSpPr txBox="1">
            <a:spLocks/>
          </p:cNvSpPr>
          <p:nvPr/>
        </p:nvSpPr>
        <p:spPr>
          <a:xfrm>
            <a:off x="0" y="4721284"/>
            <a:ext cx="11021568" cy="988636"/>
          </a:xfrm>
          <a:prstGeom prst="round1Rect">
            <a:avLst>
              <a:gd name="adj" fmla="val 7879"/>
            </a:avLst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360000" tIns="270000" rIns="270000" bIns="27000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en-GB" sz="16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4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2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0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8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baseline="30000" noProof="0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4873FCAA-1296-CD7F-281E-1A1E97B84F92}"/>
              </a:ext>
            </a:extLst>
          </p:cNvPr>
          <p:cNvSpPr txBox="1">
            <a:spLocks/>
          </p:cNvSpPr>
          <p:nvPr/>
        </p:nvSpPr>
        <p:spPr>
          <a:xfrm>
            <a:off x="0" y="3237531"/>
            <a:ext cx="11021568" cy="1395037"/>
          </a:xfrm>
          <a:prstGeom prst="round1Rect">
            <a:avLst>
              <a:gd name="adj" fmla="val 7879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360000" tIns="270000" rIns="270000" bIns="27000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en-GB" sz="16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4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2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0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8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baseline="30000" noProof="0"/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35C3B0BC-0908-1C30-DC09-F959728235A3}"/>
              </a:ext>
            </a:extLst>
          </p:cNvPr>
          <p:cNvSpPr txBox="1">
            <a:spLocks/>
          </p:cNvSpPr>
          <p:nvPr/>
        </p:nvSpPr>
        <p:spPr>
          <a:xfrm>
            <a:off x="0" y="2532253"/>
            <a:ext cx="11021568" cy="616562"/>
          </a:xfrm>
          <a:prstGeom prst="round1Rect">
            <a:avLst>
              <a:gd name="adj" fmla="val 7879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360000" tIns="270000" rIns="270000" bIns="27000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en-GB" sz="16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4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2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0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8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baseline="30000" noProof="0"/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573351AF-E07C-3928-4878-1F4A93364307}"/>
              </a:ext>
            </a:extLst>
          </p:cNvPr>
          <p:cNvSpPr txBox="1">
            <a:spLocks/>
          </p:cNvSpPr>
          <p:nvPr/>
        </p:nvSpPr>
        <p:spPr>
          <a:xfrm>
            <a:off x="0" y="1358942"/>
            <a:ext cx="11021568" cy="1084595"/>
          </a:xfrm>
          <a:prstGeom prst="round1Rect">
            <a:avLst>
              <a:gd name="adj" fmla="val 7879"/>
            </a:avLst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360000" tIns="270000" rIns="270000" bIns="270000" rtlCol="0" anchor="ctr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en-GB" sz="16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4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2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0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8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baseline="30000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711086-2F25-2772-97D1-1F5063CD9D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8BF6FB-7F7B-7844-0374-08951266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Prognostic factors in mental disorders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9ABC0B-59AF-19D5-FB27-1771C8D0EEF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10163175" cy="4415215"/>
          </a:xfrm>
        </p:spPr>
        <p:txBody>
          <a:bodyPr/>
          <a:lstStyle/>
          <a:p>
            <a:r>
              <a:rPr lang="en-GB" noProof="0" dirty="0"/>
              <a:t>Broad transdiagnostic evidence shows that </a:t>
            </a:r>
            <a:r>
              <a:rPr lang="en-GB" b="1" noProof="0" dirty="0"/>
              <a:t>mental disorders </a:t>
            </a:r>
            <a:r>
              <a:rPr lang="en-GB" noProof="0" dirty="0"/>
              <a:t>share common </a:t>
            </a:r>
            <a:r>
              <a:rPr lang="en-GB" b="1" noProof="0" dirty="0"/>
              <a:t>environmental</a:t>
            </a:r>
            <a:r>
              <a:rPr lang="en-GB" noProof="0" dirty="0"/>
              <a:t>, </a:t>
            </a:r>
            <a:r>
              <a:rPr lang="en-GB" b="1" noProof="0" dirty="0"/>
              <a:t>developmental</a:t>
            </a:r>
            <a:r>
              <a:rPr lang="en-GB" noProof="0" dirty="0"/>
              <a:t>, and </a:t>
            </a:r>
            <a:r>
              <a:rPr lang="en-GB" b="1" noProof="0" dirty="0"/>
              <a:t>social</a:t>
            </a:r>
            <a:r>
              <a:rPr lang="en-GB" noProof="0" dirty="0"/>
              <a:t> determinants, from obstetric complications and early adversity to stress exposure, social isolation, and metabolic factors, many exerting </a:t>
            </a:r>
            <a:r>
              <a:rPr lang="en-GB" b="1" noProof="0" dirty="0"/>
              <a:t>cumulative effects across neurodevelopmental stages</a:t>
            </a:r>
            <a:r>
              <a:rPr lang="en-GB" baseline="30000" noProof="0" dirty="0"/>
              <a:t>1</a:t>
            </a:r>
          </a:p>
          <a:p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Across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psychotic disorders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the most robust and replicated risk factors for developing psychosis include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childhood adversity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CHR-P status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and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urbanicity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supported by high-credibility (Class I–II) evidence</a:t>
            </a:r>
            <a:r>
              <a:rPr kumimoji="0" lang="en-GB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  <a:p>
            <a:r>
              <a:rPr lang="en-GB" noProof="0" dirty="0"/>
              <a:t>In </a:t>
            </a:r>
            <a:r>
              <a:rPr lang="en-GB" b="1" noProof="0" dirty="0"/>
              <a:t>schizophrenia-spectrum disorders:</a:t>
            </a:r>
            <a:r>
              <a:rPr lang="en-GB" baseline="30000" noProof="0" dirty="0"/>
              <a:t>3</a:t>
            </a:r>
            <a:r>
              <a:rPr lang="en-GB" b="1" noProof="0" dirty="0"/>
              <a:t> </a:t>
            </a:r>
          </a:p>
          <a:p>
            <a:pPr lvl="1"/>
            <a:r>
              <a:rPr lang="en-GB" noProof="0" dirty="0"/>
              <a:t>Multivariable candidate predictors of remission include lower positive and negative symptom severity, shorter duration of untreated psychosis, higher functioning, better quality of life, and higher education</a:t>
            </a:r>
          </a:p>
          <a:p>
            <a:pPr lvl="1"/>
            <a:r>
              <a:rPr lang="en-GB" noProof="0" dirty="0"/>
              <a:t>Multivariable candidate predictors of relapse include greater global illness severity, higher positive symptom severity, and a greater number of previous episodes</a:t>
            </a:r>
            <a:endParaRPr lang="en-GB" baseline="30000" noProof="0" dirty="0"/>
          </a:p>
          <a:p>
            <a:pPr marL="180000" lvl="1">
              <a:spcBef>
                <a:spcPts val="1800"/>
              </a:spcBef>
            </a:pPr>
            <a:r>
              <a:rPr lang="en-GB" sz="1600" b="1" noProof="0" dirty="0"/>
              <a:t>A trans-diagnosis pattern</a:t>
            </a:r>
            <a:r>
              <a:rPr lang="en-GB" sz="1600" noProof="0" dirty="0"/>
              <a:t> emerges for depressive symptoms: </a:t>
            </a:r>
          </a:p>
          <a:p>
            <a:pPr lvl="1"/>
            <a:r>
              <a:rPr lang="en-GB" noProof="0" dirty="0"/>
              <a:t>Lower depressive symptoms predict good outcomes across mental disorders but, for schizophrenia, lower depressive symptoms predict relapse</a:t>
            </a:r>
            <a:r>
              <a:rPr lang="en-GB" baseline="30000" noProof="0" dirty="0"/>
              <a:t>3</a:t>
            </a:r>
          </a:p>
          <a:p>
            <a:endParaRPr kumimoji="0" lang="en-GB" b="0" i="0" u="none" strike="noStrike" kern="1200" cap="none" spc="0" normalizeH="0" baseline="3000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en-GB" baseline="30000" noProof="0" dirty="0"/>
          </a:p>
          <a:p>
            <a:endParaRPr lang="en-GB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DC51EBD-4590-D92D-6A51-8307CB31C6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CHR-P=clinical high-risk for psychosis </a:t>
            </a:r>
          </a:p>
          <a:p>
            <a:r>
              <a:rPr lang="en-GB" noProof="0"/>
              <a:t>1. Arango et al. World Psychiatry 2021;20:417–436; 2. </a:t>
            </a:r>
            <a:r>
              <a:rPr lang="en-GB" noProof="0" err="1"/>
              <a:t>Radua</a:t>
            </a:r>
            <a:r>
              <a:rPr lang="en-GB" noProof="0"/>
              <a:t> et al. World Psychiatry 2018;17:49–66; 3. Solmi et al. Mol Psychiatry 2023;28:3671–3687 </a:t>
            </a:r>
          </a:p>
        </p:txBody>
      </p:sp>
    </p:spTree>
    <p:extLst>
      <p:ext uri="{BB962C8B-B14F-4D97-AF65-F5344CB8AC3E}">
        <p14:creationId xmlns:p14="http://schemas.microsoft.com/office/powerpoint/2010/main" val="396121047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317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Prognostic factors in mental disorders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35</cp:revision>
  <dcterms:created xsi:type="dcterms:W3CDTF">2026-02-02T13:01:55Z</dcterms:created>
  <dcterms:modified xsi:type="dcterms:W3CDTF">2026-06-04T07:21:32Z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