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31DA5-0879-6DEF-0A2D-7D0A47F63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C752BE-B11A-4DA4-354A-29CF4B0B4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F121B3-7B9F-43F1-2980-77F2958DF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Samara MT, Leucht C, Leeflang MM, et al. Early improvement as a predictor of later response to antipsychotics in schizophrenia: a diagnostic test review. Am J Psychiatry 2015; 172: 617–629.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39EB3-737B-1675-9DBF-127872CF2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096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C0823-1F90-1AD8-D910-27FF8C33B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0FC09A-8F76-F297-5562-70B3D816EC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D33736-BDD3-ADF2-7BFC-760EF6926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GB" noProof="0"/>
              <a:t>Early response predicts treatment outcomes in schizophrenia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F3362C6-6CE2-B6A1-4D29-E66F30364B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noProof="0"/>
          </a:p>
          <a:p>
            <a:r>
              <a:rPr lang="en-GB" noProof="0"/>
              <a:t>Samara et al. Am J Psychiatry 2015;172:617–629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566D68F-BDE8-79BF-BCF6-E6418D32F156}"/>
              </a:ext>
            </a:extLst>
          </p:cNvPr>
          <p:cNvSpPr txBox="1">
            <a:spLocks/>
          </p:cNvSpPr>
          <p:nvPr/>
        </p:nvSpPr>
        <p:spPr>
          <a:xfrm>
            <a:off x="539749" y="2951648"/>
            <a:ext cx="4923935" cy="1369457"/>
          </a:xfrm>
          <a:prstGeom prst="round2DiagRect">
            <a:avLst>
              <a:gd name="adj1" fmla="val 0"/>
              <a:gd name="adj2" fmla="val 146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/>
              <a:t>Early symptom improvement </a:t>
            </a:r>
            <a:r>
              <a:rPr lang="en-GB"/>
              <a:t>within the first</a:t>
            </a:r>
            <a:br>
              <a:rPr lang="en-GB" strike="sngStrike">
                <a:solidFill>
                  <a:srgbClr val="FF0000"/>
                </a:solidFill>
              </a:rPr>
            </a:br>
            <a:r>
              <a:rPr lang="en-GB">
                <a:solidFill>
                  <a:schemeClr val="tx1"/>
                </a:solidFill>
              </a:rPr>
              <a:t>2 w</a:t>
            </a:r>
            <a:r>
              <a:rPr lang="en-GB"/>
              <a:t>eeks of antipsychotic treatment is a </a:t>
            </a:r>
            <a:r>
              <a:rPr lang="en-GB" b="1"/>
              <a:t>strong predictor of subsequent clinical response </a:t>
            </a:r>
            <a:r>
              <a:rPr lang="en-GB"/>
              <a:t>in schizophrenia</a:t>
            </a:r>
            <a:endParaRPr lang="en-GB" baseline="30000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D6CFD571-45EC-8B37-622A-140C459C6875}"/>
              </a:ext>
            </a:extLst>
          </p:cNvPr>
          <p:cNvSpPr txBox="1">
            <a:spLocks/>
          </p:cNvSpPr>
          <p:nvPr/>
        </p:nvSpPr>
        <p:spPr>
          <a:xfrm>
            <a:off x="6728315" y="2951648"/>
            <a:ext cx="4922347" cy="1369457"/>
          </a:xfrm>
          <a:prstGeom prst="round2DiagRect">
            <a:avLst>
              <a:gd name="adj1" fmla="val 0"/>
              <a:gd name="adj2" fmla="val 17824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/>
              <a:t>A lack of early improvement</a:t>
            </a:r>
            <a:r>
              <a:rPr lang="en-GB"/>
              <a:t> in schizophrenia is associated with a </a:t>
            </a:r>
            <a:r>
              <a:rPr lang="en-GB" b="1"/>
              <a:t>low probability of achieving meaningful clinical response </a:t>
            </a:r>
            <a:r>
              <a:rPr lang="en-GB"/>
              <a:t>at later time points</a:t>
            </a:r>
            <a:endParaRPr lang="en-GB" baseline="30000"/>
          </a:p>
        </p:txBody>
      </p:sp>
      <p:sp>
        <p:nvSpPr>
          <p:cNvPr id="23" name="Content Placeholder 1">
            <a:extLst>
              <a:ext uri="{FF2B5EF4-FFF2-40B4-BE49-F238E27FC236}">
                <a16:creationId xmlns:a16="http://schemas.microsoft.com/office/drawing/2014/main" id="{D43C5B7E-9EF6-CA67-972F-65D67D07DBF8}"/>
              </a:ext>
            </a:extLst>
          </p:cNvPr>
          <p:cNvSpPr txBox="1">
            <a:spLocks/>
          </p:cNvSpPr>
          <p:nvPr/>
        </p:nvSpPr>
        <p:spPr>
          <a:xfrm>
            <a:off x="539750" y="4816866"/>
            <a:ext cx="11110912" cy="726141"/>
          </a:xfrm>
          <a:prstGeom prst="roundRect">
            <a:avLst/>
          </a:prstGeom>
          <a:solidFill>
            <a:srgbClr val="D9D1CC"/>
          </a:solidFill>
        </p:spPr>
        <p:txBody>
          <a:bodyPr anchor="ctr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/>
              <a:t>Early response </a:t>
            </a:r>
            <a:r>
              <a:rPr lang="en-GB"/>
              <a:t>supports </a:t>
            </a:r>
            <a:r>
              <a:rPr lang="en-GB" b="1"/>
              <a:t>timely treatment adjustments </a:t>
            </a:r>
            <a:r>
              <a:rPr lang="en-GB"/>
              <a:t>where appropriate</a:t>
            </a:r>
            <a:endParaRPr lang="en-GB" baseline="30000"/>
          </a:p>
        </p:txBody>
      </p:sp>
      <p:grpSp>
        <p:nvGrpSpPr>
          <p:cNvPr id="24" name="Graphic 10" descr="Downward trend graph outline">
            <a:extLst>
              <a:ext uri="{FF2B5EF4-FFF2-40B4-BE49-F238E27FC236}">
                <a16:creationId xmlns:a16="http://schemas.microsoft.com/office/drawing/2014/main" id="{FA16FDAE-4829-4A32-1699-4D4D1F71EEAC}"/>
              </a:ext>
            </a:extLst>
          </p:cNvPr>
          <p:cNvGrpSpPr/>
          <p:nvPr/>
        </p:nvGrpSpPr>
        <p:grpSpPr>
          <a:xfrm>
            <a:off x="2523313" y="1675588"/>
            <a:ext cx="956807" cy="957216"/>
            <a:chOff x="2333625" y="1675588"/>
            <a:chExt cx="647423" cy="647700"/>
          </a:xfrm>
          <a:solidFill>
            <a:srgbClr val="000000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A5A16DF-7778-2C1C-2931-A97D4848610D}"/>
                </a:ext>
              </a:extLst>
            </p:cNvPr>
            <p:cNvSpPr/>
            <p:nvPr/>
          </p:nvSpPr>
          <p:spPr>
            <a:xfrm>
              <a:off x="2422150" y="1818710"/>
              <a:ext cx="556383" cy="361673"/>
            </a:xfrm>
            <a:custGeom>
              <a:avLst/>
              <a:gdLst>
                <a:gd name="csX0" fmla="*/ 537334 w 556383"/>
                <a:gd name="csY0" fmla="*/ 247402 h 361673"/>
                <a:gd name="csX1" fmla="*/ 537334 w 556383"/>
                <a:gd name="csY1" fmla="*/ 328984 h 361673"/>
                <a:gd name="csX2" fmla="*/ 537238 w 556383"/>
                <a:gd name="csY2" fmla="*/ 329078 h 361673"/>
                <a:gd name="csX3" fmla="*/ 537172 w 556383"/>
                <a:gd name="csY3" fmla="*/ 329051 h 361673"/>
                <a:gd name="csX4" fmla="*/ 365522 w 556383"/>
                <a:gd name="csY4" fmla="*/ 157391 h 361673"/>
                <a:gd name="csX5" fmla="*/ 314916 w 556383"/>
                <a:gd name="csY5" fmla="*/ 202035 h 361673"/>
                <a:gd name="csX6" fmla="*/ 270567 w 556383"/>
                <a:gd name="csY6" fmla="*/ 157667 h 361673"/>
                <a:gd name="csX7" fmla="*/ 199777 w 556383"/>
                <a:gd name="csY7" fmla="*/ 88849 h 361673"/>
                <a:gd name="csX8" fmla="*/ 149295 w 556383"/>
                <a:gd name="csY8" fmla="*/ 135779 h 361673"/>
                <a:gd name="csX9" fmla="*/ 13468 w 556383"/>
                <a:gd name="csY9" fmla="*/ 0 h 361673"/>
                <a:gd name="csX10" fmla="*/ 0 w 556383"/>
                <a:gd name="csY10" fmla="*/ 13468 h 361673"/>
                <a:gd name="csX11" fmla="*/ 148761 w 556383"/>
                <a:gd name="csY11" fmla="*/ 162239 h 361673"/>
                <a:gd name="csX12" fmla="*/ 199454 w 556383"/>
                <a:gd name="csY12" fmla="*/ 115129 h 361673"/>
                <a:gd name="csX13" fmla="*/ 257175 w 556383"/>
                <a:gd name="csY13" fmla="*/ 171202 h 361673"/>
                <a:gd name="csX14" fmla="*/ 314106 w 556383"/>
                <a:gd name="csY14" fmla="*/ 228133 h 361673"/>
                <a:gd name="csX15" fmla="*/ 364703 w 556383"/>
                <a:gd name="csY15" fmla="*/ 183480 h 361673"/>
                <a:gd name="csX16" fmla="*/ 523675 w 556383"/>
                <a:gd name="csY16" fmla="*/ 342462 h 361673"/>
                <a:gd name="csX17" fmla="*/ 523674 w 556383"/>
                <a:gd name="csY17" fmla="*/ 342596 h 361673"/>
                <a:gd name="csX18" fmla="*/ 523608 w 556383"/>
                <a:gd name="csY18" fmla="*/ 342624 h 361673"/>
                <a:gd name="csX19" fmla="*/ 442341 w 556383"/>
                <a:gd name="csY19" fmla="*/ 342624 h 361673"/>
                <a:gd name="csX20" fmla="*/ 442341 w 556383"/>
                <a:gd name="csY20" fmla="*/ 361674 h 361673"/>
                <a:gd name="csX21" fmla="*/ 556384 w 556383"/>
                <a:gd name="csY21" fmla="*/ 361674 h 361673"/>
                <a:gd name="csX22" fmla="*/ 556384 w 556383"/>
                <a:gd name="csY22" fmla="*/ 247402 h 3616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556383" h="361673">
                  <a:moveTo>
                    <a:pt x="537334" y="247402"/>
                  </a:moveTo>
                  <a:lnTo>
                    <a:pt x="537334" y="328984"/>
                  </a:lnTo>
                  <a:cubicBezTo>
                    <a:pt x="537333" y="329036"/>
                    <a:pt x="537290" y="329078"/>
                    <a:pt x="537238" y="329078"/>
                  </a:cubicBezTo>
                  <a:cubicBezTo>
                    <a:pt x="537213" y="329077"/>
                    <a:pt x="537189" y="329068"/>
                    <a:pt x="537172" y="329051"/>
                  </a:cubicBezTo>
                  <a:lnTo>
                    <a:pt x="365522" y="157391"/>
                  </a:lnTo>
                  <a:lnTo>
                    <a:pt x="314916" y="202035"/>
                  </a:lnTo>
                  <a:lnTo>
                    <a:pt x="270567" y="157667"/>
                  </a:lnTo>
                  <a:lnTo>
                    <a:pt x="199777" y="88849"/>
                  </a:lnTo>
                  <a:lnTo>
                    <a:pt x="149295" y="135779"/>
                  </a:lnTo>
                  <a:lnTo>
                    <a:pt x="13468" y="0"/>
                  </a:lnTo>
                  <a:lnTo>
                    <a:pt x="0" y="13468"/>
                  </a:lnTo>
                  <a:lnTo>
                    <a:pt x="148761" y="162239"/>
                  </a:lnTo>
                  <a:lnTo>
                    <a:pt x="199454" y="115129"/>
                  </a:lnTo>
                  <a:lnTo>
                    <a:pt x="257175" y="171202"/>
                  </a:lnTo>
                  <a:lnTo>
                    <a:pt x="314106" y="228133"/>
                  </a:lnTo>
                  <a:lnTo>
                    <a:pt x="364703" y="183480"/>
                  </a:lnTo>
                  <a:lnTo>
                    <a:pt x="523675" y="342462"/>
                  </a:lnTo>
                  <a:cubicBezTo>
                    <a:pt x="523712" y="342499"/>
                    <a:pt x="523711" y="342560"/>
                    <a:pt x="523674" y="342596"/>
                  </a:cubicBezTo>
                  <a:cubicBezTo>
                    <a:pt x="523656" y="342613"/>
                    <a:pt x="523633" y="342624"/>
                    <a:pt x="523608" y="342624"/>
                  </a:cubicBezTo>
                  <a:lnTo>
                    <a:pt x="442341" y="342624"/>
                  </a:lnTo>
                  <a:lnTo>
                    <a:pt x="442341" y="361674"/>
                  </a:lnTo>
                  <a:lnTo>
                    <a:pt x="556384" y="361674"/>
                  </a:lnTo>
                  <a:lnTo>
                    <a:pt x="556384" y="247402"/>
                  </a:lnTo>
                  <a:close/>
                </a:path>
              </a:pathLst>
            </a:custGeom>
            <a:solidFill>
              <a:srgbClr val="000000"/>
            </a:solidFill>
            <a:ln w="19050" cap="flat">
              <a:solidFill>
                <a:schemeClr val="accent3"/>
              </a:solidFill>
              <a:prstDash val="solid"/>
              <a:miter/>
            </a:ln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5215800-F702-F1D8-99A5-D062B304B2A3}"/>
                </a:ext>
              </a:extLst>
            </p:cNvPr>
            <p:cNvSpPr/>
            <p:nvPr/>
          </p:nvSpPr>
          <p:spPr>
            <a:xfrm>
              <a:off x="2333625" y="1675588"/>
              <a:ext cx="647423" cy="647700"/>
            </a:xfrm>
            <a:custGeom>
              <a:avLst/>
              <a:gdLst>
                <a:gd name="csX0" fmla="*/ 647424 w 647423"/>
                <a:gd name="csY0" fmla="*/ 647700 h 647700"/>
                <a:gd name="csX1" fmla="*/ 0 w 647423"/>
                <a:gd name="csY1" fmla="*/ 647700 h 647700"/>
                <a:gd name="csX2" fmla="*/ 0 w 647423"/>
                <a:gd name="csY2" fmla="*/ 0 h 647700"/>
                <a:gd name="csX3" fmla="*/ 19050 w 647423"/>
                <a:gd name="csY3" fmla="*/ 0 h 647700"/>
                <a:gd name="csX4" fmla="*/ 19050 w 647423"/>
                <a:gd name="csY4" fmla="*/ 628650 h 647700"/>
                <a:gd name="csX5" fmla="*/ 647424 w 647423"/>
                <a:gd name="csY5" fmla="*/ 628650 h 647700"/>
                <a:gd name="csX6" fmla="*/ 647424 w 647423"/>
                <a:gd name="csY6" fmla="*/ 647700 h 6477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47423" h="647700">
                  <a:moveTo>
                    <a:pt x="647424" y="647700"/>
                  </a:moveTo>
                  <a:lnTo>
                    <a:pt x="0" y="647700"/>
                  </a:lnTo>
                  <a:lnTo>
                    <a:pt x="0" y="0"/>
                  </a:lnTo>
                  <a:lnTo>
                    <a:pt x="19050" y="0"/>
                  </a:lnTo>
                  <a:lnTo>
                    <a:pt x="19050" y="628650"/>
                  </a:lnTo>
                  <a:lnTo>
                    <a:pt x="647424" y="628650"/>
                  </a:lnTo>
                  <a:lnTo>
                    <a:pt x="647424" y="647700"/>
                  </a:lnTo>
                  <a:close/>
                </a:path>
              </a:pathLst>
            </a:custGeom>
            <a:solidFill>
              <a:srgbClr val="000000"/>
            </a:solidFill>
            <a:ln w="19050" cap="flat">
              <a:solidFill>
                <a:schemeClr val="accent3"/>
              </a:solidFill>
              <a:prstDash val="solid"/>
              <a:miter/>
            </a:ln>
          </p:spPr>
          <p:txBody>
            <a:bodyPr/>
            <a:lstStyle/>
            <a:p>
              <a:endParaRPr lang="en-GB" noProof="0"/>
            </a:p>
          </p:txBody>
        </p:sp>
      </p:grpSp>
      <p:grpSp>
        <p:nvGrpSpPr>
          <p:cNvPr id="27" name="Graphic 15" descr="Downward trend graph outline">
            <a:extLst>
              <a:ext uri="{FF2B5EF4-FFF2-40B4-BE49-F238E27FC236}">
                <a16:creationId xmlns:a16="http://schemas.microsoft.com/office/drawing/2014/main" id="{59CD5597-A5B6-6A62-499F-CBDBB243ADF4}"/>
              </a:ext>
            </a:extLst>
          </p:cNvPr>
          <p:cNvGrpSpPr/>
          <p:nvPr/>
        </p:nvGrpSpPr>
        <p:grpSpPr>
          <a:xfrm>
            <a:off x="8711085" y="1675588"/>
            <a:ext cx="956807" cy="957216"/>
            <a:chOff x="8482013" y="1675588"/>
            <a:chExt cx="647423" cy="647700"/>
          </a:xfrm>
          <a:solidFill>
            <a:srgbClr val="000000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9B7A268-4282-ADA5-7B11-7DFC104A6BA4}"/>
                </a:ext>
              </a:extLst>
            </p:cNvPr>
            <p:cNvSpPr/>
            <p:nvPr/>
          </p:nvSpPr>
          <p:spPr>
            <a:xfrm rot="6208564" flipH="1" flipV="1">
              <a:off x="8570538" y="1818710"/>
              <a:ext cx="556383" cy="361673"/>
            </a:xfrm>
            <a:custGeom>
              <a:avLst/>
              <a:gdLst>
                <a:gd name="csX0" fmla="*/ 537334 w 556383"/>
                <a:gd name="csY0" fmla="*/ 247402 h 361673"/>
                <a:gd name="csX1" fmla="*/ 537334 w 556383"/>
                <a:gd name="csY1" fmla="*/ 328984 h 361673"/>
                <a:gd name="csX2" fmla="*/ 537238 w 556383"/>
                <a:gd name="csY2" fmla="*/ 329078 h 361673"/>
                <a:gd name="csX3" fmla="*/ 537172 w 556383"/>
                <a:gd name="csY3" fmla="*/ 329051 h 361673"/>
                <a:gd name="csX4" fmla="*/ 365522 w 556383"/>
                <a:gd name="csY4" fmla="*/ 157391 h 361673"/>
                <a:gd name="csX5" fmla="*/ 314916 w 556383"/>
                <a:gd name="csY5" fmla="*/ 202035 h 361673"/>
                <a:gd name="csX6" fmla="*/ 270567 w 556383"/>
                <a:gd name="csY6" fmla="*/ 157667 h 361673"/>
                <a:gd name="csX7" fmla="*/ 199777 w 556383"/>
                <a:gd name="csY7" fmla="*/ 88849 h 361673"/>
                <a:gd name="csX8" fmla="*/ 149295 w 556383"/>
                <a:gd name="csY8" fmla="*/ 135779 h 361673"/>
                <a:gd name="csX9" fmla="*/ 13468 w 556383"/>
                <a:gd name="csY9" fmla="*/ 0 h 361673"/>
                <a:gd name="csX10" fmla="*/ 0 w 556383"/>
                <a:gd name="csY10" fmla="*/ 13468 h 361673"/>
                <a:gd name="csX11" fmla="*/ 148761 w 556383"/>
                <a:gd name="csY11" fmla="*/ 162239 h 361673"/>
                <a:gd name="csX12" fmla="*/ 199454 w 556383"/>
                <a:gd name="csY12" fmla="*/ 115129 h 361673"/>
                <a:gd name="csX13" fmla="*/ 257175 w 556383"/>
                <a:gd name="csY13" fmla="*/ 171202 h 361673"/>
                <a:gd name="csX14" fmla="*/ 314106 w 556383"/>
                <a:gd name="csY14" fmla="*/ 228133 h 361673"/>
                <a:gd name="csX15" fmla="*/ 364703 w 556383"/>
                <a:gd name="csY15" fmla="*/ 183480 h 361673"/>
                <a:gd name="csX16" fmla="*/ 523675 w 556383"/>
                <a:gd name="csY16" fmla="*/ 342462 h 361673"/>
                <a:gd name="csX17" fmla="*/ 523674 w 556383"/>
                <a:gd name="csY17" fmla="*/ 342596 h 361673"/>
                <a:gd name="csX18" fmla="*/ 523608 w 556383"/>
                <a:gd name="csY18" fmla="*/ 342624 h 361673"/>
                <a:gd name="csX19" fmla="*/ 442341 w 556383"/>
                <a:gd name="csY19" fmla="*/ 342624 h 361673"/>
                <a:gd name="csX20" fmla="*/ 442341 w 556383"/>
                <a:gd name="csY20" fmla="*/ 361674 h 361673"/>
                <a:gd name="csX21" fmla="*/ 556384 w 556383"/>
                <a:gd name="csY21" fmla="*/ 361674 h 361673"/>
                <a:gd name="csX22" fmla="*/ 556384 w 556383"/>
                <a:gd name="csY22" fmla="*/ 247402 h 3616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556383" h="361673">
                  <a:moveTo>
                    <a:pt x="537334" y="247402"/>
                  </a:moveTo>
                  <a:lnTo>
                    <a:pt x="537334" y="328984"/>
                  </a:lnTo>
                  <a:cubicBezTo>
                    <a:pt x="537333" y="329036"/>
                    <a:pt x="537290" y="329078"/>
                    <a:pt x="537238" y="329078"/>
                  </a:cubicBezTo>
                  <a:cubicBezTo>
                    <a:pt x="537213" y="329077"/>
                    <a:pt x="537189" y="329068"/>
                    <a:pt x="537172" y="329051"/>
                  </a:cubicBezTo>
                  <a:lnTo>
                    <a:pt x="365522" y="157391"/>
                  </a:lnTo>
                  <a:lnTo>
                    <a:pt x="314916" y="202035"/>
                  </a:lnTo>
                  <a:lnTo>
                    <a:pt x="270567" y="157667"/>
                  </a:lnTo>
                  <a:lnTo>
                    <a:pt x="199777" y="88849"/>
                  </a:lnTo>
                  <a:lnTo>
                    <a:pt x="149295" y="135779"/>
                  </a:lnTo>
                  <a:lnTo>
                    <a:pt x="13468" y="0"/>
                  </a:lnTo>
                  <a:lnTo>
                    <a:pt x="0" y="13468"/>
                  </a:lnTo>
                  <a:lnTo>
                    <a:pt x="148761" y="162239"/>
                  </a:lnTo>
                  <a:lnTo>
                    <a:pt x="199454" y="115129"/>
                  </a:lnTo>
                  <a:lnTo>
                    <a:pt x="257175" y="171202"/>
                  </a:lnTo>
                  <a:lnTo>
                    <a:pt x="314106" y="228133"/>
                  </a:lnTo>
                  <a:lnTo>
                    <a:pt x="364703" y="183480"/>
                  </a:lnTo>
                  <a:lnTo>
                    <a:pt x="523675" y="342462"/>
                  </a:lnTo>
                  <a:cubicBezTo>
                    <a:pt x="523712" y="342499"/>
                    <a:pt x="523711" y="342560"/>
                    <a:pt x="523674" y="342596"/>
                  </a:cubicBezTo>
                  <a:cubicBezTo>
                    <a:pt x="523656" y="342613"/>
                    <a:pt x="523633" y="342624"/>
                    <a:pt x="523608" y="342624"/>
                  </a:cubicBezTo>
                  <a:lnTo>
                    <a:pt x="442341" y="342624"/>
                  </a:lnTo>
                  <a:lnTo>
                    <a:pt x="442341" y="361674"/>
                  </a:lnTo>
                  <a:lnTo>
                    <a:pt x="556384" y="361674"/>
                  </a:lnTo>
                  <a:lnTo>
                    <a:pt x="556384" y="247402"/>
                  </a:lnTo>
                  <a:close/>
                </a:path>
              </a:pathLst>
            </a:custGeom>
            <a:solidFill>
              <a:srgbClr val="000000"/>
            </a:solidFill>
            <a:ln w="19050" cap="flat">
              <a:solidFill>
                <a:schemeClr val="accent5"/>
              </a:solidFill>
              <a:prstDash val="solid"/>
              <a:miter/>
            </a:ln>
          </p:spPr>
          <p:txBody>
            <a:bodyPr/>
            <a:lstStyle/>
            <a:p>
              <a:endParaRPr lang="en-GB" noProof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E8A5598-6EFA-006D-F172-0068FC6BE7BE}"/>
                </a:ext>
              </a:extLst>
            </p:cNvPr>
            <p:cNvSpPr/>
            <p:nvPr/>
          </p:nvSpPr>
          <p:spPr>
            <a:xfrm>
              <a:off x="8482013" y="1675588"/>
              <a:ext cx="647423" cy="647700"/>
            </a:xfrm>
            <a:custGeom>
              <a:avLst/>
              <a:gdLst>
                <a:gd name="csX0" fmla="*/ 647424 w 647423"/>
                <a:gd name="csY0" fmla="*/ 647700 h 647700"/>
                <a:gd name="csX1" fmla="*/ 0 w 647423"/>
                <a:gd name="csY1" fmla="*/ 647700 h 647700"/>
                <a:gd name="csX2" fmla="*/ 0 w 647423"/>
                <a:gd name="csY2" fmla="*/ 0 h 647700"/>
                <a:gd name="csX3" fmla="*/ 19050 w 647423"/>
                <a:gd name="csY3" fmla="*/ 0 h 647700"/>
                <a:gd name="csX4" fmla="*/ 19050 w 647423"/>
                <a:gd name="csY4" fmla="*/ 628650 h 647700"/>
                <a:gd name="csX5" fmla="*/ 647424 w 647423"/>
                <a:gd name="csY5" fmla="*/ 628650 h 647700"/>
                <a:gd name="csX6" fmla="*/ 647424 w 647423"/>
                <a:gd name="csY6" fmla="*/ 647700 h 6477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47423" h="647700">
                  <a:moveTo>
                    <a:pt x="647424" y="647700"/>
                  </a:moveTo>
                  <a:lnTo>
                    <a:pt x="0" y="647700"/>
                  </a:lnTo>
                  <a:lnTo>
                    <a:pt x="0" y="0"/>
                  </a:lnTo>
                  <a:lnTo>
                    <a:pt x="19050" y="0"/>
                  </a:lnTo>
                  <a:lnTo>
                    <a:pt x="19050" y="628650"/>
                  </a:lnTo>
                  <a:lnTo>
                    <a:pt x="647424" y="628650"/>
                  </a:lnTo>
                  <a:lnTo>
                    <a:pt x="647424" y="647700"/>
                  </a:lnTo>
                  <a:close/>
                </a:path>
              </a:pathLst>
            </a:custGeom>
            <a:solidFill>
              <a:srgbClr val="000000"/>
            </a:solidFill>
            <a:ln w="19050" cap="flat">
              <a:solidFill>
                <a:schemeClr val="accent5"/>
              </a:solidFill>
              <a:prstDash val="solid"/>
              <a:miter/>
            </a:ln>
          </p:spPr>
          <p:txBody>
            <a:bodyPr/>
            <a:lstStyle/>
            <a:p>
              <a:endParaRPr lang="en-GB" noProof="0"/>
            </a:p>
          </p:txBody>
        </p:sp>
      </p:grpSp>
    </p:spTree>
    <p:extLst>
      <p:ext uri="{BB962C8B-B14F-4D97-AF65-F5344CB8AC3E}">
        <p14:creationId xmlns:p14="http://schemas.microsoft.com/office/powerpoint/2010/main" val="3143125510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118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Early response predicts treatment outcomes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36</cp:revision>
  <dcterms:created xsi:type="dcterms:W3CDTF">2026-02-02T13:01:55Z</dcterms:created>
  <dcterms:modified xsi:type="dcterms:W3CDTF">2026-06-04T07:21:40Z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