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C7808-0FCF-8D8C-F873-987E0F9E5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953345-ECE7-E83A-C88E-3F6FB1785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EF7705-EC1F-4D4C-DFEA-9316AF489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Caseiro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O, Pérez-Iglesias R, Mata I, et al. Predicting relapse after a first episode of non-affective psychosis: a three-year follow-up study. J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2012; 46: 1099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–1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105.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Kishi T, Ikuta T, Matsui Y, et al. Effect of discontinuation v. maintenance of antipsychotic medication on relapse rates in patients with remitted/stable first-episode psychosis: a meta-analysis.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 2019; 49: 772–779.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Bogers JPAM,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Hambarian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Schmidt N, et al. Risk factors for psychotic relapse after dose reduction or discontinuation of antipsychotics in patients with chronic schizophrenia. A meta-analysis of randomized controlled trials. Schizophr Bull 2023; 49: 11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A210E-60CD-9C35-249B-EFDADD655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033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57259-4B3B-737A-FB18-CB91397C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86569-B0A3-BCFD-217F-6B190D22C7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23A655-48AA-BD2F-44A0-10F78C1D5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Treatment adherence and relapse risk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A61B989F-DD70-8FA3-08F3-E18C13AE2AE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FEP=first-episode psychosis</a:t>
            </a:r>
            <a:endParaRPr lang="en-GB" dirty="0"/>
          </a:p>
          <a:p>
            <a:r>
              <a:rPr lang="en-GB" noProof="0" dirty="0"/>
              <a:t>1. </a:t>
            </a:r>
            <a:r>
              <a:rPr lang="en-GB" noProof="0" dirty="0" err="1"/>
              <a:t>Caseiro</a:t>
            </a:r>
            <a:r>
              <a:rPr lang="en-GB" noProof="0" dirty="0"/>
              <a:t> et al. J </a:t>
            </a:r>
            <a:r>
              <a:rPr lang="en-GB" noProof="0" dirty="0" err="1"/>
              <a:t>Psychiatr</a:t>
            </a:r>
            <a:r>
              <a:rPr lang="en-GB" noProof="0" dirty="0"/>
              <a:t> Res 2012;46:1099–1105; 2. </a:t>
            </a:r>
            <a:r>
              <a:rPr lang="en-GB" dirty="0"/>
              <a:t>Kishi et al. </a:t>
            </a:r>
            <a:r>
              <a:rPr lang="en-GB" dirty="0" err="1"/>
              <a:t>Psychol</a:t>
            </a:r>
            <a:r>
              <a:rPr lang="en-GB" dirty="0"/>
              <a:t> Med 2019;49:772–779; 3. </a:t>
            </a:r>
            <a:r>
              <a:rPr lang="en-GB" noProof="0" dirty="0"/>
              <a:t>Bogers et al. </a:t>
            </a:r>
            <a:r>
              <a:rPr lang="en-GB" noProof="0" dirty="0" err="1"/>
              <a:t>Schizophr</a:t>
            </a:r>
            <a:r>
              <a:rPr lang="en-GB" noProof="0" dirty="0"/>
              <a:t> Bull 2023;49:11–23</a:t>
            </a:r>
            <a:r>
              <a:rPr lang="en-GB" strike="sngStrike" noProof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6EA13-A2D7-BDF6-E219-7CEE2EDEBB9D}"/>
              </a:ext>
            </a:extLst>
          </p:cNvPr>
          <p:cNvSpPr/>
          <p:nvPr/>
        </p:nvSpPr>
        <p:spPr>
          <a:xfrm>
            <a:off x="557915" y="4958181"/>
            <a:ext cx="11125200" cy="0"/>
          </a:xfrm>
          <a:custGeom>
            <a:avLst/>
            <a:gdLst>
              <a:gd name="csX0" fmla="*/ 0 w 11125200"/>
              <a:gd name="csY0" fmla="*/ 0 h 0"/>
              <a:gd name="csX1" fmla="*/ 11125200 w 11125200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1125200">
                <a:moveTo>
                  <a:pt x="0" y="0"/>
                </a:moveTo>
                <a:lnTo>
                  <a:pt x="11125200" y="0"/>
                </a:lnTo>
              </a:path>
            </a:pathLst>
          </a:custGeom>
          <a:noFill/>
          <a:ln w="381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C9FFD1-22A0-46CC-4DC0-594B824EDFB2}"/>
              </a:ext>
            </a:extLst>
          </p:cNvPr>
          <p:cNvSpPr/>
          <p:nvPr/>
        </p:nvSpPr>
        <p:spPr>
          <a:xfrm>
            <a:off x="1913126" y="1630576"/>
            <a:ext cx="48278" cy="3114186"/>
          </a:xfrm>
          <a:custGeom>
            <a:avLst/>
            <a:gdLst>
              <a:gd name="csX0" fmla="*/ 0 w 0"/>
              <a:gd name="csY0" fmla="*/ 0 h 2200275"/>
              <a:gd name="csX1" fmla="*/ 0 w 0"/>
              <a:gd name="csY1" fmla="*/ 2200275 h 220027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h="2200275">
                <a:moveTo>
                  <a:pt x="0" y="0"/>
                </a:moveTo>
                <a:lnTo>
                  <a:pt x="0" y="2200275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8BC3836-638D-E1E7-FA39-E6C7BB3D292F}"/>
              </a:ext>
            </a:extLst>
          </p:cNvPr>
          <p:cNvSpPr/>
          <p:nvPr/>
        </p:nvSpPr>
        <p:spPr>
          <a:xfrm flipV="1">
            <a:off x="1760949" y="4746248"/>
            <a:ext cx="293376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16A467-8687-D51C-2BAD-19B9F6DD6677}"/>
              </a:ext>
            </a:extLst>
          </p:cNvPr>
          <p:cNvSpPr/>
          <p:nvPr/>
        </p:nvSpPr>
        <p:spPr>
          <a:xfrm flipV="1">
            <a:off x="1760949" y="1346176"/>
            <a:ext cx="293376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E65CC9-3631-11EE-365E-ECE8CAF7959A}"/>
              </a:ext>
            </a:extLst>
          </p:cNvPr>
          <p:cNvSpPr txBox="1"/>
          <p:nvPr/>
        </p:nvSpPr>
        <p:spPr>
          <a:xfrm>
            <a:off x="2029290" y="1605744"/>
            <a:ext cx="3252322" cy="3180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patients with FEP, 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non-adherence to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antipsychotic treatment is the strongest predictor of relapse</a:t>
            </a:r>
            <a:r>
              <a:rPr kumimoji="0" lang="en-GB" sz="160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sample of 140 individuals,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94% of those who did not adhere to treatment relapsed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within 3 years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B8BE51-218A-7802-B77A-3076F960B164}"/>
              </a:ext>
            </a:extLst>
          </p:cNvPr>
          <p:cNvSpPr txBox="1"/>
          <p:nvPr/>
        </p:nvSpPr>
        <p:spPr>
          <a:xfrm>
            <a:off x="8949603" y="1488376"/>
            <a:ext cx="285859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patients with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chronic schizophrenia,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continuation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antipsychotic treatment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increases relapse risk</a:t>
            </a:r>
            <a:r>
              <a:rPr kumimoji="0" lang="en-GB" sz="160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meta-analysis of chronic schizophrenia  (N=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4,57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1), treatment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discontinuation almost doubled the risk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relapse compared with dose reduction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0283D75-AC45-F9F1-2605-0A6702DB24DE}"/>
              </a:ext>
            </a:extLst>
          </p:cNvPr>
          <p:cNvSpPr/>
          <p:nvPr/>
        </p:nvSpPr>
        <p:spPr>
          <a:xfrm flipV="1">
            <a:off x="8650007" y="4746248"/>
            <a:ext cx="284400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77FE95-041B-D55E-AEF4-8FD8D6864466}"/>
              </a:ext>
            </a:extLst>
          </p:cNvPr>
          <p:cNvSpPr/>
          <p:nvPr/>
        </p:nvSpPr>
        <p:spPr>
          <a:xfrm flipV="1">
            <a:off x="8652143" y="1346176"/>
            <a:ext cx="284400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DC3878-13B1-F219-3B31-2BD30C0BACEB}"/>
              </a:ext>
            </a:extLst>
          </p:cNvPr>
          <p:cNvSpPr/>
          <p:nvPr/>
        </p:nvSpPr>
        <p:spPr>
          <a:xfrm flipV="1">
            <a:off x="5384924" y="4746248"/>
            <a:ext cx="295399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A4A32DB-DE71-5FA8-5A89-E6D5CD59DFD0}"/>
              </a:ext>
            </a:extLst>
          </p:cNvPr>
          <p:cNvSpPr/>
          <p:nvPr/>
        </p:nvSpPr>
        <p:spPr>
          <a:xfrm flipV="1">
            <a:off x="5384924" y="1346176"/>
            <a:ext cx="295399" cy="28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DCE383-D5CC-2F6B-EA8E-35D791338DCC}"/>
              </a:ext>
            </a:extLst>
          </p:cNvPr>
          <p:cNvSpPr txBox="1"/>
          <p:nvPr/>
        </p:nvSpPr>
        <p:spPr>
          <a:xfrm>
            <a:off x="5710567" y="1605744"/>
            <a:ext cx="280831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patients with remitted or stable FEP, discontinuation of antipsychotics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increases risk of relapse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meta-analysis of remitted/stable FEP (N=776),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maintenance treatment reduced the 12-month relapse rate by ~50%</a:t>
            </a:r>
            <a:r>
              <a:rPr kumimoji="0" lang="en-US" sz="160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7F3AEA4-DF7D-D037-8FAD-52E3551FD334}"/>
              </a:ext>
            </a:extLst>
          </p:cNvPr>
          <p:cNvSpPr/>
          <p:nvPr/>
        </p:nvSpPr>
        <p:spPr>
          <a:xfrm>
            <a:off x="5520320" y="1630576"/>
            <a:ext cx="48278" cy="3114186"/>
          </a:xfrm>
          <a:custGeom>
            <a:avLst/>
            <a:gdLst>
              <a:gd name="csX0" fmla="*/ 0 w 0"/>
              <a:gd name="csY0" fmla="*/ 0 h 2200275"/>
              <a:gd name="csX1" fmla="*/ 0 w 0"/>
              <a:gd name="csY1" fmla="*/ 2200275 h 220027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h="2200275">
                <a:moveTo>
                  <a:pt x="0" y="0"/>
                </a:moveTo>
                <a:lnTo>
                  <a:pt x="0" y="2200275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3C3990C-97AA-CA76-614D-89D7781947A7}"/>
              </a:ext>
            </a:extLst>
          </p:cNvPr>
          <p:cNvSpPr/>
          <p:nvPr/>
        </p:nvSpPr>
        <p:spPr>
          <a:xfrm>
            <a:off x="8805863" y="1630576"/>
            <a:ext cx="48278" cy="3114186"/>
          </a:xfrm>
          <a:custGeom>
            <a:avLst/>
            <a:gdLst>
              <a:gd name="csX0" fmla="*/ 0 w 0"/>
              <a:gd name="csY0" fmla="*/ 0 h 2200275"/>
              <a:gd name="csX1" fmla="*/ 0 w 0"/>
              <a:gd name="csY1" fmla="*/ 2200275 h 220027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h="2200275">
                <a:moveTo>
                  <a:pt x="0" y="0"/>
                </a:moveTo>
                <a:lnTo>
                  <a:pt x="0" y="2200275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5F057E-EFF0-043B-EC6C-45C2453E9DA0}"/>
              </a:ext>
            </a:extLst>
          </p:cNvPr>
          <p:cNvGrpSpPr/>
          <p:nvPr/>
        </p:nvGrpSpPr>
        <p:grpSpPr>
          <a:xfrm>
            <a:off x="283572" y="3426929"/>
            <a:ext cx="1595611" cy="1603719"/>
            <a:chOff x="468416" y="4134031"/>
            <a:chExt cx="1298490" cy="1305088"/>
          </a:xfrm>
        </p:grpSpPr>
        <p:pic>
          <p:nvPicPr>
            <p:cNvPr id="31" name="Graphic 30" descr="Needle outline">
              <a:extLst>
                <a:ext uri="{FF2B5EF4-FFF2-40B4-BE49-F238E27FC236}">
                  <a16:creationId xmlns:a16="http://schemas.microsoft.com/office/drawing/2014/main" id="{69C254AB-A850-ADAE-6AE1-9448B372A9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8416" y="4134031"/>
              <a:ext cx="914400" cy="914400"/>
            </a:xfrm>
            <a:prstGeom prst="rect">
              <a:avLst/>
            </a:prstGeom>
          </p:spPr>
        </p:pic>
        <p:pic>
          <p:nvPicPr>
            <p:cNvPr id="33" name="Graphic 32" descr="Medicine outline">
              <a:extLst>
                <a:ext uri="{FF2B5EF4-FFF2-40B4-BE49-F238E27FC236}">
                  <a16:creationId xmlns:a16="http://schemas.microsoft.com/office/drawing/2014/main" id="{71CE0758-D1F7-1584-38C0-47BAF85A56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2506" y="4524719"/>
              <a:ext cx="914400" cy="914400"/>
            </a:xfrm>
            <a:prstGeom prst="rect">
              <a:avLst/>
            </a:prstGeom>
          </p:spPr>
        </p:pic>
      </p:grpSp>
      <p:sp>
        <p:nvSpPr>
          <p:cNvPr id="36" name="Content Placeholder 1">
            <a:extLst>
              <a:ext uri="{FF2B5EF4-FFF2-40B4-BE49-F238E27FC236}">
                <a16:creationId xmlns:a16="http://schemas.microsoft.com/office/drawing/2014/main" id="{F1285259-EF9C-454E-2F61-B1A45EB48376}"/>
              </a:ext>
            </a:extLst>
          </p:cNvPr>
          <p:cNvSpPr txBox="1">
            <a:spLocks/>
          </p:cNvSpPr>
          <p:nvPr/>
        </p:nvSpPr>
        <p:spPr>
          <a:xfrm>
            <a:off x="539750" y="5181689"/>
            <a:ext cx="11110912" cy="665947"/>
          </a:xfrm>
          <a:prstGeom prst="roundRect">
            <a:avLst>
              <a:gd name="adj" fmla="val 21726"/>
            </a:avLst>
          </a:prstGeom>
          <a:solidFill>
            <a:schemeClr val="accent4">
              <a:lumMod val="60000"/>
              <a:lumOff val="40000"/>
            </a:schemeClr>
          </a:solidFill>
        </p:spPr>
        <p:txBody>
          <a:bodyPr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90000"/>
              </a:lnSpc>
              <a:buNone/>
            </a:pPr>
            <a:r>
              <a:rPr lang="en-GB" dirty="0"/>
              <a:t>Across the course of illness, </a:t>
            </a:r>
            <a:r>
              <a:rPr lang="en-GB" b="1" dirty="0"/>
              <a:t>non-adherence to treatment consistently increases relapse risk</a:t>
            </a:r>
            <a:endParaRPr lang="en-GB" b="1" baseline="30000" dirty="0"/>
          </a:p>
        </p:txBody>
      </p:sp>
    </p:spTree>
    <p:extLst>
      <p:ext uri="{BB962C8B-B14F-4D97-AF65-F5344CB8AC3E}">
        <p14:creationId xmlns:p14="http://schemas.microsoft.com/office/powerpoint/2010/main" val="405095757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302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Treatment adherence and relapse risk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37</cp:revision>
  <dcterms:created xsi:type="dcterms:W3CDTF">2026-02-02T13:01:55Z</dcterms:created>
  <dcterms:modified xsi:type="dcterms:W3CDTF">2026-06-04T07:21:48Z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