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4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colour and thickness of the lines indicate the strength of the evidence: darker, thicker lines represent strong evidence (n ≥ 5), while lighter, thinner lines represent emerging evidence (n = 1).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Dotted lines and grey text indicate areas where evidence is lacking and further research is needed.</a:t>
            </a:r>
            <a:r>
              <a:rPr lang="en-GB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lvl="0" indent="-228600">
              <a:buFont typeface="+mj-lt"/>
              <a:buAutoNum type="arabicPeriod"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Alameda L, Christy A, Rodriguez V, et al. Association between specific childhood adversities and symptom dimensions in people with psychosis: systematic review and meta-analysis. Schizophr Bull 2021; 47: 975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985. </a:t>
            </a:r>
          </a:p>
          <a:p>
            <a:pPr marL="228600" lvl="0" indent="-228600">
              <a:buFont typeface="+mj-lt"/>
              <a:buAutoNum type="arabicPeriod"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Fares-Otero N, Alameda L, Paltz, et al. Examining associations, moderators and mediators between childhood maltreatment, social functioning, and social cognition in psychotic disorders: a systematic review and meta-analysis.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Psychol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2023; 53: 5909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5932. </a:t>
            </a:r>
          </a:p>
          <a:p>
            <a:pPr marL="228600" lvl="0" indent="-228600">
              <a:buFont typeface="+mj-lt"/>
              <a:buAutoNum type="arabicPeriod"/>
              <a:defRPr/>
            </a:pPr>
            <a:r>
              <a:rPr lang="en-GB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Mansueto G, </a:t>
            </a:r>
            <a:r>
              <a:rPr lang="en-GB" sz="10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Schruers</a:t>
            </a:r>
            <a:r>
              <a:rPr lang="en-GB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K, </a:t>
            </a:r>
            <a:r>
              <a:rPr lang="en-GB" sz="10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Cosci</a:t>
            </a:r>
            <a:r>
              <a:rPr lang="en-GB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F, et al. Childhood adversities and psychotic symptoms: The potential mediating or moderating role of neurocognition and social cognition. Schizophrenia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2019; 206: 183–193.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248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D0908-3AAC-9AD3-82DB-DA959660F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134E09-4FD3-6769-9FF8-465CAA57A0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66ADFA-9522-1606-049F-DF4D1C197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Trauma, social cognition, and functioning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ED45839-ECCF-B465-A91A-9E68955121EB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r>
              <a:rPr lang="en-GB" noProof="0"/>
              <a:t>Childhood adversities, such as </a:t>
            </a:r>
            <a:r>
              <a:rPr lang="en-GB" b="1" noProof="0"/>
              <a:t>emotional abuse, </a:t>
            </a:r>
            <a:r>
              <a:rPr lang="en-GB" b="1" noProof="0">
                <a:solidFill>
                  <a:schemeClr val="tx1"/>
                </a:solidFill>
              </a:rPr>
              <a:t>neglect, </a:t>
            </a:r>
            <a:r>
              <a:rPr lang="en-GB" noProof="0">
                <a:solidFill>
                  <a:schemeClr val="tx1"/>
                </a:solidFill>
              </a:rPr>
              <a:t>and</a:t>
            </a:r>
            <a:r>
              <a:rPr lang="en-GB" b="1" noProof="0">
                <a:solidFill>
                  <a:schemeClr val="tx1"/>
                </a:solidFill>
              </a:rPr>
              <a:t> </a:t>
            </a:r>
            <a:r>
              <a:rPr lang="en-GB" b="1" noProof="0"/>
              <a:t>bullying</a:t>
            </a:r>
            <a:r>
              <a:rPr lang="en-GB" noProof="0"/>
              <a:t>, are associated with </a:t>
            </a:r>
            <a:r>
              <a:rPr lang="en-GB" b="1" noProof="0"/>
              <a:t>more severe positive, negative, </a:t>
            </a:r>
            <a:r>
              <a:rPr lang="en-GB" noProof="0"/>
              <a:t>and</a:t>
            </a:r>
            <a:r>
              <a:rPr lang="en-GB" b="1" noProof="0"/>
              <a:t> affective symptom dimensions </a:t>
            </a:r>
            <a:r>
              <a:rPr lang="en-GB" noProof="0"/>
              <a:t>in psychosis</a:t>
            </a:r>
            <a:r>
              <a:rPr lang="en-GB" baseline="30000" noProof="0"/>
              <a:t>1</a:t>
            </a:r>
          </a:p>
          <a:p>
            <a:endParaRPr lang="en-GB" noProof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424703E-1A9E-2D52-8BE9-270EDC639509}"/>
              </a:ext>
            </a:extLst>
          </p:cNvPr>
          <p:cNvSpPr>
            <a:spLocks noGrp="1"/>
          </p:cNvSpPr>
          <p:nvPr>
            <p:ph sz="half" idx="20"/>
          </p:nvPr>
        </p:nvSpPr>
        <p:spPr/>
        <p:txBody>
          <a:bodyPr/>
          <a:lstStyle/>
          <a:p>
            <a:r>
              <a:rPr lang="en-GB" b="1" noProof="0" dirty="0"/>
              <a:t>Exposure to trauma is linked to reduced social functioning and impaired social cognition</a:t>
            </a:r>
            <a:r>
              <a:rPr lang="en-GB" noProof="0" dirty="0"/>
              <a:t>, which may partly contribute to poorer long-term functional outcomes</a:t>
            </a:r>
            <a:r>
              <a:rPr lang="en-GB" baseline="30000" noProof="0" dirty="0"/>
              <a:t>2</a:t>
            </a:r>
          </a:p>
          <a:p>
            <a:pPr lvl="0"/>
            <a:r>
              <a:rPr lang="en-GB" noProof="0" dirty="0"/>
              <a:t>Associations between maltreatment and symptoms are modulated by type of adversity, developmental timing and cumulative burden of traumatic events</a:t>
            </a:r>
            <a:r>
              <a:rPr lang="en-GB" baseline="30000" noProof="0" dirty="0"/>
              <a:t>2</a:t>
            </a:r>
          </a:p>
          <a:p>
            <a:pPr lvl="0"/>
            <a:r>
              <a:rPr lang="en-GB" noProof="0" dirty="0"/>
              <a:t>Childhood abuse or neglect may negatively affect neurocognitive and mentalizing abilities, which could contribute to psychotic symptoms, </a:t>
            </a:r>
            <a:r>
              <a:rPr lang="en-GB" dirty="0"/>
              <a:t>particularly in males</a:t>
            </a:r>
            <a:r>
              <a:rPr lang="en-GB" baseline="30000" dirty="0"/>
              <a:t>3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DAC5C33-2EE4-91A9-4774-F9E7C329AB5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1. Alameda et al. </a:t>
            </a:r>
            <a:r>
              <a:rPr lang="en-GB" noProof="0" err="1"/>
              <a:t>Schizophr</a:t>
            </a:r>
            <a:r>
              <a:rPr lang="en-GB" noProof="0"/>
              <a:t> Bull 2021;47:975–985; 2. Fares-Otero et al. </a:t>
            </a:r>
            <a:r>
              <a:rPr lang="en-GB" noProof="0" err="1"/>
              <a:t>Psychol</a:t>
            </a:r>
            <a:r>
              <a:rPr lang="en-GB" noProof="0"/>
              <a:t> Med 2023;53:5909–5932; 3. Mansueto et al. Schizophrenia </a:t>
            </a:r>
            <a:r>
              <a:rPr lang="en-GB"/>
              <a:t>Research 2019;206:183–193</a:t>
            </a:r>
            <a:endParaRPr lang="en-GB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8A79EC-1EFB-4717-7542-82ADA02B5D35}"/>
              </a:ext>
            </a:extLst>
          </p:cNvPr>
          <p:cNvSpPr txBox="1"/>
          <p:nvPr/>
        </p:nvSpPr>
        <p:spPr>
          <a:xfrm>
            <a:off x="539749" y="2405608"/>
            <a:ext cx="5556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noProof="0">
                <a:solidFill>
                  <a:schemeClr val="accent2">
                    <a:lumMod val="50000"/>
                  </a:schemeClr>
                </a:solidFill>
              </a:rPr>
              <a:t>Moderators and mediators between childhood maltreatment and social outcomes in psychotic disorders</a:t>
            </a:r>
            <a:r>
              <a:rPr lang="en-GB" sz="1400" b="1" baseline="30000" noProof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en-GB" sz="1400" b="1" noProof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308D7FE-C118-4E77-1E79-CD3EFC166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88" y="2856113"/>
            <a:ext cx="5382677" cy="2951649"/>
          </a:xfrm>
          <a:prstGeom prst="rect">
            <a:avLst/>
          </a:prstGeom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4874325A-F9A2-759C-D7A9-0296B127F005}"/>
              </a:ext>
            </a:extLst>
          </p:cNvPr>
          <p:cNvSpPr txBox="1"/>
          <p:nvPr/>
        </p:nvSpPr>
        <p:spPr>
          <a:xfrm>
            <a:off x="539749" y="5967327"/>
            <a:ext cx="8963065" cy="619200"/>
          </a:xfrm>
          <a:prstGeom prst="rect">
            <a:avLst/>
          </a:prstGeom>
          <a:noFill/>
        </p:spPr>
        <p:txBody>
          <a:bodyPr wrap="square" lIns="0" rIns="0" bIns="0">
            <a:noAutofit/>
          </a:bodyPr>
          <a:lstStyle/>
          <a:p>
            <a:pPr fontAlgn="base"/>
            <a:r>
              <a:rPr lang="en-GB" sz="900" kern="1200" noProof="0">
                <a:solidFill>
                  <a:srgbClr val="3F1A0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work is from Far</a:t>
            </a:r>
            <a:r>
              <a:rPr lang="en-GB" sz="900" kern="1200" noProof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es-Ot</a:t>
            </a:r>
            <a:r>
              <a:rPr lang="en-GB" sz="900" kern="1200" noProof="0">
                <a:solidFill>
                  <a:srgbClr val="3F1A0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ero, et al., ‘Examining associations, moderators and mediators between childhood maltreatment, social functioning, and social cognition in psychotic disorders: a systematic review and meta-analysis’ 2023, licensed under CC-BY-NC-ND</a:t>
            </a:r>
            <a: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-4.0</a:t>
            </a:r>
            <a:r>
              <a:rPr lang="en-GB" sz="900" kern="1200" noProof="0">
                <a:solidFill>
                  <a:srgbClr val="3F1A0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Published by Cambridge University Press on behalf of </a:t>
            </a:r>
            <a: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Psychological Medicine. </a:t>
            </a:r>
            <a:r>
              <a:rPr lang="en-GB" sz="900" kern="1200" noProof="0">
                <a:solidFill>
                  <a:srgbClr val="3F1A0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work cannot be changed in any way or used commercially without permission from the journal. </a:t>
            </a:r>
            <a:endParaRPr lang="en-GB" sz="1200" noProof="0">
              <a:solidFill>
                <a:srgbClr val="3F1A0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58420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402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Trauma, social cognition, and functioning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38</cp:revision>
  <dcterms:created xsi:type="dcterms:W3CDTF">2026-02-02T13:01:55Z</dcterms:created>
  <dcterms:modified xsi:type="dcterms:W3CDTF">2026-06-04T07:21:56Z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