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9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70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123D0B-7B15-8241-114F-0F509F9C0883}" name="Jerry Huang" initials="JH" userId="S::jerry.huang@primeglobalpeople.com::47175e71-6f0f-4bf1-922a-f2da50266449" providerId="AD"/>
  <p188:author id="{C07A505D-5E7E-6BEB-4195-801D42364FA7}" name="Ceren Akdeniz Vogt" initials="CA" userId="S::cak@lundbeckfonden.com::6291f9b8-8487-4396-8769-615d243e0f4b" providerId="AD"/>
  <p188:author id="{0CAF265E-3507-DDFB-096F-5F160D94C031}" name="Kiyanah Coghiel-Fox" initials="" userId="S::Kiyanah.Coghiel-Fox@primeglobalpeople.com::98e38abd-df58-4111-a4e7-d3b356d99ddb" providerId="AD"/>
  <p188:author id="{46555C6D-31EC-DA99-61B5-C6F6A324EF99}" name="Fact Check" initials="FC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2428F584-1FE4-8162-173F-87BFBD4D6849}" name="Ana Catalan Alcantara" initials="AC" userId="S::k1808030@kcl.ac.uk::b52135e5-b684-4b1f-9dd7-77eebd48a82b" providerId="AD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AB25F1AB-1588-8335-5B1E-F4F14CAF435E}" name="Kiyanah Coghiel-Fox" initials="KC" userId="S::kiyanah.coghiel-fox@primeglobalpeople.com::98e38abd-df58-4111-a4e7-d3b356d99ddb" providerId="AD"/>
  <p188:author id="{8D1EF3B3-7F19-2B30-416A-A782C61DA141}" name="Kiyanah Coghiel-Fox" initials="SR" userId="Kiyanah Coghiel-Fox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EBE23A"/>
    <a:srgbClr val="F2F2F2"/>
    <a:srgbClr val="D9D1CC"/>
    <a:srgbClr val="E0DBD6"/>
    <a:srgbClr val="26322D"/>
    <a:srgbClr val="717171"/>
    <a:srgbClr val="99B3A8"/>
    <a:srgbClr val="FC7B23"/>
    <a:srgbClr val="E5EB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E7311D-85FF-4859-9004-0E74F74BABE3}" v="1" dt="2026-06-02T13:55:34.7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29" autoAdjust="0"/>
    <p:restoredTop sz="80270" autoAdjust="0"/>
  </p:normalViewPr>
  <p:slideViewPr>
    <p:cSldViewPr snapToGrid="0">
      <p:cViewPr varScale="1">
        <p:scale>
          <a:sx n="85" d="100"/>
          <a:sy n="85" d="100"/>
        </p:scale>
        <p:origin x="786" y="96"/>
      </p:cViewPr>
      <p:guideLst>
        <p:guide orient="horz" pos="2228"/>
        <p:guide pos="706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4782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1E521-0F11-B5BA-96D1-9C3F8E228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3F53C4-5504-3C7A-DD60-3E9356D8F1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5C39EE-924E-577A-AE17-0E6A44C7E1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Cowman M, </a:t>
            </a:r>
            <a:r>
              <a:rPr lang="en-GB" sz="100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Hodgekins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J, Griffiths SL, et al. Cognitive and clinical profiles in first-episode psychosis and their relationship with functional outcomes. Br J Psychiatry 2025; 1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Yang Y, Clouston SAP, Reichenberg A, et al. Predictors and Outcomes Associated with 25-Year Cognitive Decline in Psychotic Disorders. </a:t>
            </a:r>
            <a:r>
              <a:rPr lang="en-GB" sz="100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Schizophr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Bull 2025; 52: sbaf051. </a:t>
            </a:r>
          </a:p>
          <a:p>
            <a:pPr marL="228600" lvl="0" indent="-228600">
              <a:buFont typeface="+mj-lt"/>
              <a:buAutoNum type="arabicPeriod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Catalan A, McCutcheon RA, Aymerich C, et al.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magnitude and variability of neurocognitive performance in first-episode psychosis: a systematic review and meta-analysis of longitudinal studies. 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Transl Psychiatry 2024; 14: 15.</a:t>
            </a:r>
            <a:endParaRPr lang="en-GB" sz="10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Schoeler T, Monk A, Sami MB, et al. Continued versus discontinued cannabis use in patients with psychosis: a systematic review and meta-analysis. Lancet Psychiatry 2016; 3: 215–225.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Colizzi M, Carra E,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Fraietta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S, et al. Substance use, medication adherence and outcome one year following a first episode of psychosis.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Schizophr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Res 2016; 170: 311–317.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2F36BF-E5B4-9442-E795-0C08886CD9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4441FC-7B67-43FA-BD36-9EFD361338B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8302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BCAB73-E43E-55C2-DD50-151CEC042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A2FAB44-1039-BF19-D7BD-78EC0834114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noProof="0"/>
              <a:t>Schizophrenia – Course, natural history, and prognosis </a:t>
            </a:r>
          </a:p>
          <a:p>
            <a:endParaRPr lang="en-GB" noProof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3AEDDC6-07FD-DA37-B02D-93330F3F3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Predictors of long-term outcomes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19E645-282B-37FA-AF42-B2D41B57C09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noProof="0"/>
              <a:t>FEP=first-episode psychosis</a:t>
            </a:r>
          </a:p>
          <a:p>
            <a:r>
              <a:rPr lang="en-GB" noProof="0"/>
              <a:t>1. Cowman et al. Br J Psychiatry 2025;1–8; 2. Yang et al. </a:t>
            </a:r>
            <a:r>
              <a:rPr lang="en-GB" noProof="0" err="1"/>
              <a:t>Schizophr</a:t>
            </a:r>
            <a:r>
              <a:rPr lang="en-GB" noProof="0"/>
              <a:t> Bull 2025;52:sbaf051; 3. Catalan et al. </a:t>
            </a:r>
            <a:r>
              <a:rPr lang="en-GB" noProof="0" err="1"/>
              <a:t>Transl</a:t>
            </a:r>
            <a:r>
              <a:rPr lang="en-GB" noProof="0"/>
              <a:t> Psychiatry 2024;14:15; </a:t>
            </a:r>
            <a:br>
              <a:rPr lang="en-GB" noProof="0"/>
            </a:br>
            <a:r>
              <a:rPr lang="en-GB" noProof="0"/>
              <a:t>4. Schoeler et al. Lancet Psychiatry 2016;3:215–225; 5. Colizzi et al. </a:t>
            </a:r>
            <a:r>
              <a:rPr lang="en-GB" noProof="0" err="1"/>
              <a:t>Schizophr</a:t>
            </a:r>
            <a:r>
              <a:rPr lang="en-GB" noProof="0"/>
              <a:t> Res 2016;170:311–317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63FF405-AB10-A8E5-74D7-C285D92A31AB}"/>
              </a:ext>
            </a:extLst>
          </p:cNvPr>
          <p:cNvSpPr/>
          <p:nvPr/>
        </p:nvSpPr>
        <p:spPr>
          <a:xfrm>
            <a:off x="539750" y="2463001"/>
            <a:ext cx="5419724" cy="111518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5725" lvl="1"/>
            <a:r>
              <a:rPr lang="en-GB" sz="1600" noProof="0">
                <a:solidFill>
                  <a:schemeClr val="tx1"/>
                </a:solidFill>
              </a:rPr>
              <a:t>Distinct cognitive profiles in FEP strongly predict social and functional outcomes</a:t>
            </a:r>
            <a:r>
              <a:rPr lang="en-GB" sz="1600" baseline="30000" noProof="0">
                <a:solidFill>
                  <a:schemeClr val="tx1"/>
                </a:solidFill>
              </a:rPr>
              <a:t>1</a:t>
            </a:r>
            <a:endParaRPr lang="en-GB" sz="1600" noProof="0">
              <a:solidFill>
                <a:schemeClr val="tx1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7AA0562-0C99-45B7-D069-E0A06CCA7D87}"/>
              </a:ext>
            </a:extLst>
          </p:cNvPr>
          <p:cNvSpPr/>
          <p:nvPr/>
        </p:nvSpPr>
        <p:spPr>
          <a:xfrm>
            <a:off x="539752" y="3760397"/>
            <a:ext cx="5419724" cy="90951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5725" lvl="1"/>
            <a:r>
              <a:rPr lang="en-GB" sz="1600" noProof="0">
                <a:solidFill>
                  <a:schemeClr val="tx1"/>
                </a:solidFill>
              </a:rPr>
              <a:t>Long-term cognitive decline is associated with poorer 25-year recovery and functioning</a:t>
            </a:r>
            <a:r>
              <a:rPr lang="en-GB" sz="1600" baseline="30000" noProof="0">
                <a:solidFill>
                  <a:schemeClr val="tx1"/>
                </a:solidFill>
              </a:rPr>
              <a:t>2</a:t>
            </a:r>
            <a:endParaRPr lang="en-GB" sz="1600" noProof="0">
              <a:solidFill>
                <a:schemeClr val="tx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0A83141-4CAB-73C6-6E5F-997EFA132247}"/>
              </a:ext>
            </a:extLst>
          </p:cNvPr>
          <p:cNvSpPr/>
          <p:nvPr/>
        </p:nvSpPr>
        <p:spPr>
          <a:xfrm>
            <a:off x="539752" y="4852127"/>
            <a:ext cx="5419724" cy="90951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5725" lvl="1"/>
            <a:r>
              <a:rPr lang="en-GB" sz="1600" noProof="0">
                <a:solidFill>
                  <a:schemeClr val="tx1"/>
                </a:solidFill>
              </a:rPr>
              <a:t>Cognitive impairment appears early</a:t>
            </a:r>
            <a:r>
              <a:rPr lang="en-GB" sz="1600" baseline="30000" noProof="0">
                <a:solidFill>
                  <a:schemeClr val="tx1"/>
                </a:solidFill>
              </a:rPr>
              <a:t>3</a:t>
            </a:r>
            <a:r>
              <a:rPr lang="en-GB" sz="1600" noProof="0">
                <a:solidFill>
                  <a:schemeClr val="tx1"/>
                </a:solidFill>
              </a:rPr>
              <a:t> and varies substantially between individuals</a:t>
            </a:r>
            <a:r>
              <a:rPr lang="en-GB" sz="1600" baseline="30000" noProof="0">
                <a:solidFill>
                  <a:schemeClr val="tx1"/>
                </a:solidFill>
              </a:rPr>
              <a:t>1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BF11C60-791C-DC67-7F55-7AABFF5EF42F}"/>
              </a:ext>
            </a:extLst>
          </p:cNvPr>
          <p:cNvGrpSpPr/>
          <p:nvPr/>
        </p:nvGrpSpPr>
        <p:grpSpPr>
          <a:xfrm>
            <a:off x="6254751" y="1416783"/>
            <a:ext cx="5395911" cy="864002"/>
            <a:chOff x="6254751" y="1416783"/>
            <a:chExt cx="5395911" cy="864002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A7EF8ED9-E20F-EF38-F1F4-BCDD50C731D4}"/>
                </a:ext>
              </a:extLst>
            </p:cNvPr>
            <p:cNvSpPr/>
            <p:nvPr/>
          </p:nvSpPr>
          <p:spPr>
            <a:xfrm>
              <a:off x="7208135" y="1416783"/>
              <a:ext cx="4442527" cy="864000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600" b="1" noProof="0" dirty="0">
                  <a:solidFill>
                    <a:schemeClr val="tx1"/>
                  </a:solidFill>
                </a:rPr>
                <a:t>Cannabis use as a predictor of outcomes in psychosis:</a:t>
              </a:r>
              <a:r>
                <a:rPr lang="en-GB" sz="1600" b="1" baseline="30000" dirty="0">
                  <a:solidFill>
                    <a:schemeClr val="tx1"/>
                  </a:solidFill>
                </a:rPr>
                <a:t>4,5</a:t>
              </a:r>
              <a:endParaRPr lang="en-GB" sz="1600" b="1" noProof="0" dirty="0">
                <a:solidFill>
                  <a:schemeClr val="tx1"/>
                </a:solidFill>
              </a:endParaRP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699676F2-4C45-AA20-9014-AA9C96DC7534}"/>
                </a:ext>
              </a:extLst>
            </p:cNvPr>
            <p:cNvSpPr/>
            <p:nvPr/>
          </p:nvSpPr>
          <p:spPr>
            <a:xfrm>
              <a:off x="6254751" y="1416785"/>
              <a:ext cx="864000" cy="864000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sz="1600" b="1" baseline="30000" noProof="0">
                <a:solidFill>
                  <a:schemeClr val="tx1"/>
                </a:solidFill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E3D59DD-C83E-21B8-E2E6-268473836AEC}"/>
              </a:ext>
            </a:extLst>
          </p:cNvPr>
          <p:cNvGrpSpPr/>
          <p:nvPr/>
        </p:nvGrpSpPr>
        <p:grpSpPr>
          <a:xfrm>
            <a:off x="539750" y="1416785"/>
            <a:ext cx="5408149" cy="864000"/>
            <a:chOff x="539750" y="1416785"/>
            <a:chExt cx="5408149" cy="864000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DF88C323-071D-C78B-F9DF-B98D8C1DFF61}"/>
                </a:ext>
              </a:extLst>
            </p:cNvPr>
            <p:cNvSpPr/>
            <p:nvPr/>
          </p:nvSpPr>
          <p:spPr>
            <a:xfrm>
              <a:off x="1505372" y="1416785"/>
              <a:ext cx="4442527" cy="8640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600" b="1" noProof="0" dirty="0">
                  <a:solidFill>
                    <a:schemeClr val="tx1"/>
                  </a:solidFill>
                </a:rPr>
                <a:t>Early identification of cognitive impairments may be useful for indicating </a:t>
              </a:r>
              <a:br>
                <a:rPr lang="en-GB" sz="1600" b="1" noProof="0" dirty="0">
                  <a:solidFill>
                    <a:schemeClr val="tx1"/>
                  </a:solidFill>
                </a:rPr>
              </a:br>
              <a:r>
                <a:rPr lang="en-GB" sz="1600" b="1" noProof="0" dirty="0">
                  <a:solidFill>
                    <a:schemeClr val="tx1"/>
                  </a:solidFill>
                </a:rPr>
                <a:t>future treatment options:</a:t>
              </a:r>
              <a:r>
                <a:rPr lang="en-GB" sz="1600" b="1" baseline="30000" noProof="0" dirty="0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E0E06A93-C6D2-FDB8-B39D-FE3E08A7A03D}"/>
                </a:ext>
              </a:extLst>
            </p:cNvPr>
            <p:cNvSpPr/>
            <p:nvPr/>
          </p:nvSpPr>
          <p:spPr>
            <a:xfrm>
              <a:off x="539750" y="1416785"/>
              <a:ext cx="864000" cy="8640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sz="1600" b="1" baseline="30000" noProof="0">
                <a:solidFill>
                  <a:schemeClr val="tx1"/>
                </a:solidFill>
              </a:endParaRPr>
            </a:p>
          </p:txBody>
        </p:sp>
      </p:grp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679B2821-D6E5-B2A6-69DB-6C239521F300}"/>
              </a:ext>
            </a:extLst>
          </p:cNvPr>
          <p:cNvSpPr/>
          <p:nvPr/>
        </p:nvSpPr>
        <p:spPr>
          <a:xfrm>
            <a:off x="6254751" y="2463001"/>
            <a:ext cx="5395911" cy="111518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5725" lvl="1"/>
            <a:r>
              <a:rPr lang="en-GB" sz="1600" noProof="0">
                <a:solidFill>
                  <a:schemeClr val="tx1"/>
                </a:solidFill>
              </a:rPr>
              <a:t>Compared with discontinuation or non-use, continued cannabis use following the onset of psychosis increases relapse risk, hospital admissions, and symptom severity</a:t>
            </a:r>
            <a:r>
              <a:rPr lang="en-GB" sz="1600" baseline="30000" noProof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C4607C0E-794E-43A8-F9E7-CE433206BEA2}"/>
              </a:ext>
            </a:extLst>
          </p:cNvPr>
          <p:cNvSpPr/>
          <p:nvPr/>
        </p:nvSpPr>
        <p:spPr>
          <a:xfrm>
            <a:off x="6254753" y="3760397"/>
            <a:ext cx="5395911" cy="90951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5725" lvl="1"/>
            <a:r>
              <a:rPr lang="en-GB" sz="1600" noProof="0">
                <a:solidFill>
                  <a:schemeClr val="tx1"/>
                </a:solidFill>
              </a:rPr>
              <a:t>High-frequency and high-potency cannabis use is associated with poorer outcomes, including risk of </a:t>
            </a:r>
            <a:br>
              <a:rPr lang="en-GB" sz="1600" noProof="0">
                <a:solidFill>
                  <a:schemeClr val="tx1"/>
                </a:solidFill>
              </a:rPr>
            </a:br>
            <a:r>
              <a:rPr lang="en-GB" sz="1600" noProof="0">
                <a:solidFill>
                  <a:schemeClr val="tx1"/>
                </a:solidFill>
              </a:rPr>
              <a:t>non-remission and shorter time to relapse</a:t>
            </a:r>
            <a:r>
              <a:rPr lang="en-GB" sz="1600" baseline="30000" noProof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25894C07-738C-B0D4-BD4C-4C66D51DA2EF}"/>
              </a:ext>
            </a:extLst>
          </p:cNvPr>
          <p:cNvSpPr/>
          <p:nvPr/>
        </p:nvSpPr>
        <p:spPr>
          <a:xfrm>
            <a:off x="6254753" y="4852127"/>
            <a:ext cx="5395911" cy="90951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5725" lvl="1"/>
            <a:r>
              <a:rPr lang="en-GB" sz="1600" noProof="0">
                <a:solidFill>
                  <a:schemeClr val="tx1"/>
                </a:solidFill>
              </a:rPr>
              <a:t>Discontinuation of cannabis after psychosis onset reduces relapse risk to levels comparable with those who have never used cannabis</a:t>
            </a:r>
            <a:r>
              <a:rPr lang="en-GB" sz="1600" baseline="30000" noProof="0">
                <a:solidFill>
                  <a:schemeClr val="tx1"/>
                </a:solidFill>
              </a:rPr>
              <a:t>4</a:t>
            </a:r>
          </a:p>
        </p:txBody>
      </p:sp>
      <p:pic>
        <p:nvPicPr>
          <p:cNvPr id="46" name="Graphic 45" descr="Smoking with solid fill">
            <a:extLst>
              <a:ext uri="{FF2B5EF4-FFF2-40B4-BE49-F238E27FC236}">
                <a16:creationId xmlns:a16="http://schemas.microsoft.com/office/drawing/2014/main" id="{B5D20950-927B-4770-5F9E-6E2E46EBD0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5219" y="1462419"/>
            <a:ext cx="703063" cy="703063"/>
          </a:xfrm>
          <a:prstGeom prst="rect">
            <a:avLst/>
          </a:prstGeom>
        </p:spPr>
      </p:pic>
      <p:pic>
        <p:nvPicPr>
          <p:cNvPr id="48" name="Graphic 47" descr="Head with gears with solid fill">
            <a:extLst>
              <a:ext uri="{FF2B5EF4-FFF2-40B4-BE49-F238E27FC236}">
                <a16:creationId xmlns:a16="http://schemas.microsoft.com/office/drawing/2014/main" id="{C540C43D-011B-A43F-1F3E-774AE1C1A0A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1412" y="1458445"/>
            <a:ext cx="780675" cy="78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079098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AE9F05-DA2D-4B16-9965-37043D7D9979}">
  <ds:schemaRefs>
    <ds:schemaRef ds:uri="http://purl.org/dc/terms/"/>
    <ds:schemaRef ds:uri="08562aa6-c0ad-4fb9-8a82-15409d3a28b4"/>
    <ds:schemaRef ds:uri="http://schemas.microsoft.com/office/2006/documentManagement/types"/>
    <ds:schemaRef ds:uri="28627d7c-4416-4bc1-86cf-ca6c3a42a8f2"/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87B761F2-11B3-4730-BC23-AB5383E15CFB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372</Words>
  <Application>Microsoft Office PowerPoint</Application>
  <PresentationFormat>Widescreen</PresentationFormat>
  <Paragraphs>20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Predictors of long-term outcomes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40</cp:revision>
  <dcterms:created xsi:type="dcterms:W3CDTF">2026-02-02T13:01:55Z</dcterms:created>
  <dcterms:modified xsi:type="dcterms:W3CDTF">2026-06-04T07:22:12Z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