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6"/>
  </p:notesMasterIdLst>
  <p:sldIdLst>
    <p:sldId id="1042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28" userDrawn="1">
          <p15:clr>
            <a:srgbClr val="A4A3A4"/>
          </p15:clr>
        </p15:guide>
        <p15:guide id="2" pos="706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5123D0B-7B15-8241-114F-0F509F9C0883}" name="Jerry Huang" initials="JH" userId="S::jerry.huang@primeglobalpeople.com::47175e71-6f0f-4bf1-922a-f2da50266449" providerId="AD"/>
  <p188:author id="{C07A505D-5E7E-6BEB-4195-801D42364FA7}" name="Ceren Akdeniz Vogt" initials="CA" userId="S::cak@lundbeckfonden.com::6291f9b8-8487-4396-8769-615d243e0f4b" providerId="AD"/>
  <p188:author id="{0CAF265E-3507-DDFB-096F-5F160D94C031}" name="Kiyanah Coghiel-Fox" initials="" userId="S::Kiyanah.Coghiel-Fox@primeglobalpeople.com::98e38abd-df58-4111-a4e7-d3b356d99ddb" providerId="AD"/>
  <p188:author id="{46555C6D-31EC-DA99-61B5-C6F6A324EF99}" name="Fact Check" initials="FC" userId="Fact Check" providerId="None"/>
  <p188:author id="{C8911B80-9C65-8D61-72BF-E1ED915E10FA}" name="Mel Ward" initials="MW" userId="Mel Ward" providerId="None"/>
  <p188:author id="{33F2F481-7F84-1190-CBE4-732A72D1E981}" name="Jane Snowball" initials="JS" userId="Jane Snowball" providerId="None"/>
  <p188:author id="{2428F584-1FE4-8162-173F-87BFBD4D6849}" name="Ana Catalan Alcantara" initials="AC" userId="S::k1808030@kcl.ac.uk::b52135e5-b684-4b1f-9dd7-77eebd48a82b" providerId="AD"/>
  <p188:author id="{A00A1298-AB63-4804-7CAD-1CF35FB5980A}" name="Jane Snowball " initials="JS" userId="Jane Snowball " providerId="None"/>
  <p188:author id="{8EBDF5A9-C4BC-A8A8-CDF6-CD616BF5A6CC}" name="Lucy Helas" initials="LH" userId="Lucy Helas" providerId="None"/>
  <p188:author id="{AB25F1AB-1588-8335-5B1E-F4F14CAF435E}" name="Kiyanah Coghiel-Fox" initials="KC" userId="S::kiyanah.coghiel-fox@primeglobalpeople.com::98e38abd-df58-4111-a4e7-d3b356d99ddb" providerId="AD"/>
  <p188:author id="{8D1EF3B3-7F19-2B30-416A-A782C61DA141}" name="Kiyanah Coghiel-Fox" initials="SR" userId="Kiyanah Coghiel-Fox" providerId="None"/>
  <p188:author id="{F33448D5-5D31-AF39-23D4-F2806F1DAECB}" name="Hazel Ramwi" initials="HR" userId="Hazel Ramwi" providerId="None"/>
  <p188:author id="{418AA2D6-496A-47C3-5018-89298CC9AEF7}" name="Elliot Piper-Brown" initials="EP" userId="S::elliot.piper-brown@primeglobalpeople.com::f9f5c069-9888-4662-9765-c25bc9bb0b78" providerId="AD"/>
  <p188:author id="{B832B1DC-702B-2076-34F6-ABE5906ECE9E}" name="Sarah Ramsden" initials="SR" userId="Sarah Ramsden" providerId="None"/>
  <p188:author id="{FFE47EE6-A2F0-13A5-8EE8-3661DB1849A6}" name="Medical Writer" initials="MW" userId="Medical Writer" providerId="None"/>
  <p188:author id="{C536F4EF-557A-800A-363B-FC62070B3F72}" name="Jane Snowball  " initials="JS" userId="Jane Snowball  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F1A01"/>
    <a:srgbClr val="EBE23A"/>
    <a:srgbClr val="F2F2F2"/>
    <a:srgbClr val="D9D1CC"/>
    <a:srgbClr val="E0DBD6"/>
    <a:srgbClr val="26322D"/>
    <a:srgbClr val="717171"/>
    <a:srgbClr val="99B3A8"/>
    <a:srgbClr val="FC7B23"/>
    <a:srgbClr val="E5EB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5E7311D-85FF-4859-9004-0E74F74BABE3}" v="1" dt="2026-06-02T13:55:34.75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29" autoAdjust="0"/>
    <p:restoredTop sz="80270" autoAdjust="0"/>
  </p:normalViewPr>
  <p:slideViewPr>
    <p:cSldViewPr snapToGrid="0">
      <p:cViewPr varScale="1">
        <p:scale>
          <a:sx n="85" d="100"/>
          <a:sy n="85" d="100"/>
        </p:scale>
        <p:origin x="786" y="96"/>
      </p:cViewPr>
      <p:guideLst>
        <p:guide orient="horz" pos="2228"/>
        <p:guide pos="7061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121" d="100"/>
          <a:sy n="121" d="100"/>
        </p:scale>
        <p:origin x="4782" y="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8/10/relationships/authors" Target="author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EAA615-5510-4769-A084-647B102C2045}" type="datetimeFigureOut">
              <a:rPr lang="en-GB" smtClean="0"/>
              <a:t>04/06/2026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4441FC-7B67-43FA-BD36-9EFD361338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89103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000" kern="1200" baseline="300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10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There have been several efforts to describe the dimensions of and illness insight. The following five dimensions for insight in schizophrenia have previously been described:</a:t>
            </a:r>
            <a:r>
              <a:rPr lang="en-GB" sz="1000" kern="1200" baseline="30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en-GB" sz="10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endParaRPr lang="en-GB" sz="1000" kern="12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000" b="0" i="0" u="none" strike="noStrike" kern="1200" baseline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 Awareness of having a mental illness.</a:t>
            </a:r>
          </a:p>
          <a:p>
            <a:r>
              <a:rPr lang="en-US" sz="1000" b="0" i="0" u="none" strike="noStrike" kern="1200" baseline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 Awareness of the consequences of mental illness.</a:t>
            </a:r>
          </a:p>
          <a:p>
            <a:r>
              <a:rPr lang="en-US" sz="1000" b="0" i="0" u="none" strike="noStrike" kern="1200" baseline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3. Awareness of symptoms of mental disorder.</a:t>
            </a:r>
          </a:p>
          <a:p>
            <a:r>
              <a:rPr lang="en-US" sz="1000" b="0" i="0" u="none" strike="noStrike" kern="1200" baseline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4. Attribution of symptoms to a mental disorder.</a:t>
            </a:r>
          </a:p>
          <a:p>
            <a:r>
              <a:rPr lang="en-US" sz="1000" b="0" i="0" u="none" strike="noStrike" kern="1200" baseline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5. Awareness of the effects of medication.</a:t>
            </a:r>
            <a:endParaRPr lang="en-GB" sz="1000" kern="12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000" kern="12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References: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GB" sz="10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Vlachos II, Selakovic M, Ralli I, et al. Role of Clinical Insight at First Month in Predicting Relapse at the Year in First Episode of Psychosis (FEP) Patients. J Clin Med 2023; 12: 4261. 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GB" sz="10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Reddy. Insight and Psychosis. Indian J </a:t>
            </a:r>
            <a:r>
              <a:rPr lang="en-GB" sz="1000" kern="1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Psychol</a:t>
            </a:r>
            <a:r>
              <a:rPr lang="en-GB" sz="10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Med 2015; 37: 257–260.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0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Lysaker P, Weiden PJ, O’Sullivan AK, et al. Impaired insight in schizophrenia: impact on patient-reported and physician-reported outcome measures in a randomized controlled trial. BMC Psychiatry 2022;22:574.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sz="10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O'Connor JA, Ellet L, Ajnakina O, et al. Can cognitive insight predict symptom remission in a first episode psychosis cohort? BMC Psychiatry 2017; 17: 54.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en-US" sz="1000" kern="12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28600" lvl="0" indent="-228600">
              <a:buFont typeface="+mj-lt"/>
              <a:buAutoNum type="arabicPeriod"/>
            </a:pPr>
            <a:endParaRPr lang="en-GB" sz="1000" kern="12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4441FC-7B67-43FA-BD36-9EFD361338B9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02446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3CB9554-DBBF-45EE-B195-27A13C15D0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5ADC762-8706-49BF-B0C9-DB8B18411C25}"/>
              </a:ext>
            </a:extLst>
          </p:cNvPr>
          <p:cNvSpPr/>
          <p:nvPr/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F0F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2" name="Graphic 8">
            <a:extLst>
              <a:ext uri="{FF2B5EF4-FFF2-40B4-BE49-F238E27FC236}">
                <a16:creationId xmlns:a16="http://schemas.microsoft.com/office/drawing/2014/main" id="{7FABB232-20E7-4120-82D3-0BF832B134D8}"/>
              </a:ext>
            </a:extLst>
          </p:cNvPr>
          <p:cNvSpPr/>
          <p:nvPr/>
        </p:nvSpPr>
        <p:spPr>
          <a:xfrm>
            <a:off x="8152873" y="5937114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5A8DB64F-28AD-40CA-9421-A2D1C7684B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" y="-1"/>
            <a:ext cx="7649633" cy="6858001"/>
          </a:xfrm>
          <a:custGeom>
            <a:avLst/>
            <a:gdLst>
              <a:gd name="connsiteX0" fmla="*/ 4723566 w 5737225"/>
              <a:gd name="connsiteY0" fmla="*/ 4092221 h 5143501"/>
              <a:gd name="connsiteX1" fmla="*/ 5737225 w 5737225"/>
              <a:gd name="connsiteY1" fmla="*/ 4092221 h 5143501"/>
              <a:gd name="connsiteX2" fmla="*/ 5737225 w 5737225"/>
              <a:gd name="connsiteY2" fmla="*/ 5143501 h 5143501"/>
              <a:gd name="connsiteX3" fmla="*/ 4723566 w 5737225"/>
              <a:gd name="connsiteY3" fmla="*/ 5143501 h 5143501"/>
              <a:gd name="connsiteX4" fmla="*/ 2852079 w 5737225"/>
              <a:gd name="connsiteY4" fmla="*/ 1876859 h 5143501"/>
              <a:gd name="connsiteX5" fmla="*/ 2785700 w 5737225"/>
              <a:gd name="connsiteY5" fmla="*/ 1943387 h 5143501"/>
              <a:gd name="connsiteX6" fmla="*/ 2785700 w 5737225"/>
              <a:gd name="connsiteY6" fmla="*/ 4630359 h 5143501"/>
              <a:gd name="connsiteX7" fmla="*/ 2852015 w 5737225"/>
              <a:gd name="connsiteY7" fmla="*/ 4696957 h 5143501"/>
              <a:gd name="connsiteX8" fmla="*/ 4071744 w 5737225"/>
              <a:gd name="connsiteY8" fmla="*/ 4696957 h 5143501"/>
              <a:gd name="connsiteX9" fmla="*/ 4138341 w 5737225"/>
              <a:gd name="connsiteY9" fmla="*/ 4630550 h 5143501"/>
              <a:gd name="connsiteX10" fmla="*/ 4138341 w 5737225"/>
              <a:gd name="connsiteY10" fmla="*/ 4630549 h 5143501"/>
              <a:gd name="connsiteX11" fmla="*/ 4138341 w 5737225"/>
              <a:gd name="connsiteY11" fmla="*/ 4630359 h 5143501"/>
              <a:gd name="connsiteX12" fmla="*/ 4071744 w 5737225"/>
              <a:gd name="connsiteY12" fmla="*/ 4563977 h 5143501"/>
              <a:gd name="connsiteX13" fmla="*/ 4071755 w 5737225"/>
              <a:gd name="connsiteY13" fmla="*/ 4563976 h 5143501"/>
              <a:gd name="connsiteX14" fmla="*/ 2918679 w 5737225"/>
              <a:gd name="connsiteY14" fmla="*/ 4563976 h 5143501"/>
              <a:gd name="connsiteX15" fmla="*/ 2918679 w 5737225"/>
              <a:gd name="connsiteY15" fmla="*/ 1943457 h 5143501"/>
              <a:gd name="connsiteX16" fmla="*/ 2852079 w 5737225"/>
              <a:gd name="connsiteY16" fmla="*/ 1876859 h 5143501"/>
              <a:gd name="connsiteX17" fmla="*/ 0 w 5737225"/>
              <a:gd name="connsiteY17" fmla="*/ 0 h 5143501"/>
              <a:gd name="connsiteX18" fmla="*/ 3202169 w 5737225"/>
              <a:gd name="connsiteY18" fmla="*/ 0 h 5143501"/>
              <a:gd name="connsiteX19" fmla="*/ 3202169 w 5737225"/>
              <a:gd name="connsiteY19" fmla="*/ 1237041 h 5143501"/>
              <a:gd name="connsiteX20" fmla="*/ 3268496 w 5737225"/>
              <a:gd name="connsiteY20" fmla="*/ 1303647 h 5143501"/>
              <a:gd name="connsiteX21" fmla="*/ 4071999 w 5737225"/>
              <a:gd name="connsiteY21" fmla="*/ 1303647 h 5143501"/>
              <a:gd name="connsiteX22" fmla="*/ 4138491 w 5737225"/>
              <a:gd name="connsiteY22" fmla="*/ 1237155 h 5143501"/>
              <a:gd name="connsiteX23" fmla="*/ 4071999 w 5737225"/>
              <a:gd name="connsiteY23" fmla="*/ 1170662 h 5143501"/>
              <a:gd name="connsiteX24" fmla="*/ 3335164 w 5737225"/>
              <a:gd name="connsiteY24" fmla="*/ 1170662 h 5143501"/>
              <a:gd name="connsiteX25" fmla="*/ 3335164 w 5737225"/>
              <a:gd name="connsiteY25" fmla="*/ 0 h 5143501"/>
              <a:gd name="connsiteX26" fmla="*/ 5737225 w 5737225"/>
              <a:gd name="connsiteY26" fmla="*/ 0 h 5143501"/>
              <a:gd name="connsiteX27" fmla="*/ 5737225 w 5737225"/>
              <a:gd name="connsiteY27" fmla="*/ 456923 h 5143501"/>
              <a:gd name="connsiteX28" fmla="*/ 5061452 w 5737225"/>
              <a:gd name="connsiteY28" fmla="*/ 456923 h 5143501"/>
              <a:gd name="connsiteX29" fmla="*/ 4994854 w 5737225"/>
              <a:gd name="connsiteY29" fmla="*/ 523527 h 5143501"/>
              <a:gd name="connsiteX30" fmla="*/ 5061402 w 5737225"/>
              <a:gd name="connsiteY30" fmla="*/ 589901 h 5143501"/>
              <a:gd name="connsiteX31" fmla="*/ 5737225 w 5737225"/>
              <a:gd name="connsiteY31" fmla="*/ 589901 h 5143501"/>
              <a:gd name="connsiteX32" fmla="*/ 5737225 w 5737225"/>
              <a:gd name="connsiteY32" fmla="*/ 2089756 h 5143501"/>
              <a:gd name="connsiteX33" fmla="*/ 4629893 w 5737225"/>
              <a:gd name="connsiteY33" fmla="*/ 2089756 h 5143501"/>
              <a:gd name="connsiteX34" fmla="*/ 4629893 w 5737225"/>
              <a:gd name="connsiteY34" fmla="*/ 1510997 h 5143501"/>
              <a:gd name="connsiteX35" fmla="*/ 4563439 w 5737225"/>
              <a:gd name="connsiteY35" fmla="*/ 1444400 h 5143501"/>
              <a:gd name="connsiteX36" fmla="*/ 4563282 w 5737225"/>
              <a:gd name="connsiteY36" fmla="*/ 1444400 h 5143501"/>
              <a:gd name="connsiteX37" fmla="*/ 4496684 w 5737225"/>
              <a:gd name="connsiteY37" fmla="*/ 1510997 h 5143501"/>
              <a:gd name="connsiteX38" fmla="*/ 4496684 w 5737225"/>
              <a:gd name="connsiteY38" fmla="*/ 2156580 h 5143501"/>
              <a:gd name="connsiteX39" fmla="*/ 4563233 w 5737225"/>
              <a:gd name="connsiteY39" fmla="*/ 2222962 h 5143501"/>
              <a:gd name="connsiteX40" fmla="*/ 4563235 w 5737225"/>
              <a:gd name="connsiteY40" fmla="*/ 2222962 h 5143501"/>
              <a:gd name="connsiteX41" fmla="*/ 5737225 w 5737225"/>
              <a:gd name="connsiteY41" fmla="*/ 2222962 h 5143501"/>
              <a:gd name="connsiteX42" fmla="*/ 5737225 w 5737225"/>
              <a:gd name="connsiteY42" fmla="*/ 3959244 h 5143501"/>
              <a:gd name="connsiteX43" fmla="*/ 4723569 w 5737225"/>
              <a:gd name="connsiteY43" fmla="*/ 3959244 h 5143501"/>
              <a:gd name="connsiteX44" fmla="*/ 4723569 w 5737225"/>
              <a:gd name="connsiteY44" fmla="*/ 3172909 h 5143501"/>
              <a:gd name="connsiteX45" fmla="*/ 4656893 w 5737225"/>
              <a:gd name="connsiteY45" fmla="*/ 3106534 h 5143501"/>
              <a:gd name="connsiteX46" fmla="*/ 4656742 w 5737225"/>
              <a:gd name="connsiteY46" fmla="*/ 3106534 h 5143501"/>
              <a:gd name="connsiteX47" fmla="*/ 3781167 w 5737225"/>
              <a:gd name="connsiteY47" fmla="*/ 3106534 h 5143501"/>
              <a:gd name="connsiteX48" fmla="*/ 3781167 w 5737225"/>
              <a:gd name="connsiteY48" fmla="*/ 2468938 h 5143501"/>
              <a:gd name="connsiteX49" fmla="*/ 3714836 w 5737225"/>
              <a:gd name="connsiteY49" fmla="*/ 2402336 h 5143501"/>
              <a:gd name="connsiteX50" fmla="*/ 3714786 w 5737225"/>
              <a:gd name="connsiteY50" fmla="*/ 2402336 h 5143501"/>
              <a:gd name="connsiteX51" fmla="*/ 3648187 w 5737225"/>
              <a:gd name="connsiteY51" fmla="*/ 2468938 h 5143501"/>
              <a:gd name="connsiteX52" fmla="*/ 3648187 w 5737225"/>
              <a:gd name="connsiteY52" fmla="*/ 3172909 h 5143501"/>
              <a:gd name="connsiteX53" fmla="*/ 3714785 w 5737225"/>
              <a:gd name="connsiteY53" fmla="*/ 3239515 h 5143501"/>
              <a:gd name="connsiteX54" fmla="*/ 4590358 w 5737225"/>
              <a:gd name="connsiteY54" fmla="*/ 3239515 h 5143501"/>
              <a:gd name="connsiteX55" fmla="*/ 4590358 w 5737225"/>
              <a:gd name="connsiteY55" fmla="*/ 5143501 h 5143501"/>
              <a:gd name="connsiteX56" fmla="*/ 0 w 5737225"/>
              <a:gd name="connsiteY56" fmla="*/ 5143501 h 514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5737225" h="5143501">
                <a:moveTo>
                  <a:pt x="4723566" y="4092221"/>
                </a:moveTo>
                <a:lnTo>
                  <a:pt x="5737225" y="4092221"/>
                </a:lnTo>
                <a:lnTo>
                  <a:pt x="5737225" y="5143501"/>
                </a:lnTo>
                <a:lnTo>
                  <a:pt x="4723566" y="5143501"/>
                </a:lnTo>
                <a:close/>
                <a:moveTo>
                  <a:pt x="2852079" y="1876859"/>
                </a:moveTo>
                <a:cubicBezTo>
                  <a:pt x="2815377" y="1876900"/>
                  <a:pt x="2785659" y="1906686"/>
                  <a:pt x="2785700" y="1943387"/>
                </a:cubicBezTo>
                <a:lnTo>
                  <a:pt x="2785700" y="4630359"/>
                </a:lnTo>
                <a:cubicBezTo>
                  <a:pt x="2785622" y="4667062"/>
                  <a:pt x="2815312" y="4696879"/>
                  <a:pt x="2852015" y="4696957"/>
                </a:cubicBezTo>
                <a:lnTo>
                  <a:pt x="4071744" y="4696957"/>
                </a:lnTo>
                <a:cubicBezTo>
                  <a:pt x="4108472" y="4697009"/>
                  <a:pt x="4138288" y="4667278"/>
                  <a:pt x="4138341" y="4630550"/>
                </a:cubicBezTo>
                <a:cubicBezTo>
                  <a:pt x="4138341" y="4630550"/>
                  <a:pt x="4138341" y="4630549"/>
                  <a:pt x="4138341" y="4630549"/>
                </a:cubicBezTo>
                <a:lnTo>
                  <a:pt x="4138341" y="4630359"/>
                </a:lnTo>
                <a:cubicBezTo>
                  <a:pt x="4138219" y="4593664"/>
                  <a:pt x="4108439" y="4563980"/>
                  <a:pt x="4071744" y="4563977"/>
                </a:cubicBezTo>
                <a:lnTo>
                  <a:pt x="4071755" y="4563976"/>
                </a:lnTo>
                <a:lnTo>
                  <a:pt x="2918679" y="4563976"/>
                </a:lnTo>
                <a:lnTo>
                  <a:pt x="2918679" y="1943457"/>
                </a:lnTo>
                <a:cubicBezTo>
                  <a:pt x="2918651" y="1906687"/>
                  <a:pt x="2888849" y="1876886"/>
                  <a:pt x="2852079" y="1876859"/>
                </a:cubicBezTo>
                <a:close/>
                <a:moveTo>
                  <a:pt x="0" y="0"/>
                </a:moveTo>
                <a:lnTo>
                  <a:pt x="3202169" y="0"/>
                </a:lnTo>
                <a:lnTo>
                  <a:pt x="3202169" y="1237041"/>
                </a:lnTo>
                <a:cubicBezTo>
                  <a:pt x="3202092" y="1273750"/>
                  <a:pt x="3231787" y="1303570"/>
                  <a:pt x="3268496" y="1303647"/>
                </a:cubicBezTo>
                <a:lnTo>
                  <a:pt x="4071999" y="1303647"/>
                </a:lnTo>
                <a:cubicBezTo>
                  <a:pt x="4108721" y="1303647"/>
                  <a:pt x="4138491" y="1273878"/>
                  <a:pt x="4138491" y="1237155"/>
                </a:cubicBezTo>
                <a:cubicBezTo>
                  <a:pt x="4138491" y="1200432"/>
                  <a:pt x="4108721" y="1170662"/>
                  <a:pt x="4071999" y="1170662"/>
                </a:cubicBezTo>
                <a:lnTo>
                  <a:pt x="3335164" y="1170662"/>
                </a:lnTo>
                <a:lnTo>
                  <a:pt x="3335164" y="0"/>
                </a:lnTo>
                <a:lnTo>
                  <a:pt x="5737225" y="0"/>
                </a:lnTo>
                <a:lnTo>
                  <a:pt x="5737225" y="456923"/>
                </a:lnTo>
                <a:lnTo>
                  <a:pt x="5061452" y="456923"/>
                </a:lnTo>
                <a:cubicBezTo>
                  <a:pt x="5024681" y="456954"/>
                  <a:pt x="4994882" y="486756"/>
                  <a:pt x="4994854" y="523527"/>
                </a:cubicBezTo>
                <a:cubicBezTo>
                  <a:pt x="4994902" y="560232"/>
                  <a:pt x="5024697" y="589949"/>
                  <a:pt x="5061402" y="589901"/>
                </a:cubicBezTo>
                <a:lnTo>
                  <a:pt x="5737225" y="589901"/>
                </a:lnTo>
                <a:lnTo>
                  <a:pt x="5737225" y="2089756"/>
                </a:lnTo>
                <a:lnTo>
                  <a:pt x="4629893" y="2089756"/>
                </a:lnTo>
                <a:lnTo>
                  <a:pt x="4629893" y="1510997"/>
                </a:lnTo>
                <a:cubicBezTo>
                  <a:pt x="4629933" y="1474256"/>
                  <a:pt x="4600181" y="1444440"/>
                  <a:pt x="4563439" y="1444400"/>
                </a:cubicBezTo>
                <a:lnTo>
                  <a:pt x="4563282" y="1444400"/>
                </a:lnTo>
                <a:cubicBezTo>
                  <a:pt x="4526514" y="1444429"/>
                  <a:pt x="4496714" y="1474229"/>
                  <a:pt x="4496684" y="1510997"/>
                </a:cubicBezTo>
                <a:lnTo>
                  <a:pt x="4496684" y="2156580"/>
                </a:lnTo>
                <a:cubicBezTo>
                  <a:pt x="4496730" y="2193288"/>
                  <a:pt x="4526525" y="2223008"/>
                  <a:pt x="4563233" y="2222962"/>
                </a:cubicBezTo>
                <a:cubicBezTo>
                  <a:pt x="4563234" y="2222962"/>
                  <a:pt x="4563235" y="2222962"/>
                  <a:pt x="4563235" y="2222962"/>
                </a:cubicBezTo>
                <a:lnTo>
                  <a:pt x="5737225" y="2222962"/>
                </a:lnTo>
                <a:lnTo>
                  <a:pt x="5737225" y="3959244"/>
                </a:lnTo>
                <a:lnTo>
                  <a:pt x="4723569" y="3959244"/>
                </a:lnTo>
                <a:lnTo>
                  <a:pt x="4723569" y="3172909"/>
                </a:lnTo>
                <a:cubicBezTo>
                  <a:pt x="4723486" y="3136168"/>
                  <a:pt x="4693634" y="3106451"/>
                  <a:pt x="4656893" y="3106534"/>
                </a:cubicBezTo>
                <a:lnTo>
                  <a:pt x="4656742" y="3106534"/>
                </a:lnTo>
                <a:lnTo>
                  <a:pt x="3781167" y="3106534"/>
                </a:lnTo>
                <a:lnTo>
                  <a:pt x="3781167" y="2468938"/>
                </a:lnTo>
                <a:cubicBezTo>
                  <a:pt x="3781242" y="2432230"/>
                  <a:pt x="3751545" y="2402411"/>
                  <a:pt x="3714836" y="2402336"/>
                </a:cubicBezTo>
                <a:lnTo>
                  <a:pt x="3714786" y="2402336"/>
                </a:lnTo>
                <a:cubicBezTo>
                  <a:pt x="3678045" y="2402437"/>
                  <a:pt x="3648287" y="2432197"/>
                  <a:pt x="3648187" y="2468938"/>
                </a:cubicBezTo>
                <a:lnTo>
                  <a:pt x="3648187" y="3172909"/>
                </a:lnTo>
                <a:cubicBezTo>
                  <a:pt x="3648210" y="3209682"/>
                  <a:pt x="3678012" y="3239487"/>
                  <a:pt x="3714785" y="3239515"/>
                </a:cubicBezTo>
                <a:lnTo>
                  <a:pt x="4590358" y="3239515"/>
                </a:lnTo>
                <a:lnTo>
                  <a:pt x="4590358" y="5143501"/>
                </a:lnTo>
                <a:lnTo>
                  <a:pt x="0" y="5143501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>
              <a:defRPr>
                <a:solidFill>
                  <a:srgbClr val="1A1A17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da-DK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93E2F4AF-D4BB-40DE-B41A-382CA3CDC0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86737" y="513000"/>
            <a:ext cx="3463926" cy="24006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733" kern="0" baseline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23">
            <a:extLst>
              <a:ext uri="{FF2B5EF4-FFF2-40B4-BE49-F238E27FC236}">
                <a16:creationId xmlns:a16="http://schemas.microsoft.com/office/drawing/2014/main" id="{5C8C6C4C-26A7-480C-A356-E9C9FE7937F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186737" y="986690"/>
            <a:ext cx="3463926" cy="406231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3733" b="1">
                <a:solidFill>
                  <a:srgbClr val="3F1A0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ExternalLogo" hidden="1">
            <a:extLst>
              <a:ext uri="{FF2B5EF4-FFF2-40B4-BE49-F238E27FC236}">
                <a16:creationId xmlns:a16="http://schemas.microsoft.com/office/drawing/2014/main" id="{EB83A143-A85C-483C-9696-7B32A177F6E1}"/>
              </a:ext>
            </a:extLst>
          </p:cNvPr>
          <p:cNvSpPr/>
          <p:nvPr/>
        </p:nvSpPr>
        <p:spPr>
          <a:xfrm>
            <a:off x="8181032" y="5019883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048781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F8AAD-49B5-41D3-8FB6-A7A1C88A8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080500" y="1416785"/>
            <a:ext cx="3111501" cy="4415215"/>
          </a:xfrm>
          <a:prstGeom prst="snipRoundRect">
            <a:avLst>
              <a:gd name="adj1" fmla="val 10679"/>
              <a:gd name="adj2" fmla="val 0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0E4D4693-4659-4187-ABB4-973AA3E9F61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86E6DD32-9C68-44BF-B120-2AE408D178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8435458E-E65E-4511-8905-9873E2C665A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C7B08E89-D892-4380-88F0-37603E5C76A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1FA609F-6FF6-40DC-8E24-6EC5975A02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004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64CF8D84-61CC-4DD9-995C-3AE5406BA91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C27C748-BDAF-46F9-8F7F-7E2A7EFEC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3AEC8A2B-D88C-44AE-AC2B-A13D83E5BE3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33845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6D84B1D-4E7E-4816-81C0-9EA4A324043C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0" y="1416785"/>
            <a:ext cx="3114675" cy="4415215"/>
          </a:xfrm>
          <a:prstGeom prst="round1Rect">
            <a:avLst>
              <a:gd name="adj" fmla="val 7879"/>
            </a:avLst>
          </a:prstGeom>
          <a:solidFill>
            <a:srgbClr val="D9D1CC"/>
          </a:solidFill>
        </p:spPr>
        <p:txBody>
          <a:bodyPr vert="horz" lIns="36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3B4449AF-052C-4E4D-80A8-C32F1317B18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16D23F4-4203-45CD-8C41-02DBAE6272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7324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F8AAD-49B5-41D3-8FB6-A7A1C88A8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9750" y="1416785"/>
            <a:ext cx="11110914" cy="640551"/>
          </a:xfrm>
          <a:prstGeom prst="roundRect">
            <a:avLst>
              <a:gd name="adj" fmla="val 0"/>
            </a:avLst>
          </a:prstGeom>
          <a:noFill/>
          <a:ln w="12700">
            <a:solidFill>
              <a:srgbClr val="3F1A01"/>
            </a:solidFill>
          </a:ln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</a:lstStyle>
          <a:p>
            <a:pPr marL="180000" lvl="0" indent="-180000"/>
            <a:r>
              <a:rPr lang="en-US"/>
              <a:t>Click to edit Master text styles</a:t>
            </a:r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2CCC86B9-2D5D-4C2B-AB04-1BEACE5EFA6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A312696C-CDCF-4177-B53A-0AA1EF24DB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374CEACC-B1C4-4362-9DD9-7FD3DE74C17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2327336"/>
            <a:ext cx="11110913" cy="3504664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C2FA2014-45E3-4655-AD32-913166D73C5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5BA4F94-D2E2-44F9-B1D2-71668720D8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1744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336F67-6EC0-4D94-9FA3-005804C5CF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83200" y="1416785"/>
            <a:ext cx="6362700" cy="4415215"/>
          </a:xfrm>
          <a:prstGeom prst="round2DiagRect">
            <a:avLst>
              <a:gd name="adj1" fmla="val 0"/>
              <a:gd name="adj2" fmla="val 12069"/>
            </a:avLst>
          </a:prstGeom>
        </p:spPr>
        <p:txBody>
          <a:bodyPr/>
          <a:lstStyle>
            <a:lvl1pPr marL="0" indent="0">
              <a:buNone/>
              <a:defRPr sz="2000">
                <a:solidFill>
                  <a:srgbClr val="1A1A17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da-DK"/>
          </a:p>
        </p:txBody>
      </p:sp>
      <p:sp>
        <p:nvSpPr>
          <p:cNvPr id="14" name="Text Placeholder 23">
            <a:extLst>
              <a:ext uri="{FF2B5EF4-FFF2-40B4-BE49-F238E27FC236}">
                <a16:creationId xmlns:a16="http://schemas.microsoft.com/office/drawing/2014/main" id="{20F21667-3A77-4BD5-AA10-B777CEEB8E9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ADC0193F-BC1A-423E-8734-55776A8D0CB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539751" y="1416785"/>
            <a:ext cx="447198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853B65C-0F17-4A31-8523-13F387549F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3600"/>
            <a:ext cx="9213851" cy="332399"/>
          </a:xfrm>
        </p:spPr>
        <p:txBody>
          <a:bodyPr/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AE7B6B55-5350-40F1-BCE0-62619D7C90D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FFF8FD-1292-4179-931B-CE9A81C5A6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1589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loredBackground">
            <a:extLst>
              <a:ext uri="{FF2B5EF4-FFF2-40B4-BE49-F238E27FC236}">
                <a16:creationId xmlns:a16="http://schemas.microsoft.com/office/drawing/2014/main" id="{31C2D26E-04D9-461A-A4E6-425D036AE42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Noise" descr="Shape&#10;&#10;Description automatically generated with medium confidence">
            <a:extLst>
              <a:ext uri="{FF2B5EF4-FFF2-40B4-BE49-F238E27FC236}">
                <a16:creationId xmlns:a16="http://schemas.microsoft.com/office/drawing/2014/main" id="{AEFB8980-3819-4628-B1E9-F3AC1EFA58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Grafik">
            <a:extLst>
              <a:ext uri="{FF2B5EF4-FFF2-40B4-BE49-F238E27FC236}">
                <a16:creationId xmlns:a16="http://schemas.microsoft.com/office/drawing/2014/main" id="{F40430AE-3291-4DC4-984C-4D87254BA476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6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2" name="ExternalLogo" hidden="1">
            <a:extLst>
              <a:ext uri="{FF2B5EF4-FFF2-40B4-BE49-F238E27FC236}">
                <a16:creationId xmlns:a16="http://schemas.microsoft.com/office/drawing/2014/main" id="{F253FA73-F8E5-49E6-B795-4EEF95E9B435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2688696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046A0194-BE4C-426D-8A2B-CC3963A8B2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1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4ADEA91C-0F29-4DA2-BC16-BC86BFD342D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DF8FFBA0-9BCF-4FDE-8EB5-7E1BFEB898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8474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9F380D97-DAE4-4E3E-B133-3EBC8A64F5F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EF3772DB-6000-4985-8EBA-51858DFE28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EB9918F4-186C-4F1E-9988-CE4FE67D853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66928B-E5D4-4FB2-B7C6-A2880BA21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0021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97200634-BE12-408B-B3E1-ADF3BFE2B1D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463EA2-0B07-4BBE-B465-49B379782D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758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- Dark Grey">
    <p:bg>
      <p:bgPr>
        <a:solidFill>
          <a:srgbClr val="7171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FFDC5C2-3165-4D61-99DD-D9666F0EA897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71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Noise" descr="Shape&#10;&#10;Description automatically generated with medium confidence">
            <a:extLst>
              <a:ext uri="{FF2B5EF4-FFF2-40B4-BE49-F238E27FC236}">
                <a16:creationId xmlns:a16="http://schemas.microsoft.com/office/drawing/2014/main" id="{CE9D16BA-266C-4197-8301-D366A7B298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B2B2B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Grafik">
            <a:extLst>
              <a:ext uri="{FF2B5EF4-FFF2-40B4-BE49-F238E27FC236}">
                <a16:creationId xmlns:a16="http://schemas.microsoft.com/office/drawing/2014/main" id="{F99A5728-0C52-43BA-9A39-F36DCDDF47DF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Logo">
            <a:extLst>
              <a:ext uri="{FF2B5EF4-FFF2-40B4-BE49-F238E27FC236}">
                <a16:creationId xmlns:a16="http://schemas.microsoft.com/office/drawing/2014/main" id="{4FEAB3C7-1F67-4064-B58F-EF2762E1660F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FD50EF6D-554E-48C8-946C-CD540205D228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9274263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Medium Grey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7CF42EF8-E198-468D-A6C7-F1244AFF66A8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2B2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E337853C-CD16-437A-8B48-2252E90391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1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3F664AED-89BC-4F6A-BDA5-EAE8B745D777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726935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FBEA8FD4-E399-42E0-957E-570ACE0FFA3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989A6B36-5074-4FCB-B447-1EDAD42FB6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22CB1E00-7536-44DF-8EF1-5DEC73C07787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6E8E7CF8-F359-412E-9254-CDE322263B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27F3E52-D28D-4107-8D72-B5A499B26B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5536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">
    <p:bg>
      <p:bgPr>
        <a:solidFill>
          <a:srgbClr val="DADA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A6C6616E-A4A6-4B26-A3E8-71341D2C30A8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DADA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FD2EA78-D85C-46C1-9F44-6EB0298782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F0F0F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F0F0F0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397D30EE-39AB-4BA8-8232-12CFBA7BF0BC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4947855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Gold">
    <p:bg>
      <p:bgPr>
        <a:solidFill>
          <a:srgbClr val="B59E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26DFE30-06C3-497B-9AFE-8879DF874BEC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59E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63BA0CED-100D-4A9E-BA97-7FFABDDB92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E1D8B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E1D8BF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8A904900-0CB5-44DD-94DE-7ED587513920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3306514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old">
    <p:bg>
      <p:bgPr>
        <a:solidFill>
          <a:srgbClr val="E1D8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BD3E45F-B806-4BBB-B5F9-A8C48BE33013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E1D8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29B97D43-D62C-434B-849D-8E8B8BA3FF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2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2FFA38B6-55C7-488D-B8F0-60C88514DD9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5080347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Green">
    <p:bg>
      <p:bgPr>
        <a:solidFill>
          <a:srgbClr val="99B3A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8B54BABF-88F4-438A-92D3-D931B6BAE8C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99B3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87CD2556-8AC5-4706-A2A2-034AFF6E02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CCD9D3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CCD9D3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FA06926E-B963-4389-B26A-6E1EB0DED5EE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A7CB6955-843C-4B5E-8320-F419CE6F818B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4852834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1231D8F4-609E-4AD8-82BE-42FA9C15C855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CCD9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504250A-5322-42F2-8102-832BBED2BE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1F6D4E9-51A7-498C-B915-66E0EAF3CE6D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8D8B5B80-B8FE-4386-AD74-364BA8EEE5D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110688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Brown">
    <p:bg>
      <p:bgPr>
        <a:solidFill>
          <a:srgbClr val="B2A4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71C17852-E684-4EA4-94B3-0DD73C9689BF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2A4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2AFBA848-05E4-495F-BE70-69481477E5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D9D1CC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D9D1CC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85DF6064-7F5D-4C69-AAE5-824283C29DC0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785F50A2-FEAD-4B66-A58D-1F6C2BB6A70A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6426135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Brown">
    <p:bg>
      <p:bgPr>
        <a:solidFill>
          <a:srgbClr val="D9D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B7494EA0-F8CC-4025-9CC7-BF8C612E5B6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D9D1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3D2B7D2-DD62-48F8-BAE1-B006F6F25D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4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BD245161-57E0-41D6-9F32-BFC30FCF8F88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F386AFA9-1557-4349-8F44-88C1CC93F218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41659686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Blue">
    <p:bg>
      <p:bgPr>
        <a:solidFill>
          <a:srgbClr val="7B9CB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7462CE97-0D6D-44A4-B4E3-6899B51ECF64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7B9C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71DB9A65-3868-400A-9CF0-AEFEF54055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B0C4D6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0C4D6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FDB19305-59F9-405C-84BE-675FD40C5C6C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3F6C35DF-345B-471E-BB1A-9898955FCA3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97444793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Blue">
    <p:bg>
      <p:bgPr>
        <a:solidFill>
          <a:srgbClr val="B0C4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EFFE82BA-6DB8-48D4-8977-6C123C85018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0C4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6DD2D610-B5ED-44BF-9B2B-0F8531E752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5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AB909CE-222C-48CF-865C-8AAD4BAF45B1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D4F1D16A-8D8C-4F72-BCB5-7B9FA4066259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26724914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Dark Grey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CCD7669A-785A-47FC-BD9B-6674939BD7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1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EC1452B3-DE1E-4026-AA15-5B9EE12B4B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406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- w. patter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3">
            <a:extLst>
              <a:ext uri="{FF2B5EF4-FFF2-40B4-BE49-F238E27FC236}">
                <a16:creationId xmlns:a16="http://schemas.microsoft.com/office/drawing/2014/main" id="{7B482223-62A2-4BE1-A7D3-439F28AF6F91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099425" y="-1439863"/>
            <a:ext cx="8388350" cy="981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3" name="AutoShape 7">
            <a:extLst>
              <a:ext uri="{FF2B5EF4-FFF2-40B4-BE49-F238E27FC236}">
                <a16:creationId xmlns:a16="http://schemas.microsoft.com/office/drawing/2014/main" id="{3F89116A-A372-4C46-AF50-395943F80796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099425" y="-1439863"/>
            <a:ext cx="8388350" cy="981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7545D9E4-D14D-4332-BA4D-8D8CC388251E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1D1EADEB-D3C6-402C-98DE-D67CB9A828E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itle Placeholder 1">
            <a:extLst>
              <a:ext uri="{FF2B5EF4-FFF2-40B4-BE49-F238E27FC236}">
                <a16:creationId xmlns:a16="http://schemas.microsoft.com/office/drawing/2014/main" id="{7E6EA454-641C-4B83-8B9A-6C19BCF7D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E7557081-53B6-4B04-B023-A1B2D0928B11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1A1A17"/>
                </a:solidFill>
              </a:defRPr>
            </a:lvl2pPr>
            <a:lvl3pPr marL="540000" indent="-180000">
              <a:defRPr>
                <a:solidFill>
                  <a:srgbClr val="1A1A17"/>
                </a:solidFill>
              </a:defRPr>
            </a:lvl3pPr>
            <a:lvl4pPr marL="720000" indent="-180000">
              <a:defRPr>
                <a:solidFill>
                  <a:srgbClr val="1A1A17"/>
                </a:solidFill>
              </a:defRPr>
            </a:lvl4pPr>
            <a:lvl5pPr marL="900000" indent="-180000">
              <a:defRPr>
                <a:solidFill>
                  <a:srgbClr val="1A1A17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2" name="Pladsholder til tekst 4">
            <a:extLst>
              <a:ext uri="{FF2B5EF4-FFF2-40B4-BE49-F238E27FC236}">
                <a16:creationId xmlns:a16="http://schemas.microsoft.com/office/drawing/2014/main" id="{1E8D3709-34DC-405A-8D76-A21A00B78D2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6102000"/>
            <a:ext cx="9213849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B4C506A6-9361-47F8-AEB5-04D5D12684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36074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rey v2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AD0AAC3D-2AA7-42DE-9D30-35663FC7DF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DADADA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rgbClr val="DADADA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B61BE42-3C18-404C-8698-70B4CD159A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48554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old">
    <p:bg>
      <p:bgPr>
        <a:solidFill>
          <a:srgbClr val="E1D8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53475331-EC7A-4563-AD55-FE2890A719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2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8233D69F-7A60-4C2E-8201-E58069E62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67092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DCAC8086-ACFA-44CC-91A6-C81B4EDFEB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75DE84A-9B5C-4EC6-942D-E4A1D174DD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3937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Brown">
    <p:bg>
      <p:bgPr>
        <a:solidFill>
          <a:srgbClr val="D9D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8F783354-686D-4F95-A2C7-375026C51A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4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B4FE89CE-5CDB-4DE9-B059-4719B2563F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3487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Blue">
    <p:bg>
      <p:bgPr>
        <a:solidFill>
          <a:srgbClr val="CAD8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EF1EC179-E635-4D48-8EBF-C7A43205B6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5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A4B47A1-8FE3-40D1-8D69-CC9AD2863E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24920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34">
            <a:extLst>
              <a:ext uri="{FF2B5EF4-FFF2-40B4-BE49-F238E27FC236}">
                <a16:creationId xmlns:a16="http://schemas.microsoft.com/office/drawing/2014/main" id="{C4F08730-DBA8-4007-A284-175B2F954A12}"/>
              </a:ext>
            </a:extLst>
          </p:cNvPr>
          <p:cNvSpPr txBox="1"/>
          <p:nvPr/>
        </p:nvSpPr>
        <p:spPr>
          <a:xfrm>
            <a:off x="3318324" y="4444235"/>
            <a:ext cx="2651995" cy="14003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slide</a:t>
            </a:r>
          </a:p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- Tab</a:t>
            </a:r>
            <a:endParaRPr lang="en-GB" altLang="da-DK" sz="1000" b="1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</a:t>
            </a: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menu to reset position, size</a:t>
            </a:r>
            <a:r>
              <a:rPr lang="en-GB" altLang="da-DK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formatting of the slide placeholders to their default settings</a:t>
            </a:r>
            <a:endParaRPr lang="en-GB" altLang="da-DK" sz="100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9B69258-0759-4F9D-8A5C-C6B044632BCA}"/>
              </a:ext>
            </a:extLst>
          </p:cNvPr>
          <p:cNvSpPr txBox="1"/>
          <p:nvPr/>
        </p:nvSpPr>
        <p:spPr>
          <a:xfrm>
            <a:off x="6221682" y="2645246"/>
            <a:ext cx="2576512" cy="30008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/ edit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change picture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RIGHT-CLICK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the picture and click “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Picture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change size or focus of the picture -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Select the picture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click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CROP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from “The Picture Format menu”</a:t>
            </a: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scale the picture, hold SHIFT-key down while dragging the corners of the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A0CF4DB0-EA3A-4922-ACBA-C0B74CF861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" r="461"/>
          <a:stretch/>
        </p:blipFill>
        <p:spPr>
          <a:xfrm>
            <a:off x="539750" y="4526557"/>
            <a:ext cx="2574925" cy="145896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1" name="Title 4">
            <a:extLst>
              <a:ext uri="{FF2B5EF4-FFF2-40B4-BE49-F238E27FC236}">
                <a16:creationId xmlns:a16="http://schemas.microsoft.com/office/drawing/2014/main" id="{78DE8C21-512C-45D7-AF5D-2791E225B7EB}"/>
              </a:ext>
            </a:extLst>
          </p:cNvPr>
          <p:cNvSpPr txBox="1">
            <a:spLocks/>
          </p:cNvSpPr>
          <p:nvPr/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rgbClr val="3F1A0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/>
              <a:t>Start here</a:t>
            </a:r>
          </a:p>
        </p:txBody>
      </p:sp>
      <p:sp>
        <p:nvSpPr>
          <p:cNvPr id="13" name="Slide Number Placeholder 2">
            <a:extLst>
              <a:ext uri="{FF2B5EF4-FFF2-40B4-BE49-F238E27FC236}">
                <a16:creationId xmlns:a16="http://schemas.microsoft.com/office/drawing/2014/main" id="{638AF027-CA0D-41A5-BE09-74C8B45BC9AF}"/>
              </a:ext>
            </a:extLst>
          </p:cNvPr>
          <p:cNvSpPr txBox="1">
            <a:spLocks/>
          </p:cNvSpPr>
          <p:nvPr/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defPPr>
              <a:defRPr lang="da-DK"/>
            </a:defPPr>
            <a:lvl1pPr marL="0" algn="r" defTabSz="914400" rtl="0" eaLnBrk="1" latinLnBrk="0" hangingPunct="1">
              <a:defRPr sz="9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4F92315-F790-4E00-A189-2894250684D7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5" name="Content Placeholder 7">
            <a:extLst>
              <a:ext uri="{FF2B5EF4-FFF2-40B4-BE49-F238E27FC236}">
                <a16:creationId xmlns:a16="http://schemas.microsoft.com/office/drawing/2014/main" id="{48445BAE-D8A3-4827-AC54-6EA8BA6F766B}"/>
              </a:ext>
            </a:extLst>
          </p:cNvPr>
          <p:cNvSpPr txBox="1">
            <a:spLocks/>
          </p:cNvSpPr>
          <p:nvPr/>
        </p:nvSpPr>
        <p:spPr>
          <a:xfrm>
            <a:off x="539750" y="1409700"/>
            <a:ext cx="2574926" cy="253915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  <a:latin typeface="+mn-lt"/>
              </a:rPr>
              <a:t>Copy &amp; Paste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When you need to paste text into the presentation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– Right-Click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and choose </a:t>
            </a:r>
            <a:br>
              <a:rPr lang="en-GB" sz="1000">
                <a:solidFill>
                  <a:srgbClr val="3F1A01"/>
                </a:solidFill>
                <a:latin typeface="+mn-lt"/>
              </a:rPr>
            </a:br>
            <a:r>
              <a:rPr lang="en-GB" sz="1000">
                <a:solidFill>
                  <a:srgbClr val="3F1A01"/>
                </a:solidFill>
                <a:latin typeface="+mn-lt"/>
              </a:rPr>
              <a:t>”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Keep text only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”.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GB" sz="1000" b="1">
                <a:solidFill>
                  <a:srgbClr val="3F1A01"/>
                </a:solidFill>
                <a:latin typeface="+mn-lt"/>
              </a:rPr>
              <a:t>Text styles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Use the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TAB-key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to jump through </a:t>
            </a:r>
            <a:br>
              <a:rPr lang="en-GB" sz="1000">
                <a:solidFill>
                  <a:srgbClr val="3F1A01"/>
                </a:solidFill>
                <a:latin typeface="+mn-lt"/>
              </a:rPr>
            </a:br>
            <a:r>
              <a:rPr lang="en-GB" sz="1000">
                <a:solidFill>
                  <a:srgbClr val="3F1A01"/>
                </a:solidFill>
                <a:latin typeface="+mn-lt"/>
              </a:rPr>
              <a:t>levels. Click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ENTER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, then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TAB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to switch from one level to the next level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To go back in levels use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SHIFT-TAB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E217F0E-1690-4201-BD4A-054136C2E8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947" y="1635936"/>
            <a:ext cx="1057778" cy="433516"/>
          </a:xfrm>
          <a:prstGeom prst="rect">
            <a:avLst/>
          </a:prstGeom>
        </p:spPr>
      </p:pic>
      <p:sp>
        <p:nvSpPr>
          <p:cNvPr id="20" name="Content Placeholder 34">
            <a:extLst>
              <a:ext uri="{FF2B5EF4-FFF2-40B4-BE49-F238E27FC236}">
                <a16:creationId xmlns:a16="http://schemas.microsoft.com/office/drawing/2014/main" id="{6D001AD2-4250-4663-91F1-29AD0A53FA92}"/>
              </a:ext>
            </a:extLst>
          </p:cNvPr>
          <p:cNvSpPr txBox="1">
            <a:spLocks/>
          </p:cNvSpPr>
          <p:nvPr/>
        </p:nvSpPr>
        <p:spPr>
          <a:xfrm>
            <a:off x="9088588" y="1397909"/>
            <a:ext cx="1355724" cy="26161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</a:rPr>
              <a:t>Building blocks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The building block slides are made to help you build the presentation. You find them after this slide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>
              <a:solidFill>
                <a:srgbClr val="3F1A0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Among the building blocks you find, </a:t>
            </a:r>
            <a:r>
              <a:rPr lang="en-GB" sz="1000" err="1">
                <a:solidFill>
                  <a:srgbClr val="3F1A01"/>
                </a:solidFill>
              </a:rPr>
              <a:t>colorguides</a:t>
            </a:r>
            <a:r>
              <a:rPr lang="en-GB" sz="1000">
                <a:solidFill>
                  <a:srgbClr val="3F1A01"/>
                </a:solidFill>
              </a:rPr>
              <a:t>, Tables and elements that you can pick from when you need to build your presentation.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>
              <a:solidFill>
                <a:srgbClr val="3F1A0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Delete these slides after use. </a:t>
            </a:r>
            <a:r>
              <a:rPr lang="en-GB" sz="1000" b="1">
                <a:solidFill>
                  <a:srgbClr val="3F1A01"/>
                </a:solidFill>
              </a:rPr>
              <a:t> </a:t>
            </a:r>
          </a:p>
        </p:txBody>
      </p:sp>
      <p:sp>
        <p:nvSpPr>
          <p:cNvPr id="21" name="Content Placeholder 34">
            <a:extLst>
              <a:ext uri="{FF2B5EF4-FFF2-40B4-BE49-F238E27FC236}">
                <a16:creationId xmlns:a16="http://schemas.microsoft.com/office/drawing/2014/main" id="{DBAA186A-13CF-4C55-8ED1-3E1EFC7A2F90}"/>
              </a:ext>
            </a:extLst>
          </p:cNvPr>
          <p:cNvSpPr txBox="1">
            <a:spLocks/>
          </p:cNvSpPr>
          <p:nvPr/>
        </p:nvSpPr>
        <p:spPr>
          <a:xfrm>
            <a:off x="1015206" y="5102153"/>
            <a:ext cx="1624013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</a:rPr>
              <a:t>Guides – Show / Hide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 b="0">
                <a:solidFill>
                  <a:srgbClr val="3F1A01"/>
                </a:solidFill>
              </a:rPr>
              <a:t>From the View-tab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 b="0">
                <a:solidFill>
                  <a:srgbClr val="3F1A01"/>
                </a:solidFill>
              </a:rPr>
              <a:t>or Alt + F9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 b="0">
              <a:solidFill>
                <a:srgbClr val="3F1A0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FB97746-AB0C-416F-8995-6F74E0EF0EFE}"/>
              </a:ext>
            </a:extLst>
          </p:cNvPr>
          <p:cNvSpPr txBox="1"/>
          <p:nvPr/>
        </p:nvSpPr>
        <p:spPr>
          <a:xfrm>
            <a:off x="539750" y="540000"/>
            <a:ext cx="9213850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4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Delete this slide after use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DC192D-15E7-44CD-B477-C881E0E6D99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483" r="1"/>
          <a:stretch/>
        </p:blipFill>
        <p:spPr>
          <a:xfrm>
            <a:off x="539750" y="3879102"/>
            <a:ext cx="502364" cy="3060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1C5AB06-467F-4D53-8D9A-1C0D14254F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82034" y="2847599"/>
            <a:ext cx="1053671" cy="84778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23E3D7D1-8B06-4822-B042-9E0013DC5A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42618" y="4737710"/>
            <a:ext cx="721382" cy="3107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69E3A62-6048-4098-92E9-31D1A7DA6A3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13191" y="1409700"/>
            <a:ext cx="937472" cy="3173789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1CF0A521-6AD8-4FA2-ABD7-4B156695725B}"/>
              </a:ext>
            </a:extLst>
          </p:cNvPr>
          <p:cNvSpPr txBox="1"/>
          <p:nvPr/>
        </p:nvSpPr>
        <p:spPr>
          <a:xfrm>
            <a:off x="1217613" y="3880138"/>
            <a:ext cx="1897062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Alternatively, </a:t>
            </a: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Increase</a:t>
            </a:r>
            <a: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</a:t>
            </a:r>
            <a:b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Decrease </a:t>
            </a:r>
            <a: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 level can be used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D5AAD879-4417-455C-BF76-7F1D8FC43DA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30938" y="1601536"/>
            <a:ext cx="439902" cy="447295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81C181B1-8DE5-4B6C-9648-F234EE5015BF}"/>
              </a:ext>
            </a:extLst>
          </p:cNvPr>
          <p:cNvSpPr txBox="1"/>
          <p:nvPr/>
        </p:nvSpPr>
        <p:spPr>
          <a:xfrm>
            <a:off x="4064000" y="1411500"/>
            <a:ext cx="1897061" cy="9233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Insert a New Slide</a:t>
            </a: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</a:t>
            </a:r>
            <a:endParaRPr lang="en-GB" altLang="da-DK" sz="1000" b="0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en-GB" altLang="da-DK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 </a:t>
            </a: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insert </a:t>
            </a:r>
            <a:b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70D80B7-E226-4F61-9EA0-8793D82C705D}"/>
              </a:ext>
            </a:extLst>
          </p:cNvPr>
          <p:cNvSpPr txBox="1"/>
          <p:nvPr/>
        </p:nvSpPr>
        <p:spPr>
          <a:xfrm>
            <a:off x="6232944" y="1401342"/>
            <a:ext cx="2576512" cy="100027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slides with picture placeholder, </a:t>
            </a:r>
            <a:b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icon and choose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</a:t>
            </a: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4CF1FFD3-4CFE-4643-82B2-6E865F91BE0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77366" y="1411500"/>
            <a:ext cx="457264" cy="743054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5B827A9C-2570-4A3E-AE07-6B19AAC7D44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76881" y="2749214"/>
            <a:ext cx="980294" cy="291753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934E07CD-9CA8-4274-A486-A45921C0A566}"/>
              </a:ext>
            </a:extLst>
          </p:cNvPr>
          <p:cNvSpPr txBox="1"/>
          <p:nvPr/>
        </p:nvSpPr>
        <p:spPr>
          <a:xfrm>
            <a:off x="3393809" y="2510449"/>
            <a:ext cx="2576511" cy="176971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Bef>
                <a:spcPts val="1200"/>
              </a:spcBef>
              <a:spcAft>
                <a:spcPts val="600"/>
              </a:spcAft>
              <a:defRPr/>
            </a:pP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Change Slide Layout</a:t>
            </a: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- Tab</a:t>
            </a: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Click on the arrow next to </a:t>
            </a: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Layout</a:t>
            </a:r>
            <a:b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to view a dropdown menu of possible slide layouts</a:t>
            </a:r>
            <a:endParaRPr lang="en-GB" sz="100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Click on the layout you prefer and it will be applied to the new slide</a:t>
            </a:r>
            <a:endParaRPr lang="en-GB" sz="100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906526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LETE ALL LAYOYTS AFTER TH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EA96A6D-1E2F-4ADB-BDC1-E728CFCEC771}"/>
              </a:ext>
            </a:extLst>
          </p:cNvPr>
          <p:cNvSpPr txBox="1"/>
          <p:nvPr/>
        </p:nvSpPr>
        <p:spPr>
          <a:xfrm>
            <a:off x="1485900" y="2781000"/>
            <a:ext cx="9220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>
                <a:solidFill>
                  <a:srgbClr val="3F1A01"/>
                </a:solidFill>
                <a:latin typeface="+mj-lt"/>
                <a:cs typeface="Times New Roman" panose="02020603050405020304" pitchFamily="18" charset="0"/>
              </a:rPr>
              <a:t>Delete all masterslides after this slide.</a:t>
            </a:r>
          </a:p>
          <a:p>
            <a:r>
              <a:rPr lang="en-GB" sz="2800">
                <a:solidFill>
                  <a:srgbClr val="B59E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They are not part of this presentation.</a:t>
            </a:r>
          </a:p>
        </p:txBody>
      </p:sp>
    </p:spTree>
    <p:extLst>
      <p:ext uri="{BB962C8B-B14F-4D97-AF65-F5344CB8AC3E}">
        <p14:creationId xmlns:p14="http://schemas.microsoft.com/office/powerpoint/2010/main" val="2706677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BF16290D-CE69-4658-B15E-FCD77E35F71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7FA35FBF-0988-4D25-B662-E0B0E67AC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B443BFD3-1CC9-431F-BB0E-D19B21C4B149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539750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6E0A71E4-A7B2-4FFB-80F2-94B324D4DD6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6230938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EBB3946A-4DC7-4E05-93EA-397784066B9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F6BF5557-45BD-4FB3-97CB-C0FA71F86A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804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w.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E0EABDA-198D-44FE-A8B8-E098AEB8067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1" y="1416785"/>
            <a:ext cx="541019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29E749E2-61A4-474C-A9F7-035784F7664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35BBE75-1630-46E1-9FA9-55908041CC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338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BDA6CC7-1BAA-4EB8-B9AD-0404E7D8D6E1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356E8D43-7E87-4424-807D-A430A2A3556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4FDDF7-85E3-4759-BAA0-9BCCD7DE47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201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8133463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0ABF75E-4167-4805-B291-E9228EC8A4B7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347E5D1-9F54-45A5-A2B9-C082F6AAD75D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4336606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CADE5614-2F8F-4E7B-AED0-07DEE006528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259D227-360F-41E9-B0C9-D6A7486F33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857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9083863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5BA79F2-FD03-4FA8-A335-28C51B2FEEC9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6235825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80CFF6-1270-4A92-8741-A0B45708FB1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3387787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4CDCEE1B-29F3-4397-96F7-6921DB5D92F1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Pladsholder til tekst 4">
            <a:extLst>
              <a:ext uri="{FF2B5EF4-FFF2-40B4-BE49-F238E27FC236}">
                <a16:creationId xmlns:a16="http://schemas.microsoft.com/office/drawing/2014/main" id="{8F84772B-8496-4FD9-81FF-31041874A1E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6102000"/>
            <a:ext cx="9483726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F814FC2-2DB5-4AE0-A96E-5BBB8CC70D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682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ve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80CFF6-1270-4A92-8741-A0B45708FB1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2816177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2A747F93-4DB6-442B-83CE-024D95644E22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6296910-B416-47DB-9BF8-C98707B32C44}"/>
              </a:ext>
            </a:extLst>
          </p:cNvPr>
          <p:cNvSpPr>
            <a:spLocks noGrp="1"/>
          </p:cNvSpPr>
          <p:nvPr>
            <p:ph sz="half" idx="24"/>
          </p:nvPr>
        </p:nvSpPr>
        <p:spPr>
          <a:xfrm>
            <a:off x="5092606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CB05F6D6-0881-4AA2-8968-65028435D370}"/>
              </a:ext>
            </a:extLst>
          </p:cNvPr>
          <p:cNvSpPr>
            <a:spLocks noGrp="1"/>
          </p:cNvSpPr>
          <p:nvPr>
            <p:ph sz="half" idx="25"/>
          </p:nvPr>
        </p:nvSpPr>
        <p:spPr>
          <a:xfrm>
            <a:off x="7369035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53DE68EE-1CC1-40E6-BF93-25853579F688}"/>
              </a:ext>
            </a:extLst>
          </p:cNvPr>
          <p:cNvSpPr>
            <a:spLocks noGrp="1"/>
          </p:cNvSpPr>
          <p:nvPr>
            <p:ph sz="half" idx="26"/>
          </p:nvPr>
        </p:nvSpPr>
        <p:spPr>
          <a:xfrm>
            <a:off x="9645463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4" name="Pladsholder til tekst 4">
            <a:extLst>
              <a:ext uri="{FF2B5EF4-FFF2-40B4-BE49-F238E27FC236}">
                <a16:creationId xmlns:a16="http://schemas.microsoft.com/office/drawing/2014/main" id="{C07519B2-88ED-4FAB-AC68-9B196700937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6B433809-62F1-4C59-BF7D-FDED709DFE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210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image" Target="../media/image1.sv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163406-5D68-413D-AFDF-90D68FD02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539750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AFFE85-39C0-4335-A66F-8029022AA9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9749" y="1142150"/>
            <a:ext cx="9213851" cy="46919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42D07B5-4BF6-4499-8E0F-9D762B6DEE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Logo">
            <a:extLst>
              <a:ext uri="{FF2B5EF4-FFF2-40B4-BE49-F238E27FC236}">
                <a16:creationId xmlns:a16="http://schemas.microsoft.com/office/drawing/2014/main" id="{34F9AA81-9D35-4E0D-9E78-3F5C446556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48088308-7A9E-4E84-BCA0-2394FBDDB9C5}"/>
              </a:ext>
            </a:extLst>
          </p:cNvPr>
          <p:cNvSpPr/>
          <p:nvPr/>
        </p:nvSpPr>
        <p:spPr>
          <a:xfrm>
            <a:off x="10023475" y="610200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947155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3F1A0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1600" kern="1200">
          <a:solidFill>
            <a:srgbClr val="3F1A0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rgbClr val="3F1A0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200" kern="1200">
          <a:solidFill>
            <a:srgbClr val="3F1A0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000" kern="1200">
          <a:solidFill>
            <a:srgbClr val="3F1A0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800" kern="1200">
          <a:solidFill>
            <a:srgbClr val="3F1A0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>
          <p15:clr>
            <a:srgbClr val="F26B43"/>
          </p15:clr>
        </p15:guide>
        <p15:guide id="2" pos="7680">
          <p15:clr>
            <a:srgbClr val="F26B43"/>
          </p15:clr>
        </p15:guide>
        <p15:guide id="3" pos="340">
          <p15:clr>
            <a:srgbClr val="F26B43"/>
          </p15:clr>
        </p15:guide>
        <p15:guide id="4" pos="767">
          <p15:clr>
            <a:srgbClr val="F26B43"/>
          </p15:clr>
        </p15:guide>
        <p15:guide id="5" pos="937">
          <p15:clr>
            <a:srgbClr val="F26B43"/>
          </p15:clr>
        </p15:guide>
        <p15:guide id="6" pos="1365">
          <p15:clr>
            <a:srgbClr val="F26B43"/>
          </p15:clr>
        </p15:guide>
        <p15:guide id="7" pos="1535">
          <p15:clr>
            <a:srgbClr val="F26B43"/>
          </p15:clr>
        </p15:guide>
        <p15:guide id="8" pos="1962">
          <p15:clr>
            <a:srgbClr val="F26B43"/>
          </p15:clr>
        </p15:guide>
        <p15:guide id="9" pos="2132">
          <p15:clr>
            <a:srgbClr val="F26B43"/>
          </p15:clr>
        </p15:guide>
        <p15:guide id="10" pos="2560">
          <p15:clr>
            <a:srgbClr val="F26B43"/>
          </p15:clr>
        </p15:guide>
        <p15:guide id="11" pos="2730">
          <p15:clr>
            <a:srgbClr val="F26B43"/>
          </p15:clr>
        </p15:guide>
        <p15:guide id="12" pos="3157">
          <p15:clr>
            <a:srgbClr val="F26B43"/>
          </p15:clr>
        </p15:guide>
        <p15:guide id="13" pos="3327">
          <p15:clr>
            <a:srgbClr val="F26B43"/>
          </p15:clr>
        </p15:guide>
        <p15:guide id="14" pos="3754">
          <p15:clr>
            <a:srgbClr val="F26B43"/>
          </p15:clr>
        </p15:guide>
        <p15:guide id="15" pos="3925">
          <p15:clr>
            <a:srgbClr val="F26B43"/>
          </p15:clr>
        </p15:guide>
        <p15:guide id="16" pos="4352">
          <p15:clr>
            <a:srgbClr val="F26B43"/>
          </p15:clr>
        </p15:guide>
        <p15:guide id="17" pos="4522">
          <p15:clr>
            <a:srgbClr val="F26B43"/>
          </p15:clr>
        </p15:guide>
        <p15:guide id="18" pos="4949">
          <p15:clr>
            <a:srgbClr val="F26B43"/>
          </p15:clr>
        </p15:guide>
        <p15:guide id="19" pos="5120">
          <p15:clr>
            <a:srgbClr val="F26B43"/>
          </p15:clr>
        </p15:guide>
        <p15:guide id="20" pos="5547">
          <p15:clr>
            <a:srgbClr val="F26B43"/>
          </p15:clr>
        </p15:guide>
        <p15:guide id="21" pos="5717">
          <p15:clr>
            <a:srgbClr val="F26B43"/>
          </p15:clr>
        </p15:guide>
        <p15:guide id="22" pos="6144">
          <p15:clr>
            <a:srgbClr val="F26B43"/>
          </p15:clr>
        </p15:guide>
        <p15:guide id="23" pos="6314">
          <p15:clr>
            <a:srgbClr val="F26B43"/>
          </p15:clr>
        </p15:guide>
        <p15:guide id="24" pos="6742">
          <p15:clr>
            <a:srgbClr val="F26B43"/>
          </p15:clr>
        </p15:guide>
        <p15:guide id="25" pos="6912">
          <p15:clr>
            <a:srgbClr val="F26B43"/>
          </p15:clr>
        </p15:guide>
        <p15:guide id="26" pos="7339">
          <p15:clr>
            <a:srgbClr val="F26B43"/>
          </p15:clr>
        </p15:guide>
        <p15:guide id="27" orient="horz">
          <p15:clr>
            <a:srgbClr val="F26B43"/>
          </p15:clr>
        </p15:guide>
        <p15:guide id="28" orient="horz" pos="4320">
          <p15:clr>
            <a:srgbClr val="F26B43"/>
          </p15:clr>
        </p15:guide>
        <p15:guide id="29" orient="horz" pos="340">
          <p15:clr>
            <a:srgbClr val="F26B43"/>
          </p15:clr>
        </p15:guide>
        <p15:guide id="32" orient="horz" pos="3675">
          <p15:clr>
            <a:srgbClr val="F26B43"/>
          </p15:clr>
        </p15:guide>
        <p15:guide id="33" orient="horz" pos="3793">
          <p15:clr>
            <a:srgbClr val="F26B43"/>
          </p15:clr>
        </p15:guide>
        <p15:guide id="34" orient="horz" pos="4235">
          <p15:clr>
            <a:srgbClr val="F26B43"/>
          </p15:clr>
        </p15:guide>
        <p15:guide id="36" orient="horz" pos="504">
          <p15:clr>
            <a:srgbClr val="F26B43"/>
          </p15:clr>
        </p15:guide>
        <p15:guide id="37" orient="horz" pos="720">
          <p15:clr>
            <a:srgbClr val="F26B43"/>
          </p15:clr>
        </p15:guide>
        <p15:guide id="38" orient="horz" pos="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54CDA2-538F-A04F-836C-EB062D4A24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48AD092-1B4B-D939-2E1B-98C43155D0E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GB" noProof="0"/>
              <a:t>Schizophrenia – Course, natural history, and prognosis 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C31CCE9-5B0B-509E-4BCE-FD706AF1C3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/>
              <a:t>Insight and illness awareness as a predictor of relapse 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C590010A-E6BA-6572-DE8B-D03271FAFA23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8133463" y="2989730"/>
            <a:ext cx="3517200" cy="2353694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r>
              <a:rPr lang="en-GB" sz="1800" b="1" dirty="0"/>
              <a:t>Absence of </a:t>
            </a:r>
            <a:r>
              <a:rPr lang="en-GB" sz="1800" b="1" dirty="0" err="1"/>
              <a:t>i</a:t>
            </a:r>
            <a:r>
              <a:rPr lang="en-GB" sz="1800" b="1" noProof="0" dirty="0" err="1"/>
              <a:t>nsight</a:t>
            </a:r>
            <a:r>
              <a:rPr lang="en-GB" sz="1800" b="1" noProof="0" dirty="0"/>
              <a:t> </a:t>
            </a:r>
            <a:r>
              <a:rPr lang="en-GB" sz="1800" noProof="0" dirty="0"/>
              <a:t>at the first month is associated with </a:t>
            </a:r>
            <a:r>
              <a:rPr lang="en-GB" sz="1800" b="1" noProof="0" dirty="0"/>
              <a:t>relapse</a:t>
            </a:r>
            <a:r>
              <a:rPr lang="en-GB" sz="1800" noProof="0" dirty="0"/>
              <a:t> at 1 year, independent of diagnosis, social </a:t>
            </a:r>
            <a:r>
              <a:rPr lang="en-GB" sz="1800" noProof="0" dirty="0">
                <a:solidFill>
                  <a:schemeClr val="tx1"/>
                </a:solidFill>
              </a:rPr>
              <a:t>factors, </a:t>
            </a:r>
            <a:r>
              <a:rPr lang="en-GB" sz="1800" noProof="0" dirty="0"/>
              <a:t>or depression</a:t>
            </a:r>
            <a:r>
              <a:rPr lang="en-GB" sz="1800" baseline="30000" noProof="0" dirty="0"/>
              <a:t>1</a:t>
            </a:r>
          </a:p>
          <a:p>
            <a:endParaRPr lang="en-GB" sz="1800" noProof="0" dirty="0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DAD818A8-9676-FEC4-86F9-A80A00907BEF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2989730"/>
            <a:ext cx="3517200" cy="2353694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r>
              <a:rPr lang="en-GB" sz="1800" b="1" noProof="0"/>
              <a:t>Patients who relapse </a:t>
            </a:r>
            <a:r>
              <a:rPr lang="en-GB" sz="1800" noProof="0"/>
              <a:t>after </a:t>
            </a:r>
            <a:r>
              <a:rPr lang="en-GB" sz="1800" noProof="0">
                <a:solidFill>
                  <a:schemeClr val="tx1"/>
                </a:solidFill>
              </a:rPr>
              <a:t>1 year </a:t>
            </a:r>
            <a:r>
              <a:rPr lang="en-GB" sz="1800" b="1" noProof="0">
                <a:solidFill>
                  <a:schemeClr val="tx1"/>
                </a:solidFill>
              </a:rPr>
              <a:t>show</a:t>
            </a:r>
            <a:r>
              <a:rPr lang="en-GB" sz="1800" noProof="0">
                <a:solidFill>
                  <a:schemeClr val="tx1"/>
                </a:solidFill>
              </a:rPr>
              <a:t> </a:t>
            </a:r>
            <a:r>
              <a:rPr lang="en-GB" sz="1800" b="1" noProof="0">
                <a:solidFill>
                  <a:schemeClr val="tx1"/>
                </a:solidFill>
              </a:rPr>
              <a:t>lower levels of insight</a:t>
            </a:r>
            <a:r>
              <a:rPr lang="en-GB" sz="1800" noProof="0">
                <a:solidFill>
                  <a:schemeClr val="tx1"/>
                </a:solidFill>
              </a:rPr>
              <a:t> at both </a:t>
            </a:r>
            <a:r>
              <a:rPr lang="en-GB" sz="1800">
                <a:solidFill>
                  <a:schemeClr val="tx1"/>
                </a:solidFill>
              </a:rPr>
              <a:t>1</a:t>
            </a:r>
            <a:r>
              <a:rPr lang="en-GB" sz="1800" noProof="0">
                <a:solidFill>
                  <a:schemeClr val="tx1"/>
                </a:solidFill>
              </a:rPr>
              <a:t> month and </a:t>
            </a:r>
            <a:r>
              <a:rPr lang="en-GB" sz="1800">
                <a:solidFill>
                  <a:schemeClr val="tx1"/>
                </a:solidFill>
              </a:rPr>
              <a:t>1</a:t>
            </a:r>
            <a:r>
              <a:rPr lang="en-GB" sz="1800" noProof="0">
                <a:solidFill>
                  <a:schemeClr val="tx1"/>
                </a:solidFill>
              </a:rPr>
              <a:t> year </a:t>
            </a:r>
            <a:r>
              <a:rPr lang="en-GB" sz="1800" noProof="0"/>
              <a:t>compared with patients who do not relapse</a:t>
            </a:r>
            <a:r>
              <a:rPr lang="en-GB" sz="1800" baseline="30000" noProof="0"/>
              <a:t>1</a:t>
            </a:r>
          </a:p>
          <a:p>
            <a:endParaRPr lang="en-GB" sz="1800" noProof="0"/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67455139-DD78-D41F-564D-04D605BAC733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4336606" y="2989730"/>
            <a:ext cx="3517200" cy="2353694"/>
          </a:xfrm>
          <a:solidFill>
            <a:schemeClr val="accent3">
              <a:lumMod val="20000"/>
              <a:lumOff val="80000"/>
            </a:schemeClr>
          </a:solidFill>
        </p:spPr>
        <p:txBody>
          <a:bodyPr/>
          <a:lstStyle/>
          <a:p>
            <a:r>
              <a:rPr lang="en-GB" sz="1800" noProof="0"/>
              <a:t>Patients who relapse show </a:t>
            </a:r>
            <a:r>
              <a:rPr lang="en-GB" sz="1800" b="1" noProof="0"/>
              <a:t>persistently worse insight </a:t>
            </a:r>
            <a:r>
              <a:rPr lang="en-GB" sz="1800" noProof="0"/>
              <a:t>and higher levels of positive </a:t>
            </a:r>
            <a:r>
              <a:rPr lang="en-GB" sz="1800" noProof="0">
                <a:solidFill>
                  <a:schemeClr val="tx1"/>
                </a:solidFill>
              </a:rPr>
              <a:t>symptoms</a:t>
            </a:r>
            <a:r>
              <a:rPr lang="en-GB" sz="1800" baseline="30000" noProof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4E1D8FB-ACF5-2F92-ADC9-1C3BC24AE40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GB" noProof="0"/>
              <a:t>1. Vlachos et al. J Clin Med 2023;12:4261; 2. Reddy. Indian J </a:t>
            </a:r>
            <a:r>
              <a:rPr lang="en-GB" noProof="0" err="1"/>
              <a:t>Psychol</a:t>
            </a:r>
            <a:r>
              <a:rPr lang="en-GB" noProof="0"/>
              <a:t> Med 2015;37:257–260; 3. Lysaker et al. BMC Psychiatry 2022;22:574</a:t>
            </a:r>
            <a:r>
              <a:rPr lang="en-GB"/>
              <a:t>; 4. O'Connor et al. BMC Psychiatry 2017;17:54</a:t>
            </a:r>
            <a:endParaRPr lang="en-GB" noProof="0"/>
          </a:p>
        </p:txBody>
      </p:sp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AEE665B8-44DF-1171-EA80-3AB7132F35C4}"/>
              </a:ext>
            </a:extLst>
          </p:cNvPr>
          <p:cNvSpPr txBox="1">
            <a:spLocks/>
          </p:cNvSpPr>
          <p:nvPr/>
        </p:nvSpPr>
        <p:spPr>
          <a:xfrm flipH="1">
            <a:off x="539750" y="1840006"/>
            <a:ext cx="11110911" cy="715089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1600">
                <a:solidFill>
                  <a:srgbClr val="3F1A01"/>
                </a:solidFill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lang="en-GB" sz="1400" kern="1200" dirty="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lang="en-GB" sz="1200" kern="1200" dirty="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lang="en-GB" sz="1000" kern="1200" dirty="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lang="en-GB" sz="800" kern="1200" dirty="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800" noProof="0"/>
              <a:t>In schizophrenia, </a:t>
            </a:r>
            <a:r>
              <a:rPr lang="en-GB" sz="1800" b="1" noProof="0"/>
              <a:t>illness insight </a:t>
            </a:r>
            <a:r>
              <a:rPr lang="en-GB" sz="1800" noProof="0"/>
              <a:t>refers to a patient’s </a:t>
            </a:r>
            <a:r>
              <a:rPr lang="en-GB" sz="1800" b="1" noProof="0"/>
              <a:t>awareness of their illness</a:t>
            </a:r>
            <a:r>
              <a:rPr lang="en-GB" sz="1800" noProof="0"/>
              <a:t>, </a:t>
            </a:r>
            <a:r>
              <a:rPr lang="en-GB" sz="1800" b="1" noProof="0"/>
              <a:t>understanding </a:t>
            </a:r>
            <a:r>
              <a:rPr lang="en-GB" sz="1800" noProof="0"/>
              <a:t>of the need for treatment, and </a:t>
            </a:r>
            <a:r>
              <a:rPr lang="en-GB" sz="1800" b="1" noProof="0"/>
              <a:t>capacity to acknowledge </a:t>
            </a:r>
            <a:r>
              <a:rPr lang="en-GB" sz="1800" noProof="0">
                <a:solidFill>
                  <a:schemeClr val="tx1"/>
                </a:solidFill>
              </a:rPr>
              <a:t>symptoms</a:t>
            </a:r>
            <a:r>
              <a:rPr lang="en-GB" sz="1800" baseline="30000" noProof="0">
                <a:solidFill>
                  <a:schemeClr val="tx1"/>
                </a:solidFill>
              </a:rPr>
              <a:t>1-3</a:t>
            </a:r>
            <a:endParaRPr lang="en-GB" sz="1800" baseline="30000" noProof="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002538347"/>
      </p:ext>
    </p:extLst>
  </p:cSld>
  <p:clrMapOvr>
    <a:masterClrMapping/>
  </p:clrMapOvr>
</p:sld>
</file>

<file path=ppt/theme/theme1.xml><?xml version="1.0" encoding="utf-8"?>
<a:theme xmlns:a="http://schemas.openxmlformats.org/drawingml/2006/main" name="Neurotorium - PowerPoint-Skabelon - 2022-01-28">
  <a:themeElements>
    <a:clrScheme name="Neurotorium - Light Brown">
      <a:dk1>
        <a:srgbClr val="3F1A01"/>
      </a:dk1>
      <a:lt1>
        <a:srgbClr val="FFFFFF"/>
      </a:lt1>
      <a:dk2>
        <a:srgbClr val="1A1A17"/>
      </a:dk2>
      <a:lt2>
        <a:srgbClr val="F0F0F0"/>
      </a:lt2>
      <a:accent1>
        <a:srgbClr val="717171"/>
      </a:accent1>
      <a:accent2>
        <a:srgbClr val="B59E5F"/>
      </a:accent2>
      <a:accent3>
        <a:srgbClr val="99B3A8"/>
      </a:accent3>
      <a:accent4>
        <a:srgbClr val="B2A499"/>
      </a:accent4>
      <a:accent5>
        <a:srgbClr val="7B9CBB"/>
      </a:accent5>
      <a:accent6>
        <a:srgbClr val="DADADA"/>
      </a:accent6>
      <a:hlink>
        <a:srgbClr val="B59E5F"/>
      </a:hlink>
      <a:folHlink>
        <a:srgbClr val="DADADA"/>
      </a:folHlink>
    </a:clrScheme>
    <a:fontScheme name="Neurotoriu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Neurotorium - PowerPoint-Skabelon - Med slideeksempler" id="{B125BEC1-C9EF-40C8-ADC3-5EA0EC0C5B61}" vid="{3E446576-775D-4049-A944-33D0490B24B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8627d7c-4416-4bc1-86cf-ca6c3a42a8f2">
      <Terms xmlns="http://schemas.microsoft.com/office/infopath/2007/PartnerControls"/>
    </lcf76f155ced4ddcb4097134ff3c332f>
    <TaxCatchAll xmlns="08562aa6-c0ad-4fb9-8a82-15409d3a28b4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2B393518E922946AD600E2E02326B8A" ma:contentTypeVersion="16" ma:contentTypeDescription="Create a new document." ma:contentTypeScope="" ma:versionID="bfa9dee208713f4acd38d3de9be1a624">
  <xsd:schema xmlns:xsd="http://www.w3.org/2001/XMLSchema" xmlns:xs="http://www.w3.org/2001/XMLSchema" xmlns:p="http://schemas.microsoft.com/office/2006/metadata/properties" xmlns:ns2="28627d7c-4416-4bc1-86cf-ca6c3a42a8f2" xmlns:ns3="08562aa6-c0ad-4fb9-8a82-15409d3a28b4" targetNamespace="http://schemas.microsoft.com/office/2006/metadata/properties" ma:root="true" ma:fieldsID="70da40867d7a24da5e68d79bb244007e" ns2:_="" ns3:_="">
    <xsd:import namespace="28627d7c-4416-4bc1-86cf-ca6c3a42a8f2"/>
    <xsd:import namespace="08562aa6-c0ad-4fb9-8a82-15409d3a28b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627d7c-4416-4bc1-86cf-ca6c3a42a8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fe078bdb-18a8-4b38-96d3-955d15450c4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8562aa6-c0ad-4fb9-8a82-15409d3a28b4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61de0876-55d8-41bd-b4f0-ce3da1a25b06}" ma:internalName="TaxCatchAll" ma:showField="CatchAllData" ma:web="08562aa6-c0ad-4fb9-8a82-15409d3a28b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179A87D-6E65-4547-B410-F385D8934DB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9AE9F05-DA2D-4B16-9965-37043D7D9979}">
  <ds:schemaRefs>
    <ds:schemaRef ds:uri="http://purl.org/dc/terms/"/>
    <ds:schemaRef ds:uri="08562aa6-c0ad-4fb9-8a82-15409d3a28b4"/>
    <ds:schemaRef ds:uri="http://schemas.microsoft.com/office/2006/documentManagement/types"/>
    <ds:schemaRef ds:uri="28627d7c-4416-4bc1-86cf-ca6c3a42a8f2"/>
    <ds:schemaRef ds:uri="http://purl.org/dc/dcmitype/"/>
    <ds:schemaRef ds:uri="http://schemas.openxmlformats.org/package/2006/metadata/core-properties"/>
    <ds:schemaRef ds:uri="http://www.w3.org/XML/1998/namespace"/>
    <ds:schemaRef ds:uri="http://schemas.microsoft.com/office/infopath/2007/PartnerControls"/>
    <ds:schemaRef ds:uri="http://schemas.microsoft.com/office/2006/metadata/properties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87B761F2-11B3-4730-BC23-AB5383E15CFB}">
  <ds:schemaRefs>
    <ds:schemaRef ds:uri="08562aa6-c0ad-4fb9-8a82-15409d3a28b4"/>
    <ds:schemaRef ds:uri="28627d7c-4416-4bc1-86cf-ca6c3a42a8f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179</TotalTime>
  <Words>351</Words>
  <Application>Microsoft Office PowerPoint</Application>
  <PresentationFormat>Widescreen</PresentationFormat>
  <Paragraphs>22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Arial</vt:lpstr>
      <vt:lpstr>Calibri</vt:lpstr>
      <vt:lpstr>Times New Roman</vt:lpstr>
      <vt:lpstr>Neurotorium - PowerPoint-Skabelon - 2022-01-28</vt:lpstr>
      <vt:lpstr>Insight and illness awareness as a predictor of relapse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Elliot Piper-Brown</dc:creator>
  <cp:lastModifiedBy>Christina Polyzogopoulou</cp:lastModifiedBy>
  <cp:revision>41</cp:revision>
  <dcterms:created xsi:type="dcterms:W3CDTF">2026-02-02T13:01:55Z</dcterms:created>
  <dcterms:modified xsi:type="dcterms:W3CDTF">2026-06-04T07:22:20Z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0x01010062B393518E922946AD600E2E02326B8A</vt:lpwstr>
  </property>
  <property fmtid="{D5CDD505-2E9C-101B-9397-08002B2CF9AE}" pid="3" name="MediaServiceImageTags">
    <vt:lpwstr/>
  </property>
</Properties>
</file>