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4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C07A505D-5E7E-6BEB-4195-801D42364FA7}" name="Ceren Akdeniz Vogt" initials="CA" userId="S::cak@lundbeckfonden.com::6291f9b8-8487-4396-8769-615d243e0f4b" providerId="AD"/>
  <p188:author id="{0CAF265E-3507-DDFB-096F-5F160D94C031}" name="Kiyanah Coghiel-Fox" initials="" userId="S::Kiyanah.Coghiel-Fox@primeglobalpeople.com::98e38abd-df58-4111-a4e7-d3b356d99dd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2428F584-1FE4-8162-173F-87BFBD4D6849}" name="Ana Catalan Alcantara" initials="AC" userId="S::k1808030@kcl.ac.uk::b52135e5-b684-4b1f-9dd7-77eebd48a82b" providerId="AD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AB25F1AB-1588-8335-5B1E-F4F14CAF435E}" name="Kiyanah Coghiel-Fox" initials="KC" userId="S::kiyanah.coghiel-fox@primeglobalpeople.com::98e38abd-df58-4111-a4e7-d3b356d99ddb" providerId="AD"/>
  <p188:author id="{8D1EF3B3-7F19-2B30-416A-A782C61DA141}" name="Kiyanah Coghiel-Fox" initials="SR" userId="Kiyanah Coghiel-Fox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EBE23A"/>
    <a:srgbClr val="F2F2F2"/>
    <a:srgbClr val="D9D1CC"/>
    <a:srgbClr val="E0DBD6"/>
    <a:srgbClr val="26322D"/>
    <a:srgbClr val="717171"/>
    <a:srgbClr val="99B3A8"/>
    <a:srgbClr val="FC7B23"/>
    <a:srgbClr val="E5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E7311D-85FF-4859-9004-0E74F74BABE3}" v="1" dt="2026-06-02T13:55:34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29" autoAdjust="0"/>
    <p:restoredTop sz="80270" autoAdjust="0"/>
  </p:normalViewPr>
  <p:slideViewPr>
    <p:cSldViewPr snapToGrid="0">
      <p:cViewPr varScale="1">
        <p:scale>
          <a:sx n="85" d="100"/>
          <a:sy n="85" d="100"/>
        </p:scale>
        <p:origin x="786" y="96"/>
      </p:cViewPr>
      <p:guideLst>
        <p:guide orient="horz" pos="2228"/>
        <p:guide pos="706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4782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primemedica.sharepoint.com/sites/LundbeckFoundation/Shared%20Documents/General/Lundbeck%20Foundation/SCZ%20theme%20deck%20updates/4_Course_History_Prognosis/02.%20Draft%202/forest%20plot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noFill/>
            <a:ln>
              <a:noFill/>
            </a:ln>
            <a:effectLst/>
          </c:spPr>
          <c:invertIfNegative val="0"/>
          <c:cat>
            <c:strRef>
              <c:f>Sheet2!$A$1:$A$7</c:f>
              <c:strCache>
                <c:ptCount val="7"/>
                <c:pt idx="0">
                  <c:v>% hospitalization</c:v>
                </c:pt>
                <c:pt idx="1">
                  <c:v>N. days hospitalized</c:v>
                </c:pt>
                <c:pt idx="2">
                  <c:v>Work involvement</c:v>
                </c:pt>
                <c:pt idx="3">
                  <c:v>Remission</c:v>
                </c:pt>
                <c:pt idx="4">
                  <c:v>Legal offences</c:v>
                </c:pt>
                <c:pt idx="5">
                  <c:v>Antipsychotic use</c:v>
                </c:pt>
                <c:pt idx="6">
                  <c:v>Suicide attempts</c:v>
                </c:pt>
              </c:strCache>
            </c:strRef>
          </c:cat>
          <c:val>
            <c:numRef>
              <c:f>Sheet2!$B$1:$B$7</c:f>
              <c:numCache>
                <c:formatCode>0.000</c:formatCode>
                <c:ptCount val="7"/>
                <c:pt idx="0">
                  <c:v>0.9</c:v>
                </c:pt>
                <c:pt idx="1">
                  <c:v>0.128</c:v>
                </c:pt>
                <c:pt idx="2">
                  <c:v>0.96899999999999997</c:v>
                </c:pt>
                <c:pt idx="3">
                  <c:v>1.071</c:v>
                </c:pt>
                <c:pt idx="4">
                  <c:v>0.61899999999999999</c:v>
                </c:pt>
                <c:pt idx="5">
                  <c:v>0.99099999999999999</c:v>
                </c:pt>
                <c:pt idx="6">
                  <c:v>0.73899999999999999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F8-4B05-9ACB-4FD4817BCF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83319504"/>
        <c:axId val="2009469056"/>
      </c:barChart>
      <c:scatterChart>
        <c:scatterStyle val="lineMarker"/>
        <c:varyColors val="0"/>
        <c:ser>
          <c:idx val="1"/>
          <c:order val="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9525">
                <a:noFill/>
              </a:ln>
              <a:effectLst/>
            </c:spPr>
          </c:marker>
          <c:errBars>
            <c:errDir val="x"/>
            <c:errBarType val="both"/>
            <c:errValType val="cust"/>
            <c:noEndCap val="0"/>
            <c:plus>
              <c:numRef>
                <c:f>Sheet2!$H$1:$H$7</c:f>
                <c:numCache>
                  <c:formatCode>General</c:formatCode>
                  <c:ptCount val="7"/>
                  <c:pt idx="0">
                    <c:v>0.12899999999999989</c:v>
                  </c:pt>
                  <c:pt idx="1">
                    <c:v>0.10899999999999999</c:v>
                  </c:pt>
                  <c:pt idx="2">
                    <c:v>0.38200000000000001</c:v>
                  </c:pt>
                  <c:pt idx="3">
                    <c:v>0.20300000000000007</c:v>
                  </c:pt>
                  <c:pt idx="4">
                    <c:v>1.095</c:v>
                  </c:pt>
                  <c:pt idx="5">
                    <c:v>9.3999999999999972E-2</c:v>
                  </c:pt>
                  <c:pt idx="6">
                    <c:v>1.0590000000000002</c:v>
                  </c:pt>
                </c:numCache>
              </c:numRef>
            </c:plus>
            <c:minus>
              <c:numRef>
                <c:f>Sheet2!$G$1:$G$7</c:f>
                <c:numCache>
                  <c:formatCode>General</c:formatCode>
                  <c:ptCount val="7"/>
                  <c:pt idx="0">
                    <c:v>0.11299999999999999</c:v>
                  </c:pt>
                  <c:pt idx="1">
                    <c:v>0.109</c:v>
                  </c:pt>
                  <c:pt idx="2">
                    <c:v>0.27400000000000002</c:v>
                  </c:pt>
                  <c:pt idx="3">
                    <c:v>0.16999999999999993</c:v>
                  </c:pt>
                  <c:pt idx="4">
                    <c:v>0.39700000000000002</c:v>
                  </c:pt>
                  <c:pt idx="5">
                    <c:v>8.5999999999999965E-2</c:v>
                  </c:pt>
                  <c:pt idx="6">
                    <c:v>0.435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2"/>
                </a:solidFill>
                <a:round/>
              </a:ln>
              <a:effectLst/>
            </c:spPr>
          </c:errBars>
          <c:xVal>
            <c:numRef>
              <c:f>Sheet2!$B$1:$B$7</c:f>
              <c:numCache>
                <c:formatCode>0.000</c:formatCode>
                <c:ptCount val="7"/>
                <c:pt idx="0">
                  <c:v>0.9</c:v>
                </c:pt>
                <c:pt idx="1">
                  <c:v>0.128</c:v>
                </c:pt>
                <c:pt idx="2">
                  <c:v>0.96899999999999997</c:v>
                </c:pt>
                <c:pt idx="3">
                  <c:v>1.071</c:v>
                </c:pt>
                <c:pt idx="4">
                  <c:v>0.61899999999999999</c:v>
                </c:pt>
                <c:pt idx="5">
                  <c:v>0.99099999999999999</c:v>
                </c:pt>
                <c:pt idx="6">
                  <c:v>0.73899999999999999</c:v>
                </c:pt>
              </c:numCache>
            </c:numRef>
          </c:xVal>
          <c:yVal>
            <c:numRef>
              <c:f>Sheet2!$C$1:$C$7</c:f>
              <c:numCache>
                <c:formatCode>General</c:formatCode>
                <c:ptCount val="7"/>
                <c:pt idx="0">
                  <c:v>0.5</c:v>
                </c:pt>
                <c:pt idx="1">
                  <c:v>1.5</c:v>
                </c:pt>
                <c:pt idx="2">
                  <c:v>2.5</c:v>
                </c:pt>
                <c:pt idx="3">
                  <c:v>3.5</c:v>
                </c:pt>
                <c:pt idx="4">
                  <c:v>4.5</c:v>
                </c:pt>
                <c:pt idx="5">
                  <c:v>5.5</c:v>
                </c:pt>
                <c:pt idx="6">
                  <c:v>6.5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AF8-4B05-9ACB-4FD4817BCF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81796672"/>
        <c:axId val="1981798592"/>
      </c:scatterChart>
      <c:catAx>
        <c:axId val="10833195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09469056"/>
        <c:crosses val="autoZero"/>
        <c:auto val="1"/>
        <c:lblAlgn val="ctr"/>
        <c:lblOffset val="100"/>
        <c:noMultiLvlLbl val="0"/>
      </c:catAx>
      <c:valAx>
        <c:axId val="2009469056"/>
        <c:scaling>
          <c:orientation val="minMax"/>
        </c:scaling>
        <c:delete val="0"/>
        <c:axPos val="b"/>
        <c:numFmt formatCode="0.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3319504"/>
        <c:crosses val="autoZero"/>
        <c:crossBetween val="between"/>
        <c:majorUnit val="0.5"/>
      </c:valAx>
      <c:valAx>
        <c:axId val="1981798592"/>
        <c:scaling>
          <c:orientation val="minMax"/>
        </c:scaling>
        <c:delete val="1"/>
        <c:axPos val="r"/>
        <c:numFmt formatCode="General" sourceLinked="1"/>
        <c:majorTickMark val="out"/>
        <c:minorTickMark val="none"/>
        <c:tickLblPos val="nextTo"/>
        <c:crossAx val="1981796672"/>
        <c:crosses val="max"/>
        <c:crossBetween val="midCat"/>
      </c:valAx>
      <c:valAx>
        <c:axId val="1981796672"/>
        <c:scaling>
          <c:orientation val="minMax"/>
        </c:scaling>
        <c:delete val="1"/>
        <c:axPos val="b"/>
        <c:numFmt formatCode="0.000" sourceLinked="1"/>
        <c:majorTickMark val="out"/>
        <c:minorTickMark val="none"/>
        <c:tickLblPos val="nextTo"/>
        <c:crossAx val="19817985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ln w="9525"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kern="12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kern="12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Correll C, Galling B, Pawar A, et al. Comparison of early intervention services vs treatment as usual for early-phase psychosis: a systematic review, meta-analysis, and meta-regression. JAMA Psychiatry 2018; 75: 555–565.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kern="12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Salazar de Pablo G, Almeida J, Camacho J, et al. Do early intervention services for psychosis maintain their effects after transition to usual/modular care? A systematic review and meta-analysis. World Psychiatry</a:t>
            </a:r>
            <a:r>
              <a:rPr lang="en-GB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2026; </a:t>
            </a:r>
            <a:r>
              <a:rPr lang="en-GB" sz="1000" kern="12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25: 95</a:t>
            </a:r>
            <a:r>
              <a:rPr lang="en-GB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000" kern="12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104. </a:t>
            </a:r>
            <a:endParaRPr lang="en-GB" sz="1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318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394C1-8F3E-1949-55EF-083E61364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8C1E315-FEB5-2A77-8AF9-906A96E50D4F}"/>
              </a:ext>
            </a:extLst>
          </p:cNvPr>
          <p:cNvSpPr/>
          <p:nvPr/>
        </p:nvSpPr>
        <p:spPr>
          <a:xfrm>
            <a:off x="10275268" y="2299802"/>
            <a:ext cx="127900" cy="3125326"/>
          </a:xfrm>
          <a:custGeom>
            <a:avLst/>
            <a:gdLst>
              <a:gd name="csX0" fmla="*/ 0 w 0"/>
              <a:gd name="csY0" fmla="*/ 2522220 h 2522220"/>
              <a:gd name="csX1" fmla="*/ 0 w 0"/>
              <a:gd name="csY1" fmla="*/ 0 h 2522220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h="2522220">
                <a:moveTo>
                  <a:pt x="0" y="2522220"/>
                </a:moveTo>
                <a:lnTo>
                  <a:pt x="0" y="0"/>
                </a:lnTo>
              </a:path>
            </a:pathLst>
          </a:cu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8C24ABA-57CB-61A6-24DC-7B0D18266EB6}"/>
              </a:ext>
            </a:extLst>
          </p:cNvPr>
          <p:cNvSpPr txBox="1"/>
          <p:nvPr/>
        </p:nvSpPr>
        <p:spPr>
          <a:xfrm>
            <a:off x="9942523" y="5610532"/>
            <a:ext cx="154617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RR (95%</a:t>
            </a:r>
            <a:r>
              <a:rPr kumimoji="0" lang="en-GB" sz="1100" b="1" i="0" u="none" strike="noStrike" kern="1200" cap="none" spc="2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 </a:t>
            </a:r>
            <a:r>
              <a:rPr kumimoji="0" lang="en-GB" sz="1100" b="1" i="0" u="none" strike="noStrike" kern="1200" cap="none" spc="-2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CI)</a:t>
            </a: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Calibri"/>
            </a:endParaRP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DCD5CBBC-F33E-E95D-8493-E2144AA82B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692375"/>
              </p:ext>
            </p:extLst>
          </p:nvPr>
        </p:nvGraphicFramePr>
        <p:xfrm>
          <a:off x="6587508" y="2024879"/>
          <a:ext cx="2353292" cy="330912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075755">
                  <a:extLst>
                    <a:ext uri="{9D8B030D-6E8A-4147-A177-3AD203B41FA5}">
                      <a16:colId xmlns:a16="http://schemas.microsoft.com/office/drawing/2014/main" val="1744184795"/>
                    </a:ext>
                  </a:extLst>
                </a:gridCol>
                <a:gridCol w="1277537">
                  <a:extLst>
                    <a:ext uri="{9D8B030D-6E8A-4147-A177-3AD203B41FA5}">
                      <a16:colId xmlns:a16="http://schemas.microsoft.com/office/drawing/2014/main" val="1588074119"/>
                    </a:ext>
                  </a:extLst>
                </a:gridCol>
              </a:tblGrid>
              <a:tr h="289598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000" b="1" u="none" strike="noStrike">
                          <a:effectLst/>
                        </a:rPr>
                        <a:t>Outcome</a:t>
                      </a:r>
                      <a:endParaRPr lang="en-GB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000" b="1" u="none" strike="noStrike">
                          <a:effectLst/>
                        </a:rPr>
                        <a:t>RR (95% CI)</a:t>
                      </a:r>
                      <a:endParaRPr lang="en-GB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72058599"/>
                  </a:ext>
                </a:extLst>
              </a:tr>
              <a:tr h="43118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000" b="1" u="none" strike="noStrike">
                          <a:effectLst/>
                        </a:rPr>
                        <a:t>Suicide attempts</a:t>
                      </a:r>
                      <a:endParaRPr lang="en-GB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000" u="none" strike="noStrike">
                          <a:effectLst/>
                        </a:rPr>
                        <a:t>0.739 (0.304, 1.798)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49082905"/>
                  </a:ext>
                </a:extLst>
              </a:tr>
              <a:tr h="43118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000" b="1" u="none" strike="noStrike">
                          <a:effectLst/>
                        </a:rPr>
                        <a:t>Antipsychotic use</a:t>
                      </a:r>
                      <a:endParaRPr lang="en-GB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000" u="none" strike="noStrike">
                          <a:effectLst/>
                        </a:rPr>
                        <a:t>0.991 (0.905, 1.085)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93207527"/>
                  </a:ext>
                </a:extLst>
              </a:tr>
              <a:tr h="43118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000" b="1" u="none" strike="noStrike">
                          <a:effectLst/>
                        </a:rPr>
                        <a:t>Legal offences</a:t>
                      </a:r>
                      <a:endParaRPr lang="en-GB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000" u="none" strike="noStrike">
                          <a:effectLst/>
                        </a:rPr>
                        <a:t>0.619 (0.222, 1.714)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365520"/>
                  </a:ext>
                </a:extLst>
              </a:tr>
              <a:tr h="43118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000" b="1" u="none" strike="noStrike">
                          <a:effectLst/>
                        </a:rPr>
                        <a:t>Remission</a:t>
                      </a:r>
                      <a:endParaRPr lang="en-GB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000" u="none" strike="noStrike">
                          <a:effectLst/>
                        </a:rPr>
                        <a:t>1.071 (0.901, 1.274)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36662103"/>
                  </a:ext>
                </a:extLst>
              </a:tr>
              <a:tr h="43118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000" b="1" u="none" strike="noStrike">
                          <a:effectLst/>
                        </a:rPr>
                        <a:t>Work involvement</a:t>
                      </a:r>
                      <a:endParaRPr lang="en-GB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000" u="none" strike="noStrike">
                          <a:effectLst/>
                        </a:rPr>
                        <a:t>0.969 (0.695, 1.351)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020278"/>
                  </a:ext>
                </a:extLst>
              </a:tr>
              <a:tr h="43242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000" b="1" u="none" strike="noStrike">
                          <a:effectLst/>
                        </a:rPr>
                        <a:t>Number of days hospitalized</a:t>
                      </a:r>
                      <a:endParaRPr lang="en-GB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000" u="none" strike="noStrike">
                          <a:effectLst/>
                        </a:rPr>
                        <a:t>0.128 (0.019, 0.237)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6131812"/>
                  </a:ext>
                </a:extLst>
              </a:tr>
              <a:tr h="43118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000" b="1" u="none" strike="noStrike">
                          <a:effectLst/>
                        </a:rPr>
                        <a:t>% hospitalization</a:t>
                      </a:r>
                      <a:endParaRPr lang="en-GB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000" u="none" strike="noStrike">
                          <a:effectLst/>
                        </a:rPr>
                        <a:t>0.900 (0.787, 1.029)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66494309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C57486-5609-EDF8-B444-E7E2090D1E6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wrap="square">
            <a:normAutofit/>
          </a:bodyPr>
          <a:lstStyle/>
          <a:p>
            <a:r>
              <a:rPr lang="en-GB" noProof="0"/>
              <a:t>Schizophrenia – Course, natural history, and prognosis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50F2A64-4A55-F1D1-4BF0-BE1389537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GB" noProof="0"/>
              <a:t>Service-related factors as a predictor of outcomes in psychosis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B211B09-76FE-0161-D0DD-71C82C4432A3}"/>
              </a:ext>
            </a:extLst>
          </p:cNvPr>
          <p:cNvSpPr>
            <a:spLocks noGrp="1"/>
          </p:cNvSpPr>
          <p:nvPr>
            <p:ph idx="20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GB" b="1" noProof="0" dirty="0"/>
              <a:t>Early intervention services involve a multidisciplinary team </a:t>
            </a:r>
            <a:r>
              <a:rPr lang="en-GB" noProof="0" dirty="0"/>
              <a:t>of mental health professionals who deliver </a:t>
            </a:r>
            <a:r>
              <a:rPr lang="en-GB" b="1" noProof="0" dirty="0"/>
              <a:t>comprehensive care </a:t>
            </a:r>
            <a:r>
              <a:rPr lang="en-GB" noProof="0" dirty="0"/>
              <a:t>through a combination of psychosocial and pharmacological treatments tailored to each patient’s needs</a:t>
            </a:r>
            <a:r>
              <a:rPr lang="en-GB" baseline="30000" noProof="0" dirty="0"/>
              <a:t>1</a:t>
            </a:r>
          </a:p>
          <a:p>
            <a:pPr>
              <a:spcBef>
                <a:spcPts val="1200"/>
              </a:spcBef>
            </a:pPr>
            <a:r>
              <a:rPr lang="en-GB" noProof="0" dirty="0"/>
              <a:t>In early intervention services programmes, care is coordinated and provided by a single team, rather than referring patients to multiple separate healthcare providers for different aspects of care</a:t>
            </a:r>
            <a:r>
              <a:rPr lang="en-GB" baseline="30000" noProof="0" dirty="0"/>
              <a:t>1</a:t>
            </a:r>
          </a:p>
          <a:p>
            <a:pPr>
              <a:spcBef>
                <a:spcPts val="1200"/>
              </a:spcBef>
            </a:pPr>
            <a:r>
              <a:rPr lang="en-GB" noProof="0" dirty="0"/>
              <a:t>Early intervention services </a:t>
            </a:r>
            <a:r>
              <a:rPr lang="en-GB" b="1" noProof="0" dirty="0"/>
              <a:t>improve clinical and functional </a:t>
            </a:r>
            <a:r>
              <a:rPr lang="en-GB" b="1" noProof="0" dirty="0">
                <a:solidFill>
                  <a:schemeClr val="tx1"/>
                </a:solidFill>
              </a:rPr>
              <a:t>outcomes</a:t>
            </a:r>
            <a:r>
              <a:rPr lang="en-GB" noProof="0" dirty="0">
                <a:solidFill>
                  <a:schemeClr val="tx1"/>
                </a:solidFill>
              </a:rPr>
              <a:t> after a first episode of psychosis, with benefits maintained over </a:t>
            </a:r>
            <a:r>
              <a:rPr lang="en-GB" noProof="0" dirty="0"/>
              <a:t>24 months of </a:t>
            </a:r>
            <a:br>
              <a:rPr lang="en-GB" noProof="0" dirty="0"/>
            </a:br>
            <a:r>
              <a:rPr lang="en-GB" noProof="0" dirty="0"/>
              <a:t>continued treatment</a:t>
            </a:r>
            <a:r>
              <a:rPr lang="en-GB" baseline="30000" noProof="0" dirty="0"/>
              <a:t>1</a:t>
            </a:r>
          </a:p>
          <a:p>
            <a:pPr>
              <a:spcBef>
                <a:spcPts val="1200"/>
              </a:spcBef>
            </a:pPr>
            <a:r>
              <a:rPr lang="en-GB" dirty="0"/>
              <a:t>Improvements in outcomes are not consistently maintained once patients transition to usual care, indicating the need for extended, intensive, and comprehensive interventions for individuals with </a:t>
            </a:r>
            <a:br>
              <a:rPr lang="en-GB" dirty="0"/>
            </a:br>
            <a:r>
              <a:rPr lang="en-GB" dirty="0"/>
              <a:t>poorer trajectories</a:t>
            </a:r>
            <a:r>
              <a:rPr lang="en-GB" baseline="30000" dirty="0"/>
              <a:t>2</a:t>
            </a:r>
          </a:p>
          <a:p>
            <a:pPr>
              <a:spcBef>
                <a:spcPts val="1200"/>
              </a:spcBef>
            </a:pPr>
            <a:endParaRPr lang="en-GB" baseline="30000" noProof="0" dirty="0"/>
          </a:p>
          <a:p>
            <a:pPr>
              <a:spcBef>
                <a:spcPts val="1200"/>
              </a:spcBef>
            </a:pPr>
            <a:endParaRPr lang="en-GB" noProof="0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E1FDD23A-D036-BA5F-C852-855BD2B271F9}"/>
              </a:ext>
            </a:extLst>
          </p:cNvPr>
          <p:cNvSpPr>
            <a:spLocks noGrp="1"/>
          </p:cNvSpPr>
          <p:nvPr>
            <p:ph idx="2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1400" b="1" noProof="0">
                <a:solidFill>
                  <a:schemeClr val="accent2">
                    <a:lumMod val="50000"/>
                  </a:schemeClr>
                </a:solidFill>
              </a:rPr>
              <a:t>Long-term outcomes following discontinuation of early intervention services for ≥1 years vs usual/modular care</a:t>
            </a:r>
            <a:r>
              <a:rPr lang="en-GB" sz="1400" b="1" baseline="30000" noProof="0">
                <a:solidFill>
                  <a:schemeClr val="accent2">
                    <a:lumMod val="50000"/>
                  </a:schemeClr>
                </a:solidFill>
              </a:rPr>
              <a:t>2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4BBD1D26-0FCE-D405-A27E-6E33A9DF8DB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 noProof="0"/>
          </a:p>
          <a:p>
            <a:r>
              <a:rPr lang="en-GB" noProof="0"/>
              <a:t>CI=</a:t>
            </a:r>
            <a:r>
              <a:rPr lang="en-GB" noProof="0" err="1"/>
              <a:t>confidenc</a:t>
            </a:r>
            <a:r>
              <a:rPr lang="en-GB"/>
              <a:t>e interval; RR=risk ratio</a:t>
            </a:r>
            <a:endParaRPr lang="en-GB" noProof="0"/>
          </a:p>
          <a:p>
            <a:r>
              <a:rPr lang="en-GB" noProof="0"/>
              <a:t>1. Correll JAMA Psychiatry 2018;75:555–565; 2. Salazar de Pablo. World Psychiatry 2026;25:95–104 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AA58055-D010-D099-FB7D-F9CC2AF757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606705"/>
              </p:ext>
            </p:extLst>
          </p:nvPr>
        </p:nvGraphicFramePr>
        <p:xfrm>
          <a:off x="8927551" y="2181495"/>
          <a:ext cx="2705650" cy="3439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09152481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http://purl.org/dc/terms/"/>
    <ds:schemaRef ds:uri="08562aa6-c0ad-4fb9-8a82-15409d3a28b4"/>
    <ds:schemaRef ds:uri="http://schemas.microsoft.com/office/2006/documentManagement/types"/>
    <ds:schemaRef ds:uri="28627d7c-4416-4bc1-86cf-ca6c3a42a8f2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7B761F2-11B3-4730-BC23-AB5383E15CFB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334</Words>
  <Application>Microsoft Office PowerPoint</Application>
  <PresentationFormat>Widescreen</PresentationFormat>
  <Paragraphs>31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Narrow</vt:lpstr>
      <vt:lpstr>Arial</vt:lpstr>
      <vt:lpstr>Calibri</vt:lpstr>
      <vt:lpstr>Times New Roman</vt:lpstr>
      <vt:lpstr>Neurotorium - PowerPoint-Skabelon - 2022-01-28</vt:lpstr>
      <vt:lpstr>Service-related factors as a predictor of outcomes in psychosis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42</cp:revision>
  <dcterms:created xsi:type="dcterms:W3CDTF">2026-02-02T13:01:55Z</dcterms:created>
  <dcterms:modified xsi:type="dcterms:W3CDTF">2026-06-04T07:22:28Z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