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CU, Solmi M, Croatto G, et al. Mortality in people with schizophrenia: a systematic review and meta-analysis of relative risk and aggravating or attenuating factors. World Psychiatry 2022; 21: 248–271.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31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 descr="Hospital with solid fill">
            <a:extLst>
              <a:ext uri="{FF2B5EF4-FFF2-40B4-BE49-F238E27FC236}">
                <a16:creationId xmlns:a16="http://schemas.microsoft.com/office/drawing/2014/main" id="{3A17E08E-6E34-32AC-8D7A-4B49BF81E1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9951" y="1821238"/>
            <a:ext cx="4674649" cy="446404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3A863-CFE2-8900-1944-883860C41F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4D76E4-38F8-05BB-CCEB-D0FC4CD6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Increased mortality risk in schizophrenia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4C841B-35CD-A141-8600-17C92636639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726067"/>
            <a:ext cx="5419725" cy="4415215"/>
          </a:xfrm>
        </p:spPr>
        <p:txBody>
          <a:bodyPr/>
          <a:lstStyle/>
          <a:p>
            <a:endParaRPr lang="en-GB" noProof="0"/>
          </a:p>
          <a:p>
            <a:r>
              <a:rPr lang="en-GB" b="1" noProof="0"/>
              <a:t>Cardiovascular disease,</a:t>
            </a:r>
            <a:r>
              <a:rPr lang="en-GB" noProof="0"/>
              <a:t> </a:t>
            </a:r>
            <a:r>
              <a:rPr lang="en-GB" b="1" noProof="0"/>
              <a:t>metabolic disorders,</a:t>
            </a:r>
            <a:r>
              <a:rPr lang="en-GB" noProof="0"/>
              <a:t> and </a:t>
            </a:r>
            <a:r>
              <a:rPr lang="en-GB" b="1" noProof="0"/>
              <a:t>respiratory disease </a:t>
            </a:r>
            <a:r>
              <a:rPr lang="en-GB" noProof="0"/>
              <a:t>are major contributors to </a:t>
            </a:r>
            <a:br>
              <a:rPr lang="en-GB" noProof="0"/>
            </a:br>
            <a:r>
              <a:rPr lang="en-GB" noProof="0"/>
              <a:t>natural-cause mortality in schizophrenia</a:t>
            </a:r>
          </a:p>
          <a:p>
            <a:r>
              <a:rPr lang="en-GB" b="1" noProof="0"/>
              <a:t>Several factors aggravate mortality risk</a:t>
            </a:r>
            <a:r>
              <a:rPr lang="en-GB" noProof="0"/>
              <a:t>, including:</a:t>
            </a:r>
          </a:p>
          <a:p>
            <a:pPr lvl="1"/>
            <a:r>
              <a:rPr lang="en-GB" sz="1600" noProof="0"/>
              <a:t>Smoking</a:t>
            </a:r>
          </a:p>
          <a:p>
            <a:pPr lvl="1"/>
            <a:r>
              <a:rPr lang="en-GB" sz="1600" noProof="0"/>
              <a:t>Obesity</a:t>
            </a:r>
          </a:p>
          <a:p>
            <a:pPr lvl="1"/>
            <a:r>
              <a:rPr lang="en-GB" sz="1600" noProof="0"/>
              <a:t>Sedentary lifestyle</a:t>
            </a:r>
          </a:p>
          <a:p>
            <a:pPr lvl="1"/>
            <a:r>
              <a:rPr lang="en-GB" sz="1600" noProof="0"/>
              <a:t>Metabolic side effects of antipsychotic treatment</a:t>
            </a:r>
          </a:p>
          <a:p>
            <a:pPr lvl="1"/>
            <a:r>
              <a:rPr lang="en-GB" sz="1600" noProof="0"/>
              <a:t>Comorbid substance use</a:t>
            </a:r>
          </a:p>
          <a:p>
            <a:pPr lvl="1"/>
            <a:r>
              <a:rPr lang="en-GB" sz="1600" noProof="0"/>
              <a:t>Limited access to healthcare</a:t>
            </a:r>
          </a:p>
          <a:p>
            <a:pPr lvl="1"/>
            <a:r>
              <a:rPr lang="en-GB" sz="1600" noProof="0"/>
              <a:t>Treatment non-adherence</a:t>
            </a:r>
          </a:p>
          <a:p>
            <a:endParaRPr lang="en-GB" noProof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C9BC79-571A-85B2-FEB6-9FF30B4F83EF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GB" noProof="0"/>
          </a:p>
          <a:p>
            <a:endParaRPr lang="en-GB" noProof="0"/>
          </a:p>
          <a:p>
            <a:endParaRPr lang="en-GB" noProof="0"/>
          </a:p>
          <a:p>
            <a:endParaRPr lang="en-GB" noProof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17740D6-637D-DB15-3DF6-262D3CC53A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 Correll et al. World Psychiatry 2022;21:248–271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C8E73208-B22A-EB9A-FB36-C249943FAF6A}"/>
              </a:ext>
            </a:extLst>
          </p:cNvPr>
          <p:cNvSpPr txBox="1">
            <a:spLocks/>
          </p:cNvSpPr>
          <p:nvPr/>
        </p:nvSpPr>
        <p:spPr>
          <a:xfrm flipH="1">
            <a:off x="541336" y="1404085"/>
            <a:ext cx="11110914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F1A01"/>
                </a:solidFill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/>
              <a:t>Individuals with schizophrenia have a </a:t>
            </a:r>
            <a:r>
              <a:rPr lang="en-GB" b="1" noProof="0">
                <a:solidFill>
                  <a:schemeClr val="tx1"/>
                </a:solidFill>
              </a:rPr>
              <a:t>two to three </a:t>
            </a:r>
            <a:r>
              <a:rPr lang="en-GB" b="1" noProof="0"/>
              <a:t>times higher all-cause mortality </a:t>
            </a:r>
            <a:r>
              <a:rPr lang="en-GB" noProof="0"/>
              <a:t>compared with the general population</a:t>
            </a:r>
            <a:endParaRPr lang="en-GB" baseline="30000" noProof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33CF41-BA91-5994-A3BC-F67132951752}"/>
              </a:ext>
            </a:extLst>
          </p:cNvPr>
          <p:cNvSpPr/>
          <p:nvPr/>
        </p:nvSpPr>
        <p:spPr>
          <a:xfrm>
            <a:off x="6229351" y="4227589"/>
            <a:ext cx="4885250" cy="64698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noProof="0"/>
              <a:t>Early detection and proactive management of health issues reduces excess mortality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51F2BE52-DD31-919A-F446-4A2B78E8B97E}"/>
              </a:ext>
            </a:extLst>
          </p:cNvPr>
          <p:cNvSpPr/>
          <p:nvPr/>
        </p:nvSpPr>
        <p:spPr>
          <a:xfrm>
            <a:off x="5333999" y="3509682"/>
            <a:ext cx="665163" cy="2082800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4584183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138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Increased mortality risk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45</cp:revision>
  <dcterms:created xsi:type="dcterms:W3CDTF">2026-02-02T13:01:55Z</dcterms:created>
  <dcterms:modified xsi:type="dcterms:W3CDTF">2026-06-04T07:22:54Z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