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ln w="9525"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Stubbs Koyanagi AI, Veronese N, et al. Physical multimorbidity and psychosis: comprehensive cross sectional analysis including 242,952 people across 48 low- and middle-income countries. BMC Med 2016; 14: 189.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CU, Solmi M, Croatto G, et al. Mortality in people with schizophrenia: a systematic review and meta-analysis of relative risk and aggravating or attenuating factors. World Psychiatry 2022; 21: 248–271. 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762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A79D7E-64A1-B8BB-C241-51879B57A04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60FFFF-D9D1-EA63-579F-66B774187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GB" noProof="0"/>
              <a:t>Physical health outcomes in schizophrenia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7E56D00A-8C07-7EFF-F62F-440FE3E3869E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1400" b="1" noProof="0">
                <a:solidFill>
                  <a:schemeClr val="accent2">
                    <a:lumMod val="50000"/>
                  </a:schemeClr>
                </a:solidFill>
              </a:rPr>
              <a:t>All-cause and cause-specific mortality risk in schizophrenia versus the general </a:t>
            </a:r>
            <a:r>
              <a:rPr lang="en-GB" sz="1400" b="1" noProof="0" err="1">
                <a:solidFill>
                  <a:schemeClr val="accent2">
                    <a:lumMod val="50000"/>
                  </a:schemeClr>
                </a:solidFill>
              </a:rPr>
              <a:t>population</a:t>
            </a:r>
            <a:r>
              <a:rPr lang="en-GB" sz="1400" b="1" baseline="30000" noProof="0" err="1">
                <a:solidFill>
                  <a:schemeClr val="accent2">
                    <a:lumMod val="50000"/>
                  </a:schemeClr>
                </a:solidFill>
              </a:rPr>
              <a:t>2a</a:t>
            </a:r>
            <a:endParaRPr lang="en-GB" sz="1400" b="1" baseline="30000" noProof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sz="1400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D90384-D0B2-E18B-2297-B60FF50306A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2026758"/>
            <a:ext cx="3114675" cy="399463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lIns="216000" tIns="540000" rIns="144000" bIns="144000">
            <a:normAutofit lnSpcReduction="10000"/>
          </a:bodyPr>
          <a:lstStyle/>
          <a:p>
            <a:r>
              <a:rPr lang="en-GB" noProof="0" dirty="0"/>
              <a:t>Patients with schizophrenia experience </a:t>
            </a:r>
            <a:r>
              <a:rPr lang="en-GB" b="1" noProof="0" dirty="0"/>
              <a:t>increased burden of physical multimorbidity compared with the general </a:t>
            </a:r>
            <a:r>
              <a:rPr lang="en-GB" b="1" noProof="0" dirty="0">
                <a:solidFill>
                  <a:schemeClr val="tx1"/>
                </a:solidFill>
              </a:rPr>
              <a:t>population, </a:t>
            </a:r>
            <a:r>
              <a:rPr lang="en-GB" noProof="0" dirty="0">
                <a:solidFill>
                  <a:schemeClr val="tx1"/>
                </a:solidFill>
              </a:rPr>
              <a:t>and are four times more likely to have at least two physical </a:t>
            </a:r>
            <a:r>
              <a:rPr lang="en-GB" noProof="0" dirty="0"/>
              <a:t>conditions</a:t>
            </a:r>
            <a:r>
              <a:rPr lang="en-GB" baseline="30000" noProof="0" dirty="0"/>
              <a:t>1</a:t>
            </a:r>
            <a:r>
              <a:rPr lang="en-GB" noProof="0" dirty="0"/>
              <a:t> </a:t>
            </a:r>
          </a:p>
          <a:p>
            <a:r>
              <a:rPr lang="en-GB" noProof="0" dirty="0"/>
              <a:t>This excess is often evident at younger ages and highlights </a:t>
            </a:r>
            <a:r>
              <a:rPr lang="en-GB" b="1" noProof="0" dirty="0"/>
              <a:t>the need for early, integrated prevention and care</a:t>
            </a:r>
            <a:r>
              <a:rPr lang="en-GB" baseline="30000" noProof="0" dirty="0"/>
              <a:t>1</a:t>
            </a:r>
          </a:p>
          <a:p>
            <a:endParaRPr lang="en-GB" noProof="0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E0A1CA7-EFC3-579A-BCB3-FA5D08621C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baseline="30000" noProof="0" err="1"/>
              <a:t>a</a:t>
            </a:r>
            <a:r>
              <a:rPr lang="en-GB" noProof="0" err="1"/>
              <a:t>Incident</a:t>
            </a:r>
            <a:r>
              <a:rPr lang="en-GB" noProof="0"/>
              <a:t> plus prevalent schizophrenia</a:t>
            </a:r>
          </a:p>
          <a:p>
            <a:r>
              <a:rPr lang="en-GB"/>
              <a:t>CI=confidence interval</a:t>
            </a:r>
            <a:r>
              <a:rPr lang="en-GB" noProof="0"/>
              <a:t> </a:t>
            </a:r>
          </a:p>
          <a:p>
            <a:r>
              <a:rPr lang="en-GB" noProof="0"/>
              <a:t>1. Stubbs et al. BMC Med 2016;14:189; 2. Correll et al. World Psychiatry 2022;21:248–271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31C982C9-94C7-9742-5D7A-140C2D41FC3A}"/>
              </a:ext>
            </a:extLst>
          </p:cNvPr>
          <p:cNvSpPr txBox="1">
            <a:spLocks/>
          </p:cNvSpPr>
          <p:nvPr/>
        </p:nvSpPr>
        <p:spPr>
          <a:xfrm flipH="1">
            <a:off x="541336" y="1404085"/>
            <a:ext cx="11110914" cy="37457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3F1A01"/>
                </a:solidFill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4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2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0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8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/>
              <a:t>People with schizophrenia face </a:t>
            </a:r>
            <a:r>
              <a:rPr lang="en-GB" b="1" noProof="0"/>
              <a:t>increased mortality risk </a:t>
            </a:r>
            <a:r>
              <a:rPr lang="en-GB" noProof="0"/>
              <a:t>from </a:t>
            </a:r>
            <a:r>
              <a:rPr lang="en-GB" b="1" noProof="0"/>
              <a:t>suicide</a:t>
            </a:r>
            <a:r>
              <a:rPr lang="en-GB" noProof="0"/>
              <a:t> and from </a:t>
            </a:r>
            <a:r>
              <a:rPr lang="en-GB" b="1" noProof="0"/>
              <a:t>multiple physical health conditions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DB781C8C-1D72-00B6-ED71-A0CE531BAAF9}"/>
              </a:ext>
            </a:extLst>
          </p:cNvPr>
          <p:cNvSpPr txBox="1"/>
          <p:nvPr/>
        </p:nvSpPr>
        <p:spPr>
          <a:xfrm>
            <a:off x="5504329" y="6284965"/>
            <a:ext cx="6135637" cy="41549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is from ‘Mortality in people with schizophrenia: a systematic review and meta-analysis of relative risk and aggravating or attenuating factors’ by Correll et al. World Psychiatry 2022. Reproduced with permission from the authors; copyright © 2022 World Psychiatric Association.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12EDC57-7209-A085-97B1-AF81CCF920D2}"/>
              </a:ext>
            </a:extLst>
          </p:cNvPr>
          <p:cNvGrpSpPr/>
          <p:nvPr/>
        </p:nvGrpSpPr>
        <p:grpSpPr>
          <a:xfrm>
            <a:off x="6371150" y="2137113"/>
            <a:ext cx="4955540" cy="3964712"/>
            <a:chOff x="14896755" y="1606424"/>
            <a:chExt cx="4338033" cy="4226073"/>
          </a:xfrm>
        </p:grpSpPr>
        <p:grpSp>
          <p:nvGrpSpPr>
            <p:cNvPr id="26" name="object 11">
              <a:extLst>
                <a:ext uri="{FF2B5EF4-FFF2-40B4-BE49-F238E27FC236}">
                  <a16:creationId xmlns:a16="http://schemas.microsoft.com/office/drawing/2014/main" id="{7DEA1520-C3A4-D000-4B4B-1E9BCDF8F74C}"/>
                </a:ext>
              </a:extLst>
            </p:cNvPr>
            <p:cNvGrpSpPr/>
            <p:nvPr/>
          </p:nvGrpSpPr>
          <p:grpSpPr>
            <a:xfrm>
              <a:off x="14923401" y="1606424"/>
              <a:ext cx="4250690" cy="3892550"/>
              <a:chOff x="2716161" y="847752"/>
              <a:chExt cx="4250690" cy="3892550"/>
            </a:xfrm>
          </p:grpSpPr>
          <p:pic>
            <p:nvPicPr>
              <p:cNvPr id="37" name="object 12">
                <a:extLst>
                  <a:ext uri="{FF2B5EF4-FFF2-40B4-BE49-F238E27FC236}">
                    <a16:creationId xmlns:a16="http://schemas.microsoft.com/office/drawing/2014/main" id="{5F0C786A-16A3-253E-0322-5E3E9125272E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716161" y="982992"/>
                <a:ext cx="4250651" cy="3756875"/>
              </a:xfrm>
              <a:prstGeom prst="rect">
                <a:avLst/>
              </a:prstGeom>
            </p:spPr>
          </p:pic>
          <p:sp>
            <p:nvSpPr>
              <p:cNvPr id="38" name="object 13">
                <a:extLst>
                  <a:ext uri="{FF2B5EF4-FFF2-40B4-BE49-F238E27FC236}">
                    <a16:creationId xmlns:a16="http://schemas.microsoft.com/office/drawing/2014/main" id="{237684FD-04AB-599A-8C62-4B010E78FB2B}"/>
                  </a:ext>
                </a:extLst>
              </p:cNvPr>
              <p:cNvSpPr/>
              <p:nvPr/>
            </p:nvSpPr>
            <p:spPr>
              <a:xfrm>
                <a:off x="3043629" y="847752"/>
                <a:ext cx="0" cy="3838575"/>
              </a:xfrm>
              <a:custGeom>
                <a:avLst/>
                <a:gdLst/>
                <a:ahLst/>
                <a:cxnLst/>
                <a:rect l="l" t="t" r="r" b="b"/>
                <a:pathLst>
                  <a:path h="3838575">
                    <a:moveTo>
                      <a:pt x="0" y="0"/>
                    </a:moveTo>
                    <a:lnTo>
                      <a:pt x="0" y="3838270"/>
                    </a:lnTo>
                  </a:path>
                </a:pathLst>
              </a:custGeom>
              <a:ln w="9258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  <p:sp>
          <p:nvSpPr>
            <p:cNvPr id="29" name="object 16">
              <a:extLst>
                <a:ext uri="{FF2B5EF4-FFF2-40B4-BE49-F238E27FC236}">
                  <a16:creationId xmlns:a16="http://schemas.microsoft.com/office/drawing/2014/main" id="{184333DD-9C0B-D6A3-6A3F-5AD80796F148}"/>
                </a:ext>
              </a:extLst>
            </p:cNvPr>
            <p:cNvSpPr txBox="1"/>
            <p:nvPr/>
          </p:nvSpPr>
          <p:spPr>
            <a:xfrm>
              <a:off x="14896755" y="5487993"/>
              <a:ext cx="61594" cy="212918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Arial"/>
                </a:rPr>
                <a:t>0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Arial"/>
              </a:endParaRPr>
            </a:p>
          </p:txBody>
        </p:sp>
        <p:sp>
          <p:nvSpPr>
            <p:cNvPr id="30" name="object 17">
              <a:extLst>
                <a:ext uri="{FF2B5EF4-FFF2-40B4-BE49-F238E27FC236}">
                  <a16:creationId xmlns:a16="http://schemas.microsoft.com/office/drawing/2014/main" id="{5F897D45-FA80-ECCD-3241-E6474F743BA1}"/>
                </a:ext>
              </a:extLst>
            </p:cNvPr>
            <p:cNvSpPr txBox="1"/>
            <p:nvPr/>
          </p:nvSpPr>
          <p:spPr>
            <a:xfrm>
              <a:off x="15218725" y="5487993"/>
              <a:ext cx="61594" cy="212918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Arial"/>
                </a:rPr>
                <a:t>1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Arial"/>
              </a:endParaRPr>
            </a:p>
          </p:txBody>
        </p:sp>
        <p:sp>
          <p:nvSpPr>
            <p:cNvPr id="31" name="object 18">
              <a:extLst>
                <a:ext uri="{FF2B5EF4-FFF2-40B4-BE49-F238E27FC236}">
                  <a16:creationId xmlns:a16="http://schemas.microsoft.com/office/drawing/2014/main" id="{4606D670-217A-9CF7-FFEA-0C2E480F5CE6}"/>
                </a:ext>
              </a:extLst>
            </p:cNvPr>
            <p:cNvSpPr txBox="1"/>
            <p:nvPr/>
          </p:nvSpPr>
          <p:spPr>
            <a:xfrm>
              <a:off x="15342194" y="5606577"/>
              <a:ext cx="1184872" cy="225920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14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Calibri"/>
                </a:rPr>
                <a:t>Risk</a:t>
              </a:r>
              <a:r>
                <a:rPr kumimoji="0" lang="en-GB" sz="1000" b="1" i="0" u="none" strike="noStrike" kern="0" cap="none" spc="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Calibri"/>
                </a:rPr>
                <a:t> </a:t>
              </a: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Calibri"/>
                </a:rPr>
                <a:t>ratio</a:t>
              </a:r>
              <a:r>
                <a:rPr kumimoji="0" lang="en-GB" sz="1000" b="1" i="0" u="none" strike="noStrike" kern="0" cap="none" spc="5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Calibri"/>
                </a:rPr>
                <a:t> </a:t>
              </a: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Calibri"/>
                </a:rPr>
                <a:t>(95%</a:t>
              </a:r>
              <a:r>
                <a:rPr kumimoji="0" lang="en-GB" sz="1000" b="1" i="0" u="none" strike="noStrike" kern="0" cap="none" spc="5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Calibri"/>
                </a:rPr>
                <a:t> </a:t>
              </a:r>
              <a:r>
                <a:rPr kumimoji="0" lang="en-GB" sz="1000" b="1" i="0" u="none" strike="noStrike" kern="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Calibri"/>
                </a:rPr>
                <a:t>CI)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Calibri"/>
              </a:endParaRPr>
            </a:p>
          </p:txBody>
        </p:sp>
        <p:sp>
          <p:nvSpPr>
            <p:cNvPr id="32" name="object 19">
              <a:extLst>
                <a:ext uri="{FF2B5EF4-FFF2-40B4-BE49-F238E27FC236}">
                  <a16:creationId xmlns:a16="http://schemas.microsoft.com/office/drawing/2014/main" id="{0CF20563-7D02-C6B1-8CEF-61F5F349B29B}"/>
                </a:ext>
              </a:extLst>
            </p:cNvPr>
            <p:cNvSpPr txBox="1"/>
            <p:nvPr/>
          </p:nvSpPr>
          <p:spPr>
            <a:xfrm>
              <a:off x="16527067" y="5487992"/>
              <a:ext cx="61594" cy="212918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Arial"/>
                </a:rPr>
                <a:t>5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Arial"/>
              </a:endParaRPr>
            </a:p>
          </p:txBody>
        </p:sp>
        <p:sp>
          <p:nvSpPr>
            <p:cNvPr id="33" name="object 20">
              <a:extLst>
                <a:ext uri="{FF2B5EF4-FFF2-40B4-BE49-F238E27FC236}">
                  <a16:creationId xmlns:a16="http://schemas.microsoft.com/office/drawing/2014/main" id="{96DD38E6-09F7-667C-8DAB-7478501660D4}"/>
                </a:ext>
              </a:extLst>
            </p:cNvPr>
            <p:cNvSpPr txBox="1"/>
            <p:nvPr/>
          </p:nvSpPr>
          <p:spPr>
            <a:xfrm>
              <a:off x="17178412" y="5487992"/>
              <a:ext cx="61594" cy="212918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Arial"/>
                </a:rPr>
                <a:t>7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Arial"/>
              </a:endParaRPr>
            </a:p>
          </p:txBody>
        </p:sp>
        <p:sp>
          <p:nvSpPr>
            <p:cNvPr id="34" name="object 21">
              <a:extLst>
                <a:ext uri="{FF2B5EF4-FFF2-40B4-BE49-F238E27FC236}">
                  <a16:creationId xmlns:a16="http://schemas.microsoft.com/office/drawing/2014/main" id="{F2BDC108-F19A-670B-5E94-5FA68AE5C3F0}"/>
                </a:ext>
              </a:extLst>
            </p:cNvPr>
            <p:cNvSpPr txBox="1"/>
            <p:nvPr/>
          </p:nvSpPr>
          <p:spPr>
            <a:xfrm>
              <a:off x="17835149" y="5487992"/>
              <a:ext cx="61594" cy="212918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Arial"/>
                </a:rPr>
                <a:t>9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Arial"/>
              </a:endParaRPr>
            </a:p>
          </p:txBody>
        </p:sp>
        <p:sp>
          <p:nvSpPr>
            <p:cNvPr id="35" name="object 22">
              <a:extLst>
                <a:ext uri="{FF2B5EF4-FFF2-40B4-BE49-F238E27FC236}">
                  <a16:creationId xmlns:a16="http://schemas.microsoft.com/office/drawing/2014/main" id="{C195DCB0-1255-AAC8-FFA6-C995B0B070CC}"/>
                </a:ext>
              </a:extLst>
            </p:cNvPr>
            <p:cNvSpPr txBox="1"/>
            <p:nvPr/>
          </p:nvSpPr>
          <p:spPr>
            <a:xfrm>
              <a:off x="18445395" y="5487992"/>
              <a:ext cx="135031" cy="212918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Arial"/>
                </a:rPr>
                <a:t>11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Arial"/>
              </a:endParaRPr>
            </a:p>
          </p:txBody>
        </p:sp>
        <p:sp>
          <p:nvSpPr>
            <p:cNvPr id="36" name="object 23">
              <a:extLst>
                <a:ext uri="{FF2B5EF4-FFF2-40B4-BE49-F238E27FC236}">
                  <a16:creationId xmlns:a16="http://schemas.microsoft.com/office/drawing/2014/main" id="{981D6ACF-D717-0B7B-AFE9-B7E28133A2F9}"/>
                </a:ext>
              </a:extLst>
            </p:cNvPr>
            <p:cNvSpPr txBox="1"/>
            <p:nvPr/>
          </p:nvSpPr>
          <p:spPr>
            <a:xfrm>
              <a:off x="19099757" y="5487993"/>
              <a:ext cx="135031" cy="212918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Arial"/>
                </a:rPr>
                <a:t>13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Arial"/>
              </a:endParaRPr>
            </a:p>
          </p:txBody>
        </p:sp>
        <p:sp>
          <p:nvSpPr>
            <p:cNvPr id="39" name="object 19">
              <a:extLst>
                <a:ext uri="{FF2B5EF4-FFF2-40B4-BE49-F238E27FC236}">
                  <a16:creationId xmlns:a16="http://schemas.microsoft.com/office/drawing/2014/main" id="{325AE8E7-8EFC-2832-98EC-8D30CCE05FE4}"/>
                </a:ext>
              </a:extLst>
            </p:cNvPr>
            <p:cNvSpPr txBox="1"/>
            <p:nvPr/>
          </p:nvSpPr>
          <p:spPr>
            <a:xfrm>
              <a:off x="15870330" y="5487993"/>
              <a:ext cx="61594" cy="212918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kern="0" spc="-50" noProof="0">
                  <a:solidFill>
                    <a:srgbClr val="231F20"/>
                  </a:solidFill>
                  <a:latin typeface="+mj-lt"/>
                  <a:cs typeface="Arial"/>
                </a:rPr>
                <a:t>3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Arial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9E87F2-31D8-ADF9-E1B7-761E7C92D617}"/>
              </a:ext>
            </a:extLst>
          </p:cNvPr>
          <p:cNvGrpSpPr/>
          <p:nvPr/>
        </p:nvGrpSpPr>
        <p:grpSpPr>
          <a:xfrm>
            <a:off x="3498182" y="2133845"/>
            <a:ext cx="3163858" cy="3594016"/>
            <a:chOff x="3498182" y="1922406"/>
            <a:chExt cx="3163858" cy="3594016"/>
          </a:xfrm>
        </p:grpSpPr>
        <p:sp>
          <p:nvSpPr>
            <p:cNvPr id="27" name="object 14">
              <a:extLst>
                <a:ext uri="{FF2B5EF4-FFF2-40B4-BE49-F238E27FC236}">
                  <a16:creationId xmlns:a16="http://schemas.microsoft.com/office/drawing/2014/main" id="{6087391B-A3F5-6BD0-D460-3F1E11BA53DE}"/>
                </a:ext>
              </a:extLst>
            </p:cNvPr>
            <p:cNvSpPr txBox="1"/>
            <p:nvPr/>
          </p:nvSpPr>
          <p:spPr>
            <a:xfrm>
              <a:off x="3498182" y="4217348"/>
              <a:ext cx="1968651" cy="1299074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Nervous-any</a:t>
              </a:r>
              <a:r>
                <a:rPr kumimoji="0" lang="en-GB" sz="1000" b="0" i="0" u="none" strike="noStrike" kern="0" cap="none" spc="3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(n=8)</a:t>
              </a:r>
              <a:endParaRPr lang="en-GB" sz="1000" kern="0" spc="500" noProof="0" dirty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Cardiovascular</a:t>
              </a:r>
              <a:r>
                <a:rPr kumimoji="0" lang="en-GB" sz="1000" b="0" i="0" u="none" strike="noStrike" kern="0" cap="none" spc="-3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(n=19)</a:t>
              </a:r>
              <a:endParaRPr lang="en-GB" sz="1000" kern="0" noProof="0" dirty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Cardio-cerebrovascular</a:t>
              </a:r>
              <a:r>
                <a:rPr kumimoji="0" lang="en-GB" sz="1000" b="0" i="0" u="none" strike="noStrike" kern="0" cap="none" spc="6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(n=28)</a:t>
              </a:r>
              <a:r>
                <a:rPr kumimoji="0" lang="en-GB" sz="1000" b="0" i="0" u="none" strike="noStrike" kern="0" cap="none" spc="50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Natural</a:t>
              </a:r>
              <a:r>
                <a:rPr kumimoji="0" lang="en-GB" sz="1000" b="0" i="0" u="none" strike="noStrike" kern="0" cap="none" spc="15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(n=59)</a:t>
              </a:r>
              <a:endParaRPr lang="en-GB" sz="1000" kern="0" noProof="0" dirty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Liver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(n=2)</a:t>
              </a:r>
              <a:endParaRPr lang="en-GB" sz="1000" kern="0" noProof="0" dirty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Cerebrovascular</a:t>
              </a:r>
              <a:r>
                <a:rPr kumimoji="0" lang="en-GB" sz="1000" b="0" i="0" u="none" strike="noStrike" kern="0" cap="none" spc="4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(n=13)</a:t>
              </a:r>
              <a:endParaRPr lang="en-GB" sz="1000" kern="0" spc="500" noProof="0" dirty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Cancer-</a:t>
              </a: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breast</a:t>
              </a:r>
              <a:r>
                <a:rPr kumimoji="0" lang="en-GB" sz="1000" b="0" i="0" u="none" strike="noStrike" kern="0" cap="none" spc="45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(n=2)</a:t>
              </a:r>
              <a:endParaRPr lang="en-GB" sz="1000" kern="0" spc="500" noProof="0" dirty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Cancer-colon</a:t>
              </a:r>
              <a:r>
                <a:rPr kumimoji="0" lang="en-GB" sz="1000" b="0" i="0" u="none" strike="noStrike" kern="0" cap="none" spc="3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(n=3)</a:t>
              </a:r>
              <a:endParaRPr lang="en-GB" sz="1000" kern="0" spc="500" noProof="0" dirty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Cancer-pancreas</a:t>
              </a:r>
              <a:r>
                <a:rPr kumimoji="0" lang="en-GB" sz="1000" b="0" i="0" u="none" strike="noStrike" kern="0" cap="none" spc="4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(n=2)</a:t>
              </a:r>
              <a:endParaRPr lang="en-GB" sz="1000" kern="0" spc="500" noProof="0" dirty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Cancer-</a:t>
              </a: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any</a:t>
              </a:r>
              <a:r>
                <a:rPr kumimoji="0" lang="en-GB" sz="1000" b="0" i="0" u="none" strike="noStrike" kern="0" cap="none" spc="5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(n=25)</a:t>
              </a: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Times New Roman"/>
              </a:endParaRPr>
            </a:p>
          </p:txBody>
        </p:sp>
        <p:sp>
          <p:nvSpPr>
            <p:cNvPr id="28" name="object 15">
              <a:extLst>
                <a:ext uri="{FF2B5EF4-FFF2-40B4-BE49-F238E27FC236}">
                  <a16:creationId xmlns:a16="http://schemas.microsoft.com/office/drawing/2014/main" id="{FDE8ADA0-5489-8ED8-9AC4-AE23677037E7}"/>
                </a:ext>
              </a:extLst>
            </p:cNvPr>
            <p:cNvSpPr txBox="1"/>
            <p:nvPr/>
          </p:nvSpPr>
          <p:spPr>
            <a:xfrm>
              <a:off x="5428317" y="4217348"/>
              <a:ext cx="1233723" cy="1299074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2.35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(1.94,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2.84)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2.21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(1.82,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2.67)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2.10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(1.80,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2.45)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2.00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(1.85,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2.15)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1.96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(1.90,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2.03)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1.60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(1.25,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2.04)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1.49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(1.22,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1.82)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1.48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(1.01,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2.16)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1.40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(1.21,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1.62)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1.33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(1.19</a:t>
              </a:r>
              <a:r>
                <a:rPr lang="en-GB" sz="1000" kern="0" noProof="0">
                  <a:solidFill>
                    <a:srgbClr val="231F20"/>
                  </a:solidFill>
                  <a:latin typeface="+mj-lt"/>
                  <a:cs typeface="Times New Roman"/>
                </a:rPr>
                <a:t>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1.48)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Times New Roman"/>
              </a:endParaRPr>
            </a:p>
          </p:txBody>
        </p:sp>
        <p:sp>
          <p:nvSpPr>
            <p:cNvPr id="6" name="object 14">
              <a:extLst>
                <a:ext uri="{FF2B5EF4-FFF2-40B4-BE49-F238E27FC236}">
                  <a16:creationId xmlns:a16="http://schemas.microsoft.com/office/drawing/2014/main" id="{F6C0C44C-789D-5CE4-4499-95E0BC256FA8}"/>
                </a:ext>
              </a:extLst>
            </p:cNvPr>
            <p:cNvSpPr txBox="1"/>
            <p:nvPr/>
          </p:nvSpPr>
          <p:spPr>
            <a:xfrm>
              <a:off x="3498182" y="1922406"/>
              <a:ext cx="1968651" cy="1299074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R="0" lvl="0" indent="0" algn="ctr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Outcome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Suicide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(n=28)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Injury-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poisoning</a:t>
              </a:r>
              <a:r>
                <a:rPr kumimoji="0" lang="en-GB" sz="1000" b="0" i="0" u="none" strike="noStrike" kern="0" cap="none" spc="9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(n=2)</a:t>
              </a:r>
              <a:r>
                <a:rPr kumimoji="0" lang="en-GB" sz="1000" b="0" i="0" u="none" strike="noStrike" kern="0" cap="none" spc="50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Undetermined</a:t>
              </a:r>
              <a:r>
                <a:rPr kumimoji="0" lang="en-GB" sz="1000" b="0" i="0" u="none" strike="noStrike" kern="0" cap="none" spc="3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non-natural</a:t>
              </a:r>
              <a:r>
                <a:rPr kumimoji="0" lang="en-GB" sz="1000" b="0" i="0" u="none" strike="noStrike" kern="0" cap="none" spc="3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(n=14)</a:t>
              </a:r>
              <a:r>
                <a:rPr kumimoji="0" lang="en-GB" sz="1000" b="0" i="0" u="none" strike="noStrike" kern="0" cap="none" spc="50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Infectious-pneumonia</a:t>
              </a:r>
              <a:r>
                <a:rPr kumimoji="0" lang="en-GB" sz="1000" b="0" i="0" u="none" strike="noStrike" kern="0" cap="none" spc="5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(n=3)</a:t>
              </a:r>
              <a:endParaRPr lang="en-GB" sz="1000" kern="0" spc="500" noProof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Infectious-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any</a:t>
              </a:r>
              <a:r>
                <a:rPr kumimoji="0" lang="en-GB" sz="1000" b="0" i="0" u="none" strike="noStrike" kern="0" cap="none" spc="8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(n=10)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Endocrine</a:t>
              </a:r>
              <a:r>
                <a:rPr kumimoji="0" lang="en-GB" sz="1000" b="0" i="0" u="none" strike="noStrike" kern="0" cap="none" spc="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(n=9)</a:t>
              </a:r>
              <a:endParaRPr lang="en-GB" sz="1000" kern="0" spc="500" noProof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Respiratory</a:t>
              </a:r>
              <a:r>
                <a:rPr kumimoji="0" lang="en-GB" sz="1000" b="0" i="0" u="non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j-lt"/>
                  <a:cs typeface="Times New Roman"/>
                </a:rPr>
                <a:t>-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any</a:t>
              </a:r>
              <a:r>
                <a:rPr kumimoji="0" lang="en-GB" sz="1000" b="0" i="0" u="none" strike="noStrike" kern="0" cap="none" spc="4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(n=15)</a:t>
              </a:r>
              <a:endParaRPr lang="en-GB" sz="1000" kern="0" spc="500" noProof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Injury-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accidents</a:t>
              </a:r>
              <a:r>
                <a:rPr kumimoji="0" lang="en-GB" sz="1000" b="0" i="0" u="none" strike="noStrike" kern="0" cap="none" spc="9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(n=9)</a:t>
              </a:r>
              <a:endParaRPr lang="en-GB" sz="1000" kern="0" spc="500" noProof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Urogenital-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any</a:t>
              </a:r>
              <a:r>
                <a:rPr kumimoji="0" lang="en-GB" sz="1000" b="0" i="0" u="none" strike="noStrike" kern="0" cap="none" spc="9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(n=9)</a:t>
              </a:r>
              <a:endParaRPr lang="en-GB" sz="1000" kern="0" spc="500" noProof="0">
                <a:solidFill>
                  <a:srgbClr val="231F20"/>
                </a:solidFill>
                <a:latin typeface="+mj-lt"/>
                <a:cs typeface="Times New Roman"/>
              </a:endParaRPr>
            </a:p>
          </p:txBody>
        </p:sp>
        <p:sp>
          <p:nvSpPr>
            <p:cNvPr id="8" name="object 15">
              <a:extLst>
                <a:ext uri="{FF2B5EF4-FFF2-40B4-BE49-F238E27FC236}">
                  <a16:creationId xmlns:a16="http://schemas.microsoft.com/office/drawing/2014/main" id="{4E3367D4-C522-DEF3-5591-1F7DE8B056B6}"/>
                </a:ext>
              </a:extLst>
            </p:cNvPr>
            <p:cNvSpPr txBox="1"/>
            <p:nvPr/>
          </p:nvSpPr>
          <p:spPr>
            <a:xfrm>
              <a:off x="5428317" y="1922406"/>
              <a:ext cx="1233723" cy="1299074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Risk</a:t>
              </a:r>
              <a:r>
                <a:rPr kumimoji="0" lang="en-GB" sz="1000" b="1" i="0" u="none" strike="noStrike" kern="0" cap="none" spc="4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ratio</a:t>
              </a:r>
              <a:r>
                <a:rPr kumimoji="0" lang="en-GB" sz="1000" b="1" i="0" u="none" strike="noStrike" kern="0" cap="none" spc="4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(95%</a:t>
              </a:r>
              <a:r>
                <a:rPr kumimoji="0" lang="en-GB" sz="1000" b="1" i="0" u="none" strike="noStrike" kern="0" cap="none" spc="3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1" i="0" u="none" strike="noStrike" kern="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CI)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9.76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(7.60,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12.55)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9.06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(2.60,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31.50)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8.42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(6.94,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10.20)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7.00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(6.79,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7.23)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3.84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(2.10,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7.01)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3.80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(1.75,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8.26)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3.75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(2.99,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4.70)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3.35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(2.66,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4.22)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3.33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(2.06,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5.37)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</p:txBody>
        </p:sp>
        <p:sp>
          <p:nvSpPr>
            <p:cNvPr id="9" name="object 14">
              <a:extLst>
                <a:ext uri="{FF2B5EF4-FFF2-40B4-BE49-F238E27FC236}">
                  <a16:creationId xmlns:a16="http://schemas.microsoft.com/office/drawing/2014/main" id="{706FCC20-B9B2-75F0-D138-2C7B8B82C843}"/>
                </a:ext>
              </a:extLst>
            </p:cNvPr>
            <p:cNvSpPr txBox="1"/>
            <p:nvPr/>
          </p:nvSpPr>
          <p:spPr>
            <a:xfrm>
              <a:off x="3498182" y="3279724"/>
              <a:ext cx="1968651" cy="914353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Other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not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specified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(n=7)</a:t>
              </a:r>
              <a:endParaRPr lang="en-GB" sz="1000" kern="0" spc="500" noProof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Diabetes</a:t>
              </a:r>
              <a:r>
                <a:rPr kumimoji="0" lang="en-GB" sz="1000" b="0" i="0" u="none" strike="noStrike" kern="0" cap="none" spc="2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(n=5)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All-cause</a:t>
              </a:r>
              <a:r>
                <a:rPr kumimoji="0" lang="en-GB" sz="1000" b="0" i="0" u="none" strike="noStrike" kern="0" cap="none" spc="2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(n=57)</a:t>
              </a:r>
              <a:endParaRPr lang="en-GB" sz="1000" kern="0" spc="500" noProof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Alcohol</a:t>
              </a:r>
              <a:r>
                <a:rPr kumimoji="0" lang="en-GB" sz="1000" b="0" i="0" u="none" strike="noStrike" kern="0" cap="none" spc="2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(n=2)</a:t>
              </a:r>
              <a:endParaRPr lang="en-GB" sz="1000" kern="0" spc="500" noProof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Gastrointestinal</a:t>
              </a:r>
              <a:r>
                <a:rPr kumimoji="0" lang="en-GB" sz="1000" b="0" i="0" u="none" strike="noStrike" kern="0" cap="none" spc="4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(n=12)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Urogenital-renal</a:t>
              </a:r>
              <a:r>
                <a:rPr kumimoji="0" lang="en-GB" sz="1000" b="0" i="0" u="none" strike="noStrike" kern="0" cap="none" spc="3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failure</a:t>
              </a:r>
              <a:r>
                <a:rPr kumimoji="0" lang="en-GB" sz="1000" b="0" i="0" u="none" strike="noStrike" kern="0" cap="none" spc="4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2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(n=2)</a:t>
              </a:r>
              <a:endParaRPr lang="en-GB" sz="1000" kern="0" spc="500" noProof="0">
                <a:solidFill>
                  <a:srgbClr val="231F20"/>
                </a:solidFill>
                <a:latin typeface="+mj-lt"/>
                <a:cs typeface="Times New Roman"/>
              </a:endParaRPr>
            </a:p>
            <a:p>
              <a:pPr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Natural</a:t>
              </a:r>
              <a:r>
                <a:rPr kumimoji="0" lang="en-GB" sz="1000" b="0" i="0" u="none" strike="noStrike" kern="0" cap="none" spc="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(study-defined)</a:t>
              </a:r>
              <a:r>
                <a:rPr kumimoji="0" lang="en-GB" sz="1000" b="0" i="0" u="none" strike="noStrike" kern="0" cap="none" spc="3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(n=21)</a:t>
              </a:r>
              <a:r>
                <a:rPr kumimoji="0" lang="en-GB" sz="1000" b="0" i="0" u="none" strike="noStrike" kern="0" cap="none" spc="50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</a:p>
          </p:txBody>
        </p:sp>
        <p:sp>
          <p:nvSpPr>
            <p:cNvPr id="10" name="object 15">
              <a:extLst>
                <a:ext uri="{FF2B5EF4-FFF2-40B4-BE49-F238E27FC236}">
                  <a16:creationId xmlns:a16="http://schemas.microsoft.com/office/drawing/2014/main" id="{90E15DF3-21B8-6606-D494-1837B0F42A1C}"/>
                </a:ext>
              </a:extLst>
            </p:cNvPr>
            <p:cNvSpPr txBox="1"/>
            <p:nvPr/>
          </p:nvSpPr>
          <p:spPr>
            <a:xfrm>
              <a:off x="5428317" y="3279724"/>
              <a:ext cx="1233723" cy="914353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3.19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(2.19,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4.64)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3.16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(2.42,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4.12)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2.94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(2.75,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3.13)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2.86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(1.95,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4.21)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2.86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(2.07,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3.95)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2.65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(1.43,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4.90)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  <a:p>
              <a:pPr marL="12700" marR="0" lvl="0" indent="0" defTabSz="914400" eaLnBrk="1" fontAlgn="auto" latinLnBrk="0" hangingPunct="1">
                <a:lnSpc>
                  <a:spcPts val="102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2.65</a:t>
              </a:r>
              <a:r>
                <a:rPr kumimoji="0" lang="en-GB" sz="1000" b="0" i="0" u="none" strike="noStrike" kern="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 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(2.38, </a:t>
              </a:r>
              <a:r>
                <a:rPr kumimoji="0" lang="en-GB" sz="1000" b="0" i="0" u="none" strike="noStrike" kern="0" cap="none" spc="-1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+mj-lt"/>
                  <a:cs typeface="Times New Roman"/>
                </a:rPr>
                <a:t>2.95)</a:t>
              </a:r>
              <a:endParaRPr lang="en-GB" sz="1000" kern="0" noProof="0">
                <a:solidFill>
                  <a:sysClr val="windowText" lastClr="000000"/>
                </a:solidFill>
                <a:latin typeface="+mj-lt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75013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584</Words>
  <Application>Microsoft Office PowerPoint</Application>
  <PresentationFormat>Widescreen</PresentationFormat>
  <Paragraphs>76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Physical health outcomes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46</cp:revision>
  <dcterms:created xsi:type="dcterms:W3CDTF">2026-02-02T13:01:55Z</dcterms:created>
  <dcterms:modified xsi:type="dcterms:W3CDTF">2026-06-04T07:23:02Z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