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9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70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5123D0B-7B15-8241-114F-0F509F9C0883}" name="Jerry Huang" initials="JH" userId="S::jerry.huang@primeglobalpeople.com::47175e71-6f0f-4bf1-922a-f2da50266449" providerId="AD"/>
  <p188:author id="{C07A505D-5E7E-6BEB-4195-801D42364FA7}" name="Ceren Akdeniz Vogt" initials="CA" userId="S::cak@lundbeckfonden.com::6291f9b8-8487-4396-8769-615d243e0f4b" providerId="AD"/>
  <p188:author id="{0CAF265E-3507-DDFB-096F-5F160D94C031}" name="Kiyanah Coghiel-Fox" initials="" userId="S::Kiyanah.Coghiel-Fox@primeglobalpeople.com::98e38abd-df58-4111-a4e7-d3b356d99ddb" providerId="AD"/>
  <p188:author id="{46555C6D-31EC-DA99-61B5-C6F6A324EF99}" name="Fact Check" initials="FC" userId="Fact Check" providerId="None"/>
  <p188:author id="{C8911B80-9C65-8D61-72BF-E1ED915E10FA}" name="Mel Ward" initials="MW" userId="Mel Ward" providerId="None"/>
  <p188:author id="{33F2F481-7F84-1190-CBE4-732A72D1E981}" name="Jane Snowball" initials="JS" userId="Jane Snowball" providerId="None"/>
  <p188:author id="{2428F584-1FE4-8162-173F-87BFBD4D6849}" name="Ana Catalan Alcantara" initials="AC" userId="S::k1808030@kcl.ac.uk::b52135e5-b684-4b1f-9dd7-77eebd48a82b" providerId="AD"/>
  <p188:author id="{A00A1298-AB63-4804-7CAD-1CF35FB5980A}" name="Jane Snowball " initials="JS" userId="Jane Snowball " providerId="None"/>
  <p188:author id="{8EBDF5A9-C4BC-A8A8-CDF6-CD616BF5A6CC}" name="Lucy Helas" initials="LH" userId="Lucy Helas" providerId="None"/>
  <p188:author id="{AB25F1AB-1588-8335-5B1E-F4F14CAF435E}" name="Kiyanah Coghiel-Fox" initials="KC" userId="S::kiyanah.coghiel-fox@primeglobalpeople.com::98e38abd-df58-4111-a4e7-d3b356d99ddb" providerId="AD"/>
  <p188:author id="{8D1EF3B3-7F19-2B30-416A-A782C61DA141}" name="Kiyanah Coghiel-Fox" initials="SR" userId="Kiyanah Coghiel-Fox" providerId="None"/>
  <p188:author id="{F33448D5-5D31-AF39-23D4-F2806F1DAECB}" name="Hazel Ramwi" initials="HR" userId="Hazel Ramwi" providerId="None"/>
  <p188:author id="{418AA2D6-496A-47C3-5018-89298CC9AEF7}" name="Elliot Piper-Brown" initials="EP" userId="S::elliot.piper-brown@primeglobalpeople.com::f9f5c069-9888-4662-9765-c25bc9bb0b78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  <p188:author id="{C536F4EF-557A-800A-363B-FC62070B3F72}" name="Jane Snowball  " initials="JS" userId="Jane Snowball  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EBE23A"/>
    <a:srgbClr val="F2F2F2"/>
    <a:srgbClr val="D9D1CC"/>
    <a:srgbClr val="E0DBD6"/>
    <a:srgbClr val="26322D"/>
    <a:srgbClr val="717171"/>
    <a:srgbClr val="99B3A8"/>
    <a:srgbClr val="FC7B23"/>
    <a:srgbClr val="E5EB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E7311D-85FF-4859-9004-0E74F74BABE3}" v="1" dt="2026-06-02T13:55:34.7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29" autoAdjust="0"/>
    <p:restoredTop sz="80270" autoAdjust="0"/>
  </p:normalViewPr>
  <p:slideViewPr>
    <p:cSldViewPr snapToGrid="0">
      <p:cViewPr varScale="1">
        <p:scale>
          <a:sx n="85" d="100"/>
          <a:sy n="85" d="100"/>
        </p:scale>
        <p:origin x="786" y="96"/>
      </p:cViewPr>
      <p:guideLst>
        <p:guide orient="horz" pos="2228"/>
        <p:guide pos="7061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21" d="100"/>
          <a:sy n="121" d="100"/>
        </p:scale>
        <p:origin x="4782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73044-64D3-ED90-CCAA-4CAC68DCC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D34879-E9B6-E3DE-AB39-85609A943D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4A57E7-023B-B3DA-AE98-51D4E5705C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References: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10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Amoretti S, </a:t>
            </a:r>
            <a:r>
              <a:rPr lang="en-GB" sz="1000" kern="12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Verdolini</a:t>
            </a:r>
            <a:r>
              <a:rPr lang="en-GB" sz="10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N, </a:t>
            </a:r>
            <a:r>
              <a:rPr lang="en-GB" sz="1000" kern="12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Mezquida</a:t>
            </a:r>
            <a:r>
              <a:rPr lang="en-GB" sz="10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G, et al. Identifying clinical clusters with distinct trajectories in first-episode psychosis through an unsupervised machine learning technique. </a:t>
            </a:r>
            <a:r>
              <a:rPr lang="en-GB" sz="1000" kern="12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en-GB" sz="10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kern="12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Neuropsychopharmacol</a:t>
            </a:r>
            <a:r>
              <a:rPr lang="en-GB" sz="10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2021; 47: 112–129. 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GB" sz="10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Chan CC, Shanahan M, Ospina LH, et al. Premorbid adjustment trajectories in schizophrenia and bipolar disorder: a transdiagnostic cluster analysis. Psychiatry Res 2019; 272: 655–662.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GB" sz="1000" kern="12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Caqueo-Urízar</a:t>
            </a:r>
            <a:r>
              <a:rPr lang="en-GB" sz="10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A, </a:t>
            </a:r>
            <a:r>
              <a:rPr lang="es-ES" sz="10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Ponce-Correa F, Semir-González C, Urzúa A.</a:t>
            </a:r>
            <a:r>
              <a:rPr lang="en-GB" sz="10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Latent profiles of premorbid adjustment in schizophrenia and their correlation with measures of recovery. J Clin Med 2022; 11: 3840. </a:t>
            </a:r>
            <a:endParaRPr lang="en-GB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32D774-A907-CB83-54A8-D0C2EA479B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4441FC-7B67-43FA-BD36-9EFD361338B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7412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6D6B2-1BD0-36B6-D0B6-BCF83A0DF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11B62D0-211B-BA27-17BA-E5C15E396E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noProof="0"/>
              <a:t>Schizophrenia – Course, natural history, and prognosis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7D7A0CF-AB0E-EDCD-8B60-BCD310FB3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Premorbid functioning and prognosis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B6DBAC2-7C2B-F671-FE95-47363F6128F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1" y="1416785"/>
            <a:ext cx="3569046" cy="4415215"/>
          </a:xfrm>
        </p:spPr>
        <p:txBody>
          <a:bodyPr/>
          <a:lstStyle/>
          <a:p>
            <a:r>
              <a:rPr lang="en-GB" noProof="0"/>
              <a:t>Premorbid functioning in schizophrenia is heterogeneous, with studies identifying distinct latent or cluster-based profiles across patient populations</a:t>
            </a:r>
            <a:r>
              <a:rPr lang="en-GB" baseline="30000" noProof="0"/>
              <a:t>1</a:t>
            </a:r>
          </a:p>
          <a:p>
            <a:r>
              <a:rPr lang="en-GB" noProof="0"/>
              <a:t>Cluster analyses have identified transdiagnostic premorbid trajectories, such as ‘normal overall’, ‘normal social/impaired declining academic’, and ‘impaired stable social/impaired declining academic’</a:t>
            </a:r>
            <a:r>
              <a:rPr lang="en-GB" baseline="30000" noProof="0"/>
              <a:t>2</a:t>
            </a:r>
          </a:p>
          <a:p>
            <a:r>
              <a:rPr lang="en-GB" noProof="0"/>
              <a:t>Poorer premorbid adjustment, particularly in social and academic domains, has consistently been associated with worse clinical and functional outcomes</a:t>
            </a:r>
            <a:r>
              <a:rPr lang="en-GB" baseline="30000" noProof="0"/>
              <a:t>2,3</a:t>
            </a:r>
          </a:p>
          <a:p>
            <a:endParaRPr lang="en-GB" sz="1400" noProof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528A6D34-564E-A035-569C-D06B2F96F16B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272694" y="1416785"/>
            <a:ext cx="7377969" cy="4415215"/>
          </a:xfrm>
        </p:spPr>
        <p:txBody>
          <a:bodyPr/>
          <a:lstStyle/>
          <a:p>
            <a:pPr marL="0" indent="0" algn="ctr">
              <a:buNone/>
            </a:pPr>
            <a:r>
              <a:rPr lang="en-GB" b="1" noProof="0">
                <a:solidFill>
                  <a:schemeClr val="accent2">
                    <a:lumMod val="50000"/>
                  </a:schemeClr>
                </a:solidFill>
              </a:rPr>
              <a:t>Distribution of clinical subgroups in patients with FEP</a:t>
            </a:r>
            <a:r>
              <a:rPr lang="en-GB" b="1" baseline="30000" noProof="0">
                <a:solidFill>
                  <a:schemeClr val="accent2">
                    <a:lumMod val="50000"/>
                  </a:schemeClr>
                </a:solidFill>
              </a:rPr>
              <a:t>1</a:t>
            </a:r>
          </a:p>
          <a:p>
            <a:endParaRPr lang="en-GB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71129F-DB55-7057-B108-3C205B326AC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6809139" cy="619200"/>
          </a:xfrm>
        </p:spPr>
        <p:txBody>
          <a:bodyPr/>
          <a:lstStyle/>
          <a:p>
            <a:r>
              <a:rPr lang="en-GB" baseline="30000" dirty="0" err="1"/>
              <a:t>a</a:t>
            </a:r>
            <a:r>
              <a:rPr lang="en-GB" dirty="0" err="1"/>
              <a:t>Each</a:t>
            </a:r>
            <a:r>
              <a:rPr lang="en-GB" dirty="0"/>
              <a:t> axis represents a reduction of a symptomatology domain, and each point is a subject</a:t>
            </a:r>
          </a:p>
          <a:p>
            <a:r>
              <a:rPr lang="en-GB" dirty="0"/>
              <a:t>FEP=first-episode psychosis</a:t>
            </a:r>
          </a:p>
          <a:p>
            <a:r>
              <a:rPr lang="en-GB" dirty="0"/>
              <a:t>1. Amoretti et al. </a:t>
            </a:r>
            <a:r>
              <a:rPr lang="en-GB" dirty="0" err="1"/>
              <a:t>Eur</a:t>
            </a:r>
            <a:r>
              <a:rPr lang="en-GB" dirty="0"/>
              <a:t> </a:t>
            </a:r>
            <a:r>
              <a:rPr lang="en-GB" dirty="0" err="1"/>
              <a:t>Neuropsychopharmacol</a:t>
            </a:r>
            <a:r>
              <a:rPr lang="en-GB" dirty="0"/>
              <a:t> 2021;47:112–129; 2. Chan et al. Psychiatry Res 2019;272:655–662; </a:t>
            </a:r>
            <a:br>
              <a:rPr lang="en-GB" dirty="0"/>
            </a:br>
            <a:r>
              <a:rPr lang="en-GB" dirty="0"/>
              <a:t>3. </a:t>
            </a:r>
            <a:r>
              <a:rPr lang="en-GB" dirty="0" err="1"/>
              <a:t>Caqueo-Urízar</a:t>
            </a:r>
            <a:r>
              <a:rPr lang="en-GB" dirty="0"/>
              <a:t> et al. J Clin Med 2022;11:3840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B5FE1605-4C96-6BA7-EBB3-949221717234}"/>
              </a:ext>
            </a:extLst>
          </p:cNvPr>
          <p:cNvGrpSpPr/>
          <p:nvPr/>
        </p:nvGrpSpPr>
        <p:grpSpPr>
          <a:xfrm>
            <a:off x="8466552" y="4326855"/>
            <a:ext cx="1218371" cy="276998"/>
            <a:chOff x="10073641" y="4436991"/>
            <a:chExt cx="1218371" cy="276998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9AE722BD-1640-73AA-4E2A-E38394B64A4A}"/>
                </a:ext>
              </a:extLst>
            </p:cNvPr>
            <p:cNvSpPr/>
            <p:nvPr/>
          </p:nvSpPr>
          <p:spPr>
            <a:xfrm>
              <a:off x="10073641" y="4595652"/>
              <a:ext cx="98174" cy="98174"/>
            </a:xfrm>
            <a:prstGeom prst="rect">
              <a:avLst/>
            </a:prstGeom>
            <a:solidFill>
              <a:srgbClr val="DBFDFC"/>
            </a:solidFill>
            <a:ln w="6350">
              <a:solidFill>
                <a:srgbClr val="A1CD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600" b="0" i="0" u="none" strike="noStrike" kern="1200" cap="none" spc="0" normalizeH="0" baseline="0" noProof="0">
                  <a:ln>
                    <a:noFill/>
                  </a:ln>
                  <a:solidFill>
                    <a:srgbClr val="A1CDC5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+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7D2F249-055A-462E-8382-C8864B933FD2}"/>
                </a:ext>
              </a:extLst>
            </p:cNvPr>
            <p:cNvSpPr txBox="1"/>
            <p:nvPr/>
          </p:nvSpPr>
          <p:spPr>
            <a:xfrm>
              <a:off x="10188235" y="4575490"/>
              <a:ext cx="1103777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Minimal symptoms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CC6BB4DE-BDFC-2B2D-BF80-FCEC5B789EB1}"/>
                </a:ext>
              </a:extLst>
            </p:cNvPr>
            <p:cNvSpPr txBox="1"/>
            <p:nvPr/>
          </p:nvSpPr>
          <p:spPr>
            <a:xfrm>
              <a:off x="10073641" y="4436991"/>
              <a:ext cx="1218371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1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Cluster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B801C246-D76D-5D09-C9B2-9C240B6AA177}"/>
              </a:ext>
            </a:extLst>
          </p:cNvPr>
          <p:cNvGrpSpPr/>
          <p:nvPr/>
        </p:nvGrpSpPr>
        <p:grpSpPr>
          <a:xfrm>
            <a:off x="8466552" y="4614914"/>
            <a:ext cx="1218371" cy="138499"/>
            <a:chOff x="9702324" y="4708658"/>
            <a:chExt cx="1218371" cy="138499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597C5946-0E0E-52DB-F815-183B2A60C0E9}"/>
                </a:ext>
              </a:extLst>
            </p:cNvPr>
            <p:cNvSpPr/>
            <p:nvPr/>
          </p:nvSpPr>
          <p:spPr>
            <a:xfrm>
              <a:off x="9702324" y="4728820"/>
              <a:ext cx="98174" cy="98174"/>
            </a:xfrm>
            <a:prstGeom prst="rect">
              <a:avLst/>
            </a:prstGeom>
            <a:solidFill>
              <a:srgbClr val="FFFFEB"/>
            </a:solidFill>
            <a:ln w="6350">
              <a:solidFill>
                <a:srgbClr val="A3D94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600" b="0" i="0" u="none" strike="noStrike" kern="1200" cap="none" spc="0" normalizeH="0" baseline="0" noProof="0">
                <a:ln>
                  <a:noFill/>
                </a:ln>
                <a:solidFill>
                  <a:srgbClr val="A3D949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A14EFD8-A858-2CDD-75FC-E80DE292D7F1}"/>
                </a:ext>
              </a:extLst>
            </p:cNvPr>
            <p:cNvSpPr txBox="1"/>
            <p:nvPr/>
          </p:nvSpPr>
          <p:spPr>
            <a:xfrm>
              <a:off x="9816918" y="4708658"/>
              <a:ext cx="1103777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Mild symptoms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1A2A02AC-2E71-295C-9C55-B3E6AFB31E64}"/>
              </a:ext>
            </a:extLst>
          </p:cNvPr>
          <p:cNvGrpSpPr/>
          <p:nvPr/>
        </p:nvGrpSpPr>
        <p:grpSpPr>
          <a:xfrm>
            <a:off x="8466552" y="4764474"/>
            <a:ext cx="1218371" cy="138499"/>
            <a:chOff x="9702324" y="4852488"/>
            <a:chExt cx="1218371" cy="138499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57A51DF5-7A07-60DB-FA9A-E211D158AC8C}"/>
                </a:ext>
              </a:extLst>
            </p:cNvPr>
            <p:cNvSpPr/>
            <p:nvPr/>
          </p:nvSpPr>
          <p:spPr>
            <a:xfrm>
              <a:off x="9702324" y="4872650"/>
              <a:ext cx="98174" cy="98174"/>
            </a:xfrm>
            <a:prstGeom prst="rect">
              <a:avLst/>
            </a:prstGeom>
            <a:solidFill>
              <a:srgbClr val="FEF9E0"/>
            </a:solidFill>
            <a:ln w="6350">
              <a:solidFill>
                <a:srgbClr val="ECAE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600" b="0" i="0" u="none" strike="noStrike" kern="1200" cap="none" spc="0" normalizeH="0" baseline="0" noProof="0">
                  <a:ln>
                    <a:noFill/>
                  </a:ln>
                  <a:solidFill>
                    <a:srgbClr val="ECAE98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x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52FDD28-1FF8-9D14-6248-67603C46FE05}"/>
                </a:ext>
              </a:extLst>
            </p:cNvPr>
            <p:cNvSpPr txBox="1"/>
            <p:nvPr/>
          </p:nvSpPr>
          <p:spPr>
            <a:xfrm>
              <a:off x="9816918" y="4852488"/>
              <a:ext cx="1103777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Moderate symptoms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2822D199-BC97-3C02-3EAA-7CBE46DFCC77}"/>
              </a:ext>
            </a:extLst>
          </p:cNvPr>
          <p:cNvGrpSpPr/>
          <p:nvPr/>
        </p:nvGrpSpPr>
        <p:grpSpPr>
          <a:xfrm>
            <a:off x="9672365" y="4474157"/>
            <a:ext cx="1990566" cy="138499"/>
            <a:chOff x="9702324" y="5011452"/>
            <a:chExt cx="1990566" cy="138499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287F6ACD-C990-0901-36AA-B7B0E3C7D17B}"/>
                </a:ext>
              </a:extLst>
            </p:cNvPr>
            <p:cNvSpPr txBox="1"/>
            <p:nvPr/>
          </p:nvSpPr>
          <p:spPr>
            <a:xfrm>
              <a:off x="9816918" y="5011452"/>
              <a:ext cx="1875972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Negative and depressive symptoms</a:t>
              </a:r>
            </a:p>
          </p:txBody>
        </p: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07980FE9-F1DE-3E89-5A9B-C0188FC4A929}"/>
                </a:ext>
              </a:extLst>
            </p:cNvPr>
            <p:cNvGrpSpPr/>
            <p:nvPr/>
          </p:nvGrpSpPr>
          <p:grpSpPr>
            <a:xfrm>
              <a:off x="9702324" y="5031614"/>
              <a:ext cx="98174" cy="98174"/>
              <a:chOff x="9702324" y="5031614"/>
              <a:chExt cx="98174" cy="98174"/>
            </a:xfrm>
          </p:grpSpPr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2E6E85DF-BED7-27ED-734E-722798D65A2A}"/>
                  </a:ext>
                </a:extLst>
              </p:cNvPr>
              <p:cNvSpPr/>
              <p:nvPr/>
            </p:nvSpPr>
            <p:spPr>
              <a:xfrm>
                <a:off x="9702324" y="5031614"/>
                <a:ext cx="98174" cy="98174"/>
              </a:xfrm>
              <a:prstGeom prst="rect">
                <a:avLst/>
              </a:prstGeom>
              <a:solidFill>
                <a:srgbClr val="FFF7FF"/>
              </a:solidFill>
              <a:ln w="6350">
                <a:solidFill>
                  <a:srgbClr val="D9A9C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600" b="0" i="0" u="none" strike="noStrike" kern="1200" cap="none" spc="0" normalizeH="0" baseline="0" noProof="0">
                  <a:ln>
                    <a:noFill/>
                  </a:ln>
                  <a:solidFill>
                    <a:srgbClr val="ECAE98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3" name="Flowchart: Extract 82">
                <a:extLst>
                  <a:ext uri="{FF2B5EF4-FFF2-40B4-BE49-F238E27FC236}">
                    <a16:creationId xmlns:a16="http://schemas.microsoft.com/office/drawing/2014/main" id="{35987EAD-EB6F-80AB-6A2D-7CE9FE4A34D1}"/>
                  </a:ext>
                </a:extLst>
              </p:cNvPr>
              <p:cNvSpPr/>
              <p:nvPr/>
            </p:nvSpPr>
            <p:spPr>
              <a:xfrm flipV="1">
                <a:off x="9733411" y="5068416"/>
                <a:ext cx="36000" cy="36000"/>
              </a:xfrm>
              <a:prstGeom prst="flowChartExtract">
                <a:avLst/>
              </a:prstGeom>
              <a:solidFill>
                <a:srgbClr val="FFF7FF"/>
              </a:solidFill>
              <a:ln w="6350">
                <a:solidFill>
                  <a:srgbClr val="D9A9C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E535E7B6-868C-7E12-E54E-7E00A611170A}"/>
              </a:ext>
            </a:extLst>
          </p:cNvPr>
          <p:cNvGrpSpPr/>
          <p:nvPr/>
        </p:nvGrpSpPr>
        <p:grpSpPr>
          <a:xfrm>
            <a:off x="9672365" y="4623717"/>
            <a:ext cx="1159414" cy="138499"/>
            <a:chOff x="9702324" y="5173730"/>
            <a:chExt cx="1159414" cy="138499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C762148C-7EBC-2AF2-F679-2416850CE149}"/>
                </a:ext>
              </a:extLst>
            </p:cNvPr>
            <p:cNvSpPr txBox="1"/>
            <p:nvPr/>
          </p:nvSpPr>
          <p:spPr>
            <a:xfrm>
              <a:off x="9816918" y="5173730"/>
              <a:ext cx="1044820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Severe symptoms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9494E2CA-D3E3-4C1B-BFCC-E29F63F12787}"/>
                </a:ext>
              </a:extLst>
            </p:cNvPr>
            <p:cNvSpPr/>
            <p:nvPr/>
          </p:nvSpPr>
          <p:spPr>
            <a:xfrm>
              <a:off x="9702324" y="5193892"/>
              <a:ext cx="98174" cy="98174"/>
            </a:xfrm>
            <a:prstGeom prst="rect">
              <a:avLst/>
            </a:prstGeom>
            <a:solidFill>
              <a:srgbClr val="F7FCFF"/>
            </a:solidFill>
            <a:ln w="6350">
              <a:solidFill>
                <a:srgbClr val="C0C5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600" b="0" i="0" u="none" strike="noStrike" kern="1200" cap="none" spc="0" normalizeH="0" baseline="0" noProof="0">
                  <a:ln>
                    <a:noFill/>
                  </a:ln>
                  <a:solidFill>
                    <a:srgbClr val="C0C5D8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◊</a:t>
              </a:r>
            </a:p>
          </p:txBody>
        </p:sp>
      </p:grpSp>
      <p:sp>
        <p:nvSpPr>
          <p:cNvPr id="91" name="Diamond 90">
            <a:extLst>
              <a:ext uri="{FF2B5EF4-FFF2-40B4-BE49-F238E27FC236}">
                <a16:creationId xmlns:a16="http://schemas.microsoft.com/office/drawing/2014/main" id="{EAF0AFEA-A59B-14BE-B49A-9BC41A2C8815}"/>
              </a:ext>
            </a:extLst>
          </p:cNvPr>
          <p:cNvSpPr/>
          <p:nvPr/>
        </p:nvSpPr>
        <p:spPr>
          <a:xfrm>
            <a:off x="8967116" y="5220120"/>
            <a:ext cx="45719" cy="45719"/>
          </a:xfrm>
          <a:prstGeom prst="diamond">
            <a:avLst/>
          </a:prstGeom>
          <a:solidFill>
            <a:srgbClr val="F7FCFF"/>
          </a:solidFill>
          <a:ln w="6350">
            <a:solidFill>
              <a:srgbClr val="C0C5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516AB60-57D9-0D73-AE9F-28B1E0BB1BBE}"/>
              </a:ext>
            </a:extLst>
          </p:cNvPr>
          <p:cNvGrpSpPr/>
          <p:nvPr/>
        </p:nvGrpSpPr>
        <p:grpSpPr>
          <a:xfrm>
            <a:off x="4272694" y="1743743"/>
            <a:ext cx="7388229" cy="2488778"/>
            <a:chOff x="4844189" y="2614319"/>
            <a:chExt cx="6324232" cy="2130363"/>
          </a:xfrm>
        </p:grpSpPr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F94D5CFF-8C9B-992A-FBC8-9085433C15C3}"/>
                </a:ext>
              </a:extLst>
            </p:cNvPr>
            <p:cNvGrpSpPr/>
            <p:nvPr/>
          </p:nvGrpSpPr>
          <p:grpSpPr>
            <a:xfrm>
              <a:off x="4844189" y="2614320"/>
              <a:ext cx="3141925" cy="2130362"/>
              <a:chOff x="6097611" y="1609123"/>
              <a:chExt cx="3141925" cy="2130362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51691740-488F-DBB4-670F-6A31A8A65E33}"/>
                  </a:ext>
                </a:extLst>
              </p:cNvPr>
              <p:cNvGrpSpPr/>
              <p:nvPr/>
            </p:nvGrpSpPr>
            <p:grpSpPr>
              <a:xfrm>
                <a:off x="6097611" y="1769971"/>
                <a:ext cx="2794929" cy="1969514"/>
                <a:chOff x="6082371" y="1785211"/>
                <a:chExt cx="2794929" cy="1969514"/>
              </a:xfrm>
            </p:grpSpPr>
            <p:pic>
              <p:nvPicPr>
                <p:cNvPr id="13" name="Picture 12">
                  <a:extLst>
                    <a:ext uri="{FF2B5EF4-FFF2-40B4-BE49-F238E27FC236}">
                      <a16:creationId xmlns:a16="http://schemas.microsoft.com/office/drawing/2014/main" id="{ADBD5FF1-EE0D-5208-5507-C385D9E1B1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028" t="7516" r="31501" b="55864"/>
                <a:stretch>
                  <a:fillRect/>
                </a:stretch>
              </p:blipFill>
              <p:spPr>
                <a:xfrm>
                  <a:off x="6615450" y="1824033"/>
                  <a:ext cx="2017365" cy="1537641"/>
                </a:xfrm>
                <a:prstGeom prst="rect">
                  <a:avLst/>
                </a:prstGeom>
              </p:spPr>
            </p:pic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DFB01BDF-7030-5ECB-6D32-B4C1BAC9972E}"/>
                    </a:ext>
                  </a:extLst>
                </p:cNvPr>
                <p:cNvSpPr/>
                <p:nvPr/>
              </p:nvSpPr>
              <p:spPr>
                <a:xfrm>
                  <a:off x="6572250" y="1824033"/>
                  <a:ext cx="2305050" cy="1589800"/>
                </a:xfrm>
                <a:custGeom>
                  <a:avLst/>
                  <a:gdLst>
                    <a:gd name="csX0" fmla="*/ 0 w 2305050"/>
                    <a:gd name="csY0" fmla="*/ 0 h 1520190"/>
                    <a:gd name="csX1" fmla="*/ 0 w 2305050"/>
                    <a:gd name="csY1" fmla="*/ 1520190 h 1520190"/>
                    <a:gd name="csX2" fmla="*/ 2305050 w 2305050"/>
                    <a:gd name="csY2" fmla="*/ 1520190 h 152019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</a:cxnLst>
                  <a:rect l="l" t="t" r="r" b="b"/>
                  <a:pathLst>
                    <a:path w="2305050" h="1520190">
                      <a:moveTo>
                        <a:pt x="0" y="0"/>
                      </a:moveTo>
                      <a:lnTo>
                        <a:pt x="0" y="1520190"/>
                      </a:lnTo>
                      <a:lnTo>
                        <a:pt x="2305050" y="1520190"/>
                      </a:lnTo>
                    </a:path>
                  </a:pathLst>
                </a:custGeom>
                <a:noFill/>
                <a:ln w="19050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39" name="Group 38">
                  <a:extLst>
                    <a:ext uri="{FF2B5EF4-FFF2-40B4-BE49-F238E27FC236}">
                      <a16:creationId xmlns:a16="http://schemas.microsoft.com/office/drawing/2014/main" id="{57054F57-6E1D-6A08-D0AE-25147678EB00}"/>
                    </a:ext>
                  </a:extLst>
                </p:cNvPr>
                <p:cNvGrpSpPr/>
                <p:nvPr/>
              </p:nvGrpSpPr>
              <p:grpSpPr>
                <a:xfrm>
                  <a:off x="6082371" y="1785211"/>
                  <a:ext cx="2794929" cy="1969514"/>
                  <a:chOff x="6082371" y="3972078"/>
                  <a:chExt cx="2794929" cy="1969514"/>
                </a:xfrm>
              </p:grpSpPr>
              <p:sp>
                <p:nvSpPr>
                  <p:cNvPr id="40" name="Freeform: Shape 39">
                    <a:extLst>
                      <a:ext uri="{FF2B5EF4-FFF2-40B4-BE49-F238E27FC236}">
                        <a16:creationId xmlns:a16="http://schemas.microsoft.com/office/drawing/2014/main" id="{664B0B32-88D8-1C37-68E1-D7CAFE286DEE}"/>
                      </a:ext>
                    </a:extLst>
                  </p:cNvPr>
                  <p:cNvSpPr/>
                  <p:nvPr/>
                </p:nvSpPr>
                <p:spPr>
                  <a:xfrm>
                    <a:off x="6529050" y="4404721"/>
                    <a:ext cx="43200" cy="0"/>
                  </a:xfrm>
                  <a:custGeom>
                    <a:avLst/>
                    <a:gdLst>
                      <a:gd name="csX0" fmla="*/ 0 w 83820"/>
                      <a:gd name="csY0" fmla="*/ 0 h 0"/>
                      <a:gd name="csX1" fmla="*/ 83820 w 83820"/>
                      <a:gd name="csY1" fmla="*/ 0 h 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w="83820">
                        <a:moveTo>
                          <a:pt x="0" y="0"/>
                        </a:moveTo>
                        <a:lnTo>
                          <a:pt x="83820" y="0"/>
                        </a:lnTo>
                      </a:path>
                    </a:pathLst>
                  </a:custGeom>
                  <a:noFill/>
                  <a:ln w="19050">
                    <a:solidFill>
                      <a:schemeClr val="tx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1" name="Freeform: Shape 40">
                    <a:extLst>
                      <a:ext uri="{FF2B5EF4-FFF2-40B4-BE49-F238E27FC236}">
                        <a16:creationId xmlns:a16="http://schemas.microsoft.com/office/drawing/2014/main" id="{1D57E987-7666-F1F8-0D90-29B52AE76E04}"/>
                      </a:ext>
                    </a:extLst>
                  </p:cNvPr>
                  <p:cNvSpPr/>
                  <p:nvPr/>
                </p:nvSpPr>
                <p:spPr>
                  <a:xfrm>
                    <a:off x="6529050" y="4776539"/>
                    <a:ext cx="43200" cy="0"/>
                  </a:xfrm>
                  <a:custGeom>
                    <a:avLst/>
                    <a:gdLst>
                      <a:gd name="csX0" fmla="*/ 0 w 83820"/>
                      <a:gd name="csY0" fmla="*/ 0 h 0"/>
                      <a:gd name="csX1" fmla="*/ 83820 w 83820"/>
                      <a:gd name="csY1" fmla="*/ 0 h 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w="83820">
                        <a:moveTo>
                          <a:pt x="0" y="0"/>
                        </a:moveTo>
                        <a:lnTo>
                          <a:pt x="83820" y="0"/>
                        </a:lnTo>
                      </a:path>
                    </a:pathLst>
                  </a:custGeom>
                  <a:noFill/>
                  <a:ln w="19050">
                    <a:solidFill>
                      <a:schemeClr val="tx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2" name="Freeform: Shape 41">
                    <a:extLst>
                      <a:ext uri="{FF2B5EF4-FFF2-40B4-BE49-F238E27FC236}">
                        <a16:creationId xmlns:a16="http://schemas.microsoft.com/office/drawing/2014/main" id="{EF16A55C-8CE3-A7B5-389A-7793CBF7E6DE}"/>
                      </a:ext>
                    </a:extLst>
                  </p:cNvPr>
                  <p:cNvSpPr/>
                  <p:nvPr/>
                </p:nvSpPr>
                <p:spPr>
                  <a:xfrm>
                    <a:off x="6529050" y="5150845"/>
                    <a:ext cx="43200" cy="0"/>
                  </a:xfrm>
                  <a:custGeom>
                    <a:avLst/>
                    <a:gdLst>
                      <a:gd name="csX0" fmla="*/ 0 w 83820"/>
                      <a:gd name="csY0" fmla="*/ 0 h 0"/>
                      <a:gd name="csX1" fmla="*/ 83820 w 83820"/>
                      <a:gd name="csY1" fmla="*/ 0 h 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w="83820">
                        <a:moveTo>
                          <a:pt x="0" y="0"/>
                        </a:moveTo>
                        <a:lnTo>
                          <a:pt x="83820" y="0"/>
                        </a:lnTo>
                      </a:path>
                    </a:pathLst>
                  </a:custGeom>
                  <a:noFill/>
                  <a:ln w="19050">
                    <a:solidFill>
                      <a:schemeClr val="tx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" name="Freeform: Shape 42">
                    <a:extLst>
                      <a:ext uri="{FF2B5EF4-FFF2-40B4-BE49-F238E27FC236}">
                        <a16:creationId xmlns:a16="http://schemas.microsoft.com/office/drawing/2014/main" id="{626E11B3-1C18-B654-439A-736491C887E2}"/>
                      </a:ext>
                    </a:extLst>
                  </p:cNvPr>
                  <p:cNvSpPr/>
                  <p:nvPr/>
                </p:nvSpPr>
                <p:spPr>
                  <a:xfrm>
                    <a:off x="6529050" y="5526683"/>
                    <a:ext cx="43200" cy="0"/>
                  </a:xfrm>
                  <a:custGeom>
                    <a:avLst/>
                    <a:gdLst>
                      <a:gd name="csX0" fmla="*/ 0 w 83820"/>
                      <a:gd name="csY0" fmla="*/ 0 h 0"/>
                      <a:gd name="csX1" fmla="*/ 83820 w 83820"/>
                      <a:gd name="csY1" fmla="*/ 0 h 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w="83820">
                        <a:moveTo>
                          <a:pt x="0" y="0"/>
                        </a:moveTo>
                        <a:lnTo>
                          <a:pt x="83820" y="0"/>
                        </a:lnTo>
                      </a:path>
                    </a:pathLst>
                  </a:custGeom>
                  <a:noFill/>
                  <a:ln w="19050">
                    <a:solidFill>
                      <a:schemeClr val="tx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4" name="Freeform: Shape 43">
                    <a:extLst>
                      <a:ext uri="{FF2B5EF4-FFF2-40B4-BE49-F238E27FC236}">
                        <a16:creationId xmlns:a16="http://schemas.microsoft.com/office/drawing/2014/main" id="{CEAB6887-7146-E816-D997-29912E7BD1E0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275476" y="5622300"/>
                    <a:ext cx="43200" cy="0"/>
                  </a:xfrm>
                  <a:custGeom>
                    <a:avLst/>
                    <a:gdLst>
                      <a:gd name="csX0" fmla="*/ 0 w 83820"/>
                      <a:gd name="csY0" fmla="*/ 0 h 0"/>
                      <a:gd name="csX1" fmla="*/ 83820 w 83820"/>
                      <a:gd name="csY1" fmla="*/ 0 h 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w="83820">
                        <a:moveTo>
                          <a:pt x="0" y="0"/>
                        </a:moveTo>
                        <a:lnTo>
                          <a:pt x="83820" y="0"/>
                        </a:lnTo>
                      </a:path>
                    </a:pathLst>
                  </a:custGeom>
                  <a:noFill/>
                  <a:ln w="19050">
                    <a:solidFill>
                      <a:schemeClr val="tx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5" name="Freeform: Shape 44">
                    <a:extLst>
                      <a:ext uri="{FF2B5EF4-FFF2-40B4-BE49-F238E27FC236}">
                        <a16:creationId xmlns:a16="http://schemas.microsoft.com/office/drawing/2014/main" id="{FF0E6D25-7F31-F4C7-9930-CBBEF821F2C7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700247" y="5622300"/>
                    <a:ext cx="43200" cy="0"/>
                  </a:xfrm>
                  <a:custGeom>
                    <a:avLst/>
                    <a:gdLst>
                      <a:gd name="csX0" fmla="*/ 0 w 83820"/>
                      <a:gd name="csY0" fmla="*/ 0 h 0"/>
                      <a:gd name="csX1" fmla="*/ 83820 w 83820"/>
                      <a:gd name="csY1" fmla="*/ 0 h 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w="83820">
                        <a:moveTo>
                          <a:pt x="0" y="0"/>
                        </a:moveTo>
                        <a:lnTo>
                          <a:pt x="83820" y="0"/>
                        </a:lnTo>
                      </a:path>
                    </a:pathLst>
                  </a:custGeom>
                  <a:noFill/>
                  <a:ln w="19050">
                    <a:solidFill>
                      <a:schemeClr val="tx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6" name="Freeform: Shape 45">
                    <a:extLst>
                      <a:ext uri="{FF2B5EF4-FFF2-40B4-BE49-F238E27FC236}">
                        <a16:creationId xmlns:a16="http://schemas.microsoft.com/office/drawing/2014/main" id="{356AD333-C833-49AB-1A8D-6A6763FDB04A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125018" y="5622300"/>
                    <a:ext cx="43200" cy="0"/>
                  </a:xfrm>
                  <a:custGeom>
                    <a:avLst/>
                    <a:gdLst>
                      <a:gd name="csX0" fmla="*/ 0 w 83820"/>
                      <a:gd name="csY0" fmla="*/ 0 h 0"/>
                      <a:gd name="csX1" fmla="*/ 83820 w 83820"/>
                      <a:gd name="csY1" fmla="*/ 0 h 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w="83820">
                        <a:moveTo>
                          <a:pt x="0" y="0"/>
                        </a:moveTo>
                        <a:lnTo>
                          <a:pt x="83820" y="0"/>
                        </a:lnTo>
                      </a:path>
                    </a:pathLst>
                  </a:custGeom>
                  <a:noFill/>
                  <a:ln w="19050">
                    <a:solidFill>
                      <a:schemeClr val="tx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5DB71EA0-8E2C-A70C-964D-D440D14760C8}"/>
                      </a:ext>
                    </a:extLst>
                  </p:cNvPr>
                  <p:cNvSpPr txBox="1"/>
                  <p:nvPr/>
                </p:nvSpPr>
                <p:spPr>
                  <a:xfrm>
                    <a:off x="7083761" y="5632380"/>
                    <a:ext cx="421640" cy="11855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3F1A0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rPr>
                      <a:t>–30</a:t>
                    </a:r>
                  </a:p>
                </p:txBody>
              </p:sp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029E8883-4AFD-0F71-75CC-C1D738466090}"/>
                      </a:ext>
                    </a:extLst>
                  </p:cNvPr>
                  <p:cNvSpPr txBox="1"/>
                  <p:nvPr/>
                </p:nvSpPr>
                <p:spPr>
                  <a:xfrm>
                    <a:off x="7507261" y="5632380"/>
                    <a:ext cx="421640" cy="11855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3F1A0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rPr>
                      <a:t>–20</a:t>
                    </a:r>
                  </a:p>
                </p:txBody>
              </p:sp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D751673A-9600-948D-71CA-0D93680A12D9}"/>
                      </a:ext>
                    </a:extLst>
                  </p:cNvPr>
                  <p:cNvSpPr txBox="1"/>
                  <p:nvPr/>
                </p:nvSpPr>
                <p:spPr>
                  <a:xfrm>
                    <a:off x="7930762" y="5632380"/>
                    <a:ext cx="421640" cy="11855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3F1A0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rPr>
                      <a:t>–10</a:t>
                    </a:r>
                  </a:p>
                </p:txBody>
              </p:sp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0CA1B83F-A6AC-062B-2471-B05E14E02DB0}"/>
                      </a:ext>
                    </a:extLst>
                  </p:cNvPr>
                  <p:cNvSpPr txBox="1"/>
                  <p:nvPr/>
                </p:nvSpPr>
                <p:spPr>
                  <a:xfrm>
                    <a:off x="6082371" y="5457433"/>
                    <a:ext cx="421640" cy="11855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marL="0" marR="0" lvl="0" indent="0" algn="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3F1A0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rPr>
                      <a:t>–20</a:t>
                    </a:r>
                  </a:p>
                </p:txBody>
              </p:sp>
              <p:sp>
                <p:nvSpPr>
                  <p:cNvPr id="51" name="TextBox 50">
                    <a:extLst>
                      <a:ext uri="{FF2B5EF4-FFF2-40B4-BE49-F238E27FC236}">
                        <a16:creationId xmlns:a16="http://schemas.microsoft.com/office/drawing/2014/main" id="{8D7AA960-D777-13C2-CB47-8B23146BC557}"/>
                      </a:ext>
                    </a:extLst>
                  </p:cNvPr>
                  <p:cNvSpPr txBox="1"/>
                  <p:nvPr/>
                </p:nvSpPr>
                <p:spPr>
                  <a:xfrm>
                    <a:off x="6082371" y="5084944"/>
                    <a:ext cx="421640" cy="11855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marL="0" marR="0" lvl="0" indent="0" algn="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3F1A0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rPr>
                      <a:t>–10</a:t>
                    </a:r>
                  </a:p>
                </p:txBody>
              </p:sp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CF94D0E1-1A32-F0C6-B88F-C521B0FD4151}"/>
                      </a:ext>
                    </a:extLst>
                  </p:cNvPr>
                  <p:cNvSpPr txBox="1"/>
                  <p:nvPr/>
                </p:nvSpPr>
                <p:spPr>
                  <a:xfrm>
                    <a:off x="6082371" y="4713989"/>
                    <a:ext cx="421640" cy="11855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marL="0" marR="0" lvl="0" indent="0" algn="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3F1A0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rPr>
                      <a:t>0</a:t>
                    </a:r>
                  </a:p>
                </p:txBody>
              </p:sp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id="{D693E549-8ACB-4EFC-798D-731DE3563FA5}"/>
                      </a:ext>
                    </a:extLst>
                  </p:cNvPr>
                  <p:cNvSpPr txBox="1"/>
                  <p:nvPr/>
                </p:nvSpPr>
                <p:spPr>
                  <a:xfrm>
                    <a:off x="6082371" y="4345522"/>
                    <a:ext cx="421640" cy="11855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marL="0" marR="0" lvl="0" indent="0" algn="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3F1A0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rPr>
                      <a:t>10</a:t>
                    </a:r>
                  </a:p>
                </p:txBody>
              </p:sp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9F883A58-826B-4A7B-66F4-9AF11ACEA16D}"/>
                      </a:ext>
                    </a:extLst>
                  </p:cNvPr>
                  <p:cNvSpPr txBox="1"/>
                  <p:nvPr/>
                </p:nvSpPr>
                <p:spPr>
                  <a:xfrm>
                    <a:off x="6572250" y="5823039"/>
                    <a:ext cx="2305050" cy="11855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sz="9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3F1A0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rPr>
                      <a:t>Dimension 1</a:t>
                    </a:r>
                  </a:p>
                </p:txBody>
              </p:sp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29D7E7E6-3146-2797-6C53-9190A34124A7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5449766" y="4784627"/>
                    <a:ext cx="1526788" cy="11855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sz="9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3F1A0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rPr>
                      <a:t>Dimension 2</a:t>
                    </a:r>
                  </a:p>
                </p:txBody>
              </p:sp>
              <p:sp>
                <p:nvSpPr>
                  <p:cNvPr id="56" name="Freeform: Shape 55">
                    <a:extLst>
                      <a:ext uri="{FF2B5EF4-FFF2-40B4-BE49-F238E27FC236}">
                        <a16:creationId xmlns:a16="http://schemas.microsoft.com/office/drawing/2014/main" id="{E6A60517-A83A-C432-1F63-673EB9429762}"/>
                      </a:ext>
                    </a:extLst>
                  </p:cNvPr>
                  <p:cNvSpPr/>
                  <p:nvPr/>
                </p:nvSpPr>
                <p:spPr>
                  <a:xfrm>
                    <a:off x="6529050" y="4031277"/>
                    <a:ext cx="43200" cy="0"/>
                  </a:xfrm>
                  <a:custGeom>
                    <a:avLst/>
                    <a:gdLst>
                      <a:gd name="csX0" fmla="*/ 0 w 83820"/>
                      <a:gd name="csY0" fmla="*/ 0 h 0"/>
                      <a:gd name="csX1" fmla="*/ 83820 w 83820"/>
                      <a:gd name="csY1" fmla="*/ 0 h 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w="83820">
                        <a:moveTo>
                          <a:pt x="0" y="0"/>
                        </a:moveTo>
                        <a:lnTo>
                          <a:pt x="83820" y="0"/>
                        </a:lnTo>
                      </a:path>
                    </a:pathLst>
                  </a:custGeom>
                  <a:noFill/>
                  <a:ln w="19050">
                    <a:solidFill>
                      <a:schemeClr val="tx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7" name="TextBox 56">
                    <a:extLst>
                      <a:ext uri="{FF2B5EF4-FFF2-40B4-BE49-F238E27FC236}">
                        <a16:creationId xmlns:a16="http://schemas.microsoft.com/office/drawing/2014/main" id="{DCDA9C66-84A5-8E3D-A927-C3E18A6C17EC}"/>
                      </a:ext>
                    </a:extLst>
                  </p:cNvPr>
                  <p:cNvSpPr txBox="1"/>
                  <p:nvPr/>
                </p:nvSpPr>
                <p:spPr>
                  <a:xfrm>
                    <a:off x="6082371" y="3972078"/>
                    <a:ext cx="421640" cy="11855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marL="0" marR="0" lvl="0" indent="0" algn="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3F1A0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rPr>
                      <a:t>20</a:t>
                    </a:r>
                  </a:p>
                </p:txBody>
              </p:sp>
              <p:sp>
                <p:nvSpPr>
                  <p:cNvPr id="58" name="Freeform: Shape 57">
                    <a:extLst>
                      <a:ext uri="{FF2B5EF4-FFF2-40B4-BE49-F238E27FC236}">
                        <a16:creationId xmlns:a16="http://schemas.microsoft.com/office/drawing/2014/main" id="{43A9D76D-A052-8E9D-3BEE-77A67806B9E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850705" y="5622300"/>
                    <a:ext cx="43200" cy="0"/>
                  </a:xfrm>
                  <a:custGeom>
                    <a:avLst/>
                    <a:gdLst>
                      <a:gd name="csX0" fmla="*/ 0 w 83820"/>
                      <a:gd name="csY0" fmla="*/ 0 h 0"/>
                      <a:gd name="csX1" fmla="*/ 83820 w 83820"/>
                      <a:gd name="csY1" fmla="*/ 0 h 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w="83820">
                        <a:moveTo>
                          <a:pt x="0" y="0"/>
                        </a:moveTo>
                        <a:lnTo>
                          <a:pt x="83820" y="0"/>
                        </a:lnTo>
                      </a:path>
                    </a:pathLst>
                  </a:custGeom>
                  <a:noFill/>
                  <a:ln w="19050">
                    <a:solidFill>
                      <a:schemeClr val="tx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71E084B9-FC49-7387-2D03-E9910BA6DDF8}"/>
                      </a:ext>
                    </a:extLst>
                  </p:cNvPr>
                  <p:cNvSpPr txBox="1"/>
                  <p:nvPr/>
                </p:nvSpPr>
                <p:spPr>
                  <a:xfrm>
                    <a:off x="6660261" y="5632380"/>
                    <a:ext cx="421640" cy="11855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3F1A0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rPr>
                      <a:t>–40</a:t>
                    </a:r>
                  </a:p>
                </p:txBody>
              </p:sp>
            </p:grpSp>
          </p:grpSp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B2B33DB5-DD08-131E-3768-DB5B2C638BB3}"/>
                  </a:ext>
                </a:extLst>
              </p:cNvPr>
              <p:cNvSpPr txBox="1"/>
              <p:nvPr/>
            </p:nvSpPr>
            <p:spPr>
              <a:xfrm>
                <a:off x="6143910" y="1609123"/>
                <a:ext cx="3095626" cy="23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B59E5F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Cluster distribution at </a:t>
                </a:r>
                <a:r>
                  <a:rPr kumimoji="0" lang="en-GB" sz="1200" b="1" i="0" u="none" strike="noStrike" kern="1200" cap="none" spc="0" normalizeH="0" baseline="0" noProof="0" err="1">
                    <a:ln>
                      <a:noFill/>
                    </a:ln>
                    <a:solidFill>
                      <a:srgbClr val="B59E5F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baseline</a:t>
                </a:r>
                <a:r>
                  <a:rPr kumimoji="0" lang="en-GB" sz="1200" b="1" i="0" u="none" strike="noStrike" kern="1200" cap="none" spc="0" normalizeH="0" baseline="30000" noProof="0" err="1">
                    <a:ln>
                      <a:noFill/>
                    </a:ln>
                    <a:solidFill>
                      <a:srgbClr val="B59E5F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a</a:t>
                </a:r>
                <a:endParaRPr kumimoji="0" lang="en-GB" sz="1200" b="1" i="0" u="none" strike="noStrike" kern="1200" cap="none" spc="0" normalizeH="0" baseline="30000" noProof="0">
                  <a:ln>
                    <a:noFill/>
                  </a:ln>
                  <a:solidFill>
                    <a:srgbClr val="B59E5F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674335B4-1086-54E1-CAF7-78C1EAA8F016}"/>
                </a:ext>
              </a:extLst>
            </p:cNvPr>
            <p:cNvGrpSpPr/>
            <p:nvPr/>
          </p:nvGrpSpPr>
          <p:grpSpPr>
            <a:xfrm>
              <a:off x="8002543" y="2614319"/>
              <a:ext cx="3165878" cy="2130363"/>
              <a:chOff x="6082371" y="3811229"/>
              <a:chExt cx="3165878" cy="2130363"/>
            </a:xfrm>
          </p:grpSpPr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7E12CC17-620A-CEBE-B383-935B40810682}"/>
                  </a:ext>
                </a:extLst>
              </p:cNvPr>
              <p:cNvGrpSpPr/>
              <p:nvPr/>
            </p:nvGrpSpPr>
            <p:grpSpPr>
              <a:xfrm>
                <a:off x="6082371" y="4023843"/>
                <a:ext cx="2794929" cy="1917749"/>
                <a:chOff x="6082371" y="4023843"/>
                <a:chExt cx="2794929" cy="1917749"/>
              </a:xfrm>
            </p:grpSpPr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3B1C1574-CD53-7807-081A-4779531D3BE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3167" t="58614" r="27698" b="4406"/>
                <a:stretch>
                  <a:fillRect/>
                </a:stretch>
              </p:blipFill>
              <p:spPr>
                <a:xfrm>
                  <a:off x="6597290" y="4023843"/>
                  <a:ext cx="2231058" cy="1552783"/>
                </a:xfrm>
                <a:prstGeom prst="rect">
                  <a:avLst/>
                </a:prstGeom>
              </p:spPr>
            </p:pic>
            <p:grpSp>
              <p:nvGrpSpPr>
                <p:cNvPr id="35" name="Group 34">
                  <a:extLst>
                    <a:ext uri="{FF2B5EF4-FFF2-40B4-BE49-F238E27FC236}">
                      <a16:creationId xmlns:a16="http://schemas.microsoft.com/office/drawing/2014/main" id="{5451BE2A-F57A-BCFE-68FA-064D46DE1F82}"/>
                    </a:ext>
                  </a:extLst>
                </p:cNvPr>
                <p:cNvGrpSpPr/>
                <p:nvPr/>
              </p:nvGrpSpPr>
              <p:grpSpPr>
                <a:xfrm>
                  <a:off x="6082371" y="4080509"/>
                  <a:ext cx="2794929" cy="1861083"/>
                  <a:chOff x="6082371" y="4080509"/>
                  <a:chExt cx="2794929" cy="1861083"/>
                </a:xfrm>
              </p:grpSpPr>
              <p:sp>
                <p:nvSpPr>
                  <p:cNvPr id="16" name="Freeform: Shape 15">
                    <a:extLst>
                      <a:ext uri="{FF2B5EF4-FFF2-40B4-BE49-F238E27FC236}">
                        <a16:creationId xmlns:a16="http://schemas.microsoft.com/office/drawing/2014/main" id="{550E1B3C-013C-559C-3089-153F4015477B}"/>
                      </a:ext>
                    </a:extLst>
                  </p:cNvPr>
                  <p:cNvSpPr/>
                  <p:nvPr/>
                </p:nvSpPr>
                <p:spPr>
                  <a:xfrm>
                    <a:off x="6572250" y="4080510"/>
                    <a:ext cx="2305050" cy="1520190"/>
                  </a:xfrm>
                  <a:custGeom>
                    <a:avLst/>
                    <a:gdLst>
                      <a:gd name="csX0" fmla="*/ 0 w 2305050"/>
                      <a:gd name="csY0" fmla="*/ 0 h 1520190"/>
                      <a:gd name="csX1" fmla="*/ 0 w 2305050"/>
                      <a:gd name="csY1" fmla="*/ 1520190 h 1520190"/>
                      <a:gd name="csX2" fmla="*/ 2305050 w 2305050"/>
                      <a:gd name="csY2" fmla="*/ 1520190 h 152019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</a:cxnLst>
                    <a:rect l="l" t="t" r="r" b="b"/>
                    <a:pathLst>
                      <a:path w="2305050" h="1520190">
                        <a:moveTo>
                          <a:pt x="0" y="0"/>
                        </a:moveTo>
                        <a:lnTo>
                          <a:pt x="0" y="1520190"/>
                        </a:lnTo>
                        <a:lnTo>
                          <a:pt x="2305050" y="1520190"/>
                        </a:lnTo>
                      </a:path>
                    </a:pathLst>
                  </a:custGeom>
                  <a:noFill/>
                  <a:ln w="19050">
                    <a:solidFill>
                      <a:schemeClr val="tx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33" name="Group 32">
                    <a:extLst>
                      <a:ext uri="{FF2B5EF4-FFF2-40B4-BE49-F238E27FC236}">
                        <a16:creationId xmlns:a16="http://schemas.microsoft.com/office/drawing/2014/main" id="{4FCEE78D-5912-37DE-112F-F5BDA8D4FB02}"/>
                      </a:ext>
                    </a:extLst>
                  </p:cNvPr>
                  <p:cNvGrpSpPr/>
                  <p:nvPr/>
                </p:nvGrpSpPr>
                <p:grpSpPr>
                  <a:xfrm>
                    <a:off x="6082371" y="4080509"/>
                    <a:ext cx="2794929" cy="1861083"/>
                    <a:chOff x="6082371" y="4080509"/>
                    <a:chExt cx="2794929" cy="1861083"/>
                  </a:xfrm>
                </p:grpSpPr>
                <p:sp>
                  <p:nvSpPr>
                    <p:cNvPr id="17" name="Freeform: Shape 16">
                      <a:extLst>
                        <a:ext uri="{FF2B5EF4-FFF2-40B4-BE49-F238E27FC236}">
                          <a16:creationId xmlns:a16="http://schemas.microsoft.com/office/drawing/2014/main" id="{2573A14E-B291-CB07-69A1-D5349F01C7B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29050" y="4376495"/>
                      <a:ext cx="43200" cy="0"/>
                    </a:xfrm>
                    <a:custGeom>
                      <a:avLst/>
                      <a:gdLst>
                        <a:gd name="csX0" fmla="*/ 0 w 83820"/>
                        <a:gd name="csY0" fmla="*/ 0 h 0"/>
                        <a:gd name="csX1" fmla="*/ 83820 w 83820"/>
                        <a:gd name="csY1" fmla="*/ 0 h 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83820">
                          <a:moveTo>
                            <a:pt x="0" y="0"/>
                          </a:moveTo>
                          <a:lnTo>
                            <a:pt x="83820" y="0"/>
                          </a:lnTo>
                        </a:path>
                      </a:pathLst>
                    </a:custGeom>
                    <a:noFill/>
                    <a:ln w="19050">
                      <a:solidFill>
                        <a:schemeClr val="tx2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8" name="Freeform: Shape 17">
                      <a:extLst>
                        <a:ext uri="{FF2B5EF4-FFF2-40B4-BE49-F238E27FC236}">
                          <a16:creationId xmlns:a16="http://schemas.microsoft.com/office/drawing/2014/main" id="{BD4E4FB9-5D1F-9BD5-1F0F-AA69D20FDA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29050" y="4776539"/>
                      <a:ext cx="43200" cy="0"/>
                    </a:xfrm>
                    <a:custGeom>
                      <a:avLst/>
                      <a:gdLst>
                        <a:gd name="csX0" fmla="*/ 0 w 83820"/>
                        <a:gd name="csY0" fmla="*/ 0 h 0"/>
                        <a:gd name="csX1" fmla="*/ 83820 w 83820"/>
                        <a:gd name="csY1" fmla="*/ 0 h 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83820">
                          <a:moveTo>
                            <a:pt x="0" y="0"/>
                          </a:moveTo>
                          <a:lnTo>
                            <a:pt x="83820" y="0"/>
                          </a:lnTo>
                        </a:path>
                      </a:pathLst>
                    </a:custGeom>
                    <a:noFill/>
                    <a:ln w="19050">
                      <a:solidFill>
                        <a:schemeClr val="tx2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9" name="Freeform: Shape 18">
                      <a:extLst>
                        <a:ext uri="{FF2B5EF4-FFF2-40B4-BE49-F238E27FC236}">
                          <a16:creationId xmlns:a16="http://schemas.microsoft.com/office/drawing/2014/main" id="{3EA242E7-35E3-AED4-051F-2C87E4E446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29050" y="5176583"/>
                      <a:ext cx="43200" cy="0"/>
                    </a:xfrm>
                    <a:custGeom>
                      <a:avLst/>
                      <a:gdLst>
                        <a:gd name="csX0" fmla="*/ 0 w 83820"/>
                        <a:gd name="csY0" fmla="*/ 0 h 0"/>
                        <a:gd name="csX1" fmla="*/ 83820 w 83820"/>
                        <a:gd name="csY1" fmla="*/ 0 h 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83820">
                          <a:moveTo>
                            <a:pt x="0" y="0"/>
                          </a:moveTo>
                          <a:lnTo>
                            <a:pt x="83820" y="0"/>
                          </a:lnTo>
                        </a:path>
                      </a:pathLst>
                    </a:custGeom>
                    <a:noFill/>
                    <a:ln w="19050">
                      <a:solidFill>
                        <a:schemeClr val="tx2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0" name="Freeform: Shape 19">
                      <a:extLst>
                        <a:ext uri="{FF2B5EF4-FFF2-40B4-BE49-F238E27FC236}">
                          <a16:creationId xmlns:a16="http://schemas.microsoft.com/office/drawing/2014/main" id="{B191B1B1-CD02-42FA-C958-AAD6BD2CD2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29050" y="5576626"/>
                      <a:ext cx="43200" cy="0"/>
                    </a:xfrm>
                    <a:custGeom>
                      <a:avLst/>
                      <a:gdLst>
                        <a:gd name="csX0" fmla="*/ 0 w 83820"/>
                        <a:gd name="csY0" fmla="*/ 0 h 0"/>
                        <a:gd name="csX1" fmla="*/ 83820 w 83820"/>
                        <a:gd name="csY1" fmla="*/ 0 h 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83820">
                          <a:moveTo>
                            <a:pt x="0" y="0"/>
                          </a:moveTo>
                          <a:lnTo>
                            <a:pt x="83820" y="0"/>
                          </a:lnTo>
                        </a:path>
                      </a:pathLst>
                    </a:custGeom>
                    <a:noFill/>
                    <a:ln w="19050">
                      <a:solidFill>
                        <a:schemeClr val="tx2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1" name="Freeform: Shape 20">
                      <a:extLst>
                        <a:ext uri="{FF2B5EF4-FFF2-40B4-BE49-F238E27FC236}">
                          <a16:creationId xmlns:a16="http://schemas.microsoft.com/office/drawing/2014/main" id="{F9DF28D0-2E57-52DE-906E-7CC6DE713597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7174845" y="5622300"/>
                      <a:ext cx="43200" cy="0"/>
                    </a:xfrm>
                    <a:custGeom>
                      <a:avLst/>
                      <a:gdLst>
                        <a:gd name="csX0" fmla="*/ 0 w 83820"/>
                        <a:gd name="csY0" fmla="*/ 0 h 0"/>
                        <a:gd name="csX1" fmla="*/ 83820 w 83820"/>
                        <a:gd name="csY1" fmla="*/ 0 h 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83820">
                          <a:moveTo>
                            <a:pt x="0" y="0"/>
                          </a:moveTo>
                          <a:lnTo>
                            <a:pt x="83820" y="0"/>
                          </a:lnTo>
                        </a:path>
                      </a:pathLst>
                    </a:custGeom>
                    <a:noFill/>
                    <a:ln w="19050">
                      <a:solidFill>
                        <a:schemeClr val="tx2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2" name="Freeform: Shape 21">
                      <a:extLst>
                        <a:ext uri="{FF2B5EF4-FFF2-40B4-BE49-F238E27FC236}">
                          <a16:creationId xmlns:a16="http://schemas.microsoft.com/office/drawing/2014/main" id="{546CF37E-D402-03A6-3DCC-B7E606774B7F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7893030" y="5622300"/>
                      <a:ext cx="43200" cy="0"/>
                    </a:xfrm>
                    <a:custGeom>
                      <a:avLst/>
                      <a:gdLst>
                        <a:gd name="csX0" fmla="*/ 0 w 83820"/>
                        <a:gd name="csY0" fmla="*/ 0 h 0"/>
                        <a:gd name="csX1" fmla="*/ 83820 w 83820"/>
                        <a:gd name="csY1" fmla="*/ 0 h 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83820">
                          <a:moveTo>
                            <a:pt x="0" y="0"/>
                          </a:moveTo>
                          <a:lnTo>
                            <a:pt x="83820" y="0"/>
                          </a:lnTo>
                        </a:path>
                      </a:pathLst>
                    </a:custGeom>
                    <a:noFill/>
                    <a:ln w="19050">
                      <a:solidFill>
                        <a:schemeClr val="tx2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3" name="Freeform: Shape 22">
                      <a:extLst>
                        <a:ext uri="{FF2B5EF4-FFF2-40B4-BE49-F238E27FC236}">
                          <a16:creationId xmlns:a16="http://schemas.microsoft.com/office/drawing/2014/main" id="{0CA382AB-1F2E-A9A9-2BBF-14BBF55C3009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8611215" y="5622300"/>
                      <a:ext cx="43200" cy="0"/>
                    </a:xfrm>
                    <a:custGeom>
                      <a:avLst/>
                      <a:gdLst>
                        <a:gd name="csX0" fmla="*/ 0 w 83820"/>
                        <a:gd name="csY0" fmla="*/ 0 h 0"/>
                        <a:gd name="csX1" fmla="*/ 83820 w 83820"/>
                        <a:gd name="csY1" fmla="*/ 0 h 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83820">
                          <a:moveTo>
                            <a:pt x="0" y="0"/>
                          </a:moveTo>
                          <a:lnTo>
                            <a:pt x="83820" y="0"/>
                          </a:lnTo>
                        </a:path>
                      </a:pathLst>
                    </a:custGeom>
                    <a:noFill/>
                    <a:ln w="19050">
                      <a:solidFill>
                        <a:schemeClr val="tx2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4" name="TextBox 23">
                      <a:extLst>
                        <a:ext uri="{FF2B5EF4-FFF2-40B4-BE49-F238E27FC236}">
                          <a16:creationId xmlns:a16="http://schemas.microsoft.com/office/drawing/2014/main" id="{37FA725A-CA12-560E-8003-EA89A486466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984401" y="5632380"/>
                      <a:ext cx="421640" cy="11855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3F1A0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–30</a:t>
                      </a:r>
                    </a:p>
                  </p:txBody>
                </p:sp>
                <p:sp>
                  <p:nvSpPr>
                    <p:cNvPr id="25" name="TextBox 24">
                      <a:extLst>
                        <a:ext uri="{FF2B5EF4-FFF2-40B4-BE49-F238E27FC236}">
                          <a16:creationId xmlns:a16="http://schemas.microsoft.com/office/drawing/2014/main" id="{B39809BE-AB91-62B6-52CB-4AA3A230475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700680" y="5632380"/>
                      <a:ext cx="421640" cy="11855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3F1A0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–20</a:t>
                      </a:r>
                    </a:p>
                  </p:txBody>
                </p:sp>
                <p:sp>
                  <p:nvSpPr>
                    <p:cNvPr id="26" name="TextBox 25">
                      <a:extLst>
                        <a:ext uri="{FF2B5EF4-FFF2-40B4-BE49-F238E27FC236}">
                          <a16:creationId xmlns:a16="http://schemas.microsoft.com/office/drawing/2014/main" id="{2F943B91-19D7-D342-7B4D-10A16C891EE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416959" y="5632380"/>
                      <a:ext cx="421640" cy="11855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3F1A0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–10</a:t>
                      </a:r>
                    </a:p>
                  </p:txBody>
                </p:sp>
                <p:sp>
                  <p:nvSpPr>
                    <p:cNvPr id="27" name="TextBox 26">
                      <a:extLst>
                        <a:ext uri="{FF2B5EF4-FFF2-40B4-BE49-F238E27FC236}">
                          <a16:creationId xmlns:a16="http://schemas.microsoft.com/office/drawing/2014/main" id="{A18EC783-9E71-5D25-99E3-183F564A125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82371" y="5507376"/>
                      <a:ext cx="421640" cy="11855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3F1A0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–8</a:t>
                      </a:r>
                    </a:p>
                  </p:txBody>
                </p:sp>
                <p:sp>
                  <p:nvSpPr>
                    <p:cNvPr id="28" name="TextBox 27">
                      <a:extLst>
                        <a:ext uri="{FF2B5EF4-FFF2-40B4-BE49-F238E27FC236}">
                          <a16:creationId xmlns:a16="http://schemas.microsoft.com/office/drawing/2014/main" id="{48103954-5346-5E3B-8D4E-32F58FE05B0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82371" y="5110682"/>
                      <a:ext cx="421640" cy="11855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3F1A0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–4</a:t>
                      </a:r>
                    </a:p>
                  </p:txBody>
                </p:sp>
                <p:sp>
                  <p:nvSpPr>
                    <p:cNvPr id="29" name="TextBox 28">
                      <a:extLst>
                        <a:ext uri="{FF2B5EF4-FFF2-40B4-BE49-F238E27FC236}">
                          <a16:creationId xmlns:a16="http://schemas.microsoft.com/office/drawing/2014/main" id="{567E46A8-71C0-3268-2CEB-1C710F9FEF9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82371" y="4713989"/>
                      <a:ext cx="421640" cy="11855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3F1A0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p:txBody>
                </p:sp>
                <p:sp>
                  <p:nvSpPr>
                    <p:cNvPr id="30" name="TextBox 29">
                      <a:extLst>
                        <a:ext uri="{FF2B5EF4-FFF2-40B4-BE49-F238E27FC236}">
                          <a16:creationId xmlns:a16="http://schemas.microsoft.com/office/drawing/2014/main" id="{851E16B1-1EC3-D4E1-0626-4C52EBB7252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82371" y="4317296"/>
                      <a:ext cx="421640" cy="11855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3F1A0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</a:t>
                      </a:r>
                    </a:p>
                  </p:txBody>
                </p:sp>
                <p:sp>
                  <p:nvSpPr>
                    <p:cNvPr id="31" name="TextBox 30">
                      <a:extLst>
                        <a:ext uri="{FF2B5EF4-FFF2-40B4-BE49-F238E27FC236}">
                          <a16:creationId xmlns:a16="http://schemas.microsoft.com/office/drawing/2014/main" id="{CD19D72D-6DBC-EB59-1666-71917469747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572250" y="5823039"/>
                      <a:ext cx="2305050" cy="11855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3F1A0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Dimension 1</a:t>
                      </a:r>
                    </a:p>
                  </p:txBody>
                </p:sp>
                <p:sp>
                  <p:nvSpPr>
                    <p:cNvPr id="32" name="TextBox 31">
                      <a:extLst>
                        <a:ext uri="{FF2B5EF4-FFF2-40B4-BE49-F238E27FC236}">
                          <a16:creationId xmlns:a16="http://schemas.microsoft.com/office/drawing/2014/main" id="{6EB2D9F0-F126-F137-F717-DEDAECDCEC44}"/>
                        </a:ext>
                      </a:extLst>
                    </p:cNvPr>
                    <p:cNvSpPr txBox="1"/>
                    <p:nvPr/>
                  </p:nvSpPr>
                  <p:spPr>
                    <a:xfrm rot="16200000">
                      <a:off x="5449766" y="4784626"/>
                      <a:ext cx="1526788" cy="11855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3F1A0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Dimension 2</a:t>
                      </a:r>
                    </a:p>
                  </p:txBody>
                </p:sp>
              </p:grpSp>
            </p:grpSp>
          </p:grpSp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439727FF-74B1-FB1E-A6A8-3576BB488682}"/>
                  </a:ext>
                </a:extLst>
              </p:cNvPr>
              <p:cNvSpPr txBox="1"/>
              <p:nvPr/>
            </p:nvSpPr>
            <p:spPr>
              <a:xfrm>
                <a:off x="6143911" y="3811229"/>
                <a:ext cx="3104338" cy="23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B59E5F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Cluster distribution at 2-year follow-</a:t>
                </a:r>
                <a:r>
                  <a:rPr kumimoji="0" lang="en-GB" sz="1200" b="1" i="0" u="none" strike="noStrike" kern="1200" cap="none" spc="0" normalizeH="0" baseline="0" noProof="0" err="1">
                    <a:ln>
                      <a:noFill/>
                    </a:ln>
                    <a:solidFill>
                      <a:srgbClr val="B59E5F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up</a:t>
                </a:r>
                <a:r>
                  <a:rPr kumimoji="0" lang="en-GB" sz="1200" b="1" i="0" u="none" strike="noStrike" kern="1200" cap="none" spc="0" normalizeH="0" baseline="30000" noProof="0" err="1">
                    <a:ln>
                      <a:noFill/>
                    </a:ln>
                    <a:solidFill>
                      <a:srgbClr val="B59E5F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a</a:t>
                </a:r>
                <a:endParaRPr kumimoji="0" lang="en-GB" sz="1200" b="1" i="0" u="none" strike="noStrike" kern="1200" cap="none" spc="0" normalizeH="0" baseline="30000" noProof="0">
                  <a:ln>
                    <a:noFill/>
                  </a:ln>
                  <a:solidFill>
                    <a:srgbClr val="B59E5F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0D33D636-A8F9-98B3-5607-E0492344A74D}"/>
              </a:ext>
            </a:extLst>
          </p:cNvPr>
          <p:cNvSpPr txBox="1"/>
          <p:nvPr/>
        </p:nvSpPr>
        <p:spPr>
          <a:xfrm>
            <a:off x="4326783" y="5151348"/>
            <a:ext cx="7297748" cy="624364"/>
          </a:xfrm>
          <a:prstGeom prst="roundRect">
            <a:avLst>
              <a:gd name="adj" fmla="val 12163"/>
            </a:avLst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Premorbid profiles may serve as </a:t>
            </a: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early prognostic markers 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and could guide stratification efforts in early psychosis</a:t>
            </a:r>
            <a:r>
              <a:rPr kumimoji="0" lang="en-GB" sz="1600" b="0" i="0" u="none" strike="noStrike" kern="1200" cap="none" spc="0" normalizeH="0" baseline="3000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7015088B-E447-7978-9D0D-8DCDC3FFC059}"/>
              </a:ext>
            </a:extLst>
          </p:cNvPr>
          <p:cNvGrpSpPr/>
          <p:nvPr/>
        </p:nvGrpSpPr>
        <p:grpSpPr>
          <a:xfrm>
            <a:off x="4806925" y="4335430"/>
            <a:ext cx="2112614" cy="576118"/>
            <a:chOff x="9702324" y="4436991"/>
            <a:chExt cx="2112614" cy="576118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A831070D-DA83-2A84-C081-32ABE5560109}"/>
                </a:ext>
              </a:extLst>
            </p:cNvPr>
            <p:cNvGrpSpPr/>
            <p:nvPr/>
          </p:nvGrpSpPr>
          <p:grpSpPr>
            <a:xfrm>
              <a:off x="9702324" y="4436991"/>
              <a:ext cx="1218371" cy="276998"/>
              <a:chOff x="10073641" y="4436991"/>
              <a:chExt cx="1218371" cy="276998"/>
            </a:xfrm>
          </p:grpSpPr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137FB009-582F-6F35-551E-58935BF19411}"/>
                  </a:ext>
                </a:extLst>
              </p:cNvPr>
              <p:cNvSpPr/>
              <p:nvPr/>
            </p:nvSpPr>
            <p:spPr>
              <a:xfrm>
                <a:off x="10073641" y="4595652"/>
                <a:ext cx="98174" cy="98174"/>
              </a:xfrm>
              <a:prstGeom prst="rect">
                <a:avLst/>
              </a:prstGeom>
              <a:solidFill>
                <a:srgbClr val="FEF8E7"/>
              </a:solidFill>
              <a:ln w="6350">
                <a:solidFill>
                  <a:srgbClr val="FC4E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C4E4D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●</a:t>
                </a:r>
              </a:p>
            </p:txBody>
          </p: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102CD589-6015-9B4D-D96B-27DCBDAF6588}"/>
                  </a:ext>
                </a:extLst>
              </p:cNvPr>
              <p:cNvSpPr txBox="1"/>
              <p:nvPr/>
            </p:nvSpPr>
            <p:spPr>
              <a:xfrm>
                <a:off x="10188235" y="4575490"/>
                <a:ext cx="1103777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3F1A01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Mild symptoms</a:t>
                </a:r>
              </a:p>
            </p:txBody>
          </p:sp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769CAAA5-4FDA-CB68-F2D1-E0C8AF7F013F}"/>
                  </a:ext>
                </a:extLst>
              </p:cNvPr>
              <p:cNvSpPr txBox="1"/>
              <p:nvPr/>
            </p:nvSpPr>
            <p:spPr>
              <a:xfrm>
                <a:off x="10073641" y="4436991"/>
                <a:ext cx="1218371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1" i="0" u="none" strike="noStrike" kern="1200" cap="none" spc="0" normalizeH="0" baseline="0" noProof="0">
                    <a:ln>
                      <a:noFill/>
                    </a:ln>
                    <a:solidFill>
                      <a:srgbClr val="3F1A01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Cluster</a:t>
                </a:r>
              </a:p>
            </p:txBody>
          </p: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FD434B65-9313-DDE2-B81E-D853A5517CA5}"/>
                </a:ext>
              </a:extLst>
            </p:cNvPr>
            <p:cNvGrpSpPr/>
            <p:nvPr/>
          </p:nvGrpSpPr>
          <p:grpSpPr>
            <a:xfrm>
              <a:off x="9702324" y="4725050"/>
              <a:ext cx="2112614" cy="138499"/>
              <a:chOff x="9702324" y="4708658"/>
              <a:chExt cx="2112614" cy="138499"/>
            </a:xfrm>
          </p:grpSpPr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2CE60BB3-AF95-DF13-E4D9-BE9597C4A06D}"/>
                  </a:ext>
                </a:extLst>
              </p:cNvPr>
              <p:cNvSpPr/>
              <p:nvPr/>
            </p:nvSpPr>
            <p:spPr>
              <a:xfrm>
                <a:off x="9702324" y="4728820"/>
                <a:ext cx="98174" cy="98174"/>
              </a:xfrm>
              <a:prstGeom prst="rect">
                <a:avLst/>
              </a:prstGeom>
              <a:solidFill>
                <a:srgbClr val="C7FBDF"/>
              </a:solidFill>
              <a:ln w="6350">
                <a:solidFill>
                  <a:srgbClr val="058B1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600" b="0" i="0" u="none" strike="noStrike" kern="1200" cap="none" spc="0" normalizeH="0" baseline="0" noProof="0">
                  <a:ln>
                    <a:noFill/>
                  </a:ln>
                  <a:solidFill>
                    <a:srgbClr val="A3D949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A3EF1337-B49B-9790-A2EF-3B0774ABB106}"/>
                  </a:ext>
                </a:extLst>
              </p:cNvPr>
              <p:cNvSpPr txBox="1"/>
              <p:nvPr/>
            </p:nvSpPr>
            <p:spPr>
              <a:xfrm>
                <a:off x="9816918" y="4708658"/>
                <a:ext cx="1998020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3F1A01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Negative and moderate symptoms</a:t>
                </a:r>
              </a:p>
            </p:txBody>
          </p: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83F40188-3B32-1B9F-ED29-3A0138CAF430}"/>
                </a:ext>
              </a:extLst>
            </p:cNvPr>
            <p:cNvGrpSpPr/>
            <p:nvPr/>
          </p:nvGrpSpPr>
          <p:grpSpPr>
            <a:xfrm>
              <a:off x="9702324" y="4874610"/>
              <a:ext cx="1870966" cy="138499"/>
              <a:chOff x="9702324" y="4852488"/>
              <a:chExt cx="1870966" cy="138499"/>
            </a:xfrm>
          </p:grpSpPr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E2C92257-B65D-5BF8-9F74-10237DA9F4B3}"/>
                  </a:ext>
                </a:extLst>
              </p:cNvPr>
              <p:cNvSpPr/>
              <p:nvPr/>
            </p:nvSpPr>
            <p:spPr>
              <a:xfrm>
                <a:off x="9702324" y="4872650"/>
                <a:ext cx="98174" cy="98174"/>
              </a:xfrm>
              <a:prstGeom prst="rect">
                <a:avLst/>
              </a:prstGeom>
              <a:solidFill>
                <a:srgbClr val="E9FDFB"/>
              </a:solidFill>
              <a:ln w="6350">
                <a:solidFill>
                  <a:srgbClr val="3580F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3580FD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■</a:t>
                </a:r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063C982A-CB2A-7E92-434D-7D5C29826634}"/>
                  </a:ext>
                </a:extLst>
              </p:cNvPr>
              <p:cNvSpPr txBox="1"/>
              <p:nvPr/>
            </p:nvSpPr>
            <p:spPr>
              <a:xfrm>
                <a:off x="9816918" y="4852488"/>
                <a:ext cx="1756372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3F1A01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Positive and severe symptoms</a:t>
                </a:r>
              </a:p>
            </p:txBody>
          </p:sp>
        </p:grpSp>
        <p:sp>
          <p:nvSpPr>
            <p:cNvPr id="107" name="Flowchart: Extract 106">
              <a:extLst>
                <a:ext uri="{FF2B5EF4-FFF2-40B4-BE49-F238E27FC236}">
                  <a16:creationId xmlns:a16="http://schemas.microsoft.com/office/drawing/2014/main" id="{E0860545-3B25-F401-6DD0-7BB457BBC6AB}"/>
                </a:ext>
              </a:extLst>
            </p:cNvPr>
            <p:cNvSpPr/>
            <p:nvPr/>
          </p:nvSpPr>
          <p:spPr>
            <a:xfrm>
              <a:off x="9733411" y="4773911"/>
              <a:ext cx="36000" cy="36000"/>
            </a:xfrm>
            <a:prstGeom prst="flowChartExtract">
              <a:avLst/>
            </a:prstGeom>
            <a:solidFill>
              <a:srgbClr val="058B15"/>
            </a:solidFill>
            <a:ln w="6350">
              <a:solidFill>
                <a:srgbClr val="058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62" name="TextBox 7">
            <a:extLst>
              <a:ext uri="{FF2B5EF4-FFF2-40B4-BE49-F238E27FC236}">
                <a16:creationId xmlns:a16="http://schemas.microsoft.com/office/drawing/2014/main" id="{840DE7A6-3574-8A81-FE99-6D206FB50E06}"/>
              </a:ext>
            </a:extLst>
          </p:cNvPr>
          <p:cNvSpPr txBox="1"/>
          <p:nvPr/>
        </p:nvSpPr>
        <p:spPr>
          <a:xfrm>
            <a:off x="7592291" y="6146465"/>
            <a:ext cx="4047675" cy="69249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r" fontAlgn="base"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This work is adapted from ‘</a:t>
            </a:r>
            <a:r>
              <a:rPr lang="en-GB" sz="900" noProof="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Identifying clinical clusters with distinct trajectories in first-episode psychosis through an unsupervised machine learning technique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’, by Amoretti</a:t>
            </a:r>
            <a:r>
              <a:rPr kumimoji="0" lang="en-GB" sz="900" b="0" i="0" u="none" strike="noStrike" kern="1200" cap="none" spc="0" normalizeH="0" baseline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et al. </a:t>
            </a:r>
            <a:r>
              <a:rPr lang="en-GB" sz="900" dirty="0" err="1">
                <a:solidFill>
                  <a:srgbClr val="3F1A0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Eur</a:t>
            </a:r>
            <a:r>
              <a:rPr lang="en-GB" sz="900" dirty="0">
                <a:solidFill>
                  <a:srgbClr val="3F1A0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900" dirty="0" err="1">
                <a:solidFill>
                  <a:srgbClr val="3F1A0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Neuropsychopharmacol</a:t>
            </a:r>
            <a:r>
              <a:rPr lang="en-GB" sz="900" dirty="0">
                <a:solidFill>
                  <a:srgbClr val="3F1A0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2021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used under license CC-BY-4.0, This work is licensed under Creative Commons license CC-BY-SA by </a:t>
            </a:r>
            <a:b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The Lundbeck Foundation.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65797F46-9F62-B046-9C7C-B56F74EE2D54}"/>
              </a:ext>
            </a:extLst>
          </p:cNvPr>
          <p:cNvGrpSpPr/>
          <p:nvPr/>
        </p:nvGrpSpPr>
        <p:grpSpPr>
          <a:xfrm>
            <a:off x="8493625" y="4666441"/>
            <a:ext cx="45719" cy="45719"/>
            <a:chOff x="7766794" y="4705861"/>
            <a:chExt cx="54000" cy="54000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E30C60FE-30A2-3329-0005-A07A0C579CDA}"/>
                </a:ext>
              </a:extLst>
            </p:cNvPr>
            <p:cNvSpPr/>
            <p:nvPr/>
          </p:nvSpPr>
          <p:spPr>
            <a:xfrm>
              <a:off x="7766794" y="4705861"/>
              <a:ext cx="54000" cy="54000"/>
            </a:xfrm>
            <a:prstGeom prst="rect">
              <a:avLst/>
            </a:prstGeom>
            <a:solidFill>
              <a:srgbClr val="FFFFEB"/>
            </a:solidFill>
            <a:ln w="6350">
              <a:solidFill>
                <a:srgbClr val="A3D94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/>
            </a:p>
          </p:txBody>
        </p: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437B1C61-C401-B927-FADB-065A10449E8D}"/>
                </a:ext>
              </a:extLst>
            </p:cNvPr>
            <p:cNvGrpSpPr/>
            <p:nvPr/>
          </p:nvGrpSpPr>
          <p:grpSpPr>
            <a:xfrm>
              <a:off x="7771241" y="4711457"/>
              <a:ext cx="43200" cy="43200"/>
              <a:chOff x="7851311" y="4693920"/>
              <a:chExt cx="43200" cy="43200"/>
            </a:xfrm>
          </p:grpSpPr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3947E9B8-CAA7-F76D-F6F8-3207ECDC9D60}"/>
                  </a:ext>
                </a:extLst>
              </p:cNvPr>
              <p:cNvSpPr/>
              <p:nvPr/>
            </p:nvSpPr>
            <p:spPr>
              <a:xfrm>
                <a:off x="7851311" y="4693920"/>
                <a:ext cx="43200" cy="43200"/>
              </a:xfrm>
              <a:custGeom>
                <a:avLst/>
                <a:gdLst>
                  <a:gd name="csX0" fmla="*/ 0 w 55245"/>
                  <a:gd name="csY0" fmla="*/ 0 h 55245"/>
                  <a:gd name="csX1" fmla="*/ 55245 w 55245"/>
                  <a:gd name="csY1" fmla="*/ 55245 h 5524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55245" h="55245">
                    <a:moveTo>
                      <a:pt x="0" y="0"/>
                    </a:moveTo>
                    <a:lnTo>
                      <a:pt x="55245" y="55245"/>
                    </a:lnTo>
                  </a:path>
                </a:pathLst>
              </a:custGeom>
              <a:noFill/>
              <a:ln w="6350">
                <a:solidFill>
                  <a:srgbClr val="A3D94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4581D83E-8175-B601-685C-1918A0375CD2}"/>
                  </a:ext>
                </a:extLst>
              </p:cNvPr>
              <p:cNvSpPr/>
              <p:nvPr/>
            </p:nvSpPr>
            <p:spPr>
              <a:xfrm flipV="1">
                <a:off x="7851311" y="4693920"/>
                <a:ext cx="43200" cy="43200"/>
              </a:xfrm>
              <a:custGeom>
                <a:avLst/>
                <a:gdLst>
                  <a:gd name="csX0" fmla="*/ 0 w 55245"/>
                  <a:gd name="csY0" fmla="*/ 0 h 55245"/>
                  <a:gd name="csX1" fmla="*/ 55245 w 55245"/>
                  <a:gd name="csY1" fmla="*/ 55245 h 5524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55245" h="55245">
                    <a:moveTo>
                      <a:pt x="0" y="0"/>
                    </a:moveTo>
                    <a:lnTo>
                      <a:pt x="55245" y="55245"/>
                    </a:lnTo>
                  </a:path>
                </a:pathLst>
              </a:custGeom>
              <a:noFill/>
              <a:ln w="6350">
                <a:solidFill>
                  <a:srgbClr val="A3D94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59998831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AE9F05-DA2D-4B16-9965-37043D7D9979}">
  <ds:schemaRefs>
    <ds:schemaRef ds:uri="http://purl.org/dc/terms/"/>
    <ds:schemaRef ds:uri="08562aa6-c0ad-4fb9-8a82-15409d3a28b4"/>
    <ds:schemaRef ds:uri="http://schemas.microsoft.com/office/2006/documentManagement/types"/>
    <ds:schemaRef ds:uri="28627d7c-4416-4bc1-86cf-ca6c3a42a8f2"/>
    <ds:schemaRef ds:uri="http://purl.org/dc/dcmitype/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87B761F2-11B3-4730-BC23-AB5383E15CFB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391</Words>
  <Application>Microsoft Office PowerPoint</Application>
  <PresentationFormat>Widescreen</PresentationFormat>
  <Paragraphs>53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Premorbid functioning and prognosis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12</cp:revision>
  <dcterms:created xsi:type="dcterms:W3CDTF">2026-02-02T13:01:55Z</dcterms:created>
  <dcterms:modified xsi:type="dcterms:W3CDTF">2026-06-04T07:19:05Z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