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1"/>
  </p:notesMasterIdLst>
  <p:handoutMasterIdLst>
    <p:handoutMasterId r:id="rId42"/>
  </p:handoutMasterIdLst>
  <p:sldIdLst>
    <p:sldId id="1073" r:id="rId5"/>
    <p:sldId id="1077" r:id="rId6"/>
    <p:sldId id="1148" r:id="rId7"/>
    <p:sldId id="1123" r:id="rId8"/>
    <p:sldId id="1124" r:id="rId9"/>
    <p:sldId id="1152" r:id="rId10"/>
    <p:sldId id="1085" r:id="rId11"/>
    <p:sldId id="1135" r:id="rId12"/>
    <p:sldId id="1139" r:id="rId13"/>
    <p:sldId id="1120" r:id="rId14"/>
    <p:sldId id="1132" r:id="rId15"/>
    <p:sldId id="1137" r:id="rId16"/>
    <p:sldId id="1121" r:id="rId17"/>
    <p:sldId id="1133" r:id="rId18"/>
    <p:sldId id="1140" r:id="rId19"/>
    <p:sldId id="1125" r:id="rId20"/>
    <p:sldId id="1145" r:id="rId21"/>
    <p:sldId id="1117" r:id="rId22"/>
    <p:sldId id="1128" r:id="rId23"/>
    <p:sldId id="1129" r:id="rId24"/>
    <p:sldId id="1130" r:id="rId25"/>
    <p:sldId id="1131" r:id="rId26"/>
    <p:sldId id="1103" r:id="rId27"/>
    <p:sldId id="1098" r:id="rId28"/>
    <p:sldId id="1143" r:id="rId29"/>
    <p:sldId id="1101" r:id="rId30"/>
    <p:sldId id="1114" r:id="rId31"/>
    <p:sldId id="1118" r:id="rId32"/>
    <p:sldId id="1097" r:id="rId33"/>
    <p:sldId id="1151" r:id="rId34"/>
    <p:sldId id="1142" r:id="rId35"/>
    <p:sldId id="1107" r:id="rId36"/>
    <p:sldId id="1146" r:id="rId37"/>
    <p:sldId id="1110" r:id="rId38"/>
    <p:sldId id="1144" r:id="rId39"/>
    <p:sldId id="1147" r:id="rId40"/>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userDrawn="1">
          <p15:clr>
            <a:srgbClr val="A4A3A4"/>
          </p15:clr>
        </p15:guide>
        <p15:guide id="2" pos="506" userDrawn="1">
          <p15:clr>
            <a:srgbClr val="A4A3A4"/>
          </p15:clr>
        </p15:guide>
        <p15:guide id="3" pos="642"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573105-B80B-BE77-4429-DCCE34DD9EC1}" name="Bella Cannava" initials="BC" userId="Bella Cannava" providerId="None"/>
  <p188:author id="{F5123D0B-7B15-8241-114F-0F509F9C0883}" name="Jerry Huang" initials="JH" userId="S::jerry.huang@primeglobalpeople.com::47175e71-6f0f-4bf1-922a-f2da50266449" providerId="AD"/>
  <p188:author id="{7679B62A-1C92-1318-9C0A-A485E2FEF9AC}" name="Fact check" initials="HR" userId="Fact check" providerId="None"/>
  <p188:author id="{A650F12B-C64C-074B-07F6-F48D2265D014}" name="Christoph U. Correll" initials="CC" userId="eaee6724343eddb1" providerId="Windows Live"/>
  <p188:author id="{8712C042-9DFC-2578-CC4A-B1931D3399D1}" name="Lucy Helas`" initials="LH" userId="Lucy Helas`" providerId="None"/>
  <p188:author id="{FE79984B-3160-25DE-C8CF-73D178008414}" name="Andrea Raballo" initials="AR" userId="S::andrea.raballo@unipg.it::18afce67-ba15-43e6-b5a2-f8a59fe1ccb9" providerId="AD"/>
  <p188:author id="{C07A505D-5E7E-6BEB-4195-801D42364FA7}" name="Ceren Akdeniz Vogt" initials="CA" userId="S::cak@lundbeckfonden.com::6291f9b8-8487-4396-8769-615d243e0f4b" providerId="AD"/>
  <p188:author id="{F5456967-F741-A654-320C-431971991AEE}" name="Emma Bone" initials="EB" userId="Emma Bone" providerId="None"/>
  <p188:author id="{F990E394-D64D-FC74-5AB2-26D9760A3D65}" name="Data checker (LH)" initials="DC" userId="Data checker (LH)"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4A6459"/>
    <a:srgbClr val="8FAB9F"/>
    <a:srgbClr val="C2D1CB"/>
    <a:srgbClr val="EBF0EE"/>
    <a:srgbClr val="D9D1CC"/>
    <a:srgbClr val="608273"/>
    <a:srgbClr val="42584F"/>
    <a:srgbClr val="BCCCC5"/>
    <a:srgbClr val="C6D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7" autoAdjust="0"/>
    <p:restoredTop sz="83462" autoAdjust="0"/>
  </p:normalViewPr>
  <p:slideViewPr>
    <p:cSldViewPr snapToGrid="0">
      <p:cViewPr varScale="1">
        <p:scale>
          <a:sx n="89" d="100"/>
          <a:sy n="89" d="100"/>
        </p:scale>
        <p:origin x="534" y="78"/>
      </p:cViewPr>
      <p:guideLst>
        <p:guide orient="horz" pos="1162"/>
        <p:guide pos="506"/>
        <p:guide pos="642"/>
      </p:guideLst>
    </p:cSldViewPr>
  </p:slideViewPr>
  <p:outlineViewPr>
    <p:cViewPr>
      <p:scale>
        <a:sx n="33" d="100"/>
        <a:sy n="33" d="100"/>
      </p:scale>
      <p:origin x="0" y="-7085"/>
    </p:cViewPr>
  </p:outlineViewPr>
  <p:notesTextViewPr>
    <p:cViewPr>
      <p:scale>
        <a:sx n="75" d="100"/>
        <a:sy n="75" d="100"/>
      </p:scale>
      <p:origin x="0" y="-360"/>
    </p:cViewPr>
  </p:notesTextViewPr>
  <p:sorterViewPr>
    <p:cViewPr>
      <p:scale>
        <a:sx n="200" d="100"/>
        <a:sy n="200" d="100"/>
      </p:scale>
      <p:origin x="0" y="-3869"/>
    </p:cViewPr>
  </p:sorterViewPr>
  <p:notesViewPr>
    <p:cSldViewPr snapToGrid="0">
      <p:cViewPr varScale="1">
        <p:scale>
          <a:sx n="75" d="100"/>
          <a:sy n="75" d="100"/>
        </p:scale>
        <p:origin x="3144" y="54"/>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Polyzogopoulou" userId="bf4242d8-33b8-44c3-ab73-3487ff2396fe" providerId="ADAL" clId="{761ACE0C-989C-4B70-8642-393A064836FE}"/>
    <pc:docChg chg="undo custSel addSld delSld modSld">
      <pc:chgData name="Christina Polyzogopoulou" userId="bf4242d8-33b8-44c3-ab73-3487ff2396fe" providerId="ADAL" clId="{761ACE0C-989C-4B70-8642-393A064836FE}" dt="2026-07-30T09:13:41.438" v="51" actId="20577"/>
      <pc:docMkLst>
        <pc:docMk/>
      </pc:docMkLst>
      <pc:sldChg chg="modSp mod">
        <pc:chgData name="Christina Polyzogopoulou" userId="bf4242d8-33b8-44c3-ab73-3487ff2396fe" providerId="ADAL" clId="{761ACE0C-989C-4B70-8642-393A064836FE}" dt="2026-07-30T09:13:41.438" v="51" actId="20577"/>
        <pc:sldMkLst>
          <pc:docMk/>
          <pc:sldMk cId="3671697325" sldId="1130"/>
        </pc:sldMkLst>
        <pc:spChg chg="mod">
          <ac:chgData name="Christina Polyzogopoulou" userId="bf4242d8-33b8-44c3-ab73-3487ff2396fe" providerId="ADAL" clId="{761ACE0C-989C-4B70-8642-393A064836FE}" dt="2026-07-30T09:13:41.438" v="51" actId="20577"/>
          <ac:spMkLst>
            <pc:docMk/>
            <pc:sldMk cId="3671697325" sldId="1130"/>
            <ac:spMk id="68" creationId="{EBDAA01A-B255-B260-F2CA-9B99C58C3489}"/>
          </ac:spMkLst>
        </pc:spChg>
      </pc:sldChg>
      <pc:sldChg chg="modSp mod modNotesTx">
        <pc:chgData name="Christina Polyzogopoulou" userId="bf4242d8-33b8-44c3-ab73-3487ff2396fe" providerId="ADAL" clId="{761ACE0C-989C-4B70-8642-393A064836FE}" dt="2026-07-28T09:30:25.610" v="35" actId="20577"/>
        <pc:sldMkLst>
          <pc:docMk/>
          <pc:sldMk cId="1289608336" sldId="1146"/>
        </pc:sldMkLst>
        <pc:spChg chg="mod">
          <ac:chgData name="Christina Polyzogopoulou" userId="bf4242d8-33b8-44c3-ab73-3487ff2396fe" providerId="ADAL" clId="{761ACE0C-989C-4B70-8642-393A064836FE}" dt="2026-07-28T09:30:25.610" v="35" actId="20577"/>
          <ac:spMkLst>
            <pc:docMk/>
            <pc:sldMk cId="1289608336" sldId="1146"/>
            <ac:spMk id="8" creationId="{0E9026E8-1D47-3421-422F-B5B372C3710C}"/>
          </ac:spMkLst>
        </pc:spChg>
        <pc:spChg chg="mod">
          <ac:chgData name="Christina Polyzogopoulou" userId="bf4242d8-33b8-44c3-ab73-3487ff2396fe" providerId="ADAL" clId="{761ACE0C-989C-4B70-8642-393A064836FE}" dt="2026-07-28T09:30:25.098" v="34" actId="20577"/>
          <ac:spMkLst>
            <pc:docMk/>
            <pc:sldMk cId="1289608336" sldId="1146"/>
            <ac:spMk id="188" creationId="{ABAAD618-CE0D-7EAC-5A37-D50E23FC85D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47A5D1-78D9-73CD-04BC-C494F79F0A74}"/>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B92AD42-838B-B6D9-5434-3B0E2999CEFA}"/>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BF67739A-81E2-4A88-AD56-5A8C90A1F51B}" type="datetimeFigureOut">
              <a:rPr lang="en-GB" smtClean="0"/>
              <a:t>30/07/2026</a:t>
            </a:fld>
            <a:endParaRPr lang="en-GB"/>
          </a:p>
        </p:txBody>
      </p:sp>
      <p:sp>
        <p:nvSpPr>
          <p:cNvPr id="4" name="Footer Placeholder 3">
            <a:extLst>
              <a:ext uri="{FF2B5EF4-FFF2-40B4-BE49-F238E27FC236}">
                <a16:creationId xmlns:a16="http://schemas.microsoft.com/office/drawing/2014/main" id="{6C227DBA-17B0-1889-4231-27035059AF84}"/>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278C003-4CFB-668A-9678-EA1592CF33BF}"/>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F9DB583A-4674-4DF6-A202-82AA54B45F26}" type="slidenum">
              <a:rPr lang="en-GB" smtClean="0"/>
              <a:t>‹#›</a:t>
            </a:fld>
            <a:endParaRPr lang="en-GB"/>
          </a:p>
        </p:txBody>
      </p:sp>
    </p:spTree>
    <p:extLst>
      <p:ext uri="{BB962C8B-B14F-4D97-AF65-F5344CB8AC3E}">
        <p14:creationId xmlns:p14="http://schemas.microsoft.com/office/powerpoint/2010/main" val="124726135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30/07/2026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9144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3716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8288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imh.nih.gov/research/research-funded-by-nimh/rdoc/about-rdoc"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21F48-A6A6-4C52-B94D-420AADA25D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a:extLst>
              <a:ext uri="{FF2B5EF4-FFF2-40B4-BE49-F238E27FC236}">
                <a16:creationId xmlns:a16="http://schemas.microsoft.com/office/drawing/2014/main" id="{E968C3AF-DB07-ACDC-740C-9FB013E5D28C}"/>
              </a:ext>
            </a:extLst>
          </p:cNvPr>
          <p:cNvSpPr>
            <a:spLocks noGrp="1" noRot="1" noChangeAspect="1"/>
          </p:cNvSpPr>
          <p:nvPr>
            <p:ph type="sldImg"/>
          </p:nvPr>
        </p:nvSpPr>
        <p:spPr/>
        <p:txBody>
          <a:bodyPr/>
          <a:lstStyle/>
          <a:p>
            <a:endParaRPr lang="en-GB"/>
          </a:p>
        </p:txBody>
      </p:sp>
      <p:sp>
        <p:nvSpPr>
          <p:cNvPr id="7" name="Notes Placeholder 6">
            <a:extLst>
              <a:ext uri="{FF2B5EF4-FFF2-40B4-BE49-F238E27FC236}">
                <a16:creationId xmlns:a16="http://schemas.microsoft.com/office/drawing/2014/main" id="{50715FE4-834B-72B1-63F4-C404D8BD971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371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85047-BAF7-510A-77DB-44709CA0B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95C4A-6880-F9BB-1A95-B57D0D86D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5AD87D-4919-D900-C4A1-DB5F8BD647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aseline="0" dirty="0">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baseline="0" dirty="0">
                <a:latin typeface="Calibri" panose="020F0502020204030204" pitchFamily="34" charset="0"/>
                <a:ea typeface="Calibri" panose="020F0502020204030204" pitchFamily="34" charset="0"/>
                <a:cs typeface="Calibri" panose="020F0502020204030204" pitchFamily="34" charset="0"/>
              </a:rPr>
              <a:t>Kendler KS &amp; </a:t>
            </a:r>
            <a:r>
              <a:rPr lang="en-US" sz="1000" baseline="0" dirty="0" err="1">
                <a:latin typeface="Calibri" panose="020F0502020204030204" pitchFamily="34" charset="0"/>
                <a:ea typeface="Calibri" panose="020F0502020204030204" pitchFamily="34" charset="0"/>
                <a:cs typeface="Calibri" panose="020F0502020204030204" pitchFamily="34" charset="0"/>
              </a:rPr>
              <a:t>Mishara</a:t>
            </a:r>
            <a:r>
              <a:rPr lang="en-US" sz="1000" baseline="0" dirty="0">
                <a:latin typeface="Calibri" panose="020F0502020204030204" pitchFamily="34" charset="0"/>
                <a:ea typeface="Calibri" panose="020F0502020204030204" pitchFamily="34" charset="0"/>
                <a:cs typeface="Calibri" panose="020F0502020204030204" pitchFamily="34" charset="0"/>
              </a:rPr>
              <a:t> AL. The prehistory of Schneider’s first-rank symptoms: texts from 1810 to 1932. </a:t>
            </a:r>
            <a:r>
              <a:rPr lang="en-US" sz="1000" baseline="0" dirty="0" err="1">
                <a:latin typeface="Calibri" panose="020F0502020204030204" pitchFamily="34" charset="0"/>
                <a:ea typeface="Calibri" panose="020F0502020204030204" pitchFamily="34" charset="0"/>
                <a:cs typeface="Calibri" panose="020F0502020204030204" pitchFamily="34" charset="0"/>
              </a:rPr>
              <a:t>Schizophr</a:t>
            </a:r>
            <a:r>
              <a:rPr lang="en-US" sz="1000" baseline="0" dirty="0">
                <a:latin typeface="Calibri" panose="020F0502020204030204" pitchFamily="34" charset="0"/>
                <a:ea typeface="Calibri" panose="020F0502020204030204" pitchFamily="34" charset="0"/>
                <a:cs typeface="Calibri" panose="020F0502020204030204" pitchFamily="34" charset="0"/>
              </a:rPr>
              <a:t> Bull 2019; 45: sbz047.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baseline="0" dirty="0">
                <a:latin typeface="Calibri" panose="020F0502020204030204" pitchFamily="34" charset="0"/>
                <a:ea typeface="Calibri" panose="020F0502020204030204" pitchFamily="34" charset="0"/>
                <a:cs typeface="Calibri" panose="020F0502020204030204" pitchFamily="34" charset="0"/>
              </a:rPr>
              <a:t>Nordgaard J. The diagnostic status of first-rank symptoms. </a:t>
            </a:r>
            <a:r>
              <a:rPr lang="en-US" sz="1000" baseline="0" dirty="0" err="1">
                <a:latin typeface="Calibri" panose="020F0502020204030204" pitchFamily="34" charset="0"/>
                <a:ea typeface="Calibri" panose="020F0502020204030204" pitchFamily="34" charset="0"/>
                <a:cs typeface="Calibri" panose="020F0502020204030204" pitchFamily="34" charset="0"/>
              </a:rPr>
              <a:t>Schizophr</a:t>
            </a:r>
            <a:r>
              <a:rPr lang="en-US" sz="1000" baseline="0" dirty="0">
                <a:latin typeface="Calibri" panose="020F0502020204030204" pitchFamily="34" charset="0"/>
                <a:ea typeface="Calibri" panose="020F0502020204030204" pitchFamily="34" charset="0"/>
                <a:cs typeface="Calibri" panose="020F0502020204030204" pitchFamily="34" charset="0"/>
              </a:rPr>
              <a:t> Bull 2008; 34: 137–154.</a:t>
            </a:r>
          </a:p>
          <a:p>
            <a:pPr marL="228600" lvl="0" indent="-228600">
              <a:buFont typeface="+mj-lt"/>
              <a:buAutoNum type="arabicPeriod"/>
              <a:defRPr/>
            </a:pPr>
            <a:r>
              <a:rPr lang="en-GB" dirty="0"/>
              <a:t>Peralta V, Cuesta MJ. Schneider’s first-rank symptoms have neither diagnostic value for schizophrenia nor higher clinical validity than other delusions and hallucinations in psychotic disorders. </a:t>
            </a:r>
            <a:r>
              <a:rPr lang="en-GB" dirty="0" err="1"/>
              <a:t>Psychol</a:t>
            </a:r>
            <a:r>
              <a:rPr lang="en-GB" dirty="0"/>
              <a:t> Med 2023; 53: 2708-2711.</a:t>
            </a:r>
          </a:p>
          <a:p>
            <a:pPr marL="228600" lvl="0" indent="-228600">
              <a:buFont typeface="+mj-lt"/>
              <a:buAutoNum type="arabicPeriod"/>
              <a:defRPr/>
            </a:pPr>
            <a:r>
              <a:rPr lang="en-GB" sz="1000" baseline="0" dirty="0">
                <a:latin typeface="Calibri" panose="020F0502020204030204" pitchFamily="34" charset="0"/>
                <a:ea typeface="Calibri" panose="020F0502020204030204" pitchFamily="34" charset="0"/>
                <a:cs typeface="Calibri" panose="020F0502020204030204" pitchFamily="34" charset="0"/>
              </a:rPr>
              <a:t>Soares-Weiser K, Maayan N, Bergman H et al. First-rank symptoms for schizophrenia. Cochrane Database </a:t>
            </a:r>
            <a:r>
              <a:rPr lang="en-GB" sz="1000" baseline="0" dirty="0" err="1">
                <a:latin typeface="Calibri" panose="020F0502020204030204" pitchFamily="34" charset="0"/>
                <a:ea typeface="Calibri" panose="020F0502020204030204" pitchFamily="34" charset="0"/>
                <a:cs typeface="Calibri" panose="020F0502020204030204" pitchFamily="34" charset="0"/>
              </a:rPr>
              <a:t>Syst</a:t>
            </a:r>
            <a:r>
              <a:rPr lang="en-GB" sz="1000" baseline="0" dirty="0">
                <a:latin typeface="Calibri" panose="020F0502020204030204" pitchFamily="34" charset="0"/>
                <a:ea typeface="Calibri" panose="020F0502020204030204" pitchFamily="34" charset="0"/>
                <a:cs typeface="Calibri" panose="020F0502020204030204" pitchFamily="34" charset="0"/>
              </a:rPr>
              <a:t> Rev 2015; 1: CD010653.</a:t>
            </a:r>
          </a:p>
        </p:txBody>
      </p:sp>
    </p:spTree>
    <p:extLst>
      <p:ext uri="{BB962C8B-B14F-4D97-AF65-F5344CB8AC3E}">
        <p14:creationId xmlns:p14="http://schemas.microsoft.com/office/powerpoint/2010/main" val="587487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EB402-9524-D36E-72B5-F4649B89B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1EEA7-0D02-760D-F280-F3DFD93F4CD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CDCE13-9D41-E788-AD7F-CE79DF876B3D}"/>
              </a:ext>
            </a:extLst>
          </p:cNvPr>
          <p:cNvSpPr>
            <a:spLocks noGrp="1"/>
          </p:cNvSpPr>
          <p:nvPr>
            <p:ph type="body" idx="1"/>
          </p:nvPr>
        </p:nvSpPr>
        <p:spPr/>
        <p:txBody>
          <a:bodyPr/>
          <a:lstStyle/>
          <a:p>
            <a:r>
              <a:rPr lang="en-US" sz="1000" baseline="0" dirty="0">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dirty="0"/>
              <a:t>Hur JW, Kwon JS, Lee TY, Park S. The crisis of minimal self-awareness in schizophrenia: a meta-analytic review. Schizophr Res 2014; 152: 58–64.</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Raballo A, </a:t>
            </a:r>
            <a:r>
              <a:rPr lang="en-GB" dirty="0" err="1"/>
              <a:t>Monducci</a:t>
            </a:r>
            <a:r>
              <a:rPr lang="en-GB" dirty="0"/>
              <a:t> E, Ferrara M, et al. Developmental vulnerability to psychosis: Selective aggregation of basic self-disturbance in early onset schizophrenia. </a:t>
            </a:r>
            <a:r>
              <a:rPr lang="en-GB" dirty="0" err="1"/>
              <a:t>Schizophr</a:t>
            </a:r>
            <a:r>
              <a:rPr lang="en-GB" dirty="0"/>
              <a:t> Res 2018; 201: 367–372.</a:t>
            </a:r>
            <a:endParaRPr lang="da-DK" dirty="0"/>
          </a:p>
          <a:p>
            <a:pPr marL="228600" indent="-228600">
              <a:buFont typeface="+mj-lt"/>
              <a:buAutoNum type="arabicPeriod"/>
            </a:pPr>
            <a:r>
              <a:rPr lang="en-US" sz="1000" baseline="0" dirty="0">
                <a:latin typeface="Calibri" panose="020F0502020204030204" pitchFamily="34" charset="0"/>
                <a:ea typeface="Calibri" panose="020F0502020204030204" pitchFamily="34" charset="0"/>
                <a:cs typeface="Calibri" panose="020F0502020204030204" pitchFamily="34" charset="0"/>
              </a:rPr>
              <a:t>Raballo A, Poletti M, Preti A. The self in the spectrum: a meta-analysis of the evidence linking basic self-disorders and schizophrenia. </a:t>
            </a:r>
            <a:r>
              <a:rPr lang="en-US" sz="1000" baseline="0" dirty="0" err="1">
                <a:latin typeface="Calibri" panose="020F0502020204030204" pitchFamily="34" charset="0"/>
                <a:ea typeface="Calibri" panose="020F0502020204030204" pitchFamily="34" charset="0"/>
                <a:cs typeface="Calibri" panose="020F0502020204030204" pitchFamily="34" charset="0"/>
              </a:rPr>
              <a:t>Schizophr</a:t>
            </a:r>
            <a:r>
              <a:rPr lang="en-US" sz="1000" baseline="0" dirty="0">
                <a:latin typeface="Calibri" panose="020F0502020204030204" pitchFamily="34" charset="0"/>
                <a:ea typeface="Calibri" panose="020F0502020204030204" pitchFamily="34" charset="0"/>
                <a:cs typeface="Calibri" panose="020F0502020204030204" pitchFamily="34" charset="0"/>
              </a:rPr>
              <a:t> Bull 2021; 47: 1456–1465.</a:t>
            </a:r>
          </a:p>
          <a:p>
            <a:pPr marL="228600" indent="-228600">
              <a:buFont typeface="+mj-lt"/>
              <a:buAutoNum type="arabicPeriod"/>
            </a:pPr>
            <a:r>
              <a:rPr lang="en-US" sz="1000" baseline="0" dirty="0">
                <a:latin typeface="Calibri" panose="020F0502020204030204" pitchFamily="34" charset="0"/>
                <a:ea typeface="Calibri" panose="020F0502020204030204" pitchFamily="34" charset="0"/>
                <a:cs typeface="Calibri" panose="020F0502020204030204" pitchFamily="34" charset="0"/>
              </a:rPr>
              <a:t>Nelson B et al. Basic self-disturbances are associated with sense of coherence in patients with psychotic disorders. </a:t>
            </a:r>
            <a:r>
              <a:rPr lang="en-US" sz="1000" baseline="0" dirty="0" err="1">
                <a:latin typeface="Calibri" panose="020F0502020204030204" pitchFamily="34" charset="0"/>
                <a:ea typeface="Calibri" panose="020F0502020204030204" pitchFamily="34" charset="0"/>
                <a:cs typeface="Calibri" panose="020F0502020204030204" pitchFamily="34" charset="0"/>
              </a:rPr>
              <a:t>PLoS</a:t>
            </a:r>
            <a:r>
              <a:rPr lang="en-US" sz="1000" baseline="0" dirty="0">
                <a:latin typeface="Calibri" panose="020F0502020204030204" pitchFamily="34" charset="0"/>
                <a:ea typeface="Calibri" panose="020F0502020204030204" pitchFamily="34" charset="0"/>
                <a:cs typeface="Calibri" panose="020F0502020204030204" pitchFamily="34" charset="0"/>
              </a:rPr>
              <a:t> One 2020; 15: e0230956.</a:t>
            </a:r>
            <a:endParaRPr lang="en-US" dirty="0"/>
          </a:p>
          <a:p>
            <a:pPr marL="228600" indent="-228600">
              <a:buFont typeface="+mj-lt"/>
              <a:buAutoNum type="arabicPeriod"/>
            </a:pPr>
            <a:r>
              <a:rPr lang="en-US" dirty="0"/>
              <a:t>Raballo A, Henriksen MG, Poletti M, Parnas J. "Schizophrenia, consciousness, and the self" Twenty years later: revisiting the ipseity-disturbance model and the developmental nature of self-disorder in the schizophrenia spectrum. </a:t>
            </a:r>
            <a:r>
              <a:rPr lang="en-US" dirty="0" err="1"/>
              <a:t>Schizophr</a:t>
            </a:r>
            <a:r>
              <a:rPr lang="en-US" dirty="0"/>
              <a:t> Bull 2025; 51: 1187–1192.</a:t>
            </a:r>
          </a:p>
          <a:p>
            <a:pPr marL="228600" indent="-228600">
              <a:buFont typeface="+mj-lt"/>
              <a:buAutoNum type="arabicPeriod"/>
            </a:pPr>
            <a:r>
              <a:rPr lang="en-US" dirty="0"/>
              <a:t>Nelson B, Yung AR, </a:t>
            </a:r>
            <a:r>
              <a:rPr lang="en-US" dirty="0" err="1"/>
              <a:t>Bechdolf</a:t>
            </a:r>
            <a:r>
              <a:rPr lang="en-US" dirty="0"/>
              <a:t> A et al. The phenomenological critique and self-disturbance: implications for ultra-high risk and prodromal research. </a:t>
            </a:r>
            <a:r>
              <a:rPr lang="en-US" dirty="0" err="1"/>
              <a:t>Schizophr</a:t>
            </a:r>
            <a:r>
              <a:rPr lang="en-US" dirty="0"/>
              <a:t> Bull 2012; 38: 1277–1287.</a:t>
            </a:r>
          </a:p>
          <a:p>
            <a:pPr marL="228600" indent="-228600">
              <a:buFont typeface="+mj-lt"/>
              <a:buAutoNum type="arabicPeriod"/>
            </a:pPr>
            <a:r>
              <a:rPr lang="en-US" sz="1000" baseline="0" dirty="0">
                <a:latin typeface="Calibri" panose="020F0502020204030204" pitchFamily="34" charset="0"/>
                <a:ea typeface="Calibri" panose="020F0502020204030204" pitchFamily="34" charset="0"/>
                <a:cs typeface="Calibri" panose="020F0502020204030204" pitchFamily="34" charset="0"/>
              </a:rPr>
              <a:t>Raballo A, </a:t>
            </a:r>
            <a:r>
              <a:rPr lang="en-US" sz="1000" baseline="0" dirty="0" err="1">
                <a:latin typeface="Calibri" panose="020F0502020204030204" pitchFamily="34" charset="0"/>
                <a:ea typeface="Calibri" panose="020F0502020204030204" pitchFamily="34" charset="0"/>
                <a:cs typeface="Calibri" panose="020F0502020204030204" pitchFamily="34" charset="0"/>
              </a:rPr>
              <a:t>Saebye</a:t>
            </a:r>
            <a:r>
              <a:rPr lang="en-US" sz="1000" baseline="0" dirty="0">
                <a:latin typeface="Calibri" panose="020F0502020204030204" pitchFamily="34" charset="0"/>
                <a:ea typeface="Calibri" panose="020F0502020204030204" pitchFamily="34" charset="0"/>
                <a:cs typeface="Calibri" panose="020F0502020204030204" pitchFamily="34" charset="0"/>
              </a:rPr>
              <a:t> D, Parnas J. Looking at the schizophrenia spectrum through the prism of self-disorders: an empirical study. </a:t>
            </a:r>
            <a:r>
              <a:rPr lang="en-US" sz="1000" baseline="0" dirty="0" err="1">
                <a:latin typeface="Calibri" panose="020F0502020204030204" pitchFamily="34" charset="0"/>
                <a:ea typeface="Calibri" panose="020F0502020204030204" pitchFamily="34" charset="0"/>
                <a:cs typeface="Calibri" panose="020F0502020204030204" pitchFamily="34" charset="0"/>
              </a:rPr>
              <a:t>Schizophr</a:t>
            </a:r>
            <a:r>
              <a:rPr lang="en-US" sz="1000" baseline="0" dirty="0">
                <a:latin typeface="Calibri" panose="020F0502020204030204" pitchFamily="34" charset="0"/>
                <a:ea typeface="Calibri" panose="020F0502020204030204" pitchFamily="34" charset="0"/>
                <a:cs typeface="Calibri" panose="020F0502020204030204" pitchFamily="34" charset="0"/>
              </a:rPr>
              <a:t> Bull 2011; 37: 1017–1026.</a:t>
            </a:r>
          </a:p>
          <a:p>
            <a:pPr marL="228600" indent="-228600">
              <a:buFont typeface="+mj-lt"/>
              <a:buAutoNum type="arabicPeriod"/>
            </a:pPr>
            <a:endParaRPr lang="en-GB" sz="1000" baseline="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7193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F3379-A8B5-E8E6-3B28-8F0AE6091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82237-6C64-CFD9-5291-58CF801C1E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E8EF624-E7C7-5D95-A558-FE362192E0B4}"/>
              </a:ext>
            </a:extLst>
          </p:cNvPr>
          <p:cNvSpPr>
            <a:spLocks noGrp="1"/>
          </p:cNvSpPr>
          <p:nvPr>
            <p:ph type="body" idx="1"/>
          </p:nvPr>
        </p:nvSpPr>
        <p:spPr/>
        <p:txBody>
          <a:bodyPr/>
          <a:lstStyle/>
          <a:p>
            <a:pPr marL="0" indent="0">
              <a:buNone/>
            </a:pPr>
            <a:r>
              <a:rPr lang="en-US" sz="1000" dirty="0">
                <a:latin typeface="Calibri" panose="020F0502020204030204" pitchFamily="34" charset="0"/>
                <a:ea typeface="Calibri" panose="020F0502020204030204" pitchFamily="34" charset="0"/>
                <a:cs typeface="Calibri" panose="020F0502020204030204" pitchFamily="34" charset="0"/>
              </a:rPr>
              <a:t>References: </a:t>
            </a:r>
          </a:p>
          <a:p>
            <a:pPr marL="228600" indent="-228600">
              <a:buAutoNum type="arabicPeriod"/>
            </a:pPr>
            <a:r>
              <a:rPr lang="en-GB" dirty="0" err="1"/>
              <a:t>Sandsten</a:t>
            </a:r>
            <a:r>
              <a:rPr lang="en-GB" dirty="0"/>
              <a:t> KE, Nordgaard J, Parnas J. </a:t>
            </a:r>
            <a:r>
              <a:rPr lang="en-US" dirty="0"/>
              <a:t>Disorder of selfhood in schizophrenia: A symptom or a gestalt?</a:t>
            </a:r>
            <a:r>
              <a:rPr lang="en-GB" dirty="0"/>
              <a:t> Psychopathology 2022; 55: 273–281.</a:t>
            </a:r>
          </a:p>
          <a:p>
            <a:pPr marL="228600" indent="-228600">
              <a:buFont typeface="+mj-lt"/>
              <a:buAutoNum type="arabicPeriod"/>
            </a:pPr>
            <a:r>
              <a:rPr lang="en-US" dirty="0"/>
              <a:t>Raballo A, Henriksen MG, Poletti M, Parnas J. "Schizophrenia, consciousness, and the self" Twenty years later: revisiting the ipseity-disturbance model and the developmental nature of self-disorder in the schizophrenia spectrum. </a:t>
            </a:r>
            <a:r>
              <a:rPr lang="en-US" dirty="0" err="1"/>
              <a:t>Schizophr</a:t>
            </a:r>
            <a:r>
              <a:rPr lang="en-US" dirty="0"/>
              <a:t> Bull 2025; 51: 1187–1192.</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Raballo A, </a:t>
            </a:r>
            <a:r>
              <a:rPr lang="en-GB" dirty="0" err="1"/>
              <a:t>Monducci</a:t>
            </a:r>
            <a:r>
              <a:rPr lang="en-GB" dirty="0"/>
              <a:t> E, Ferrara M, et al. Developmental vulnerability to psychosis: Selective aggregation of basic self-disturbance in early onset schizophrenia. </a:t>
            </a:r>
            <a:r>
              <a:rPr lang="en-GB" dirty="0" err="1"/>
              <a:t>Schizophr</a:t>
            </a:r>
            <a:r>
              <a:rPr lang="en-GB" dirty="0"/>
              <a:t> Res 2018; 201: 367–372.</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Parnas J. The core gestalt of schizophrenia. World Psychiatry 2012; 11: 67–69.</a:t>
            </a:r>
          </a:p>
        </p:txBody>
      </p:sp>
    </p:spTree>
    <p:extLst>
      <p:ext uri="{BB962C8B-B14F-4D97-AF65-F5344CB8AC3E}">
        <p14:creationId xmlns:p14="http://schemas.microsoft.com/office/powerpoint/2010/main" val="3958721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7D1A2-B0B9-7FFE-278B-3EDE8920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79FBA-9405-28E1-BB60-977B87B67B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2B4BEC6-41DF-A711-A699-91AB85297813}"/>
              </a:ext>
            </a:extLst>
          </p:cNvPr>
          <p:cNvSpPr>
            <a:spLocks noGrp="1"/>
          </p:cNvSpPr>
          <p:nvPr>
            <p:ph type="body" idx="1"/>
          </p:nvPr>
        </p:nvSpPr>
        <p:spPr>
          <a:xfrm>
            <a:off x="679927" y="4778722"/>
            <a:ext cx="5609662" cy="3909864"/>
          </a:xfrm>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The schizotypal personality traits broadly correspond to the positive, negative and disorganized dimensions observed in schizophrenia. The personality traits include positive (cognitive-perceptual), such as magical thinking, unusual perceptual experiences, ideas of reference and paranoia; disorganization, such as odd behavior and odd speech; and negative (interpersonal), such as constricted affect, social anxiety, lack of close personal relationships, and suspiciousness.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Disorganization includes odd behaviour and odd speech.</a:t>
            </a:r>
            <a:r>
              <a:rPr lang="en-US" sz="1000" baseline="30000" dirty="0">
                <a:latin typeface="Calibri" panose="020F0502020204030204" pitchFamily="34" charset="0"/>
                <a:ea typeface="Calibri" panose="020F0502020204030204" pitchFamily="34" charset="0"/>
                <a:cs typeface="Calibri" panose="020F0502020204030204" pitchFamily="34" charset="0"/>
              </a:rPr>
              <a:t>3</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dirty="0" err="1"/>
              <a:t>Lenzenweger</a:t>
            </a:r>
            <a:r>
              <a:rPr lang="en-GB" dirty="0"/>
              <a:t> MF. Thinking clearly about schizotypy: hewing to the schizophrenia liability core, considering interesting tangents, and avoiding conceptual quicksand. World Psychiatry 2018; 17: 1.</a:t>
            </a:r>
          </a:p>
          <a:p>
            <a:pPr marL="228600" indent="-228600">
              <a:buFont typeface="+mj-lt"/>
              <a:buAutoNum type="arabicPeriod"/>
            </a:pP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Lenzenweger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MF. Thinking clearly about schizotypy.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2015; 41: S483–S491.</a:t>
            </a:r>
            <a:r>
              <a:rPr lang="en-US" dirty="0">
                <a:effectLst/>
              </a:rPr>
              <a:t> </a:t>
            </a:r>
          </a:p>
          <a:p>
            <a:pPr marL="228600" indent="-228600">
              <a:buFont typeface="+mj-lt"/>
              <a:buAutoNum type="arabicPeriod"/>
            </a:pP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Debbané</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 et al. Developing psychosis and its risk states through the lens of schizotypy.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2015; 41: sbu176.</a:t>
            </a:r>
            <a:r>
              <a:rPr lang="en-US" dirty="0">
                <a:effectLst/>
              </a:rPr>
              <a:t> </a:t>
            </a:r>
          </a:p>
          <a:p>
            <a:pPr marL="228600" indent="-228600">
              <a:buFont typeface="+mj-lt"/>
              <a:buAutoNum type="arabicPeriod"/>
            </a:pPr>
            <a:r>
              <a:rPr lang="en-GB" dirty="0"/>
              <a:t>Nelson B, </a:t>
            </a:r>
            <a:r>
              <a:rPr lang="en-GB" dirty="0" err="1"/>
              <a:t>Fornito</a:t>
            </a:r>
            <a:r>
              <a:rPr lang="en-GB" dirty="0"/>
              <a:t> A, Harrison BJ et al. A disturbed sense of self in the psychosis prodrome: linking phenomenology and neurobiology. </a:t>
            </a:r>
            <a:r>
              <a:rPr lang="en-GB" dirty="0" err="1"/>
              <a:t>Neurosci</a:t>
            </a:r>
            <a:r>
              <a:rPr lang="en-GB" dirty="0"/>
              <a:t> </a:t>
            </a:r>
            <a:r>
              <a:rPr lang="en-GB" dirty="0" err="1"/>
              <a:t>Biobehav</a:t>
            </a:r>
            <a:r>
              <a:rPr lang="en-GB" dirty="0"/>
              <a:t> Rev 2013; 33: 807–817.</a:t>
            </a:r>
          </a:p>
          <a:p>
            <a:pPr marL="228600" indent="-228600">
              <a:buFont typeface="+mj-lt"/>
              <a:buAutoNum type="arabicPeriod"/>
            </a:pPr>
            <a:r>
              <a:rPr lang="en-GB" dirty="0" err="1"/>
              <a:t>Tsuang</a:t>
            </a:r>
            <a:r>
              <a:rPr lang="en-GB" dirty="0"/>
              <a:t> MT, Stone WS, Faraone SV. Toward reformulating the diagnosis of schizophrenia. Dialogues Clin </a:t>
            </a:r>
            <a:r>
              <a:rPr lang="en-GB" dirty="0" err="1"/>
              <a:t>Neurosci</a:t>
            </a:r>
            <a:r>
              <a:rPr lang="en-GB" dirty="0"/>
              <a:t> 2000; 2: 257–266.</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2251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1055688"/>
            <a:ext cx="5954712" cy="3351212"/>
          </a:xfrm>
        </p:spPr>
        <p:txBody>
          <a:bodyPr/>
          <a:lstStyle/>
          <a:p>
            <a:endParaRPr lang="en-GB"/>
          </a:p>
        </p:txBody>
      </p:sp>
      <p:sp>
        <p:nvSpPr>
          <p:cNvPr id="3" name="Notes Placeholder 2"/>
          <p:cNvSpPr>
            <a:spLocks noGrp="1"/>
          </p:cNvSpPr>
          <p:nvPr>
            <p:ph type="body" idx="1"/>
          </p:nvPr>
        </p:nvSpPr>
        <p:spPr/>
        <p:txBody>
          <a:bodyPr/>
          <a:lstStyle/>
          <a:p>
            <a:r>
              <a:rPr lang="en-GB" dirty="0"/>
              <a:t>For individuals with psychotic spectrum disorders, including schizophrenia, multiple genetic liabilities (including diverse CNVs) and environmental exposures (biological and social) interact to alter neurodevelopmental trajectories.</a:t>
            </a:r>
            <a:r>
              <a:rPr lang="en-GB" baseline="30000" dirty="0"/>
              <a:t>4,8,11</a:t>
            </a:r>
          </a:p>
          <a:p>
            <a:endParaRPr lang="en-GB" dirty="0"/>
          </a:p>
          <a:p>
            <a:r>
              <a:rPr lang="en-GB" dirty="0"/>
              <a:t>Abbreviations: CNV=copy number variant</a:t>
            </a:r>
          </a:p>
          <a:p>
            <a:endParaRPr lang="en-GB" dirty="0"/>
          </a:p>
          <a:p>
            <a:r>
              <a:rPr lang="en-GB" dirty="0"/>
              <a:t>References:</a:t>
            </a:r>
          </a:p>
          <a:p>
            <a:pPr marL="228600" indent="-228600">
              <a:buFont typeface="+mj-lt"/>
              <a:buAutoNum type="arabicPeriod"/>
            </a:pPr>
            <a:r>
              <a:rPr lang="en-US" dirty="0"/>
              <a:t>Tandon R, Nasrallah HA, Keshavan KS. Schizophrenia, “just the facts” 4: clinical features and conceptualization. </a:t>
            </a:r>
            <a:r>
              <a:rPr lang="en-US" dirty="0" err="1"/>
              <a:t>Schizophr</a:t>
            </a:r>
            <a:r>
              <a:rPr lang="en-US" dirty="0"/>
              <a:t> Res 2009; 110: 1–23.</a:t>
            </a:r>
          </a:p>
          <a:p>
            <a:pPr marL="228600" indent="-228600">
              <a:buFont typeface="+mj-lt"/>
              <a:buAutoNum type="arabicPeriod"/>
            </a:pPr>
            <a:r>
              <a:rPr lang="en-GB" dirty="0"/>
              <a:t>Howes OD &amp; Murray RM. Schizophrenia: an integrated </a:t>
            </a:r>
            <a:r>
              <a:rPr lang="en-GB" dirty="0" err="1"/>
              <a:t>sociodevelopmental</a:t>
            </a:r>
            <a:r>
              <a:rPr lang="en-GB" dirty="0"/>
              <a:t>-cognitive model. Lancet 2014; 383: 1677–1687.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American Psychiatric Association: Diagnostic and Statistical Manual of Mental Disorders, Fifth Edition. Arlington, VA, American Psychiatric Association, 2013.</a:t>
            </a:r>
            <a:endParaRPr lang="en-GB"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Walker EF, Trotman HD, Goulding SM et al. Developmental mechanisms in the prodrome to psychosis. Dev </a:t>
            </a:r>
            <a:r>
              <a:rPr lang="en-GB" dirty="0" err="1"/>
              <a:t>Psychopathol</a:t>
            </a:r>
            <a:r>
              <a:rPr lang="en-GB" dirty="0"/>
              <a:t> 2013; 25 (4 Pt 2): 1585–1600.</a:t>
            </a:r>
          </a:p>
          <a:p>
            <a:pPr marL="228600" indent="-228600">
              <a:buFont typeface="+mj-lt"/>
              <a:buAutoNum type="arabicPeriod"/>
            </a:pPr>
            <a:r>
              <a:rPr lang="en-US" dirty="0" err="1"/>
              <a:t>Raballo</a:t>
            </a:r>
            <a:r>
              <a:rPr lang="en-US" dirty="0"/>
              <a:t> A, Henriksen MG, Poletti M, Parnas J. "Schizophrenia, consciousness, and the self" Twenty years later: revisiting the ipseity-disturbance model and the developmental nature of self-disorder in the schizophrenia spectrum. </a:t>
            </a:r>
            <a:r>
              <a:rPr lang="en-US" dirty="0" err="1"/>
              <a:t>Schizophr</a:t>
            </a:r>
            <a:r>
              <a:rPr lang="en-US" dirty="0"/>
              <a:t> Bull 2025; 51: 1187–1192.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Parnas J, </a:t>
            </a:r>
            <a:r>
              <a:rPr lang="en-GB" dirty="0" err="1"/>
              <a:t>Sandsten</a:t>
            </a:r>
            <a:r>
              <a:rPr lang="en-GB" dirty="0"/>
              <a:t> KE. The phenomenological nature of schizophrenia and disorder of selfhood. </a:t>
            </a:r>
            <a:r>
              <a:rPr lang="en-GB" dirty="0" err="1"/>
              <a:t>Schizophr</a:t>
            </a:r>
            <a:r>
              <a:rPr lang="en-GB" dirty="0"/>
              <a:t> Res 2024; 270: 197–201.</a:t>
            </a: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Owen MJ, Sawa A, Mortensen PB. Schizophrenia. Lancet 2016; 388: 86–97.</a:t>
            </a:r>
            <a:r>
              <a:rPr lang="en-GB" dirty="0">
                <a:effectLst/>
              </a:rPr>
              <a:t>  </a:t>
            </a:r>
          </a:p>
          <a:p>
            <a:pPr marL="228600" indent="-228600">
              <a:buFont typeface="+mj-lt"/>
              <a:buAutoNum type="arabicPeriod"/>
            </a:pPr>
            <a:r>
              <a:rPr lang="en-GB" dirty="0"/>
              <a:t>O'Brien KJ, Huque ZM, Pike MR et al. Synergistic pathways to psychosis: understanding developmental risk and resilience factors. Neuropsychopharmacology 2026; 51: 273–292.</a:t>
            </a:r>
          </a:p>
          <a:p>
            <a:pPr marL="228600" indent="-228600">
              <a:buFont typeface="+mj-lt"/>
              <a:buAutoNum type="arabicPeriod"/>
            </a:pPr>
            <a:r>
              <a:rPr lang="en-GB" dirty="0"/>
              <a:t>Urfer-Parnas A, Mortensen EL, Parnas J. Core of schizophrenia: estrangement, dementia or neurocognitive disorder? Psychopathology 2010; 43: 300–311.</a:t>
            </a:r>
          </a:p>
          <a:p>
            <a:pPr marL="228600" indent="-228600">
              <a:buFont typeface="+mj-lt"/>
              <a:buAutoNum type="arabicPeriod"/>
            </a:pPr>
            <a:r>
              <a:rPr lang="en-US" dirty="0"/>
              <a:t>Andreasen NC. The lifetime trajectory of schizophrenia and the concept of neurodevelopment. Dialogues Clin </a:t>
            </a:r>
            <a:r>
              <a:rPr lang="en-US" dirty="0" err="1"/>
              <a:t>Neurosci</a:t>
            </a:r>
            <a:r>
              <a:rPr lang="en-US" dirty="0"/>
              <a:t> 2010; 12: 409–415.</a:t>
            </a:r>
            <a:endParaRPr lang="en-GB" dirty="0"/>
          </a:p>
          <a:p>
            <a:pPr marL="228600" indent="-228600">
              <a:buFont typeface="+mj-lt"/>
              <a:buAutoNum type="arabicPeriod"/>
            </a:pPr>
            <a:r>
              <a:rPr lang="en-GB" dirty="0"/>
              <a:t>Walker EF, </a:t>
            </a:r>
            <a:r>
              <a:rPr lang="en-GB" dirty="0" err="1"/>
              <a:t>Aberizk</a:t>
            </a:r>
            <a:r>
              <a:rPr lang="en-GB" dirty="0"/>
              <a:t> K, Yuan E et al. Developmental perspectives on the origins of psychotic disorders: The need for a transdiagnostic approach. Dev </a:t>
            </a:r>
            <a:r>
              <a:rPr lang="en-GB" dirty="0" err="1"/>
              <a:t>Psychopathol</a:t>
            </a:r>
            <a:r>
              <a:rPr lang="en-GB" dirty="0"/>
              <a:t> 2024; 36: 2559–2569.</a:t>
            </a:r>
          </a:p>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9E4441FC-7B67-43FA-BD36-9EFD361338B9}" type="slidenum">
              <a:rPr lang="en-GB" smtClean="0"/>
              <a:t>14</a:t>
            </a:fld>
            <a:endParaRPr lang="en-GB"/>
          </a:p>
        </p:txBody>
      </p:sp>
      <p:sp>
        <p:nvSpPr>
          <p:cNvPr id="19" name="Rectangle 18">
            <a:extLst>
              <a:ext uri="{FF2B5EF4-FFF2-40B4-BE49-F238E27FC236}">
                <a16:creationId xmlns:a16="http://schemas.microsoft.com/office/drawing/2014/main" id="{6BBA80A4-C584-FC57-C04A-24F9E3635A65}"/>
              </a:ext>
            </a:extLst>
          </p:cNvPr>
          <p:cNvSpPr/>
          <p:nvPr/>
        </p:nvSpPr>
        <p:spPr>
          <a:xfrm>
            <a:off x="-578483" y="1995174"/>
            <a:ext cx="1514474" cy="829306"/>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rPr>
              <a:t>Tandon (2009) </a:t>
            </a:r>
            <a:r>
              <a:rPr lang="en-GB" sz="900" dirty="0" err="1">
                <a:solidFill>
                  <a:schemeClr val="tx1"/>
                </a:solidFill>
              </a:rPr>
              <a:t>pg</a:t>
            </a:r>
            <a:r>
              <a:rPr lang="en-GB" sz="900" dirty="0">
                <a:solidFill>
                  <a:schemeClr val="tx1"/>
                </a:solidFill>
              </a:rPr>
              <a:t> 8 (a)</a:t>
            </a:r>
          </a:p>
          <a:p>
            <a:pPr algn="ctr"/>
            <a:r>
              <a:rPr lang="en-GB" sz="900" dirty="0">
                <a:solidFill>
                  <a:schemeClr val="tx1"/>
                </a:solidFill>
              </a:rPr>
              <a:t>Howes (2014) </a:t>
            </a:r>
            <a:r>
              <a:rPr lang="en-GB" sz="900" dirty="0" err="1">
                <a:solidFill>
                  <a:schemeClr val="tx1"/>
                </a:solidFill>
              </a:rPr>
              <a:t>pg</a:t>
            </a:r>
            <a:r>
              <a:rPr lang="en-GB" sz="900" dirty="0">
                <a:solidFill>
                  <a:schemeClr val="tx1"/>
                </a:solidFill>
              </a:rPr>
              <a:t> 1 (a), 23 (a)</a:t>
            </a:r>
          </a:p>
          <a:p>
            <a:pPr algn="ctr"/>
            <a:r>
              <a:rPr lang="en-GB" sz="900" dirty="0">
                <a:solidFill>
                  <a:prstClr val="black"/>
                </a:solidFill>
              </a:rPr>
              <a:t>DSM-V, p103 *unable to add highlight</a:t>
            </a:r>
            <a:endParaRPr lang="en-GB" sz="900" dirty="0">
              <a:solidFill>
                <a:schemeClr val="tx1"/>
              </a:solidFill>
            </a:endParaRPr>
          </a:p>
        </p:txBody>
      </p:sp>
    </p:spTree>
    <p:extLst>
      <p:ext uri="{BB962C8B-B14F-4D97-AF65-F5344CB8AC3E}">
        <p14:creationId xmlns:p14="http://schemas.microsoft.com/office/powerpoint/2010/main" val="3025908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59589-72B4-F57A-56AC-63EF9E07C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5A978-3874-D5AD-F81B-0463619686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E7EE78-5CC7-22DF-2CC9-124996BD1533}"/>
              </a:ext>
            </a:extLst>
          </p:cNvPr>
          <p:cNvSpPr>
            <a:spLocks noGrp="1"/>
          </p:cNvSpPr>
          <p:nvPr>
            <p:ph type="body" idx="1"/>
          </p:nvPr>
        </p:nvSpPr>
        <p:spPr/>
        <p:txBody>
          <a:bodyPr/>
          <a:lstStyle/>
          <a:p>
            <a:pPr lvl="0">
              <a:defRPr/>
            </a:pPr>
            <a:r>
              <a:rPr lang="en-US" sz="1000" dirty="0">
                <a:latin typeface="Calibri" panose="020F0502020204030204" pitchFamily="34" charset="0"/>
                <a:ea typeface="Calibri" panose="020F0502020204030204" pitchFamily="34" charset="0"/>
                <a:cs typeface="Calibri" panose="020F0502020204030204" pitchFamily="34" charset="0"/>
              </a:rPr>
              <a:t>Neurodevelopmental aberrations in schizophrenia are largely mediated by numerous common variants of small effect, alongside CNVs with larger effect sizes. These CNVs have also been associated with conditions such as autism, ADHD, and bipolar disorder, supporting the concept of the neurodevelopmental </a:t>
            </a:r>
            <a:r>
              <a:rPr lang="en-US" dirty="0"/>
              <a:t>disorder continuum, in which schizophrenia is part of a group of related and overlapping syndromes that result in part from a combination of genetic and environmental effects on brain development.</a:t>
            </a:r>
            <a:r>
              <a:rPr lang="en-US" baseline="30000" dirty="0"/>
              <a:t>5,6,8</a:t>
            </a:r>
            <a:endParaRPr lang="en-US" sz="1000" baseline="30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a:defRPr/>
            </a:pPr>
            <a:r>
              <a:rPr lang="en-GB" dirty="0"/>
              <a:t>Abbreviations: ADHD=attention-deficit hyperactivity disorder; CNV=copy number variant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Tandon R, Nasrallah HA &amp; Keshavan MS. Schizophrenia, “just the facts” 4: clinical features and conceptualization.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Res 2009; 110: 1–23.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Jablensky</a:t>
            </a:r>
            <a:r>
              <a:rPr lang="en-GB" sz="1000" dirty="0">
                <a:latin typeface="Calibri" panose="020F0502020204030204" pitchFamily="34" charset="0"/>
                <a:ea typeface="Calibri" panose="020F0502020204030204" pitchFamily="34" charset="0"/>
                <a:cs typeface="Calibri" panose="020F0502020204030204" pitchFamily="34" charset="0"/>
              </a:rPr>
              <a:t> A. Schizophrenia or schizophrenias? The challenge of genetic parsing of a complex disorder. Am J Psychiatry 2015; 172: 105–107.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Tandon R, Gaebel W, Barch DM et al. The schizophrenia syndrome, circa 2024: what we know and how that informs its nature.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Res 2024; 264: 1–28.</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Owen MJ, Legge SE, Rees E et al. </a:t>
            </a:r>
            <a:r>
              <a:rPr lang="en-US" sz="1000" dirty="0">
                <a:latin typeface="Calibri" panose="020F0502020204030204" pitchFamily="34" charset="0"/>
                <a:ea typeface="Calibri" panose="020F0502020204030204" pitchFamily="34" charset="0"/>
                <a:cs typeface="Calibri" panose="020F0502020204030204" pitchFamily="34" charset="0"/>
              </a:rPr>
              <a:t>Genomic findings in schizophrenia and their implications. Mol Psych 2023; 28: 3638–3647.</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Owen MJ, O’Donovan MC &amp; Thapar A. Neurodevelopmental hypothesis of schizophrenia. Br J Psychiatry 2011; 198: 173–175.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Murray RM, Bhavsar V, Tripoli G et al. </a:t>
            </a:r>
            <a:r>
              <a:rPr lang="en-US" sz="1000" dirty="0">
                <a:latin typeface="Calibri" panose="020F0502020204030204" pitchFamily="34" charset="0"/>
                <a:ea typeface="Calibri" panose="020F0502020204030204" pitchFamily="34" charset="0"/>
                <a:cs typeface="Calibri" panose="020F0502020204030204" pitchFamily="34" charset="0"/>
              </a:rPr>
              <a:t>30 years on: How the neurodevelopmental hypothesis of schizophrenia morphed into the developmental risk factor model of psychosis</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Bull 2017; 43: 1190–1196.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Kotov R, Carpenter WT, Cicero DC, et al. Psychosis </a:t>
            </a: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superspectrum</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II: neurobiology, treatment, and implications. Mol Psychiatry 2024; 29: 1293–1309.</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Owen MJ, Sawa A, Mortensen PB. Schizophrenia. Lancet 2016; 388: 86–97.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dirty="0">
              <a:effectLs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8302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9667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dirty="0" err="1">
                <a:latin typeface="Calibri" panose="020F0502020204030204" pitchFamily="34" charset="0"/>
                <a:ea typeface="Calibri" panose="020F0502020204030204" pitchFamily="34" charset="0"/>
                <a:cs typeface="Calibri" panose="020F0502020204030204" pitchFamily="34" charset="0"/>
              </a:rPr>
              <a:t>Jablensky</a:t>
            </a:r>
            <a:r>
              <a:rPr lang="en-US" sz="1000" dirty="0">
                <a:latin typeface="Calibri" panose="020F0502020204030204" pitchFamily="34" charset="0"/>
                <a:ea typeface="Calibri" panose="020F0502020204030204" pitchFamily="34" charset="0"/>
                <a:cs typeface="Calibri" panose="020F0502020204030204" pitchFamily="34" charset="0"/>
              </a:rPr>
              <a:t> A. The diagnostic concept of schizophrenia: its history, evolution, and future prospects. Dialogues Clin </a:t>
            </a:r>
            <a:r>
              <a:rPr lang="en-US" sz="1000" dirty="0" err="1">
                <a:latin typeface="Calibri" panose="020F0502020204030204" pitchFamily="34" charset="0"/>
                <a:ea typeface="Calibri" panose="020F0502020204030204" pitchFamily="34" charset="0"/>
                <a:cs typeface="Calibri" panose="020F0502020204030204" pitchFamily="34" charset="0"/>
              </a:rPr>
              <a:t>Neurosci</a:t>
            </a:r>
            <a:r>
              <a:rPr lang="en-US" sz="1000" dirty="0">
                <a:latin typeface="Calibri" panose="020F0502020204030204" pitchFamily="34" charset="0"/>
                <a:ea typeface="Calibri" panose="020F0502020204030204" pitchFamily="34" charset="0"/>
                <a:cs typeface="Calibri" panose="020F0502020204030204" pitchFamily="34" charset="0"/>
              </a:rPr>
              <a:t> 2010; 12: 271–287.</a:t>
            </a:r>
          </a:p>
          <a:p>
            <a:pPr marL="228600" indent="-228600">
              <a:buFont typeface="+mj-lt"/>
              <a:buAutoNum type="arabicPeriod"/>
            </a:pPr>
            <a:r>
              <a:rPr lang="en-US" dirty="0"/>
              <a:t>American Psychiatric Association. Diagnostic and statistical manual of mental disorders. Washington, DC: American Psychiatric Association; 1952.</a:t>
            </a:r>
          </a:p>
          <a:p>
            <a:pPr marL="228600" indent="-228600">
              <a:buFont typeface="+mj-lt"/>
              <a:buAutoNum type="arabicPeriod"/>
            </a:pPr>
            <a:r>
              <a:rPr lang="en-US" dirty="0"/>
              <a:t>American Psychiatric Association. Diagnostic and statistical manual of mental disorders. 2nd ed. Washington, DC: American Psychiatric Association; 1968.</a:t>
            </a:r>
          </a:p>
          <a:p>
            <a:pPr marL="228600" indent="-228600">
              <a:buFont typeface="+mj-lt"/>
              <a:buAutoNum type="arabicPeriod"/>
            </a:pPr>
            <a:r>
              <a:rPr lang="en-US" dirty="0"/>
              <a:t>American Psychiatric Association. Diagnostic and statistical manual of mental disorders. 3rd ed. Washington, DC: American Psychiatric Association; 1980.</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Heckers S. Structure of the psychotic disorders classification in DSM-5. </a:t>
            </a:r>
            <a:r>
              <a:rPr lang="en-US" sz="1000" dirty="0" err="1">
                <a:latin typeface="Calibri" panose="020F0502020204030204" pitchFamily="34" charset="0"/>
                <a:ea typeface="Calibri" panose="020F0502020204030204" pitchFamily="34" charset="0"/>
                <a:cs typeface="Calibri" panose="020F0502020204030204" pitchFamily="34" charset="0"/>
              </a:rPr>
              <a:t>Schizophr</a:t>
            </a:r>
            <a:r>
              <a:rPr lang="en-US" sz="1000" dirty="0">
                <a:latin typeface="Calibri" panose="020F0502020204030204" pitchFamily="34" charset="0"/>
                <a:ea typeface="Calibri" panose="020F0502020204030204" pitchFamily="34" charset="0"/>
                <a:cs typeface="Calibri" panose="020F0502020204030204" pitchFamily="34" charset="0"/>
              </a:rPr>
              <a:t> Res 2013; 150: 11–14.</a:t>
            </a:r>
          </a:p>
          <a:p>
            <a:pPr marL="228600" indent="-228600">
              <a:buFont typeface="+mj-lt"/>
              <a:buAutoNum type="arabicPeriod"/>
            </a:pPr>
            <a:r>
              <a:rPr lang="en-US" dirty="0"/>
              <a:t>American Psychiatric Association. Diagnostic and statistical manual of mental disorders. 5th ed. Arlington, VA: American Psychiatric Association; 2013.</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World Health Organization. International statistical classification of diseases and related health problems (11th revision). Geneva: World Health Organization; 2019. https://icd.who.int.</a:t>
            </a:r>
          </a:p>
          <a:p>
            <a:pPr marL="228600" indent="-228600">
              <a:buAutoNum type="arabicPeriod"/>
            </a:pPr>
            <a:r>
              <a:rPr lang="en-US" dirty="0"/>
              <a:t>Nickl-</a:t>
            </a:r>
            <a:r>
              <a:rPr lang="en-US" dirty="0" err="1"/>
              <a:t>Jockschat</a:t>
            </a:r>
            <a:r>
              <a:rPr lang="en-US" dirty="0"/>
              <a:t> T, Steiner J, </a:t>
            </a:r>
            <a:r>
              <a:rPr lang="en-US" dirty="0" err="1"/>
              <a:t>Hirjak</a:t>
            </a:r>
            <a:r>
              <a:rPr lang="en-US" dirty="0"/>
              <a:t> D &amp; Hasan A. Schizophrenia and catatonia: from ICD-10 to ICD-11. </a:t>
            </a:r>
            <a:r>
              <a:rPr lang="en-US" dirty="0" err="1"/>
              <a:t>Nervenarzt</a:t>
            </a:r>
            <a:r>
              <a:rPr lang="en-US" dirty="0"/>
              <a:t> 2025; 96(Suppl 1): S11–S16.</a:t>
            </a:r>
          </a:p>
          <a:p>
            <a:pPr marL="22860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First MB, Gaebel W, Maj M, et al. </a:t>
            </a:r>
            <a:r>
              <a:rPr lang="en-US" sz="1000" dirty="0">
                <a:latin typeface="Calibri" panose="020F0502020204030204" pitchFamily="34" charset="0"/>
                <a:ea typeface="Calibri" panose="020F0502020204030204" pitchFamily="34" charset="0"/>
                <a:cs typeface="Calibri" panose="020F0502020204030204" pitchFamily="34" charset="0"/>
              </a:rPr>
              <a:t>An organization- and category-level comparison of diagnostic requirements for mental disorders in ICD-11 and DSM-5</a:t>
            </a:r>
            <a:r>
              <a:rPr lang="en-GB" sz="1000" dirty="0">
                <a:latin typeface="Calibri" panose="020F0502020204030204" pitchFamily="34" charset="0"/>
                <a:ea typeface="Calibri" panose="020F0502020204030204" pitchFamily="34" charset="0"/>
                <a:cs typeface="Calibri" panose="020F0502020204030204" pitchFamily="34" charset="0"/>
              </a:rPr>
              <a:t>World Psych 2021; 20: 34–51.</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9E4441FC-7B67-43FA-BD36-9EFD361338B9}" type="slidenum">
              <a:rPr lang="en-GB" smtClean="0"/>
              <a:t>17</a:t>
            </a:fld>
            <a:endParaRPr lang="en-GB"/>
          </a:p>
        </p:txBody>
      </p:sp>
    </p:spTree>
    <p:extLst>
      <p:ext uri="{BB962C8B-B14F-4D97-AF65-F5344CB8AC3E}">
        <p14:creationId xmlns:p14="http://schemas.microsoft.com/office/powerpoint/2010/main" val="1179749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noProof="0" dirty="0"/>
              <a:t>The ICD-11 requires a minimum period of symptoms of ≥1 month. </a:t>
            </a:r>
            <a:r>
              <a:rPr lang="en-US" dirty="0"/>
              <a:t>The six symptom domains captured in ICD-11 are positive, negative, depressive mood, manic mood, psychomotor, cognitive.</a:t>
            </a:r>
            <a:r>
              <a:rPr lang="en-US" baseline="30000" dirty="0"/>
              <a:t>4</a:t>
            </a:r>
            <a:r>
              <a:rPr lang="en-US" dirty="0"/>
              <a:t> Negative symptoms include diminished emotional expression, avolition, alogia or paucity of speech, asociality, and anhedonia.</a:t>
            </a:r>
            <a:r>
              <a:rPr lang="en-US" baseline="30000" dirty="0"/>
              <a:t>4 </a:t>
            </a:r>
            <a:r>
              <a:rPr lang="en-US" dirty="0"/>
              <a:t>The 4‑point scale (not present, mild, moderate, and severe), appears in the main body of guidelines.</a:t>
            </a:r>
            <a:r>
              <a:rPr lang="en-US" baseline="30000" dirty="0"/>
              <a:t>4</a:t>
            </a:r>
            <a:endParaRPr lang="en-US" dirty="0"/>
          </a:p>
          <a:p>
            <a:endParaRPr lang="en-US" dirty="0"/>
          </a:p>
          <a:p>
            <a:r>
              <a:rPr lang="en-US" dirty="0"/>
              <a:t>DSM-5 requires that continuous signs of disturbance persist for at ≥6 months. The three positive‑symptom domains captured in DSM-5 are hallucinations, delusions, disorganized speech, which encompass the positive symptom dimension, plus negative, cognition, psychomotor, depression, mania domains.</a:t>
            </a:r>
            <a:r>
              <a:rPr lang="en-US" baseline="30000" dirty="0"/>
              <a:t>4</a:t>
            </a:r>
            <a:r>
              <a:rPr lang="en-US" dirty="0"/>
              <a:t> Manifestation of ≥2 positive symptoms must be present for a diagnosis of schizophrenia.</a:t>
            </a:r>
            <a:r>
              <a:rPr lang="en-US" baseline="30000" dirty="0"/>
              <a:t>10</a:t>
            </a:r>
            <a:r>
              <a:rPr lang="en-US" dirty="0"/>
              <a:t> Negative symptoms are limited to diminished emotional expression and avolition.</a:t>
            </a:r>
            <a:r>
              <a:rPr lang="en-US" baseline="30000" dirty="0"/>
              <a:t>4</a:t>
            </a:r>
            <a:r>
              <a:rPr lang="en-US" dirty="0"/>
              <a:t> The 5‑point scale (not present, severe), is captured in the appendix.</a:t>
            </a:r>
            <a:r>
              <a:rPr lang="en-US" baseline="30000" dirty="0"/>
              <a:t>4</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Abbreviations: </a:t>
            </a:r>
            <a:r>
              <a:rPr lang="en-US" noProof="0" dirty="0"/>
              <a:t>DSM-5=Diagnostic and Statistical Manual of Mental Disorders, fifth edition, text revision; ICD-11=International Classification of Diseases, eleventh revision </a:t>
            </a:r>
            <a:endParaRPr lang="en-US" baseline="0" dirty="0"/>
          </a:p>
          <a:p>
            <a:endParaRPr lang="en-US" dirty="0"/>
          </a:p>
          <a:p>
            <a:r>
              <a:rPr lang="en-US" sz="800" dirty="0"/>
              <a:t>References:</a:t>
            </a:r>
          </a:p>
          <a:p>
            <a:pPr marL="228600" indent="-228600">
              <a:buFont typeface="+mj-lt"/>
              <a:buAutoNum type="arabicPeriod"/>
            </a:pPr>
            <a:r>
              <a:rPr lang="en-US" sz="800" dirty="0"/>
              <a:t>Parnas J &amp; Parnas AU. Refining the diagnostic criteria for schizophrenia: an infinite task. </a:t>
            </a:r>
            <a:r>
              <a:rPr lang="en-US" sz="800" dirty="0" err="1"/>
              <a:t>Schizophr</a:t>
            </a:r>
            <a:r>
              <a:rPr lang="en-US" sz="800" dirty="0"/>
              <a:t> Bull 2024; 50: 12–13.</a:t>
            </a:r>
          </a:p>
          <a:p>
            <a:pPr marL="228600" indent="-228600">
              <a:buFont typeface="+mj-lt"/>
              <a:buAutoNum type="arabicPeriod"/>
            </a:pPr>
            <a:r>
              <a:rPr lang="en-US" sz="800" dirty="0"/>
              <a:t>Heckers S. Structure of the psychotic disorders classification in DSM-5. </a:t>
            </a:r>
            <a:r>
              <a:rPr lang="en-US" sz="800" dirty="0" err="1"/>
              <a:t>Schizophr</a:t>
            </a:r>
            <a:r>
              <a:rPr lang="en-US" sz="800" dirty="0"/>
              <a:t> Res 2013; 150: 11–14.</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dirty="0"/>
              <a:t>Nickl-</a:t>
            </a:r>
            <a:r>
              <a:rPr lang="en-US" sz="800" dirty="0" err="1"/>
              <a:t>Jockschat</a:t>
            </a:r>
            <a:r>
              <a:rPr lang="en-US" sz="800" dirty="0"/>
              <a:t> T, Steiner J, </a:t>
            </a:r>
            <a:r>
              <a:rPr lang="en-US" sz="800" dirty="0" err="1"/>
              <a:t>Hirjak</a:t>
            </a:r>
            <a:r>
              <a:rPr lang="en-US" sz="800" dirty="0"/>
              <a:t> D &amp; Hasan A. Schizophrenia and catatonia: from ICD-10 to ICD-11. </a:t>
            </a:r>
            <a:r>
              <a:rPr lang="en-US" sz="800" dirty="0" err="1"/>
              <a:t>Nervenarzt</a:t>
            </a:r>
            <a:r>
              <a:rPr lang="en-US" sz="800" dirty="0"/>
              <a:t> 2025; 96(Suppl 1): S11–S16.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dirty="0">
                <a:latin typeface="Calibri" panose="020F0502020204030204" pitchFamily="34" charset="0"/>
                <a:ea typeface="Calibri" panose="020F0502020204030204" pitchFamily="34" charset="0"/>
                <a:cs typeface="Calibri" panose="020F0502020204030204" pitchFamily="34" charset="0"/>
              </a:rPr>
              <a:t>First MB, Gaebel W, Maj M, et al. </a:t>
            </a:r>
            <a:r>
              <a:rPr lang="en-US" sz="800" dirty="0">
                <a:latin typeface="Calibri" panose="020F0502020204030204" pitchFamily="34" charset="0"/>
                <a:ea typeface="Calibri" panose="020F0502020204030204" pitchFamily="34" charset="0"/>
                <a:cs typeface="Calibri" panose="020F0502020204030204" pitchFamily="34" charset="0"/>
              </a:rPr>
              <a:t>An organization- and category-level comparison of diagnostic requirements for mental disorders in ICD-11 and DSM-5</a:t>
            </a:r>
            <a:r>
              <a:rPr lang="en-GB" sz="800" dirty="0">
                <a:latin typeface="Calibri" panose="020F0502020204030204" pitchFamily="34" charset="0"/>
                <a:ea typeface="Calibri" panose="020F0502020204030204" pitchFamily="34" charset="0"/>
                <a:cs typeface="Calibri" panose="020F0502020204030204" pitchFamily="34" charset="0"/>
              </a:rPr>
              <a:t>World Psych 2021; 20: 34–51.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dirty="0"/>
              <a:t>Parnas J &amp; Zandersen M. Self and schizophrenia: current status and diagnostic implications. World Psychiatry 2018; 17: 220–221.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dirty="0"/>
              <a:t>Parnas J &amp; </a:t>
            </a:r>
            <a:r>
              <a:rPr lang="en-GB" sz="800" dirty="0" err="1"/>
              <a:t>Sandsten</a:t>
            </a:r>
            <a:r>
              <a:rPr lang="en-GB" sz="800" dirty="0"/>
              <a:t> KE. The phenomenological nature of schizophrenia and disorder of selfhood. </a:t>
            </a:r>
            <a:r>
              <a:rPr lang="en-GB" sz="800" dirty="0" err="1"/>
              <a:t>Schizophr</a:t>
            </a:r>
            <a:r>
              <a:rPr lang="en-GB" sz="800" dirty="0"/>
              <a:t> Res 2024; 270: 197–201.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Raballo A, Henriksen MG, Poletti M, Parnas J. "Schizophrenia, consciousness, and the self" Twenty years later: revisiting the ipseity-disturbance model and the developmental nature of self-disorder in the schizophrenia spectrum. </a:t>
            </a:r>
            <a:r>
              <a:rPr lang="en-US" sz="8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2025; 51: 1187–1192.</a:t>
            </a:r>
          </a:p>
          <a:p>
            <a:pPr marL="228600" indent="-228600">
              <a:buFont typeface="+mj-lt"/>
              <a:buAutoNum type="arabicPeriod"/>
            </a:pPr>
            <a:r>
              <a:rPr lang="en-US" sz="800" dirty="0"/>
              <a:t>American Psychiatric Association. Diagnostic and statistical manual of mental disorders. 5th ed. Arlington, VA: American Psychiatric Association; 2013.</a:t>
            </a:r>
          </a:p>
          <a:p>
            <a:pPr marL="228600" indent="-228600">
              <a:buAutoNum type="arabicPeriod"/>
            </a:pPr>
            <a:r>
              <a:rPr lang="en-US" sz="800" dirty="0">
                <a:latin typeface="Calibri" panose="020F0502020204030204" pitchFamily="34" charset="0"/>
                <a:ea typeface="Calibri" panose="020F0502020204030204" pitchFamily="34" charset="0"/>
                <a:cs typeface="Calibri" panose="020F0502020204030204" pitchFamily="34" charset="0"/>
              </a:rPr>
              <a:t>World Health Organization. International statistical classification of diseases and related health problems (11th revision). Geneva: World Health Organization; 2019. https://icd.who.int.</a:t>
            </a:r>
            <a:endParaRPr lang="en-US" sz="8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indent="-228600">
              <a:buAutoNum type="arabicPeriod"/>
            </a:pPr>
            <a:r>
              <a:rPr lang="en-GB" sz="8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Leucht S, </a:t>
            </a:r>
            <a:r>
              <a:rPr lang="en-GB" sz="8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Siafis</a:t>
            </a:r>
            <a:r>
              <a:rPr lang="en-GB" sz="8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800" dirty="0">
              <a:effectLs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80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80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966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References: </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Maj M. Why the clinical utility of diagnostic categories in psychiatry is intrinsically limited and how we can use new approaches to complement them. World Psychiatry 2018; 17: 121–122.</a:t>
            </a:r>
            <a:r>
              <a:rPr lang="en-US" dirty="0">
                <a:effectLst/>
              </a:rPr>
              <a:t> </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Parnas J et al. Refining the diagnostic criteria for schizophrenia: an infinite task.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2024; 50: 12–13.</a:t>
            </a:r>
            <a:r>
              <a:rPr lang="en-US" dirty="0">
                <a:effectLst/>
              </a:rPr>
              <a:t> </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Sass LA &amp; Parnas J. Schizophrenia, consciousness, and the self.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2003; 29: 427–444.</a:t>
            </a:r>
            <a:r>
              <a:rPr lang="en-US" dirty="0">
                <a:effectLst/>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Orsolini L, Pompili S, </a:t>
            </a:r>
            <a:r>
              <a:rPr lang="en-GB" dirty="0" err="1"/>
              <a:t>Vlope</a:t>
            </a:r>
            <a:r>
              <a:rPr lang="en-GB" dirty="0"/>
              <a:t> U. </a:t>
            </a:r>
            <a:r>
              <a:rPr lang="en-US" dirty="0"/>
              <a:t>Schizophrenia: A narrative review of etiopathogenetic, diagnostic and treatment aspects</a:t>
            </a:r>
            <a:r>
              <a:rPr lang="en-GB" dirty="0"/>
              <a:t>. J Clin Med 2022; 11: 5040.</a:t>
            </a:r>
            <a:endPar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McCoy TH, Castro VM, Rosenfield HR et al. A </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clinical perspective on the relevance of research domain criteria in electronic health records. </a:t>
            </a:r>
            <a:r>
              <a:rPr lang="pl-PL"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Am J Psychiatry</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pl-PL"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2015;</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pl-PL"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172: 316–320</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marL="228600" indent="-228600">
              <a:buFont typeface="+mj-lt"/>
              <a:buAutoNum type="arabicPeriod"/>
            </a:pP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Guloksuz</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&amp; van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Os</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 </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slow death of the concept of schizophrenia and the painful birth of the psychosis spectrum. </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Psych Med 2018; 48: 229–244.</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van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Os</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 &amp;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Guloksuz</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Schizophrenia as a symptom of psychiatry’s reluctance to enter the moral era of medicine.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2022; 242: 138–140.</a:t>
            </a:r>
            <a:r>
              <a:rPr lang="en-GB" dirty="0">
                <a:effectLst/>
              </a:rPr>
              <a:t> </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Heckers S. Structure of the psychotic disorders classification in DSM-5.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2013; 150: 11–14.</a:t>
            </a:r>
            <a:r>
              <a:rPr lang="en-US" dirty="0">
                <a:effectLst/>
              </a:rPr>
              <a:t> </a:t>
            </a:r>
            <a:endParaRPr lang="en-US" sz="1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Nickl-</a:t>
            </a:r>
            <a:r>
              <a:rPr lang="en-US"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Jockschat</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 Steiner J, </a:t>
            </a:r>
            <a:r>
              <a:rPr lang="en-US"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Hirjak</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 &amp; Hasan A. Schizophrenia and catatonia: from ICD-10 to ICD-11. </a:t>
            </a:r>
            <a:r>
              <a:rPr lang="en-US"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Nervenarzt</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2025; 96(Suppl 1): S11–S16.</a:t>
            </a:r>
            <a:endParaRPr lang="en-GB" sz="1000" dirty="0">
              <a:effectLst/>
            </a:endParaRPr>
          </a:p>
          <a:p>
            <a:pPr marL="228600" indent="-228600">
              <a:buFont typeface="+mj-lt"/>
              <a:buAutoNum type="arabicPeriod"/>
              <a:defRPr/>
            </a:pPr>
            <a:r>
              <a:rPr lang="en-GB" dirty="0"/>
              <a:t>Leucht S, </a:t>
            </a:r>
            <a:r>
              <a:rPr lang="en-GB" dirty="0" err="1"/>
              <a:t>Siafis</a:t>
            </a:r>
            <a:r>
              <a:rPr lang="en-GB" dirty="0"/>
              <a:t> S, McGrath JJ et al. Schizophrenia. Nat Rev Dis Primers 2025; 11: 83.</a:t>
            </a:r>
          </a:p>
          <a:p>
            <a:pPr marL="228600" lvl="0" indent="-228600">
              <a:buFont typeface="+mj-lt"/>
              <a:buAutoNum type="arabicPeriod"/>
              <a:defRPr/>
            </a:pPr>
            <a:r>
              <a:rPr lang="en-US" dirty="0"/>
              <a:t>Tandon R, Nasrallah HA, Keshavan MS. Schizophrenia, “just the facts” 4: clinical features and conceptualization. </a:t>
            </a:r>
            <a:r>
              <a:rPr lang="en-US" dirty="0" err="1"/>
              <a:t>Schizophr</a:t>
            </a:r>
            <a:r>
              <a:rPr lang="en-US" dirty="0"/>
              <a:t> Res 2009; 110: 1–23.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503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2</a:t>
            </a:fld>
            <a:endParaRPr lang="en-GB"/>
          </a:p>
        </p:txBody>
      </p:sp>
    </p:spTree>
    <p:extLst>
      <p:ext uri="{BB962C8B-B14F-4D97-AF65-F5344CB8AC3E}">
        <p14:creationId xmlns:p14="http://schemas.microsoft.com/office/powerpoint/2010/main" val="496263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D6C86-02BC-5D3A-8B3D-9F803BDC2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46116-186B-8449-56C7-D08987AAF79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34E932-ECDA-BED4-DF7B-F70EF722A5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Tandon R Keshavan M, Nasrallah H. Reinventing schizophrenia: updating the construct.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2022; 242: 1–3.</a:t>
            </a:r>
            <a:r>
              <a:rPr lang="en-GB" dirty="0">
                <a:effectLst/>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Tandon R, Nasrallah H, Akbarian S, et al. The schizophrenia syndrome, circa 2024: what we know and how that informs its nature.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2024; 264: 1–28.</a:t>
            </a:r>
            <a:r>
              <a:rPr lang="en-GB" dirty="0">
                <a:effectLst/>
              </a:rPr>
              <a:t> </a:t>
            </a:r>
          </a:p>
          <a:p>
            <a:pPr marL="228600" indent="-228600">
              <a:buFont typeface="+mj-lt"/>
              <a:buAutoNum type="arabicPeriod"/>
              <a:defRPr/>
            </a:pPr>
            <a:r>
              <a:rPr lang="en-US" dirty="0"/>
              <a:t>Kendler KS &amp; Heckers S. The schizophrenia concept. </a:t>
            </a:r>
            <a:r>
              <a:rPr lang="en-US" dirty="0" err="1"/>
              <a:t>Schizophr</a:t>
            </a:r>
            <a:r>
              <a:rPr lang="en-US" dirty="0"/>
              <a:t> Res 2022; 242: 67–69.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F6789666-CA0C-9A89-7E35-19F18AC311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3942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B124-FC86-A59F-B372-3C29C6F98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B98D8-EE9A-5A8C-1634-4FD24F7EB5D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8438AB-C310-2B7D-B085-D35D9DF6B62D}"/>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The </a:t>
            </a:r>
            <a:r>
              <a:rPr lang="en-GB" sz="1000" dirty="0" err="1">
                <a:latin typeface="Calibri" panose="020F0502020204030204" pitchFamily="34" charset="0"/>
                <a:ea typeface="Calibri" panose="020F0502020204030204" pitchFamily="34" charset="0"/>
                <a:cs typeface="Calibri" panose="020F0502020204030204" pitchFamily="34" charset="0"/>
              </a:rPr>
              <a:t>RDoC</a:t>
            </a:r>
            <a:r>
              <a:rPr lang="en-GB" sz="1000" dirty="0">
                <a:latin typeface="Calibri" panose="020F0502020204030204" pitchFamily="34" charset="0"/>
                <a:ea typeface="Calibri" panose="020F0502020204030204" pitchFamily="34" charset="0"/>
                <a:cs typeface="Calibri" panose="020F0502020204030204" pitchFamily="34" charset="0"/>
              </a:rPr>
              <a:t> framework provides a research approach that views mental health in the context of major domains of basic human </a:t>
            </a:r>
            <a:r>
              <a:rPr lang="en-GB" sz="1000" dirty="0" err="1">
                <a:latin typeface="Calibri" panose="020F0502020204030204" pitchFamily="34" charset="0"/>
                <a:ea typeface="Calibri" panose="020F0502020204030204" pitchFamily="34" charset="0"/>
                <a:cs typeface="Calibri" panose="020F0502020204030204" pitchFamily="34" charset="0"/>
              </a:rPr>
              <a:t>neurobehavioural</a:t>
            </a:r>
            <a:r>
              <a:rPr lang="en-GB" sz="1000" dirty="0">
                <a:latin typeface="Calibri" panose="020F0502020204030204" pitchFamily="34" charset="0"/>
                <a:ea typeface="Calibri" panose="020F0502020204030204" pitchFamily="34" charset="0"/>
                <a:cs typeface="Calibri" panose="020F0502020204030204" pitchFamily="34" charset="0"/>
              </a:rPr>
              <a:t> functioning. Rather than defining illness by symptoms and then exploring underlying pathology, </a:t>
            </a:r>
            <a:r>
              <a:rPr lang="en-GB" sz="1000" dirty="0" err="1">
                <a:latin typeface="Calibri" panose="020F0502020204030204" pitchFamily="34" charset="0"/>
                <a:ea typeface="Calibri" panose="020F0502020204030204" pitchFamily="34" charset="0"/>
                <a:cs typeface="Calibri" panose="020F0502020204030204" pitchFamily="34" charset="0"/>
              </a:rPr>
              <a:t>RDoC</a:t>
            </a:r>
            <a:r>
              <a:rPr lang="en-GB" sz="1000" dirty="0">
                <a:latin typeface="Calibri" panose="020F0502020204030204" pitchFamily="34" charset="0"/>
                <a:ea typeface="Calibri" panose="020F0502020204030204" pitchFamily="34" charset="0"/>
                <a:cs typeface="Calibri" panose="020F0502020204030204" pitchFamily="34" charset="0"/>
              </a:rPr>
              <a:t> reverses the perspective by considering psychopathology in terms of deviations from normal functions that could account for specific symptoms.</a:t>
            </a:r>
            <a:r>
              <a:rPr lang="en-GB" sz="1000" baseline="30000" dirty="0">
                <a:latin typeface="Calibri" panose="020F0502020204030204" pitchFamily="34" charset="0"/>
                <a:ea typeface="Calibri" panose="020F0502020204030204" pitchFamily="34" charset="0"/>
                <a:cs typeface="Calibri" panose="020F0502020204030204" pitchFamily="34" charset="0"/>
              </a:rPr>
              <a:t>5</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Neurobehavioural</a:t>
            </a:r>
            <a:r>
              <a:rPr lang="en-GB" sz="1000" dirty="0">
                <a:latin typeface="Calibri" panose="020F0502020204030204" pitchFamily="34" charset="0"/>
                <a:ea typeface="Calibri" panose="020F0502020204030204" pitchFamily="34" charset="0"/>
                <a:cs typeface="Calibri" panose="020F0502020204030204" pitchFamily="34" charset="0"/>
              </a:rPr>
              <a:t> functioning falls under six major functional domains, represented by psychological/biological constructs, which are studied along the full range of functioning from normal to abnormal.</a:t>
            </a:r>
            <a:r>
              <a:rPr lang="en-GB" sz="1000" baseline="30000" dirty="0">
                <a:latin typeface="Calibri" panose="020F0502020204030204" pitchFamily="34" charset="0"/>
                <a:ea typeface="Calibri" panose="020F0502020204030204" pitchFamily="34" charset="0"/>
                <a:cs typeface="Calibri" panose="020F0502020204030204" pitchFamily="34" charset="0"/>
              </a:rPr>
              <a:t>5</a:t>
            </a:r>
            <a:r>
              <a:rPr lang="en-GB" sz="1000" dirty="0">
                <a:latin typeface="Calibri" panose="020F0502020204030204" pitchFamily="34" charset="0"/>
                <a:ea typeface="Calibri" panose="020F0502020204030204" pitchFamily="34" charset="0"/>
                <a:cs typeface="Calibri" panose="020F0502020204030204" pitchFamily="34" charset="0"/>
              </a:rPr>
              <a:t> Both behavioural and biological aspects of functioning evolve across the lifespan and are influenced by the environment, including p</a:t>
            </a:r>
            <a:r>
              <a:rPr lang="en-US" sz="1000" dirty="0" err="1">
                <a:latin typeface="Calibri" panose="020F0502020204030204" pitchFamily="34" charset="0"/>
                <a:ea typeface="Calibri" panose="020F0502020204030204" pitchFamily="34" charset="0"/>
                <a:cs typeface="Calibri" panose="020F0502020204030204" pitchFamily="34" charset="0"/>
              </a:rPr>
              <a:t>hysical</a:t>
            </a:r>
            <a:r>
              <a:rPr lang="en-US" sz="1000" dirty="0">
                <a:latin typeface="Calibri" panose="020F0502020204030204" pitchFamily="34" charset="0"/>
                <a:ea typeface="Calibri" panose="020F0502020204030204" pitchFamily="34" charset="0"/>
                <a:cs typeface="Calibri" panose="020F0502020204030204" pitchFamily="34" charset="0"/>
              </a:rPr>
              <a:t> environment, cultural components, and factors such as social determinants of health.</a:t>
            </a:r>
            <a:r>
              <a:rPr lang="en-GB" sz="1000" dirty="0">
                <a:latin typeface="Calibri" panose="020F0502020204030204" pitchFamily="34" charset="0"/>
                <a:ea typeface="Calibri" panose="020F0502020204030204" pitchFamily="34" charset="0"/>
                <a:cs typeface="Calibri" panose="020F0502020204030204" pitchFamily="34" charset="0"/>
              </a:rPr>
              <a:t> Measuring multiple units of analysis allow for c</a:t>
            </a:r>
            <a:r>
              <a:rPr lang="en-US"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omprehensive</a:t>
            </a:r>
            <a:r>
              <a:rPr lang="en-US"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understanding of the construct(s) under study.</a:t>
            </a:r>
            <a:r>
              <a:rPr lang="en-US" sz="1000" b="0" i="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Abbreviations: </a:t>
            </a:r>
            <a:r>
              <a:rPr lang="en-GB" dirty="0" err="1"/>
              <a:t>RDoC</a:t>
            </a:r>
            <a:r>
              <a:rPr lang="en-GB" dirty="0"/>
              <a:t>=Research Domain Criteria </a:t>
            </a:r>
            <a:br>
              <a:rPr lang="en-GB" dirty="0"/>
            </a:br>
            <a:endParaRPr lang="en-GB" dirty="0"/>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Orsolini L, Pompili S &amp; Volpe U. </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Schizophrenia: A narrative review of etiopathogenetic, diagnostic and treatment aspects. </a:t>
            </a:r>
            <a:r>
              <a:rPr lang="sv-SE"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 Clin Med 2022; 11: 5040.</a:t>
            </a:r>
            <a:endPar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Cuthbert BN &amp; Morris SE. Evolving concepts of the schizophrenia spectrum: a research domain criteria perspective. Front Psychiatry 2021; 12: 641319.</a:t>
            </a:r>
            <a:r>
              <a:rPr lang="en-US" dirty="0">
                <a:effectLst/>
              </a:rPr>
              <a:t> </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Morris SE &amp; Cuthbert BN. Research domain criteria: cognitive systems, neural circuits, and dimensions of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behavior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Dialogues Clin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Neurosci</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2012; 14: 29–37.</a:t>
            </a:r>
            <a:r>
              <a:rPr lang="en-GB" dirty="0">
                <a:effectLst/>
              </a:rPr>
              <a:t> </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Insel TR &amp; Cuthbert BN. Brain disorders? Precisely Science 2015; 348: 499–500.</a:t>
            </a:r>
            <a:r>
              <a:rPr lang="en-US" dirty="0">
                <a:effectLst/>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National Institute of Mental Health. Research Domain Criteria (</a:t>
            </a:r>
            <a:r>
              <a:rPr lang="en-US" dirty="0" err="1"/>
              <a:t>RDoC</a:t>
            </a:r>
            <a:r>
              <a:rPr lang="en-US" dirty="0"/>
              <a:t>). Bethesda (MD): National Institute of Mental Health; </a:t>
            </a:r>
            <a:r>
              <a:rPr lang="en-US" dirty="0">
                <a:hlinkClick r:id="rId3"/>
              </a:rPr>
              <a:t>https://www.nimh.nih.gov/research/research-funded-by-nimh/rdoc/about-rdoc</a:t>
            </a:r>
            <a:r>
              <a:rPr lang="en-US" dirty="0"/>
              <a:t>.</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5848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D43A-731F-5A37-42FB-AD38E7A78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8BC5D-6D6C-7A5F-DAC3-E82D04F7FB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81D0EA-F3E1-5670-66D8-40063E6AA48D}"/>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 </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Kotov R, Carpenter WT, Cicero DC et al. Psychosis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superspectrum</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II: neurobiology, treatment, and implications. Mol Psychiatry 2024; 29: 1293–1309.</a:t>
            </a:r>
            <a:r>
              <a:rPr lang="en-GB" dirty="0">
                <a:effectLst/>
              </a:rPr>
              <a:t> </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Kotov R et al. Validity and utility of hierarchical taxonomy of psychopathology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HiTOP</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 Psychosis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superspectrum</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World Psychiatry 2020; 19: 151–172.</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Jonas KG, Markon KE, Kotov R et al. Psychosis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superspectrum</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 nosology,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etiology</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and lifespan development. Mol Psychiatry 2024; 29: 1005–1019.</a:t>
            </a:r>
            <a:r>
              <a:rPr lang="en-GB" dirty="0">
                <a:effectLst/>
              </a:rPr>
              <a:t> </a:t>
            </a:r>
            <a:endPar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Kotov R et al. Reconceptualizing schizophrenia in the Hierarchical Taxonomy of Psychopathology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HiTOP</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2022; 242: 73–77.</a:t>
            </a:r>
            <a:r>
              <a:rPr lang="en-GB" dirty="0">
                <a:effectLst/>
              </a:rPr>
              <a:t>  </a:t>
            </a:r>
          </a:p>
          <a:p>
            <a:pPr marL="228600" indent="-228600">
              <a:buFont typeface="+mj-lt"/>
              <a:buAutoNum type="arabicPeriod"/>
            </a:pPr>
            <a:r>
              <a:rPr lang="en-US" sz="1000" dirty="0" err="1">
                <a:latin typeface="Calibri" panose="020F0502020204030204" pitchFamily="34" charset="0"/>
                <a:ea typeface="Calibri" panose="020F0502020204030204" pitchFamily="34" charset="0"/>
                <a:cs typeface="Calibri" panose="020F0502020204030204" pitchFamily="34" charset="0"/>
              </a:rPr>
              <a:t>HiTOP</a:t>
            </a:r>
            <a:r>
              <a:rPr lang="en-US" sz="1000" dirty="0">
                <a:latin typeface="Calibri" panose="020F0502020204030204" pitchFamily="34" charset="0"/>
                <a:ea typeface="Calibri" panose="020F0502020204030204" pitchFamily="34" charset="0"/>
                <a:cs typeface="Calibri" panose="020F0502020204030204" pitchFamily="34" charset="0"/>
              </a:rPr>
              <a:t> Consortium. Current model. Hierarchical Taxonomy of Psychopathology (</a:t>
            </a:r>
            <a:r>
              <a:rPr lang="en-US" sz="1000" dirty="0" err="1">
                <a:latin typeface="Calibri" panose="020F0502020204030204" pitchFamily="34" charset="0"/>
                <a:ea typeface="Calibri" panose="020F0502020204030204" pitchFamily="34" charset="0"/>
                <a:cs typeface="Calibri" panose="020F0502020204030204" pitchFamily="34" charset="0"/>
              </a:rPr>
              <a:t>HiTOP</a:t>
            </a:r>
            <a:r>
              <a:rPr lang="en-US" sz="1000" dirty="0">
                <a:latin typeface="Calibri" panose="020F0502020204030204" pitchFamily="34" charset="0"/>
                <a:ea typeface="Calibri" panose="020F0502020204030204" pitchFamily="34" charset="0"/>
                <a:cs typeface="Calibri" panose="020F0502020204030204" pitchFamily="34" charset="0"/>
              </a:rPr>
              <a:t>). Available from: https://www.hitop-system.org/current-model.</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497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055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97647-B527-D93E-213D-D7D263F94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1ECCC-4016-8CBC-3462-57258F65F5E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C6E4561-CDA6-60F5-DBEC-7A507A815D46}"/>
              </a:ext>
            </a:extLst>
          </p:cNvPr>
          <p:cNvSpPr>
            <a:spLocks noGrp="1"/>
          </p:cNvSpPr>
          <p:nvPr>
            <p:ph type="body" idx="1"/>
          </p:nvPr>
        </p:nvSpPr>
        <p:spPr/>
        <p:txBody>
          <a:bodyPr/>
          <a:lstStyle/>
          <a:p>
            <a:r>
              <a:rPr lang="en-US" dirty="0"/>
              <a:t>Reference:</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Parnas J. The core Gestalt of schizophrenia. World Psychiatry 2012; 11: 67–69.</a:t>
            </a:r>
          </a:p>
          <a:p>
            <a:pPr marL="228600" indent="-228600">
              <a:buFont typeface="+mj-lt"/>
              <a:buAutoNum type="arabicPeriod"/>
            </a:pPr>
            <a:r>
              <a:rPr lang="en-GB" dirty="0" err="1"/>
              <a:t>Urkin</a:t>
            </a:r>
            <a:r>
              <a:rPr lang="en-GB" dirty="0"/>
              <a:t> B, Parnas J, Raballo A, Koren D. Schizophrenia spectrum disorders: an empirical benchmark study of real-world diagnostic accuracy and reliability among leading international psychiatrists. </a:t>
            </a:r>
            <a:r>
              <a:rPr lang="en-GB" dirty="0" err="1"/>
              <a:t>Schizophr</a:t>
            </a:r>
            <a:r>
              <a:rPr lang="en-GB" dirty="0"/>
              <a:t> Bull Open 2024; 5: sgae012.</a:t>
            </a:r>
            <a:endParaRPr lang="en-US" dirty="0"/>
          </a:p>
          <a:p>
            <a:pPr marL="228600" indent="-228600">
              <a:buFont typeface="+mj-lt"/>
              <a:buAutoNum type="arabicPeriod"/>
            </a:pPr>
            <a:r>
              <a:rPr lang="en-GB" dirty="0"/>
              <a:t>Parnas J, </a:t>
            </a:r>
            <a:r>
              <a:rPr lang="en-GB" dirty="0" err="1"/>
              <a:t>Sandsten</a:t>
            </a:r>
            <a:r>
              <a:rPr lang="en-GB" dirty="0"/>
              <a:t> KE. The phenomenological nature of schizophrenia and disorder of selfhood. </a:t>
            </a:r>
            <a:r>
              <a:rPr lang="en-GB" dirty="0" err="1"/>
              <a:t>Schizophr</a:t>
            </a:r>
            <a:r>
              <a:rPr lang="en-GB" dirty="0"/>
              <a:t> Res 2024; 270: 197–201.</a:t>
            </a:r>
            <a:endParaRPr lang="en-US" dirty="0"/>
          </a:p>
          <a:p>
            <a:pPr marL="228600" indent="-228600">
              <a:buFont typeface="+mj-lt"/>
              <a:buAutoNum type="arabicPeriod"/>
            </a:pPr>
            <a:r>
              <a:rPr lang="en-GB" dirty="0"/>
              <a:t>Nordgaard J, Henriksen MG, Jansson L et al. Disordered selfhood in schizophrenia and the Examination of Anomalous Self-Experience: accumulated evidence and experience. Psychopathology 2021; 54: 275–281. </a:t>
            </a:r>
            <a:endParaRPr lang="en-US" dirty="0"/>
          </a:p>
          <a:p>
            <a:pPr marL="228600" indent="-228600">
              <a:buFont typeface="+mj-lt"/>
              <a:buAutoNum type="arabicPeriod"/>
            </a:pPr>
            <a:r>
              <a:rPr lang="fr-FR" dirty="0" err="1"/>
              <a:t>Stanghellini</a:t>
            </a:r>
            <a:r>
              <a:rPr lang="fr-FR" dirty="0"/>
              <a:t> G, </a:t>
            </a:r>
            <a:r>
              <a:rPr lang="fr-FR" dirty="0" err="1"/>
              <a:t>Aragona</a:t>
            </a:r>
            <a:r>
              <a:rPr lang="fr-FR" dirty="0"/>
              <a:t> M, </a:t>
            </a:r>
            <a:r>
              <a:rPr lang="fr-FR" dirty="0" err="1"/>
              <a:t>Gilardi</a:t>
            </a:r>
            <a:r>
              <a:rPr lang="fr-FR" dirty="0"/>
              <a:t> L, </a:t>
            </a:r>
            <a:r>
              <a:rPr lang="fr-FR" dirty="0" err="1"/>
              <a:t>Ritunnano</a:t>
            </a:r>
            <a:r>
              <a:rPr lang="fr-FR" dirty="0"/>
              <a:t> R. The </a:t>
            </a:r>
            <a:r>
              <a:rPr lang="fr-FR" dirty="0" err="1"/>
              <a:t>person’s</a:t>
            </a:r>
            <a:r>
              <a:rPr lang="fr-FR" dirty="0"/>
              <a:t> position-</a:t>
            </a:r>
            <a:r>
              <a:rPr lang="fr-FR" dirty="0" err="1"/>
              <a:t>taking</a:t>
            </a:r>
            <a:r>
              <a:rPr lang="fr-FR" dirty="0"/>
              <a:t> in the </a:t>
            </a:r>
            <a:r>
              <a:rPr lang="fr-FR" dirty="0" err="1"/>
              <a:t>shaping</a:t>
            </a:r>
            <a:r>
              <a:rPr lang="fr-FR" dirty="0"/>
              <a:t> of </a:t>
            </a:r>
            <a:r>
              <a:rPr lang="fr-FR" dirty="0" err="1"/>
              <a:t>schizophrenic</a:t>
            </a:r>
            <a:r>
              <a:rPr lang="fr-FR" dirty="0"/>
              <a:t> </a:t>
            </a:r>
            <a:r>
              <a:rPr lang="fr-FR" dirty="0" err="1"/>
              <a:t>phenomena</a:t>
            </a:r>
            <a:r>
              <a:rPr lang="fr-FR" dirty="0"/>
              <a:t>. Philos </a:t>
            </a:r>
            <a:r>
              <a:rPr lang="fr-FR" dirty="0" err="1"/>
              <a:t>Psychol</a:t>
            </a:r>
            <a:r>
              <a:rPr lang="fr-FR" dirty="0"/>
              <a:t> 2023; 36: 1261–1286.</a:t>
            </a:r>
            <a:endParaRPr lang="en-US" dirty="0"/>
          </a:p>
          <a:p>
            <a:pPr marL="228600" indent="-228600">
              <a:buFont typeface="+mj-lt"/>
              <a:buAutoNum type="arabicPeriod"/>
            </a:pPr>
            <a:r>
              <a:rPr lang="en-US" dirty="0"/>
              <a:t>Howes OD, Murray RM. Schizophrenia: an integrated </a:t>
            </a:r>
            <a:r>
              <a:rPr lang="en-US" dirty="0" err="1"/>
              <a:t>sociodevelopmental</a:t>
            </a:r>
            <a:r>
              <a:rPr lang="en-US" dirty="0"/>
              <a:t>-cognitive model. Lancet 2014; 383 (9929): 1677–1687.</a:t>
            </a:r>
            <a:endParaRPr lang="en-GB" dirty="0"/>
          </a:p>
          <a:p>
            <a:pPr marL="228600" indent="-228600">
              <a:buFont typeface="+mj-lt"/>
              <a:buAutoNum type="arabicPeriod"/>
            </a:pPr>
            <a:r>
              <a:rPr lang="en-GB" dirty="0"/>
              <a:t>Walker EF, </a:t>
            </a:r>
            <a:r>
              <a:rPr lang="en-GB" dirty="0" err="1"/>
              <a:t>Aberizk</a:t>
            </a:r>
            <a:r>
              <a:rPr lang="en-GB" dirty="0"/>
              <a:t> K, Yuan E et al. Developmental perspectives on the origins of psychotic disorders: The need for a transdiagnostic approach. Dev </a:t>
            </a:r>
            <a:r>
              <a:rPr lang="en-GB" dirty="0" err="1"/>
              <a:t>Psychopathol</a:t>
            </a:r>
            <a:r>
              <a:rPr lang="en-GB" dirty="0"/>
              <a:t> 2024; 36: 2559–2569.</a:t>
            </a:r>
          </a:p>
          <a:p>
            <a:pPr marL="228600" indent="-228600">
              <a:buFont typeface="+mj-lt"/>
              <a:buAutoNum type="arabicPeriod"/>
            </a:pPr>
            <a:r>
              <a:rPr lang="en-GB" dirty="0"/>
              <a:t>O'Brien KJ, Huque ZM, Pike </a:t>
            </a:r>
            <a:r>
              <a:rPr lang="en-GB" dirty="0" err="1"/>
              <a:t>MR,et</a:t>
            </a:r>
            <a:r>
              <a:rPr lang="en-GB" dirty="0"/>
              <a:t> al. Synergistic pathways to psychosis: understanding developmental risk and resilience factors. Neuropsychopharmacology 2026; 51: 273–292.</a:t>
            </a:r>
          </a:p>
          <a:p>
            <a:pPr marL="228600" indent="-228600">
              <a:buFont typeface="+mj-lt"/>
              <a:buAutoNum type="arabicPeriod"/>
            </a:pPr>
            <a:r>
              <a:rPr lang="en-GB" dirty="0"/>
              <a:t>McGorry PD, Hickie IB, Kotov R et al. New diagnosis in psychiatry: beyond heuristics. </a:t>
            </a:r>
            <a:r>
              <a:rPr lang="en-GB" dirty="0" err="1"/>
              <a:t>Psychol</a:t>
            </a:r>
            <a:r>
              <a:rPr lang="en-GB" dirty="0"/>
              <a:t> Med 2025; 55: e26.</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0812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BFD8B-2ACA-CC60-43E7-989D3FC50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333C87-7356-AA7B-EC23-2B0E07075B8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CDCF60-C32C-7961-C587-5DC491744027}"/>
              </a:ext>
            </a:extLst>
          </p:cNvPr>
          <p:cNvSpPr>
            <a:spLocks noGrp="1"/>
          </p:cNvSpPr>
          <p:nvPr>
            <p:ph type="body" idx="1"/>
          </p:nvPr>
        </p:nvSpPr>
        <p:spPr/>
        <p:txBody>
          <a:bodyPr/>
          <a:lstStyle/>
          <a:p>
            <a:r>
              <a:rPr lang="en-US" dirty="0"/>
              <a:t>References:</a:t>
            </a:r>
          </a:p>
          <a:p>
            <a:pPr marL="228600" indent="-228600">
              <a:buFont typeface="+mj-lt"/>
              <a:buAutoNum type="arabicPeriod"/>
            </a:pPr>
            <a:r>
              <a:rPr lang="en-US" dirty="0"/>
              <a:t>Jauhar S, Johnstone M, McKenna PJ. Schizophrenia. Lancet 2022; 399: 473–486.</a:t>
            </a:r>
          </a:p>
          <a:p>
            <a:pPr marL="228600" indent="-228600">
              <a:buFont typeface="+mj-lt"/>
              <a:buAutoNum type="arabicPeriod"/>
            </a:pPr>
            <a:r>
              <a:rPr lang="en-GB" dirty="0"/>
              <a:t>Correll CU, Schooler NR. Negative Symptoms in schizophrenia: a review and clinical guide for recognition, assessment, and treatment. </a:t>
            </a:r>
            <a:r>
              <a:rPr lang="en-GB" dirty="0" err="1"/>
              <a:t>Neuropsychiatr</a:t>
            </a:r>
            <a:r>
              <a:rPr lang="en-GB" dirty="0"/>
              <a:t> Dis Treat 2020; 16: 519–534.</a:t>
            </a:r>
          </a:p>
          <a:p>
            <a:pPr marL="228600" indent="-228600">
              <a:buFont typeface="+mj-lt"/>
              <a:buAutoNum type="arabicPeriod"/>
            </a:pPr>
            <a:r>
              <a:rPr lang="en-GB" dirty="0" err="1"/>
              <a:t>Serretti</a:t>
            </a:r>
            <a:r>
              <a:rPr lang="en-GB" dirty="0"/>
              <a:t> A, Baune BT. Transdiagnostic effects of schizophrenia polygenic scores on treatment outcomes in major psychiatric disorders. </a:t>
            </a:r>
            <a:r>
              <a:rPr lang="en-GB" dirty="0" err="1"/>
              <a:t>Neuropsychiatr</a:t>
            </a:r>
            <a:r>
              <a:rPr lang="en-GB" dirty="0"/>
              <a:t> Dis Treat 2025; 21: 547–562.</a:t>
            </a:r>
          </a:p>
          <a:p>
            <a:pPr marL="228600" indent="-228600">
              <a:buFont typeface="+mj-lt"/>
              <a:buAutoNum type="arabicPeriod"/>
            </a:pPr>
            <a:r>
              <a:rPr lang="en-GB" dirty="0"/>
              <a:t>Taylor J, de Vries YA, Van Loo HM, Kendler KS. </a:t>
            </a:r>
            <a:r>
              <a:rPr lang="en-US" dirty="0"/>
              <a:t>Clinical characteristics indexing genetic differences in schizophrenia: a systematic review. </a:t>
            </a:r>
            <a:r>
              <a:rPr lang="en-GB" dirty="0"/>
              <a:t>Mol Psychiatry 2023; 28: 883–890.</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30000" dirty="0">
              <a:latin typeface="Calibri" panose="020F0502020204030204" pitchFamily="34" charset="0"/>
              <a:ea typeface="Calibri" panose="020F0502020204030204" pitchFamily="34" charset="0"/>
              <a:cs typeface="Calibri" panose="020F0502020204030204" pitchFamily="34" charset="0"/>
            </a:endParaRPr>
          </a:p>
          <a:p>
            <a:endParaRPr lang="en-US" sz="1000" baseline="0" dirty="0">
              <a:latin typeface="Calibri" panose="020F0502020204030204" pitchFamily="34" charset="0"/>
              <a:ea typeface="Calibri" panose="020F0502020204030204" pitchFamily="34" charset="0"/>
              <a:cs typeface="Calibri" panose="020F0502020204030204" pitchFamily="34" charset="0"/>
            </a:endParaRPr>
          </a:p>
          <a:p>
            <a:endParaRPr lang="en-GB" sz="1000" baseline="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918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CB3D0-8B47-8B04-714E-C3557FB20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58177-C155-831E-E771-4738DB1338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9BCBC1-473C-1902-C0BA-7434956E756D}"/>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dirty="0" err="1"/>
              <a:t>Raballo</a:t>
            </a:r>
            <a:r>
              <a:rPr lang="en-GB" dirty="0"/>
              <a:t> A, </a:t>
            </a:r>
            <a:r>
              <a:rPr lang="en-GB" dirty="0" err="1"/>
              <a:t>Monducci</a:t>
            </a:r>
            <a:r>
              <a:rPr lang="en-GB" dirty="0"/>
              <a:t> E, Ferrara M et al. Developmental vulnerability to psychosis: Selective aggregation of basic self-disturbance in early onset schizophrenia. </a:t>
            </a:r>
            <a:r>
              <a:rPr lang="en-GB" dirty="0" err="1"/>
              <a:t>Schizophr</a:t>
            </a:r>
            <a:r>
              <a:rPr lang="en-GB" dirty="0"/>
              <a:t> Res 2018; 201: 367–372.</a:t>
            </a:r>
          </a:p>
          <a:p>
            <a:pPr marL="228600" indent="-228600">
              <a:buFont typeface="+mj-lt"/>
              <a:buAutoNum type="arabicPeriod"/>
            </a:pPr>
            <a:r>
              <a:rPr lang="da-DK" dirty="0"/>
              <a:t>Hur JW, Kwon JS, Lee TY, Park S. The crisis of minimal self-awareness in schizophrenia: a meta-analytic review. Schizophr Res 2014; 152: 58–64.</a:t>
            </a:r>
          </a:p>
          <a:p>
            <a:pPr marL="228600" indent="-228600">
              <a:buFont typeface="+mj-lt"/>
              <a:buAutoNum type="arabicPeriod"/>
            </a:pPr>
            <a:r>
              <a:rPr lang="en-US" dirty="0" err="1"/>
              <a:t>Raballo</a:t>
            </a:r>
            <a:r>
              <a:rPr lang="en-US" dirty="0"/>
              <a:t> A, Poletti M, Preti A, Parnas J. The Self in the spectrum: a meta-analysis of the evidence linking basic self-disorders and schizophrenia. </a:t>
            </a:r>
            <a:r>
              <a:rPr lang="en-US" dirty="0" err="1"/>
              <a:t>Schizophr</a:t>
            </a:r>
            <a:r>
              <a:rPr lang="en-US" dirty="0"/>
              <a:t> Bull 2021; 47: 1007–1017.</a:t>
            </a:r>
          </a:p>
          <a:p>
            <a:pPr marL="228600" indent="-228600">
              <a:buFont typeface="+mj-lt"/>
              <a:buAutoNum type="arabicPeriod"/>
            </a:pPr>
            <a:r>
              <a:rPr lang="da-DK" dirty="0"/>
              <a:t>Nilsson M, Handest P, Carlsson J et al. Well-being and self-disorders in schizotypal disorder and Asperger syndrome/autism spectrum disorder. J Nerv Ment Dis 2020; 208: 418–423.</a:t>
            </a:r>
            <a:endParaRPr lang="en-US"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0377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A81C-F281-F41D-DF3F-86EAA315D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13B95-44E6-A138-77DD-8113F1F4EC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5D8DD96-8DF0-8EBC-40B5-9A5E467376F6}"/>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FTD can be </a:t>
            </a:r>
            <a:r>
              <a:rPr lang="en-US" dirty="0"/>
              <a:t>subdivided into positive versus negative and objective versus subjective symptom clusters. P</a:t>
            </a:r>
            <a:r>
              <a:rPr lang="en-US" sz="1000" dirty="0">
                <a:latin typeface="Calibri" panose="020F0502020204030204" pitchFamily="34" charset="0"/>
                <a:ea typeface="Calibri" panose="020F0502020204030204" pitchFamily="34" charset="0"/>
                <a:cs typeface="Calibri" panose="020F0502020204030204" pitchFamily="34" charset="0"/>
              </a:rPr>
              <a:t>ositive symptoms include derailment and loosening of associations, an increased amount of produced speech (e.g., </a:t>
            </a:r>
            <a:r>
              <a:rPr lang="en-US" sz="1000" dirty="0" err="1">
                <a:latin typeface="Calibri" panose="020F0502020204030204" pitchFamily="34" charset="0"/>
                <a:ea typeface="Calibri" panose="020F0502020204030204" pitchFamily="34" charset="0"/>
                <a:cs typeface="Calibri" panose="020F0502020204030204" pitchFamily="34" charset="0"/>
              </a:rPr>
              <a:t>logorrhoea</a:t>
            </a:r>
            <a:r>
              <a:rPr lang="en-US" sz="1000" dirty="0">
                <a:latin typeface="Calibri" panose="020F0502020204030204" pitchFamily="34" charset="0"/>
                <a:ea typeface="Calibri" panose="020F0502020204030204" pitchFamily="34" charset="0"/>
                <a:cs typeface="Calibri" panose="020F0502020204030204" pitchFamily="34" charset="0"/>
              </a:rPr>
              <a:t>, pressured speech), the use of new words (neologisms), and stilted speech phenomena (manneristic speech). Negative FTD has been conceptualized as a quantitative deficit in speech and thought production (e.g., poverty of speech, slowed thinking). Subjective positive FTDs include pressure of thoughts and thought interference. Subjective negative FTDs include inhibited thinking and dysfunction of thought initiative, respectively.</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US" baseline="30000" dirty="0"/>
          </a:p>
          <a:p>
            <a:r>
              <a:rPr lang="en-US" sz="1000" dirty="0">
                <a:latin typeface="Calibri" panose="020F0502020204030204" pitchFamily="34" charset="0"/>
                <a:ea typeface="Calibri" panose="020F0502020204030204" pitchFamily="34" charset="0"/>
                <a:cs typeface="Calibri" panose="020F0502020204030204" pitchFamily="34" charset="0"/>
              </a:rPr>
              <a:t>Abbreviations: FTD=formal thought disorder</a:t>
            </a:r>
          </a:p>
          <a:p>
            <a:endParaRPr lang="en-US" dirty="0"/>
          </a:p>
          <a:p>
            <a:r>
              <a:rPr lang="en-US" dirty="0"/>
              <a:t>References:</a:t>
            </a:r>
          </a:p>
          <a:p>
            <a:pPr marL="228600" indent="-228600">
              <a:buFont typeface="+mj-lt"/>
              <a:buAutoNum type="arabicPeriod"/>
            </a:pPr>
            <a:r>
              <a:rPr lang="en-GB" dirty="0"/>
              <a:t>Kircher T, </a:t>
            </a:r>
            <a:r>
              <a:rPr lang="en-GB" dirty="0" err="1"/>
              <a:t>Bröhl</a:t>
            </a:r>
            <a:r>
              <a:rPr lang="en-GB" dirty="0"/>
              <a:t> H, Meier F, Engelen J. Formal thought disorders: from phenomenology to neurobiology. Lancet Psychiatry 2018; 5: 515–526.</a:t>
            </a:r>
          </a:p>
          <a:p>
            <a:pPr marL="228600" indent="-228600">
              <a:buFont typeface="+mj-lt"/>
              <a:buAutoNum type="arabicPeriod"/>
            </a:pPr>
            <a:r>
              <a:rPr lang="en-GB" dirty="0"/>
              <a:t>Mota NB, </a:t>
            </a:r>
            <a:r>
              <a:rPr lang="en-GB" dirty="0" err="1"/>
              <a:t>Copelli</a:t>
            </a:r>
            <a:r>
              <a:rPr lang="en-GB" dirty="0"/>
              <a:t> M, Ribeiro S. Thought disorder measured as random speech structure classifies negative symptoms and schizophrenia diagnosis 6 months in advance. NPJ </a:t>
            </a:r>
            <a:r>
              <a:rPr lang="en-GB" dirty="0" err="1"/>
              <a:t>Schizophr</a:t>
            </a:r>
            <a:r>
              <a:rPr lang="en-GB" dirty="0"/>
              <a:t> 2017; 3: 18.</a:t>
            </a:r>
          </a:p>
          <a:p>
            <a:pPr marL="228600" indent="-228600">
              <a:buFont typeface="+mj-lt"/>
              <a:buAutoNum type="arabicPeriod"/>
            </a:pPr>
            <a:r>
              <a:rPr lang="en-GB" dirty="0"/>
              <a:t>Palaniyappan L, </a:t>
            </a:r>
            <a:r>
              <a:rPr lang="en-GB" dirty="0" err="1"/>
              <a:t>Benrimoh</a:t>
            </a:r>
            <a:r>
              <a:rPr lang="en-GB" dirty="0"/>
              <a:t> D, Voppel A, Rocca R. Studying psychosis using natural language generation: a review of emerging opportunities. </a:t>
            </a:r>
            <a:r>
              <a:rPr lang="en-GB" dirty="0" err="1"/>
              <a:t>Biol</a:t>
            </a:r>
            <a:r>
              <a:rPr lang="en-GB" dirty="0"/>
              <a:t> Psychiatry </a:t>
            </a:r>
            <a:r>
              <a:rPr lang="en-GB" dirty="0" err="1"/>
              <a:t>Cogn</a:t>
            </a:r>
            <a:r>
              <a:rPr lang="en-GB" dirty="0"/>
              <a:t> </a:t>
            </a:r>
            <a:r>
              <a:rPr lang="en-GB" dirty="0" err="1"/>
              <a:t>Neurosci</a:t>
            </a:r>
            <a:r>
              <a:rPr lang="en-GB" dirty="0"/>
              <a:t> Neuroimaging 2023 ; 8: 994–1004.</a:t>
            </a:r>
          </a:p>
          <a:p>
            <a:pPr marL="228600" indent="-228600">
              <a:buFont typeface="+mj-lt"/>
              <a:buAutoNum type="arabicPeriod"/>
            </a:pPr>
            <a:r>
              <a:rPr lang="en-GB" dirty="0" err="1"/>
              <a:t>Salavera</a:t>
            </a:r>
            <a:r>
              <a:rPr lang="en-GB" dirty="0"/>
              <a:t> C, </a:t>
            </a:r>
            <a:r>
              <a:rPr lang="en-GB" dirty="0" err="1"/>
              <a:t>Puyuelo</a:t>
            </a:r>
            <a:r>
              <a:rPr lang="en-GB" dirty="0"/>
              <a:t> M, </a:t>
            </a:r>
            <a:r>
              <a:rPr lang="en-GB" dirty="0" err="1"/>
              <a:t>Antoñanzas</a:t>
            </a:r>
            <a:r>
              <a:rPr lang="en-GB" dirty="0"/>
              <a:t> JL, Teruel P. Semantics, pragmatics, and formal thought disorders in people with schizophrenia. </a:t>
            </a:r>
            <a:r>
              <a:rPr lang="en-GB" dirty="0" err="1"/>
              <a:t>Neuropsychiatr</a:t>
            </a:r>
            <a:r>
              <a:rPr lang="en-GB" dirty="0"/>
              <a:t> Dis Treat 2013; 9: 177–183.</a:t>
            </a:r>
          </a:p>
          <a:p>
            <a:pPr marL="228600" indent="-228600">
              <a:buFont typeface="+mj-lt"/>
              <a:buAutoNum type="arabicPeriod"/>
            </a:pPr>
            <a:r>
              <a:rPr lang="en-GB" dirty="0"/>
              <a:t>Burton CZ, Tso IF, Carrión RE et al. Baseline psychopathology and relationship to longitudinal functional outcome in attenuated and early first episode psychosis. </a:t>
            </a:r>
            <a:r>
              <a:rPr lang="en-GB" dirty="0" err="1"/>
              <a:t>Schizophr</a:t>
            </a:r>
            <a:r>
              <a:rPr lang="en-GB" dirty="0"/>
              <a:t> Res 2019; 212: 157–162.</a:t>
            </a:r>
          </a:p>
          <a:p>
            <a:pPr marL="228600" indent="-228600">
              <a:buFont typeface="+mj-lt"/>
              <a:buAutoNum type="arabicPeriod"/>
            </a:pPr>
            <a:r>
              <a:rPr lang="en-GB" dirty="0"/>
              <a:t>Schiavon M, Burton BK, Hemager N et al. Language, motor ability and related deficits in children at familial risk of schizophrenia or bipolar disorder. </a:t>
            </a:r>
            <a:r>
              <a:rPr lang="en-GB" dirty="0" err="1"/>
              <a:t>Schizophr</a:t>
            </a:r>
            <a:r>
              <a:rPr lang="en-GB" dirty="0"/>
              <a:t> Bull 2025; 51: 1555–1567.</a:t>
            </a:r>
          </a:p>
          <a:p>
            <a:pPr marL="228600" indent="-228600">
              <a:buFont typeface="+mj-lt"/>
              <a:buAutoNum type="arabicPeriod"/>
            </a:pPr>
            <a:r>
              <a:rPr lang="en-GB" dirty="0" err="1"/>
              <a:t>Solot</a:t>
            </a:r>
            <a:r>
              <a:rPr lang="en-GB" dirty="0"/>
              <a:t> CB, Moore TM, Crowley TB et al. Early language measures associated with later psychosis features in 22q11.2 deletion syndrome. Am J Med Genet B </a:t>
            </a:r>
            <a:r>
              <a:rPr lang="en-GB" dirty="0" err="1"/>
              <a:t>Neuropsychiatr</a:t>
            </a:r>
            <a:r>
              <a:rPr lang="en-GB" dirty="0"/>
              <a:t> Genet 2020; 183: 392–400.</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1566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5CAAF-0F86-BA8F-E130-293845484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B04EA-DE37-56A1-8615-04D9F4FB585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604C12-87A8-F565-BAD9-9CD5EAE2C395}"/>
              </a:ext>
            </a:extLst>
          </p:cNvPr>
          <p:cNvSpPr>
            <a:spLocks noGrp="1"/>
          </p:cNvSpPr>
          <p:nvPr>
            <p:ph type="body" idx="1"/>
          </p:nvPr>
        </p:nvSpPr>
        <p:spPr/>
        <p:txBody>
          <a:bodyPr/>
          <a:lstStyle/>
          <a:p>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five </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key constructs of negative symptoms include</a:t>
            </a:r>
            <a:r>
              <a:rPr lang="en-GB" sz="900" baseline="30000" dirty="0"/>
              <a:t> </a:t>
            </a:r>
            <a:r>
              <a:rPr lang="en-GB" sz="900" dirty="0"/>
              <a:t>a</a:t>
            </a:r>
            <a:r>
              <a:rPr lang="en-US"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nhedonia</a:t>
            </a:r>
            <a:r>
              <a:rPr lang="en-US" sz="900" dirty="0"/>
              <a:t> (d</a:t>
            </a:r>
            <a:r>
              <a:rPr lang="en-GB"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ifficulty</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or inability to anticipate future pleasure, few leisure activities, lack of interest in sexual activity), a</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volition (emotional withdrawal, apathy, poor grooming and hygiene, less involvement with work/school), asociality (few friends, poor relationships with friends, lack of motivation for relationships, reduced social interaction), affective blunting (</a:t>
            </a:r>
            <a:r>
              <a:rPr lang="en-US" sz="900" dirty="0"/>
              <a:t>d</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iminished facial and vocal expressions, poor eye contact, minimal use of gestures), alogia (s</a:t>
            </a:r>
            <a:r>
              <a:rPr lang="en-GB" sz="9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hort</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or monosyllable answers to questions avoids communication, uses few words).</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r>
              <a:rPr lang="en-US" sz="900" dirty="0"/>
              <a:t> </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These constructs can be categorized into two independent factors: diminished expression (includes blunted affect and alogia) and avolition/apathy (includes avolition, asociality, and anhedonia).</a:t>
            </a:r>
            <a:r>
              <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p>
          <a:p>
            <a:endPar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presence of negative symptoms is not mandatory for a schizophrenia diagnosis; however, diminished expression and avolition are one of the five symptom criteria taken into consideration in the Diagnostic and Statistical Manual of Mental Disorders-5.</a:t>
            </a:r>
            <a:r>
              <a:rPr lang="en-US"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US" sz="900" dirty="0"/>
              <a:t>Despite this, c</a:t>
            </a:r>
            <a:r>
              <a:rPr lang="en-US"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linical recognition of negative symptoms is challenging because patients with schizophrenia may not be aware of the impact of negative symptoms and they rarely present with </a:t>
            </a:r>
            <a:r>
              <a:rPr lang="en-GB" sz="9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negative symptom complaints.</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GB" sz="900" b="0" i="0" u="none" strike="noStrike" kern="1200" dirty="0">
                <a:solidFill>
                  <a:schemeClr val="tx1"/>
                </a:solidFill>
                <a:latin typeface="Calibri" panose="020F0502020204030204" pitchFamily="34" charset="0"/>
                <a:ea typeface="Calibri" panose="020F0502020204030204" pitchFamily="34" charset="0"/>
                <a:cs typeface="Calibri" panose="020F0502020204030204" pitchFamily="34" charset="0"/>
              </a:rPr>
              <a:t>Diminished expression may become apparent during a clinical interview, while avolition may be deducible from </a:t>
            </a:r>
            <a:r>
              <a:rPr lang="en-US" sz="900" dirty="0"/>
              <a:t>inquiry into a person’s behaviors outside the interview setting, which may be suggestive of </a:t>
            </a:r>
            <a:r>
              <a:rPr lang="en-GB" sz="900" b="0" i="0" u="none" strike="noStrike" kern="1200" dirty="0">
                <a:solidFill>
                  <a:schemeClr val="tx1"/>
                </a:solidFill>
                <a:latin typeface="Calibri" panose="020F0502020204030204" pitchFamily="34" charset="0"/>
                <a:ea typeface="Calibri" panose="020F0502020204030204" pitchFamily="34" charset="0"/>
                <a:cs typeface="Calibri" panose="020F0502020204030204" pitchFamily="34" charset="0"/>
              </a:rPr>
              <a:t>poor functioning in work, school relationships or self-care.</a:t>
            </a:r>
            <a:r>
              <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endPar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900" dirty="0"/>
              <a:t>Negative symptom assessment has evolved from older scales like PANSS, SANS, and NSA‑16, which use single‑timepoint ratings and include items now seen as irrelevant to the negative symptom domain, to newer instruments such as CAINS and BNSS that align with the five core constructs.</a:t>
            </a:r>
            <a:r>
              <a:rPr lang="en-US" sz="900" baseline="30000" dirty="0"/>
              <a:t>1 </a:t>
            </a:r>
            <a:r>
              <a:rPr lang="en-US" sz="900" dirty="0"/>
              <a:t>More recently, brief easy-to-use tools like the NSA‑4 were developed to allow rapid screening and assessment in routine clinical practice.</a:t>
            </a:r>
            <a:r>
              <a:rPr lang="en-US" sz="900" baseline="30000" dirty="0"/>
              <a:t>1</a:t>
            </a:r>
            <a:endParaRPr lang="en-GB" sz="9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900" baseline="30000" dirty="0"/>
          </a:p>
          <a:p>
            <a:r>
              <a:rPr lang="en-US" sz="900" dirty="0"/>
              <a:t>Abbreviation: BNSS=Brief Negative Symptom Scale; CAINS=Clinical Assessment Interview for Negative Symptoms; NSA‑16=16‑item Negative Symptom Assessment; NSA‑4=4‑item Negative Symptom Assessment; PANSS=Positive and Negative Syndrome Scale</a:t>
            </a:r>
          </a:p>
          <a:p>
            <a:endParaRPr lang="en-US" sz="900" dirty="0"/>
          </a:p>
          <a:p>
            <a:r>
              <a:rPr lang="en-US" sz="900" dirty="0"/>
              <a:t>References:</a:t>
            </a:r>
          </a:p>
          <a:p>
            <a:pPr marL="228600" indent="-228600">
              <a:buFont typeface="+mj-lt"/>
              <a:buAutoNum type="arabicPeriod"/>
            </a:pPr>
            <a:r>
              <a:rPr lang="en-GB" sz="900" dirty="0"/>
              <a:t>Correll CU, Schooler NR. Negative symptoms in schizophrenia: a review and clinical guide for recognition, assessment, and treatment. </a:t>
            </a:r>
            <a:r>
              <a:rPr lang="en-GB" sz="900" dirty="0" err="1"/>
              <a:t>Neuropsychiatr</a:t>
            </a:r>
            <a:r>
              <a:rPr lang="en-GB" sz="900" dirty="0"/>
              <a:t> Dis Treat 2020; 16: 519–534.</a:t>
            </a:r>
          </a:p>
          <a:p>
            <a:pPr marL="228600" indent="-228600">
              <a:buFont typeface="+mj-lt"/>
              <a:buAutoNum type="arabicPeriod"/>
            </a:pPr>
            <a:r>
              <a:rPr lang="en-GB" sz="900" dirty="0"/>
              <a:t>Chan RCK, Wang </a:t>
            </a:r>
            <a:r>
              <a:rPr lang="en-GB" sz="900" dirty="0" err="1"/>
              <a:t>Ll</a:t>
            </a:r>
            <a:r>
              <a:rPr lang="en-GB" sz="900" dirty="0"/>
              <a:t>, Lui SSY. Theories and models of negative symptoms in schizophrenia and clinical implications. Nat Rev </a:t>
            </a:r>
            <a:r>
              <a:rPr lang="en-GB" sz="900" dirty="0" err="1"/>
              <a:t>Psychol</a:t>
            </a:r>
            <a:r>
              <a:rPr lang="en-GB" sz="900" dirty="0"/>
              <a:t> 2022; 1: 454–467.</a:t>
            </a:r>
          </a:p>
          <a:p>
            <a:pPr marL="228600" indent="-228600">
              <a:buFont typeface="+mj-lt"/>
              <a:buAutoNum type="arabicPeriod"/>
            </a:pPr>
            <a:r>
              <a:rPr lang="en-GB" sz="900" dirty="0" err="1"/>
              <a:t>Galderisi</a:t>
            </a:r>
            <a:r>
              <a:rPr lang="en-GB" sz="900" dirty="0"/>
              <a:t> S, Mucci A, </a:t>
            </a:r>
            <a:r>
              <a:rPr lang="en-GB" sz="900" dirty="0" err="1"/>
              <a:t>Dollfus</a:t>
            </a:r>
            <a:r>
              <a:rPr lang="en-GB" sz="900" dirty="0"/>
              <a:t> S et al. EPA guidance on assessment of negative symptoms in schizophrenia. </a:t>
            </a:r>
            <a:r>
              <a:rPr lang="en-GB" sz="900" dirty="0" err="1"/>
              <a:t>Eur</a:t>
            </a:r>
            <a:r>
              <a:rPr lang="en-GB" sz="900" dirty="0"/>
              <a:t> Psychiatry 2021; 64: e1–23.</a:t>
            </a:r>
          </a:p>
          <a:p>
            <a:endParaRPr lang="en-GB" sz="9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4134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DC185-CA21-7DCF-E646-E7F003EE0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8C075-19AF-6670-41D8-CD9994615F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BC33207-074F-D020-3693-1151FD5363C4}"/>
              </a:ext>
            </a:extLst>
          </p:cNvPr>
          <p:cNvSpPr>
            <a:spLocks noGrp="1"/>
          </p:cNvSpPr>
          <p:nvPr>
            <p:ph type="body" idx="1"/>
          </p:nvPr>
        </p:nvSpPr>
        <p:spPr/>
        <p:txBody>
          <a:bodyPr/>
          <a:lstStyle/>
          <a:p>
            <a:r>
              <a:rPr lang="en-US" dirty="0"/>
              <a:t>Per the DSM-5, schizophrenia is diagnosed when:</a:t>
            </a:r>
          </a:p>
          <a:p>
            <a:pPr marL="171450" indent="-171450">
              <a:buFont typeface="Arial" panose="020B0604020202020204" pitchFamily="34" charset="0"/>
              <a:buChar char="•"/>
            </a:pPr>
            <a:r>
              <a:rPr lang="en-US" dirty="0"/>
              <a:t>Psychotic symptoms are persistent and not caused by substances, medications, medical conditions, delirium, or neurocognitive disorders; timing of symptoms helps distinguish these other causes</a:t>
            </a:r>
            <a:r>
              <a:rPr lang="en-US" baseline="30000" dirty="0"/>
              <a:t>8</a:t>
            </a:r>
          </a:p>
          <a:p>
            <a:pPr marL="171450" indent="-171450">
              <a:buFont typeface="Arial" panose="020B0604020202020204" pitchFamily="34" charset="0"/>
              <a:buChar char="•"/>
            </a:pPr>
            <a:r>
              <a:rPr lang="en-US" dirty="0"/>
              <a:t>Schizoaffective disorder and depressive or bipolar disorder with psychotic features are ruled out as major depressive or manic episodes were either absent during active psychosis or limited to a minority of the total illness duration</a:t>
            </a:r>
            <a:r>
              <a:rPr lang="en-US" baseline="30000" dirty="0"/>
              <a:t>8</a:t>
            </a:r>
            <a:endParaRPr lang="en-US" dirty="0"/>
          </a:p>
          <a:p>
            <a:endParaRPr lang="en-US" dirty="0"/>
          </a:p>
          <a:p>
            <a:r>
              <a:rPr lang="en-US" dirty="0"/>
              <a:t>Abbreviations: DSM-5=Diagnostic and Statistical Manual for Mental Disorders; fifth revision</a:t>
            </a:r>
          </a:p>
          <a:p>
            <a:endParaRPr lang="en-US" dirty="0"/>
          </a:p>
          <a:p>
            <a:r>
              <a:rPr lang="en-US" dirty="0"/>
              <a:t>References:</a:t>
            </a:r>
          </a:p>
          <a:p>
            <a:pPr marL="228600" indent="-228600">
              <a:buFont typeface="+mj-lt"/>
              <a:buAutoNum type="arabicPeriod"/>
            </a:pPr>
            <a:r>
              <a:rPr lang="en-GB" dirty="0"/>
              <a:t>Owen MJ, Sawa A, Mortensen PB. Schizophrenia. Lancet 2016; 388: 86–97.</a:t>
            </a:r>
          </a:p>
          <a:p>
            <a:pPr marL="228600" indent="-228600">
              <a:buFont typeface="+mj-lt"/>
              <a:buAutoNum type="arabicPeriod"/>
            </a:pPr>
            <a:r>
              <a:rPr lang="en-US" dirty="0"/>
              <a:t>Parnas J. The core Gestalt of schizophrenia. World Psychiatry 2012; 11: 67–69.</a:t>
            </a:r>
          </a:p>
          <a:p>
            <a:pPr marL="228600" indent="-228600">
              <a:buFont typeface="+mj-lt"/>
              <a:buAutoNum type="arabicPeriod"/>
            </a:pPr>
            <a:r>
              <a:rPr lang="en-GB" dirty="0" err="1"/>
              <a:t>Stanghellini</a:t>
            </a:r>
            <a:r>
              <a:rPr lang="en-GB" dirty="0"/>
              <a:t> G, Raballo A. Differential typology of delusions in major depression and schizophrenia. A critique to the unitary concept of 'psychosis'. J Affect </a:t>
            </a:r>
            <a:r>
              <a:rPr lang="en-GB" dirty="0" err="1"/>
              <a:t>Disord</a:t>
            </a:r>
            <a:r>
              <a:rPr lang="en-GB" dirty="0"/>
              <a:t> 2015; 171: 171–178.</a:t>
            </a:r>
            <a:endParaRPr lang="en-US" dirty="0"/>
          </a:p>
          <a:p>
            <a:pPr marL="228600" indent="-228600">
              <a:buFont typeface="+mj-lt"/>
              <a:buAutoNum type="arabicPeriod"/>
            </a:pPr>
            <a:r>
              <a:rPr lang="en-US" dirty="0" err="1"/>
              <a:t>Feyaerts</a:t>
            </a:r>
            <a:r>
              <a:rPr lang="en-US" dirty="0"/>
              <a:t> J, Sass L. Self-disorder in schizophrenia: a revised view (1. Comprehensive review-dualities of self- and world-experience). </a:t>
            </a:r>
            <a:r>
              <a:rPr lang="en-US" dirty="0" err="1"/>
              <a:t>Schizophr</a:t>
            </a:r>
            <a:r>
              <a:rPr lang="en-US" dirty="0"/>
              <a:t> Bull 2024; 50: 460–471.</a:t>
            </a:r>
          </a:p>
          <a:p>
            <a:pPr marL="228600" indent="-228600">
              <a:buFont typeface="+mj-lt"/>
              <a:buAutoNum type="arabicPeriod"/>
            </a:pPr>
            <a:r>
              <a:rPr lang="en-US" dirty="0" err="1"/>
              <a:t>Dollfus</a:t>
            </a:r>
            <a:r>
              <a:rPr lang="en-US" dirty="0"/>
              <a:t> S, Lyne J. Negative symptoms: history of the concept and their position in diagnosis of schizophrenia. </a:t>
            </a:r>
            <a:r>
              <a:rPr lang="en-US" dirty="0" err="1"/>
              <a:t>Schizophr</a:t>
            </a:r>
            <a:r>
              <a:rPr lang="en-US" dirty="0"/>
              <a:t> Res 2017; 186: 3–7.</a:t>
            </a:r>
          </a:p>
          <a:p>
            <a:pPr marL="228600" indent="-228600">
              <a:buFont typeface="+mj-lt"/>
              <a:buAutoNum type="arabicPeriod"/>
            </a:pPr>
            <a:r>
              <a:rPr lang="en-GB" dirty="0"/>
              <a:t>Leucht S, </a:t>
            </a:r>
            <a:r>
              <a:rPr lang="en-GB" dirty="0" err="1"/>
              <a:t>Siafis</a:t>
            </a:r>
            <a:r>
              <a:rPr lang="en-GB" dirty="0"/>
              <a:t> S, McGrath JJ et al. Schizophrenia. Nat Rev Dis Primers 2025; 11: 83.</a:t>
            </a:r>
          </a:p>
          <a:p>
            <a:pPr marL="228600" indent="-228600">
              <a:buFont typeface="+mj-lt"/>
              <a:buAutoNum type="arabicPeriod"/>
            </a:pPr>
            <a:r>
              <a:rPr lang="en-GB" dirty="0"/>
              <a:t>Kircher T, </a:t>
            </a:r>
            <a:r>
              <a:rPr lang="en-GB" dirty="0" err="1"/>
              <a:t>Bröhl</a:t>
            </a:r>
            <a:r>
              <a:rPr lang="en-GB" dirty="0"/>
              <a:t> H, Meier F, Engelen J. Formal thought disorders: from phenomenology to neurobiology. Lancet Psychiatry 2018; 5: 515–526.</a:t>
            </a:r>
          </a:p>
          <a:p>
            <a:pPr marL="228600" indent="-228600">
              <a:buFont typeface="+mj-lt"/>
              <a:buAutoNum type="arabicPeriod"/>
            </a:pPr>
            <a:r>
              <a:rPr lang="en-US" dirty="0"/>
              <a:t>American Psychiatric Association: Diagnostic and Statistical Manual of Mental Disorders, Fifth Edition. Arlington, VA, American Psychiatric Association, 2013.</a:t>
            </a:r>
          </a:p>
          <a:p>
            <a:pPr marL="228600" indent="-228600">
              <a:buFont typeface="+mj-lt"/>
              <a:buAutoNum type="arabicPeriod"/>
            </a:pPr>
            <a:endParaRPr lang="en-GB" dirty="0"/>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5716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1C1E-5737-CCF9-F9A8-849BE6AFB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AD930-7579-98D3-0157-BAF2F59BC4D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400908-F210-F513-E323-B8D14B9FFD64}"/>
              </a:ext>
            </a:extLst>
          </p:cNvPr>
          <p:cNvSpPr>
            <a:spLocks noGrp="1"/>
          </p:cNvSpPr>
          <p:nvPr>
            <p:ph type="body" idx="1"/>
          </p:nvPr>
        </p:nvSpPr>
        <p:spPr/>
        <p:txBody>
          <a:bodyPr/>
          <a:lstStyle/>
          <a:p>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Schizophrenia cannot be understood by counting symptoms (such as hallucinations, delusions, etc.), but rather by recognizing a pattern of change in the structure of an individual’s sense of self.</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This pattern, or Gestalt, suggests symptoms are not mutually independent but are interconnected and can only be understood in the context of an </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alteration in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basic and foundational self-world structure of subjectivity</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lang="en-GB" sz="1000" baseline="30000" dirty="0"/>
              <a:t>5</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As such, schizophrenia is characterized by an enduring trait-like disturbance of self, a global transformation in subjectivity and phenomenological structure, affecting expression, affect, motivation, mood, cognition, and action.</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4,5</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endParaRPr lang="en-GB" dirty="0"/>
          </a:p>
          <a:p>
            <a:r>
              <a:rPr lang="en-GB" dirty="0"/>
              <a:t>References:</a:t>
            </a:r>
          </a:p>
          <a:p>
            <a:pPr marL="228600" indent="-228600">
              <a:buFont typeface="+mj-lt"/>
              <a:buAutoNum type="arabicPeriod"/>
            </a:pPr>
            <a:r>
              <a:rPr lang="en-GB" dirty="0"/>
              <a:t>Owen MJ, Sawa A, Mortensen PB. Schizophrenia. Lancet 2016; 388: 86–97.</a:t>
            </a:r>
          </a:p>
          <a:p>
            <a:pPr marL="228600" indent="-228600">
              <a:buFont typeface="+mj-lt"/>
              <a:buAutoNum type="arabicPeriod"/>
            </a:pPr>
            <a:r>
              <a:rPr lang="en-GB" dirty="0"/>
              <a:t>Millier A, Schmidt U, </a:t>
            </a:r>
            <a:r>
              <a:rPr lang="en-GB" dirty="0" err="1"/>
              <a:t>Angermeyer</a:t>
            </a:r>
            <a:r>
              <a:rPr lang="en-GB" dirty="0"/>
              <a:t> MC, et al. Humanistic burden in schizophrenia: a literature review. J </a:t>
            </a:r>
            <a:r>
              <a:rPr lang="en-GB" dirty="0" err="1"/>
              <a:t>Psychiatr</a:t>
            </a:r>
            <a:r>
              <a:rPr lang="en-GB" dirty="0"/>
              <a:t> Res 2014; 54: 85–93.</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Leucht S,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Siafis</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McGrath JJ, et al. Schizophrenia. Nat Rev Dis Primers 2025;11:83.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err="1">
                <a:latin typeface="Calibri" panose="020F0502020204030204" pitchFamily="34" charset="0"/>
                <a:ea typeface="Calibri" panose="020F0502020204030204" pitchFamily="34" charset="0"/>
                <a:cs typeface="Calibri" panose="020F0502020204030204" pitchFamily="34" charset="0"/>
              </a:rPr>
              <a:t>Raballo</a:t>
            </a:r>
            <a:r>
              <a:rPr lang="en-GB" sz="1000" dirty="0">
                <a:latin typeface="Calibri" panose="020F0502020204030204" pitchFamily="34" charset="0"/>
                <a:ea typeface="Calibri" panose="020F0502020204030204" pitchFamily="34" charset="0"/>
                <a:cs typeface="Calibri" panose="020F0502020204030204" pitchFamily="34" charset="0"/>
              </a:rPr>
              <a:t> A, Henriksen MG, Poletti M, Parnas J. "Schizophrenia, consciousness, and the self" Twenty years </a:t>
            </a:r>
            <a:r>
              <a:rPr lang="en-GB" dirty="0"/>
              <a:t>l</a:t>
            </a:r>
            <a:r>
              <a:rPr lang="en-GB" sz="1000" dirty="0">
                <a:latin typeface="Calibri" panose="020F0502020204030204" pitchFamily="34" charset="0"/>
                <a:ea typeface="Calibri" panose="020F0502020204030204" pitchFamily="34" charset="0"/>
                <a:cs typeface="Calibri" panose="020F0502020204030204" pitchFamily="34" charset="0"/>
              </a:rPr>
              <a:t>ater: revisiting the ipseity-disturbance </a:t>
            </a:r>
            <a:r>
              <a:rPr lang="en-GB" dirty="0"/>
              <a:t>m</a:t>
            </a:r>
            <a:r>
              <a:rPr lang="en-GB" sz="1000" dirty="0">
                <a:latin typeface="Calibri" panose="020F0502020204030204" pitchFamily="34" charset="0"/>
                <a:ea typeface="Calibri" panose="020F0502020204030204" pitchFamily="34" charset="0"/>
                <a:cs typeface="Calibri" panose="020F0502020204030204" pitchFamily="34" charset="0"/>
              </a:rPr>
              <a:t>odel and the developmental </a:t>
            </a:r>
            <a:r>
              <a:rPr lang="en-GB" dirty="0"/>
              <a:t>n</a:t>
            </a:r>
            <a:r>
              <a:rPr lang="en-GB" sz="1000" dirty="0">
                <a:latin typeface="Calibri" panose="020F0502020204030204" pitchFamily="34" charset="0"/>
                <a:ea typeface="Calibri" panose="020F0502020204030204" pitchFamily="34" charset="0"/>
                <a:cs typeface="Calibri" panose="020F0502020204030204" pitchFamily="34" charset="0"/>
              </a:rPr>
              <a:t>ature of self-disorder in the schizophrenia </a:t>
            </a:r>
            <a:r>
              <a:rPr lang="en-GB" dirty="0"/>
              <a:t>s</a:t>
            </a:r>
            <a:r>
              <a:rPr lang="en-GB" sz="1000" dirty="0">
                <a:latin typeface="Calibri" panose="020F0502020204030204" pitchFamily="34" charset="0"/>
                <a:ea typeface="Calibri" panose="020F0502020204030204" pitchFamily="34" charset="0"/>
                <a:cs typeface="Calibri" panose="020F0502020204030204" pitchFamily="34" charset="0"/>
              </a:rPr>
              <a:t>pectrum.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Bull 2025; 51: 1187–1192.</a:t>
            </a:r>
            <a:r>
              <a:rPr lang="en-US" dirty="0">
                <a:effectLst/>
              </a:rPr>
              <a:t> </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Parnas J. The core gestalt of schizophrenia. World Psychiatry 2012; 11: 67–69.</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Kendler KS. Kahlbaum, Hecker, and Kraepelin and the transition from psychiatric symptom complexes to empirical disease forms. Am J Psychiatry 2017; 174: 102–109.</a:t>
            </a:r>
            <a:r>
              <a:rPr lang="en-GB" dirty="0">
                <a:effectLst/>
              </a:rPr>
              <a:t> </a:t>
            </a:r>
          </a:p>
          <a:p>
            <a:pPr marL="228600" indent="-228600">
              <a:buAutoNum type="arabicPeriod"/>
            </a:pPr>
            <a:r>
              <a:rPr lang="en-US" dirty="0"/>
              <a:t>Berrios GE. Schizophrenia: a conceptual history. Hist Psychiatry 2003; 14: 111–140.</a:t>
            </a: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Cuthbert BN &amp; Morris SE. The Research Domain Criteria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RDoC</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an analysis of methodological and conceptual challenges. Front Psychiatry 2021; 12: 641319.</a:t>
            </a:r>
            <a:r>
              <a:rPr lang="en-US" dirty="0">
                <a:effectLst/>
              </a:rPr>
              <a:t> </a:t>
            </a:r>
          </a:p>
          <a:p>
            <a:pPr marL="228600" indent="-228600">
              <a:buFont typeface="+mj-lt"/>
              <a:buAutoNum type="arabicPeriod"/>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Tandon R Keshavan M, Nasrallah H. Reinventing schizophrenia: updating the construct.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2022; 242: 1–3. </a:t>
            </a:r>
            <a:endParaRPr lang="en-GB" dirty="0">
              <a:effectLst/>
            </a:endParaRPr>
          </a:p>
          <a:p>
            <a:pPr marL="228600" indent="-228600">
              <a:buFont typeface="+mj-lt"/>
              <a:buAutoNum type="arabicPeriod"/>
            </a:pP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Tandon R, Nasrallah H, Akbarian S, et al. The schizophrenia syndrome, circa 2024: what we know and how that informs its nature. </a:t>
            </a:r>
            <a:r>
              <a:rPr lang="en-US"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2024; 264: 1–28. </a:t>
            </a:r>
            <a:endParaRPr lang="en-GB" dirty="0"/>
          </a:p>
          <a:p>
            <a:pPr marL="228600" indent="-228600">
              <a:buFont typeface="+mj-lt"/>
              <a:buAutoNum type="arabicPeriod"/>
            </a:pPr>
            <a:endParaRPr lang="en-GB" dirty="0"/>
          </a:p>
          <a:p>
            <a:pPr marL="228600" indent="-228600">
              <a:buFont typeface="+mj-lt"/>
              <a:buAutoNum type="arabicPeriod"/>
            </a:pPr>
            <a:endParaRPr lang="en-GB" dirty="0"/>
          </a:p>
        </p:txBody>
      </p:sp>
    </p:spTree>
    <p:extLst>
      <p:ext uri="{BB962C8B-B14F-4D97-AF65-F5344CB8AC3E}">
        <p14:creationId xmlns:p14="http://schemas.microsoft.com/office/powerpoint/2010/main" val="3094028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CA47F-6FF0-62C8-1F10-BF02B27CB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F0A0A-A579-83C3-C878-550290EAEA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BD0F3D-9ABC-92CE-7BCA-7673C4E976D2}"/>
              </a:ext>
            </a:extLst>
          </p:cNvPr>
          <p:cNvSpPr>
            <a:spLocks noGrp="1"/>
          </p:cNvSpPr>
          <p:nvPr>
            <p:ph type="body" idx="1"/>
          </p:nvPr>
        </p:nvSpPr>
        <p:spPr/>
        <p:txBody>
          <a:bodyPr/>
          <a:lstStyle/>
          <a:p>
            <a:r>
              <a:rPr lang="en-US" dirty="0"/>
              <a:t>A meta‑analysis of 33 longitudinal studies showed that BLIPS represents a distinct, higher‑risk subgroup compared with APS, while GRD is uncommon and does not confer increased psychosis risk.</a:t>
            </a:r>
            <a:r>
              <a:rPr lang="en-US" baseline="30000" dirty="0"/>
              <a:t>3</a:t>
            </a:r>
          </a:p>
          <a:p>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In long‑term follow‑up (≥5 years), only </a:t>
            </a:r>
            <a:r>
              <a:rPr lang="en-US" sz="1000" b="0" i="0" dirty="0"/>
              <a:t>16.7% (84/504</a:t>
            </a:r>
            <a:r>
              <a:rPr lang="en-US" sz="1000" dirty="0"/>
              <a:t>) of individuals classified as CHR transitioned to psychosis, and approximately one‑third (32.1%) of those were subsequently diagnosed with schizophrenia.</a:t>
            </a:r>
            <a:r>
              <a:rPr lang="en-GB" sz="1000" baseline="30000" dirty="0"/>
              <a:t>5</a:t>
            </a:r>
          </a:p>
          <a:p>
            <a:endParaRPr lang="en-US" baseline="30000" dirty="0"/>
          </a:p>
          <a:p>
            <a:endParaRPr lang="en-US" baseline="30000" dirty="0"/>
          </a:p>
          <a:p>
            <a:r>
              <a:rPr lang="en-US" baseline="0" dirty="0"/>
              <a:t>Abbreviations: </a:t>
            </a:r>
            <a:r>
              <a:rPr lang="en-GB" dirty="0"/>
              <a:t>APS=attenuated psychotic symptoms; BLIPS=</a:t>
            </a:r>
            <a:r>
              <a:rPr lang="en-US" dirty="0"/>
              <a:t>brief limited intermittent psychotic symptoms; CHR=clinical high risk; GRD=genetic risk and deterioration syndrome</a:t>
            </a:r>
            <a:endParaRPr lang="en-US" baseline="0" dirty="0"/>
          </a:p>
          <a:p>
            <a:endParaRPr lang="en-US" dirty="0"/>
          </a:p>
          <a:p>
            <a:r>
              <a:rPr lang="en-US" dirty="0"/>
              <a:t>References:</a:t>
            </a:r>
          </a:p>
          <a:p>
            <a:pPr marL="228600" indent="-228600">
              <a:buFont typeface="+mj-lt"/>
              <a:buAutoNum type="arabicPeriod"/>
            </a:pPr>
            <a:r>
              <a:rPr lang="en-GB" dirty="0" err="1"/>
              <a:t>Fusar</a:t>
            </a:r>
            <a:r>
              <a:rPr lang="en-GB" dirty="0"/>
              <a:t>-Poli P, Borgwardt S, </a:t>
            </a:r>
            <a:r>
              <a:rPr lang="en-GB" dirty="0" err="1"/>
              <a:t>Bechdolf</a:t>
            </a:r>
            <a:r>
              <a:rPr lang="en-GB" dirty="0"/>
              <a:t> A et al. The psychosis high-risk state: a comprehensive state-of-the-art review. JAMA Psychiatry 2013; 70: 107–120.</a:t>
            </a:r>
          </a:p>
          <a:p>
            <a:pPr marL="228600" indent="-228600">
              <a:buFont typeface="+mj-lt"/>
              <a:buAutoNum type="arabicPeriod"/>
            </a:pPr>
            <a:r>
              <a:rPr lang="en-GB" dirty="0" err="1"/>
              <a:t>Debbané</a:t>
            </a:r>
            <a:r>
              <a:rPr lang="en-GB" dirty="0"/>
              <a:t> M, Eliez S, </a:t>
            </a:r>
            <a:r>
              <a:rPr lang="en-GB" dirty="0" err="1"/>
              <a:t>Badoud</a:t>
            </a:r>
            <a:r>
              <a:rPr lang="en-GB" dirty="0"/>
              <a:t> D et al. Developing psychosis and its risk states through the lens of schizotypy. </a:t>
            </a:r>
            <a:r>
              <a:rPr lang="en-GB" dirty="0" err="1"/>
              <a:t>Schizophr</a:t>
            </a:r>
            <a:r>
              <a:rPr lang="en-GB" dirty="0"/>
              <a:t> Bull 2015; 41 (</a:t>
            </a:r>
            <a:r>
              <a:rPr lang="en-GB" dirty="0" err="1"/>
              <a:t>Suppl</a:t>
            </a:r>
            <a:r>
              <a:rPr lang="en-GB" dirty="0"/>
              <a:t> 2): S396–407.</a:t>
            </a:r>
          </a:p>
          <a:p>
            <a:pPr marL="228600" indent="-228600">
              <a:buFont typeface="+mj-lt"/>
              <a:buAutoNum type="arabicPeriod"/>
            </a:pPr>
            <a:r>
              <a:rPr lang="en-GB" dirty="0" err="1"/>
              <a:t>Fusar</a:t>
            </a:r>
            <a:r>
              <a:rPr lang="en-GB" dirty="0"/>
              <a:t>-Poli P, </a:t>
            </a:r>
            <a:r>
              <a:rPr lang="en-GB" dirty="0" err="1"/>
              <a:t>Cappucciati</a:t>
            </a:r>
            <a:r>
              <a:rPr lang="en-GB" dirty="0"/>
              <a:t> M, Borgwardt S et al. Heterogeneity of psychosis risk within individuals at clinical high risk: a meta-analytical stratification. JAMA Psychiatry 2016; 73: 113–120.</a:t>
            </a:r>
          </a:p>
          <a:p>
            <a:pPr marL="228600" indent="-228600">
              <a:buFont typeface="+mj-lt"/>
              <a:buAutoNum type="arabicPeriod"/>
            </a:pPr>
            <a:r>
              <a:rPr lang="en-US" dirty="0"/>
              <a:t>Raballo A, Poletti M, Preti A, Parnas J. The Self in the spectrum: a meta-analysis of the evidence linking basic self-disorders and schizophrenia. </a:t>
            </a:r>
            <a:r>
              <a:rPr lang="en-US" dirty="0" err="1"/>
              <a:t>Schizophr</a:t>
            </a:r>
            <a:r>
              <a:rPr lang="en-US" dirty="0"/>
              <a:t> Bull 2021; 47: 1007–1017.</a:t>
            </a:r>
          </a:p>
          <a:p>
            <a:pPr marL="228600" indent="-228600">
              <a:buFont typeface="+mj-lt"/>
              <a:buAutoNum type="arabicPeriod"/>
            </a:pPr>
            <a:r>
              <a:rPr lang="en-GB" dirty="0"/>
              <a:t>Cadenhead KS, Kennedy L, Mirzakhanian H et al. Predictors and moderators of long-term outcome of persons at clinical high risk for psychosis: methods and preliminary data. </a:t>
            </a:r>
            <a:r>
              <a:rPr lang="en-GB" dirty="0" err="1"/>
              <a:t>Schizophr</a:t>
            </a:r>
            <a:r>
              <a:rPr lang="en-GB" dirty="0"/>
              <a:t> Bull 2025: sbaf133.</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33133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txBody>
          <a:bodyPr/>
          <a:lstStyle/>
          <a:p>
            <a:endParaRPr lang="en-GB"/>
          </a:p>
        </p:txBody>
      </p:sp>
      <p:sp>
        <p:nvSpPr>
          <p:cNvPr id="3" name="Notes Placeholder 2"/>
          <p:cNvSpPr>
            <a:spLocks noGrp="1"/>
          </p:cNvSpPr>
          <p:nvPr>
            <p:ph type="body" idx="1"/>
          </p:nvPr>
        </p:nvSpPr>
        <p:spPr/>
        <p:txBody>
          <a:bodyPr/>
          <a:lstStyle/>
          <a:p>
            <a:r>
              <a:rPr lang="en-US" sz="900" dirty="0"/>
              <a:t>A new instrument was developed with the intention of harmonizing the CAARMS and the SIPS, termed the Positive </a:t>
            </a:r>
            <a:r>
              <a:rPr lang="en-US" sz="900" dirty="0" err="1"/>
              <a:t>SYmptoms</a:t>
            </a:r>
            <a:r>
              <a:rPr lang="en-US" sz="900" dirty="0"/>
              <a:t> and Diagnostic Criteria for the CAARMS Harmonized with the SIPS (PSYCHS). </a:t>
            </a:r>
            <a:r>
              <a:rPr lang="en-GB" sz="900" dirty="0"/>
              <a:t>It produces fully harmonized positive symptom ratings, enables scoring of all CAARMS and SIPS positive symptom items from a single interview, harmonizes psychosis criteria, and yields partially harmonized CHR/UHR diagnostic criteria across both instruments.</a:t>
            </a:r>
            <a:r>
              <a:rPr lang="en-GB" sz="900" baseline="30000" dirty="0"/>
              <a:t>14</a:t>
            </a:r>
            <a:r>
              <a:rPr lang="en-GB" sz="900" dirty="0"/>
              <a:t> </a:t>
            </a:r>
            <a:endParaRPr lang="en-US" sz="900" dirty="0"/>
          </a:p>
          <a:p>
            <a:endParaRPr lang="en-US" sz="900" dirty="0"/>
          </a:p>
          <a:p>
            <a:r>
              <a:rPr lang="en-US" sz="900" dirty="0"/>
              <a:t>Abbreviations CAARMS=comprehensive assessment of at-risk mental states; CHR=clinical high risk; </a:t>
            </a:r>
            <a:r>
              <a:rPr lang="en-GB" sz="900" dirty="0"/>
              <a:t>SIPS=s</a:t>
            </a:r>
            <a:r>
              <a:rPr lang="en-US" sz="900" dirty="0" err="1"/>
              <a:t>tructured</a:t>
            </a:r>
            <a:r>
              <a:rPr lang="en-US" sz="900" dirty="0"/>
              <a:t> interview for prodromal syndromes; UHR=ultra-high risk</a:t>
            </a:r>
          </a:p>
          <a:p>
            <a:endParaRPr lang="en-US" sz="900" dirty="0"/>
          </a:p>
          <a:p>
            <a:r>
              <a:rPr lang="en-US" sz="800" dirty="0"/>
              <a:t>References:</a:t>
            </a:r>
          </a:p>
          <a:p>
            <a:pPr marL="228600" indent="-228600">
              <a:buFont typeface="+mj-lt"/>
              <a:buAutoNum type="arabicPeriod"/>
            </a:pPr>
            <a:r>
              <a:rPr lang="en-GB" sz="800" dirty="0"/>
              <a:t>Nordgaard J, Revsbech R, Sæbye D, Parnas J. Assessing the diagnostic validity of a structured psychiatric interview in a first-admission hospital sample. World Psychiatry 2012; 11: 181–185.</a:t>
            </a:r>
          </a:p>
          <a:p>
            <a:pPr marL="228600" indent="-228600">
              <a:buFont typeface="+mj-lt"/>
              <a:buAutoNum type="arabicPeriod"/>
            </a:pPr>
            <a:r>
              <a:rPr lang="en-GB" sz="800" dirty="0"/>
              <a:t>Nordgaard J, Sass LA, Parnas J. The psychiatric interview: validity, structure, and subjectivity. </a:t>
            </a:r>
            <a:r>
              <a:rPr lang="en-GB" sz="800" dirty="0" err="1"/>
              <a:t>Eur</a:t>
            </a:r>
            <a:r>
              <a:rPr lang="en-GB" sz="800" dirty="0"/>
              <a:t> Arch Psychiatry Clin </a:t>
            </a:r>
            <a:r>
              <a:rPr lang="en-GB" sz="800" dirty="0" err="1"/>
              <a:t>Neurosci</a:t>
            </a:r>
            <a:r>
              <a:rPr lang="en-GB" sz="800" dirty="0"/>
              <a:t> 2013; 263: 353–364. </a:t>
            </a:r>
          </a:p>
          <a:p>
            <a:pPr marL="228600" indent="-228600">
              <a:buFont typeface="+mj-lt"/>
              <a:buAutoNum type="arabicPeriod"/>
            </a:pPr>
            <a:r>
              <a:rPr lang="en-GB" sz="800" dirty="0"/>
              <a:t>Parnas J, Parnas AU. Refining the diagnostic criteria for schizophrenia: an infinite task. </a:t>
            </a:r>
            <a:r>
              <a:rPr lang="en-GB" sz="800" dirty="0" err="1"/>
              <a:t>Schizophr</a:t>
            </a:r>
            <a:r>
              <a:rPr lang="en-GB" sz="800" dirty="0"/>
              <a:t> Bull 2024; 50: 12–13.</a:t>
            </a:r>
          </a:p>
          <a:p>
            <a:pPr marL="228600" indent="-228600">
              <a:buFont typeface="+mj-lt"/>
              <a:buAutoNum type="arabicPeriod"/>
            </a:pPr>
            <a:r>
              <a:rPr lang="en-GB" sz="800" dirty="0"/>
              <a:t>Nordgaard J, Henriksen MG, Jansson L et al. Disordered selfhood in schizophrenia and the Examination of Anomalous Self-Experience: accumulated evidence and experience. Psychopathology 2021; 54: 275–281. </a:t>
            </a:r>
          </a:p>
          <a:p>
            <a:pPr marL="228600" indent="-228600">
              <a:buFont typeface="+mj-lt"/>
              <a:buAutoNum type="arabicPeriod"/>
            </a:pPr>
            <a:r>
              <a:rPr lang="pt-BR" sz="800" dirty="0"/>
              <a:t>Brissos S, Molodynski A, Dias VV, </a:t>
            </a:r>
            <a:r>
              <a:rPr lang="en-GB" sz="800" dirty="0"/>
              <a:t>Figueira ML. </a:t>
            </a:r>
            <a:r>
              <a:rPr lang="en-US" sz="800" dirty="0"/>
              <a:t>The importance of measuring psychosocial functioning in schizophrenia</a:t>
            </a:r>
            <a:r>
              <a:rPr lang="en-GB" sz="800" dirty="0"/>
              <a:t>. Ann Gen Psychiatry 2011; 10: 18.</a:t>
            </a:r>
          </a:p>
          <a:p>
            <a:pPr marL="228600" indent="-228600">
              <a:buFont typeface="+mj-lt"/>
              <a:buAutoNum type="arabicPeriod"/>
            </a:pPr>
            <a:r>
              <a:rPr lang="en-GB" sz="800" dirty="0"/>
              <a:t>Howie JH, Fielden CR, Rempfer MV. Cognition in schizophrenia across phases of illness: A systematic review and meta-analysis. Psychiatry Res. 2026; 355: 116856.</a:t>
            </a:r>
          </a:p>
          <a:p>
            <a:pPr marL="228600" indent="-228600">
              <a:buFont typeface="+mj-lt"/>
              <a:buAutoNum type="arabicPeriod"/>
            </a:pPr>
            <a:r>
              <a:rPr lang="en-GB" sz="800" dirty="0" err="1"/>
              <a:t>Pîrlog</a:t>
            </a:r>
            <a:r>
              <a:rPr lang="en-GB" sz="800" dirty="0"/>
              <a:t> MC, Alexandru DO, Popescu RE et al. Quality of life – a goal for schizophrenia’s therapy. </a:t>
            </a:r>
            <a:r>
              <a:rPr lang="en-US" sz="800" dirty="0"/>
              <a:t>Curr Health Sci J. 2018; 44: 122–128.</a:t>
            </a:r>
            <a:endParaRPr lang="en-GB" sz="800" dirty="0"/>
          </a:p>
          <a:p>
            <a:pPr marL="228600" indent="-228600">
              <a:buFont typeface="+mj-lt"/>
              <a:buAutoNum type="arabicPeriod"/>
            </a:pPr>
            <a:r>
              <a:rPr lang="en-GB" sz="800" dirty="0"/>
              <a:t>Osório FL, Loureiro SR, Hallak JEC et al. Clinical validity and </a:t>
            </a:r>
            <a:r>
              <a:rPr lang="en-GB" sz="800" dirty="0" err="1"/>
              <a:t>intrarater</a:t>
            </a:r>
            <a:r>
              <a:rPr lang="en-GB" sz="800" dirty="0"/>
              <a:t> and test-retest reliability of the Structured Clinical Interview for DSM-5 - Clinician Version (SCID-5-CV). Psychiatry Clin </a:t>
            </a:r>
            <a:r>
              <a:rPr lang="en-GB" sz="800" dirty="0" err="1"/>
              <a:t>Neurosci</a:t>
            </a:r>
            <a:r>
              <a:rPr lang="en-GB" sz="800" dirty="0"/>
              <a:t> 2019; 73: 754–760.</a:t>
            </a:r>
          </a:p>
          <a:p>
            <a:pPr marL="228600" indent="-228600">
              <a:buFont typeface="+mj-lt"/>
              <a:buAutoNum type="arabicPeriod"/>
            </a:pPr>
            <a:r>
              <a:rPr lang="en-US" sz="800" dirty="0"/>
              <a:t>Geck S, </a:t>
            </a:r>
            <a:r>
              <a:rPr lang="en-US" sz="800" dirty="0" err="1"/>
              <a:t>Roithmeier</a:t>
            </a:r>
            <a:r>
              <a:rPr lang="en-US" sz="800" dirty="0"/>
              <a:t> M, </a:t>
            </a:r>
            <a:r>
              <a:rPr lang="en-US" sz="800" dirty="0" err="1"/>
              <a:t>Bühner</a:t>
            </a:r>
            <a:r>
              <a:rPr lang="en-US" sz="800" dirty="0"/>
              <a:t> M et al. COSMIN systematic review and meta-analysis of the measurement properties of the PANSS-6. </a:t>
            </a:r>
            <a:r>
              <a:rPr lang="en-US" sz="800" dirty="0" err="1"/>
              <a:t>Eur</a:t>
            </a:r>
            <a:r>
              <a:rPr lang="en-US" sz="800" dirty="0"/>
              <a:t> </a:t>
            </a:r>
            <a:r>
              <a:rPr lang="en-US" sz="800" dirty="0" err="1"/>
              <a:t>Neuropsychopharmacol</a:t>
            </a:r>
            <a:r>
              <a:rPr lang="en-US" sz="800" dirty="0"/>
              <a:t> 2025; 94: 41–50.</a:t>
            </a:r>
          </a:p>
          <a:p>
            <a:pPr marL="228600" indent="-228600">
              <a:buFont typeface="+mj-lt"/>
              <a:buAutoNum type="arabicPeriod"/>
            </a:pPr>
            <a:r>
              <a:rPr lang="en-GB" sz="800" dirty="0"/>
              <a:t>Kumari S, Malik M, Florival C et al. An assessment of five (PANSS, SAPS, SANS, NSA-16, CGI-SCH) commonly used symptoms rating scales in schizophrenia and comparison to newer scales (CAINS, BNSS). J Addict Res Ther 2017; 8: 324.</a:t>
            </a:r>
          </a:p>
          <a:p>
            <a:pPr marL="228600" indent="-228600">
              <a:buFont typeface="+mj-lt"/>
              <a:buAutoNum type="arabicPeriod"/>
            </a:pPr>
            <a:r>
              <a:rPr lang="en-US" sz="800" dirty="0"/>
              <a:t>Østergaard SD, Lemming OM, Mors O et al. PANSS-6: a brief rating scale for the measurement of severity in schizophrenia. Acta </a:t>
            </a:r>
            <a:r>
              <a:rPr lang="en-US" sz="800" dirty="0" err="1"/>
              <a:t>Psychiatr</a:t>
            </a:r>
            <a:r>
              <a:rPr lang="en-US" sz="800" dirty="0"/>
              <a:t> Scand 2016; 133: 436–444.</a:t>
            </a:r>
          </a:p>
          <a:p>
            <a:pPr marL="228600" indent="-228600">
              <a:buFont typeface="+mj-lt"/>
              <a:buAutoNum type="arabicPeriod"/>
            </a:pPr>
            <a:r>
              <a:rPr lang="en-GB" sz="800" dirty="0" err="1"/>
              <a:t>Fusar</a:t>
            </a:r>
            <a:r>
              <a:rPr lang="en-GB" sz="800" dirty="0"/>
              <a:t>-Poli P, Borgwardt S, </a:t>
            </a:r>
            <a:r>
              <a:rPr lang="en-GB" sz="800" dirty="0" err="1"/>
              <a:t>Bechdolf</a:t>
            </a:r>
            <a:r>
              <a:rPr lang="en-GB" sz="800" dirty="0"/>
              <a:t> A et al. The psychosis high-risk state: a comprehensive state-of-the-art review. JAMA Psychiatry 2013; 70: 107–120.</a:t>
            </a:r>
          </a:p>
          <a:p>
            <a:pPr marL="228600" indent="-228600">
              <a:buFont typeface="+mj-lt"/>
              <a:buAutoNum type="arabicPeriod"/>
            </a:pPr>
            <a:r>
              <a:rPr lang="en-GB" sz="800" dirty="0"/>
              <a:t>Parnas J, Møller P, Kircher T et al. EASE: Examination of Anomalous Self-Experience. Psychopathology 2005; 38 (5): 236–258.</a:t>
            </a:r>
          </a:p>
          <a:p>
            <a:pPr marL="228600" indent="-228600">
              <a:buFont typeface="+mj-lt"/>
              <a:buAutoNum type="arabicPeriod"/>
            </a:pPr>
            <a:r>
              <a:rPr lang="en-GB" sz="800" dirty="0"/>
              <a:t>Woods et al. Development of the PSYCHS: Positive </a:t>
            </a:r>
            <a:r>
              <a:rPr lang="en-GB" sz="800" dirty="0" err="1"/>
              <a:t>SYmptoms</a:t>
            </a:r>
            <a:r>
              <a:rPr lang="en-GB" sz="800" dirty="0"/>
              <a:t> and Diagnostic Criteria for the CAARMS Harmonized with the SIPS. Early </a:t>
            </a:r>
            <a:r>
              <a:rPr lang="en-GB" sz="800" dirty="0" err="1"/>
              <a:t>Interv</a:t>
            </a:r>
            <a:r>
              <a:rPr lang="en-GB" sz="800" dirty="0"/>
              <a:t> Psychiatry 2024; 18: 255–272.</a:t>
            </a:r>
            <a:endParaRPr lang="en-US" sz="800" dirty="0"/>
          </a:p>
          <a:p>
            <a:endParaRPr lang="en-US" sz="9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2827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3341-DEDA-49AF-1258-779D000E01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C9322-DA39-D752-264A-B4352C3C469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82B5D0-DA56-F080-76A8-13AB18BAFF03}"/>
              </a:ext>
            </a:extLst>
          </p:cNvPr>
          <p:cNvSpPr>
            <a:spLocks noGrp="1"/>
          </p:cNvSpPr>
          <p:nvPr>
            <p:ph type="body" idx="1"/>
          </p:nvPr>
        </p:nvSpPr>
        <p:spPr/>
        <p:txBody>
          <a:bodyPr/>
          <a:lstStyle/>
          <a:p>
            <a:r>
              <a:rPr lang="en-US" dirty="0"/>
              <a:t>References:</a:t>
            </a:r>
          </a:p>
          <a:p>
            <a:pPr marL="228600" indent="-228600">
              <a:buFont typeface="+mj-lt"/>
              <a:buAutoNum type="arabicPeriod"/>
            </a:pPr>
            <a:r>
              <a:rPr lang="en-GB" dirty="0"/>
              <a:t>Parnas J, Parnas AU. Refining the diagnostic criteria for schizophrenia: an infinite task. </a:t>
            </a:r>
            <a:r>
              <a:rPr lang="en-GB" dirty="0" err="1"/>
              <a:t>Schizophr</a:t>
            </a:r>
            <a:r>
              <a:rPr lang="en-GB" dirty="0"/>
              <a:t> Bull 2024; 50: 12–13.</a:t>
            </a:r>
            <a:endParaRPr lang="en-US" dirty="0"/>
          </a:p>
          <a:p>
            <a:pPr marL="228600" indent="-228600">
              <a:buFont typeface="+mj-lt"/>
              <a:buAutoNum type="arabicPeriod"/>
            </a:pPr>
            <a:r>
              <a:rPr lang="en-US" dirty="0"/>
              <a:t>Sass LA, Parnas J. Schizophrenia, consciousness, and the self. </a:t>
            </a:r>
            <a:r>
              <a:rPr lang="en-US" dirty="0" err="1"/>
              <a:t>Schizophr</a:t>
            </a:r>
            <a:r>
              <a:rPr lang="en-US" dirty="0"/>
              <a:t> Bull 2003; 29: 427–444.</a:t>
            </a:r>
            <a:endParaRPr lang="en-GB" dirty="0"/>
          </a:p>
          <a:p>
            <a:pPr marL="228600" indent="-228600">
              <a:buFont typeface="+mj-lt"/>
              <a:buAutoNum type="arabicPeriod"/>
            </a:pPr>
            <a:r>
              <a:rPr lang="en-GB" dirty="0" err="1"/>
              <a:t>Urkin</a:t>
            </a:r>
            <a:r>
              <a:rPr lang="en-GB" dirty="0"/>
              <a:t> B, Parnas J, Raballo A, Koren D. Schizophrenia spectrum disorders: an empirical benchmark study of real-world diagnostic accuracy and reliability among leading international psychiatrists. </a:t>
            </a:r>
            <a:r>
              <a:rPr lang="en-GB" dirty="0" err="1"/>
              <a:t>Schizophr</a:t>
            </a:r>
            <a:r>
              <a:rPr lang="en-GB" dirty="0"/>
              <a:t> Bull Open 2024; 5: sgae012.</a:t>
            </a:r>
            <a:endParaRPr lang="en-US" dirty="0"/>
          </a:p>
          <a:p>
            <a:pPr marL="228600" indent="-228600">
              <a:buFont typeface="+mj-lt"/>
              <a:buAutoNum type="arabicPeriod"/>
            </a:pPr>
            <a:r>
              <a:rPr lang="en-GB" dirty="0"/>
              <a:t>Parnas J, </a:t>
            </a:r>
            <a:r>
              <a:rPr lang="en-GB" dirty="0" err="1"/>
              <a:t>Sandsten</a:t>
            </a:r>
            <a:r>
              <a:rPr lang="en-GB" dirty="0"/>
              <a:t> KE. The phenomenological nature of schizophrenia and disorder of selfhood. </a:t>
            </a:r>
            <a:r>
              <a:rPr lang="en-GB" dirty="0" err="1"/>
              <a:t>Schizophr</a:t>
            </a:r>
            <a:r>
              <a:rPr lang="en-GB" dirty="0"/>
              <a:t> Res 2024; 270: 197–201.</a:t>
            </a:r>
          </a:p>
          <a:p>
            <a:pPr marL="228600" indent="-228600">
              <a:buFont typeface="+mj-lt"/>
              <a:buAutoNum type="arabicPeriod"/>
            </a:pPr>
            <a:r>
              <a:rPr lang="en-US" dirty="0"/>
              <a:t>American Psychiatric Association. Diagnostic and statistical manual of mental disorders. 5th ed. Arlington, VA: American Psychiatric Association; 2013.</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World Health Organization. International statistical classification of diseases and related health problems (11th revision). Geneva: World Health Organization; 2019. https://icd.who.int.</a:t>
            </a:r>
            <a:endParaRPr lang="en-GB" dirty="0"/>
          </a:p>
          <a:p>
            <a:pPr marL="228600" indent="-228600">
              <a:buFont typeface="+mj-lt"/>
              <a:buAutoNum type="arabicPeriod"/>
            </a:pPr>
            <a:r>
              <a:rPr lang="en-US" dirty="0"/>
              <a:t>Raballo A, Poletti M, Preti A, Parnas J. The Self in the spectrum: a meta-analysis of the evidence linking basic self-disorders and schizophrenia. </a:t>
            </a:r>
            <a:r>
              <a:rPr lang="en-US" dirty="0" err="1"/>
              <a:t>Schizophr</a:t>
            </a:r>
            <a:r>
              <a:rPr lang="en-US" dirty="0"/>
              <a:t> Bull 2021; 47: 1007–1017.</a:t>
            </a:r>
            <a:endParaRPr lang="fr-FR" dirty="0"/>
          </a:p>
          <a:p>
            <a:pPr marL="228600" indent="-228600">
              <a:buFont typeface="+mj-lt"/>
              <a:buAutoNum type="arabicPeriod"/>
            </a:pPr>
            <a:r>
              <a:rPr lang="fr-FR" dirty="0" err="1"/>
              <a:t>Stanghellini</a:t>
            </a:r>
            <a:r>
              <a:rPr lang="fr-FR" dirty="0"/>
              <a:t> G, </a:t>
            </a:r>
            <a:r>
              <a:rPr lang="fr-FR" dirty="0" err="1"/>
              <a:t>Aragona</a:t>
            </a:r>
            <a:r>
              <a:rPr lang="fr-FR" dirty="0"/>
              <a:t> M, </a:t>
            </a:r>
            <a:r>
              <a:rPr lang="fr-FR" dirty="0" err="1"/>
              <a:t>Gilardi</a:t>
            </a:r>
            <a:r>
              <a:rPr lang="fr-FR" dirty="0"/>
              <a:t> L, </a:t>
            </a:r>
            <a:r>
              <a:rPr lang="fr-FR" dirty="0" err="1"/>
              <a:t>Ritunnano</a:t>
            </a:r>
            <a:r>
              <a:rPr lang="fr-FR" dirty="0"/>
              <a:t> R. The </a:t>
            </a:r>
            <a:r>
              <a:rPr lang="fr-FR" dirty="0" err="1"/>
              <a:t>person’s</a:t>
            </a:r>
            <a:r>
              <a:rPr lang="fr-FR" dirty="0"/>
              <a:t> position-</a:t>
            </a:r>
            <a:r>
              <a:rPr lang="fr-FR" dirty="0" err="1"/>
              <a:t>taking</a:t>
            </a:r>
            <a:r>
              <a:rPr lang="fr-FR" dirty="0"/>
              <a:t> in the </a:t>
            </a:r>
            <a:r>
              <a:rPr lang="fr-FR" dirty="0" err="1"/>
              <a:t>shaping</a:t>
            </a:r>
            <a:r>
              <a:rPr lang="fr-FR" dirty="0"/>
              <a:t> of </a:t>
            </a:r>
            <a:r>
              <a:rPr lang="fr-FR" dirty="0" err="1"/>
              <a:t>schizophrenic</a:t>
            </a:r>
            <a:r>
              <a:rPr lang="fr-FR" dirty="0"/>
              <a:t> </a:t>
            </a:r>
            <a:r>
              <a:rPr lang="fr-FR" dirty="0" err="1"/>
              <a:t>phenomena</a:t>
            </a:r>
            <a:r>
              <a:rPr lang="fr-FR" dirty="0"/>
              <a:t>. Philos </a:t>
            </a:r>
            <a:r>
              <a:rPr lang="fr-FR" dirty="0" err="1"/>
              <a:t>Psychol</a:t>
            </a:r>
            <a:r>
              <a:rPr lang="fr-FR" dirty="0"/>
              <a:t> 2023; 36: 1261–1286.</a:t>
            </a:r>
            <a:endParaRPr lang="en-US" dirty="0"/>
          </a:p>
        </p:txBody>
      </p:sp>
    </p:spTree>
    <p:extLst>
      <p:ext uri="{BB962C8B-B14F-4D97-AF65-F5344CB8AC3E}">
        <p14:creationId xmlns:p14="http://schemas.microsoft.com/office/powerpoint/2010/main" val="3204433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References: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World Health Organization. International statistical classification of diseases and related health problems (11th revision). Geneva: World Health Organization; 2019. https://icd.who.int/.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Leucht S, </a:t>
            </a:r>
            <a:r>
              <a:rPr lang="en-GB" sz="1000" b="0" i="0" u="none" strike="noStrike"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Siafis</a:t>
            </a:r>
            <a:r>
              <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American Psychiatric Association: Diagnostic and Statistical Manual of Mental Disorders, Fifth Edition. Arlington, VA, American Psychiatric Association, 2013.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American Psychiatric Association: Diagnostic and Statistical Manual of Mental Disorders, Fifth Edition, Text Revision. Arlington, VA, American Psychiatric Association, 2022.</a:t>
            </a:r>
            <a:endParaRPr lang="en-GB"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i="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9E4441FC-7B67-43FA-BD36-9EFD361338B9}" type="slidenum">
              <a:rPr lang="en-GB" smtClean="0"/>
              <a:t>33</a:t>
            </a:fld>
            <a:endParaRPr lang="en-GB"/>
          </a:p>
        </p:txBody>
      </p:sp>
    </p:spTree>
    <p:extLst>
      <p:ext uri="{BB962C8B-B14F-4D97-AF65-F5344CB8AC3E}">
        <p14:creationId xmlns:p14="http://schemas.microsoft.com/office/powerpoint/2010/main" val="1384642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8301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462F7-AF62-9BF1-F4CB-ED7741378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63E84-F1F4-F20B-22EB-2627317431A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4713CC9-0C04-C967-4329-BA610F92AB0E}"/>
              </a:ext>
            </a:extLst>
          </p:cNvPr>
          <p:cNvSpPr>
            <a:spLocks noGrp="1"/>
          </p:cNvSpPr>
          <p:nvPr>
            <p:ph type="body" idx="1"/>
          </p:nvPr>
        </p:nvSpPr>
        <p:spPr/>
        <p:txBody>
          <a:bodyPr/>
          <a:lstStyle/>
          <a:p>
            <a:r>
              <a:rPr lang="en-US" dirty="0"/>
              <a:t>References:</a:t>
            </a:r>
          </a:p>
          <a:p>
            <a:pPr marL="228600" indent="-228600">
              <a:buFont typeface="+mj-lt"/>
              <a:buAutoNum type="arabicPeriod"/>
            </a:pPr>
            <a:r>
              <a:rPr lang="en-GB" dirty="0"/>
              <a:t>Parnas J &amp; </a:t>
            </a:r>
            <a:r>
              <a:rPr lang="en-GB" dirty="0" err="1"/>
              <a:t>Sandsten</a:t>
            </a:r>
            <a:r>
              <a:rPr lang="en-GB" dirty="0"/>
              <a:t> KE. The phenomenological nature of schizophrenia and disorder of selfhood. </a:t>
            </a:r>
            <a:r>
              <a:rPr lang="en-GB" dirty="0" err="1"/>
              <a:t>Schizophr</a:t>
            </a:r>
            <a:r>
              <a:rPr lang="en-GB" dirty="0"/>
              <a:t> Res 2024; 270: 197–201.</a:t>
            </a:r>
          </a:p>
          <a:p>
            <a:pPr marL="228600" indent="-228600">
              <a:buFont typeface="+mj-lt"/>
              <a:buAutoNum type="arabicPeriod"/>
            </a:pPr>
            <a:r>
              <a:rPr lang="en-GB" dirty="0"/>
              <a:t>Parnas J. The core gestalt of schizophrenia. World Psychiatry 2012; 11: 67–69.</a:t>
            </a:r>
          </a:p>
          <a:p>
            <a:pPr marL="228600" indent="-228600">
              <a:buFont typeface="+mj-lt"/>
              <a:buAutoNum type="arabicPeriod"/>
            </a:pPr>
            <a:r>
              <a:rPr lang="en-GB" dirty="0"/>
              <a:t>Orsolini L, Pompili S, </a:t>
            </a:r>
            <a:r>
              <a:rPr lang="en-GB" dirty="0" err="1"/>
              <a:t>Vlope</a:t>
            </a:r>
            <a:r>
              <a:rPr lang="en-GB" dirty="0"/>
              <a:t> U. </a:t>
            </a:r>
            <a:r>
              <a:rPr lang="en-US" dirty="0"/>
              <a:t>Schizophrenia: A narrative review of etiopathogenetic, diagnostic and treatment aspects</a:t>
            </a:r>
            <a:r>
              <a:rPr lang="en-GB" dirty="0"/>
              <a:t>. J Clin Med 2022; 11: 5040.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Tandon R, Nasrallah HA, Keshavan MS. Schizophrenia, “just the facts” 4: clinical features and conceptualization. </a:t>
            </a:r>
            <a:r>
              <a:rPr lang="en-GB" dirty="0" err="1"/>
              <a:t>Schizophr</a:t>
            </a:r>
            <a:r>
              <a:rPr lang="en-GB" dirty="0"/>
              <a:t> Res 2009; 110: 1–23.</a:t>
            </a:r>
          </a:p>
          <a:p>
            <a:pPr marL="228600" indent="-228600">
              <a:buFont typeface="+mj-lt"/>
              <a:buAutoNum type="arabicPeriod"/>
            </a:pPr>
            <a:r>
              <a:rPr lang="en-GB" dirty="0"/>
              <a:t>Owen MJ, Sawa A, Mortensen PB. Schizophrenia. Lancet 2016; 388: 86–97.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Tandon R, Gaebel W, Barch DM et al. The schizophrenia syndrome, circa 2024: what we know and how that informs its nature. </a:t>
            </a:r>
            <a:r>
              <a:rPr lang="en-GB" dirty="0" err="1"/>
              <a:t>Schizophr</a:t>
            </a:r>
            <a:r>
              <a:rPr lang="en-GB" dirty="0"/>
              <a:t> Res 2024; 264: 1–28.</a:t>
            </a:r>
          </a:p>
          <a:p>
            <a:pPr marL="228600" indent="-228600">
              <a:buFont typeface="+mj-lt"/>
              <a:buAutoNum type="arabicPeriod"/>
            </a:pPr>
            <a:r>
              <a:rPr lang="en-GB" dirty="0"/>
              <a:t>Tandon R, Gaebel W, Barch DM et al. Reinventing schizophrenia: updating the construct. </a:t>
            </a:r>
            <a:r>
              <a:rPr lang="en-GB" dirty="0" err="1"/>
              <a:t>Schizophr</a:t>
            </a:r>
            <a:r>
              <a:rPr lang="en-GB" dirty="0"/>
              <a:t> Res 2022; 242: 1–3.</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7413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171F7-8F00-41AE-7747-46DEADC58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675A4-DCC8-E114-293E-7E1AB3D83FA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EAFDD8-E493-8116-7384-2C12A6478B34}"/>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027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2913" y="1241425"/>
            <a:ext cx="5956300" cy="3351213"/>
          </a:xfrm>
        </p:spPr>
        <p:txBody>
          <a:bodyPr/>
          <a:lstStyle/>
          <a:p>
            <a:endParaRPr lang="en-GB"/>
          </a:p>
        </p:txBody>
      </p:sp>
      <p:sp>
        <p:nvSpPr>
          <p:cNvPr id="3" name="Notes Placeholder 2"/>
          <p:cNvSpPr>
            <a:spLocks noGrp="1"/>
          </p:cNvSpPr>
          <p:nvPr>
            <p:ph type="body" idx="1"/>
          </p:nvPr>
        </p:nvSpPr>
        <p:spPr/>
        <p:txBody>
          <a:bodyPr/>
          <a:lstStyle/>
          <a:p>
            <a:r>
              <a:rPr lang="en-US" dirty="0"/>
              <a:t>References: </a:t>
            </a:r>
          </a:p>
          <a:p>
            <a:pPr marL="228600" indent="-228600">
              <a:buAutoNum type="arabicPeriod"/>
            </a:pPr>
            <a:r>
              <a:rPr lang="en-US" dirty="0" err="1"/>
              <a:t>Jablensky</a:t>
            </a:r>
            <a:r>
              <a:rPr lang="en-US" dirty="0"/>
              <a:t> A. The diagnostic concept of schizophrenia: its history, evolution, and future prospects. Dialogues Clin </a:t>
            </a:r>
            <a:r>
              <a:rPr lang="en-US" dirty="0" err="1"/>
              <a:t>Neurosci</a:t>
            </a:r>
            <a:r>
              <a:rPr lang="en-US" dirty="0"/>
              <a:t> 2010; 12: 271–287.</a:t>
            </a:r>
          </a:p>
          <a:p>
            <a:pPr marL="228600" indent="-228600">
              <a:buAutoNum type="arabicPeriod"/>
            </a:pPr>
            <a:r>
              <a:rPr lang="en-US" dirty="0"/>
              <a:t>Berrios GE. Schizophrenia: a conceptual history. Hist Psychiatry 2003; 14: 111–140.</a:t>
            </a:r>
          </a:p>
          <a:p>
            <a:pPr marL="228600" indent="-228600">
              <a:buAutoNum type="arabicPeriod"/>
            </a:pPr>
            <a:r>
              <a:rPr lang="en-US" dirty="0"/>
              <a:t>Kendler KS. Kahlbaum, Hecker, and Kraepelin and the transition from psychiatric symptom complexes to empirical disease forms. Am J Psychiatry 2017; 174: 102–109.</a:t>
            </a:r>
          </a:p>
          <a:p>
            <a:pPr marL="228600" indent="-228600">
              <a:buAutoNum type="arabicPeriod"/>
            </a:pPr>
            <a:r>
              <a:rPr lang="en-US" dirty="0"/>
              <a:t>Tandon R, Nasrallah HA, Keshavan KS. Schizophrenia, “just the facts” 4: clinical features and conceptualization. </a:t>
            </a:r>
            <a:r>
              <a:rPr lang="en-US" dirty="0" err="1"/>
              <a:t>Schizophr</a:t>
            </a:r>
            <a:r>
              <a:rPr lang="en-US" dirty="0"/>
              <a:t> Res 2009; 110: 1–23.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590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Bleuler reconceptualized Kraepelin’s original idea by adding to its scope of clinical illnesses which did not evolve into the kind of ‘terminal state’ of deterioration, considered by Kraepelin to be a defining feature of the disease.</a:t>
            </a:r>
            <a:r>
              <a:rPr lang="en-US" baseline="30000" dirty="0"/>
              <a:t>1</a:t>
            </a:r>
            <a:r>
              <a:rPr lang="en-US" dirty="0"/>
              <a:t> Bleuler introduced a fundamental distinction between basic (obligatory) and accessory (supplementary) symptoms of the schizophrenia. While the accessory symptoms comprised the delusions and hallucinations that today are commonly classified as ‘positive’ symptoms, the basic symptoms, which would be considered ‘negative’ symptoms today, included thought and speech derailment (‘loosening of associations’), volitional indeterminacy (‘ambivalence’), affective incongruence, and withdrawal from reality (‘autism’).</a:t>
            </a:r>
            <a:r>
              <a:rPr lang="en-US" baseline="30000" dirty="0"/>
              <a:t>1</a:t>
            </a:r>
            <a:r>
              <a:rPr lang="en-US" dirty="0"/>
              <a:t> It was the presence of the basic symptoms that defined schizophrenia diagnostically.</a:t>
            </a:r>
            <a:r>
              <a:rPr lang="en-US" baseline="30000" dirty="0"/>
              <a:t>1 </a:t>
            </a:r>
            <a:r>
              <a:rPr lang="en-US" dirty="0"/>
              <a:t>He considered these four symptoms to be unique to schizophrenia</a:t>
            </a:r>
            <a:r>
              <a:rPr lang="en-US" baseline="30000" dirty="0"/>
              <a:t> </a:t>
            </a:r>
            <a:r>
              <a:rPr lang="en-US" dirty="0"/>
              <a:t>and believed that many mild cases existed and considerably broadened the scope of the disease entity of schizophrenia, adding a substantial disease subgroup.</a:t>
            </a:r>
            <a:r>
              <a:rPr lang="en-US" baseline="30000" dirty="0"/>
              <a:t>2</a:t>
            </a:r>
            <a:endParaRPr lang="en-US" dirty="0"/>
          </a:p>
          <a:p>
            <a:endParaRPr lang="en-US" dirty="0"/>
          </a:p>
          <a:p>
            <a:r>
              <a:rPr lang="en-US" dirty="0"/>
              <a:t>References: </a:t>
            </a:r>
          </a:p>
          <a:p>
            <a:pPr marL="228600" indent="-228600">
              <a:buAutoNum type="arabicPeriod"/>
            </a:pPr>
            <a:r>
              <a:rPr lang="en-US" dirty="0" err="1"/>
              <a:t>Jablensky</a:t>
            </a:r>
            <a:r>
              <a:rPr lang="en-US" dirty="0"/>
              <a:t> A. The diagnostic concept of schizophrenia: its history, evolution, and future prospects. Dialogues Clin </a:t>
            </a:r>
            <a:r>
              <a:rPr lang="en-US" dirty="0" err="1"/>
              <a:t>Neurosci</a:t>
            </a:r>
            <a:r>
              <a:rPr lang="en-US" dirty="0"/>
              <a:t> 2010; 12: 271–287.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Tandon R, Nasrallah HA, Keshavan KS. Schizophrenia, “just the facts” 4: clinical features and conceptualization. </a:t>
            </a:r>
            <a:r>
              <a:rPr lang="en-US" dirty="0" err="1"/>
              <a:t>Schizophr</a:t>
            </a:r>
            <a:r>
              <a:rPr lang="en-US" dirty="0"/>
              <a:t> Res 2009; 110: 1–23.</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Kendler KS. Kahlbaum, Hecker, and Kraepelin and the transition from psychiatric symptom complexes to empirical disease forms. Am J Psychiatry 2017; 174: 102–109.</a:t>
            </a:r>
          </a:p>
          <a:p>
            <a:pPr marL="228600" indent="-228600">
              <a:buFontTx/>
              <a:buAutoNum type="arabicPeriod"/>
              <a:defRPr/>
            </a:pPr>
            <a:r>
              <a:rPr lang="en-US" dirty="0"/>
              <a:t>Berrios GE. Schizophrenia: a conceptual history. Hist Psychiatry 2003; 14: 111–140.</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Raskin A. Bleuler and schizophrenia. Br J Psychiatry 1975; 127: 231–234.</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a:p>
            <a:pPr marL="228600" indent="-228600">
              <a:buAutoNum type="arabicPeriod"/>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329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2A596-A106-A109-CF1D-DA6833C81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8D9E6-1FE3-7577-66C5-9856FF359D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E9AEFFD-5F5E-BBBE-0013-996E0C3D4869}"/>
              </a:ext>
            </a:extLst>
          </p:cNvPr>
          <p:cNvSpPr>
            <a:spLocks noGrp="1"/>
          </p:cNvSpPr>
          <p:nvPr>
            <p:ph type="body" idx="1"/>
          </p:nvPr>
        </p:nvSpPr>
        <p:spPr/>
        <p:txBody>
          <a:bodyPr/>
          <a:lstStyle/>
          <a:p>
            <a:r>
              <a:rPr lang="en-US" dirty="0"/>
              <a:t>References: </a:t>
            </a:r>
          </a:p>
          <a:p>
            <a:pPr marL="228600" indent="-228600">
              <a:buAutoNum type="arabicPeriod"/>
            </a:pPr>
            <a:r>
              <a:rPr lang="en-US" dirty="0" err="1"/>
              <a:t>Jablensky</a:t>
            </a:r>
            <a:r>
              <a:rPr lang="en-US" dirty="0"/>
              <a:t> A. The diagnostic concept of schizophrenia: its history, evolution, and future prospects. Dialogues Clin </a:t>
            </a:r>
            <a:r>
              <a:rPr lang="en-US" dirty="0" err="1"/>
              <a:t>Neurosci</a:t>
            </a:r>
            <a:r>
              <a:rPr lang="en-US" dirty="0"/>
              <a:t> 2010; 12: 271–287.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Tandon </a:t>
            </a:r>
            <a:r>
              <a:rPr lang="en-US" dirty="0" err="1"/>
              <a:t>R,et</a:t>
            </a:r>
            <a:r>
              <a:rPr lang="en-US" dirty="0"/>
              <a:t> al. Schizophrenia, “just the facts” 4: clinical features and conceptualization. </a:t>
            </a:r>
            <a:r>
              <a:rPr lang="en-US" dirty="0" err="1"/>
              <a:t>Schizophr</a:t>
            </a:r>
            <a:r>
              <a:rPr lang="en-US" dirty="0"/>
              <a:t> Res 2009; 110: 1–23.</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Soares-Weiser K, Maayan N, Bergman H et al. First-rank symptoms for schizophrenia. Cochrane Database </a:t>
            </a:r>
            <a:r>
              <a:rPr lang="en-GB" sz="1000" dirty="0" err="1">
                <a:latin typeface="Calibri" panose="020F0502020204030204" pitchFamily="34" charset="0"/>
                <a:ea typeface="Calibri" panose="020F0502020204030204" pitchFamily="34" charset="0"/>
                <a:cs typeface="Calibri" panose="020F0502020204030204" pitchFamily="34" charset="0"/>
              </a:rPr>
              <a:t>Syst</a:t>
            </a:r>
            <a:r>
              <a:rPr lang="en-GB" sz="1000" dirty="0">
                <a:latin typeface="Calibri" panose="020F0502020204030204" pitchFamily="34" charset="0"/>
                <a:ea typeface="Calibri" panose="020F0502020204030204" pitchFamily="34" charset="0"/>
                <a:cs typeface="Calibri" panose="020F0502020204030204" pitchFamily="34" charset="0"/>
              </a:rPr>
              <a:t> Rev 2015; 1: CD010653.</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Urfer F. Phenomenology and psychopathology of schizophrenia: the views of Eugene Minkowski. </a:t>
            </a:r>
            <a:r>
              <a:rPr lang="en-US" dirty="0" err="1"/>
              <a:t>Philos</a:t>
            </a:r>
            <a:r>
              <a:rPr lang="en-US" dirty="0"/>
              <a:t> Psychiatry Psychol 2001; 8: 215–230.</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Parnas J, </a:t>
            </a:r>
            <a:r>
              <a:rPr lang="en-GB" dirty="0" err="1"/>
              <a:t>Sandsten</a:t>
            </a:r>
            <a:r>
              <a:rPr lang="en-GB" dirty="0"/>
              <a:t> KE. The phenomenological nature of schizophrenia and disorder of selfhood. </a:t>
            </a:r>
            <a:r>
              <a:rPr lang="en-GB" dirty="0" err="1"/>
              <a:t>Schizophr</a:t>
            </a:r>
            <a:r>
              <a:rPr lang="en-GB" dirty="0"/>
              <a:t> Res 2024; 270: 197–201.</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Raballo A, Henriksen MG, Poletti M, Parnas J. "Schizophrenia, consciousness, and the self" Twenty years later: revisiting the ipseity-disturbance model and the developmental nature of self-disorder in the schizophrenia spectrum. </a:t>
            </a:r>
            <a:r>
              <a:rPr lang="en-US"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2025; 51: 1187–1192.</a:t>
            </a:r>
            <a:endParaRPr lang="en-GB" sz="1000" dirty="0">
              <a:effectLst/>
            </a:endParaRPr>
          </a:p>
          <a:p>
            <a:pPr marL="228600" lvl="0" indent="-228600">
              <a:buFont typeface="+mj-lt"/>
              <a:buAutoNum type="arabicPeriod"/>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p:txBody>
      </p:sp>
      <p:sp>
        <p:nvSpPr>
          <p:cNvPr id="4" name="Slide Number Placeholder 3">
            <a:extLst>
              <a:ext uri="{FF2B5EF4-FFF2-40B4-BE49-F238E27FC236}">
                <a16:creationId xmlns:a16="http://schemas.microsoft.com/office/drawing/2014/main" id="{BB7A8570-A83B-58EE-85B3-1158AFA5BC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863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4441FC-7B67-43FA-BD36-9EFD361338B9}" type="slidenum">
              <a:rPr lang="en-GB" smtClean="0"/>
              <a:t>7</a:t>
            </a:fld>
            <a:endParaRPr lang="en-GB"/>
          </a:p>
        </p:txBody>
      </p:sp>
    </p:spTree>
    <p:extLst>
      <p:ext uri="{BB962C8B-B14F-4D97-AF65-F5344CB8AC3E}">
        <p14:creationId xmlns:p14="http://schemas.microsoft.com/office/powerpoint/2010/main" val="3836172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0F959-39DA-1479-547D-EB3E36F7A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2C273-126D-3FCB-D552-E38CA71726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27FB7CD-9490-F86F-ED21-B35A0C76D68B}"/>
              </a:ext>
            </a:extLst>
          </p:cNvPr>
          <p:cNvSpPr>
            <a:spLocks noGrp="1"/>
          </p:cNvSpPr>
          <p:nvPr>
            <p:ph type="body" idx="1"/>
          </p:nvPr>
        </p:nvSpPr>
        <p:spPr/>
        <p:txBody>
          <a:bodyPr/>
          <a:lstStyle/>
          <a:p>
            <a:pPr marL="0" lvl="0" indent="0">
              <a:buFont typeface="+mj-lt"/>
              <a:buNone/>
              <a:defRPr/>
            </a:pPr>
            <a:r>
              <a:rPr lang="en-US" dirty="0"/>
              <a:t>References: </a:t>
            </a:r>
          </a:p>
          <a:p>
            <a:pPr marL="228600" indent="-228600">
              <a:buFont typeface="+mj-lt"/>
              <a:buAutoNum type="arabicPeriod"/>
              <a:defRPr/>
            </a:pPr>
            <a:r>
              <a:rPr lang="en-GB" dirty="0"/>
              <a:t>Leucht S, </a:t>
            </a:r>
            <a:r>
              <a:rPr lang="en-GB" dirty="0" err="1"/>
              <a:t>Siafis</a:t>
            </a:r>
            <a:r>
              <a:rPr lang="en-GB" dirty="0"/>
              <a:t> S, McGrath JJ et al. Schizophrenia. Nat Rev Dis Primers 2025; 11: 83.</a:t>
            </a:r>
          </a:p>
          <a:p>
            <a:pPr marL="228600" lvl="0" indent="-228600">
              <a:buFont typeface="+mj-lt"/>
              <a:buAutoNum type="arabicPeriod"/>
              <a:defRPr/>
            </a:pPr>
            <a:r>
              <a:rPr lang="en-US" dirty="0"/>
              <a:t>Tandon R, Nasrallah HA, Keshavan MS. Schizophrenia, “just the facts” 4: clinical features and conceptualization. </a:t>
            </a:r>
            <a:r>
              <a:rPr lang="en-US" dirty="0" err="1"/>
              <a:t>Schizophr</a:t>
            </a:r>
            <a:r>
              <a:rPr lang="en-US" dirty="0"/>
              <a:t> Res 2009; 110: 1–23.</a:t>
            </a:r>
          </a:p>
          <a:p>
            <a:pPr marL="228600" indent="-228600">
              <a:buFont typeface="+mj-lt"/>
              <a:buAutoNum type="arabicPeriod"/>
              <a:defRPr/>
            </a:pPr>
            <a:r>
              <a:rPr lang="en-US" dirty="0" err="1"/>
              <a:t>Jablensky</a:t>
            </a:r>
            <a:r>
              <a:rPr lang="en-US" dirty="0"/>
              <a:t> A. Schizophrenia or schizophrenias? The challenge of genetic parsing of a complex disorder. Am J Psychiatry 2015; 172: 105–107.</a:t>
            </a:r>
          </a:p>
          <a:p>
            <a:pPr marL="228600" indent="-228600">
              <a:buFont typeface="+mj-lt"/>
              <a:buAutoNum type="arabicPeriod"/>
              <a:defRPr/>
            </a:pPr>
            <a:r>
              <a:rPr lang="en-US" dirty="0"/>
              <a:t>Owen MJ, Sawa A, Mortensen PB. Schizophrenia. Lancet 2016; 388: 86–97.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noProof="0" dirty="0"/>
              <a:t>Raballo A. Personal communication.</a:t>
            </a:r>
            <a:endParaRPr lang="en-US" dirty="0"/>
          </a:p>
          <a:p>
            <a:pPr marL="228600" lvl="0" indent="-228600">
              <a:buFont typeface="+mj-lt"/>
              <a:buAutoNum type="arabicPeriod"/>
              <a:defRPr/>
            </a:pPr>
            <a:r>
              <a:rPr lang="en-US" dirty="0"/>
              <a:t>Howes OD &amp; Murray RM. Schizophrenia: an integrated </a:t>
            </a:r>
            <a:r>
              <a:rPr lang="en-US" dirty="0" err="1"/>
              <a:t>sociodevelopmental</a:t>
            </a:r>
            <a:r>
              <a:rPr lang="en-US" dirty="0"/>
              <a:t>-cognitive model. Lancet 2014; 383: 1677–1687.</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Nelson B, Whitford TJ, Lavoie A, Sass LA. </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are the neurocognitive correlates of basic self-disturbance in schizophrenia?: integrating phenomenology and neurocognition Part 2 (Aberrant salience)</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2014; 152: 20–27.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Raballo A, Henriksen MG, Poletti M, Parnas J. "Schizophrenia, consciousness, and the self" Twenty years later: revisiting the ipseity-disturbance model and the developmental nature of self-disorder in the schizophrenia spectrum. </a:t>
            </a:r>
            <a:r>
              <a:rPr lang="en-US"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2025; 51: 1187–1192.</a:t>
            </a:r>
            <a:endParaRPr lang="en-GB" sz="1000" dirty="0">
              <a:effectLst/>
            </a:endParaRPr>
          </a:p>
          <a:p>
            <a:pPr marL="228600" lvl="0" indent="-228600">
              <a:buFont typeface="+mj-lt"/>
              <a:buAutoNum type="arabicPeriod"/>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856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B6AC5-586F-74BB-E618-32F48D2EE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A5C9E-44A9-AEED-68EC-F7C07F4A231F}"/>
              </a:ext>
            </a:extLst>
          </p:cNvPr>
          <p:cNvSpPr>
            <a:spLocks noGrp="1" noRot="1" noChangeAspect="1"/>
          </p:cNvSpPr>
          <p:nvPr>
            <p:ph type="sldImg"/>
          </p:nvPr>
        </p:nvSpPr>
        <p:spPr>
          <a:xfrm>
            <a:off x="422275" y="1241425"/>
            <a:ext cx="5954713" cy="3351213"/>
          </a:xfrm>
        </p:spPr>
        <p:txBody>
          <a:bodyPr/>
          <a:lstStyle/>
          <a:p>
            <a:endParaRPr lang="en-GB"/>
          </a:p>
        </p:txBody>
      </p:sp>
      <p:sp>
        <p:nvSpPr>
          <p:cNvPr id="3" name="Notes Placeholder 2">
            <a:extLst>
              <a:ext uri="{FF2B5EF4-FFF2-40B4-BE49-F238E27FC236}">
                <a16:creationId xmlns:a16="http://schemas.microsoft.com/office/drawing/2014/main" id="{41CC9676-3A63-CDAC-A65F-4DD408D5D7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While the three-dimensional model of positive, negative, and disorganization symptoms is the most popular, it has been criticized as too simplistic and more complex models have been proposed; however, there is no consensus as to the number and nature of dimensions necessary to encompass the entirety of heterogenous symptoms of schizophrenia.</a:t>
            </a:r>
            <a:r>
              <a:rPr kumimoji="0" lang="en-US" sz="900" b="0" i="0" u="none" strike="noStrike" kern="1200" cap="none" spc="0" normalizeH="0" baseline="3000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Factor analytical studies have identified additional domains including mood symptoms, motor symptoms, impaired insight (anosognosia), and cognitive impairment.</a:t>
            </a:r>
            <a:r>
              <a:rPr kumimoji="0" lang="en-US" sz="900" b="0" i="0" u="none" strike="noStrike" kern="1200" cap="none" spc="0" normalizeH="0" baseline="3000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1,6 </a:t>
            </a:r>
            <a:r>
              <a:rPr kumimoji="0" lang="en-US"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Cognitive impairments are highly prevalent in schizophrenia, including deficits in episodic memory, processing speed, verbal fluency, and attention and are strongly linked to poor social and vocational outcome.</a:t>
            </a:r>
            <a:r>
              <a:rPr lang="en-US" sz="900" baseline="30000" dirty="0"/>
              <a:t>1</a:t>
            </a:r>
            <a:r>
              <a:rPr kumimoji="0" lang="en-US"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Cognitive impairment is not a diagnostic feature of schizophrenia</a:t>
            </a:r>
            <a:r>
              <a:rPr kumimoji="0" lang="en-GB"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900" b="0" i="0" u="none" strike="noStrike" kern="1200" cap="none" spc="0" normalizeH="0" baseline="3000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7</a:t>
            </a:r>
            <a:endParaRPr kumimoji="0" lang="en-GB"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p>
          <a:p>
            <a:r>
              <a:rPr lang="en-US" sz="900" dirty="0"/>
              <a:t>Symptom domains vary across illness course. Positive symptoms typically characterize the first episode of psychosis, and often follow an episodic course, with periods of relapse and remission, although some individuals have residual persisting long-term psychotic symptoms.</a:t>
            </a:r>
            <a:r>
              <a:rPr lang="en-US" sz="900" baseline="30000" dirty="0"/>
              <a:t>1,2</a:t>
            </a:r>
            <a:r>
              <a:rPr lang="en-US" sz="900" dirty="0"/>
              <a:t> Subtle disorganization and cognitive abnormalities may be detectable during the premorbid phase.</a:t>
            </a:r>
            <a:r>
              <a:rPr lang="en-US" sz="900" baseline="30000" dirty="0"/>
              <a:t>1,2</a:t>
            </a:r>
            <a:r>
              <a:rPr lang="en-US" sz="900" dirty="0"/>
              <a:t> Negative symptoms frequently emerge in the prodromal phase before first episode of psychosis and tend to be persistent, contributing substantially to long term disability and poor functional outcomes.</a:t>
            </a:r>
            <a:r>
              <a:rPr lang="en-US" sz="900" baseline="30000" dirty="0"/>
              <a:t>2,3,8</a:t>
            </a:r>
            <a:endParaRPr lang="en-US" sz="9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r>
              <a:rPr lang="en-US" sz="800" baseline="0" dirty="0">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baseline="0" dirty="0">
                <a:latin typeface="Calibri" panose="020F0502020204030204" pitchFamily="34" charset="0"/>
                <a:ea typeface="Calibri" panose="020F0502020204030204" pitchFamily="34" charset="0"/>
                <a:cs typeface="Calibri" panose="020F0502020204030204" pitchFamily="34" charset="0"/>
              </a:rPr>
              <a:t>Tandon R, Nasrallah HA, Keshavan MS. Schizophrenia, “just the facts” 4: clinical features and conceptualization. </a:t>
            </a:r>
            <a:r>
              <a:rPr lang="en-GB" sz="800" baseline="0" dirty="0" err="1">
                <a:latin typeface="Calibri" panose="020F0502020204030204" pitchFamily="34" charset="0"/>
                <a:ea typeface="Calibri" panose="020F0502020204030204" pitchFamily="34" charset="0"/>
                <a:cs typeface="Calibri" panose="020F0502020204030204" pitchFamily="34" charset="0"/>
              </a:rPr>
              <a:t>Schizophr</a:t>
            </a:r>
            <a:r>
              <a:rPr lang="en-GB" sz="800" baseline="0" dirty="0">
                <a:latin typeface="Calibri" panose="020F0502020204030204" pitchFamily="34" charset="0"/>
                <a:ea typeface="Calibri" panose="020F0502020204030204" pitchFamily="34" charset="0"/>
                <a:cs typeface="Calibri" panose="020F0502020204030204" pitchFamily="34" charset="0"/>
              </a:rPr>
              <a:t> Res 2009; 110: 1–23.</a:t>
            </a:r>
          </a:p>
          <a:p>
            <a:pPr marL="228600" indent="-228600">
              <a:buFont typeface="+mj-lt"/>
              <a:buAutoNum type="arabicPeriod"/>
            </a:pPr>
            <a:r>
              <a:rPr lang="en-GB" sz="800" baseline="0" dirty="0">
                <a:latin typeface="Calibri" panose="020F0502020204030204" pitchFamily="34" charset="0"/>
                <a:ea typeface="Calibri" panose="020F0502020204030204" pitchFamily="34" charset="0"/>
                <a:cs typeface="Calibri" panose="020F0502020204030204" pitchFamily="34" charset="0"/>
              </a:rPr>
              <a:t>Jauhar S, Johnstone M, McKenna PJ. Schizophrenia. Lancet 2022; 399: 473–486.</a:t>
            </a:r>
          </a:p>
          <a:p>
            <a:pPr marL="228600" indent="-228600">
              <a:buFont typeface="+mj-lt"/>
              <a:buAutoNum type="arabicPeriod"/>
            </a:pPr>
            <a:r>
              <a:rPr lang="en-GB" sz="800" baseline="0" dirty="0">
                <a:latin typeface="Calibri" panose="020F0502020204030204" pitchFamily="34" charset="0"/>
                <a:ea typeface="Calibri" panose="020F0502020204030204" pitchFamily="34" charset="0"/>
                <a:cs typeface="Calibri" panose="020F0502020204030204" pitchFamily="34" charset="0"/>
              </a:rPr>
              <a:t>Correll CU, Schooler NR, Kane JM et al. </a:t>
            </a:r>
            <a:r>
              <a:rPr lang="en-US" sz="800" baseline="0" dirty="0">
                <a:latin typeface="Calibri" panose="020F0502020204030204" pitchFamily="34" charset="0"/>
                <a:ea typeface="Calibri" panose="020F0502020204030204" pitchFamily="34" charset="0"/>
                <a:cs typeface="Calibri" panose="020F0502020204030204" pitchFamily="34" charset="0"/>
              </a:rPr>
              <a:t>Negative symptoms in schizophrenia: A review and clinical guide for recognition, assessment, and treatment</a:t>
            </a:r>
            <a:r>
              <a:rPr lang="en-GB" sz="800" baseline="0" dirty="0">
                <a:latin typeface="Calibri" panose="020F0502020204030204" pitchFamily="34" charset="0"/>
                <a:ea typeface="Calibri" panose="020F0502020204030204" pitchFamily="34" charset="0"/>
                <a:cs typeface="Calibri" panose="020F0502020204030204" pitchFamily="34" charset="0"/>
              </a:rPr>
              <a:t>. </a:t>
            </a:r>
            <a:r>
              <a:rPr lang="en-GB" sz="800" baseline="0" dirty="0" err="1">
                <a:latin typeface="Calibri" panose="020F0502020204030204" pitchFamily="34" charset="0"/>
                <a:ea typeface="Calibri" panose="020F0502020204030204" pitchFamily="34" charset="0"/>
                <a:cs typeface="Calibri" panose="020F0502020204030204" pitchFamily="34" charset="0"/>
              </a:rPr>
              <a:t>Neuropsychiatr</a:t>
            </a:r>
            <a:r>
              <a:rPr lang="en-GB" sz="800" baseline="0" dirty="0">
                <a:latin typeface="Calibri" panose="020F0502020204030204" pitchFamily="34" charset="0"/>
                <a:ea typeface="Calibri" panose="020F0502020204030204" pitchFamily="34" charset="0"/>
                <a:cs typeface="Calibri" panose="020F0502020204030204" pitchFamily="34" charset="0"/>
              </a:rPr>
              <a:t> Dis Treat 2020; 16: 519–534.</a:t>
            </a:r>
          </a:p>
          <a:p>
            <a:pPr marL="228600" indent="-228600">
              <a:buFont typeface="+mj-lt"/>
              <a:buAutoNum type="arabicPeriod"/>
            </a:pPr>
            <a:r>
              <a:rPr lang="en-GB" sz="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Blasio P, Giordano GM, Pezzella P et al. Negative symptoms in schizophrenia: definition, classification, and course. In: Vita A, Carpiniello B &amp; </a:t>
            </a:r>
            <a:r>
              <a:rPr lang="en-GB" sz="8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Galderisi</a:t>
            </a:r>
            <a:r>
              <a:rPr lang="en-GB" sz="8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eds. Negative and cognitive symptoms in schizophrenia. Comprehensive Approach to Psychiatry 2025. vol 3.  Springer, Cham. https://doi.org/10.1007/978-3-032-06209-3_1.</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800" b="0" baseline="0" dirty="0">
                <a:latin typeface="Calibri" panose="020F0502020204030204" pitchFamily="34" charset="0"/>
                <a:ea typeface="Calibri" panose="020F0502020204030204" pitchFamily="34" charset="0"/>
                <a:cs typeface="Calibri" panose="020F0502020204030204" pitchFamily="34" charset="0"/>
              </a:rPr>
              <a:t>Peralta V &amp; Cuesta MJ. </a:t>
            </a:r>
            <a:r>
              <a:rPr lang="en-US" sz="800" b="0" i="0" kern="1200" dirty="0">
                <a:effectLst/>
                <a:latin typeface="Calibri" panose="020F0502020204030204" pitchFamily="34" charset="0"/>
                <a:ea typeface="Calibri" panose="020F0502020204030204" pitchFamily="34" charset="0"/>
                <a:cs typeface="Calibri" panose="020F0502020204030204" pitchFamily="34" charset="0"/>
              </a:rPr>
              <a:t>How many and which are the psychopathological dimensions in schizophrenia? Issues influencing their ascertainment. </a:t>
            </a:r>
            <a:r>
              <a:rPr lang="en-GB" sz="800" b="0" i="0" kern="1200" dirty="0" err="1">
                <a:effectLst/>
                <a:latin typeface="Calibri" panose="020F0502020204030204" pitchFamily="34" charset="0"/>
                <a:ea typeface="Calibri" panose="020F0502020204030204" pitchFamily="34" charset="0"/>
                <a:cs typeface="Calibri" panose="020F0502020204030204" pitchFamily="34" charset="0"/>
              </a:rPr>
              <a:t>Schizophr</a:t>
            </a:r>
            <a:r>
              <a:rPr lang="en-GB" sz="800" b="0" i="0" kern="1200" dirty="0">
                <a:effectLst/>
                <a:latin typeface="Calibri" panose="020F0502020204030204" pitchFamily="34" charset="0"/>
                <a:ea typeface="Calibri" panose="020F0502020204030204" pitchFamily="34" charset="0"/>
                <a:cs typeface="Calibri" panose="020F0502020204030204" pitchFamily="34" charset="0"/>
              </a:rPr>
              <a:t> Res 2001; 49: 269–85.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baseline="0" dirty="0" err="1">
                <a:latin typeface="Calibri" panose="020F0502020204030204" pitchFamily="34" charset="0"/>
                <a:ea typeface="Calibri" panose="020F0502020204030204" pitchFamily="34" charset="0"/>
                <a:cs typeface="Calibri" panose="020F0502020204030204" pitchFamily="34" charset="0"/>
              </a:rPr>
              <a:t>Wijers</a:t>
            </a:r>
            <a:r>
              <a:rPr lang="en-GB" sz="800" baseline="0" dirty="0">
                <a:latin typeface="Calibri" panose="020F0502020204030204" pitchFamily="34" charset="0"/>
                <a:ea typeface="Calibri" panose="020F0502020204030204" pitchFamily="34" charset="0"/>
                <a:cs typeface="Calibri" panose="020F0502020204030204" pitchFamily="34" charset="0"/>
              </a:rPr>
              <a:t> AA. The enigmatic phenotype: relevant signs and symptoms in schizophrenia. </a:t>
            </a:r>
            <a:r>
              <a:rPr lang="en-GB" sz="800" baseline="0" dirty="0" err="1">
                <a:latin typeface="Calibri" panose="020F0502020204030204" pitchFamily="34" charset="0"/>
                <a:ea typeface="Calibri" panose="020F0502020204030204" pitchFamily="34" charset="0"/>
                <a:cs typeface="Calibri" panose="020F0502020204030204" pitchFamily="34" charset="0"/>
              </a:rPr>
              <a:t>Eur</a:t>
            </a:r>
            <a:r>
              <a:rPr lang="en-GB" sz="800" baseline="0" dirty="0">
                <a:latin typeface="Calibri" panose="020F0502020204030204" pitchFamily="34" charset="0"/>
                <a:ea typeface="Calibri" panose="020F0502020204030204" pitchFamily="34" charset="0"/>
                <a:cs typeface="Calibri" panose="020F0502020204030204" pitchFamily="34" charset="0"/>
              </a:rPr>
              <a:t> J Psychiatry 2005; 19: 215–230.</a:t>
            </a:r>
          </a:p>
          <a:p>
            <a:pPr marL="228600" indent="-228600">
              <a:buFont typeface="+mj-lt"/>
              <a:buAutoNum type="arabicPeriod"/>
            </a:pPr>
            <a:r>
              <a:rPr lang="en-GB" sz="800" dirty="0" err="1"/>
              <a:t>Galderisi</a:t>
            </a:r>
            <a:r>
              <a:rPr lang="en-GB" sz="800" dirty="0"/>
              <a:t> S &amp; Marder SR. </a:t>
            </a:r>
            <a:r>
              <a:rPr lang="en-US" sz="800" dirty="0"/>
              <a:t>Cognitive impairment associated with schizophrenia: new research agenda</a:t>
            </a:r>
            <a:r>
              <a:rPr lang="en-GB" sz="800" dirty="0"/>
              <a:t>. </a:t>
            </a:r>
            <a:r>
              <a:rPr lang="en-GB" sz="800" dirty="0" err="1"/>
              <a:t>Schizophr</a:t>
            </a:r>
            <a:r>
              <a:rPr lang="en-GB" sz="800" dirty="0"/>
              <a:t> Bull Open 2024; 5: sgae023.</a:t>
            </a:r>
          </a:p>
          <a:p>
            <a:pPr marL="228600" indent="-228600">
              <a:buFont typeface="+mj-lt"/>
              <a:buAutoNum type="arabicPeriod"/>
            </a:pPr>
            <a:r>
              <a:rPr lang="en-GB" sz="800" baseline="0" dirty="0">
                <a:latin typeface="Calibri" panose="020F0502020204030204" pitchFamily="34" charset="0"/>
                <a:ea typeface="Calibri" panose="020F0502020204030204" pitchFamily="34" charset="0"/>
                <a:cs typeface="Calibri" panose="020F0502020204030204" pitchFamily="34" charset="0"/>
              </a:rPr>
              <a:t>Milev P, Ho BC, Arndt S, Andreasen NC. Predictive values of neurocognition and negative symptoms on functional outcome in schizophrenia. Am J Psychiatry 2005; 162: 495–506.</a:t>
            </a:r>
            <a:endParaRPr lang="en-US" sz="800" baseline="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GB" sz="800" b="0" i="0" kern="1200" dirty="0">
              <a:effectLst/>
              <a:latin typeface="Calibri" panose="020F0502020204030204" pitchFamily="34" charset="0"/>
              <a:ea typeface="Calibri" panose="020F0502020204030204" pitchFamily="34" charset="0"/>
              <a:cs typeface="Calibri" panose="020F0502020204030204" pitchFamily="34" charset="0"/>
            </a:endParaRPr>
          </a:p>
          <a:p>
            <a:r>
              <a:rPr lang="en-GB" sz="800" b="0" i="0" kern="1200" dirty="0">
                <a:effectLst/>
                <a:latin typeface="Calibri" panose="020F0502020204030204" pitchFamily="34" charset="0"/>
                <a:ea typeface="Calibri" panose="020F0502020204030204" pitchFamily="34" charset="0"/>
                <a:cs typeface="Calibri" panose="020F0502020204030204" pitchFamily="34" charset="0"/>
              </a:rPr>
              <a:t> </a:t>
            </a:r>
            <a:endParaRPr lang="en-US" sz="800" b="1" i="0" kern="1200" dirty="0">
              <a:effectLst/>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US" sz="900" baseline="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9381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5.svg"/><Relationship Id="rId4" Type="http://schemas.openxmlformats.org/officeDocument/2006/relationships/image" Target="../media/image24.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D08838-5C84-4BCD-9F97-53A63FFD934F}"/>
              </a:ext>
            </a:extLst>
          </p:cNvPr>
          <p:cNvSpPr>
            <a:spLocks noGrp="1"/>
          </p:cNvSpPr>
          <p:nvPr>
            <p:ph type="body" sz="quarter" idx="17"/>
          </p:nvPr>
        </p:nvSpPr>
        <p:spPr>
          <a:xfrm>
            <a:off x="8186737" y="513000"/>
            <a:ext cx="3463926" cy="240065"/>
          </a:xfrm>
        </p:spPr>
        <p:txBody>
          <a:bodyPr/>
          <a:lstStyle/>
          <a:p>
            <a:r>
              <a:rPr lang="en-US" noProof="0" dirty="0"/>
              <a:t>Schizophrenia </a:t>
            </a:r>
          </a:p>
        </p:txBody>
      </p:sp>
      <p:sp>
        <p:nvSpPr>
          <p:cNvPr id="4" name="Text Placeholder 3">
            <a:extLst>
              <a:ext uri="{FF2B5EF4-FFF2-40B4-BE49-F238E27FC236}">
                <a16:creationId xmlns:a16="http://schemas.microsoft.com/office/drawing/2014/main" id="{4BD2FDF9-4A62-489B-BDE3-72C10080FE37}"/>
              </a:ext>
            </a:extLst>
          </p:cNvPr>
          <p:cNvSpPr>
            <a:spLocks noGrp="1"/>
          </p:cNvSpPr>
          <p:nvPr>
            <p:ph type="body" sz="quarter" idx="18"/>
          </p:nvPr>
        </p:nvSpPr>
        <p:spPr>
          <a:xfrm>
            <a:off x="8186737" y="986690"/>
            <a:ext cx="3463926" cy="4062310"/>
          </a:xfrm>
        </p:spPr>
        <p:txBody>
          <a:bodyPr/>
          <a:lstStyle/>
          <a:p>
            <a:r>
              <a:rPr lang="en-US" noProof="0" dirty="0"/>
              <a:t>History, definitions, and diagnosis</a:t>
            </a:r>
          </a:p>
        </p:txBody>
      </p:sp>
      <p:pic>
        <p:nvPicPr>
          <p:cNvPr id="7" name="Picture Placeholder 6">
            <a:extLst>
              <a:ext uri="{FF2B5EF4-FFF2-40B4-BE49-F238E27FC236}">
                <a16:creationId xmlns:a16="http://schemas.microsoft.com/office/drawing/2014/main" id="{C34C1C35-9AF9-AD21-A0F8-2AD2547AF845}"/>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3139" r="3139"/>
          <a:stretch>
            <a:fillRect/>
          </a:stretch>
        </p:blipFill>
        <p:spPr>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pic>
    </p:spTree>
    <p:extLst>
      <p:ext uri="{BB962C8B-B14F-4D97-AF65-F5344CB8AC3E}">
        <p14:creationId xmlns:p14="http://schemas.microsoft.com/office/powerpoint/2010/main" val="262038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90191-6C33-EC4D-B800-42729FB2D2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FB798-E807-CFEF-0D6D-DBF34D042E4E}"/>
              </a:ext>
            </a:extLst>
          </p:cNvPr>
          <p:cNvSpPr>
            <a:spLocks noGrp="1"/>
          </p:cNvSpPr>
          <p:nvPr>
            <p:ph sz="half" idx="1"/>
          </p:nvPr>
        </p:nvSpPr>
        <p:spPr>
          <a:xfrm>
            <a:off x="9080500" y="1416785"/>
            <a:ext cx="3111501" cy="4415215"/>
          </a:xfrm>
        </p:spPr>
        <p:txBody>
          <a:bodyPr lIns="216000" rIns="216000"/>
          <a:lstStyle/>
          <a:p>
            <a:pPr lvl="0"/>
            <a:r>
              <a:rPr lang="en-US" noProof="0" dirty="0"/>
              <a:t>Reflecting this recent evidence, more updated editions of diagnostic systems no longer give FRS diagnostic significance</a:t>
            </a:r>
            <a:r>
              <a:rPr lang="en-US" baseline="30000" noProof="0" dirty="0"/>
              <a:t>3</a:t>
            </a:r>
          </a:p>
          <a:p>
            <a:endParaRPr lang="en-US" noProof="0" dirty="0"/>
          </a:p>
        </p:txBody>
      </p:sp>
      <p:sp>
        <p:nvSpPr>
          <p:cNvPr id="5" name="Text Placeholder 4">
            <a:extLst>
              <a:ext uri="{FF2B5EF4-FFF2-40B4-BE49-F238E27FC236}">
                <a16:creationId xmlns:a16="http://schemas.microsoft.com/office/drawing/2014/main" id="{9A638ADE-0C2F-15A5-5E28-D45C69D4DC84}"/>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26" name="Title 25">
            <a:extLst>
              <a:ext uri="{FF2B5EF4-FFF2-40B4-BE49-F238E27FC236}">
                <a16:creationId xmlns:a16="http://schemas.microsoft.com/office/drawing/2014/main" id="{31D26735-EFBA-61CB-B144-764F2A25E6CE}"/>
              </a:ext>
            </a:extLst>
          </p:cNvPr>
          <p:cNvSpPr>
            <a:spLocks noGrp="1"/>
          </p:cNvSpPr>
          <p:nvPr>
            <p:ph type="title"/>
          </p:nvPr>
        </p:nvSpPr>
        <p:spPr/>
        <p:txBody>
          <a:bodyPr/>
          <a:lstStyle/>
          <a:p>
            <a:r>
              <a:rPr lang="en-US" noProof="0" dirty="0"/>
              <a:t>First-rank symptoms: current perspectives</a:t>
            </a:r>
          </a:p>
        </p:txBody>
      </p:sp>
      <p:sp>
        <p:nvSpPr>
          <p:cNvPr id="28" name="Content Placeholder 27">
            <a:extLst>
              <a:ext uri="{FF2B5EF4-FFF2-40B4-BE49-F238E27FC236}">
                <a16:creationId xmlns:a16="http://schemas.microsoft.com/office/drawing/2014/main" id="{778C3582-CE4F-8191-D677-E2CF5FAA7CDE}"/>
              </a:ext>
            </a:extLst>
          </p:cNvPr>
          <p:cNvSpPr>
            <a:spLocks noGrp="1"/>
          </p:cNvSpPr>
          <p:nvPr>
            <p:ph idx="19"/>
          </p:nvPr>
        </p:nvSpPr>
        <p:spPr/>
        <p:txBody>
          <a:bodyPr/>
          <a:lstStyle/>
          <a:p>
            <a:pPr lvl="0"/>
            <a:r>
              <a:rPr lang="en-US" noProof="0" dirty="0"/>
              <a:t>The description of FRS was historically important, as it subsequently influenced major diagnostic systems</a:t>
            </a:r>
            <a:r>
              <a:rPr lang="en-US" baseline="30000" noProof="0" dirty="0"/>
              <a:t>1,2</a:t>
            </a:r>
            <a:endParaRPr lang="en-US" noProof="0" dirty="0"/>
          </a:p>
          <a:p>
            <a:pPr lvl="1"/>
            <a:r>
              <a:rPr lang="en-US" noProof="0" dirty="0"/>
              <a:t>In the ICD-10, DSM III, and DSM IV, the presence of only one FRS may be sufficient for the diagnosis of schizophrenia</a:t>
            </a:r>
            <a:r>
              <a:rPr lang="en-US" baseline="30000" noProof="0" dirty="0"/>
              <a:t>2</a:t>
            </a:r>
          </a:p>
          <a:p>
            <a:pPr lvl="0"/>
            <a:r>
              <a:rPr lang="en-US" noProof="0" dirty="0"/>
              <a:t>Modern empirical data do not support FRS as a diagnostically privileged indicator of schizophrenia, with evidence suggesting </a:t>
            </a:r>
            <a:r>
              <a:rPr lang="en-US" b="1" noProof="0" dirty="0"/>
              <a:t>FRS lacks diagnostic specificity </a:t>
            </a:r>
            <a:r>
              <a:rPr lang="en-US" noProof="0" dirty="0"/>
              <a:t>and does not reliably distinguish schizophrenia from other psychotic disorders, limiting their diagnostic value</a:t>
            </a:r>
            <a:r>
              <a:rPr lang="en-US" baseline="30000" noProof="0" dirty="0"/>
              <a:t>2-4</a:t>
            </a:r>
          </a:p>
          <a:p>
            <a:pPr lvl="1"/>
            <a:r>
              <a:rPr lang="en-US" noProof="0" dirty="0"/>
              <a:t>One systematic review demonstrated FRS prevalence in schizophrenia ranged roughly from 25% to 88%, and in around 22–29% of affective disorders samples</a:t>
            </a:r>
            <a:r>
              <a:rPr lang="en-US" baseline="30000" noProof="0" dirty="0"/>
              <a:t>2</a:t>
            </a:r>
            <a:endParaRPr lang="en-US" noProof="0" dirty="0"/>
          </a:p>
          <a:p>
            <a:pPr lvl="1"/>
            <a:r>
              <a:rPr lang="en-US" noProof="0" dirty="0"/>
              <a:t>Another systematic review found that using FRS symptoms to differentiate schizophrenia from other psychotic and non-psychotic diagnoses had a sensitivity of 57%, meaning for every 100 people with schizophrenia, </a:t>
            </a:r>
            <a:r>
              <a:rPr lang="en-US" b="1" noProof="0" dirty="0"/>
              <a:t>almost half of cases would be incorrectly diagnosed </a:t>
            </a:r>
            <a:r>
              <a:rPr lang="en-US" noProof="0" dirty="0"/>
              <a:t>as not having schizophrenia</a:t>
            </a:r>
            <a:r>
              <a:rPr lang="en-US" baseline="30000" noProof="0" dirty="0"/>
              <a:t>4</a:t>
            </a:r>
            <a:endParaRPr lang="en-US" noProof="0" dirty="0"/>
          </a:p>
          <a:p>
            <a:endParaRPr lang="en-US" noProof="0" dirty="0"/>
          </a:p>
          <a:p>
            <a:endParaRPr lang="en-US" noProof="0" dirty="0"/>
          </a:p>
          <a:p>
            <a:endParaRPr lang="en-US" noProof="0" dirty="0"/>
          </a:p>
        </p:txBody>
      </p:sp>
      <p:sp>
        <p:nvSpPr>
          <p:cNvPr id="27" name="Text Placeholder 26">
            <a:extLst>
              <a:ext uri="{FF2B5EF4-FFF2-40B4-BE49-F238E27FC236}">
                <a16:creationId xmlns:a16="http://schemas.microsoft.com/office/drawing/2014/main" id="{2D01A5C2-FE58-460D-022B-20C5B2F9E2DC}"/>
              </a:ext>
            </a:extLst>
          </p:cNvPr>
          <p:cNvSpPr>
            <a:spLocks noGrp="1"/>
          </p:cNvSpPr>
          <p:nvPr>
            <p:ph type="body" sz="quarter" idx="18"/>
          </p:nvPr>
        </p:nvSpPr>
        <p:spPr>
          <a:xfrm>
            <a:off x="539749" y="6102000"/>
            <a:ext cx="9747251" cy="619200"/>
          </a:xfrm>
        </p:spPr>
        <p:txBody>
          <a:bodyPr/>
          <a:lstStyle/>
          <a:p>
            <a:r>
              <a:rPr lang="en-US" noProof="0" dirty="0"/>
              <a:t>DSM (III/IV)=Diagnostic and Statistical Manual of Mental Disorders (third/fourth edition); FRS=first rank symptoms; ICD-10=International Statistical Classification of Diseases, tenth revision </a:t>
            </a:r>
          </a:p>
          <a:p>
            <a:r>
              <a:rPr lang="en-US" noProof="0" dirty="0"/>
              <a:t>1. Kendler &amp; </a:t>
            </a:r>
            <a:r>
              <a:rPr lang="en-US" noProof="0" dirty="0" err="1"/>
              <a:t>Mishara</a:t>
            </a:r>
            <a:r>
              <a:rPr lang="en-US" noProof="0" dirty="0"/>
              <a:t>. </a:t>
            </a:r>
            <a:r>
              <a:rPr lang="en-US" noProof="0" dirty="0" err="1"/>
              <a:t>Schizophr</a:t>
            </a:r>
            <a:r>
              <a:rPr lang="en-US" noProof="0" dirty="0"/>
              <a:t> Bull 2019;45:971–990; 2. Nordgaard et al. </a:t>
            </a:r>
            <a:r>
              <a:rPr lang="en-US" noProof="0" dirty="0" err="1"/>
              <a:t>Schizophr</a:t>
            </a:r>
            <a:r>
              <a:rPr lang="en-US" noProof="0" dirty="0"/>
              <a:t> Bull 2008;34:137–154; 3. Peralta &amp; Cuesta. Psychol Med 2023;53:2708-2711; </a:t>
            </a:r>
            <a:br>
              <a:rPr lang="en-US" noProof="0" dirty="0"/>
            </a:br>
            <a:r>
              <a:rPr lang="en-US" noProof="0" dirty="0"/>
              <a:t>4. Soares-Weiser et al. Cochrane Database Syst Rev 2015;1:CD010653</a:t>
            </a:r>
          </a:p>
        </p:txBody>
      </p:sp>
      <p:sp>
        <p:nvSpPr>
          <p:cNvPr id="29" name="Slide Number Placeholder 28">
            <a:extLst>
              <a:ext uri="{FF2B5EF4-FFF2-40B4-BE49-F238E27FC236}">
                <a16:creationId xmlns:a16="http://schemas.microsoft.com/office/drawing/2014/main" id="{3AB85C0C-2B96-82AC-F710-3BD4AAE4D8CD}"/>
              </a:ext>
            </a:extLst>
          </p:cNvPr>
          <p:cNvSpPr>
            <a:spLocks noGrp="1"/>
          </p:cNvSpPr>
          <p:nvPr>
            <p:ph type="sldNum" sz="quarter" idx="4"/>
          </p:nvPr>
        </p:nvSpPr>
        <p:spPr/>
        <p:txBody>
          <a:bodyPr/>
          <a:lstStyle/>
          <a:p>
            <a:fld id="{6DBC486D-4FAB-B746-8B02-8D7C842291C6}" type="slidenum">
              <a:rPr lang="en-US" noProof="0" smtClean="0"/>
              <a:pPr/>
              <a:t>10</a:t>
            </a:fld>
            <a:endParaRPr lang="en-US" noProof="0" dirty="0"/>
          </a:p>
        </p:txBody>
      </p:sp>
    </p:spTree>
    <p:extLst>
      <p:ext uri="{BB962C8B-B14F-4D97-AF65-F5344CB8AC3E}">
        <p14:creationId xmlns:p14="http://schemas.microsoft.com/office/powerpoint/2010/main" val="1684134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B4EE6-13BC-C45C-DF26-E17C4D8D56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AA5F0DE-B937-2500-BD23-828E27AEB7A3}"/>
              </a:ext>
            </a:extLst>
          </p:cNvPr>
          <p:cNvSpPr>
            <a:spLocks noGrp="1"/>
          </p:cNvSpPr>
          <p:nvPr>
            <p:ph type="body" sz="quarter" idx="17"/>
          </p:nvPr>
        </p:nvSpPr>
        <p:spPr/>
        <p:txBody>
          <a:bodyPr/>
          <a:lstStyle/>
          <a:p>
            <a:r>
              <a:rPr lang="en-US" noProof="0" dirty="0"/>
              <a:t>Schizophrenia – History, definitions, and diagnosis</a:t>
            </a:r>
          </a:p>
        </p:txBody>
      </p:sp>
      <p:sp>
        <p:nvSpPr>
          <p:cNvPr id="12" name="Title 11">
            <a:extLst>
              <a:ext uri="{FF2B5EF4-FFF2-40B4-BE49-F238E27FC236}">
                <a16:creationId xmlns:a16="http://schemas.microsoft.com/office/drawing/2014/main" id="{C9498160-23FF-5258-84E4-23E70929F246}"/>
              </a:ext>
            </a:extLst>
          </p:cNvPr>
          <p:cNvSpPr>
            <a:spLocks noGrp="1"/>
          </p:cNvSpPr>
          <p:nvPr>
            <p:ph type="title"/>
          </p:nvPr>
        </p:nvSpPr>
        <p:spPr>
          <a:xfrm>
            <a:off x="539749" y="814386"/>
            <a:ext cx="11378827" cy="332399"/>
          </a:xfrm>
        </p:spPr>
        <p:txBody>
          <a:bodyPr/>
          <a:lstStyle/>
          <a:p>
            <a:r>
              <a:rPr lang="en-US" noProof="0" dirty="0"/>
              <a:t>Disturbances in the basic sense of self in schizophrenia-spectrum disorders</a:t>
            </a:r>
          </a:p>
        </p:txBody>
      </p:sp>
      <p:sp>
        <p:nvSpPr>
          <p:cNvPr id="11" name="Content Placeholder 10">
            <a:extLst>
              <a:ext uri="{FF2B5EF4-FFF2-40B4-BE49-F238E27FC236}">
                <a16:creationId xmlns:a16="http://schemas.microsoft.com/office/drawing/2014/main" id="{FD0FDDA4-247B-C490-F674-A9A96AC82492}"/>
              </a:ext>
            </a:extLst>
          </p:cNvPr>
          <p:cNvSpPr>
            <a:spLocks noGrp="1"/>
          </p:cNvSpPr>
          <p:nvPr>
            <p:ph idx="19"/>
          </p:nvPr>
        </p:nvSpPr>
        <p:spPr>
          <a:xfrm>
            <a:off x="3706906" y="1416785"/>
            <a:ext cx="7943757" cy="4415215"/>
          </a:xfrm>
        </p:spPr>
        <p:txBody>
          <a:bodyPr/>
          <a:lstStyle/>
          <a:p>
            <a:r>
              <a:rPr lang="en-US" noProof="0" dirty="0"/>
              <a:t>Disturbance in self (self-disorder) is a non-psychotic fundamental and enduring distortion of subjectivity, which reflects instability in the basic sense of self</a:t>
            </a:r>
            <a:r>
              <a:rPr lang="en-US" baseline="30000" noProof="0" dirty="0"/>
              <a:t>3-5</a:t>
            </a:r>
          </a:p>
          <a:p>
            <a:r>
              <a:rPr lang="en-US" noProof="0" dirty="0"/>
              <a:t>Empirical evidence demonstrates that self-disturbances are more common in individuals with SSDs compared with healthy controls and other mental disorders, suggesting that self-disorder aggregates within SSDs and is a </a:t>
            </a:r>
            <a:r>
              <a:rPr lang="en-US" b="1" noProof="0" dirty="0"/>
              <a:t>central marker of vulnerability </a:t>
            </a:r>
            <a:r>
              <a:rPr lang="en-US" noProof="0" dirty="0"/>
              <a:t>to schizophrenia</a:t>
            </a:r>
            <a:r>
              <a:rPr lang="en-US" baseline="30000" noProof="0" dirty="0"/>
              <a:t>3</a:t>
            </a:r>
          </a:p>
          <a:p>
            <a:r>
              <a:rPr lang="en-US" noProof="0" dirty="0"/>
              <a:t>Self-disorder </a:t>
            </a:r>
            <a:r>
              <a:rPr lang="en-US" dirty="0"/>
              <a:t>selectively aggregate within</a:t>
            </a:r>
            <a:r>
              <a:rPr lang="en-US" noProof="0" dirty="0"/>
              <a:t> schizophrenia spectrum disorders, including schizotypy and clinical high-risk states, as compared to other mental disorders, and has been shown to be predictive of psychosis,</a:t>
            </a:r>
            <a:r>
              <a:rPr lang="en-US" baseline="30000" dirty="0"/>
              <a:t>3,6</a:t>
            </a:r>
            <a:r>
              <a:rPr lang="en-US" noProof="0" dirty="0"/>
              <a:t> suggesting strong developmental continuity across the schizophrenia spectrum</a:t>
            </a:r>
          </a:p>
          <a:p>
            <a:r>
              <a:rPr lang="en-GB" dirty="0"/>
              <a:t>Studies have shown self disturbances aggregate within families affected by schizophrenia and are more frequent versus controls, supporting their role as a transgenerational vulnerability marker</a:t>
            </a:r>
            <a:r>
              <a:rPr lang="en-US" baseline="30000" dirty="0"/>
              <a:t>5</a:t>
            </a:r>
            <a:r>
              <a:rPr lang="en-US" baseline="30000" noProof="0" dirty="0"/>
              <a:t>,7</a:t>
            </a:r>
            <a:endParaRPr lang="en-US" noProof="0" dirty="0"/>
          </a:p>
          <a:p>
            <a:endParaRPr lang="en-US" noProof="0" dirty="0"/>
          </a:p>
        </p:txBody>
      </p:sp>
      <p:sp>
        <p:nvSpPr>
          <p:cNvPr id="13" name="Content Placeholder 12">
            <a:extLst>
              <a:ext uri="{FF2B5EF4-FFF2-40B4-BE49-F238E27FC236}">
                <a16:creationId xmlns:a16="http://schemas.microsoft.com/office/drawing/2014/main" id="{AEBC0F02-AE01-C805-5A7D-E61BC9F90332}"/>
              </a:ext>
            </a:extLst>
          </p:cNvPr>
          <p:cNvSpPr>
            <a:spLocks noGrp="1"/>
          </p:cNvSpPr>
          <p:nvPr>
            <p:ph sz="half" idx="21"/>
          </p:nvPr>
        </p:nvSpPr>
        <p:spPr>
          <a:xfrm>
            <a:off x="0" y="1416785"/>
            <a:ext cx="3554506" cy="4415215"/>
          </a:xfrm>
        </p:spPr>
        <p:txBody>
          <a:bodyPr/>
          <a:lstStyle/>
          <a:p>
            <a:r>
              <a:rPr lang="en-US" noProof="0" dirty="0"/>
              <a:t>Self-disorder is characterized by an </a:t>
            </a:r>
            <a:r>
              <a:rPr lang="en-US" b="1" noProof="0" dirty="0"/>
              <a:t>abnormal sense of the body, body ownership, and agency</a:t>
            </a:r>
            <a:r>
              <a:rPr lang="en-US" baseline="30000" noProof="0" dirty="0"/>
              <a:t>1</a:t>
            </a:r>
          </a:p>
          <a:p>
            <a:r>
              <a:rPr lang="en-US" noProof="0" dirty="0"/>
              <a:t>Self-disorder includes a range of subtle experiential anomalies, such as depersonalization, fading sense of existing as an incarnated subject, loss of immediate grasp on perceptual experiences, hyper-reflexivity, and sensed alienation from the shared social world</a:t>
            </a:r>
            <a:r>
              <a:rPr lang="en-US" baseline="30000" noProof="0" dirty="0"/>
              <a:t>2</a:t>
            </a:r>
          </a:p>
          <a:p>
            <a:endParaRPr lang="en-US" noProof="0" dirty="0"/>
          </a:p>
        </p:txBody>
      </p:sp>
      <p:sp>
        <p:nvSpPr>
          <p:cNvPr id="14" name="Text Placeholder 13">
            <a:extLst>
              <a:ext uri="{FF2B5EF4-FFF2-40B4-BE49-F238E27FC236}">
                <a16:creationId xmlns:a16="http://schemas.microsoft.com/office/drawing/2014/main" id="{ED6D83D3-4C99-3AA3-9A41-04BCFF20DF64}"/>
              </a:ext>
            </a:extLst>
          </p:cNvPr>
          <p:cNvSpPr>
            <a:spLocks noGrp="1"/>
          </p:cNvSpPr>
          <p:nvPr>
            <p:ph type="body" sz="quarter" idx="18"/>
          </p:nvPr>
        </p:nvSpPr>
        <p:spPr/>
        <p:txBody>
          <a:bodyPr/>
          <a:lstStyle/>
          <a:p>
            <a:r>
              <a:rPr lang="en-US" noProof="0" dirty="0"/>
              <a:t>SSD=schizophrenia-spectrum disorders</a:t>
            </a:r>
          </a:p>
          <a:p>
            <a:r>
              <a:rPr lang="en-US" noProof="0" dirty="0"/>
              <a:t>1. </a:t>
            </a:r>
            <a:r>
              <a:rPr lang="en-US" dirty="0"/>
              <a:t>Hur et al. </a:t>
            </a:r>
            <a:r>
              <a:rPr lang="en-US" dirty="0" err="1"/>
              <a:t>Schizophr</a:t>
            </a:r>
            <a:r>
              <a:rPr lang="en-US" dirty="0"/>
              <a:t> Res 2014;152:58–64; 2. </a:t>
            </a:r>
            <a:r>
              <a:rPr lang="en-US" noProof="0" dirty="0"/>
              <a:t>Raballo et al. </a:t>
            </a:r>
            <a:r>
              <a:rPr lang="en-US" noProof="0" dirty="0" err="1"/>
              <a:t>Schizophr</a:t>
            </a:r>
            <a:r>
              <a:rPr lang="en-US" noProof="0" dirty="0"/>
              <a:t> Res 2018;201:367–372; 3. </a:t>
            </a:r>
            <a:r>
              <a:rPr lang="en-US" noProof="0" dirty="0" err="1"/>
              <a:t>Raballo</a:t>
            </a:r>
            <a:r>
              <a:rPr lang="en-US" noProof="0" dirty="0"/>
              <a:t> et al. </a:t>
            </a:r>
            <a:r>
              <a:rPr lang="en-US" noProof="0" dirty="0" err="1"/>
              <a:t>Schizophr</a:t>
            </a:r>
            <a:r>
              <a:rPr lang="en-US" noProof="0" dirty="0"/>
              <a:t> Bull 2021;47:1456–1465; </a:t>
            </a:r>
            <a:br>
              <a:rPr lang="en-US" noProof="0" dirty="0"/>
            </a:br>
            <a:r>
              <a:rPr lang="en-US" noProof="0" dirty="0"/>
              <a:t>4. Nelson et al. </a:t>
            </a:r>
            <a:r>
              <a:rPr lang="en-US" noProof="0" dirty="0" err="1"/>
              <a:t>PLoS</a:t>
            </a:r>
            <a:r>
              <a:rPr lang="en-US" noProof="0" dirty="0"/>
              <a:t> One 2020;15:e0230956; 5. Raballo et al. </a:t>
            </a:r>
            <a:r>
              <a:rPr lang="en-US" noProof="0" dirty="0" err="1"/>
              <a:t>Schizophr</a:t>
            </a:r>
            <a:r>
              <a:rPr lang="en-US" noProof="0" dirty="0"/>
              <a:t> Bull 2025;51:1187–1192; </a:t>
            </a:r>
            <a:r>
              <a:rPr lang="en-US" dirty="0"/>
              <a:t>6. Nelson et al. </a:t>
            </a:r>
            <a:r>
              <a:rPr lang="en-US" dirty="0" err="1"/>
              <a:t>Schizophr</a:t>
            </a:r>
            <a:r>
              <a:rPr lang="en-US" dirty="0"/>
              <a:t> Bull 2012;20;38:1277–1287</a:t>
            </a:r>
            <a:br>
              <a:rPr lang="en-US" noProof="0" dirty="0"/>
            </a:br>
            <a:r>
              <a:rPr lang="en-US" noProof="0" dirty="0"/>
              <a:t>7. </a:t>
            </a:r>
            <a:r>
              <a:rPr lang="en-US" noProof="0" dirty="0" err="1"/>
              <a:t>Raballo</a:t>
            </a:r>
            <a:r>
              <a:rPr lang="en-US" noProof="0" dirty="0"/>
              <a:t> et al. </a:t>
            </a:r>
            <a:r>
              <a:rPr lang="en-US" noProof="0" dirty="0" err="1"/>
              <a:t>Schizophr</a:t>
            </a:r>
            <a:r>
              <a:rPr lang="en-US" noProof="0" dirty="0"/>
              <a:t> Bull 2011;37:1017–1026</a:t>
            </a:r>
          </a:p>
        </p:txBody>
      </p:sp>
      <p:sp>
        <p:nvSpPr>
          <p:cNvPr id="2" name="Slide Number Placeholder 1">
            <a:extLst>
              <a:ext uri="{FF2B5EF4-FFF2-40B4-BE49-F238E27FC236}">
                <a16:creationId xmlns:a16="http://schemas.microsoft.com/office/drawing/2014/main" id="{7C837D8F-3B43-533A-5F64-9F90C08A381A}"/>
              </a:ext>
            </a:extLst>
          </p:cNvPr>
          <p:cNvSpPr>
            <a:spLocks noGrp="1"/>
          </p:cNvSpPr>
          <p:nvPr>
            <p:ph type="sldNum" sz="quarter" idx="4"/>
          </p:nvPr>
        </p:nvSpPr>
        <p:spPr/>
        <p:txBody>
          <a:bodyPr/>
          <a:lstStyle/>
          <a:p>
            <a:fld id="{6DBC486D-4FAB-B746-8B02-8D7C842291C6}" type="slidenum">
              <a:rPr lang="en-US" noProof="0" smtClean="0"/>
              <a:pPr/>
              <a:t>11</a:t>
            </a:fld>
            <a:endParaRPr lang="en-US" noProof="0" dirty="0"/>
          </a:p>
        </p:txBody>
      </p:sp>
    </p:spTree>
    <p:extLst>
      <p:ext uri="{BB962C8B-B14F-4D97-AF65-F5344CB8AC3E}">
        <p14:creationId xmlns:p14="http://schemas.microsoft.com/office/powerpoint/2010/main" val="1494141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CC03E-0D7C-4D8B-31BE-BCFBF640F4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1569C83-7207-91AA-D659-B7B8C2C0E03D}"/>
              </a:ext>
            </a:extLst>
          </p:cNvPr>
          <p:cNvSpPr>
            <a:spLocks noGrp="1"/>
          </p:cNvSpPr>
          <p:nvPr>
            <p:ph type="body" sz="quarter" idx="17"/>
          </p:nvPr>
        </p:nvSpPr>
        <p:spPr/>
        <p:txBody>
          <a:bodyPr/>
          <a:lstStyle/>
          <a:p>
            <a:r>
              <a:rPr lang="en-US" noProof="0" dirty="0"/>
              <a:t>Schizophrenia – History, definitions, and diagnosis</a:t>
            </a:r>
          </a:p>
        </p:txBody>
      </p:sp>
      <p:sp>
        <p:nvSpPr>
          <p:cNvPr id="11" name="Title 10">
            <a:extLst>
              <a:ext uri="{FF2B5EF4-FFF2-40B4-BE49-F238E27FC236}">
                <a16:creationId xmlns:a16="http://schemas.microsoft.com/office/drawing/2014/main" id="{1A399ACA-0DD2-1692-91E8-0E052277D55E}"/>
              </a:ext>
            </a:extLst>
          </p:cNvPr>
          <p:cNvSpPr>
            <a:spLocks noGrp="1"/>
          </p:cNvSpPr>
          <p:nvPr>
            <p:ph type="title"/>
          </p:nvPr>
        </p:nvSpPr>
        <p:spPr/>
        <p:txBody>
          <a:bodyPr/>
          <a:lstStyle/>
          <a:p>
            <a:r>
              <a:rPr lang="en-US" noProof="0" dirty="0"/>
              <a:t>The core Gestalt concept</a:t>
            </a:r>
          </a:p>
        </p:txBody>
      </p:sp>
      <p:sp>
        <p:nvSpPr>
          <p:cNvPr id="3" name="Content Placeholder 2">
            <a:extLst>
              <a:ext uri="{FF2B5EF4-FFF2-40B4-BE49-F238E27FC236}">
                <a16:creationId xmlns:a16="http://schemas.microsoft.com/office/drawing/2014/main" id="{694FD78B-9405-DEC4-C4E3-A00DB52C8161}"/>
              </a:ext>
            </a:extLst>
          </p:cNvPr>
          <p:cNvSpPr>
            <a:spLocks noGrp="1"/>
          </p:cNvSpPr>
          <p:nvPr>
            <p:ph idx="19"/>
          </p:nvPr>
        </p:nvSpPr>
        <p:spPr>
          <a:xfrm>
            <a:off x="539750" y="1416785"/>
            <a:ext cx="11110913" cy="4415215"/>
          </a:xfrm>
        </p:spPr>
        <p:txBody>
          <a:bodyPr/>
          <a:lstStyle/>
          <a:p>
            <a:pPr lvl="0"/>
            <a:r>
              <a:rPr lang="en-US" noProof="0" dirty="0"/>
              <a:t>Empirical evidence suggests self-disorder, an enduring trait-like marker of schizophrenia vulnerability, is a core component of the Gestalt underlying schizophrenia</a:t>
            </a:r>
            <a:r>
              <a:rPr lang="en-US" baseline="30000" noProof="0" dirty="0"/>
              <a:t>1-3</a:t>
            </a:r>
            <a:endParaRPr lang="en-US" noProof="0" dirty="0"/>
          </a:p>
          <a:p>
            <a:pPr lvl="0"/>
            <a:r>
              <a:rPr lang="en-US" noProof="0" dirty="0"/>
              <a:t>Schizophrenia reflects a </a:t>
            </a:r>
            <a:r>
              <a:rPr lang="en-US" b="1" noProof="0" dirty="0"/>
              <a:t>global transformation of subjectivity</a:t>
            </a:r>
            <a:r>
              <a:rPr lang="en-US" noProof="0" dirty="0"/>
              <a:t>, not just transient psychotic symptoms</a:t>
            </a:r>
            <a:r>
              <a:rPr lang="en-US" baseline="30000" noProof="0" dirty="0"/>
              <a:t>2</a:t>
            </a:r>
          </a:p>
          <a:p>
            <a:pPr lvl="0"/>
            <a:r>
              <a:rPr lang="en-US" noProof="0" dirty="0"/>
              <a:t>This fundamental change in subjectivity creates a</a:t>
            </a:r>
            <a:r>
              <a:rPr lang="en-US" b="1" noProof="0" dirty="0"/>
              <a:t> coherent pattern of symptoms affecting multiple domains</a:t>
            </a:r>
            <a:r>
              <a:rPr lang="en-US" noProof="0" dirty="0"/>
              <a:t>: affect, expression, motivation, cognition, willing and action</a:t>
            </a:r>
            <a:r>
              <a:rPr lang="en-US" baseline="30000" noProof="0" dirty="0"/>
              <a:t>2,4</a:t>
            </a:r>
            <a:endParaRPr lang="en-US" noProof="0" dirty="0"/>
          </a:p>
          <a:p>
            <a:pPr lvl="1"/>
            <a:r>
              <a:rPr lang="en-US" noProof="0" dirty="0"/>
              <a:t>Psychotic symptoms may emerge from underlying self disturbance</a:t>
            </a:r>
            <a:r>
              <a:rPr lang="en-US" baseline="30000" dirty="0"/>
              <a:t>4</a:t>
            </a:r>
            <a:endParaRPr lang="en-US" baseline="30000" noProof="0" dirty="0"/>
          </a:p>
          <a:p>
            <a:r>
              <a:rPr lang="en-US" noProof="0" dirty="0"/>
              <a:t>Self disturbances emerge in late childhood or adolescence before the onset of diagnostic symptoms, and could aid early and differential diagnosis from other psychiatric disorders</a:t>
            </a:r>
            <a:r>
              <a:rPr lang="en-US" baseline="30000" noProof="0" dirty="0"/>
              <a:t>2</a:t>
            </a:r>
          </a:p>
        </p:txBody>
      </p:sp>
      <p:sp>
        <p:nvSpPr>
          <p:cNvPr id="12" name="Text Placeholder 11">
            <a:extLst>
              <a:ext uri="{FF2B5EF4-FFF2-40B4-BE49-F238E27FC236}">
                <a16:creationId xmlns:a16="http://schemas.microsoft.com/office/drawing/2014/main" id="{5B3F36B2-3A43-9BF7-163D-FD64CC90748A}"/>
              </a:ext>
            </a:extLst>
          </p:cNvPr>
          <p:cNvSpPr>
            <a:spLocks noGrp="1"/>
          </p:cNvSpPr>
          <p:nvPr>
            <p:ph type="body" sz="quarter" idx="18"/>
          </p:nvPr>
        </p:nvSpPr>
        <p:spPr/>
        <p:txBody>
          <a:bodyPr/>
          <a:lstStyle/>
          <a:p>
            <a:r>
              <a:rPr lang="en-US" noProof="0" dirty="0"/>
              <a:t>1. </a:t>
            </a:r>
            <a:r>
              <a:rPr lang="en-US" noProof="0" dirty="0" err="1"/>
              <a:t>Sandsten</a:t>
            </a:r>
            <a:r>
              <a:rPr lang="en-US" noProof="0" dirty="0"/>
              <a:t> et al. Psychopathology 2022;55:273–281; 2. </a:t>
            </a:r>
            <a:r>
              <a:rPr lang="en-US" noProof="0" dirty="0" err="1"/>
              <a:t>Raballo</a:t>
            </a:r>
            <a:r>
              <a:rPr lang="en-US" noProof="0" dirty="0"/>
              <a:t> et al. </a:t>
            </a:r>
            <a:r>
              <a:rPr lang="en-US" noProof="0" dirty="0" err="1"/>
              <a:t>Schizophr</a:t>
            </a:r>
            <a:r>
              <a:rPr lang="en-US" noProof="0" dirty="0"/>
              <a:t> Bull 2025;51:1187–1192; 3. Raballo et al. </a:t>
            </a:r>
            <a:r>
              <a:rPr lang="en-US" noProof="0" dirty="0" err="1"/>
              <a:t>Schizophr</a:t>
            </a:r>
            <a:r>
              <a:rPr lang="en-US" noProof="0" dirty="0"/>
              <a:t> Res 2018;201:367–372; </a:t>
            </a:r>
            <a:br>
              <a:rPr lang="en-US" noProof="0" dirty="0"/>
            </a:br>
            <a:r>
              <a:rPr lang="en-US" noProof="0" dirty="0"/>
              <a:t>4. Parnas. World Psychiatry 2012;11:67–69</a:t>
            </a:r>
          </a:p>
        </p:txBody>
      </p:sp>
      <p:sp>
        <p:nvSpPr>
          <p:cNvPr id="9" name="Rectangle: Rounded Corners 8">
            <a:extLst>
              <a:ext uri="{FF2B5EF4-FFF2-40B4-BE49-F238E27FC236}">
                <a16:creationId xmlns:a16="http://schemas.microsoft.com/office/drawing/2014/main" id="{0CD45298-1F4D-9BC2-653F-7D7B3B35145D}"/>
              </a:ext>
            </a:extLst>
          </p:cNvPr>
          <p:cNvSpPr/>
          <p:nvPr/>
        </p:nvSpPr>
        <p:spPr>
          <a:xfrm>
            <a:off x="539749" y="4742180"/>
            <a:ext cx="11110914" cy="805179"/>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Schizophrenia cannot be understood by examining discrete symptoms, but by </a:t>
            </a:r>
            <a:r>
              <a:rPr lang="en-US" sz="1600" noProof="0" dirty="0">
                <a:solidFill>
                  <a:srgbClr val="3F1A01"/>
                </a:solidFill>
                <a:latin typeface="Arial"/>
              </a:rPr>
              <a:t>viewing them within the framework of a </a:t>
            </a:r>
            <a:r>
              <a:rPr kumimoji="0" lang="en-US" sz="1600" b="0" i="0" u="none" strike="noStrike" kern="1200" cap="none" spc="0" normalizeH="0" baseline="0" noProof="0" dirty="0">
                <a:ln>
                  <a:noFill/>
                </a:ln>
                <a:solidFill>
                  <a:srgbClr val="3F1A01"/>
                </a:solidFill>
                <a:effectLst/>
                <a:uLnTx/>
                <a:uFillTx/>
                <a:latin typeface="Arial"/>
                <a:ea typeface="+mn-ea"/>
                <a:cs typeface="+mn-cs"/>
              </a:rPr>
              <a:t>core Gestalt, an alteration in an individual’s sense of self and reality from which symptoms emerge</a:t>
            </a:r>
            <a:r>
              <a:rPr kumimoji="0" lang="en-US" sz="1600" b="0" i="0" u="none" strike="noStrike" kern="1200" cap="none" spc="0" normalizeH="0" baseline="30000" noProof="0" dirty="0">
                <a:ln>
                  <a:noFill/>
                </a:ln>
                <a:solidFill>
                  <a:srgbClr val="3F1A01"/>
                </a:solidFill>
                <a:effectLst/>
                <a:uLnTx/>
                <a:uFillTx/>
                <a:latin typeface="Arial"/>
                <a:ea typeface="+mn-ea"/>
                <a:cs typeface="+mn-cs"/>
              </a:rPr>
              <a:t>2,4</a:t>
            </a:r>
            <a:endParaRPr kumimoji="0" lang="en-US" sz="1600" i="0" u="none" strike="noStrike" kern="1200" cap="none" spc="0" normalizeH="0" baseline="30000" noProof="0" dirty="0">
              <a:ln>
                <a:noFill/>
              </a:ln>
              <a:solidFill>
                <a:srgbClr val="3F1A01"/>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DCA8C1D5-2866-9AE7-28BD-6C5E6DC74DFE}"/>
              </a:ext>
            </a:extLst>
          </p:cNvPr>
          <p:cNvSpPr>
            <a:spLocks noGrp="1"/>
          </p:cNvSpPr>
          <p:nvPr>
            <p:ph type="sldNum" sz="quarter" idx="4"/>
          </p:nvPr>
        </p:nvSpPr>
        <p:spPr/>
        <p:txBody>
          <a:bodyPr/>
          <a:lstStyle/>
          <a:p>
            <a:fld id="{6DBC486D-4FAB-B746-8B02-8D7C842291C6}" type="slidenum">
              <a:rPr lang="en-US" noProof="0" smtClean="0"/>
              <a:pPr/>
              <a:t>12</a:t>
            </a:fld>
            <a:endParaRPr lang="en-US" noProof="0" dirty="0"/>
          </a:p>
        </p:txBody>
      </p:sp>
    </p:spTree>
    <p:extLst>
      <p:ext uri="{BB962C8B-B14F-4D97-AF65-F5344CB8AC3E}">
        <p14:creationId xmlns:p14="http://schemas.microsoft.com/office/powerpoint/2010/main" val="1341659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B40B9-839E-1A78-DA9F-05944C2858E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6F3B23C-A6F3-BE1D-950E-CAA9F05C3F89}"/>
              </a:ext>
            </a:extLst>
          </p:cNvPr>
          <p:cNvSpPr>
            <a:spLocks noGrp="1"/>
          </p:cNvSpPr>
          <p:nvPr>
            <p:ph type="body" sz="quarter" idx="17"/>
          </p:nvPr>
        </p:nvSpPr>
        <p:spPr/>
        <p:txBody>
          <a:bodyPr/>
          <a:lstStyle/>
          <a:p>
            <a:r>
              <a:rPr lang="en-US" noProof="0" dirty="0"/>
              <a:t>Schizophrenia – History, definitions, and diagnosis</a:t>
            </a:r>
          </a:p>
        </p:txBody>
      </p:sp>
      <p:sp>
        <p:nvSpPr>
          <p:cNvPr id="14" name="Title 13">
            <a:extLst>
              <a:ext uri="{FF2B5EF4-FFF2-40B4-BE49-F238E27FC236}">
                <a16:creationId xmlns:a16="http://schemas.microsoft.com/office/drawing/2014/main" id="{3B01B7A7-AEF8-16F4-CEDF-47658747B4D0}"/>
              </a:ext>
            </a:extLst>
          </p:cNvPr>
          <p:cNvSpPr>
            <a:spLocks noGrp="1"/>
          </p:cNvSpPr>
          <p:nvPr>
            <p:ph type="title"/>
          </p:nvPr>
        </p:nvSpPr>
        <p:spPr/>
        <p:txBody>
          <a:bodyPr/>
          <a:lstStyle/>
          <a:p>
            <a:r>
              <a:rPr lang="en-US" noProof="0" dirty="0" err="1"/>
              <a:t>Schizotaxia</a:t>
            </a:r>
            <a:r>
              <a:rPr lang="en-US" noProof="0" dirty="0"/>
              <a:t>, schizotypy, and liability to schizophrenia</a:t>
            </a:r>
          </a:p>
        </p:txBody>
      </p:sp>
      <p:sp>
        <p:nvSpPr>
          <p:cNvPr id="6" name="Content Placeholder 5">
            <a:extLst>
              <a:ext uri="{FF2B5EF4-FFF2-40B4-BE49-F238E27FC236}">
                <a16:creationId xmlns:a16="http://schemas.microsoft.com/office/drawing/2014/main" id="{A39B589F-EF61-A05D-F351-827D898C5B5B}"/>
              </a:ext>
            </a:extLst>
          </p:cNvPr>
          <p:cNvSpPr>
            <a:spLocks noGrp="1"/>
          </p:cNvSpPr>
          <p:nvPr>
            <p:ph idx="20"/>
          </p:nvPr>
        </p:nvSpPr>
        <p:spPr>
          <a:xfrm>
            <a:off x="539750" y="1416785"/>
            <a:ext cx="5861050" cy="4415215"/>
          </a:xfrm>
        </p:spPr>
        <p:txBody>
          <a:bodyPr/>
          <a:lstStyle/>
          <a:p>
            <a:r>
              <a:rPr lang="en-US" noProof="0" dirty="0"/>
              <a:t>Schizotypy is a multi-dimensional personality construct which indicates a person’s liability to psychosis</a:t>
            </a:r>
            <a:r>
              <a:rPr lang="en-US" baseline="30000" noProof="0" dirty="0"/>
              <a:t>1</a:t>
            </a:r>
          </a:p>
          <a:p>
            <a:r>
              <a:rPr lang="en-US" noProof="0" dirty="0"/>
              <a:t>A neurodevelopmental model has been proposed in which a genetically influenced vulnerability, known as </a:t>
            </a:r>
            <a:r>
              <a:rPr lang="en-US" noProof="0" dirty="0" err="1"/>
              <a:t>schizotaxia</a:t>
            </a:r>
            <a:r>
              <a:rPr lang="en-US" noProof="0" dirty="0"/>
              <a:t>, can lead to neurobiological changes that manifest as schizotypy personality traits</a:t>
            </a:r>
            <a:r>
              <a:rPr lang="en-US" baseline="30000" noProof="0" dirty="0"/>
              <a:t>2</a:t>
            </a:r>
            <a:endParaRPr lang="en-US" noProof="0" dirty="0"/>
          </a:p>
          <a:p>
            <a:r>
              <a:rPr lang="en-US" noProof="0" dirty="0"/>
              <a:t>Depending on environmental and developmental factors, in some individuals, schizotypy may progress to clinical high-risk states and eventually schizophrenia-spectrum disorders</a:t>
            </a:r>
            <a:r>
              <a:rPr lang="en-US" baseline="30000" noProof="0" dirty="0"/>
              <a:t>1,2</a:t>
            </a:r>
            <a:endParaRPr lang="en-US" noProof="0" dirty="0"/>
          </a:p>
          <a:p>
            <a:pPr lvl="1"/>
            <a:r>
              <a:rPr lang="en-US" b="1" noProof="0" dirty="0"/>
              <a:t>Longitudinal studies </a:t>
            </a:r>
            <a:r>
              <a:rPr lang="en-US" noProof="0" dirty="0"/>
              <a:t>support this by demonstrating that higher schizotypy dimension scores in healthy and clinically high-risk populations scores predict later psychosis</a:t>
            </a:r>
            <a:r>
              <a:rPr lang="en-US" baseline="30000" noProof="0" dirty="0"/>
              <a:t>1,3</a:t>
            </a:r>
            <a:endParaRPr lang="en-US" noProof="0" dirty="0"/>
          </a:p>
          <a:p>
            <a:pPr lvl="1"/>
            <a:r>
              <a:rPr lang="en-US" b="1" noProof="0" dirty="0"/>
              <a:t>Familial studies </a:t>
            </a:r>
            <a:r>
              <a:rPr lang="en-US" noProof="0" dirty="0"/>
              <a:t>in schizophrenia have shown relatives have higher schizotypy dimensions scores compared to non-relatives;</a:t>
            </a:r>
            <a:r>
              <a:rPr lang="en-US" baseline="30000" dirty="0"/>
              <a:t>3</a:t>
            </a:r>
            <a:r>
              <a:rPr lang="en-US" noProof="0" dirty="0"/>
              <a:t> higher scores were predictive of emergence of psychotic disorders in later life</a:t>
            </a:r>
            <a:r>
              <a:rPr lang="en-US" baseline="30000" noProof="0" dirty="0"/>
              <a:t>4</a:t>
            </a:r>
          </a:p>
        </p:txBody>
      </p:sp>
      <p:sp>
        <p:nvSpPr>
          <p:cNvPr id="15" name="Text Placeholder 14">
            <a:extLst>
              <a:ext uri="{FF2B5EF4-FFF2-40B4-BE49-F238E27FC236}">
                <a16:creationId xmlns:a16="http://schemas.microsoft.com/office/drawing/2014/main" id="{FDDD53D8-6971-B2D7-8464-758058A96F93}"/>
              </a:ext>
            </a:extLst>
          </p:cNvPr>
          <p:cNvSpPr>
            <a:spLocks noGrp="1"/>
          </p:cNvSpPr>
          <p:nvPr>
            <p:ph type="body" sz="quarter" idx="18"/>
          </p:nvPr>
        </p:nvSpPr>
        <p:spPr>
          <a:xfrm>
            <a:off x="539749" y="6102000"/>
            <a:ext cx="6539477" cy="619200"/>
          </a:xfrm>
        </p:spPr>
        <p:txBody>
          <a:bodyPr/>
          <a:lstStyle/>
          <a:p>
            <a:r>
              <a:rPr lang="en-US" noProof="0" dirty="0"/>
              <a:t>1. </a:t>
            </a:r>
            <a:r>
              <a:rPr lang="en-US" noProof="0" dirty="0" err="1"/>
              <a:t>Lenzenweger</a:t>
            </a:r>
            <a:r>
              <a:rPr lang="en-US" noProof="0" dirty="0"/>
              <a:t>. World Psych 2018;17:1; 2. </a:t>
            </a:r>
            <a:r>
              <a:rPr lang="en-US" noProof="0" dirty="0" err="1"/>
              <a:t>Lenzenweger</a:t>
            </a:r>
            <a:r>
              <a:rPr lang="en-US" noProof="0" dirty="0"/>
              <a:t>. </a:t>
            </a:r>
            <a:r>
              <a:rPr lang="en-US" noProof="0" dirty="0" err="1"/>
              <a:t>Schizophr</a:t>
            </a:r>
            <a:r>
              <a:rPr lang="en-US" noProof="0" dirty="0"/>
              <a:t> Bull 2015;41:S483–S491; </a:t>
            </a:r>
            <a:br>
              <a:rPr lang="en-US" noProof="0" dirty="0"/>
            </a:br>
            <a:r>
              <a:rPr lang="en-US" noProof="0" dirty="0"/>
              <a:t>3. </a:t>
            </a:r>
            <a:r>
              <a:rPr lang="en-US" noProof="0" dirty="0" err="1"/>
              <a:t>Debbané</a:t>
            </a:r>
            <a:r>
              <a:rPr lang="en-US" noProof="0" dirty="0"/>
              <a:t> et al. </a:t>
            </a:r>
            <a:r>
              <a:rPr lang="en-US" noProof="0" dirty="0" err="1"/>
              <a:t>Schizophr</a:t>
            </a:r>
            <a:r>
              <a:rPr lang="en-US" noProof="0" dirty="0"/>
              <a:t> Bull 2015;41:sbu176; 4. Nelson et al. </a:t>
            </a:r>
            <a:r>
              <a:rPr lang="en-US" noProof="0" dirty="0" err="1"/>
              <a:t>Neurosci</a:t>
            </a:r>
            <a:r>
              <a:rPr lang="en-US" noProof="0" dirty="0"/>
              <a:t> </a:t>
            </a:r>
            <a:r>
              <a:rPr lang="en-US" noProof="0" dirty="0" err="1"/>
              <a:t>Biobehav</a:t>
            </a:r>
            <a:r>
              <a:rPr lang="en-US" noProof="0" dirty="0"/>
              <a:t> Rev 2013;33:807–817; </a:t>
            </a:r>
            <a:br>
              <a:rPr lang="en-US" noProof="0" dirty="0"/>
            </a:br>
            <a:r>
              <a:rPr lang="en-US" noProof="0" dirty="0"/>
              <a:t>5. </a:t>
            </a:r>
            <a:r>
              <a:rPr lang="en-US" noProof="0" dirty="0" err="1"/>
              <a:t>Tsuang</a:t>
            </a:r>
            <a:r>
              <a:rPr lang="en-US" noProof="0" dirty="0"/>
              <a:t> et al. Dialogues Clin </a:t>
            </a:r>
            <a:r>
              <a:rPr lang="en-US" noProof="0" dirty="0" err="1"/>
              <a:t>Neurosci</a:t>
            </a:r>
            <a:r>
              <a:rPr lang="en-US" noProof="0" dirty="0"/>
              <a:t> 2000;2:257–266</a:t>
            </a:r>
          </a:p>
        </p:txBody>
      </p:sp>
      <p:pic>
        <p:nvPicPr>
          <p:cNvPr id="30" name="Picture 29">
            <a:extLst>
              <a:ext uri="{FF2B5EF4-FFF2-40B4-BE49-F238E27FC236}">
                <a16:creationId xmlns:a16="http://schemas.microsoft.com/office/drawing/2014/main" id="{0B12E819-FDFA-10A2-18E6-F41A8079148E}"/>
              </a:ext>
            </a:extLst>
          </p:cNvPr>
          <p:cNvPicPr>
            <a:picLocks noChangeAspect="1"/>
          </p:cNvPicPr>
          <p:nvPr/>
        </p:nvPicPr>
        <p:blipFill>
          <a:blip r:embed="rId3"/>
          <a:srcRect t="16728"/>
          <a:stretch>
            <a:fillRect/>
          </a:stretch>
        </p:blipFill>
        <p:spPr>
          <a:xfrm>
            <a:off x="7136469" y="1907602"/>
            <a:ext cx="4090757" cy="4084121"/>
          </a:xfrm>
          <a:prstGeom prst="rect">
            <a:avLst/>
          </a:prstGeom>
        </p:spPr>
      </p:pic>
      <p:sp>
        <p:nvSpPr>
          <p:cNvPr id="32" name="TextBox 31">
            <a:extLst>
              <a:ext uri="{FF2B5EF4-FFF2-40B4-BE49-F238E27FC236}">
                <a16:creationId xmlns:a16="http://schemas.microsoft.com/office/drawing/2014/main" id="{E3A28E7D-E30F-0EF0-4769-CA920F56D618}"/>
              </a:ext>
            </a:extLst>
          </p:cNvPr>
          <p:cNvSpPr txBox="1"/>
          <p:nvPr/>
        </p:nvSpPr>
        <p:spPr>
          <a:xfrm>
            <a:off x="6713034" y="1430491"/>
            <a:ext cx="4937629" cy="307777"/>
          </a:xfrm>
          <a:prstGeom prst="rect">
            <a:avLst/>
          </a:prstGeom>
          <a:noFill/>
        </p:spPr>
        <p:txBody>
          <a:bodyPr wrap="square">
            <a:spAutoFit/>
          </a:bodyPr>
          <a:lstStyle/>
          <a:p>
            <a:pPr algn="ctr"/>
            <a:r>
              <a:rPr lang="en-US" sz="1400" b="1" noProof="0" dirty="0">
                <a:solidFill>
                  <a:schemeClr val="accent2">
                    <a:lumMod val="50000"/>
                  </a:schemeClr>
                </a:solidFill>
              </a:rPr>
              <a:t>Relationship between </a:t>
            </a:r>
            <a:r>
              <a:rPr lang="en-US" sz="1400" b="1" noProof="0" dirty="0" err="1">
                <a:solidFill>
                  <a:schemeClr val="accent2">
                    <a:lumMod val="50000"/>
                  </a:schemeClr>
                </a:solidFill>
              </a:rPr>
              <a:t>schizotaxia</a:t>
            </a:r>
            <a:r>
              <a:rPr lang="en-US" sz="1400" b="1" noProof="0" dirty="0">
                <a:solidFill>
                  <a:schemeClr val="accent2">
                    <a:lumMod val="50000"/>
                  </a:schemeClr>
                </a:solidFill>
              </a:rPr>
              <a:t> and schizophrenia</a:t>
            </a:r>
            <a:r>
              <a:rPr lang="en-US" sz="1400" b="1" baseline="30000" noProof="0" dirty="0">
                <a:solidFill>
                  <a:schemeClr val="accent2">
                    <a:lumMod val="50000"/>
                  </a:schemeClr>
                </a:solidFill>
              </a:rPr>
              <a:t>5</a:t>
            </a:r>
            <a:endParaRPr lang="en-US" sz="1400" b="1" noProof="0" dirty="0">
              <a:solidFill>
                <a:schemeClr val="accent2">
                  <a:lumMod val="50000"/>
                </a:schemeClr>
              </a:solidFill>
            </a:endParaRPr>
          </a:p>
        </p:txBody>
      </p:sp>
      <p:sp>
        <p:nvSpPr>
          <p:cNvPr id="3" name="TextBox 7">
            <a:extLst>
              <a:ext uri="{FF2B5EF4-FFF2-40B4-BE49-F238E27FC236}">
                <a16:creationId xmlns:a16="http://schemas.microsoft.com/office/drawing/2014/main" id="{B53BA7E8-B578-23A8-D8E2-4C7CE0713BC4}"/>
              </a:ext>
            </a:extLst>
          </p:cNvPr>
          <p:cNvSpPr txBox="1"/>
          <p:nvPr/>
        </p:nvSpPr>
        <p:spPr>
          <a:xfrm>
            <a:off x="7829974" y="6137776"/>
            <a:ext cx="3821687" cy="553998"/>
          </a:xfrm>
          <a:prstGeom prst="rect">
            <a:avLst/>
          </a:prstGeom>
          <a:noFill/>
        </p:spPr>
        <p:txBody>
          <a:bodyPr wrap="square" lIns="0" tIns="0" rIns="0" bIns="0" anchor="b">
            <a:spAutoFit/>
          </a:bodyPr>
          <a:lstStyle/>
          <a:p>
            <a:pPr algn="r" fontAlgn="base"/>
            <a:r>
              <a:rPr lang="en-US" sz="900" kern="1200" noProof="0" dirty="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from </a:t>
            </a:r>
            <a:r>
              <a:rPr lang="en-US" sz="900" noProof="0" dirty="0" err="1">
                <a:solidFill>
                  <a:srgbClr val="3F1A01"/>
                </a:solidFill>
                <a:latin typeface="Arial" panose="020B0604020202020204" pitchFamily="34" charset="0"/>
                <a:ea typeface="Times New Roman" panose="02020603050405020304" pitchFamily="18" charset="0"/>
                <a:cs typeface="Times New Roman" panose="02020603050405020304" pitchFamily="18" charset="0"/>
              </a:rPr>
              <a:t>Tsuang</a:t>
            </a:r>
            <a:r>
              <a:rPr lang="en-US" sz="900" kern="1200" noProof="0" dirty="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et al., ‘</a:t>
            </a:r>
            <a:r>
              <a:rPr lang="en-US" sz="900" noProof="0" dirty="0"/>
              <a:t>Toward reformulating the diagnosis of schizophrenia</a:t>
            </a:r>
            <a:r>
              <a:rPr lang="en-US" sz="900" kern="1200" noProof="0" dirty="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2000, licensed under CC-BY-NC-ND</a:t>
            </a:r>
            <a:r>
              <a:rPr lang="en-US" sz="9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-3.0</a:t>
            </a:r>
            <a:r>
              <a:rPr lang="en-US" sz="900" kern="1200" noProof="0" dirty="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Published by LLS on behalf of </a:t>
            </a:r>
            <a:r>
              <a:rPr lang="en-US" sz="9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Dialogues Clinical Neuroscience. </a:t>
            </a:r>
            <a:r>
              <a:rPr lang="en-US" sz="900" kern="1200" noProof="0" dirty="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The work cannot be changed in any way or used commercially without permission from the journal. </a:t>
            </a:r>
            <a:endParaRPr lang="en-US" sz="1200" noProof="0" dirty="0">
              <a:solidFill>
                <a:srgbClr val="3F1A01"/>
              </a:solidFill>
              <a:effectLst/>
              <a:latin typeface="Times New Roman" panose="02020603050405020304" pitchFamily="18" charset="0"/>
              <a:ea typeface="Times New Roman" panose="02020603050405020304" pitchFamily="18" charset="0"/>
            </a:endParaRPr>
          </a:p>
        </p:txBody>
      </p:sp>
      <p:sp>
        <p:nvSpPr>
          <p:cNvPr id="2" name="Slide Number Placeholder 1">
            <a:extLst>
              <a:ext uri="{FF2B5EF4-FFF2-40B4-BE49-F238E27FC236}">
                <a16:creationId xmlns:a16="http://schemas.microsoft.com/office/drawing/2014/main" id="{19D75DC8-6344-6CA5-B02C-34ED67A60BEF}"/>
              </a:ext>
            </a:extLst>
          </p:cNvPr>
          <p:cNvSpPr>
            <a:spLocks noGrp="1"/>
          </p:cNvSpPr>
          <p:nvPr>
            <p:ph type="sldNum" sz="quarter" idx="4"/>
          </p:nvPr>
        </p:nvSpPr>
        <p:spPr/>
        <p:txBody>
          <a:bodyPr/>
          <a:lstStyle/>
          <a:p>
            <a:fld id="{6DBC486D-4FAB-B746-8B02-8D7C842291C6}" type="slidenum">
              <a:rPr lang="en-US" noProof="0" smtClean="0"/>
              <a:pPr/>
              <a:t>13</a:t>
            </a:fld>
            <a:endParaRPr lang="en-US" noProof="0" dirty="0"/>
          </a:p>
        </p:txBody>
      </p:sp>
    </p:spTree>
    <p:extLst>
      <p:ext uri="{BB962C8B-B14F-4D97-AF65-F5344CB8AC3E}">
        <p14:creationId xmlns:p14="http://schemas.microsoft.com/office/powerpoint/2010/main" val="1374238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D904BC-0CC7-DE4F-84BF-523AAE6AE255}"/>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a:p>
            <a:endParaRPr lang="en-US" noProof="0" dirty="0"/>
          </a:p>
        </p:txBody>
      </p:sp>
      <p:sp>
        <p:nvSpPr>
          <p:cNvPr id="36" name="Title 35">
            <a:extLst>
              <a:ext uri="{FF2B5EF4-FFF2-40B4-BE49-F238E27FC236}">
                <a16:creationId xmlns:a16="http://schemas.microsoft.com/office/drawing/2014/main" id="{DBA27087-F9A0-5F4F-028A-9A298C3B7A8F}"/>
              </a:ext>
            </a:extLst>
          </p:cNvPr>
          <p:cNvSpPr>
            <a:spLocks noGrp="1"/>
          </p:cNvSpPr>
          <p:nvPr>
            <p:ph type="title"/>
          </p:nvPr>
        </p:nvSpPr>
        <p:spPr>
          <a:xfrm>
            <a:off x="539749" y="814386"/>
            <a:ext cx="9213851" cy="332399"/>
          </a:xfrm>
        </p:spPr>
        <p:txBody>
          <a:bodyPr/>
          <a:lstStyle/>
          <a:p>
            <a:r>
              <a:rPr lang="en-US" noProof="0" dirty="0"/>
              <a:t>Developmental psychopathology and early emergence</a:t>
            </a:r>
          </a:p>
        </p:txBody>
      </p:sp>
      <p:sp>
        <p:nvSpPr>
          <p:cNvPr id="41" name="Text Placeholder 40">
            <a:extLst>
              <a:ext uri="{FF2B5EF4-FFF2-40B4-BE49-F238E27FC236}">
                <a16:creationId xmlns:a16="http://schemas.microsoft.com/office/drawing/2014/main" id="{ECC9E030-6161-B22B-E408-08264B035236}"/>
              </a:ext>
            </a:extLst>
          </p:cNvPr>
          <p:cNvSpPr>
            <a:spLocks noGrp="1"/>
          </p:cNvSpPr>
          <p:nvPr>
            <p:ph type="body" sz="quarter" idx="18"/>
          </p:nvPr>
        </p:nvSpPr>
        <p:spPr/>
        <p:txBody>
          <a:bodyPr/>
          <a:lstStyle/>
          <a:p>
            <a:r>
              <a:rPr lang="en-US" noProof="0" dirty="0"/>
              <a:t>1. Tandon et al. </a:t>
            </a:r>
            <a:r>
              <a:rPr lang="en-US" noProof="0" dirty="0" err="1"/>
              <a:t>Schizophr</a:t>
            </a:r>
            <a:r>
              <a:rPr lang="en-US" noProof="0" dirty="0"/>
              <a:t> Res 2009;110:1–23; 2. Howes &amp; Murray. Lancet 2014;383:1677–1687; </a:t>
            </a:r>
            <a:br>
              <a:rPr lang="en-US" noProof="0" dirty="0"/>
            </a:br>
            <a:r>
              <a:rPr lang="en-US" noProof="0" dirty="0"/>
              <a:t>3. American Psychiatric Association. DSM-5. 2013; 4. Walker. Dev </a:t>
            </a:r>
            <a:r>
              <a:rPr lang="en-US" noProof="0" dirty="0" err="1"/>
              <a:t>Psychopathol</a:t>
            </a:r>
            <a:r>
              <a:rPr lang="en-US" noProof="0" dirty="0"/>
              <a:t> 2013;25:1585–1600; 5. </a:t>
            </a:r>
            <a:r>
              <a:rPr lang="en-US" noProof="0" dirty="0" err="1"/>
              <a:t>Raballo</a:t>
            </a:r>
            <a:r>
              <a:rPr lang="en-US" noProof="0" dirty="0"/>
              <a:t> et al. </a:t>
            </a:r>
            <a:r>
              <a:rPr lang="en-US" noProof="0" dirty="0" err="1"/>
              <a:t>Schizophr</a:t>
            </a:r>
            <a:r>
              <a:rPr lang="en-US" noProof="0" dirty="0"/>
              <a:t> Bull 2025;51:1187–1192; </a:t>
            </a:r>
            <a:br>
              <a:rPr lang="en-US" noProof="0" dirty="0"/>
            </a:br>
            <a:r>
              <a:rPr lang="en-US" noProof="0" dirty="0"/>
              <a:t>6. Parnas &amp; </a:t>
            </a:r>
            <a:r>
              <a:rPr lang="en-US" noProof="0" dirty="0" err="1"/>
              <a:t>Sandsten</a:t>
            </a:r>
            <a:r>
              <a:rPr lang="en-US" noProof="0" dirty="0"/>
              <a:t>. </a:t>
            </a:r>
            <a:r>
              <a:rPr lang="en-US" noProof="0" dirty="0" err="1"/>
              <a:t>Schizophr</a:t>
            </a:r>
            <a:r>
              <a:rPr lang="en-US" noProof="0" dirty="0"/>
              <a:t> Res 2024;270:197–201; 7. Owen et al. Lancet 2016;388:86–97; 8. O'Brien et al. Neuropsychopharmacology 2026;51:273–292; </a:t>
            </a:r>
            <a:br>
              <a:rPr lang="en-US" noProof="0" dirty="0"/>
            </a:br>
            <a:r>
              <a:rPr lang="en-US" noProof="0" dirty="0"/>
              <a:t>9. Urfer-Parnas et al. Psychopathology 2010;43:300–311; 10. Andreasen. Dialogues Clin </a:t>
            </a:r>
            <a:r>
              <a:rPr lang="en-US" noProof="0" dirty="0" err="1"/>
              <a:t>Neurosci</a:t>
            </a:r>
            <a:r>
              <a:rPr lang="en-US" noProof="0" dirty="0"/>
              <a:t> 2010;12:409–415</a:t>
            </a:r>
          </a:p>
        </p:txBody>
      </p:sp>
      <p:sp>
        <p:nvSpPr>
          <p:cNvPr id="7" name="Slide Number Placeholder 6">
            <a:extLst>
              <a:ext uri="{FF2B5EF4-FFF2-40B4-BE49-F238E27FC236}">
                <a16:creationId xmlns:a16="http://schemas.microsoft.com/office/drawing/2014/main" id="{8696791F-2F55-7277-07EC-4F18DD39719E}"/>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14</a:t>
            </a:fld>
            <a:endParaRPr lang="en-US" noProof="0" dirty="0"/>
          </a:p>
        </p:txBody>
      </p:sp>
      <p:sp>
        <p:nvSpPr>
          <p:cNvPr id="10" name="Freeform: Shape 9">
            <a:extLst>
              <a:ext uri="{FF2B5EF4-FFF2-40B4-BE49-F238E27FC236}">
                <a16:creationId xmlns:a16="http://schemas.microsoft.com/office/drawing/2014/main" id="{75F0D115-9528-B09B-43A4-AA731FBC53DC}"/>
              </a:ext>
            </a:extLst>
          </p:cNvPr>
          <p:cNvSpPr/>
          <p:nvPr/>
        </p:nvSpPr>
        <p:spPr>
          <a:xfrm>
            <a:off x="557915" y="4765153"/>
            <a:ext cx="11125200" cy="0"/>
          </a:xfrm>
          <a:custGeom>
            <a:avLst/>
            <a:gdLst>
              <a:gd name="csX0" fmla="*/ 0 w 11125200"/>
              <a:gd name="csY0" fmla="*/ 0 h 0"/>
              <a:gd name="csX1" fmla="*/ 11125200 w 11125200"/>
              <a:gd name="csY1" fmla="*/ 0 h 0"/>
            </a:gdLst>
            <a:ahLst/>
            <a:cxnLst>
              <a:cxn ang="0">
                <a:pos x="csX0" y="csY0"/>
              </a:cxn>
              <a:cxn ang="0">
                <a:pos x="csX1" y="csY1"/>
              </a:cxn>
            </a:cxnLst>
            <a:rect l="l" t="t" r="r" b="b"/>
            <a:pathLst>
              <a:path w="11125200">
                <a:moveTo>
                  <a:pt x="0" y="0"/>
                </a:moveTo>
                <a:lnTo>
                  <a:pt x="11125200" y="0"/>
                </a:lnTo>
              </a:path>
            </a:pathLst>
          </a:custGeom>
          <a:noFill/>
          <a:ln w="38100">
            <a:solidFill>
              <a:schemeClr val="tx1"/>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B6085AF6-9F6A-6607-6D3C-47E7A0B3FF29}"/>
              </a:ext>
            </a:extLst>
          </p:cNvPr>
          <p:cNvSpPr/>
          <p:nvPr/>
        </p:nvSpPr>
        <p:spPr>
          <a:xfrm>
            <a:off x="1913126" y="1685714"/>
            <a:ext cx="48278" cy="2866020"/>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9" name="Group 8">
            <a:extLst>
              <a:ext uri="{FF2B5EF4-FFF2-40B4-BE49-F238E27FC236}">
                <a16:creationId xmlns:a16="http://schemas.microsoft.com/office/drawing/2014/main" id="{0B97D8CD-7397-F0A1-A6F5-C0EA754B5FC6}"/>
              </a:ext>
            </a:extLst>
          </p:cNvPr>
          <p:cNvGrpSpPr/>
          <p:nvPr/>
        </p:nvGrpSpPr>
        <p:grpSpPr>
          <a:xfrm>
            <a:off x="1760950" y="1403136"/>
            <a:ext cx="3412944" cy="3757006"/>
            <a:chOff x="1760950" y="1403136"/>
            <a:chExt cx="3412944" cy="3757006"/>
          </a:xfrm>
        </p:grpSpPr>
        <p:sp>
          <p:nvSpPr>
            <p:cNvPr id="13" name="Oval 12">
              <a:extLst>
                <a:ext uri="{FF2B5EF4-FFF2-40B4-BE49-F238E27FC236}">
                  <a16:creationId xmlns:a16="http://schemas.microsoft.com/office/drawing/2014/main" id="{A253A522-C057-DADC-5384-EB3F1A79562F}"/>
                </a:ext>
              </a:extLst>
            </p:cNvPr>
            <p:cNvSpPr/>
            <p:nvPr/>
          </p:nvSpPr>
          <p:spPr>
            <a:xfrm flipV="1">
              <a:off x="1760950" y="4553220"/>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7199D413-2139-4949-0144-CED152F90790}"/>
                </a:ext>
              </a:extLst>
            </p:cNvPr>
            <p:cNvSpPr/>
            <p:nvPr/>
          </p:nvSpPr>
          <p:spPr>
            <a:xfrm flipV="1">
              <a:off x="1760950" y="1403136"/>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TextBox 14">
              <a:extLst>
                <a:ext uri="{FF2B5EF4-FFF2-40B4-BE49-F238E27FC236}">
                  <a16:creationId xmlns:a16="http://schemas.microsoft.com/office/drawing/2014/main" id="{CFB10749-D2EB-39CD-1F17-6BF2F29B1F0D}"/>
                </a:ext>
              </a:extLst>
            </p:cNvPr>
            <p:cNvSpPr txBox="1"/>
            <p:nvPr/>
          </p:nvSpPr>
          <p:spPr>
            <a:xfrm>
              <a:off x="2021081" y="1569415"/>
              <a:ext cx="3152813" cy="3590727"/>
            </a:xfrm>
            <a:prstGeom prst="rect">
              <a:avLst/>
            </a:prstGeom>
            <a:noFill/>
          </p:spPr>
          <p:txBody>
            <a:bodyPr wrap="square" rtlCol="0">
              <a:spAutoFit/>
            </a:bodyPr>
            <a:lstStyle/>
            <a:p>
              <a:r>
                <a:rPr lang="en-US" sz="1600" noProof="0" dirty="0"/>
                <a:t>Psychosis is typically preceded by a </a:t>
              </a:r>
              <a:r>
                <a:rPr lang="en-US" sz="1600" b="1" noProof="0" dirty="0"/>
                <a:t>premorbid phase, </a:t>
              </a:r>
              <a:r>
                <a:rPr lang="en-US" sz="1600" noProof="0" dirty="0"/>
                <a:t>marked by </a:t>
              </a:r>
              <a:r>
                <a:rPr lang="en-US" sz="1600" b="1" noProof="0" dirty="0"/>
                <a:t>subtle non-specific cognitive,</a:t>
              </a:r>
              <a:r>
                <a:rPr lang="en-US" sz="1600" noProof="0" dirty="0"/>
                <a:t> </a:t>
              </a:r>
              <a:r>
                <a:rPr lang="en-US" sz="1600" b="1" noProof="0" dirty="0"/>
                <a:t>motor, or social difficulties</a:t>
              </a:r>
              <a:r>
                <a:rPr lang="en-US" sz="1600" baseline="30000" noProof="0" dirty="0"/>
                <a:t>1,2</a:t>
              </a:r>
              <a:endParaRPr lang="en-US" sz="1600" noProof="0" dirty="0"/>
            </a:p>
            <a:p>
              <a:endParaRPr lang="en-US" sz="1600" b="1" baseline="30000" noProof="0" dirty="0"/>
            </a:p>
            <a:p>
              <a:r>
                <a:rPr lang="en-US" sz="1600" noProof="0" dirty="0"/>
                <a:t>Children who later develop schizophrenia often show early nonspecific emotional‑behavioral disturbances, cognitive and language impairments, and subtle motor delays</a:t>
              </a:r>
              <a:r>
                <a:rPr lang="en-US" sz="1600" baseline="30000" noProof="0" dirty="0"/>
                <a:t>3</a:t>
              </a:r>
              <a:endParaRPr lang="en-US" sz="1600" noProof="0" dirty="0">
                <a:highlight>
                  <a:srgbClr val="FFFF00"/>
                </a:highlight>
              </a:endParaRPr>
            </a:p>
            <a:p>
              <a:endParaRPr lang="en-US" sz="1600" baseline="30000" noProof="0" dirty="0"/>
            </a:p>
            <a:p>
              <a:endParaRPr lang="en-US" sz="1400" noProof="0" dirty="0"/>
            </a:p>
            <a:p>
              <a:endParaRPr lang="en-US" sz="1600" noProof="0" dirty="0"/>
            </a:p>
          </p:txBody>
        </p:sp>
      </p:grpSp>
      <p:grpSp>
        <p:nvGrpSpPr>
          <p:cNvPr id="5" name="Group 4">
            <a:extLst>
              <a:ext uri="{FF2B5EF4-FFF2-40B4-BE49-F238E27FC236}">
                <a16:creationId xmlns:a16="http://schemas.microsoft.com/office/drawing/2014/main" id="{66728697-90A3-93AA-34F7-DC77BCC5D167}"/>
              </a:ext>
            </a:extLst>
          </p:cNvPr>
          <p:cNvGrpSpPr/>
          <p:nvPr/>
        </p:nvGrpSpPr>
        <p:grpSpPr>
          <a:xfrm>
            <a:off x="8650007" y="1403136"/>
            <a:ext cx="3159831" cy="3434484"/>
            <a:chOff x="8650007" y="1403136"/>
            <a:chExt cx="3159831" cy="3434484"/>
          </a:xfrm>
        </p:grpSpPr>
        <p:sp>
          <p:nvSpPr>
            <p:cNvPr id="20" name="TextBox 19">
              <a:extLst>
                <a:ext uri="{FF2B5EF4-FFF2-40B4-BE49-F238E27FC236}">
                  <a16:creationId xmlns:a16="http://schemas.microsoft.com/office/drawing/2014/main" id="{46F4D701-A216-C9E7-CC9E-A8EA04D784D3}"/>
                </a:ext>
              </a:extLst>
            </p:cNvPr>
            <p:cNvSpPr txBox="1"/>
            <p:nvPr/>
          </p:nvSpPr>
          <p:spPr>
            <a:xfrm>
              <a:off x="8951244" y="1591898"/>
              <a:ext cx="2858594" cy="2308324"/>
            </a:xfrm>
            <a:prstGeom prst="rect">
              <a:avLst/>
            </a:prstGeom>
            <a:noFill/>
          </p:spPr>
          <p:txBody>
            <a:bodyPr wrap="square" rtlCol="0">
              <a:spAutoFit/>
            </a:bodyPr>
            <a:lstStyle/>
            <a:p>
              <a:pPr marR="0" lvl="0" algn="l" defTabSz="914400" rtl="0" eaLnBrk="1" fontAlgn="auto" latinLnBrk="0" hangingPunct="1">
                <a:lnSpc>
                  <a:spcPct val="100000"/>
                </a:lnSpc>
                <a:spcBef>
                  <a:spcPts val="1800"/>
                </a:spcBef>
                <a:spcAft>
                  <a:spcPts val="0"/>
                </a:spcAft>
                <a:buClrTx/>
                <a:buSzTx/>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Self disturbance typically </a:t>
              </a:r>
              <a:r>
                <a:rPr kumimoji="0" lang="en-US" sz="1600" b="1" i="0" u="none" strike="noStrike" kern="1200" cap="none" spc="0" normalizeH="0" baseline="0" noProof="0" dirty="0">
                  <a:ln>
                    <a:noFill/>
                  </a:ln>
                  <a:solidFill>
                    <a:srgbClr val="3F1A01"/>
                  </a:solidFill>
                  <a:effectLst/>
                  <a:uLnTx/>
                  <a:uFillTx/>
                  <a:latin typeface="Arial"/>
                  <a:ea typeface="+mn-ea"/>
                  <a:cs typeface="+mn-cs"/>
                </a:rPr>
                <a:t>emerges in childhood or early adolescence and manifests as enduring disturbances in subjective experience </a:t>
              </a:r>
              <a:r>
                <a:rPr kumimoji="0" lang="en-US" sz="1600" b="0" i="0" u="none" strike="noStrike" kern="1200" cap="none" spc="0" normalizeH="0" baseline="0" noProof="0" dirty="0">
                  <a:ln>
                    <a:noFill/>
                  </a:ln>
                  <a:solidFill>
                    <a:srgbClr val="3F1A01"/>
                  </a:solidFill>
                  <a:effectLst/>
                  <a:uLnTx/>
                  <a:uFillTx/>
                  <a:latin typeface="Arial"/>
                  <a:ea typeface="+mn-ea"/>
                  <a:cs typeface="+mn-cs"/>
                </a:rPr>
                <a:t>that precede diagnostic symptoms and mark vulnerability across the schizophrenia spectrum</a:t>
              </a:r>
              <a:r>
                <a:rPr kumimoji="0" lang="en-US" sz="1600" b="0" i="0" u="none" strike="noStrike" kern="1200" cap="none" spc="0" normalizeH="0" baseline="30000" noProof="0" dirty="0">
                  <a:ln>
                    <a:noFill/>
                  </a:ln>
                  <a:solidFill>
                    <a:srgbClr val="3F1A01"/>
                  </a:solidFill>
                  <a:effectLst/>
                  <a:uLnTx/>
                  <a:uFillTx/>
                  <a:latin typeface="Arial"/>
                  <a:ea typeface="+mn-ea"/>
                  <a:cs typeface="+mn-cs"/>
                </a:rPr>
                <a:t>5,6</a:t>
              </a:r>
              <a:r>
                <a:rPr kumimoji="0" lang="en-US" sz="1600" b="0" i="0" u="none" strike="noStrike" kern="1200" cap="none" spc="0" normalizeH="0" baseline="0" noProof="0" dirty="0">
                  <a:ln>
                    <a:noFill/>
                  </a:ln>
                  <a:solidFill>
                    <a:srgbClr val="3F1A01"/>
                  </a:solidFill>
                  <a:effectLst/>
                  <a:uLnTx/>
                  <a:uFillTx/>
                  <a:latin typeface="Arial"/>
                  <a:ea typeface="+mn-ea"/>
                  <a:cs typeface="+mn-cs"/>
                </a:rPr>
                <a:t> </a:t>
              </a:r>
            </a:p>
          </p:txBody>
        </p:sp>
        <p:sp>
          <p:nvSpPr>
            <p:cNvPr id="22" name="Freeform: Shape 21">
              <a:extLst>
                <a:ext uri="{FF2B5EF4-FFF2-40B4-BE49-F238E27FC236}">
                  <a16:creationId xmlns:a16="http://schemas.microsoft.com/office/drawing/2014/main" id="{8E926F90-B738-411B-E1B4-B01AD2C2BABF}"/>
                </a:ext>
              </a:extLst>
            </p:cNvPr>
            <p:cNvSpPr/>
            <p:nvPr/>
          </p:nvSpPr>
          <p:spPr>
            <a:xfrm>
              <a:off x="8788736" y="1685714"/>
              <a:ext cx="48278" cy="2866020"/>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8F55601F-9A78-2BEE-23CD-C411AB8D6F08}"/>
                </a:ext>
              </a:extLst>
            </p:cNvPr>
            <p:cNvSpPr/>
            <p:nvPr/>
          </p:nvSpPr>
          <p:spPr>
            <a:xfrm flipV="1">
              <a:off x="8650007" y="4553220"/>
              <a:ext cx="284400" cy="284400"/>
            </a:xfrm>
            <a:prstGeom prst="ellipse">
              <a:avLst/>
            </a:prstGeom>
            <a:solidFill>
              <a:schemeClr val="bg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B0B9BB00-BE6B-6BC6-54E3-C9522BCEFFA7}"/>
                </a:ext>
              </a:extLst>
            </p:cNvPr>
            <p:cNvSpPr/>
            <p:nvPr/>
          </p:nvSpPr>
          <p:spPr>
            <a:xfrm flipV="1">
              <a:off x="8652143" y="1403136"/>
              <a:ext cx="284400" cy="284400"/>
            </a:xfrm>
            <a:prstGeom prst="ellipse">
              <a:avLst/>
            </a:prstGeom>
            <a:solidFill>
              <a:schemeClr val="bg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28" name="Group 27">
            <a:extLst>
              <a:ext uri="{FF2B5EF4-FFF2-40B4-BE49-F238E27FC236}">
                <a16:creationId xmlns:a16="http://schemas.microsoft.com/office/drawing/2014/main" id="{3F227017-65FF-E65C-C035-FDFC12992E32}"/>
              </a:ext>
            </a:extLst>
          </p:cNvPr>
          <p:cNvGrpSpPr/>
          <p:nvPr/>
        </p:nvGrpSpPr>
        <p:grpSpPr>
          <a:xfrm>
            <a:off x="5384925" y="1403136"/>
            <a:ext cx="3054052" cy="3434484"/>
            <a:chOff x="5140944" y="1403136"/>
            <a:chExt cx="3054052" cy="3434484"/>
          </a:xfrm>
        </p:grpSpPr>
        <p:sp>
          <p:nvSpPr>
            <p:cNvPr id="17" name="Freeform: Shape 16">
              <a:extLst>
                <a:ext uri="{FF2B5EF4-FFF2-40B4-BE49-F238E27FC236}">
                  <a16:creationId xmlns:a16="http://schemas.microsoft.com/office/drawing/2014/main" id="{567709DD-02FA-9A74-4BC8-5604452B21B7}"/>
                </a:ext>
              </a:extLst>
            </p:cNvPr>
            <p:cNvSpPr/>
            <p:nvPr/>
          </p:nvSpPr>
          <p:spPr>
            <a:xfrm flipH="1">
              <a:off x="5224694" y="1685714"/>
              <a:ext cx="56470" cy="2866020"/>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287DEA18-DD0D-3841-F544-FB0F559C22BF}"/>
                </a:ext>
              </a:extLst>
            </p:cNvPr>
            <p:cNvGrpSpPr/>
            <p:nvPr/>
          </p:nvGrpSpPr>
          <p:grpSpPr>
            <a:xfrm>
              <a:off x="5140944" y="1403136"/>
              <a:ext cx="3054052" cy="3434484"/>
              <a:chOff x="5140944" y="1403136"/>
              <a:chExt cx="3054052" cy="3434484"/>
            </a:xfrm>
          </p:grpSpPr>
          <p:sp>
            <p:nvSpPr>
              <p:cNvPr id="18" name="Oval 17">
                <a:extLst>
                  <a:ext uri="{FF2B5EF4-FFF2-40B4-BE49-F238E27FC236}">
                    <a16:creationId xmlns:a16="http://schemas.microsoft.com/office/drawing/2014/main" id="{DA6E1CE1-B439-14AD-C57B-B8E06BDC1DFF}"/>
                  </a:ext>
                </a:extLst>
              </p:cNvPr>
              <p:cNvSpPr/>
              <p:nvPr/>
            </p:nvSpPr>
            <p:spPr>
              <a:xfrm flipV="1">
                <a:off x="5140944" y="4553220"/>
                <a:ext cx="284400" cy="28440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Oval 18">
                <a:extLst>
                  <a:ext uri="{FF2B5EF4-FFF2-40B4-BE49-F238E27FC236}">
                    <a16:creationId xmlns:a16="http://schemas.microsoft.com/office/drawing/2014/main" id="{F995036E-8FBD-4FEE-8BCC-6A8A8698D60D}"/>
                  </a:ext>
                </a:extLst>
              </p:cNvPr>
              <p:cNvSpPr/>
              <p:nvPr/>
            </p:nvSpPr>
            <p:spPr>
              <a:xfrm flipV="1">
                <a:off x="5140944" y="1403136"/>
                <a:ext cx="284400" cy="28440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TextBox 24">
                <a:extLst>
                  <a:ext uri="{FF2B5EF4-FFF2-40B4-BE49-F238E27FC236}">
                    <a16:creationId xmlns:a16="http://schemas.microsoft.com/office/drawing/2014/main" id="{B5E356C6-A1EB-1882-381F-294D2EC80A5F}"/>
                  </a:ext>
                </a:extLst>
              </p:cNvPr>
              <p:cNvSpPr txBox="1"/>
              <p:nvPr/>
            </p:nvSpPr>
            <p:spPr>
              <a:xfrm>
                <a:off x="5454462" y="1591898"/>
                <a:ext cx="2740534" cy="2800767"/>
              </a:xfrm>
              <a:prstGeom prst="rect">
                <a:avLst/>
              </a:prstGeom>
              <a:noFill/>
            </p:spPr>
            <p:txBody>
              <a:bodyPr wrap="square" rtlCol="0">
                <a:spAutoFit/>
              </a:bodyPr>
              <a:lstStyle/>
              <a:p>
                <a:pPr lvl="0">
                  <a:spcBef>
                    <a:spcPts val="1800"/>
                  </a:spcBef>
                  <a:defRPr/>
                </a:pPr>
                <a:r>
                  <a:rPr lang="en-US" sz="1600" noProof="0" dirty="0">
                    <a:solidFill>
                      <a:srgbClr val="3F1A01"/>
                    </a:solidFill>
                  </a:rPr>
                  <a:t>Onset of psychosis is preceded by a </a:t>
                </a:r>
                <a:r>
                  <a:rPr lang="en-US" sz="1600" b="1" noProof="0" dirty="0">
                    <a:solidFill>
                      <a:srgbClr val="3F1A01"/>
                    </a:solidFill>
                  </a:rPr>
                  <a:t>prodromal phase</a:t>
                </a:r>
                <a:r>
                  <a:rPr lang="en-US" sz="1600" noProof="0" dirty="0">
                    <a:solidFill>
                      <a:srgbClr val="3F1A01"/>
                    </a:solidFill>
                  </a:rPr>
                  <a:t>, characterized by </a:t>
                </a:r>
                <a:r>
                  <a:rPr lang="en-US" sz="1600" b="1" noProof="0" dirty="0">
                    <a:solidFill>
                      <a:srgbClr val="3F1A01"/>
                    </a:solidFill>
                  </a:rPr>
                  <a:t>attenuated psychotic symptoms</a:t>
                </a:r>
                <a:r>
                  <a:rPr lang="en-US" sz="1600" noProof="0" dirty="0">
                    <a:solidFill>
                      <a:srgbClr val="3F1A01"/>
                    </a:solidFill>
                  </a:rPr>
                  <a:t>, along with the persisting cognitive and negative symptoms and a decline in function. The prodromal phase may continue for years before first psychosis</a:t>
                </a:r>
                <a:r>
                  <a:rPr lang="en-US" sz="1600" baseline="30000" noProof="0" dirty="0">
                    <a:solidFill>
                      <a:srgbClr val="3F1A01"/>
                    </a:solidFill>
                  </a:rPr>
                  <a:t>1,4</a:t>
                </a:r>
                <a:endParaRPr lang="en-US" sz="1600" noProof="0" dirty="0">
                  <a:solidFill>
                    <a:srgbClr val="3F1A01"/>
                  </a:solidFill>
                </a:endParaRPr>
              </a:p>
            </p:txBody>
          </p:sp>
        </p:grpSp>
      </p:grpSp>
      <p:pic>
        <p:nvPicPr>
          <p:cNvPr id="26" name="Graphic 25" descr="Brain in head outline">
            <a:extLst>
              <a:ext uri="{FF2B5EF4-FFF2-40B4-BE49-F238E27FC236}">
                <a16:creationId xmlns:a16="http://schemas.microsoft.com/office/drawing/2014/main" id="{8025B52E-08A1-F326-C5BD-CBAFA83595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3031" y="3283583"/>
            <a:ext cx="1616077" cy="1616077"/>
          </a:xfrm>
          <a:prstGeom prst="rect">
            <a:avLst/>
          </a:prstGeom>
        </p:spPr>
      </p:pic>
      <p:sp>
        <p:nvSpPr>
          <p:cNvPr id="4" name="Rectangle: Rounded Corners 3">
            <a:extLst>
              <a:ext uri="{FF2B5EF4-FFF2-40B4-BE49-F238E27FC236}">
                <a16:creationId xmlns:a16="http://schemas.microsoft.com/office/drawing/2014/main" id="{19AD9909-E04B-FD94-25D1-954B5291149E}"/>
              </a:ext>
            </a:extLst>
          </p:cNvPr>
          <p:cNvSpPr/>
          <p:nvPr/>
        </p:nvSpPr>
        <p:spPr>
          <a:xfrm>
            <a:off x="557916" y="4978573"/>
            <a:ext cx="11092748" cy="83754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noProof="0" dirty="0">
                <a:solidFill>
                  <a:srgbClr val="3F1A01"/>
                </a:solidFill>
                <a:latin typeface="Arial"/>
              </a:rPr>
              <a:t>Symptom timing supports a lifespan neurodevelopmental model, where early environmental and genetic risk factors give rise to </a:t>
            </a:r>
            <a:r>
              <a:rPr lang="en-US" sz="1600" noProof="0" dirty="0">
                <a:solidFill>
                  <a:srgbClr val="3F1A01"/>
                </a:solidFill>
              </a:rPr>
              <a:t>abnormal neurodevelopment and subthreshold symptoms</a:t>
            </a:r>
            <a:r>
              <a:rPr lang="en-US" sz="1600" noProof="0" dirty="0">
                <a:solidFill>
                  <a:srgbClr val="3F1A01"/>
                </a:solidFill>
                <a:latin typeface="Arial"/>
              </a:rPr>
              <a:t>,</a:t>
            </a:r>
            <a:r>
              <a:rPr lang="en-US" sz="1600" baseline="30000" noProof="0" dirty="0">
                <a:solidFill>
                  <a:srgbClr val="3F1A01"/>
                </a:solidFill>
                <a:latin typeface="Arial"/>
              </a:rPr>
              <a:t>1,2,7 </a:t>
            </a:r>
            <a:r>
              <a:rPr lang="en-US" sz="1600" noProof="0" dirty="0">
                <a:solidFill>
                  <a:srgbClr val="3F1A01"/>
                </a:solidFill>
                <a:latin typeface="Arial"/>
              </a:rPr>
              <a:t>that later evolve via </a:t>
            </a:r>
            <a:r>
              <a:rPr lang="en-US" sz="1600" b="1" noProof="0" dirty="0">
                <a:solidFill>
                  <a:srgbClr val="3F1A01"/>
                </a:solidFill>
                <a:latin typeface="Arial"/>
              </a:rPr>
              <a:t>neuro-progressive</a:t>
            </a:r>
            <a:r>
              <a:rPr lang="en-US" sz="1600" noProof="0" dirty="0">
                <a:solidFill>
                  <a:srgbClr val="3F1A01"/>
                </a:solidFill>
                <a:latin typeface="Arial"/>
              </a:rPr>
              <a:t> </a:t>
            </a:r>
            <a:r>
              <a:rPr lang="en-US" sz="1600" b="1" noProof="0" dirty="0">
                <a:solidFill>
                  <a:srgbClr val="3F1A01"/>
                </a:solidFill>
                <a:latin typeface="Arial"/>
              </a:rPr>
              <a:t>processes</a:t>
            </a:r>
            <a:r>
              <a:rPr lang="en-US" sz="1600" noProof="0" dirty="0">
                <a:solidFill>
                  <a:srgbClr val="3F1A01"/>
                </a:solidFill>
                <a:latin typeface="Arial"/>
              </a:rPr>
              <a:t>, rather than primary neurodegeneration</a:t>
            </a:r>
            <a:r>
              <a:rPr lang="en-US" sz="1600" baseline="30000" noProof="0" dirty="0">
                <a:solidFill>
                  <a:srgbClr val="3F1A01"/>
                </a:solidFill>
                <a:latin typeface="Arial"/>
              </a:rPr>
              <a:t>8-10</a:t>
            </a:r>
          </a:p>
        </p:txBody>
      </p:sp>
    </p:spTree>
    <p:extLst>
      <p:ext uri="{BB962C8B-B14F-4D97-AF65-F5344CB8AC3E}">
        <p14:creationId xmlns:p14="http://schemas.microsoft.com/office/powerpoint/2010/main" val="3791473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58A7-A451-71BF-E855-6B38203F8E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81FED0-74F1-AEB7-A478-0C050ED10D26}"/>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18" name="Title 17">
            <a:extLst>
              <a:ext uri="{FF2B5EF4-FFF2-40B4-BE49-F238E27FC236}">
                <a16:creationId xmlns:a16="http://schemas.microsoft.com/office/drawing/2014/main" id="{B8119E67-40B2-C457-A0AC-310C65D12395}"/>
              </a:ext>
            </a:extLst>
          </p:cNvPr>
          <p:cNvSpPr>
            <a:spLocks noGrp="1"/>
          </p:cNvSpPr>
          <p:nvPr>
            <p:ph type="title"/>
          </p:nvPr>
        </p:nvSpPr>
        <p:spPr/>
        <p:txBody>
          <a:bodyPr/>
          <a:lstStyle/>
          <a:p>
            <a:r>
              <a:rPr lang="en-US" noProof="0" dirty="0"/>
              <a:t>Schizophrenia or schizophrenias?</a:t>
            </a:r>
          </a:p>
        </p:txBody>
      </p:sp>
      <p:sp>
        <p:nvSpPr>
          <p:cNvPr id="22" name="Content Placeholder 21">
            <a:extLst>
              <a:ext uri="{FF2B5EF4-FFF2-40B4-BE49-F238E27FC236}">
                <a16:creationId xmlns:a16="http://schemas.microsoft.com/office/drawing/2014/main" id="{E49B3059-8A4A-ADCD-0084-9BE75388C41C}"/>
              </a:ext>
            </a:extLst>
          </p:cNvPr>
          <p:cNvSpPr>
            <a:spLocks noGrp="1"/>
          </p:cNvSpPr>
          <p:nvPr>
            <p:ph idx="19"/>
          </p:nvPr>
        </p:nvSpPr>
        <p:spPr/>
        <p:txBody>
          <a:bodyPr/>
          <a:lstStyle/>
          <a:p>
            <a:pPr marL="0" indent="0">
              <a:buNone/>
            </a:pPr>
            <a:r>
              <a:rPr lang="en-US" b="1" noProof="0" dirty="0"/>
              <a:t>Is schizophrenia a single disease entity or a family of related disorders?</a:t>
            </a:r>
          </a:p>
          <a:p>
            <a:endParaRPr lang="en-US" noProof="0" dirty="0"/>
          </a:p>
          <a:p>
            <a:endParaRPr lang="en-US" noProof="0" dirty="0"/>
          </a:p>
        </p:txBody>
      </p:sp>
      <p:sp>
        <p:nvSpPr>
          <p:cNvPr id="21" name="Text Placeholder 20">
            <a:extLst>
              <a:ext uri="{FF2B5EF4-FFF2-40B4-BE49-F238E27FC236}">
                <a16:creationId xmlns:a16="http://schemas.microsoft.com/office/drawing/2014/main" id="{50FBB8B5-00A7-F2DF-71E8-CCB8F0B8B307}"/>
              </a:ext>
            </a:extLst>
          </p:cNvPr>
          <p:cNvSpPr>
            <a:spLocks noGrp="1"/>
          </p:cNvSpPr>
          <p:nvPr>
            <p:ph type="body" sz="quarter" idx="18"/>
          </p:nvPr>
        </p:nvSpPr>
        <p:spPr/>
        <p:txBody>
          <a:bodyPr/>
          <a:lstStyle/>
          <a:p>
            <a:r>
              <a:rPr lang="en-US" noProof="0" dirty="0"/>
              <a:t>ADHD=attention-deficit hyperactivity disorder </a:t>
            </a:r>
            <a:br>
              <a:rPr lang="en-US" noProof="0" dirty="0"/>
            </a:br>
            <a:r>
              <a:rPr lang="en-US" noProof="0" dirty="0"/>
              <a:t>1. Tandon et al. </a:t>
            </a:r>
            <a:r>
              <a:rPr lang="en-US" noProof="0" dirty="0" err="1"/>
              <a:t>Schizophr</a:t>
            </a:r>
            <a:r>
              <a:rPr lang="en-US" noProof="0" dirty="0"/>
              <a:t> Res 2009;110:1–23; 2. </a:t>
            </a:r>
            <a:r>
              <a:rPr lang="en-US" noProof="0" dirty="0" err="1"/>
              <a:t>Jablensky</a:t>
            </a:r>
            <a:r>
              <a:rPr lang="en-US" noProof="0" dirty="0"/>
              <a:t>. Am J Psychiatry 2015;172; 3. Tandon et al. </a:t>
            </a:r>
            <a:r>
              <a:rPr lang="en-US" noProof="0" dirty="0" err="1"/>
              <a:t>Schizophr</a:t>
            </a:r>
            <a:r>
              <a:rPr lang="en-US" noProof="0" dirty="0"/>
              <a:t> Res 2024;264:1–28; 4. Owen et al. Mol Psychiatry 2023;28:3638–3647; 5. Owen et al. Br J Psych 2011;198:173–175; 6. Murray et al. </a:t>
            </a:r>
            <a:r>
              <a:rPr lang="en-US" noProof="0" dirty="0" err="1"/>
              <a:t>Schizophr</a:t>
            </a:r>
            <a:r>
              <a:rPr lang="en-US" noProof="0" dirty="0"/>
              <a:t> Bull 2017;43:1190–1196; 7. </a:t>
            </a:r>
            <a:r>
              <a:rPr lang="en-GB" dirty="0"/>
              <a:t>Kotov et al. Mol Psychiatry 2024;29:1293–1309</a:t>
            </a:r>
            <a:endParaRPr lang="en-US" noProof="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965B8A5-3C5D-FBC8-1FE4-32B94165F563}"/>
              </a:ext>
            </a:extLst>
          </p:cNvPr>
          <p:cNvSpPr txBox="1"/>
          <p:nvPr/>
        </p:nvSpPr>
        <p:spPr>
          <a:xfrm>
            <a:off x="1445201" y="2062603"/>
            <a:ext cx="10188000" cy="830997"/>
          </a:xfrm>
          <a:prstGeom prst="rect">
            <a:avLst/>
          </a:prstGeom>
          <a:noFill/>
        </p:spPr>
        <p:txBody>
          <a:bodyPr wrap="square" rtlCol="0">
            <a:spAutoFit/>
          </a:bodyPr>
          <a:lstStyle/>
          <a:p>
            <a:r>
              <a:rPr lang="en-US" sz="1600" noProof="0" dirty="0">
                <a:latin typeface="+mj-lt"/>
              </a:rPr>
              <a:t>Schizophrenia was </a:t>
            </a:r>
            <a:r>
              <a:rPr lang="en-US" sz="1600" b="1" noProof="0" dirty="0">
                <a:latin typeface="+mj-lt"/>
              </a:rPr>
              <a:t>once viewed as a single disease entity</a:t>
            </a:r>
            <a:r>
              <a:rPr lang="en-US" sz="1600" noProof="0" dirty="0">
                <a:latin typeface="+mj-lt"/>
              </a:rPr>
              <a:t>, but r</a:t>
            </a:r>
            <a:r>
              <a:rPr lang="en-US" sz="1600" noProof="0" dirty="0"/>
              <a:t>ecognition of the diverse aetiology, pathophysiology, clinical expression, and differences in the course of the disease led to the illness </a:t>
            </a:r>
            <a:br>
              <a:rPr lang="en-US" sz="1600" noProof="0" dirty="0"/>
            </a:br>
            <a:r>
              <a:rPr lang="en-US" sz="1600" noProof="0" dirty="0"/>
              <a:t>being re-conceptualized</a:t>
            </a:r>
            <a:r>
              <a:rPr lang="en-US" sz="1600" baseline="30000" noProof="0" dirty="0"/>
              <a:t>1-3 </a:t>
            </a:r>
            <a:endParaRPr lang="en-US" sz="1600" noProof="0" dirty="0"/>
          </a:p>
        </p:txBody>
      </p:sp>
      <p:sp>
        <p:nvSpPr>
          <p:cNvPr id="15" name="TextBox 14">
            <a:extLst>
              <a:ext uri="{FF2B5EF4-FFF2-40B4-BE49-F238E27FC236}">
                <a16:creationId xmlns:a16="http://schemas.microsoft.com/office/drawing/2014/main" id="{EB29AD72-9A4F-4EFF-849E-A7E86D6772E3}"/>
              </a:ext>
            </a:extLst>
          </p:cNvPr>
          <p:cNvSpPr txBox="1"/>
          <p:nvPr/>
        </p:nvSpPr>
        <p:spPr>
          <a:xfrm>
            <a:off x="1445201" y="4144599"/>
            <a:ext cx="10188000" cy="584775"/>
          </a:xfrm>
          <a:prstGeom prst="rect">
            <a:avLst/>
          </a:prstGeom>
          <a:noFill/>
        </p:spPr>
        <p:txBody>
          <a:bodyPr wrap="square">
            <a:spAutoFit/>
          </a:bodyPr>
          <a:lstStyle/>
          <a:p>
            <a:r>
              <a:rPr lang="en-US" sz="1600" noProof="0" dirty="0">
                <a:latin typeface="+mj-lt"/>
              </a:rPr>
              <a:t>Genetic studies demonstrate schizophrenia as </a:t>
            </a:r>
            <a:r>
              <a:rPr lang="en-US" sz="1600" b="1" noProof="0" dirty="0">
                <a:latin typeface="+mj-lt"/>
              </a:rPr>
              <a:t>highly polygenic</a:t>
            </a:r>
            <a:r>
              <a:rPr lang="en-US" sz="1600" noProof="0" dirty="0">
                <a:latin typeface="+mj-lt"/>
              </a:rPr>
              <a:t>, with schizophrenia risk arising from numerous common genetic variants that contribute to symptom heterogeneity</a:t>
            </a:r>
            <a:r>
              <a:rPr lang="en-US" sz="1600" baseline="30000" noProof="0" dirty="0">
                <a:latin typeface="+mj-lt"/>
              </a:rPr>
              <a:t>2-4 </a:t>
            </a:r>
            <a:endParaRPr lang="en-US" sz="1600" noProof="0" dirty="0">
              <a:latin typeface="+mj-lt"/>
            </a:endParaRPr>
          </a:p>
        </p:txBody>
      </p:sp>
      <p:sp>
        <p:nvSpPr>
          <p:cNvPr id="17" name="TextBox 16">
            <a:extLst>
              <a:ext uri="{FF2B5EF4-FFF2-40B4-BE49-F238E27FC236}">
                <a16:creationId xmlns:a16="http://schemas.microsoft.com/office/drawing/2014/main" id="{7A6F0E83-BE08-6BE8-F3D3-DC1224993478}"/>
              </a:ext>
            </a:extLst>
          </p:cNvPr>
          <p:cNvSpPr txBox="1"/>
          <p:nvPr/>
        </p:nvSpPr>
        <p:spPr>
          <a:xfrm>
            <a:off x="1445201" y="3108511"/>
            <a:ext cx="10188000" cy="584775"/>
          </a:xfrm>
          <a:prstGeom prst="rect">
            <a:avLst/>
          </a:prstGeom>
          <a:noFill/>
        </p:spPr>
        <p:txBody>
          <a:bodyPr wrap="square">
            <a:spAutoFit/>
          </a:bodyPr>
          <a:lstStyle/>
          <a:p>
            <a:r>
              <a:rPr lang="en-US" sz="1600" noProof="0" dirty="0">
                <a:effectLst/>
                <a:latin typeface="+mj-lt"/>
                <a:ea typeface="Yu Mincho" panose="02020400000000000000" pitchFamily="18" charset="-128"/>
                <a:cs typeface="Times New Roman" panose="02020603050405020304" pitchFamily="18" charset="0"/>
              </a:rPr>
              <a:t>Classification systems shifted from discreet subtypes to symptom dimensions to capture illness heterogeneity, with schizophrenia viewed as part of a group of </a:t>
            </a:r>
            <a:r>
              <a:rPr lang="en-US" sz="1600" b="1" noProof="0" dirty="0">
                <a:effectLst/>
                <a:latin typeface="+mj-lt"/>
                <a:ea typeface="Yu Mincho" panose="02020400000000000000" pitchFamily="18" charset="-128"/>
                <a:cs typeface="Times New Roman" panose="02020603050405020304" pitchFamily="18" charset="0"/>
              </a:rPr>
              <a:t>partially overlapping disorders</a:t>
            </a:r>
            <a:r>
              <a:rPr lang="en-US" sz="1600" baseline="30000" noProof="0" dirty="0">
                <a:effectLst/>
                <a:latin typeface="+mj-lt"/>
                <a:ea typeface="Yu Mincho" panose="02020400000000000000" pitchFamily="18" charset="-128"/>
                <a:cs typeface="Times New Roman" panose="02020603050405020304" pitchFamily="18" charset="0"/>
              </a:rPr>
              <a:t>1-3  </a:t>
            </a:r>
            <a:endParaRPr lang="en-US" sz="1600" noProof="0" dirty="0">
              <a:latin typeface="+mj-lt"/>
            </a:endParaRPr>
          </a:p>
        </p:txBody>
      </p:sp>
      <p:sp>
        <p:nvSpPr>
          <p:cNvPr id="19" name="TextBox 18">
            <a:extLst>
              <a:ext uri="{FF2B5EF4-FFF2-40B4-BE49-F238E27FC236}">
                <a16:creationId xmlns:a16="http://schemas.microsoft.com/office/drawing/2014/main" id="{7376AE5C-E79C-1692-2FB5-1FC26913DEF1}"/>
              </a:ext>
            </a:extLst>
          </p:cNvPr>
          <p:cNvSpPr txBox="1"/>
          <p:nvPr/>
        </p:nvSpPr>
        <p:spPr>
          <a:xfrm>
            <a:off x="1445201" y="5025716"/>
            <a:ext cx="10188000" cy="830997"/>
          </a:xfrm>
          <a:prstGeom prst="rect">
            <a:avLst/>
          </a:prstGeom>
          <a:noFill/>
        </p:spPr>
        <p:txBody>
          <a:bodyPr wrap="square">
            <a:spAutoFit/>
          </a:bodyPr>
          <a:lstStyle/>
          <a:p>
            <a:r>
              <a:rPr lang="en-US" sz="1600" noProof="0" dirty="0">
                <a:effectLst/>
                <a:latin typeface="+mj-lt"/>
                <a:ea typeface="Yu Mincho" panose="02020400000000000000" pitchFamily="18" charset="-128"/>
                <a:cs typeface="Times New Roman" panose="02020603050405020304" pitchFamily="18" charset="0"/>
              </a:rPr>
              <a:t>Contemporary research has identified that several genetic variants associated with schizophrenia are shared with other conditions, including autism, ADHD, and bipolar disorder, suggesting that schizophrenia </a:t>
            </a:r>
            <a:r>
              <a:rPr lang="en-US" sz="1600" noProof="0" dirty="0">
                <a:ea typeface="Yu Mincho" panose="02020400000000000000" pitchFamily="18" charset="-128"/>
                <a:cs typeface="Times New Roman" panose="02020603050405020304" pitchFamily="18" charset="0"/>
              </a:rPr>
              <a:t>sits on </a:t>
            </a:r>
            <a:r>
              <a:rPr lang="en-US" sz="1600" b="1" noProof="0" dirty="0">
                <a:ea typeface="Yu Mincho" panose="02020400000000000000" pitchFamily="18" charset="-128"/>
                <a:cs typeface="Times New Roman" panose="02020603050405020304" pitchFamily="18" charset="0"/>
              </a:rPr>
              <a:t>continuum of neurodevelopmental disorders </a:t>
            </a:r>
            <a:r>
              <a:rPr lang="en-US" sz="1600" noProof="0" dirty="0">
                <a:ea typeface="Yu Mincho" panose="02020400000000000000" pitchFamily="18" charset="-128"/>
                <a:cs typeface="Times New Roman" panose="02020603050405020304" pitchFamily="18" charset="0"/>
              </a:rPr>
              <a:t>with shared underlying risk mechanisms</a:t>
            </a:r>
            <a:r>
              <a:rPr lang="en-US" sz="1600" baseline="30000" noProof="0" dirty="0">
                <a:latin typeface="+mj-lt"/>
                <a:ea typeface="Yu Mincho" panose="02020400000000000000" pitchFamily="18" charset="-128"/>
                <a:cs typeface="Times New Roman" panose="02020603050405020304" pitchFamily="18" charset="0"/>
              </a:rPr>
              <a:t>4-7</a:t>
            </a:r>
            <a:endParaRPr lang="en-US" sz="1600" noProof="0" dirty="0">
              <a:latin typeface="+mj-lt"/>
            </a:endParaRPr>
          </a:p>
        </p:txBody>
      </p:sp>
      <p:cxnSp>
        <p:nvCxnSpPr>
          <p:cNvPr id="20" name="Straight Connector 19">
            <a:extLst>
              <a:ext uri="{FF2B5EF4-FFF2-40B4-BE49-F238E27FC236}">
                <a16:creationId xmlns:a16="http://schemas.microsoft.com/office/drawing/2014/main" id="{EB8D0D04-C011-2518-C0A5-00AA0B89ECDC}"/>
              </a:ext>
            </a:extLst>
          </p:cNvPr>
          <p:cNvCxnSpPr>
            <a:cxnSpLocks/>
            <a:endCxn id="31" idx="0"/>
          </p:cNvCxnSpPr>
          <p:nvPr/>
        </p:nvCxnSpPr>
        <p:spPr>
          <a:xfrm>
            <a:off x="794931" y="2592612"/>
            <a:ext cx="0" cy="2562588"/>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8BB5BB55-A1E1-4BA6-12E4-296E7C57D4EA}"/>
              </a:ext>
            </a:extLst>
          </p:cNvPr>
          <p:cNvSpPr/>
          <p:nvPr/>
        </p:nvSpPr>
        <p:spPr>
          <a:xfrm>
            <a:off x="456531" y="4058305"/>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4" name="Rectangle 23" descr="DNA">
            <a:extLst>
              <a:ext uri="{FF2B5EF4-FFF2-40B4-BE49-F238E27FC236}">
                <a16:creationId xmlns:a16="http://schemas.microsoft.com/office/drawing/2014/main" id="{CDDADA16-C7C8-B876-FCF9-63B7A8F5937A}"/>
              </a:ext>
            </a:extLst>
          </p:cNvPr>
          <p:cNvSpPr>
            <a:spLocks/>
          </p:cNvSpPr>
          <p:nvPr/>
        </p:nvSpPr>
        <p:spPr>
          <a:xfrm>
            <a:off x="581031" y="4147971"/>
            <a:ext cx="432000" cy="504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noProof="0" dirty="0"/>
          </a:p>
        </p:txBody>
      </p:sp>
      <p:sp>
        <p:nvSpPr>
          <p:cNvPr id="25" name="Oval 24">
            <a:extLst>
              <a:ext uri="{FF2B5EF4-FFF2-40B4-BE49-F238E27FC236}">
                <a16:creationId xmlns:a16="http://schemas.microsoft.com/office/drawing/2014/main" id="{66A571D0-669A-3DC7-C763-B841476EA2EB}"/>
              </a:ext>
            </a:extLst>
          </p:cNvPr>
          <p:cNvSpPr/>
          <p:nvPr/>
        </p:nvSpPr>
        <p:spPr>
          <a:xfrm>
            <a:off x="456531" y="3096999"/>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85A5A7BF-49F0-D965-D7B5-31B61A0E48F7}"/>
              </a:ext>
            </a:extLst>
          </p:cNvPr>
          <p:cNvSpPr/>
          <p:nvPr/>
        </p:nvSpPr>
        <p:spPr>
          <a:xfrm>
            <a:off x="456531" y="5155200"/>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2" name="Graphic 31" descr="Puzzle pieces with solid fill">
            <a:extLst>
              <a:ext uri="{FF2B5EF4-FFF2-40B4-BE49-F238E27FC236}">
                <a16:creationId xmlns:a16="http://schemas.microsoft.com/office/drawing/2014/main" id="{1A72BF79-9C81-286E-B000-581695504384}"/>
              </a:ext>
            </a:extLst>
          </p:cNvPr>
          <p:cNvPicPr>
            <a:picLocks/>
          </p:cNvPicPr>
          <p:nvPr/>
        </p:nvPicPr>
        <p:blipFill>
          <a:blip>
            <a:extLst>
              <a:ext uri="{96DAC541-7B7A-43D3-8B79-37D633B846F1}">
                <asvg:svgBlip xmlns:asvg="http://schemas.microsoft.com/office/drawing/2016/SVG/main" r:embed="rId4"/>
              </a:ext>
            </a:extLst>
          </a:blip>
          <a:stretch>
            <a:fillRect/>
          </a:stretch>
        </p:blipFill>
        <p:spPr>
          <a:xfrm>
            <a:off x="565791" y="5222903"/>
            <a:ext cx="504000" cy="504000"/>
          </a:xfrm>
          <a:prstGeom prst="rect">
            <a:avLst/>
          </a:prstGeom>
        </p:spPr>
      </p:pic>
      <p:sp>
        <p:nvSpPr>
          <p:cNvPr id="36" name="Oval 35">
            <a:extLst>
              <a:ext uri="{FF2B5EF4-FFF2-40B4-BE49-F238E27FC236}">
                <a16:creationId xmlns:a16="http://schemas.microsoft.com/office/drawing/2014/main" id="{A7169EDE-53BF-657F-FAC2-70CBD3FAA053}"/>
              </a:ext>
            </a:extLst>
          </p:cNvPr>
          <p:cNvSpPr/>
          <p:nvPr/>
        </p:nvSpPr>
        <p:spPr>
          <a:xfrm>
            <a:off x="443267" y="1970578"/>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3" name="Graphic 42" descr="Closed book with solid fill">
            <a:extLst>
              <a:ext uri="{FF2B5EF4-FFF2-40B4-BE49-F238E27FC236}">
                <a16:creationId xmlns:a16="http://schemas.microsoft.com/office/drawing/2014/main" id="{1385C16D-222A-6A8B-AC25-15946CA7F1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8799" y="3179900"/>
            <a:ext cx="493588" cy="493588"/>
          </a:xfrm>
          <a:prstGeom prst="rect">
            <a:avLst/>
          </a:prstGeom>
        </p:spPr>
      </p:pic>
      <p:pic>
        <p:nvPicPr>
          <p:cNvPr id="45" name="Graphic 44" descr="Connections with solid fill">
            <a:extLst>
              <a:ext uri="{FF2B5EF4-FFF2-40B4-BE49-F238E27FC236}">
                <a16:creationId xmlns:a16="http://schemas.microsoft.com/office/drawing/2014/main" id="{C8979183-4A02-ED99-1D21-174932E351B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5514" y="2048469"/>
            <a:ext cx="519430" cy="519430"/>
          </a:xfrm>
          <a:prstGeom prst="rect">
            <a:avLst/>
          </a:prstGeom>
        </p:spPr>
      </p:pic>
      <p:sp>
        <p:nvSpPr>
          <p:cNvPr id="30" name="Slide Number Placeholder 29">
            <a:extLst>
              <a:ext uri="{FF2B5EF4-FFF2-40B4-BE49-F238E27FC236}">
                <a16:creationId xmlns:a16="http://schemas.microsoft.com/office/drawing/2014/main" id="{7E109805-B9EA-CFC7-6671-5AEC7452020D}"/>
              </a:ext>
            </a:extLst>
          </p:cNvPr>
          <p:cNvSpPr>
            <a:spLocks noGrp="1"/>
          </p:cNvSpPr>
          <p:nvPr>
            <p:ph type="sldNum" sz="quarter" idx="4"/>
          </p:nvPr>
        </p:nvSpPr>
        <p:spPr/>
        <p:txBody>
          <a:bodyPr/>
          <a:lstStyle/>
          <a:p>
            <a:fld id="{6DBC486D-4FAB-B746-8B02-8D7C842291C6}" type="slidenum">
              <a:rPr lang="en-US" noProof="0" smtClean="0"/>
              <a:pPr/>
              <a:t>15</a:t>
            </a:fld>
            <a:endParaRPr lang="en-US" noProof="0" dirty="0"/>
          </a:p>
        </p:txBody>
      </p:sp>
    </p:spTree>
    <p:extLst>
      <p:ext uri="{BB962C8B-B14F-4D97-AF65-F5344CB8AC3E}">
        <p14:creationId xmlns:p14="http://schemas.microsoft.com/office/powerpoint/2010/main" val="4020578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EF714-8092-47A3-8FDA-D955E09F560F}"/>
              </a:ext>
            </a:extLst>
          </p:cNvPr>
          <p:cNvSpPr>
            <a:spLocks noGrp="1"/>
          </p:cNvSpPr>
          <p:nvPr>
            <p:ph type="title"/>
          </p:nvPr>
        </p:nvSpPr>
        <p:spPr/>
        <p:txBody>
          <a:bodyPr/>
          <a:lstStyle/>
          <a:p>
            <a:r>
              <a:rPr lang="en-US" noProof="0" dirty="0"/>
              <a:t>Classification systems for schizophrenia</a:t>
            </a:r>
          </a:p>
        </p:txBody>
      </p:sp>
      <p:sp>
        <p:nvSpPr>
          <p:cNvPr id="4" name="Text Placeholder 3">
            <a:extLst>
              <a:ext uri="{FF2B5EF4-FFF2-40B4-BE49-F238E27FC236}">
                <a16:creationId xmlns:a16="http://schemas.microsoft.com/office/drawing/2014/main" id="{10466461-25DE-1065-28BD-08FDF98E0716}"/>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1089419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CDFB0ED-ECF0-F6B1-5E77-488B06D393B1}"/>
              </a:ext>
            </a:extLst>
          </p:cNvPr>
          <p:cNvSpPr>
            <a:spLocks noGrp="1"/>
          </p:cNvSpPr>
          <p:nvPr>
            <p:ph type="body" sz="quarter" idx="17"/>
          </p:nvPr>
        </p:nvSpPr>
        <p:spPr/>
        <p:txBody>
          <a:bodyPr/>
          <a:lstStyle/>
          <a:p>
            <a:r>
              <a:rPr lang="en-US" noProof="0" dirty="0"/>
              <a:t>Schizophrenia – History, definitions, and diagnosis</a:t>
            </a:r>
          </a:p>
          <a:p>
            <a:endParaRPr lang="en-US" noProof="0" dirty="0"/>
          </a:p>
          <a:p>
            <a:endParaRPr lang="en-US" noProof="0" dirty="0"/>
          </a:p>
        </p:txBody>
      </p:sp>
      <p:sp>
        <p:nvSpPr>
          <p:cNvPr id="8" name="Title 7">
            <a:extLst>
              <a:ext uri="{FF2B5EF4-FFF2-40B4-BE49-F238E27FC236}">
                <a16:creationId xmlns:a16="http://schemas.microsoft.com/office/drawing/2014/main" id="{03DC5D5E-0A6D-8F4F-7887-A514B60D1816}"/>
              </a:ext>
            </a:extLst>
          </p:cNvPr>
          <p:cNvSpPr>
            <a:spLocks noGrp="1"/>
          </p:cNvSpPr>
          <p:nvPr>
            <p:ph type="title"/>
          </p:nvPr>
        </p:nvSpPr>
        <p:spPr/>
        <p:txBody>
          <a:bodyPr/>
          <a:lstStyle/>
          <a:p>
            <a:r>
              <a:rPr lang="en-US" noProof="0" dirty="0"/>
              <a:t>Introduction to classification systems DSM and ICD</a:t>
            </a:r>
          </a:p>
        </p:txBody>
      </p:sp>
      <p:sp>
        <p:nvSpPr>
          <p:cNvPr id="13" name="Content Placeholder 12">
            <a:extLst>
              <a:ext uri="{FF2B5EF4-FFF2-40B4-BE49-F238E27FC236}">
                <a16:creationId xmlns:a16="http://schemas.microsoft.com/office/drawing/2014/main" id="{71CB23BC-8FFD-3F95-D7D4-818BF5A8BA9C}"/>
              </a:ext>
            </a:extLst>
          </p:cNvPr>
          <p:cNvSpPr>
            <a:spLocks noGrp="1"/>
          </p:cNvSpPr>
          <p:nvPr>
            <p:ph sz="half" idx="20"/>
          </p:nvPr>
        </p:nvSpPr>
        <p:spPr/>
        <p:txBody>
          <a:bodyPr lIns="180000" tIns="180000" rIns="180000" bIns="180000"/>
          <a:lstStyle/>
          <a:p>
            <a:pPr marL="0" lvl="0" indent="0">
              <a:spcBef>
                <a:spcPts val="600"/>
              </a:spcBef>
              <a:buNone/>
            </a:pPr>
            <a:r>
              <a:rPr lang="en-US" b="1" noProof="0" dirty="0"/>
              <a:t>The ICD-11: a dimensional, spectrum-oriented model</a:t>
            </a:r>
          </a:p>
          <a:p>
            <a:pPr lvl="0">
              <a:spcBef>
                <a:spcPts val="600"/>
              </a:spcBef>
            </a:pPr>
            <a:r>
              <a:rPr lang="en-US" noProof="0" dirty="0"/>
              <a:t>The ICD-11 groups schizophrenia and related conditions under psychotic disorders, providing a spectrum-orientated approach that recognizes shared features across psychotic conditions</a:t>
            </a:r>
            <a:r>
              <a:rPr lang="en-US" baseline="30000" dirty="0"/>
              <a:t>7</a:t>
            </a:r>
            <a:r>
              <a:rPr lang="en-US" baseline="30000" noProof="0" dirty="0"/>
              <a:t>,8</a:t>
            </a:r>
          </a:p>
          <a:p>
            <a:pPr lvl="0">
              <a:spcBef>
                <a:spcPts val="600"/>
              </a:spcBef>
            </a:pPr>
            <a:r>
              <a:rPr lang="en-US" noProof="0" dirty="0"/>
              <a:t>In addition to categorical symptom thresholds, the system includes course </a:t>
            </a:r>
            <a:r>
              <a:rPr lang="en-US" dirty="0"/>
              <a:t>specifiers and integrated severity ratings across multiple symptom domains</a:t>
            </a:r>
            <a:r>
              <a:rPr lang="en-US" noProof="0" dirty="0"/>
              <a:t>, allowing clinicians to capture dimensional aspects of schizophrenia and individual variation in presentation</a:t>
            </a:r>
            <a:r>
              <a:rPr lang="en-US" baseline="30000" dirty="0"/>
              <a:t>8</a:t>
            </a:r>
            <a:r>
              <a:rPr lang="en-US" baseline="30000" noProof="0" dirty="0"/>
              <a:t>,9</a:t>
            </a:r>
          </a:p>
          <a:p>
            <a:pPr lvl="0">
              <a:spcBef>
                <a:spcPts val="600"/>
              </a:spcBef>
            </a:pPr>
            <a:r>
              <a:rPr lang="en-US" noProof="0" dirty="0"/>
              <a:t>The hybrid categorical-dimensional replaces the rigid classification into specific subtypes in ICD-10, allowing a more flexible and individualized diagnostic process</a:t>
            </a:r>
            <a:r>
              <a:rPr lang="en-US" baseline="30000" dirty="0"/>
              <a:t>8</a:t>
            </a:r>
            <a:endParaRPr lang="en-US" noProof="0" dirty="0"/>
          </a:p>
        </p:txBody>
      </p:sp>
      <p:sp>
        <p:nvSpPr>
          <p:cNvPr id="14" name="Content Placeholder 13">
            <a:extLst>
              <a:ext uri="{FF2B5EF4-FFF2-40B4-BE49-F238E27FC236}">
                <a16:creationId xmlns:a16="http://schemas.microsoft.com/office/drawing/2014/main" id="{A765CD3B-D211-43D1-7B77-B5FBFFF5C34F}"/>
              </a:ext>
            </a:extLst>
          </p:cNvPr>
          <p:cNvSpPr>
            <a:spLocks noGrp="1"/>
          </p:cNvSpPr>
          <p:nvPr>
            <p:ph sz="half" idx="21"/>
          </p:nvPr>
        </p:nvSpPr>
        <p:spPr/>
        <p:txBody>
          <a:bodyPr lIns="180000" tIns="180000" rIns="180000" bIns="180000"/>
          <a:lstStyle/>
          <a:p>
            <a:pPr marL="0" lvl="0" indent="0">
              <a:spcBef>
                <a:spcPts val="600"/>
              </a:spcBef>
              <a:buNone/>
            </a:pPr>
            <a:r>
              <a:rPr lang="en-US" b="1" noProof="0" dirty="0"/>
              <a:t>Evolution of diagnostic manuals (DSM)</a:t>
            </a:r>
          </a:p>
          <a:p>
            <a:pPr lvl="0">
              <a:spcBef>
                <a:spcPts val="600"/>
              </a:spcBef>
            </a:pPr>
            <a:r>
              <a:rPr lang="en-US" noProof="0" dirty="0"/>
              <a:t>Early DSM classifications (DSM-I and DSM-II) reflected psychodynamic thinking, whereas, from DSM-III onwards, classification shifted towards descriptive operational criteria</a:t>
            </a:r>
            <a:r>
              <a:rPr lang="en-US" baseline="30000" noProof="0" dirty="0"/>
              <a:t>1-4</a:t>
            </a:r>
          </a:p>
          <a:p>
            <a:pPr lvl="0">
              <a:spcBef>
                <a:spcPts val="600"/>
              </a:spcBef>
            </a:pPr>
            <a:r>
              <a:rPr lang="en-US" noProof="0" dirty="0"/>
              <a:t>The introduction of operational criteria in DSM-III allowed for more reliable and reproducible diagnoses of schizophrenia</a:t>
            </a:r>
            <a:r>
              <a:rPr lang="en-US" baseline="30000" noProof="0" dirty="0"/>
              <a:t>1,4</a:t>
            </a:r>
            <a:r>
              <a:rPr lang="en-US" noProof="0" dirty="0"/>
              <a:t> </a:t>
            </a:r>
          </a:p>
          <a:p>
            <a:pPr lvl="0">
              <a:spcBef>
                <a:spcPts val="600"/>
              </a:spcBef>
            </a:pPr>
            <a:r>
              <a:rPr lang="en-US" noProof="0" dirty="0"/>
              <a:t>More recent revisions in DSM-5 emphasize spectrum and dimensional severity, reflecting the discourse regarding categorical versus dimensional models of psychosis</a:t>
            </a:r>
            <a:r>
              <a:rPr lang="en-US" baseline="30000" noProof="0" dirty="0"/>
              <a:t>5,</a:t>
            </a:r>
            <a:r>
              <a:rPr lang="en-US" baseline="30000" dirty="0"/>
              <a:t>6</a:t>
            </a:r>
            <a:r>
              <a:rPr lang="en-US" noProof="0" dirty="0"/>
              <a:t> </a:t>
            </a:r>
          </a:p>
        </p:txBody>
      </p:sp>
      <p:sp>
        <p:nvSpPr>
          <p:cNvPr id="10" name="Text Placeholder 9">
            <a:extLst>
              <a:ext uri="{FF2B5EF4-FFF2-40B4-BE49-F238E27FC236}">
                <a16:creationId xmlns:a16="http://schemas.microsoft.com/office/drawing/2014/main" id="{E9AB3064-4D4B-32D2-4B17-A2EBBEC1B84D}"/>
              </a:ext>
            </a:extLst>
          </p:cNvPr>
          <p:cNvSpPr>
            <a:spLocks noGrp="1"/>
          </p:cNvSpPr>
          <p:nvPr>
            <p:ph type="body" sz="quarter" idx="18"/>
          </p:nvPr>
        </p:nvSpPr>
        <p:spPr>
          <a:xfrm>
            <a:off x="539749" y="6102000"/>
            <a:ext cx="9588320" cy="619200"/>
          </a:xfrm>
        </p:spPr>
        <p:txBody>
          <a:bodyPr/>
          <a:lstStyle/>
          <a:p>
            <a:r>
              <a:rPr lang="en-US" noProof="0" dirty="0"/>
              <a:t>DSM (I/II/III/5/5-TR)=Diagnostic and Statistical Manual of Mental Disorders (first/second/third/fifth/fifth edition, text revision); ICD-11=International Classification of Diseases, eleventh revision </a:t>
            </a:r>
            <a:br>
              <a:rPr lang="en-US" noProof="0" dirty="0"/>
            </a:br>
            <a:r>
              <a:rPr lang="en-US" noProof="0" dirty="0"/>
              <a:t>1. </a:t>
            </a:r>
            <a:r>
              <a:rPr lang="en-US" noProof="0" dirty="0" err="1"/>
              <a:t>Jablensky</a:t>
            </a:r>
            <a:r>
              <a:rPr lang="en-US" noProof="0" dirty="0"/>
              <a:t>. Dialogues Clin </a:t>
            </a:r>
            <a:r>
              <a:rPr lang="en-US" noProof="0" dirty="0" err="1"/>
              <a:t>Neurosci</a:t>
            </a:r>
            <a:r>
              <a:rPr lang="en-US" noProof="0" dirty="0"/>
              <a:t> 2010;12:271–287; 2. American Psychiatric Association. DSM-I. 1952; 3. </a:t>
            </a:r>
            <a:r>
              <a:rPr lang="en-US" dirty="0"/>
              <a:t>American Psychiatric Association. DSM-II. 1968</a:t>
            </a:r>
            <a:r>
              <a:rPr lang="en-US" noProof="0" dirty="0"/>
              <a:t>; </a:t>
            </a:r>
            <a:br>
              <a:rPr lang="en-US" noProof="0" dirty="0"/>
            </a:br>
            <a:r>
              <a:rPr lang="en-US" noProof="0" dirty="0"/>
              <a:t>4. American Psychiatric Association. DSM-III. 1980; 5. Heckers et al. </a:t>
            </a:r>
            <a:r>
              <a:rPr lang="en-US" noProof="0" dirty="0" err="1"/>
              <a:t>Schizophr</a:t>
            </a:r>
            <a:r>
              <a:rPr lang="en-US" noProof="0" dirty="0"/>
              <a:t> Res 2013;150:11–14; 6. American Psychiatric Association. DSM-5. 2013; </a:t>
            </a:r>
            <a:br>
              <a:rPr lang="en-US" noProof="0" dirty="0"/>
            </a:br>
            <a:r>
              <a:rPr lang="en-US" dirty="0"/>
              <a:t>7</a:t>
            </a:r>
            <a:r>
              <a:rPr lang="en-US" noProof="0" dirty="0"/>
              <a:t>. WHO ICD-11. https://icd.who.int/browse/2025-01/mms/en#405565289; 8. Nickl-</a:t>
            </a:r>
            <a:r>
              <a:rPr lang="en-US" noProof="0" dirty="0" err="1"/>
              <a:t>Jockschat</a:t>
            </a:r>
            <a:r>
              <a:rPr lang="en-US" noProof="0" dirty="0"/>
              <a:t> et al. </a:t>
            </a:r>
            <a:r>
              <a:rPr lang="en-US" noProof="0" dirty="0" err="1"/>
              <a:t>Nervenartz</a:t>
            </a:r>
            <a:r>
              <a:rPr lang="en-US" noProof="0" dirty="0"/>
              <a:t> 2025;96:S11–S16; </a:t>
            </a:r>
            <a:r>
              <a:rPr lang="en-US" dirty="0"/>
              <a:t>9</a:t>
            </a:r>
            <a:r>
              <a:rPr lang="en-US" noProof="0" dirty="0"/>
              <a:t>. First et al. World Psych 2021;20:34–51</a:t>
            </a:r>
          </a:p>
        </p:txBody>
      </p:sp>
      <p:sp>
        <p:nvSpPr>
          <p:cNvPr id="2" name="Slide Number Placeholder 1">
            <a:extLst>
              <a:ext uri="{FF2B5EF4-FFF2-40B4-BE49-F238E27FC236}">
                <a16:creationId xmlns:a16="http://schemas.microsoft.com/office/drawing/2014/main" id="{BF96E95C-EC8B-547E-BC75-14F222ABF46A}"/>
              </a:ext>
            </a:extLst>
          </p:cNvPr>
          <p:cNvSpPr>
            <a:spLocks noGrp="1"/>
          </p:cNvSpPr>
          <p:nvPr>
            <p:ph type="sldNum" sz="quarter" idx="4"/>
          </p:nvPr>
        </p:nvSpPr>
        <p:spPr/>
        <p:txBody>
          <a:bodyPr/>
          <a:lstStyle/>
          <a:p>
            <a:fld id="{6DBC486D-4FAB-B746-8B02-8D7C842291C6}" type="slidenum">
              <a:rPr lang="en-US" noProof="0" smtClean="0"/>
              <a:pPr/>
              <a:t>17</a:t>
            </a:fld>
            <a:endParaRPr lang="en-US" noProof="0" dirty="0"/>
          </a:p>
        </p:txBody>
      </p:sp>
    </p:spTree>
    <p:extLst>
      <p:ext uri="{BB962C8B-B14F-4D97-AF65-F5344CB8AC3E}">
        <p14:creationId xmlns:p14="http://schemas.microsoft.com/office/powerpoint/2010/main" val="913845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6">
            <a:extLst>
              <a:ext uri="{FF2B5EF4-FFF2-40B4-BE49-F238E27FC236}">
                <a16:creationId xmlns:a16="http://schemas.microsoft.com/office/drawing/2014/main" id="{A813902D-186C-5DF0-948F-E56C14584169}"/>
              </a:ext>
            </a:extLst>
          </p:cNvPr>
          <p:cNvSpPr/>
          <p:nvPr/>
        </p:nvSpPr>
        <p:spPr>
          <a:xfrm rot="16200000" flipV="1">
            <a:off x="5258303" y="2584110"/>
            <a:ext cx="1578411" cy="332399"/>
          </a:xfrm>
          <a:prstGeom prst="triangle">
            <a:avLst>
              <a:gd name="adj" fmla="val 48042"/>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C0B9FACF-ECD4-C611-AFD1-AA862F9298BE}"/>
              </a:ext>
            </a:extLst>
          </p:cNvPr>
          <p:cNvSpPr>
            <a:spLocks noGrp="1"/>
          </p:cNvSpPr>
          <p:nvPr>
            <p:ph type="body" sz="quarter" idx="17"/>
          </p:nvPr>
        </p:nvSpPr>
        <p:spPr/>
        <p:txBody>
          <a:bodyPr/>
          <a:lstStyle/>
          <a:p>
            <a:r>
              <a:rPr lang="en-US" noProof="0" dirty="0"/>
              <a:t>Schizophrenia – History, definitions, and diagnosis</a:t>
            </a:r>
          </a:p>
          <a:p>
            <a:endParaRPr lang="en-US" noProof="0" dirty="0"/>
          </a:p>
        </p:txBody>
      </p:sp>
      <p:sp>
        <p:nvSpPr>
          <p:cNvPr id="13" name="Title 12">
            <a:extLst>
              <a:ext uri="{FF2B5EF4-FFF2-40B4-BE49-F238E27FC236}">
                <a16:creationId xmlns:a16="http://schemas.microsoft.com/office/drawing/2014/main" id="{6D3D9BDB-63CF-3B06-7DDC-5B9C91750548}"/>
              </a:ext>
            </a:extLst>
          </p:cNvPr>
          <p:cNvSpPr>
            <a:spLocks noGrp="1"/>
          </p:cNvSpPr>
          <p:nvPr>
            <p:ph type="title"/>
          </p:nvPr>
        </p:nvSpPr>
        <p:spPr/>
        <p:txBody>
          <a:bodyPr/>
          <a:lstStyle/>
          <a:p>
            <a:r>
              <a:rPr lang="en-US" noProof="0" dirty="0"/>
              <a:t>DSM versus ICD: convergences and divergences</a:t>
            </a:r>
          </a:p>
        </p:txBody>
      </p:sp>
      <p:sp>
        <p:nvSpPr>
          <p:cNvPr id="4" name="Content Placeholder 3">
            <a:extLst>
              <a:ext uri="{FF2B5EF4-FFF2-40B4-BE49-F238E27FC236}">
                <a16:creationId xmlns:a16="http://schemas.microsoft.com/office/drawing/2014/main" id="{0EAD00F9-4CBF-F44F-A617-ECC958AD43F2}"/>
              </a:ext>
            </a:extLst>
          </p:cNvPr>
          <p:cNvSpPr>
            <a:spLocks noGrp="1"/>
          </p:cNvSpPr>
          <p:nvPr>
            <p:ph sz="half" idx="20"/>
          </p:nvPr>
        </p:nvSpPr>
        <p:spPr/>
        <p:txBody>
          <a:bodyPr lIns="108000" tIns="108000" rIns="108000" bIns="108000"/>
          <a:lstStyle/>
          <a:p>
            <a:pPr marL="0" indent="0">
              <a:buNone/>
            </a:pPr>
            <a:r>
              <a:rPr lang="en-US" sz="1600" b="1" noProof="0" dirty="0"/>
              <a:t>Limitations </a:t>
            </a:r>
          </a:p>
          <a:p>
            <a:r>
              <a:rPr lang="en-US" sz="1600" noProof="0" dirty="0"/>
              <a:t>Despite</a:t>
            </a:r>
            <a:r>
              <a:rPr lang="en-US" sz="1600" dirty="0"/>
              <a:t> the increasing recognition of the central role of self‑disorder in schizophrenia diagnosis, recent </a:t>
            </a:r>
            <a:r>
              <a:rPr lang="en-US" sz="1600" noProof="0" dirty="0"/>
              <a:t>DSM and ICD editions do not fully incorporate phenomenological core disturbances of schizophrenia</a:t>
            </a:r>
            <a:r>
              <a:rPr lang="en-US" sz="1600" baseline="30000" dirty="0"/>
              <a:t>5-9</a:t>
            </a:r>
            <a:endParaRPr lang="en-US" sz="1600" baseline="30000" noProof="0" dirty="0"/>
          </a:p>
          <a:p>
            <a:endParaRPr lang="en-US" sz="1600" noProof="0" dirty="0"/>
          </a:p>
        </p:txBody>
      </p:sp>
      <p:sp>
        <p:nvSpPr>
          <p:cNvPr id="5" name="Content Placeholder 4">
            <a:extLst>
              <a:ext uri="{FF2B5EF4-FFF2-40B4-BE49-F238E27FC236}">
                <a16:creationId xmlns:a16="http://schemas.microsoft.com/office/drawing/2014/main" id="{2F10BA6E-78C9-9213-896D-50FE11FF24C0}"/>
              </a:ext>
            </a:extLst>
          </p:cNvPr>
          <p:cNvSpPr>
            <a:spLocks noGrp="1"/>
          </p:cNvSpPr>
          <p:nvPr>
            <p:ph sz="half" idx="21"/>
          </p:nvPr>
        </p:nvSpPr>
        <p:spPr>
          <a:solidFill>
            <a:schemeClr val="accent2">
              <a:lumMod val="20000"/>
              <a:lumOff val="80000"/>
            </a:schemeClr>
          </a:solidFill>
        </p:spPr>
        <p:txBody>
          <a:bodyPr lIns="108000" tIns="108000" rIns="108000" bIns="108000" anchor="t"/>
          <a:lstStyle/>
          <a:p>
            <a:r>
              <a:rPr lang="en-US" sz="1600" noProof="0" dirty="0"/>
              <a:t>The DSM-5 emphasizes </a:t>
            </a:r>
            <a:r>
              <a:rPr lang="en-US" sz="1600" dirty="0"/>
              <a:t>three positive-symptom </a:t>
            </a:r>
            <a:r>
              <a:rPr lang="en-US" sz="1600" noProof="0" dirty="0"/>
              <a:t>domains, limits negative symptoms, and uses a 5-point severity rating scale</a:t>
            </a:r>
            <a:r>
              <a:rPr lang="en-US" sz="1600" baseline="30000" noProof="0" dirty="0"/>
              <a:t>4</a:t>
            </a:r>
            <a:endParaRPr lang="en-US" sz="1600" noProof="0" dirty="0"/>
          </a:p>
          <a:p>
            <a:pPr marL="0" indent="0" algn="ctr">
              <a:buNone/>
            </a:pPr>
            <a:r>
              <a:rPr lang="en-US" sz="1600" b="1" noProof="0" dirty="0"/>
              <a:t>versus</a:t>
            </a:r>
          </a:p>
          <a:p>
            <a:pPr>
              <a:defRPr/>
            </a:pPr>
            <a:r>
              <a:rPr lang="en-US" sz="1600" noProof="0" dirty="0"/>
              <a:t>The ICD-11 includes six symptom domains and uses a 4-point severity scale</a:t>
            </a:r>
            <a:r>
              <a:rPr lang="en-US" sz="1600" baseline="30000" dirty="0"/>
              <a:t>4</a:t>
            </a:r>
            <a:endParaRPr lang="en-US" sz="1600" noProof="0" dirty="0"/>
          </a:p>
        </p:txBody>
      </p:sp>
      <p:sp>
        <p:nvSpPr>
          <p:cNvPr id="17" name="Content Placeholder 16">
            <a:extLst>
              <a:ext uri="{FF2B5EF4-FFF2-40B4-BE49-F238E27FC236}">
                <a16:creationId xmlns:a16="http://schemas.microsoft.com/office/drawing/2014/main" id="{4E3081CC-9B73-9ED3-E50E-90790C53B5BD}"/>
              </a:ext>
            </a:extLst>
          </p:cNvPr>
          <p:cNvSpPr>
            <a:spLocks noGrp="1"/>
          </p:cNvSpPr>
          <p:nvPr>
            <p:ph sz="half" idx="22"/>
          </p:nvPr>
        </p:nvSpPr>
        <p:spPr>
          <a:solidFill>
            <a:schemeClr val="accent2">
              <a:lumMod val="20000"/>
              <a:lumOff val="80000"/>
            </a:schemeClr>
          </a:solidFill>
        </p:spPr>
        <p:txBody>
          <a:bodyPr lIns="108000" tIns="108000" rIns="108000" bIns="108000"/>
          <a:lstStyle/>
          <a:p>
            <a:pPr marL="0" indent="0">
              <a:buNone/>
            </a:pPr>
            <a:r>
              <a:rPr lang="en-US" sz="1600" b="1" noProof="0" dirty="0"/>
              <a:t>Divergences</a:t>
            </a:r>
          </a:p>
          <a:p>
            <a:r>
              <a:rPr lang="en-US" sz="1600" noProof="0" dirty="0"/>
              <a:t>The DSM-5 and </a:t>
            </a:r>
            <a:br>
              <a:rPr lang="en-US" sz="1600" noProof="0" dirty="0"/>
            </a:br>
            <a:r>
              <a:rPr lang="en-US" sz="1600" noProof="0" dirty="0"/>
              <a:t>ICD-11 differ in </a:t>
            </a:r>
            <a:r>
              <a:rPr lang="en-US" sz="1600" dirty="0"/>
              <a:t>several ways including minimum disease duration, symptom domains and severity rating scales</a:t>
            </a:r>
            <a:r>
              <a:rPr lang="en-US" sz="1600" baseline="30000" dirty="0"/>
              <a:t>4</a:t>
            </a:r>
            <a:endParaRPr lang="en-US" sz="1600" noProof="0" dirty="0"/>
          </a:p>
          <a:p>
            <a:endParaRPr lang="en-US" sz="1600" noProof="0" dirty="0"/>
          </a:p>
        </p:txBody>
      </p:sp>
      <p:sp>
        <p:nvSpPr>
          <p:cNvPr id="18" name="Content Placeholder 17">
            <a:extLst>
              <a:ext uri="{FF2B5EF4-FFF2-40B4-BE49-F238E27FC236}">
                <a16:creationId xmlns:a16="http://schemas.microsoft.com/office/drawing/2014/main" id="{DE639847-9819-96FB-D502-A4A817C32C75}"/>
              </a:ext>
            </a:extLst>
          </p:cNvPr>
          <p:cNvSpPr>
            <a:spLocks noGrp="1"/>
          </p:cNvSpPr>
          <p:nvPr>
            <p:ph sz="half" idx="23"/>
          </p:nvPr>
        </p:nvSpPr>
        <p:spPr>
          <a:solidFill>
            <a:schemeClr val="accent3">
              <a:lumMod val="20000"/>
              <a:lumOff val="80000"/>
            </a:schemeClr>
          </a:solidFill>
        </p:spPr>
        <p:txBody>
          <a:bodyPr lIns="108000" tIns="108000" rIns="108000" bIns="108000"/>
          <a:lstStyle/>
          <a:p>
            <a:pPr marL="0" indent="0">
              <a:buNone/>
            </a:pPr>
            <a:r>
              <a:rPr lang="en-US" sz="1600" b="1" noProof="0" dirty="0"/>
              <a:t>Convergences</a:t>
            </a:r>
          </a:p>
          <a:p>
            <a:r>
              <a:rPr lang="en-US" sz="1600" noProof="0" dirty="0"/>
              <a:t>ICD-11 and DSM-5 editions retain a categorical diagnosis of schizophrenia, while incorporating dimensional aspects to allow for a more individualized and flexible diagnostic approach</a:t>
            </a:r>
            <a:r>
              <a:rPr lang="en-US" sz="1600" baseline="30000" noProof="0" dirty="0"/>
              <a:t>1-3</a:t>
            </a:r>
          </a:p>
          <a:p>
            <a:endParaRPr lang="en-US" sz="1600" noProof="0" dirty="0"/>
          </a:p>
          <a:p>
            <a:endParaRPr lang="en-US" sz="1600" noProof="0" dirty="0"/>
          </a:p>
        </p:txBody>
      </p:sp>
      <p:sp>
        <p:nvSpPr>
          <p:cNvPr id="14" name="Text Placeholder 13">
            <a:extLst>
              <a:ext uri="{FF2B5EF4-FFF2-40B4-BE49-F238E27FC236}">
                <a16:creationId xmlns:a16="http://schemas.microsoft.com/office/drawing/2014/main" id="{937CF074-DBBF-A1FC-AEC4-7EE1CFA99A47}"/>
              </a:ext>
            </a:extLst>
          </p:cNvPr>
          <p:cNvSpPr>
            <a:spLocks noGrp="1"/>
          </p:cNvSpPr>
          <p:nvPr>
            <p:ph type="body" sz="quarter" idx="18"/>
          </p:nvPr>
        </p:nvSpPr>
        <p:spPr/>
        <p:txBody>
          <a:bodyPr/>
          <a:lstStyle/>
          <a:p>
            <a:r>
              <a:rPr lang="en-US" noProof="0" dirty="0"/>
              <a:t>DSM-5=Diagnostic and Statistical Manual of Mental Disorders, fifth edition, text revision; ICD-11=International Classification of Diseases, eleventh revision </a:t>
            </a:r>
          </a:p>
          <a:p>
            <a:r>
              <a:rPr lang="en-US" noProof="0" dirty="0"/>
              <a:t>1. Parnas </a:t>
            </a:r>
            <a:r>
              <a:rPr lang="en-US" dirty="0"/>
              <a:t>&amp; Parnas</a:t>
            </a:r>
            <a:r>
              <a:rPr lang="en-US" noProof="0" dirty="0"/>
              <a:t>. </a:t>
            </a:r>
            <a:r>
              <a:rPr lang="en-US" noProof="0" dirty="0" err="1"/>
              <a:t>Schizophr</a:t>
            </a:r>
            <a:r>
              <a:rPr lang="en-US" noProof="0" dirty="0"/>
              <a:t> Bull 2024;50:12–13; 2. Heckers et al. </a:t>
            </a:r>
            <a:r>
              <a:rPr lang="en-US" noProof="0" dirty="0" err="1"/>
              <a:t>Schizophr</a:t>
            </a:r>
            <a:r>
              <a:rPr lang="en-US" noProof="0" dirty="0"/>
              <a:t> Res 2013;150:11–14; 3. </a:t>
            </a:r>
            <a:r>
              <a:rPr lang="nl-NL" noProof="0" dirty="0"/>
              <a:t>Nickl-Jockschat et al. Nervenartz 2025;96:S11–S16</a:t>
            </a:r>
            <a:r>
              <a:rPr lang="en-US" noProof="0" dirty="0"/>
              <a:t>; </a:t>
            </a:r>
            <a:br>
              <a:rPr lang="en-US" noProof="0" dirty="0"/>
            </a:br>
            <a:r>
              <a:rPr lang="en-US" noProof="0" dirty="0"/>
              <a:t>4. </a:t>
            </a:r>
            <a:r>
              <a:rPr lang="en-US" dirty="0"/>
              <a:t>First et al. World Psych 2021;20:34–51; 5. </a:t>
            </a:r>
            <a:r>
              <a:rPr lang="en-US" noProof="0" dirty="0"/>
              <a:t>Parnas &amp; Zandersen. World Psychiatry 2018:17:220–222 ; 6. Parnas &amp; </a:t>
            </a:r>
            <a:r>
              <a:rPr lang="en-US" noProof="0" dirty="0" err="1"/>
              <a:t>Sandsten</a:t>
            </a:r>
            <a:r>
              <a:rPr lang="en-US" noProof="0" dirty="0"/>
              <a:t>. </a:t>
            </a:r>
            <a:r>
              <a:rPr lang="en-US" noProof="0" dirty="0" err="1"/>
              <a:t>Schizophr</a:t>
            </a:r>
            <a:r>
              <a:rPr lang="en-US" noProof="0" dirty="0"/>
              <a:t> Res 2024;270:197–201</a:t>
            </a:r>
            <a:r>
              <a:rPr lang="en-US" dirty="0"/>
              <a:t>; </a:t>
            </a:r>
            <a:br>
              <a:rPr lang="en-US" dirty="0"/>
            </a:br>
            <a:r>
              <a:rPr lang="en-US" dirty="0"/>
              <a:t>7. Raballo et al. </a:t>
            </a:r>
            <a:r>
              <a:rPr lang="en-US" dirty="0" err="1"/>
              <a:t>Schizophr</a:t>
            </a:r>
            <a:r>
              <a:rPr lang="en-US" dirty="0"/>
              <a:t> Bull 2025;51:1187–1192; 8. American Psychiatric Association. DSM-5. 2013; 9. WHO ICD-11. https://icd.who.int/browse/2025-01/mms/en#405565289</a:t>
            </a:r>
            <a:endParaRPr lang="en-US" noProof="0" dirty="0"/>
          </a:p>
        </p:txBody>
      </p:sp>
      <p:sp>
        <p:nvSpPr>
          <p:cNvPr id="7" name="Slide Number Placeholder 6">
            <a:extLst>
              <a:ext uri="{FF2B5EF4-FFF2-40B4-BE49-F238E27FC236}">
                <a16:creationId xmlns:a16="http://schemas.microsoft.com/office/drawing/2014/main" id="{6B18271A-F0FD-B0D9-4BB7-4BCE39FDEA7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3148193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CDD942-E96B-8AFE-5FBD-00A0D4AA8C40}"/>
              </a:ext>
            </a:extLst>
          </p:cNvPr>
          <p:cNvSpPr>
            <a:spLocks noGrp="1"/>
          </p:cNvSpPr>
          <p:nvPr>
            <p:ph type="body" sz="quarter" idx="17"/>
          </p:nvPr>
        </p:nvSpPr>
        <p:spPr/>
        <p:txBody>
          <a:bodyPr/>
          <a:lstStyle/>
          <a:p>
            <a:r>
              <a:rPr lang="en-US" noProof="0" dirty="0"/>
              <a:t>Schizophrenia – History, definitions, and diagnosis</a:t>
            </a:r>
          </a:p>
          <a:p>
            <a:endParaRPr lang="en-US" noProof="0" dirty="0"/>
          </a:p>
        </p:txBody>
      </p:sp>
      <p:sp>
        <p:nvSpPr>
          <p:cNvPr id="16" name="Title 15">
            <a:extLst>
              <a:ext uri="{FF2B5EF4-FFF2-40B4-BE49-F238E27FC236}">
                <a16:creationId xmlns:a16="http://schemas.microsoft.com/office/drawing/2014/main" id="{26C3A462-4D59-A3F4-E7FD-6989E3F280FB}"/>
              </a:ext>
            </a:extLst>
          </p:cNvPr>
          <p:cNvSpPr>
            <a:spLocks noGrp="1"/>
          </p:cNvSpPr>
          <p:nvPr>
            <p:ph type="title"/>
          </p:nvPr>
        </p:nvSpPr>
        <p:spPr/>
        <p:txBody>
          <a:bodyPr/>
          <a:lstStyle/>
          <a:p>
            <a:r>
              <a:rPr lang="en-US" noProof="0" dirty="0"/>
              <a:t>Critiques of current diagnostic systems for schizophrenia</a:t>
            </a:r>
          </a:p>
        </p:txBody>
      </p:sp>
      <p:sp>
        <p:nvSpPr>
          <p:cNvPr id="4" name="Content Placeholder 3">
            <a:extLst>
              <a:ext uri="{FF2B5EF4-FFF2-40B4-BE49-F238E27FC236}">
                <a16:creationId xmlns:a16="http://schemas.microsoft.com/office/drawing/2014/main" id="{F0CE654F-66BF-A73E-402B-DBA135C7993E}"/>
              </a:ext>
            </a:extLst>
          </p:cNvPr>
          <p:cNvSpPr>
            <a:spLocks noGrp="1"/>
          </p:cNvSpPr>
          <p:nvPr>
            <p:ph sz="half" idx="20"/>
          </p:nvPr>
        </p:nvSpPr>
        <p:spPr>
          <a:xfrm>
            <a:off x="9083863" y="2581835"/>
            <a:ext cx="2566800" cy="3250165"/>
          </a:xfrm>
        </p:spPr>
        <p:txBody>
          <a:bodyPr lIns="72000" tIns="72000" rIns="72000" bIns="72000"/>
          <a:lstStyle/>
          <a:p>
            <a:r>
              <a:rPr lang="en-US" sz="1600" noProof="0" dirty="0"/>
              <a:t>Current DSM and ICD criteria are </a:t>
            </a:r>
            <a:br>
              <a:rPr lang="en-US" sz="1600" noProof="0" dirty="0"/>
            </a:br>
            <a:r>
              <a:rPr lang="en-US" sz="1600" noProof="0" dirty="0"/>
              <a:t>consensus-based, historically contingent, and shaped by shifts toward the psychotic end of the spectrum</a:t>
            </a:r>
            <a:r>
              <a:rPr lang="en-US" sz="1600" baseline="30000" dirty="0"/>
              <a:t>7</a:t>
            </a:r>
            <a:r>
              <a:rPr lang="en-US" sz="1600" baseline="30000" noProof="0" dirty="0"/>
              <a:t>-</a:t>
            </a:r>
            <a:r>
              <a:rPr lang="en-US" sz="1600" baseline="30000" dirty="0"/>
              <a:t>11</a:t>
            </a:r>
            <a:endParaRPr lang="en-US" sz="1600" baseline="30000" noProof="0" dirty="0"/>
          </a:p>
        </p:txBody>
      </p:sp>
      <p:sp>
        <p:nvSpPr>
          <p:cNvPr id="5" name="Content Placeholder 4">
            <a:extLst>
              <a:ext uri="{FF2B5EF4-FFF2-40B4-BE49-F238E27FC236}">
                <a16:creationId xmlns:a16="http://schemas.microsoft.com/office/drawing/2014/main" id="{C209FD8B-88AC-8275-7398-4AB0F3A551BB}"/>
              </a:ext>
            </a:extLst>
          </p:cNvPr>
          <p:cNvSpPr>
            <a:spLocks noGrp="1"/>
          </p:cNvSpPr>
          <p:nvPr>
            <p:ph sz="half" idx="21"/>
          </p:nvPr>
        </p:nvSpPr>
        <p:spPr>
          <a:xfrm>
            <a:off x="6235825" y="2581835"/>
            <a:ext cx="2566800" cy="3250165"/>
          </a:xfrm>
        </p:spPr>
        <p:txBody>
          <a:bodyPr lIns="72000" tIns="72000" rIns="72000" bIns="72000"/>
          <a:lstStyle/>
          <a:p>
            <a:r>
              <a:rPr lang="en-US" sz="1600" noProof="0" dirty="0"/>
              <a:t>Renewed advocacy focuses on integrating subjective experiences, including self-disturbance and Gestalt-level features</a:t>
            </a:r>
            <a:r>
              <a:rPr lang="en-US" sz="1600" baseline="30000" noProof="0" dirty="0"/>
              <a:t>1</a:t>
            </a:r>
            <a:r>
              <a:rPr lang="en-US" sz="1600" baseline="30000" dirty="0"/>
              <a:t>,2</a:t>
            </a:r>
            <a:endParaRPr lang="en-US" sz="1600" baseline="30000" noProof="0" dirty="0"/>
          </a:p>
        </p:txBody>
      </p:sp>
      <p:sp>
        <p:nvSpPr>
          <p:cNvPr id="6" name="Content Placeholder 5">
            <a:extLst>
              <a:ext uri="{FF2B5EF4-FFF2-40B4-BE49-F238E27FC236}">
                <a16:creationId xmlns:a16="http://schemas.microsoft.com/office/drawing/2014/main" id="{8172A010-D729-7861-2496-548C36ED4E6F}"/>
              </a:ext>
            </a:extLst>
          </p:cNvPr>
          <p:cNvSpPr>
            <a:spLocks noGrp="1"/>
          </p:cNvSpPr>
          <p:nvPr>
            <p:ph sz="half" idx="22"/>
          </p:nvPr>
        </p:nvSpPr>
        <p:spPr>
          <a:xfrm>
            <a:off x="3387787" y="2581835"/>
            <a:ext cx="2566800" cy="3250165"/>
          </a:xfrm>
        </p:spPr>
        <p:txBody>
          <a:bodyPr lIns="72000" tIns="72000" rIns="72000" bIns="72000"/>
          <a:lstStyle/>
          <a:p>
            <a:r>
              <a:rPr lang="en-US" sz="1600" noProof="0" dirty="0"/>
              <a:t>Categorical criteria impose strict boundaries, which fails to capture the dimensional, spectrum-based nature of psychosis, and the underlying aetiology, contributing to symptom overlap between illnesses and diagnostic instability</a:t>
            </a:r>
            <a:r>
              <a:rPr lang="en-US" sz="1600" baseline="30000" dirty="0"/>
              <a:t>4</a:t>
            </a:r>
            <a:r>
              <a:rPr lang="en-US" sz="1600" baseline="30000" noProof="0" dirty="0"/>
              <a:t>-6</a:t>
            </a:r>
            <a:endParaRPr lang="en-US" sz="1600" noProof="0" dirty="0"/>
          </a:p>
        </p:txBody>
      </p:sp>
      <p:sp>
        <p:nvSpPr>
          <p:cNvPr id="7" name="Content Placeholder 6">
            <a:extLst>
              <a:ext uri="{FF2B5EF4-FFF2-40B4-BE49-F238E27FC236}">
                <a16:creationId xmlns:a16="http://schemas.microsoft.com/office/drawing/2014/main" id="{7C8BF859-3585-BE41-87FA-7D97FEAEFE0A}"/>
              </a:ext>
            </a:extLst>
          </p:cNvPr>
          <p:cNvSpPr>
            <a:spLocks noGrp="1"/>
          </p:cNvSpPr>
          <p:nvPr>
            <p:ph sz="half" idx="23"/>
          </p:nvPr>
        </p:nvSpPr>
        <p:spPr>
          <a:xfrm>
            <a:off x="539749" y="2581835"/>
            <a:ext cx="2566800" cy="3250165"/>
          </a:xfrm>
        </p:spPr>
        <p:txBody>
          <a:bodyPr lIns="72000" tIns="72000" rIns="72000" bIns="72000"/>
          <a:lstStyle/>
          <a:p>
            <a:r>
              <a:rPr lang="en-US" sz="1600" noProof="0" dirty="0"/>
              <a:t>The DSM and ICD rely on symptom checklists and ignore deeper experiential and Gestalt-level features of schizophrenia</a:t>
            </a:r>
            <a:r>
              <a:rPr lang="en-US" sz="1600" baseline="30000" noProof="0" dirty="0"/>
              <a:t>1-</a:t>
            </a:r>
            <a:r>
              <a:rPr lang="en-US" sz="1600" baseline="30000" dirty="0"/>
              <a:t>3</a:t>
            </a:r>
            <a:endParaRPr lang="en-US" sz="1600" baseline="30000" noProof="0" dirty="0"/>
          </a:p>
        </p:txBody>
      </p:sp>
      <p:sp>
        <p:nvSpPr>
          <p:cNvPr id="17" name="Text Placeholder 16">
            <a:extLst>
              <a:ext uri="{FF2B5EF4-FFF2-40B4-BE49-F238E27FC236}">
                <a16:creationId xmlns:a16="http://schemas.microsoft.com/office/drawing/2014/main" id="{01C04B73-DAE2-EF59-1C6F-9F4EA1C39344}"/>
              </a:ext>
            </a:extLst>
          </p:cNvPr>
          <p:cNvSpPr>
            <a:spLocks noGrp="1"/>
          </p:cNvSpPr>
          <p:nvPr>
            <p:ph type="body" sz="quarter" idx="18"/>
          </p:nvPr>
        </p:nvSpPr>
        <p:spPr>
          <a:xfrm>
            <a:off x="539749" y="6102000"/>
            <a:ext cx="10313307" cy="619200"/>
          </a:xfrm>
        </p:spPr>
        <p:txBody>
          <a:bodyPr/>
          <a:lstStyle/>
          <a:p>
            <a:r>
              <a:rPr lang="en-US" noProof="0" dirty="0"/>
              <a:t>DSM=Diagnostic and Statistical Manual of Mental Disorders; ICD=International Classification of Diseases</a:t>
            </a:r>
          </a:p>
          <a:p>
            <a:r>
              <a:rPr lang="en-US" noProof="0" dirty="0"/>
              <a:t>1. Maj. World Psychiatry 2018;17:121–122; 2. Parnas et al. </a:t>
            </a:r>
            <a:r>
              <a:rPr lang="en-US" noProof="0" dirty="0" err="1"/>
              <a:t>Schizophr</a:t>
            </a:r>
            <a:r>
              <a:rPr lang="en-US" noProof="0" dirty="0"/>
              <a:t> Bull 2024;50:12–13; 3. Sass &amp; Parnas. </a:t>
            </a:r>
            <a:r>
              <a:rPr lang="en-US" noProof="0" dirty="0" err="1"/>
              <a:t>Schizophr</a:t>
            </a:r>
            <a:r>
              <a:rPr lang="en-US" noProof="0" dirty="0"/>
              <a:t> Bull 2003;29:427–444; 4. </a:t>
            </a:r>
            <a:r>
              <a:rPr lang="en-GB" dirty="0"/>
              <a:t>Orsolini et al. </a:t>
            </a:r>
            <a:r>
              <a:rPr lang="en-US" noProof="0" dirty="0"/>
              <a:t>J Clin Med 2022;11:5040; </a:t>
            </a:r>
            <a:br>
              <a:rPr lang="en-US" noProof="0" dirty="0"/>
            </a:br>
            <a:r>
              <a:rPr lang="en-US" noProof="0" dirty="0"/>
              <a:t>5. McCoy et al. Am J Psychiatry 2015;172:316–320; 6. </a:t>
            </a:r>
            <a:r>
              <a:rPr lang="en-US" noProof="0" dirty="0" err="1"/>
              <a:t>Guloksuz</a:t>
            </a:r>
            <a:r>
              <a:rPr lang="en-US" noProof="0" dirty="0"/>
              <a:t> &amp; van </a:t>
            </a:r>
            <a:r>
              <a:rPr lang="en-US" noProof="0" dirty="0" err="1"/>
              <a:t>Os</a:t>
            </a:r>
            <a:r>
              <a:rPr lang="en-US" noProof="0" dirty="0"/>
              <a:t>. Psych Med 2018;48:229–244; 7. van </a:t>
            </a:r>
            <a:r>
              <a:rPr lang="en-US" noProof="0" dirty="0" err="1"/>
              <a:t>Os</a:t>
            </a:r>
            <a:r>
              <a:rPr lang="en-US" noProof="0" dirty="0"/>
              <a:t> &amp; </a:t>
            </a:r>
            <a:r>
              <a:rPr lang="en-US" noProof="0" dirty="0" err="1"/>
              <a:t>Guloksuz</a:t>
            </a:r>
            <a:r>
              <a:rPr lang="en-US" noProof="0" dirty="0"/>
              <a:t>. </a:t>
            </a:r>
            <a:r>
              <a:rPr lang="en-US" noProof="0" dirty="0" err="1"/>
              <a:t>Schizophr</a:t>
            </a:r>
            <a:r>
              <a:rPr lang="en-US" noProof="0" dirty="0"/>
              <a:t> Res 2022;242:138–140; </a:t>
            </a:r>
            <a:br>
              <a:rPr lang="en-US" noProof="0" dirty="0"/>
            </a:br>
            <a:r>
              <a:rPr lang="en-US" noProof="0" dirty="0"/>
              <a:t>8. Heckers et al. </a:t>
            </a:r>
            <a:r>
              <a:rPr lang="en-US" noProof="0" dirty="0" err="1"/>
              <a:t>Schizophr</a:t>
            </a:r>
            <a:r>
              <a:rPr lang="en-US" noProof="0" dirty="0"/>
              <a:t> Res 2013;150:11–14; </a:t>
            </a:r>
            <a:r>
              <a:rPr lang="en-US" dirty="0"/>
              <a:t>9</a:t>
            </a:r>
            <a:r>
              <a:rPr lang="en-US" noProof="0" dirty="0"/>
              <a:t>. </a:t>
            </a:r>
            <a:r>
              <a:rPr lang="nl-NL" noProof="0" dirty="0"/>
              <a:t>Nickl-Jockschat et al. Nervenartz 2025;96:S11–S16</a:t>
            </a:r>
            <a:r>
              <a:rPr lang="en-US" dirty="0"/>
              <a:t>; 10. Leucht et al. Nat Rev Dis Primers 2025;11:83; 11. Tandon et al. </a:t>
            </a:r>
            <a:r>
              <a:rPr lang="en-US" dirty="0" err="1"/>
              <a:t>Schizophr</a:t>
            </a:r>
            <a:r>
              <a:rPr lang="en-US" dirty="0"/>
              <a:t> Res 2009;110:1–23</a:t>
            </a:r>
            <a:endParaRPr lang="en-US" noProof="0" dirty="0"/>
          </a:p>
        </p:txBody>
      </p:sp>
      <p:sp>
        <p:nvSpPr>
          <p:cNvPr id="9" name="Slide Number Placeholder 8">
            <a:extLst>
              <a:ext uri="{FF2B5EF4-FFF2-40B4-BE49-F238E27FC236}">
                <a16:creationId xmlns:a16="http://schemas.microsoft.com/office/drawing/2014/main" id="{5EA65EF3-DF94-95F2-1B85-6974E8EFEEC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10" name="Rounded Rectangle 9">
            <a:extLst>
              <a:ext uri="{FF2B5EF4-FFF2-40B4-BE49-F238E27FC236}">
                <a16:creationId xmlns:a16="http://schemas.microsoft.com/office/drawing/2014/main" id="{85E11001-2CE9-F523-814E-7FF773C270D9}"/>
              </a:ext>
            </a:extLst>
          </p:cNvPr>
          <p:cNvSpPr/>
          <p:nvPr/>
        </p:nvSpPr>
        <p:spPr>
          <a:xfrm>
            <a:off x="550863" y="1416785"/>
            <a:ext cx="11099800" cy="765229"/>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F1A01"/>
                </a:solidFill>
                <a:effectLst/>
                <a:uLnTx/>
                <a:uFillTx/>
                <a:latin typeface="Arial"/>
                <a:ea typeface="+mn-ea"/>
                <a:cs typeface="+mn-cs"/>
              </a:rPr>
              <a:t>Critiques highlight how current diagnostic systems may miss core experiential disturbances and the spectrum-based nature of schizophrenia</a:t>
            </a:r>
          </a:p>
        </p:txBody>
      </p:sp>
      <p:sp>
        <p:nvSpPr>
          <p:cNvPr id="11" name="Isosceles Triangle 16">
            <a:extLst>
              <a:ext uri="{FF2B5EF4-FFF2-40B4-BE49-F238E27FC236}">
                <a16:creationId xmlns:a16="http://schemas.microsoft.com/office/drawing/2014/main" id="{6F634D45-805D-9AD8-8652-8EF7A5A32420}"/>
              </a:ext>
            </a:extLst>
          </p:cNvPr>
          <p:cNvSpPr/>
          <p:nvPr/>
        </p:nvSpPr>
        <p:spPr>
          <a:xfrm flipV="1">
            <a:off x="5261016" y="2182014"/>
            <a:ext cx="1578411" cy="332399"/>
          </a:xfrm>
          <a:prstGeom prst="triangle">
            <a:avLst>
              <a:gd name="adj" fmla="val 48042"/>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55580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927A9-480B-31B8-F783-23F4EE5F7423}"/>
              </a:ext>
            </a:extLst>
          </p:cNvPr>
          <p:cNvSpPr>
            <a:spLocks noGrp="1"/>
          </p:cNvSpPr>
          <p:nvPr>
            <p:ph type="title"/>
          </p:nvPr>
        </p:nvSpPr>
        <p:spPr/>
        <p:txBody>
          <a:bodyPr/>
          <a:lstStyle/>
          <a:p>
            <a:r>
              <a:rPr lang="en-US" noProof="0" dirty="0"/>
              <a:t>Introduction and history </a:t>
            </a:r>
            <a:br>
              <a:rPr lang="en-US" noProof="0" dirty="0"/>
            </a:br>
            <a:r>
              <a:rPr lang="en-US" noProof="0" dirty="0"/>
              <a:t>of schizophrenia</a:t>
            </a:r>
            <a:endParaRPr lang="en-US" strike="sngStrike" noProof="0" dirty="0">
              <a:solidFill>
                <a:srgbClr val="FF0000"/>
              </a:solidFill>
            </a:endParaRPr>
          </a:p>
        </p:txBody>
      </p:sp>
      <p:sp>
        <p:nvSpPr>
          <p:cNvPr id="4" name="Text Placeholder 3">
            <a:extLst>
              <a:ext uri="{FF2B5EF4-FFF2-40B4-BE49-F238E27FC236}">
                <a16:creationId xmlns:a16="http://schemas.microsoft.com/office/drawing/2014/main" id="{D899C699-9730-D3E3-4255-8006E17A4C79}"/>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2772968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79601-16C7-5A06-ABCD-0031D25E41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ECFBA0-1E2A-E1B8-217D-3F32054C9B44}"/>
              </a:ext>
            </a:extLst>
          </p:cNvPr>
          <p:cNvSpPr>
            <a:spLocks noGrp="1"/>
          </p:cNvSpPr>
          <p:nvPr>
            <p:ph type="body" sz="quarter" idx="17"/>
          </p:nvPr>
        </p:nvSpPr>
        <p:spPr/>
        <p:txBody>
          <a:bodyPr/>
          <a:lstStyle/>
          <a:p>
            <a:r>
              <a:rPr lang="en-US" noProof="0" dirty="0"/>
              <a:t>Schizophrenia – History, definitions, and diagnosis</a:t>
            </a:r>
          </a:p>
          <a:p>
            <a:endParaRPr lang="en-US" noProof="0" dirty="0"/>
          </a:p>
        </p:txBody>
      </p:sp>
      <p:sp>
        <p:nvSpPr>
          <p:cNvPr id="15" name="Title 14">
            <a:extLst>
              <a:ext uri="{FF2B5EF4-FFF2-40B4-BE49-F238E27FC236}">
                <a16:creationId xmlns:a16="http://schemas.microsoft.com/office/drawing/2014/main" id="{C35A3273-4A34-8128-6463-5005100C7BDC}"/>
              </a:ext>
            </a:extLst>
          </p:cNvPr>
          <p:cNvSpPr>
            <a:spLocks noGrp="1"/>
          </p:cNvSpPr>
          <p:nvPr>
            <p:ph type="title"/>
          </p:nvPr>
        </p:nvSpPr>
        <p:spPr/>
        <p:txBody>
          <a:bodyPr/>
          <a:lstStyle/>
          <a:p>
            <a:r>
              <a:rPr lang="en-US" noProof="0" dirty="0"/>
              <a:t>Reinventing schizophrenia: ongoing, contemporary debate</a:t>
            </a:r>
          </a:p>
        </p:txBody>
      </p:sp>
      <p:sp>
        <p:nvSpPr>
          <p:cNvPr id="4" name="Content Placeholder 3">
            <a:extLst>
              <a:ext uri="{FF2B5EF4-FFF2-40B4-BE49-F238E27FC236}">
                <a16:creationId xmlns:a16="http://schemas.microsoft.com/office/drawing/2014/main" id="{D25A98EE-55DB-CA0F-E6DE-E0D4948C501D}"/>
              </a:ext>
            </a:extLst>
          </p:cNvPr>
          <p:cNvSpPr>
            <a:spLocks noGrp="1"/>
          </p:cNvSpPr>
          <p:nvPr>
            <p:ph sz="half" idx="20"/>
          </p:nvPr>
        </p:nvSpPr>
        <p:spPr>
          <a:xfrm>
            <a:off x="6235703" y="2205783"/>
            <a:ext cx="5410197" cy="1869830"/>
          </a:xfrm>
        </p:spPr>
        <p:txBody>
          <a:bodyPr/>
          <a:lstStyle/>
          <a:p>
            <a:pPr lvl="0"/>
            <a:r>
              <a:rPr lang="en-US" noProof="0" dirty="0"/>
              <a:t>This includes consideration of underlying genetic vulnerability and neurobiological abnormalities, illness trajectories, and phenomenological features  and reconceptualization of schizophrenia as a broader multi-dimensional and/or spectrum construct</a:t>
            </a:r>
            <a:r>
              <a:rPr lang="en-US" baseline="30000" dirty="0"/>
              <a:t>1,2</a:t>
            </a:r>
            <a:endParaRPr lang="en-US" baseline="30000" noProof="0" dirty="0"/>
          </a:p>
        </p:txBody>
      </p:sp>
      <p:sp>
        <p:nvSpPr>
          <p:cNvPr id="5" name="Content Placeholder 4">
            <a:extLst>
              <a:ext uri="{FF2B5EF4-FFF2-40B4-BE49-F238E27FC236}">
                <a16:creationId xmlns:a16="http://schemas.microsoft.com/office/drawing/2014/main" id="{4B3A46A5-A946-D123-90CA-32D32C46B895}"/>
              </a:ext>
            </a:extLst>
          </p:cNvPr>
          <p:cNvSpPr>
            <a:spLocks noGrp="1"/>
          </p:cNvSpPr>
          <p:nvPr>
            <p:ph sz="half" idx="21"/>
          </p:nvPr>
        </p:nvSpPr>
        <p:spPr>
          <a:xfrm>
            <a:off x="539749" y="2205783"/>
            <a:ext cx="5410197" cy="1869830"/>
          </a:xfrm>
        </p:spPr>
        <p:txBody>
          <a:bodyPr/>
          <a:lstStyle/>
          <a:p>
            <a:pPr lvl="0"/>
            <a:r>
              <a:rPr lang="en-US" dirty="0"/>
              <a:t>An </a:t>
            </a:r>
            <a:r>
              <a:rPr lang="en-US" dirty="0" err="1"/>
              <a:t>i</a:t>
            </a:r>
            <a:r>
              <a:rPr lang="en-US" noProof="0" dirty="0" err="1"/>
              <a:t>nternational</a:t>
            </a:r>
            <a:r>
              <a:rPr lang="en-US" noProof="0" dirty="0"/>
              <a:t> initiative has re-evaluated the nomenclature, diagnostic boundaries, and construct validity of schizophrenia, questioning how the current concept aligns with the most recent scientific data</a:t>
            </a:r>
            <a:r>
              <a:rPr lang="en-US" baseline="30000" noProof="0" dirty="0"/>
              <a:t>1,2</a:t>
            </a:r>
          </a:p>
        </p:txBody>
      </p:sp>
      <p:sp>
        <p:nvSpPr>
          <p:cNvPr id="16" name="Text Placeholder 15">
            <a:extLst>
              <a:ext uri="{FF2B5EF4-FFF2-40B4-BE49-F238E27FC236}">
                <a16:creationId xmlns:a16="http://schemas.microsoft.com/office/drawing/2014/main" id="{DA3A5EC5-ACA3-58F3-B494-B0D8ABCA38B6}"/>
              </a:ext>
            </a:extLst>
          </p:cNvPr>
          <p:cNvSpPr>
            <a:spLocks noGrp="1"/>
          </p:cNvSpPr>
          <p:nvPr>
            <p:ph type="body" sz="quarter" idx="18"/>
          </p:nvPr>
        </p:nvSpPr>
        <p:spPr/>
        <p:txBody>
          <a:bodyPr/>
          <a:lstStyle/>
          <a:p>
            <a:r>
              <a:rPr lang="en-US" noProof="0" dirty="0"/>
              <a:t>1. Tandon et al. </a:t>
            </a:r>
            <a:r>
              <a:rPr lang="en-US" noProof="0" dirty="0" err="1"/>
              <a:t>Schizophr</a:t>
            </a:r>
            <a:r>
              <a:rPr lang="en-US" noProof="0" dirty="0"/>
              <a:t> Res 2022;242:1–3; 2. Tandon et al. </a:t>
            </a:r>
            <a:r>
              <a:rPr lang="en-US" noProof="0" dirty="0" err="1"/>
              <a:t>Schizophr</a:t>
            </a:r>
            <a:r>
              <a:rPr lang="en-US" noProof="0" dirty="0"/>
              <a:t> Res 2024;264:1–28; 3. Kendler &amp; Heckers. </a:t>
            </a:r>
            <a:r>
              <a:rPr lang="en-US" noProof="0" dirty="0" err="1"/>
              <a:t>Schizophr</a:t>
            </a:r>
            <a:r>
              <a:rPr lang="en-US" noProof="0" dirty="0"/>
              <a:t> Res 2022;242:67–69 </a:t>
            </a:r>
          </a:p>
        </p:txBody>
      </p:sp>
      <p:sp>
        <p:nvSpPr>
          <p:cNvPr id="7" name="Slide Number Placeholder 6">
            <a:extLst>
              <a:ext uri="{FF2B5EF4-FFF2-40B4-BE49-F238E27FC236}">
                <a16:creationId xmlns:a16="http://schemas.microsoft.com/office/drawing/2014/main" id="{6E2B56EC-C1EB-A22C-2651-B8603C21AC5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8" name="Arrow: Right 14">
            <a:extLst>
              <a:ext uri="{FF2B5EF4-FFF2-40B4-BE49-F238E27FC236}">
                <a16:creationId xmlns:a16="http://schemas.microsoft.com/office/drawing/2014/main" id="{4C6AAC2C-08F4-F303-AB30-030273E701D8}"/>
              </a:ext>
            </a:extLst>
          </p:cNvPr>
          <p:cNvSpPr/>
          <p:nvPr/>
        </p:nvSpPr>
        <p:spPr>
          <a:xfrm>
            <a:off x="5789387" y="2900624"/>
            <a:ext cx="718491" cy="619200"/>
          </a:xfrm>
          <a:prstGeom prst="rightArrow">
            <a:avLst>
              <a:gd name="adj1" fmla="val 50000"/>
              <a:gd name="adj2" fmla="val 87795"/>
            </a:avLst>
          </a:prstGeom>
          <a:solidFill>
            <a:srgbClr val="D9D1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ectangle: Rounded Corners 15">
            <a:extLst>
              <a:ext uri="{FF2B5EF4-FFF2-40B4-BE49-F238E27FC236}">
                <a16:creationId xmlns:a16="http://schemas.microsoft.com/office/drawing/2014/main" id="{8752A800-4968-F16A-3DAC-B082F8AC05CF}"/>
              </a:ext>
            </a:extLst>
          </p:cNvPr>
          <p:cNvSpPr/>
          <p:nvPr/>
        </p:nvSpPr>
        <p:spPr>
          <a:xfrm>
            <a:off x="546100" y="4454278"/>
            <a:ext cx="11099800" cy="646986"/>
          </a:xfrm>
          <a:prstGeom prst="roundRect">
            <a:avLst/>
          </a:prstGeom>
          <a:solidFill>
            <a:schemeClr val="accent3">
              <a:lumMod val="60000"/>
              <a:lumOff val="40000"/>
            </a:schemeClr>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R="0" lvl="0" algn="ctr" defTabSz="914400" rtl="0" eaLnBrk="1" fontAlgn="auto" latinLnBrk="0" hangingPunct="1">
              <a:lnSpc>
                <a:spcPct val="100000"/>
              </a:lnSpc>
              <a:spcBef>
                <a:spcPts val="1800"/>
              </a:spcBef>
              <a:spcAft>
                <a:spcPts val="0"/>
              </a:spcAft>
              <a:buClrTx/>
              <a:buSzTx/>
              <a:tabLst/>
              <a:defRPr/>
            </a:pPr>
            <a:r>
              <a:rPr kumimoji="0" lang="en-US" sz="1600" b="1" i="0" u="none" strike="noStrike" kern="1200" cap="none" spc="0" normalizeH="0" baseline="0" noProof="0" dirty="0">
                <a:ln>
                  <a:noFill/>
                </a:ln>
                <a:solidFill>
                  <a:srgbClr val="1A1A17"/>
                </a:solidFill>
                <a:effectLst/>
                <a:uLnTx/>
                <a:uFillTx/>
                <a:latin typeface="Arial"/>
                <a:ea typeface="+mn-ea"/>
                <a:cs typeface="+mn-cs"/>
              </a:rPr>
              <a:t>Debate continues over whether to revise the name or retain the term ‘schizophrenia’ </a:t>
            </a:r>
            <a:br>
              <a:rPr kumimoji="0" lang="en-US" sz="1600" b="1" i="0" u="none" strike="noStrike" kern="1200" cap="none" spc="0" normalizeH="0" baseline="0" noProof="0" dirty="0">
                <a:ln>
                  <a:noFill/>
                </a:ln>
                <a:solidFill>
                  <a:srgbClr val="1A1A17"/>
                </a:solidFill>
                <a:effectLst/>
                <a:uLnTx/>
                <a:uFillTx/>
                <a:latin typeface="Arial"/>
                <a:ea typeface="+mn-ea"/>
                <a:cs typeface="+mn-cs"/>
              </a:rPr>
            </a:br>
            <a:r>
              <a:rPr kumimoji="0" lang="en-US" sz="1600" b="1" i="0" u="none" strike="noStrike" kern="1200" cap="none" spc="0" normalizeH="0" baseline="0" noProof="0" dirty="0">
                <a:ln>
                  <a:noFill/>
                </a:ln>
                <a:solidFill>
                  <a:srgbClr val="1A1A17"/>
                </a:solidFill>
                <a:effectLst/>
                <a:uLnTx/>
                <a:uFillTx/>
                <a:latin typeface="Arial"/>
                <a:ea typeface="+mn-ea"/>
                <a:cs typeface="+mn-cs"/>
              </a:rPr>
              <a:t>with clearer contextual clarification</a:t>
            </a:r>
            <a:r>
              <a:rPr kumimoji="0" lang="en-US" sz="1600" b="1" i="0" u="none" strike="noStrike" kern="1200" cap="none" spc="0" normalizeH="0" baseline="30000" noProof="0" dirty="0">
                <a:ln>
                  <a:noFill/>
                </a:ln>
                <a:solidFill>
                  <a:srgbClr val="1A1A17"/>
                </a:solidFill>
                <a:effectLst/>
                <a:uLnTx/>
                <a:uFillTx/>
                <a:latin typeface="Arial"/>
                <a:ea typeface="+mn-ea"/>
                <a:cs typeface="+mn-cs"/>
              </a:rPr>
              <a:t>1,3</a:t>
            </a:r>
          </a:p>
        </p:txBody>
      </p:sp>
    </p:spTree>
    <p:extLst>
      <p:ext uri="{BB962C8B-B14F-4D97-AF65-F5344CB8AC3E}">
        <p14:creationId xmlns:p14="http://schemas.microsoft.com/office/powerpoint/2010/main" val="3237198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B94DE-7186-24E2-CEFF-28CE95D1DA7A}"/>
            </a:ext>
          </a:extLst>
        </p:cNvPr>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9B430ACE-EFAE-EB3F-6530-8114F5C472F1}"/>
              </a:ext>
            </a:extLst>
          </p:cNvPr>
          <p:cNvCxnSpPr>
            <a:cxnSpLocks/>
          </p:cNvCxnSpPr>
          <p:nvPr/>
        </p:nvCxnSpPr>
        <p:spPr>
          <a:xfrm>
            <a:off x="6233160" y="5337387"/>
            <a:ext cx="54203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CEDA3E1-5060-F931-12EC-173400FE043B}"/>
              </a:ext>
            </a:extLst>
          </p:cNvPr>
          <p:cNvCxnSpPr>
            <a:cxnSpLocks/>
          </p:cNvCxnSpPr>
          <p:nvPr/>
        </p:nvCxnSpPr>
        <p:spPr>
          <a:xfrm>
            <a:off x="6233160" y="4288367"/>
            <a:ext cx="54203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9C97D78-6A75-C97E-6D61-2A425D9BFBC5}"/>
              </a:ext>
            </a:extLst>
          </p:cNvPr>
          <p:cNvCxnSpPr>
            <a:cxnSpLocks/>
          </p:cNvCxnSpPr>
          <p:nvPr/>
        </p:nvCxnSpPr>
        <p:spPr>
          <a:xfrm>
            <a:off x="6233160" y="1783927"/>
            <a:ext cx="54203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Top Corners Rounded 15">
            <a:extLst>
              <a:ext uri="{FF2B5EF4-FFF2-40B4-BE49-F238E27FC236}">
                <a16:creationId xmlns:a16="http://schemas.microsoft.com/office/drawing/2014/main" id="{51EC8A2D-8291-F4FC-7D46-1CB3E1954156}"/>
              </a:ext>
            </a:extLst>
          </p:cNvPr>
          <p:cNvSpPr/>
          <p:nvPr/>
        </p:nvSpPr>
        <p:spPr>
          <a:xfrm>
            <a:off x="8524931" y="2118724"/>
            <a:ext cx="1535932" cy="864000"/>
          </a:xfrm>
          <a:prstGeom prst="round2SameRect">
            <a:avLst>
              <a:gd name="adj1" fmla="val 0"/>
              <a:gd name="adj2" fmla="val 1064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lstStyle/>
          <a:p>
            <a:pPr marL="72000" indent="-108000">
              <a:buFont typeface="Arial" panose="020B0604020202020204" pitchFamily="34" charset="0"/>
              <a:buChar char="•"/>
            </a:pPr>
            <a:r>
              <a:rPr lang="en-US" sz="1000" noProof="0" dirty="0">
                <a:solidFill>
                  <a:schemeClr val="tx1"/>
                </a:solidFill>
              </a:rPr>
              <a:t>Reward   responsiveness</a:t>
            </a:r>
          </a:p>
          <a:p>
            <a:pPr marL="72000" indent="-108000">
              <a:buFont typeface="Arial" panose="020B0604020202020204" pitchFamily="34" charset="0"/>
              <a:buChar char="•"/>
            </a:pPr>
            <a:r>
              <a:rPr lang="en-US" sz="1000" noProof="0" dirty="0">
                <a:solidFill>
                  <a:schemeClr val="tx1"/>
                </a:solidFill>
              </a:rPr>
              <a:t>Reward learning</a:t>
            </a:r>
          </a:p>
          <a:p>
            <a:pPr marL="72000" indent="-108000">
              <a:buFont typeface="Arial" panose="020B0604020202020204" pitchFamily="34" charset="0"/>
              <a:buChar char="•"/>
            </a:pPr>
            <a:r>
              <a:rPr lang="en-US" sz="1000" noProof="0" dirty="0">
                <a:solidFill>
                  <a:schemeClr val="tx1"/>
                </a:solidFill>
              </a:rPr>
              <a:t>Reward valuation</a:t>
            </a:r>
          </a:p>
        </p:txBody>
      </p:sp>
      <p:sp>
        <p:nvSpPr>
          <p:cNvPr id="17" name="Rectangle: Top Corners Rounded 16">
            <a:extLst>
              <a:ext uri="{FF2B5EF4-FFF2-40B4-BE49-F238E27FC236}">
                <a16:creationId xmlns:a16="http://schemas.microsoft.com/office/drawing/2014/main" id="{1ADBE03B-2284-178A-19A2-5B160E229C8D}"/>
              </a:ext>
            </a:extLst>
          </p:cNvPr>
          <p:cNvSpPr/>
          <p:nvPr/>
        </p:nvSpPr>
        <p:spPr>
          <a:xfrm>
            <a:off x="10136231" y="2118724"/>
            <a:ext cx="1535932" cy="864000"/>
          </a:xfrm>
          <a:prstGeom prst="round2SameRect">
            <a:avLst>
              <a:gd name="adj1" fmla="val 0"/>
              <a:gd name="adj2" fmla="val 1292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lstStyle/>
          <a:p>
            <a:pPr marL="72000" indent="-108000">
              <a:buFont typeface="Arial" panose="020B0604020202020204" pitchFamily="34" charset="0"/>
              <a:buChar char="•"/>
            </a:pPr>
            <a:r>
              <a:rPr lang="en-US" sz="1000" noProof="0" dirty="0">
                <a:solidFill>
                  <a:schemeClr val="tx1"/>
                </a:solidFill>
              </a:rPr>
              <a:t>Attention &amp; perception</a:t>
            </a:r>
          </a:p>
          <a:p>
            <a:pPr marL="72000" indent="-108000">
              <a:buFont typeface="Arial" panose="020B0604020202020204" pitchFamily="34" charset="0"/>
              <a:buChar char="•"/>
            </a:pPr>
            <a:r>
              <a:rPr lang="en-US" sz="1000" noProof="0" dirty="0">
                <a:solidFill>
                  <a:schemeClr val="tx1"/>
                </a:solidFill>
              </a:rPr>
              <a:t>Declarative memory</a:t>
            </a:r>
          </a:p>
          <a:p>
            <a:pPr marL="72000" indent="-108000">
              <a:buFont typeface="Arial" panose="020B0604020202020204" pitchFamily="34" charset="0"/>
              <a:buChar char="•"/>
            </a:pPr>
            <a:r>
              <a:rPr lang="en-US" sz="1000" noProof="0" dirty="0">
                <a:solidFill>
                  <a:schemeClr val="tx1"/>
                </a:solidFill>
              </a:rPr>
              <a:t>Working memory</a:t>
            </a:r>
          </a:p>
          <a:p>
            <a:pPr marL="72000" indent="-108000">
              <a:buFont typeface="Arial" panose="020B0604020202020204" pitchFamily="34" charset="0"/>
              <a:buChar char="•"/>
            </a:pPr>
            <a:r>
              <a:rPr lang="en-US" sz="1000" noProof="0" dirty="0">
                <a:solidFill>
                  <a:schemeClr val="tx1"/>
                </a:solidFill>
              </a:rPr>
              <a:t>Language</a:t>
            </a:r>
          </a:p>
          <a:p>
            <a:pPr marL="72000" indent="-108000">
              <a:buFont typeface="Arial" panose="020B0604020202020204" pitchFamily="34" charset="0"/>
              <a:buChar char="•"/>
            </a:pPr>
            <a:r>
              <a:rPr lang="en-US" sz="1000" noProof="0" dirty="0">
                <a:solidFill>
                  <a:schemeClr val="tx1"/>
                </a:solidFill>
              </a:rPr>
              <a:t>Cognitive control</a:t>
            </a:r>
          </a:p>
        </p:txBody>
      </p:sp>
      <p:sp>
        <p:nvSpPr>
          <p:cNvPr id="18" name="Rectangle: Top Corners Rounded 17">
            <a:extLst>
              <a:ext uri="{FF2B5EF4-FFF2-40B4-BE49-F238E27FC236}">
                <a16:creationId xmlns:a16="http://schemas.microsoft.com/office/drawing/2014/main" id="{E42F2945-1EAE-1B35-5FB4-4CD15871E567}"/>
              </a:ext>
            </a:extLst>
          </p:cNvPr>
          <p:cNvSpPr/>
          <p:nvPr/>
        </p:nvSpPr>
        <p:spPr>
          <a:xfrm>
            <a:off x="6913632" y="3257615"/>
            <a:ext cx="1535932" cy="864000"/>
          </a:xfrm>
          <a:prstGeom prst="round2SameRect">
            <a:avLst>
              <a:gd name="adj1" fmla="val 0"/>
              <a:gd name="adj2" fmla="val 1178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ctr"/>
          <a:lstStyle/>
          <a:p>
            <a:pPr marL="72000" indent="-108000">
              <a:buFont typeface="Arial" panose="020B0604020202020204" pitchFamily="34" charset="0"/>
              <a:buChar char="•"/>
            </a:pPr>
            <a:r>
              <a:rPr lang="en-US" sz="1000" noProof="0" dirty="0">
                <a:solidFill>
                  <a:schemeClr val="tx1"/>
                </a:solidFill>
              </a:rPr>
              <a:t>Affiliation/attachment</a:t>
            </a:r>
          </a:p>
          <a:p>
            <a:pPr marL="72000" indent="-108000">
              <a:buFont typeface="Arial" panose="020B0604020202020204" pitchFamily="34" charset="0"/>
              <a:buChar char="•"/>
            </a:pPr>
            <a:r>
              <a:rPr lang="en-US" sz="1000" noProof="0" dirty="0">
                <a:solidFill>
                  <a:schemeClr val="tx1"/>
                </a:solidFill>
              </a:rPr>
              <a:t>Social communication</a:t>
            </a:r>
          </a:p>
          <a:p>
            <a:pPr marL="72000" indent="-108000">
              <a:buFont typeface="Arial" panose="020B0604020202020204" pitchFamily="34" charset="0"/>
              <a:buChar char="•"/>
            </a:pPr>
            <a:r>
              <a:rPr lang="en-US" sz="1000" noProof="0" dirty="0">
                <a:solidFill>
                  <a:schemeClr val="tx1"/>
                </a:solidFill>
              </a:rPr>
              <a:t>Perception &amp; understanding of self and others</a:t>
            </a:r>
          </a:p>
        </p:txBody>
      </p:sp>
      <p:sp>
        <p:nvSpPr>
          <p:cNvPr id="19" name="Rectangle: Top Corners Rounded 18">
            <a:extLst>
              <a:ext uri="{FF2B5EF4-FFF2-40B4-BE49-F238E27FC236}">
                <a16:creationId xmlns:a16="http://schemas.microsoft.com/office/drawing/2014/main" id="{25DF94D9-8C1F-01E4-C88F-1ABF309C12E2}"/>
              </a:ext>
            </a:extLst>
          </p:cNvPr>
          <p:cNvSpPr/>
          <p:nvPr/>
        </p:nvSpPr>
        <p:spPr>
          <a:xfrm>
            <a:off x="8524931" y="3257615"/>
            <a:ext cx="1535932" cy="864000"/>
          </a:xfrm>
          <a:prstGeom prst="round2SameRect">
            <a:avLst>
              <a:gd name="adj1" fmla="val 0"/>
              <a:gd name="adj2" fmla="val 1330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lstStyle/>
          <a:p>
            <a:pPr marL="72000" indent="-108000">
              <a:buFont typeface="Arial" panose="020B0604020202020204" pitchFamily="34" charset="0"/>
              <a:buChar char="•"/>
            </a:pPr>
            <a:r>
              <a:rPr lang="en-US" sz="1000" noProof="0" dirty="0">
                <a:solidFill>
                  <a:schemeClr val="tx1"/>
                </a:solidFill>
              </a:rPr>
              <a:t>Arousal</a:t>
            </a:r>
          </a:p>
          <a:p>
            <a:pPr marL="72000" indent="-108000">
              <a:buFont typeface="Arial" panose="020B0604020202020204" pitchFamily="34" charset="0"/>
              <a:buChar char="•"/>
            </a:pPr>
            <a:r>
              <a:rPr lang="en-US" sz="1000" noProof="0" dirty="0">
                <a:solidFill>
                  <a:schemeClr val="tx1"/>
                </a:solidFill>
              </a:rPr>
              <a:t>Circadian rhythms</a:t>
            </a:r>
          </a:p>
          <a:p>
            <a:pPr marL="72000" indent="-108000">
              <a:buFont typeface="Arial" panose="020B0604020202020204" pitchFamily="34" charset="0"/>
              <a:buChar char="•"/>
            </a:pPr>
            <a:r>
              <a:rPr lang="en-US" sz="1000" noProof="0" dirty="0">
                <a:solidFill>
                  <a:schemeClr val="tx1"/>
                </a:solidFill>
              </a:rPr>
              <a:t>Sleep-wakefulness</a:t>
            </a:r>
          </a:p>
        </p:txBody>
      </p:sp>
      <p:sp>
        <p:nvSpPr>
          <p:cNvPr id="20" name="Rectangle: Top Corners Rounded 19">
            <a:extLst>
              <a:ext uri="{FF2B5EF4-FFF2-40B4-BE49-F238E27FC236}">
                <a16:creationId xmlns:a16="http://schemas.microsoft.com/office/drawing/2014/main" id="{490A29B3-57BF-9DD8-387D-20ACA0B0B0B6}"/>
              </a:ext>
            </a:extLst>
          </p:cNvPr>
          <p:cNvSpPr/>
          <p:nvPr/>
        </p:nvSpPr>
        <p:spPr>
          <a:xfrm>
            <a:off x="10136231" y="3257615"/>
            <a:ext cx="1535932" cy="864000"/>
          </a:xfrm>
          <a:prstGeom prst="round2SameRect">
            <a:avLst>
              <a:gd name="adj1" fmla="val 0"/>
              <a:gd name="adj2" fmla="val 1406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lstStyle/>
          <a:p>
            <a:pPr marL="72000" indent="-108000">
              <a:buFont typeface="Arial" panose="020B0604020202020204" pitchFamily="34" charset="0"/>
              <a:buChar char="•"/>
            </a:pPr>
            <a:r>
              <a:rPr lang="en-US" sz="1000" noProof="0" dirty="0">
                <a:solidFill>
                  <a:schemeClr val="tx1"/>
                </a:solidFill>
              </a:rPr>
              <a:t>Motor actions</a:t>
            </a:r>
          </a:p>
          <a:p>
            <a:pPr marL="72000" indent="-108000">
              <a:buFont typeface="Arial" panose="020B0604020202020204" pitchFamily="34" charset="0"/>
              <a:buChar char="•"/>
            </a:pPr>
            <a:r>
              <a:rPr lang="en-US" sz="1000" noProof="0" dirty="0">
                <a:solidFill>
                  <a:schemeClr val="tx1"/>
                </a:solidFill>
              </a:rPr>
              <a:t>Agency and ownership</a:t>
            </a:r>
          </a:p>
          <a:p>
            <a:pPr marL="72000" indent="-108000">
              <a:buFont typeface="Arial" panose="020B0604020202020204" pitchFamily="34" charset="0"/>
              <a:buChar char="•"/>
            </a:pPr>
            <a:r>
              <a:rPr lang="en-US" sz="1000" noProof="0" dirty="0">
                <a:solidFill>
                  <a:schemeClr val="tx1"/>
                </a:solidFill>
              </a:rPr>
              <a:t>Habit (</a:t>
            </a:r>
            <a:r>
              <a:rPr lang="en-US" sz="1000" noProof="0" dirty="0" err="1">
                <a:solidFill>
                  <a:schemeClr val="tx1"/>
                </a:solidFill>
              </a:rPr>
              <a:t>sensormotor</a:t>
            </a:r>
            <a:r>
              <a:rPr lang="en-US" sz="1000" noProof="0" dirty="0">
                <a:solidFill>
                  <a:schemeClr val="tx1"/>
                </a:solidFill>
              </a:rPr>
              <a:t>)</a:t>
            </a:r>
          </a:p>
          <a:p>
            <a:pPr marL="72000" indent="-108000">
              <a:buFont typeface="Arial" panose="020B0604020202020204" pitchFamily="34" charset="0"/>
              <a:buChar char="•"/>
            </a:pPr>
            <a:r>
              <a:rPr lang="en-US" sz="1000" noProof="0" dirty="0">
                <a:solidFill>
                  <a:schemeClr val="tx1"/>
                </a:solidFill>
              </a:rPr>
              <a:t>Innate motor patterns</a:t>
            </a:r>
          </a:p>
        </p:txBody>
      </p:sp>
      <p:sp>
        <p:nvSpPr>
          <p:cNvPr id="5" name="Text Placeholder 4">
            <a:extLst>
              <a:ext uri="{FF2B5EF4-FFF2-40B4-BE49-F238E27FC236}">
                <a16:creationId xmlns:a16="http://schemas.microsoft.com/office/drawing/2014/main" id="{8F70801F-6A0C-93FD-9525-7D44879E4B4D}"/>
              </a:ext>
            </a:extLst>
          </p:cNvPr>
          <p:cNvSpPr>
            <a:spLocks noGrp="1"/>
          </p:cNvSpPr>
          <p:nvPr>
            <p:ph type="body" sz="quarter" idx="17"/>
          </p:nvPr>
        </p:nvSpPr>
        <p:spPr/>
        <p:txBody>
          <a:bodyPr wrap="square">
            <a:normAutofit/>
          </a:bodyPr>
          <a:lstStyle/>
          <a:p>
            <a:r>
              <a:rPr lang="en-US" noProof="0" dirty="0"/>
              <a:t>Schizophrenia – History, definitions, and diagnosis</a:t>
            </a:r>
          </a:p>
        </p:txBody>
      </p:sp>
      <p:sp>
        <p:nvSpPr>
          <p:cNvPr id="67" name="Title 66">
            <a:extLst>
              <a:ext uri="{FF2B5EF4-FFF2-40B4-BE49-F238E27FC236}">
                <a16:creationId xmlns:a16="http://schemas.microsoft.com/office/drawing/2014/main" id="{41B3C5F3-1611-DDEC-2F0A-EB6CA9919ADD}"/>
              </a:ext>
            </a:extLst>
          </p:cNvPr>
          <p:cNvSpPr>
            <a:spLocks noGrp="1"/>
          </p:cNvSpPr>
          <p:nvPr>
            <p:ph type="title"/>
          </p:nvPr>
        </p:nvSpPr>
        <p:spPr/>
        <p:txBody>
          <a:bodyPr/>
          <a:lstStyle/>
          <a:p>
            <a:r>
              <a:rPr lang="en-US" noProof="0" dirty="0" err="1"/>
              <a:t>RDoC</a:t>
            </a:r>
            <a:r>
              <a:rPr lang="en-US" noProof="0" dirty="0"/>
              <a:t>: a contextual research framework for psychosis</a:t>
            </a:r>
          </a:p>
        </p:txBody>
      </p:sp>
      <p:sp>
        <p:nvSpPr>
          <p:cNvPr id="3" name="Content Placeholder 2">
            <a:extLst>
              <a:ext uri="{FF2B5EF4-FFF2-40B4-BE49-F238E27FC236}">
                <a16:creationId xmlns:a16="http://schemas.microsoft.com/office/drawing/2014/main" id="{1897C14A-14D5-1086-9C41-DCD9429DC5A4}"/>
              </a:ext>
            </a:extLst>
          </p:cNvPr>
          <p:cNvSpPr>
            <a:spLocks noGrp="1"/>
          </p:cNvSpPr>
          <p:nvPr>
            <p:ph idx="20"/>
          </p:nvPr>
        </p:nvSpPr>
        <p:spPr/>
        <p:txBody>
          <a:bodyPr>
            <a:noAutofit/>
          </a:bodyPr>
          <a:lstStyle/>
          <a:p>
            <a:pPr lvl="0">
              <a:spcBef>
                <a:spcPts val="600"/>
              </a:spcBef>
            </a:pPr>
            <a:r>
              <a:rPr lang="en-US" noProof="0" dirty="0"/>
              <a:t>Contemporary schizophrenia research emphasizes the need for integrative approaches that link underlying </a:t>
            </a:r>
            <a:r>
              <a:rPr lang="en-US" noProof="0" dirty="0" err="1"/>
              <a:t>aetiological</a:t>
            </a:r>
            <a:r>
              <a:rPr lang="en-US" noProof="0" dirty="0"/>
              <a:t> mechanisms to clinical symptoms</a:t>
            </a:r>
            <a:r>
              <a:rPr lang="en-US" baseline="30000" noProof="0" dirty="0"/>
              <a:t>1,2</a:t>
            </a:r>
            <a:endParaRPr lang="en-US" noProof="0" dirty="0"/>
          </a:p>
          <a:p>
            <a:pPr lvl="0">
              <a:spcBef>
                <a:spcPts val="600"/>
              </a:spcBef>
            </a:pPr>
            <a:r>
              <a:rPr lang="en-US" noProof="0" dirty="0"/>
              <a:t>Research Domain Criteria (</a:t>
            </a:r>
            <a:r>
              <a:rPr lang="en-US" noProof="0" dirty="0" err="1"/>
              <a:t>RDoC</a:t>
            </a:r>
            <a:r>
              <a:rPr lang="en-US" noProof="0" dirty="0"/>
              <a:t>), developed by the NIMH, is a research framework for studying mental disorders based on underlying </a:t>
            </a:r>
            <a:r>
              <a:rPr lang="en-US" noProof="0" dirty="0" err="1"/>
              <a:t>behavioural</a:t>
            </a:r>
            <a:r>
              <a:rPr lang="en-US" noProof="0" dirty="0"/>
              <a:t> and neurobiological systems rather than diagnostic categories</a:t>
            </a:r>
            <a:r>
              <a:rPr lang="en-US" baseline="30000" noProof="0" dirty="0"/>
              <a:t>2-5</a:t>
            </a:r>
          </a:p>
          <a:p>
            <a:pPr lvl="0">
              <a:spcBef>
                <a:spcPts val="600"/>
              </a:spcBef>
            </a:pPr>
            <a:r>
              <a:rPr lang="en-US" noProof="0" dirty="0" err="1"/>
              <a:t>RDoC</a:t>
            </a:r>
            <a:r>
              <a:rPr lang="en-US" noProof="0" dirty="0"/>
              <a:t> organizes psychopathology across functional domains/constructs and multiple units of analysis</a:t>
            </a:r>
            <a:r>
              <a:rPr lang="en-US" baseline="30000" noProof="0" dirty="0"/>
              <a:t>2-4</a:t>
            </a:r>
          </a:p>
          <a:p>
            <a:pPr lvl="0">
              <a:spcBef>
                <a:spcPts val="600"/>
              </a:spcBef>
            </a:pPr>
            <a:r>
              <a:rPr lang="en-US" noProof="0" dirty="0"/>
              <a:t>The system reframes schizophrenia as dysregulation of brain-</a:t>
            </a:r>
            <a:r>
              <a:rPr lang="en-US" noProof="0" dirty="0" err="1"/>
              <a:t>behaviour</a:t>
            </a:r>
            <a:r>
              <a:rPr lang="en-US" noProof="0" dirty="0"/>
              <a:t> functions, linking these constructs to the underlying brain circuits and clinical outcomes</a:t>
            </a:r>
            <a:r>
              <a:rPr lang="en-US" baseline="30000" noProof="0" dirty="0"/>
              <a:t>1,2</a:t>
            </a:r>
            <a:endParaRPr lang="en-US" noProof="0" dirty="0"/>
          </a:p>
          <a:p>
            <a:pPr>
              <a:spcBef>
                <a:spcPts val="600"/>
              </a:spcBef>
            </a:pPr>
            <a:r>
              <a:rPr lang="en-US" noProof="0" dirty="0" err="1"/>
              <a:t>RDoC</a:t>
            </a:r>
            <a:r>
              <a:rPr lang="en-US" noProof="0" dirty="0"/>
              <a:t> is valuable for research on biomarker discovery and pathophysiology; it is not intended for clinical diagnosis</a:t>
            </a:r>
            <a:r>
              <a:rPr lang="en-US" baseline="30000" noProof="0" dirty="0"/>
              <a:t>2-5</a:t>
            </a:r>
            <a:endParaRPr lang="en-US" noProof="0" dirty="0"/>
          </a:p>
          <a:p>
            <a:pPr>
              <a:spcBef>
                <a:spcPts val="600"/>
              </a:spcBef>
            </a:pPr>
            <a:endParaRPr lang="en-US" noProof="0" dirty="0"/>
          </a:p>
        </p:txBody>
      </p:sp>
      <p:sp>
        <p:nvSpPr>
          <p:cNvPr id="68" name="Text Placeholder 67">
            <a:extLst>
              <a:ext uri="{FF2B5EF4-FFF2-40B4-BE49-F238E27FC236}">
                <a16:creationId xmlns:a16="http://schemas.microsoft.com/office/drawing/2014/main" id="{EBDAA01A-B255-B260-F2CA-9B99C58C3489}"/>
              </a:ext>
            </a:extLst>
          </p:cNvPr>
          <p:cNvSpPr>
            <a:spLocks noGrp="1"/>
          </p:cNvSpPr>
          <p:nvPr>
            <p:ph type="body" sz="quarter" idx="18"/>
          </p:nvPr>
        </p:nvSpPr>
        <p:spPr/>
        <p:txBody>
          <a:bodyPr/>
          <a:lstStyle/>
          <a:p>
            <a:r>
              <a:rPr lang="en-US" noProof="0" dirty="0"/>
              <a:t>NIMH=National Institute of Mental Health; </a:t>
            </a:r>
            <a:r>
              <a:rPr lang="en-US" noProof="0" dirty="0" err="1"/>
              <a:t>RDoC</a:t>
            </a:r>
            <a:r>
              <a:rPr lang="en-US" noProof="0" dirty="0"/>
              <a:t>=Research Domain Criteria </a:t>
            </a:r>
            <a:br>
              <a:rPr lang="en-US" noProof="0" dirty="0"/>
            </a:br>
            <a:r>
              <a:rPr lang="en-US" noProof="0" dirty="0"/>
              <a:t>1. </a:t>
            </a:r>
            <a:r>
              <a:rPr lang="en-US" noProof="0"/>
              <a:t>Orsolini et al</a:t>
            </a:r>
            <a:r>
              <a:rPr lang="en-US" noProof="0" dirty="0"/>
              <a:t>. J Clin Med 2022;11:5040; 2. Cuthbert &amp; Morris. Front Psychiatry 2021;25;12:641319; 3. Morris &amp; Cuthbert. Dialogues Clin </a:t>
            </a:r>
            <a:r>
              <a:rPr lang="en-US" noProof="0" dirty="0" err="1"/>
              <a:t>Neurosci</a:t>
            </a:r>
            <a:r>
              <a:rPr lang="en-US" noProof="0" dirty="0"/>
              <a:t>. 2012;14:29–37; </a:t>
            </a:r>
            <a:br>
              <a:rPr lang="en-US" noProof="0" dirty="0"/>
            </a:br>
            <a:r>
              <a:rPr lang="en-US" noProof="0" dirty="0"/>
              <a:t>4. Insel &amp; Cuthbert. Science 2015;348:499–500; 5. NIMH https://www.nimh.nih.gov/research/research-funded-by-nimh/rdoc/about-rdoc</a:t>
            </a:r>
          </a:p>
        </p:txBody>
      </p:sp>
      <p:sp>
        <p:nvSpPr>
          <p:cNvPr id="12" name="Slide Number Placeholder 6">
            <a:extLst>
              <a:ext uri="{FF2B5EF4-FFF2-40B4-BE49-F238E27FC236}">
                <a16:creationId xmlns:a16="http://schemas.microsoft.com/office/drawing/2014/main" id="{8BDAB0CF-177A-9009-78C6-3B0A01D144E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6" name="TextBox 5">
            <a:extLst>
              <a:ext uri="{FF2B5EF4-FFF2-40B4-BE49-F238E27FC236}">
                <a16:creationId xmlns:a16="http://schemas.microsoft.com/office/drawing/2014/main" id="{CFF5EE0E-5C22-959A-A96F-74E11DF5ECC8}"/>
              </a:ext>
            </a:extLst>
          </p:cNvPr>
          <p:cNvSpPr txBox="1"/>
          <p:nvPr/>
        </p:nvSpPr>
        <p:spPr>
          <a:xfrm>
            <a:off x="6908800" y="1382135"/>
            <a:ext cx="4721950" cy="307777"/>
          </a:xfrm>
          <a:prstGeom prst="rect">
            <a:avLst/>
          </a:prstGeom>
          <a:noFill/>
        </p:spPr>
        <p:txBody>
          <a:bodyPr wrap="square" rtlCol="0">
            <a:spAutoFit/>
          </a:bodyPr>
          <a:lstStyle/>
          <a:p>
            <a:pPr algn="ctr"/>
            <a:r>
              <a:rPr lang="en-US" sz="1400" b="1" noProof="0" dirty="0" err="1">
                <a:solidFill>
                  <a:schemeClr val="accent2">
                    <a:lumMod val="50000"/>
                  </a:schemeClr>
                </a:solidFill>
              </a:rPr>
              <a:t>RDoC</a:t>
            </a:r>
            <a:r>
              <a:rPr lang="en-US" sz="1400" b="1" noProof="0" dirty="0">
                <a:solidFill>
                  <a:schemeClr val="accent2">
                    <a:lumMod val="50000"/>
                  </a:schemeClr>
                </a:solidFill>
              </a:rPr>
              <a:t> framework</a:t>
            </a:r>
            <a:r>
              <a:rPr lang="en-US" sz="1400" b="1" baseline="30000" noProof="0" dirty="0">
                <a:solidFill>
                  <a:schemeClr val="accent2">
                    <a:lumMod val="50000"/>
                  </a:schemeClr>
                </a:solidFill>
              </a:rPr>
              <a:t>5</a:t>
            </a:r>
          </a:p>
        </p:txBody>
      </p:sp>
      <p:sp>
        <p:nvSpPr>
          <p:cNvPr id="9" name="Rectangle: Rounded Corners 8">
            <a:extLst>
              <a:ext uri="{FF2B5EF4-FFF2-40B4-BE49-F238E27FC236}">
                <a16:creationId xmlns:a16="http://schemas.microsoft.com/office/drawing/2014/main" id="{C34704CC-26FE-91A1-0E1E-C4C1ADA5B512}"/>
              </a:ext>
            </a:extLst>
          </p:cNvPr>
          <p:cNvSpPr/>
          <p:nvPr/>
        </p:nvSpPr>
        <p:spPr>
          <a:xfrm>
            <a:off x="8524931" y="1889237"/>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Positive valence</a:t>
            </a:r>
          </a:p>
        </p:txBody>
      </p:sp>
      <p:sp>
        <p:nvSpPr>
          <p:cNvPr id="10" name="Rectangle: Rounded Corners 9">
            <a:extLst>
              <a:ext uri="{FF2B5EF4-FFF2-40B4-BE49-F238E27FC236}">
                <a16:creationId xmlns:a16="http://schemas.microsoft.com/office/drawing/2014/main" id="{06E71438-2737-F4F1-31B3-2FC3BEEF4AC8}"/>
              </a:ext>
            </a:extLst>
          </p:cNvPr>
          <p:cNvSpPr/>
          <p:nvPr/>
        </p:nvSpPr>
        <p:spPr>
          <a:xfrm>
            <a:off x="10136231" y="1889237"/>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Cognitive</a:t>
            </a:r>
          </a:p>
        </p:txBody>
      </p:sp>
      <p:sp>
        <p:nvSpPr>
          <p:cNvPr id="11" name="Rectangle: Rounded Corners 10">
            <a:extLst>
              <a:ext uri="{FF2B5EF4-FFF2-40B4-BE49-F238E27FC236}">
                <a16:creationId xmlns:a16="http://schemas.microsoft.com/office/drawing/2014/main" id="{94E85EA6-2595-C532-D749-22CFF288E013}"/>
              </a:ext>
            </a:extLst>
          </p:cNvPr>
          <p:cNvSpPr/>
          <p:nvPr/>
        </p:nvSpPr>
        <p:spPr>
          <a:xfrm>
            <a:off x="6913632" y="3028128"/>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Social</a:t>
            </a:r>
          </a:p>
        </p:txBody>
      </p:sp>
      <p:sp>
        <p:nvSpPr>
          <p:cNvPr id="13" name="Rectangle: Rounded Corners 12">
            <a:extLst>
              <a:ext uri="{FF2B5EF4-FFF2-40B4-BE49-F238E27FC236}">
                <a16:creationId xmlns:a16="http://schemas.microsoft.com/office/drawing/2014/main" id="{023C1F3A-1E20-87E1-A555-666439833ACB}"/>
              </a:ext>
            </a:extLst>
          </p:cNvPr>
          <p:cNvSpPr/>
          <p:nvPr/>
        </p:nvSpPr>
        <p:spPr>
          <a:xfrm>
            <a:off x="8524931" y="3028128"/>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Arousal and regulatory</a:t>
            </a:r>
          </a:p>
        </p:txBody>
      </p:sp>
      <p:sp>
        <p:nvSpPr>
          <p:cNvPr id="14" name="Rectangle: Rounded Corners 13">
            <a:extLst>
              <a:ext uri="{FF2B5EF4-FFF2-40B4-BE49-F238E27FC236}">
                <a16:creationId xmlns:a16="http://schemas.microsoft.com/office/drawing/2014/main" id="{311E4DBB-75AC-DA2D-E99D-B30BD0C9B7AA}"/>
              </a:ext>
            </a:extLst>
          </p:cNvPr>
          <p:cNvSpPr/>
          <p:nvPr/>
        </p:nvSpPr>
        <p:spPr>
          <a:xfrm>
            <a:off x="10136231" y="3028128"/>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Sensorimotor</a:t>
            </a:r>
          </a:p>
        </p:txBody>
      </p:sp>
      <p:sp>
        <p:nvSpPr>
          <p:cNvPr id="22" name="Rectangle 21">
            <a:extLst>
              <a:ext uri="{FF2B5EF4-FFF2-40B4-BE49-F238E27FC236}">
                <a16:creationId xmlns:a16="http://schemas.microsoft.com/office/drawing/2014/main" id="{B31A27CE-78E6-8F85-F800-4FD9BAD89213}"/>
              </a:ext>
            </a:extLst>
          </p:cNvPr>
          <p:cNvSpPr/>
          <p:nvPr/>
        </p:nvSpPr>
        <p:spPr>
          <a:xfrm>
            <a:off x="6881704" y="1624542"/>
            <a:ext cx="1561256" cy="289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en-US" sz="1100" b="1" noProof="0" dirty="0">
                <a:solidFill>
                  <a:schemeClr val="tx1"/>
                </a:solidFill>
              </a:rPr>
              <a:t>Domains &amp; constructs</a:t>
            </a:r>
          </a:p>
        </p:txBody>
      </p:sp>
      <p:sp>
        <p:nvSpPr>
          <p:cNvPr id="23" name="Rectangle 22">
            <a:extLst>
              <a:ext uri="{FF2B5EF4-FFF2-40B4-BE49-F238E27FC236}">
                <a16:creationId xmlns:a16="http://schemas.microsoft.com/office/drawing/2014/main" id="{424043AE-3079-13AD-855A-B5AAC5DE8C45}"/>
              </a:ext>
            </a:extLst>
          </p:cNvPr>
          <p:cNvSpPr/>
          <p:nvPr/>
        </p:nvSpPr>
        <p:spPr>
          <a:xfrm>
            <a:off x="6908800" y="4131302"/>
            <a:ext cx="1201420" cy="289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en-US" sz="1100" b="1" noProof="0" dirty="0">
                <a:solidFill>
                  <a:schemeClr val="tx1"/>
                </a:solidFill>
              </a:rPr>
              <a:t>Units of analysis</a:t>
            </a:r>
          </a:p>
        </p:txBody>
      </p:sp>
      <p:sp>
        <p:nvSpPr>
          <p:cNvPr id="25" name="Rectangle: Rounded Corners 24">
            <a:extLst>
              <a:ext uri="{FF2B5EF4-FFF2-40B4-BE49-F238E27FC236}">
                <a16:creationId xmlns:a16="http://schemas.microsoft.com/office/drawing/2014/main" id="{203D87DB-29D5-5A60-8C6F-3CFB8C0B39CC}"/>
              </a:ext>
            </a:extLst>
          </p:cNvPr>
          <p:cNvSpPr/>
          <p:nvPr/>
        </p:nvSpPr>
        <p:spPr>
          <a:xfrm>
            <a:off x="6913632" y="4404765"/>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Genes</a:t>
            </a:r>
          </a:p>
        </p:txBody>
      </p:sp>
      <p:sp>
        <p:nvSpPr>
          <p:cNvPr id="26" name="Rectangle: Rounded Corners 25">
            <a:extLst>
              <a:ext uri="{FF2B5EF4-FFF2-40B4-BE49-F238E27FC236}">
                <a16:creationId xmlns:a16="http://schemas.microsoft.com/office/drawing/2014/main" id="{768F428F-73D7-BB5C-5874-69AA7EECC510}"/>
              </a:ext>
            </a:extLst>
          </p:cNvPr>
          <p:cNvSpPr/>
          <p:nvPr/>
        </p:nvSpPr>
        <p:spPr>
          <a:xfrm>
            <a:off x="8182245" y="440476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Cells</a:t>
            </a:r>
          </a:p>
        </p:txBody>
      </p:sp>
      <p:sp>
        <p:nvSpPr>
          <p:cNvPr id="27" name="Rectangle: Rounded Corners 26">
            <a:extLst>
              <a:ext uri="{FF2B5EF4-FFF2-40B4-BE49-F238E27FC236}">
                <a16:creationId xmlns:a16="http://schemas.microsoft.com/office/drawing/2014/main" id="{D9CDFB0C-0542-8D7F-217D-817E34037C58}"/>
              </a:ext>
            </a:extLst>
          </p:cNvPr>
          <p:cNvSpPr/>
          <p:nvPr/>
        </p:nvSpPr>
        <p:spPr>
          <a:xfrm>
            <a:off x="9450858" y="440476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Physiology</a:t>
            </a:r>
          </a:p>
        </p:txBody>
      </p:sp>
      <p:sp>
        <p:nvSpPr>
          <p:cNvPr id="28" name="Rectangle: Rounded Corners 27">
            <a:extLst>
              <a:ext uri="{FF2B5EF4-FFF2-40B4-BE49-F238E27FC236}">
                <a16:creationId xmlns:a16="http://schemas.microsoft.com/office/drawing/2014/main" id="{DD777C58-6C13-E8CB-D069-84158B0A1FE0}"/>
              </a:ext>
            </a:extLst>
          </p:cNvPr>
          <p:cNvSpPr/>
          <p:nvPr/>
        </p:nvSpPr>
        <p:spPr>
          <a:xfrm>
            <a:off x="10719472" y="440476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Self report</a:t>
            </a:r>
          </a:p>
        </p:txBody>
      </p:sp>
      <p:sp>
        <p:nvSpPr>
          <p:cNvPr id="29" name="Rectangle: Rounded Corners 28">
            <a:extLst>
              <a:ext uri="{FF2B5EF4-FFF2-40B4-BE49-F238E27FC236}">
                <a16:creationId xmlns:a16="http://schemas.microsoft.com/office/drawing/2014/main" id="{C0C83ACF-201A-3FCA-CC0F-5DE2075E4923}"/>
              </a:ext>
            </a:extLst>
          </p:cNvPr>
          <p:cNvSpPr/>
          <p:nvPr/>
        </p:nvSpPr>
        <p:spPr>
          <a:xfrm>
            <a:off x="6913632" y="4805745"/>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Molecules</a:t>
            </a:r>
          </a:p>
        </p:txBody>
      </p:sp>
      <p:sp>
        <p:nvSpPr>
          <p:cNvPr id="30" name="Rectangle: Rounded Corners 29">
            <a:extLst>
              <a:ext uri="{FF2B5EF4-FFF2-40B4-BE49-F238E27FC236}">
                <a16:creationId xmlns:a16="http://schemas.microsoft.com/office/drawing/2014/main" id="{44CA9885-934B-8811-0C29-071B1517A8BE}"/>
              </a:ext>
            </a:extLst>
          </p:cNvPr>
          <p:cNvSpPr/>
          <p:nvPr/>
        </p:nvSpPr>
        <p:spPr>
          <a:xfrm>
            <a:off x="8182245" y="480574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Circuits</a:t>
            </a:r>
          </a:p>
        </p:txBody>
      </p:sp>
      <p:sp>
        <p:nvSpPr>
          <p:cNvPr id="31" name="Rectangle: Rounded Corners 30">
            <a:extLst>
              <a:ext uri="{FF2B5EF4-FFF2-40B4-BE49-F238E27FC236}">
                <a16:creationId xmlns:a16="http://schemas.microsoft.com/office/drawing/2014/main" id="{4CFD9DED-373D-F42E-DAC4-C10C9D2CF633}"/>
              </a:ext>
            </a:extLst>
          </p:cNvPr>
          <p:cNvSpPr/>
          <p:nvPr/>
        </p:nvSpPr>
        <p:spPr>
          <a:xfrm>
            <a:off x="9450858" y="480574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Behaviour</a:t>
            </a:r>
          </a:p>
        </p:txBody>
      </p:sp>
      <p:sp>
        <p:nvSpPr>
          <p:cNvPr id="32" name="Rectangle: Rounded Corners 31">
            <a:extLst>
              <a:ext uri="{FF2B5EF4-FFF2-40B4-BE49-F238E27FC236}">
                <a16:creationId xmlns:a16="http://schemas.microsoft.com/office/drawing/2014/main" id="{1DF84604-60A0-DFE6-291C-13A6587F711E}"/>
              </a:ext>
            </a:extLst>
          </p:cNvPr>
          <p:cNvSpPr/>
          <p:nvPr/>
        </p:nvSpPr>
        <p:spPr>
          <a:xfrm>
            <a:off x="10719472" y="4805746"/>
            <a:ext cx="952691" cy="370137"/>
          </a:xfrm>
          <a:prstGeom prst="roundRect">
            <a:avLst>
              <a:gd name="adj" fmla="val 30995"/>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Paradigms</a:t>
            </a:r>
          </a:p>
        </p:txBody>
      </p:sp>
      <p:sp>
        <p:nvSpPr>
          <p:cNvPr id="37" name="Rectangle 36">
            <a:extLst>
              <a:ext uri="{FF2B5EF4-FFF2-40B4-BE49-F238E27FC236}">
                <a16:creationId xmlns:a16="http://schemas.microsoft.com/office/drawing/2014/main" id="{5960F582-5C9B-49A7-CE98-4A7AAA6C65AA}"/>
              </a:ext>
            </a:extLst>
          </p:cNvPr>
          <p:cNvSpPr/>
          <p:nvPr/>
        </p:nvSpPr>
        <p:spPr>
          <a:xfrm>
            <a:off x="6908800" y="5177964"/>
            <a:ext cx="1323340" cy="289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en-US" sz="1100" b="1" noProof="0" dirty="0">
                <a:solidFill>
                  <a:schemeClr val="tx1"/>
                </a:solidFill>
              </a:rPr>
              <a:t>Influencing factors</a:t>
            </a:r>
          </a:p>
        </p:txBody>
      </p:sp>
      <p:sp>
        <p:nvSpPr>
          <p:cNvPr id="35" name="Rectangle: Rounded Corners 34">
            <a:extLst>
              <a:ext uri="{FF2B5EF4-FFF2-40B4-BE49-F238E27FC236}">
                <a16:creationId xmlns:a16="http://schemas.microsoft.com/office/drawing/2014/main" id="{A150E05E-F1A9-7FD7-0D39-30A459DBD9D8}"/>
              </a:ext>
            </a:extLst>
          </p:cNvPr>
          <p:cNvSpPr/>
          <p:nvPr/>
        </p:nvSpPr>
        <p:spPr>
          <a:xfrm>
            <a:off x="6913632" y="5519974"/>
            <a:ext cx="2179892" cy="370137"/>
          </a:xfrm>
          <a:prstGeom prst="roundRect">
            <a:avLst>
              <a:gd name="adj" fmla="val 30995"/>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Lifespan/development</a:t>
            </a:r>
          </a:p>
        </p:txBody>
      </p:sp>
      <p:sp>
        <p:nvSpPr>
          <p:cNvPr id="36" name="Rectangle: Rounded Corners 35">
            <a:extLst>
              <a:ext uri="{FF2B5EF4-FFF2-40B4-BE49-F238E27FC236}">
                <a16:creationId xmlns:a16="http://schemas.microsoft.com/office/drawing/2014/main" id="{1E752C02-3B71-CC68-20FA-5BC2BF681F50}"/>
              </a:ext>
            </a:extLst>
          </p:cNvPr>
          <p:cNvSpPr/>
          <p:nvPr/>
        </p:nvSpPr>
        <p:spPr>
          <a:xfrm>
            <a:off x="9492271" y="5519973"/>
            <a:ext cx="2179892" cy="370137"/>
          </a:xfrm>
          <a:prstGeom prst="roundRect">
            <a:avLst>
              <a:gd name="adj" fmla="val 30995"/>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00" noProof="0" dirty="0">
                <a:solidFill>
                  <a:schemeClr val="tx1"/>
                </a:solidFill>
              </a:rPr>
              <a:t>Environment</a:t>
            </a:r>
          </a:p>
        </p:txBody>
      </p:sp>
      <p:cxnSp>
        <p:nvCxnSpPr>
          <p:cNvPr id="43" name="Straight Connector 42">
            <a:extLst>
              <a:ext uri="{FF2B5EF4-FFF2-40B4-BE49-F238E27FC236}">
                <a16:creationId xmlns:a16="http://schemas.microsoft.com/office/drawing/2014/main" id="{C7356FD0-9DA4-96DE-818C-4B3F17839D2B}"/>
              </a:ext>
            </a:extLst>
          </p:cNvPr>
          <p:cNvCxnSpPr>
            <a:cxnSpLocks/>
          </p:cNvCxnSpPr>
          <p:nvPr/>
        </p:nvCxnSpPr>
        <p:spPr>
          <a:xfrm>
            <a:off x="6233160" y="6027420"/>
            <a:ext cx="54203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Graphic 47">
            <a:extLst>
              <a:ext uri="{FF2B5EF4-FFF2-40B4-BE49-F238E27FC236}">
                <a16:creationId xmlns:a16="http://schemas.microsoft.com/office/drawing/2014/main" id="{ABA3E6FC-A690-D2B1-EE94-2C75B9EC92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55436" y="4581526"/>
            <a:ext cx="500664" cy="417220"/>
          </a:xfrm>
          <a:prstGeom prst="rect">
            <a:avLst/>
          </a:prstGeom>
        </p:spPr>
      </p:pic>
      <p:pic>
        <p:nvPicPr>
          <p:cNvPr id="49" name="Graphic 48">
            <a:extLst>
              <a:ext uri="{FF2B5EF4-FFF2-40B4-BE49-F238E27FC236}">
                <a16:creationId xmlns:a16="http://schemas.microsoft.com/office/drawing/2014/main" id="{477BC947-EB1E-9F2B-FDCA-D79E3A048A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41784" y="5467001"/>
            <a:ext cx="527968" cy="461972"/>
          </a:xfrm>
          <a:prstGeom prst="rect">
            <a:avLst/>
          </a:prstGeom>
        </p:spPr>
      </p:pic>
      <p:grpSp>
        <p:nvGrpSpPr>
          <p:cNvPr id="50" name="Group 49">
            <a:extLst>
              <a:ext uri="{FF2B5EF4-FFF2-40B4-BE49-F238E27FC236}">
                <a16:creationId xmlns:a16="http://schemas.microsoft.com/office/drawing/2014/main" id="{BC4F297B-7596-5173-6E52-53557A47D8E6}"/>
              </a:ext>
            </a:extLst>
          </p:cNvPr>
          <p:cNvGrpSpPr/>
          <p:nvPr/>
        </p:nvGrpSpPr>
        <p:grpSpPr>
          <a:xfrm>
            <a:off x="6252567" y="2888454"/>
            <a:ext cx="506403" cy="402234"/>
            <a:chOff x="395288" y="5611813"/>
            <a:chExt cx="779462" cy="619124"/>
          </a:xfrm>
        </p:grpSpPr>
        <p:sp>
          <p:nvSpPr>
            <p:cNvPr id="51" name="Oval 261">
              <a:extLst>
                <a:ext uri="{FF2B5EF4-FFF2-40B4-BE49-F238E27FC236}">
                  <a16:creationId xmlns:a16="http://schemas.microsoft.com/office/drawing/2014/main" id="{5820F544-66FA-4540-A23E-DE7284157008}"/>
                </a:ext>
              </a:extLst>
            </p:cNvPr>
            <p:cNvSpPr>
              <a:spLocks noChangeArrowheads="1"/>
            </p:cNvSpPr>
            <p:nvPr/>
          </p:nvSpPr>
          <p:spPr bwMode="auto">
            <a:xfrm>
              <a:off x="688975" y="5808663"/>
              <a:ext cx="198438" cy="198437"/>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2" name="Oval 262">
              <a:extLst>
                <a:ext uri="{FF2B5EF4-FFF2-40B4-BE49-F238E27FC236}">
                  <a16:creationId xmlns:a16="http://schemas.microsoft.com/office/drawing/2014/main" id="{FCCC072A-91A1-2E05-2BC5-DC952D8F31F9}"/>
                </a:ext>
              </a:extLst>
            </p:cNvPr>
            <p:cNvSpPr>
              <a:spLocks noChangeArrowheads="1"/>
            </p:cNvSpPr>
            <p:nvPr/>
          </p:nvSpPr>
          <p:spPr bwMode="auto">
            <a:xfrm>
              <a:off x="887413" y="5611813"/>
              <a:ext cx="100013" cy="96837"/>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3" name="Oval 263">
              <a:extLst>
                <a:ext uri="{FF2B5EF4-FFF2-40B4-BE49-F238E27FC236}">
                  <a16:creationId xmlns:a16="http://schemas.microsoft.com/office/drawing/2014/main" id="{F506534C-3487-CBF8-ED07-C99C571C0797}"/>
                </a:ext>
              </a:extLst>
            </p:cNvPr>
            <p:cNvSpPr>
              <a:spLocks noChangeArrowheads="1"/>
            </p:cNvSpPr>
            <p:nvPr/>
          </p:nvSpPr>
          <p:spPr bwMode="auto">
            <a:xfrm>
              <a:off x="558800" y="5611813"/>
              <a:ext cx="130175" cy="131762"/>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4" name="Oval 264">
              <a:extLst>
                <a:ext uri="{FF2B5EF4-FFF2-40B4-BE49-F238E27FC236}">
                  <a16:creationId xmlns:a16="http://schemas.microsoft.com/office/drawing/2014/main" id="{D9832A18-93C8-4A62-B4FA-DAEF297360ED}"/>
                </a:ext>
              </a:extLst>
            </p:cNvPr>
            <p:cNvSpPr>
              <a:spLocks noChangeArrowheads="1"/>
            </p:cNvSpPr>
            <p:nvPr/>
          </p:nvSpPr>
          <p:spPr bwMode="auto">
            <a:xfrm>
              <a:off x="688975" y="6134100"/>
              <a:ext cx="100013" cy="96837"/>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5" name="Oval 265">
              <a:extLst>
                <a:ext uri="{FF2B5EF4-FFF2-40B4-BE49-F238E27FC236}">
                  <a16:creationId xmlns:a16="http://schemas.microsoft.com/office/drawing/2014/main" id="{5C11B1DB-87A5-6CEE-1CBD-02A37412C6DE}"/>
                </a:ext>
              </a:extLst>
            </p:cNvPr>
            <p:cNvSpPr>
              <a:spLocks noChangeArrowheads="1"/>
            </p:cNvSpPr>
            <p:nvPr/>
          </p:nvSpPr>
          <p:spPr bwMode="auto">
            <a:xfrm>
              <a:off x="987425" y="5961063"/>
              <a:ext cx="187325" cy="184150"/>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6" name="Line 266">
              <a:extLst>
                <a:ext uri="{FF2B5EF4-FFF2-40B4-BE49-F238E27FC236}">
                  <a16:creationId xmlns:a16="http://schemas.microsoft.com/office/drawing/2014/main" id="{5EB06479-A711-0E52-2AE9-8E53978A90E0}"/>
                </a:ext>
              </a:extLst>
            </p:cNvPr>
            <p:cNvSpPr>
              <a:spLocks noChangeShapeType="1"/>
            </p:cNvSpPr>
            <p:nvPr/>
          </p:nvSpPr>
          <p:spPr bwMode="auto">
            <a:xfrm flipH="1" flipV="1">
              <a:off x="661988" y="5730875"/>
              <a:ext cx="68263" cy="96837"/>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7" name="Line 267">
              <a:extLst>
                <a:ext uri="{FF2B5EF4-FFF2-40B4-BE49-F238E27FC236}">
                  <a16:creationId xmlns:a16="http://schemas.microsoft.com/office/drawing/2014/main" id="{DA57BC51-9B2B-C6C5-994B-76FB53F54608}"/>
                </a:ext>
              </a:extLst>
            </p:cNvPr>
            <p:cNvSpPr>
              <a:spLocks noChangeShapeType="1"/>
            </p:cNvSpPr>
            <p:nvPr/>
          </p:nvSpPr>
          <p:spPr bwMode="auto">
            <a:xfrm flipV="1">
              <a:off x="838200" y="5703888"/>
              <a:ext cx="73025" cy="119062"/>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8" name="Line 268">
              <a:extLst>
                <a:ext uri="{FF2B5EF4-FFF2-40B4-BE49-F238E27FC236}">
                  <a16:creationId xmlns:a16="http://schemas.microsoft.com/office/drawing/2014/main" id="{61ED3095-52DE-1C2E-9EB9-0D3263C2BC83}"/>
                </a:ext>
              </a:extLst>
            </p:cNvPr>
            <p:cNvSpPr>
              <a:spLocks noChangeShapeType="1"/>
            </p:cNvSpPr>
            <p:nvPr/>
          </p:nvSpPr>
          <p:spPr bwMode="auto">
            <a:xfrm flipH="1">
              <a:off x="746125" y="6007100"/>
              <a:ext cx="23813" cy="12700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9" name="Line 269">
              <a:extLst>
                <a:ext uri="{FF2B5EF4-FFF2-40B4-BE49-F238E27FC236}">
                  <a16:creationId xmlns:a16="http://schemas.microsoft.com/office/drawing/2014/main" id="{0DE11CBB-4543-B4CC-20FF-ADE9ABF6290A}"/>
                </a:ext>
              </a:extLst>
            </p:cNvPr>
            <p:cNvSpPr>
              <a:spLocks noChangeShapeType="1"/>
            </p:cNvSpPr>
            <p:nvPr/>
          </p:nvSpPr>
          <p:spPr bwMode="auto">
            <a:xfrm>
              <a:off x="876300" y="5954713"/>
              <a:ext cx="117475" cy="571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0" name="Oval 270">
              <a:extLst>
                <a:ext uri="{FF2B5EF4-FFF2-40B4-BE49-F238E27FC236}">
                  <a16:creationId xmlns:a16="http://schemas.microsoft.com/office/drawing/2014/main" id="{A93AB375-6FF9-76BA-AE47-D9170BB67412}"/>
                </a:ext>
              </a:extLst>
            </p:cNvPr>
            <p:cNvSpPr>
              <a:spLocks noChangeArrowheads="1"/>
            </p:cNvSpPr>
            <p:nvPr/>
          </p:nvSpPr>
          <p:spPr bwMode="auto">
            <a:xfrm>
              <a:off x="395288" y="5861050"/>
              <a:ext cx="144463" cy="146050"/>
            </a:xfrm>
            <a:prstGeom prst="ellipse">
              <a:avLst/>
            </a:pr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Line 271">
              <a:extLst>
                <a:ext uri="{FF2B5EF4-FFF2-40B4-BE49-F238E27FC236}">
                  <a16:creationId xmlns:a16="http://schemas.microsoft.com/office/drawing/2014/main" id="{13616F77-8581-7CF2-6A0F-8F99F783FF9F}"/>
                </a:ext>
              </a:extLst>
            </p:cNvPr>
            <p:cNvSpPr>
              <a:spLocks noChangeShapeType="1"/>
            </p:cNvSpPr>
            <p:nvPr/>
          </p:nvSpPr>
          <p:spPr bwMode="auto">
            <a:xfrm flipV="1">
              <a:off x="539750" y="5919788"/>
              <a:ext cx="149225" cy="7937"/>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15" name="Rectangle: Top Corners Rounded 14">
            <a:extLst>
              <a:ext uri="{FF2B5EF4-FFF2-40B4-BE49-F238E27FC236}">
                <a16:creationId xmlns:a16="http://schemas.microsoft.com/office/drawing/2014/main" id="{E51CAD95-C862-52D2-A86B-66923E02B788}"/>
              </a:ext>
            </a:extLst>
          </p:cNvPr>
          <p:cNvSpPr/>
          <p:nvPr/>
        </p:nvSpPr>
        <p:spPr>
          <a:xfrm>
            <a:off x="6913632" y="2118724"/>
            <a:ext cx="1535932" cy="864000"/>
          </a:xfrm>
          <a:prstGeom prst="round2SameRect">
            <a:avLst>
              <a:gd name="adj1" fmla="val 0"/>
              <a:gd name="adj2" fmla="val 14061"/>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lstStyle/>
          <a:p>
            <a:pPr marL="72000" indent="-108000">
              <a:buFont typeface="Arial" panose="020B0604020202020204" pitchFamily="34" charset="0"/>
              <a:buChar char="•"/>
            </a:pPr>
            <a:r>
              <a:rPr lang="en-US" sz="1000" noProof="0" dirty="0">
                <a:solidFill>
                  <a:schemeClr val="tx1"/>
                </a:solidFill>
              </a:rPr>
              <a:t>Acute threat</a:t>
            </a:r>
          </a:p>
          <a:p>
            <a:pPr marL="72000" indent="-108000">
              <a:buFont typeface="Arial" panose="020B0604020202020204" pitchFamily="34" charset="0"/>
              <a:buChar char="•"/>
            </a:pPr>
            <a:r>
              <a:rPr lang="en-US" sz="1000" noProof="0" dirty="0">
                <a:solidFill>
                  <a:schemeClr val="tx1"/>
                </a:solidFill>
              </a:rPr>
              <a:t>Potential threat</a:t>
            </a:r>
          </a:p>
          <a:p>
            <a:pPr marL="72000" indent="-108000">
              <a:buFont typeface="Arial" panose="020B0604020202020204" pitchFamily="34" charset="0"/>
              <a:buChar char="•"/>
            </a:pPr>
            <a:r>
              <a:rPr lang="en-US" sz="1000" noProof="0" dirty="0">
                <a:solidFill>
                  <a:schemeClr val="tx1"/>
                </a:solidFill>
              </a:rPr>
              <a:t>Sustained threat</a:t>
            </a:r>
          </a:p>
          <a:p>
            <a:pPr marL="72000" indent="-108000">
              <a:buFont typeface="Arial" panose="020B0604020202020204" pitchFamily="34" charset="0"/>
              <a:buChar char="•"/>
            </a:pPr>
            <a:r>
              <a:rPr lang="en-US" sz="1000" noProof="0" dirty="0">
                <a:solidFill>
                  <a:schemeClr val="tx1"/>
                </a:solidFill>
              </a:rPr>
              <a:t>Loss</a:t>
            </a:r>
          </a:p>
          <a:p>
            <a:pPr marL="72000" indent="-108000">
              <a:buFont typeface="Arial" panose="020B0604020202020204" pitchFamily="34" charset="0"/>
              <a:buChar char="•"/>
            </a:pPr>
            <a:r>
              <a:rPr lang="en-US" sz="1000" noProof="0" dirty="0">
                <a:solidFill>
                  <a:schemeClr val="tx1"/>
                </a:solidFill>
              </a:rPr>
              <a:t>Frustrative non-reward</a:t>
            </a:r>
          </a:p>
        </p:txBody>
      </p:sp>
      <p:sp>
        <p:nvSpPr>
          <p:cNvPr id="8" name="Rectangle: Rounded Corners 7">
            <a:extLst>
              <a:ext uri="{FF2B5EF4-FFF2-40B4-BE49-F238E27FC236}">
                <a16:creationId xmlns:a16="http://schemas.microsoft.com/office/drawing/2014/main" id="{75AEA491-C206-600A-EA6B-5E7531D8D5A5}"/>
              </a:ext>
            </a:extLst>
          </p:cNvPr>
          <p:cNvSpPr/>
          <p:nvPr/>
        </p:nvSpPr>
        <p:spPr>
          <a:xfrm>
            <a:off x="6913632" y="1889237"/>
            <a:ext cx="1535932" cy="289084"/>
          </a:xfrm>
          <a:prstGeom prst="roundRect">
            <a:avLst>
              <a:gd name="adj" fmla="val 30995"/>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noProof="0" dirty="0"/>
              <a:t>Negative valence </a:t>
            </a:r>
          </a:p>
        </p:txBody>
      </p:sp>
    </p:spTree>
    <p:extLst>
      <p:ext uri="{BB962C8B-B14F-4D97-AF65-F5344CB8AC3E}">
        <p14:creationId xmlns:p14="http://schemas.microsoft.com/office/powerpoint/2010/main" val="3671697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62DD5-F0EB-6F69-B81A-B48BB414FA9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BD8A45-66FA-1B23-8DFF-99BA10263368}"/>
              </a:ext>
            </a:extLst>
          </p:cNvPr>
          <p:cNvSpPr>
            <a:spLocks noGrp="1"/>
          </p:cNvSpPr>
          <p:nvPr>
            <p:ph type="body" sz="quarter" idx="17"/>
          </p:nvPr>
        </p:nvSpPr>
        <p:spPr/>
        <p:txBody>
          <a:bodyPr/>
          <a:lstStyle/>
          <a:p>
            <a:r>
              <a:rPr lang="en-US" noProof="0" dirty="0"/>
              <a:t>Schizophrenia – History, definitions, and diagnosis</a:t>
            </a:r>
          </a:p>
        </p:txBody>
      </p:sp>
      <p:sp>
        <p:nvSpPr>
          <p:cNvPr id="32" name="Title 31">
            <a:extLst>
              <a:ext uri="{FF2B5EF4-FFF2-40B4-BE49-F238E27FC236}">
                <a16:creationId xmlns:a16="http://schemas.microsoft.com/office/drawing/2014/main" id="{7568EB7D-EC5C-813D-B5FB-6024C57951C5}"/>
              </a:ext>
            </a:extLst>
          </p:cNvPr>
          <p:cNvSpPr>
            <a:spLocks noGrp="1"/>
          </p:cNvSpPr>
          <p:nvPr>
            <p:ph type="title"/>
          </p:nvPr>
        </p:nvSpPr>
        <p:spPr/>
        <p:txBody>
          <a:bodyPr/>
          <a:lstStyle/>
          <a:p>
            <a:r>
              <a:rPr lang="en-US" noProof="0" dirty="0" err="1"/>
              <a:t>HiTOP</a:t>
            </a:r>
            <a:r>
              <a:rPr lang="en-US" noProof="0" dirty="0"/>
              <a:t>: quantitative nosology and psychosis super-spectrum</a:t>
            </a:r>
          </a:p>
        </p:txBody>
      </p:sp>
      <p:sp>
        <p:nvSpPr>
          <p:cNvPr id="3" name="Content Placeholder 2">
            <a:extLst>
              <a:ext uri="{FF2B5EF4-FFF2-40B4-BE49-F238E27FC236}">
                <a16:creationId xmlns:a16="http://schemas.microsoft.com/office/drawing/2014/main" id="{53CE91D3-5A0C-ABE7-62D0-607F4F136629}"/>
              </a:ext>
            </a:extLst>
          </p:cNvPr>
          <p:cNvSpPr>
            <a:spLocks noGrp="1"/>
          </p:cNvSpPr>
          <p:nvPr>
            <p:ph idx="19"/>
          </p:nvPr>
        </p:nvSpPr>
        <p:spPr>
          <a:xfrm>
            <a:off x="539750" y="1416785"/>
            <a:ext cx="5387068" cy="4415215"/>
          </a:xfrm>
        </p:spPr>
        <p:txBody>
          <a:bodyPr/>
          <a:lstStyle/>
          <a:p>
            <a:pPr>
              <a:spcBef>
                <a:spcPts val="1200"/>
              </a:spcBef>
            </a:pPr>
            <a:r>
              <a:rPr lang="en-US" noProof="0" dirty="0"/>
              <a:t>Hierarchical Taxonomy of Psychopathology (</a:t>
            </a:r>
            <a:r>
              <a:rPr lang="en-US" noProof="0" dirty="0" err="1"/>
              <a:t>HiTOP</a:t>
            </a:r>
            <a:r>
              <a:rPr lang="en-US" noProof="0" dirty="0"/>
              <a:t>) reorganizes psychopathology into hierarchically structured dimensions, ranging from narrow symptoms to broader spectra and superspectra</a:t>
            </a:r>
            <a:r>
              <a:rPr lang="en-US" baseline="30000" noProof="0" dirty="0"/>
              <a:t>1-3</a:t>
            </a:r>
          </a:p>
          <a:p>
            <a:pPr>
              <a:spcBef>
                <a:spcPts val="1200"/>
              </a:spcBef>
            </a:pPr>
            <a:r>
              <a:rPr lang="en-US" noProof="0" dirty="0"/>
              <a:t>Schizophrenia lies within the psychosis </a:t>
            </a:r>
            <a:r>
              <a:rPr lang="en-US" noProof="0" dirty="0" err="1"/>
              <a:t>superspectrum</a:t>
            </a:r>
            <a:r>
              <a:rPr lang="en-US" noProof="0" dirty="0"/>
              <a:t>, composed of psychoticism (thought disorder) and detachment (negative symptoms/introversion continuum)</a:t>
            </a:r>
            <a:r>
              <a:rPr lang="en-US" baseline="30000" noProof="0" dirty="0"/>
              <a:t>1-4</a:t>
            </a:r>
            <a:r>
              <a:rPr lang="en-US" noProof="0" dirty="0"/>
              <a:t> </a:t>
            </a:r>
          </a:p>
          <a:p>
            <a:pPr>
              <a:spcBef>
                <a:spcPts val="1200"/>
              </a:spcBef>
            </a:pPr>
            <a:r>
              <a:rPr lang="en-US" noProof="0" dirty="0" err="1"/>
              <a:t>HiTOP</a:t>
            </a:r>
            <a:r>
              <a:rPr lang="en-US" noProof="0" dirty="0"/>
              <a:t> addresses heterogeneity and comorbidity by defining psychopathology as a set of hierarchically defined dimensions, all of which sit on a continua of severity, rather than fitting </a:t>
            </a:r>
            <a:r>
              <a:rPr lang="en-US" dirty="0"/>
              <a:t>arbitrary </a:t>
            </a:r>
            <a:r>
              <a:rPr lang="en-US" noProof="0" dirty="0"/>
              <a:t>diagnostic boundaries</a:t>
            </a:r>
            <a:r>
              <a:rPr lang="en-US" baseline="30000" noProof="0" dirty="0"/>
              <a:t>1-4</a:t>
            </a:r>
          </a:p>
          <a:p>
            <a:pPr>
              <a:spcBef>
                <a:spcPts val="1200"/>
              </a:spcBef>
            </a:pPr>
            <a:r>
              <a:rPr lang="en-US" noProof="0" dirty="0"/>
              <a:t>This framework complements DSM/ICD approaches, improving reliability, prognostic validity, and clinical utility</a:t>
            </a:r>
            <a:r>
              <a:rPr lang="en-US" baseline="30000" noProof="0" dirty="0"/>
              <a:t>1,2,4</a:t>
            </a:r>
          </a:p>
          <a:p>
            <a:pPr>
              <a:spcBef>
                <a:spcPts val="1200"/>
              </a:spcBef>
            </a:pPr>
            <a:endParaRPr lang="en-US" noProof="0" dirty="0"/>
          </a:p>
        </p:txBody>
      </p:sp>
      <p:sp>
        <p:nvSpPr>
          <p:cNvPr id="33" name="Text Placeholder 32">
            <a:extLst>
              <a:ext uri="{FF2B5EF4-FFF2-40B4-BE49-F238E27FC236}">
                <a16:creationId xmlns:a16="http://schemas.microsoft.com/office/drawing/2014/main" id="{E7C17AEF-A0A9-A59C-0189-E6F6E4B82791}"/>
              </a:ext>
            </a:extLst>
          </p:cNvPr>
          <p:cNvSpPr>
            <a:spLocks noGrp="1"/>
          </p:cNvSpPr>
          <p:nvPr>
            <p:ph type="body" sz="quarter" idx="18"/>
          </p:nvPr>
        </p:nvSpPr>
        <p:spPr>
          <a:xfrm>
            <a:off x="539749" y="6102000"/>
            <a:ext cx="7556035" cy="619200"/>
          </a:xfrm>
        </p:spPr>
        <p:txBody>
          <a:bodyPr/>
          <a:lstStyle/>
          <a:p>
            <a:r>
              <a:rPr lang="en-US" noProof="0" dirty="0"/>
              <a:t>DSM=Diagnostic and Statistical Manual of Mental Disorders; ICD=International Classification of Diseases; </a:t>
            </a:r>
            <a:br>
              <a:rPr lang="en-US" noProof="0" dirty="0"/>
            </a:br>
            <a:r>
              <a:rPr lang="en-US" noProof="0" dirty="0" err="1"/>
              <a:t>HiTOP</a:t>
            </a:r>
            <a:r>
              <a:rPr lang="en-US" noProof="0" dirty="0"/>
              <a:t>=Hierarchical Taxonomy of Psychopathology; PD=personality disorder</a:t>
            </a:r>
          </a:p>
          <a:p>
            <a:r>
              <a:rPr lang="en-US" noProof="0" dirty="0"/>
              <a:t>1. Kotov et al. Mol Psychiatry 2024;29:1293–1309; 2. Kotov et al. World Psychiatry 2020;19:151–172; 3. Jonas et al. Mol Psychiatry 2024;29:1005–1019; 4. Kotov et al. </a:t>
            </a:r>
            <a:r>
              <a:rPr lang="en-US" noProof="0" dirty="0" err="1"/>
              <a:t>Schizophr</a:t>
            </a:r>
            <a:r>
              <a:rPr lang="en-US" noProof="0" dirty="0"/>
              <a:t> Res 2022;242:73–77; 5. </a:t>
            </a:r>
            <a:r>
              <a:rPr lang="en-US" noProof="0" dirty="0" err="1"/>
              <a:t>HiTOP</a:t>
            </a:r>
            <a:r>
              <a:rPr lang="en-US" noProof="0" dirty="0"/>
              <a:t> Consortium. https://www.hitop-system.org/current-model</a:t>
            </a:r>
          </a:p>
        </p:txBody>
      </p:sp>
      <p:sp>
        <p:nvSpPr>
          <p:cNvPr id="7" name="TextBox 6">
            <a:extLst>
              <a:ext uri="{FF2B5EF4-FFF2-40B4-BE49-F238E27FC236}">
                <a16:creationId xmlns:a16="http://schemas.microsoft.com/office/drawing/2014/main" id="{3AAC069E-2173-B38D-5144-020C14DB8FDE}"/>
              </a:ext>
            </a:extLst>
          </p:cNvPr>
          <p:cNvSpPr txBox="1"/>
          <p:nvPr/>
        </p:nvSpPr>
        <p:spPr>
          <a:xfrm>
            <a:off x="6230938" y="1368385"/>
            <a:ext cx="5420722" cy="307777"/>
          </a:xfrm>
          <a:prstGeom prst="rect">
            <a:avLst/>
          </a:prstGeom>
          <a:noFill/>
        </p:spPr>
        <p:txBody>
          <a:bodyPr wrap="square">
            <a:spAutoFit/>
          </a:bodyPr>
          <a:lstStyle/>
          <a:p>
            <a:pPr algn="ctr"/>
            <a:r>
              <a:rPr lang="en-US" sz="1400" b="1" noProof="0" dirty="0">
                <a:solidFill>
                  <a:schemeClr val="accent2">
                    <a:lumMod val="50000"/>
                  </a:schemeClr>
                </a:solidFill>
              </a:rPr>
              <a:t>Dimensions within the </a:t>
            </a:r>
            <a:r>
              <a:rPr lang="en-US" sz="1400" b="1" noProof="0" dirty="0" err="1">
                <a:solidFill>
                  <a:schemeClr val="accent2">
                    <a:lumMod val="50000"/>
                  </a:schemeClr>
                </a:solidFill>
              </a:rPr>
              <a:t>HiTOP</a:t>
            </a:r>
            <a:r>
              <a:rPr lang="en-US" sz="1400" b="1" noProof="0" dirty="0">
                <a:solidFill>
                  <a:schemeClr val="accent2">
                    <a:lumMod val="50000"/>
                  </a:schemeClr>
                </a:solidFill>
              </a:rPr>
              <a:t> psychosis super spectrum</a:t>
            </a:r>
            <a:r>
              <a:rPr lang="en-US" sz="1400" b="1" baseline="30000" noProof="0" dirty="0">
                <a:solidFill>
                  <a:schemeClr val="accent2">
                    <a:lumMod val="50000"/>
                  </a:schemeClr>
                </a:solidFill>
              </a:rPr>
              <a:t>5</a:t>
            </a:r>
            <a:endParaRPr lang="en-US" sz="1400" b="1" noProof="0" dirty="0">
              <a:solidFill>
                <a:schemeClr val="accent2">
                  <a:lumMod val="50000"/>
                </a:schemeClr>
              </a:solidFill>
            </a:endParaRPr>
          </a:p>
        </p:txBody>
      </p:sp>
      <p:grpSp>
        <p:nvGrpSpPr>
          <p:cNvPr id="6" name="Group 5">
            <a:extLst>
              <a:ext uri="{FF2B5EF4-FFF2-40B4-BE49-F238E27FC236}">
                <a16:creationId xmlns:a16="http://schemas.microsoft.com/office/drawing/2014/main" id="{265E2810-1144-271D-4D8B-A96C43156F8E}"/>
              </a:ext>
            </a:extLst>
          </p:cNvPr>
          <p:cNvGrpSpPr/>
          <p:nvPr/>
        </p:nvGrpSpPr>
        <p:grpSpPr>
          <a:xfrm>
            <a:off x="5580559" y="1927624"/>
            <a:ext cx="6073427" cy="3715993"/>
            <a:chOff x="1728724" y="280401"/>
            <a:chExt cx="8733875" cy="9006404"/>
          </a:xfrm>
        </p:grpSpPr>
        <p:sp>
          <p:nvSpPr>
            <p:cNvPr id="9" name="TextBox 8">
              <a:extLst>
                <a:ext uri="{FF2B5EF4-FFF2-40B4-BE49-F238E27FC236}">
                  <a16:creationId xmlns:a16="http://schemas.microsoft.com/office/drawing/2014/main" id="{B84B9688-F6A6-FF74-7AA8-1149EC3F9D39}"/>
                </a:ext>
              </a:extLst>
            </p:cNvPr>
            <p:cNvSpPr txBox="1"/>
            <p:nvPr/>
          </p:nvSpPr>
          <p:spPr>
            <a:xfrm rot="5400000">
              <a:off x="2528844" y="2723525"/>
              <a:ext cx="1139074" cy="2044828"/>
            </a:xfrm>
            <a:prstGeom prst="rect">
              <a:avLst/>
            </a:prstGeom>
            <a:noFill/>
          </p:spPr>
          <p:txBody>
            <a:bodyPr vert="vert270" wrap="square" lIns="0" tIns="0" rIns="0" bIns="0" rtlCol="0" anchor="t">
              <a:noAutofit/>
            </a:bodyPr>
            <a:lstStyle/>
            <a:p>
              <a:pPr algn="r" defTabSz="420060"/>
              <a:r>
                <a:rPr lang="en-US" sz="900" b="1" noProof="0" dirty="0">
                  <a:latin typeface="Arial" panose="020B0604020202020204" pitchFamily="34" charset="0"/>
                  <a:ea typeface="Times New Roman"/>
                  <a:cs typeface="Arial" panose="020B0604020202020204" pitchFamily="34" charset="0"/>
                </a:rPr>
                <a:t>Components/</a:t>
              </a:r>
              <a:br>
                <a:rPr lang="en-US" sz="900" b="1" noProof="0" dirty="0">
                  <a:latin typeface="Arial" panose="020B0604020202020204" pitchFamily="34" charset="0"/>
                  <a:ea typeface="Times New Roman"/>
                  <a:cs typeface="Arial" panose="020B0604020202020204" pitchFamily="34" charset="0"/>
                </a:rPr>
              </a:br>
              <a:r>
                <a:rPr lang="en-US" sz="900" b="1" noProof="0" dirty="0">
                  <a:latin typeface="Arial" panose="020B0604020202020204" pitchFamily="34" charset="0"/>
                  <a:ea typeface="Times New Roman"/>
                  <a:cs typeface="Arial" panose="020B0604020202020204" pitchFamily="34" charset="0"/>
                </a:rPr>
                <a:t>maladaptive traits</a:t>
              </a:r>
            </a:p>
          </p:txBody>
        </p:sp>
        <p:sp>
          <p:nvSpPr>
            <p:cNvPr id="10" name="TextBox 9">
              <a:extLst>
                <a:ext uri="{FF2B5EF4-FFF2-40B4-BE49-F238E27FC236}">
                  <a16:creationId xmlns:a16="http://schemas.microsoft.com/office/drawing/2014/main" id="{69B37919-B42E-C90B-D41F-89D60BCB24A2}"/>
                </a:ext>
              </a:extLst>
            </p:cNvPr>
            <p:cNvSpPr txBox="1"/>
            <p:nvPr/>
          </p:nvSpPr>
          <p:spPr>
            <a:xfrm rot="5400000">
              <a:off x="2533466" y="6747792"/>
              <a:ext cx="782585" cy="2392069"/>
            </a:xfrm>
            <a:prstGeom prst="rect">
              <a:avLst/>
            </a:prstGeom>
            <a:noFill/>
          </p:spPr>
          <p:txBody>
            <a:bodyPr vert="vert270" wrap="square" lIns="0" tIns="0" rIns="0" bIns="0" rtlCol="0" anchor="t">
              <a:noAutofit/>
            </a:bodyPr>
            <a:lstStyle/>
            <a:p>
              <a:pPr algn="r" defTabSz="420060"/>
              <a:r>
                <a:rPr lang="en-US" sz="900" b="1" noProof="0" dirty="0">
                  <a:latin typeface="Arial" panose="020B0604020202020204" pitchFamily="34" charset="0"/>
                  <a:ea typeface="Times New Roman"/>
                  <a:cs typeface="Arial" panose="020B0604020202020204" pitchFamily="34" charset="0"/>
                </a:rPr>
                <a:t>Disorders and related constructs linked to subfactors and spectra</a:t>
              </a:r>
            </a:p>
          </p:txBody>
        </p:sp>
        <p:sp>
          <p:nvSpPr>
            <p:cNvPr id="11" name="TextBox 10">
              <a:extLst>
                <a:ext uri="{FF2B5EF4-FFF2-40B4-BE49-F238E27FC236}">
                  <a16:creationId xmlns:a16="http://schemas.microsoft.com/office/drawing/2014/main" id="{430AD1FB-24E1-F058-5DCA-174D7C7B14D0}"/>
                </a:ext>
              </a:extLst>
            </p:cNvPr>
            <p:cNvSpPr txBox="1"/>
            <p:nvPr/>
          </p:nvSpPr>
          <p:spPr>
            <a:xfrm rot="5400000">
              <a:off x="3519912" y="1383370"/>
              <a:ext cx="168028" cy="1033735"/>
            </a:xfrm>
            <a:prstGeom prst="rect">
              <a:avLst/>
            </a:prstGeom>
            <a:noFill/>
          </p:spPr>
          <p:txBody>
            <a:bodyPr vert="vert270" wrap="square" lIns="0" tIns="0" rIns="0" bIns="0" rtlCol="0" anchor="t">
              <a:noAutofit/>
            </a:bodyPr>
            <a:lstStyle/>
            <a:p>
              <a:pPr algn="r" defTabSz="420060"/>
              <a:r>
                <a:rPr lang="en-US" sz="900" b="1" noProof="0" dirty="0">
                  <a:latin typeface="Arial" panose="020B0604020202020204" pitchFamily="34" charset="0"/>
                  <a:ea typeface="Times New Roman"/>
                  <a:cs typeface="Arial" panose="020B0604020202020204" pitchFamily="34" charset="0"/>
                </a:rPr>
                <a:t>Spectra</a:t>
              </a:r>
            </a:p>
          </p:txBody>
        </p:sp>
        <p:sp>
          <p:nvSpPr>
            <p:cNvPr id="12" name="TextBox 11">
              <a:extLst>
                <a:ext uri="{FF2B5EF4-FFF2-40B4-BE49-F238E27FC236}">
                  <a16:creationId xmlns:a16="http://schemas.microsoft.com/office/drawing/2014/main" id="{8778F8F3-F160-AAD1-E379-964347761E8C}"/>
                </a:ext>
              </a:extLst>
            </p:cNvPr>
            <p:cNvSpPr txBox="1"/>
            <p:nvPr/>
          </p:nvSpPr>
          <p:spPr>
            <a:xfrm rot="5400000">
              <a:off x="3333006" y="-266690"/>
              <a:ext cx="168028" cy="1407546"/>
            </a:xfrm>
            <a:prstGeom prst="rect">
              <a:avLst/>
            </a:prstGeom>
            <a:noFill/>
          </p:spPr>
          <p:txBody>
            <a:bodyPr vert="vert270" wrap="square" lIns="0" tIns="0" rIns="0" bIns="0" rtlCol="0" anchor="t">
              <a:noAutofit/>
            </a:bodyPr>
            <a:lstStyle/>
            <a:p>
              <a:pPr algn="r" defTabSz="420060"/>
              <a:r>
                <a:rPr lang="en-US" sz="900" b="1" noProof="0" dirty="0" err="1">
                  <a:latin typeface="Arial" panose="020B0604020202020204" pitchFamily="34" charset="0"/>
                  <a:ea typeface="Times New Roman"/>
                  <a:cs typeface="Arial" panose="020B0604020202020204" pitchFamily="34" charset="0"/>
                </a:rPr>
                <a:t>Superspectra</a:t>
              </a:r>
              <a:endParaRPr lang="en-US" sz="900" b="1" noProof="0" dirty="0">
                <a:latin typeface="Arial" panose="020B0604020202020204" pitchFamily="34" charset="0"/>
                <a:ea typeface="Times New Roman"/>
                <a:cs typeface="Arial" panose="020B0604020202020204" pitchFamily="34" charset="0"/>
              </a:endParaRPr>
            </a:p>
          </p:txBody>
        </p:sp>
        <p:sp>
          <p:nvSpPr>
            <p:cNvPr id="13" name="Rectangle 12">
              <a:extLst>
                <a:ext uri="{FF2B5EF4-FFF2-40B4-BE49-F238E27FC236}">
                  <a16:creationId xmlns:a16="http://schemas.microsoft.com/office/drawing/2014/main" id="{C17DE92A-7A89-2080-4FC0-9F93613BF566}"/>
                </a:ext>
              </a:extLst>
            </p:cNvPr>
            <p:cNvSpPr/>
            <p:nvPr/>
          </p:nvSpPr>
          <p:spPr>
            <a:xfrm>
              <a:off x="4306369" y="280401"/>
              <a:ext cx="6156225" cy="431999"/>
            </a:xfrm>
            <a:prstGeom prst="rect">
              <a:avLst/>
            </a:prstGeom>
            <a:solidFill>
              <a:schemeClr val="bg1">
                <a:lumMod val="85000"/>
              </a:schemeClr>
            </a:solidFill>
          </p:spPr>
          <p:txBody>
            <a:bodyPr vert="horz" lIns="72000" tIns="72000" rIns="72000" bIns="72000" rtlCol="0" anchor="ctr">
              <a:noAutofit/>
            </a:bodyPr>
            <a:lstStyle/>
            <a:p>
              <a:pPr algn="ctr"/>
              <a:r>
                <a:rPr lang="en-US" sz="900" b="1" noProof="0" dirty="0">
                  <a:solidFill>
                    <a:srgbClr val="3F1A01"/>
                  </a:solidFill>
                </a:rPr>
                <a:t>General factor of psychopathology </a:t>
              </a:r>
            </a:p>
          </p:txBody>
        </p:sp>
        <p:sp>
          <p:nvSpPr>
            <p:cNvPr id="14" name="Rectangle 13">
              <a:extLst>
                <a:ext uri="{FF2B5EF4-FFF2-40B4-BE49-F238E27FC236}">
                  <a16:creationId xmlns:a16="http://schemas.microsoft.com/office/drawing/2014/main" id="{788A293C-80CE-E430-B203-D4F17EB7209B}"/>
                </a:ext>
              </a:extLst>
            </p:cNvPr>
            <p:cNvSpPr/>
            <p:nvPr/>
          </p:nvSpPr>
          <p:spPr>
            <a:xfrm>
              <a:off x="4261916" y="3102042"/>
              <a:ext cx="3046873" cy="3907383"/>
            </a:xfrm>
            <a:prstGeom prst="rect">
              <a:avLst/>
            </a:prstGeom>
            <a:solidFill>
              <a:schemeClr val="accent3">
                <a:lumMod val="40000"/>
                <a:lumOff val="60000"/>
              </a:schemeClr>
            </a:solidFill>
          </p:spPr>
          <p:txBody>
            <a:bodyPr vert="horz" lIns="72000" tIns="72000" rIns="72000" bIns="72000" rtlCol="0" anchor="t">
              <a:noAutofit/>
            </a:bodyPr>
            <a:lstStyle/>
            <a:p>
              <a:r>
                <a:rPr lang="en-US" sz="900" b="1" noProof="0" dirty="0">
                  <a:solidFill>
                    <a:srgbClr val="3F1A01"/>
                  </a:solidFill>
                </a:rPr>
                <a:t>Components</a:t>
              </a:r>
            </a:p>
            <a:p>
              <a:pPr marL="108000" indent="-108000">
                <a:buFont typeface="Arial" panose="020B0604020202020204" pitchFamily="34" charset="0"/>
                <a:buChar char="•"/>
              </a:pPr>
              <a:r>
                <a:rPr lang="en-US" sz="900" noProof="0" dirty="0">
                  <a:solidFill>
                    <a:srgbClr val="3F1A01"/>
                  </a:solidFill>
                </a:rPr>
                <a:t>Psychotic </a:t>
              </a:r>
            </a:p>
            <a:p>
              <a:pPr marL="108000" indent="-108000">
                <a:buFont typeface="Arial" panose="020B0604020202020204" pitchFamily="34" charset="0"/>
                <a:buChar char="•"/>
              </a:pPr>
              <a:r>
                <a:rPr lang="en-US" sz="900" noProof="0" dirty="0">
                  <a:solidFill>
                    <a:srgbClr val="3F1A01"/>
                  </a:solidFill>
                </a:rPr>
                <a:t>Disorganized </a:t>
              </a:r>
            </a:p>
            <a:p>
              <a:pPr marL="108000" indent="-108000">
                <a:buFont typeface="Arial" panose="020B0604020202020204" pitchFamily="34" charset="0"/>
                <a:buChar char="•"/>
              </a:pPr>
              <a:r>
                <a:rPr lang="en-US" sz="900" noProof="0" dirty="0" err="1">
                  <a:solidFill>
                    <a:srgbClr val="3F1A01"/>
                  </a:solidFill>
                </a:rPr>
                <a:t>Inexpressivity</a:t>
              </a:r>
              <a:endParaRPr lang="en-US" sz="900" noProof="0" dirty="0">
                <a:solidFill>
                  <a:srgbClr val="3F1A01"/>
                </a:solidFill>
              </a:endParaRPr>
            </a:p>
            <a:p>
              <a:pPr marL="108000" indent="-108000">
                <a:buFont typeface="Arial" panose="020B0604020202020204" pitchFamily="34" charset="0"/>
                <a:buChar char="•"/>
              </a:pPr>
              <a:r>
                <a:rPr lang="en-US" sz="900" noProof="0" dirty="0">
                  <a:solidFill>
                    <a:srgbClr val="3F1A01"/>
                  </a:solidFill>
                </a:rPr>
                <a:t>Avolition</a:t>
              </a:r>
            </a:p>
            <a:p>
              <a:pPr marL="180000" indent="-180000">
                <a:buFont typeface="Arial" panose="020B0604020202020204" pitchFamily="34" charset="0"/>
                <a:buChar char="•"/>
              </a:pPr>
              <a:endParaRPr lang="en-US" sz="900" noProof="0" dirty="0">
                <a:solidFill>
                  <a:srgbClr val="3F1A01"/>
                </a:solidFill>
              </a:endParaRPr>
            </a:p>
            <a:p>
              <a:r>
                <a:rPr lang="en-US" sz="900" b="1" noProof="0" dirty="0">
                  <a:solidFill>
                    <a:srgbClr val="3F1A01"/>
                  </a:solidFill>
                </a:rPr>
                <a:t>Traits</a:t>
              </a:r>
            </a:p>
            <a:p>
              <a:pPr marL="108000" indent="-108000">
                <a:buFont typeface="Arial" panose="020B0604020202020204" pitchFamily="34" charset="0"/>
                <a:buChar char="•"/>
              </a:pPr>
              <a:r>
                <a:rPr lang="en-US" sz="900" noProof="0" dirty="0">
                  <a:solidFill>
                    <a:srgbClr val="3F1A01"/>
                  </a:solidFill>
                </a:rPr>
                <a:t>Eccentricity </a:t>
              </a:r>
            </a:p>
            <a:p>
              <a:pPr marL="108000" indent="-108000">
                <a:buFont typeface="Arial" panose="020B0604020202020204" pitchFamily="34" charset="0"/>
                <a:buChar char="•"/>
              </a:pPr>
              <a:r>
                <a:rPr lang="en-US" sz="900" noProof="0" dirty="0">
                  <a:solidFill>
                    <a:srgbClr val="3F1A01"/>
                  </a:solidFill>
                </a:rPr>
                <a:t>Cognitive/perceptual dysregulation</a:t>
              </a:r>
            </a:p>
            <a:p>
              <a:pPr marL="108000" indent="-108000">
                <a:buFont typeface="Arial" panose="020B0604020202020204" pitchFamily="34" charset="0"/>
                <a:buChar char="•"/>
              </a:pPr>
              <a:r>
                <a:rPr lang="en-US" sz="900" noProof="0" dirty="0">
                  <a:solidFill>
                    <a:srgbClr val="3F1A01"/>
                  </a:solidFill>
                </a:rPr>
                <a:t>Unusual beliefs and experiences</a:t>
              </a:r>
            </a:p>
            <a:p>
              <a:pPr marL="108000" indent="-108000">
                <a:buFont typeface="Arial" panose="020B0604020202020204" pitchFamily="34" charset="0"/>
                <a:buChar char="•"/>
              </a:pPr>
              <a:r>
                <a:rPr lang="en-US" sz="900" noProof="0" dirty="0">
                  <a:solidFill>
                    <a:srgbClr val="3F1A01"/>
                  </a:solidFill>
                </a:rPr>
                <a:t>Fantasy proneness</a:t>
              </a:r>
            </a:p>
          </p:txBody>
        </p:sp>
        <p:sp>
          <p:nvSpPr>
            <p:cNvPr id="15" name="Rectangle 14">
              <a:extLst>
                <a:ext uri="{FF2B5EF4-FFF2-40B4-BE49-F238E27FC236}">
                  <a16:creationId xmlns:a16="http://schemas.microsoft.com/office/drawing/2014/main" id="{DC60B0CC-3A71-5BC8-94A5-E9468F1B78C1}"/>
                </a:ext>
              </a:extLst>
            </p:cNvPr>
            <p:cNvSpPr/>
            <p:nvPr/>
          </p:nvSpPr>
          <p:spPr>
            <a:xfrm>
              <a:off x="4284143" y="1740657"/>
              <a:ext cx="3002420" cy="431999"/>
            </a:xfrm>
            <a:prstGeom prst="rect">
              <a:avLst/>
            </a:prstGeom>
            <a:solidFill>
              <a:schemeClr val="accent3">
                <a:lumMod val="20000"/>
                <a:lumOff val="80000"/>
              </a:schemeClr>
            </a:solidFill>
          </p:spPr>
          <p:txBody>
            <a:bodyPr vert="horz" lIns="72000" tIns="72000" rIns="72000" bIns="72000" rtlCol="0" anchor="ctr">
              <a:noAutofit/>
            </a:bodyPr>
            <a:lstStyle/>
            <a:p>
              <a:pPr algn="ctr"/>
              <a:r>
                <a:rPr lang="en-US" sz="900" b="1" noProof="0" dirty="0">
                  <a:solidFill>
                    <a:srgbClr val="3F1A01"/>
                  </a:solidFill>
                </a:rPr>
                <a:t>Thought disorder</a:t>
              </a:r>
            </a:p>
          </p:txBody>
        </p:sp>
        <p:sp>
          <p:nvSpPr>
            <p:cNvPr id="16" name="Rectangle 15">
              <a:extLst>
                <a:ext uri="{FF2B5EF4-FFF2-40B4-BE49-F238E27FC236}">
                  <a16:creationId xmlns:a16="http://schemas.microsoft.com/office/drawing/2014/main" id="{080DBCAF-B257-6481-E358-AD9DF49A9642}"/>
                </a:ext>
              </a:extLst>
            </p:cNvPr>
            <p:cNvSpPr/>
            <p:nvPr/>
          </p:nvSpPr>
          <p:spPr>
            <a:xfrm>
              <a:off x="7415726" y="3102042"/>
              <a:ext cx="3046873" cy="3907383"/>
            </a:xfrm>
            <a:prstGeom prst="rect">
              <a:avLst/>
            </a:prstGeom>
            <a:solidFill>
              <a:schemeClr val="accent5">
                <a:lumMod val="40000"/>
                <a:lumOff val="60000"/>
              </a:schemeClr>
            </a:solidFill>
          </p:spPr>
          <p:txBody>
            <a:bodyPr vert="horz" lIns="72000" tIns="72000" rIns="72000" bIns="72000" rtlCol="0" anchor="t">
              <a:noAutofit/>
            </a:bodyPr>
            <a:lstStyle/>
            <a:p>
              <a:r>
                <a:rPr lang="en-US" sz="900" b="1" noProof="0" dirty="0">
                  <a:solidFill>
                    <a:srgbClr val="3F1A01"/>
                  </a:solidFill>
                </a:rPr>
                <a:t>Traits</a:t>
              </a:r>
              <a:r>
                <a:rPr lang="en-US" sz="900" noProof="0" dirty="0">
                  <a:solidFill>
                    <a:srgbClr val="3F1A01"/>
                  </a:solidFill>
                </a:rPr>
                <a:t> </a:t>
              </a:r>
            </a:p>
            <a:p>
              <a:pPr marL="108000" indent="-108000">
                <a:buFont typeface="Arial" panose="020B0604020202020204" pitchFamily="34" charset="0"/>
                <a:buChar char="•"/>
              </a:pPr>
              <a:r>
                <a:rPr lang="en-US" sz="900" noProof="0" dirty="0">
                  <a:solidFill>
                    <a:srgbClr val="3F1A01"/>
                  </a:solidFill>
                </a:rPr>
                <a:t>Anhedonia</a:t>
              </a:r>
            </a:p>
            <a:p>
              <a:pPr marL="108000" indent="-108000">
                <a:buFont typeface="Arial" panose="020B0604020202020204" pitchFamily="34" charset="0"/>
                <a:buChar char="•"/>
              </a:pPr>
              <a:r>
                <a:rPr lang="en-US" sz="900" noProof="0" dirty="0" err="1">
                  <a:solidFill>
                    <a:srgbClr val="3F1A01"/>
                  </a:solidFill>
                </a:rPr>
                <a:t>Depressivity</a:t>
              </a:r>
              <a:endParaRPr lang="en-US" sz="900" noProof="0" dirty="0">
                <a:solidFill>
                  <a:srgbClr val="3F1A01"/>
                </a:solidFill>
              </a:endParaRPr>
            </a:p>
            <a:p>
              <a:pPr marL="108000" indent="-108000">
                <a:buFont typeface="Arial" panose="020B0604020202020204" pitchFamily="34" charset="0"/>
                <a:buChar char="•"/>
              </a:pPr>
              <a:r>
                <a:rPr lang="en-US" sz="900" noProof="0" dirty="0">
                  <a:solidFill>
                    <a:srgbClr val="3F1A01"/>
                  </a:solidFill>
                </a:rPr>
                <a:t>Intimacy avoidance</a:t>
              </a:r>
            </a:p>
            <a:p>
              <a:pPr marL="108000" indent="-108000">
                <a:buFont typeface="Arial" panose="020B0604020202020204" pitchFamily="34" charset="0"/>
                <a:buChar char="•"/>
              </a:pPr>
              <a:r>
                <a:rPr lang="en-US" sz="900" noProof="0" dirty="0">
                  <a:solidFill>
                    <a:srgbClr val="3F1A01"/>
                  </a:solidFill>
                </a:rPr>
                <a:t>Suspicious-ness</a:t>
              </a:r>
            </a:p>
            <a:p>
              <a:pPr marL="108000" indent="-108000">
                <a:buFont typeface="Arial" panose="020B0604020202020204" pitchFamily="34" charset="0"/>
                <a:buChar char="•"/>
              </a:pPr>
              <a:r>
                <a:rPr lang="en-US" sz="900" noProof="0" dirty="0">
                  <a:solidFill>
                    <a:srgbClr val="3F1A01"/>
                  </a:solidFill>
                </a:rPr>
                <a:t>Withdrawal</a:t>
              </a:r>
            </a:p>
            <a:p>
              <a:pPr marL="108000" indent="-108000">
                <a:buFont typeface="Arial" panose="020B0604020202020204" pitchFamily="34" charset="0"/>
                <a:buChar char="•"/>
              </a:pPr>
              <a:r>
                <a:rPr lang="en-US" sz="900" noProof="0" dirty="0">
                  <a:solidFill>
                    <a:srgbClr val="3F1A01"/>
                  </a:solidFill>
                </a:rPr>
                <a:t>Interpersonal passivity</a:t>
              </a:r>
            </a:p>
            <a:p>
              <a:pPr marL="108000" indent="-108000">
                <a:buFont typeface="Arial" panose="020B0604020202020204" pitchFamily="34" charset="0"/>
                <a:buChar char="•"/>
              </a:pPr>
              <a:r>
                <a:rPr lang="en-US" sz="900" noProof="0" dirty="0" err="1">
                  <a:solidFill>
                    <a:srgbClr val="3F1A01"/>
                  </a:solidFill>
                </a:rPr>
                <a:t>Disaffiliative</a:t>
              </a:r>
              <a:r>
                <a:rPr lang="en-US" sz="900" noProof="0" dirty="0">
                  <a:solidFill>
                    <a:srgbClr val="3F1A01"/>
                  </a:solidFill>
                </a:rPr>
                <a:t>-ness</a:t>
              </a:r>
            </a:p>
            <a:p>
              <a:pPr marL="108000" indent="-108000">
                <a:buFont typeface="Arial" panose="020B0604020202020204" pitchFamily="34" charset="0"/>
                <a:buChar char="•"/>
              </a:pPr>
              <a:r>
                <a:rPr lang="en-US" sz="900" noProof="0" dirty="0">
                  <a:solidFill>
                    <a:srgbClr val="3F1A01"/>
                  </a:solidFill>
                </a:rPr>
                <a:t>Low attention seeking</a:t>
              </a:r>
            </a:p>
          </p:txBody>
        </p:sp>
        <p:sp>
          <p:nvSpPr>
            <p:cNvPr id="17" name="Rectangle 16">
              <a:extLst>
                <a:ext uri="{FF2B5EF4-FFF2-40B4-BE49-F238E27FC236}">
                  <a16:creationId xmlns:a16="http://schemas.microsoft.com/office/drawing/2014/main" id="{AB6D17CF-98EF-845E-8166-162A1669C672}"/>
                </a:ext>
              </a:extLst>
            </p:cNvPr>
            <p:cNvSpPr/>
            <p:nvPr/>
          </p:nvSpPr>
          <p:spPr>
            <a:xfrm>
              <a:off x="7415728" y="1740657"/>
              <a:ext cx="3046870" cy="431999"/>
            </a:xfrm>
            <a:prstGeom prst="rect">
              <a:avLst/>
            </a:prstGeom>
            <a:solidFill>
              <a:schemeClr val="accent5">
                <a:lumMod val="20000"/>
                <a:lumOff val="80000"/>
              </a:schemeClr>
            </a:solidFill>
          </p:spPr>
          <p:txBody>
            <a:bodyPr vert="horz" lIns="72000" tIns="72000" rIns="72000" bIns="72000" rtlCol="0" anchor="ctr">
              <a:noAutofit/>
            </a:bodyPr>
            <a:lstStyle/>
            <a:p>
              <a:pPr algn="ctr"/>
              <a:r>
                <a:rPr lang="en-US" sz="900" b="1" noProof="0" dirty="0">
                  <a:solidFill>
                    <a:srgbClr val="3F1A01"/>
                  </a:solidFill>
                </a:rPr>
                <a:t>Detachment</a:t>
              </a:r>
            </a:p>
          </p:txBody>
        </p:sp>
        <p:cxnSp>
          <p:nvCxnSpPr>
            <p:cNvPr id="18" name="Straight Arrow Connector 17">
              <a:extLst>
                <a:ext uri="{FF2B5EF4-FFF2-40B4-BE49-F238E27FC236}">
                  <a16:creationId xmlns:a16="http://schemas.microsoft.com/office/drawing/2014/main" id="{F0C2A98C-BAD8-385A-EB9C-02E6E2932D45}"/>
                </a:ext>
              </a:extLst>
            </p:cNvPr>
            <p:cNvCxnSpPr>
              <a:cxnSpLocks/>
            </p:cNvCxnSpPr>
            <p:nvPr/>
          </p:nvCxnSpPr>
          <p:spPr>
            <a:xfrm>
              <a:off x="8939162" y="712400"/>
              <a:ext cx="0" cy="1028252"/>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79FFF225-576A-1596-97AE-5FB6F5CFE174}"/>
                </a:ext>
              </a:extLst>
            </p:cNvPr>
            <p:cNvCxnSpPr>
              <a:cxnSpLocks/>
            </p:cNvCxnSpPr>
            <p:nvPr/>
          </p:nvCxnSpPr>
          <p:spPr>
            <a:xfrm>
              <a:off x="5785352" y="2168643"/>
              <a:ext cx="0" cy="933400"/>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BFF3F9C9-1D05-92CA-5FD6-99ED04C4FCD7}"/>
                </a:ext>
              </a:extLst>
            </p:cNvPr>
            <p:cNvCxnSpPr>
              <a:cxnSpLocks/>
            </p:cNvCxnSpPr>
            <p:nvPr/>
          </p:nvCxnSpPr>
          <p:spPr>
            <a:xfrm>
              <a:off x="8939162" y="2180772"/>
              <a:ext cx="0" cy="933400"/>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FAD149C0-A977-D0B7-56D0-CC0B84EC3977}"/>
                </a:ext>
              </a:extLst>
            </p:cNvPr>
            <p:cNvCxnSpPr>
              <a:cxnSpLocks/>
            </p:cNvCxnSpPr>
            <p:nvPr/>
          </p:nvCxnSpPr>
          <p:spPr>
            <a:xfrm>
              <a:off x="5785352" y="7015428"/>
              <a:ext cx="0" cy="933400"/>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E303959E-1A18-C6F2-DE94-EFDEC6F5906F}"/>
                </a:ext>
              </a:extLst>
            </p:cNvPr>
            <p:cNvCxnSpPr>
              <a:cxnSpLocks/>
            </p:cNvCxnSpPr>
            <p:nvPr/>
          </p:nvCxnSpPr>
          <p:spPr>
            <a:xfrm>
              <a:off x="8939162" y="7027557"/>
              <a:ext cx="0" cy="933400"/>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587AC85F-3B92-556E-B503-68FB606398AF}"/>
                </a:ext>
              </a:extLst>
            </p:cNvPr>
            <p:cNvSpPr/>
            <p:nvPr/>
          </p:nvSpPr>
          <p:spPr>
            <a:xfrm>
              <a:off x="4284141" y="7427679"/>
              <a:ext cx="3002421" cy="1859126"/>
            </a:xfrm>
            <a:prstGeom prst="rect">
              <a:avLst/>
            </a:prstGeom>
            <a:solidFill>
              <a:schemeClr val="accent3">
                <a:lumMod val="60000"/>
                <a:lumOff val="40000"/>
              </a:schemeClr>
            </a:solidFill>
          </p:spPr>
          <p:txBody>
            <a:bodyPr vert="horz" lIns="72000" tIns="72000" rIns="72000" bIns="72000" rtlCol="0" anchor="t">
              <a:noAutofit/>
            </a:bodyPr>
            <a:lstStyle/>
            <a:p>
              <a:pPr marL="108000" indent="-108000">
                <a:buFont typeface="Arial" panose="020B0604020202020204" pitchFamily="34" charset="0"/>
                <a:buChar char="•"/>
              </a:pPr>
              <a:r>
                <a:rPr lang="en-US" sz="900" noProof="0" dirty="0">
                  <a:solidFill>
                    <a:srgbClr val="3F1A01"/>
                  </a:solidFill>
                </a:rPr>
                <a:t>Mood disorders with psychosis</a:t>
              </a:r>
            </a:p>
            <a:p>
              <a:pPr marL="108000" indent="-108000">
                <a:buFont typeface="Arial" panose="020B0604020202020204" pitchFamily="34" charset="0"/>
                <a:buChar char="•"/>
              </a:pPr>
              <a:r>
                <a:rPr lang="en-US" sz="900" noProof="0" dirty="0">
                  <a:solidFill>
                    <a:srgbClr val="3F1A01"/>
                  </a:solidFill>
                </a:rPr>
                <a:t>Paranoid PD</a:t>
              </a:r>
            </a:p>
            <a:p>
              <a:pPr marL="108000" indent="-108000">
                <a:buFont typeface="Arial" panose="020B0604020202020204" pitchFamily="34" charset="0"/>
                <a:buChar char="•"/>
              </a:pPr>
              <a:r>
                <a:rPr lang="en-US" sz="900" noProof="0" dirty="0">
                  <a:solidFill>
                    <a:srgbClr val="3F1A01"/>
                  </a:solidFill>
                </a:rPr>
                <a:t>Schizophrenia spectrum</a:t>
              </a:r>
            </a:p>
            <a:p>
              <a:pPr marL="108000" indent="-108000">
                <a:buFont typeface="Arial" panose="020B0604020202020204" pitchFamily="34" charset="0"/>
                <a:buChar char="•"/>
              </a:pPr>
              <a:r>
                <a:rPr lang="en-US" sz="900" noProof="0" dirty="0">
                  <a:solidFill>
                    <a:srgbClr val="3F1A01"/>
                  </a:solidFill>
                </a:rPr>
                <a:t>Schizoid PD</a:t>
              </a:r>
            </a:p>
            <a:p>
              <a:pPr marL="108000" indent="-108000">
                <a:buFont typeface="Arial" panose="020B0604020202020204" pitchFamily="34" charset="0"/>
                <a:buChar char="•"/>
              </a:pPr>
              <a:r>
                <a:rPr lang="en-US" sz="900" noProof="0" dirty="0">
                  <a:solidFill>
                    <a:srgbClr val="3F1A01"/>
                  </a:solidFill>
                </a:rPr>
                <a:t>Schizotypal PD</a:t>
              </a:r>
            </a:p>
          </p:txBody>
        </p:sp>
        <p:sp>
          <p:nvSpPr>
            <p:cNvPr id="24" name="Rectangle 23">
              <a:extLst>
                <a:ext uri="{FF2B5EF4-FFF2-40B4-BE49-F238E27FC236}">
                  <a16:creationId xmlns:a16="http://schemas.microsoft.com/office/drawing/2014/main" id="{FF222DE7-843A-C232-8B6E-BB20056D464E}"/>
                </a:ext>
              </a:extLst>
            </p:cNvPr>
            <p:cNvSpPr/>
            <p:nvPr/>
          </p:nvSpPr>
          <p:spPr>
            <a:xfrm>
              <a:off x="7415734" y="7427679"/>
              <a:ext cx="3046857" cy="1859126"/>
            </a:xfrm>
            <a:prstGeom prst="rect">
              <a:avLst/>
            </a:prstGeom>
            <a:solidFill>
              <a:schemeClr val="accent5">
                <a:lumMod val="60000"/>
                <a:lumOff val="40000"/>
              </a:schemeClr>
            </a:solidFill>
          </p:spPr>
          <p:txBody>
            <a:bodyPr vert="horz" lIns="72000" tIns="72000" rIns="72000" bIns="72000" rtlCol="0" anchor="t">
              <a:noAutofit/>
            </a:bodyPr>
            <a:lstStyle/>
            <a:p>
              <a:pPr marL="108000" indent="-108000">
                <a:buFont typeface="Arial" panose="020B0604020202020204" pitchFamily="34" charset="0"/>
                <a:buChar char="•"/>
              </a:pPr>
              <a:r>
                <a:rPr lang="en-US" sz="900" noProof="0" dirty="0">
                  <a:solidFill>
                    <a:srgbClr val="3F1A01"/>
                  </a:solidFill>
                </a:rPr>
                <a:t>Avoidant PD</a:t>
              </a:r>
            </a:p>
            <a:p>
              <a:pPr marL="108000" indent="-108000">
                <a:buFont typeface="Arial" panose="020B0604020202020204" pitchFamily="34" charset="0"/>
                <a:buChar char="•"/>
              </a:pPr>
              <a:r>
                <a:rPr lang="en-US" sz="900" noProof="0" dirty="0">
                  <a:solidFill>
                    <a:srgbClr val="3F1A01"/>
                  </a:solidFill>
                </a:rPr>
                <a:t>Low histrionic PD</a:t>
              </a:r>
            </a:p>
            <a:p>
              <a:pPr marL="108000" indent="-108000">
                <a:buFont typeface="Arial" panose="020B0604020202020204" pitchFamily="34" charset="0"/>
                <a:buChar char="•"/>
              </a:pPr>
              <a:r>
                <a:rPr lang="en-US" sz="900" noProof="0" dirty="0">
                  <a:solidFill>
                    <a:srgbClr val="3F1A01"/>
                  </a:solidFill>
                </a:rPr>
                <a:t>Schizoid PD</a:t>
              </a:r>
            </a:p>
          </p:txBody>
        </p:sp>
        <p:cxnSp>
          <p:nvCxnSpPr>
            <p:cNvPr id="25" name="Straight Arrow Connector 24">
              <a:extLst>
                <a:ext uri="{FF2B5EF4-FFF2-40B4-BE49-F238E27FC236}">
                  <a16:creationId xmlns:a16="http://schemas.microsoft.com/office/drawing/2014/main" id="{93AA8A87-6033-6EDA-499F-54ED35A07F0F}"/>
                </a:ext>
              </a:extLst>
            </p:cNvPr>
            <p:cNvCxnSpPr>
              <a:cxnSpLocks/>
            </p:cNvCxnSpPr>
            <p:nvPr/>
          </p:nvCxnSpPr>
          <p:spPr>
            <a:xfrm>
              <a:off x="5785352" y="712400"/>
              <a:ext cx="0" cy="1028252"/>
            </a:xfrm>
            <a:prstGeom prst="straightConnector1">
              <a:avLst/>
            </a:prstGeom>
            <a:ln w="12700" cmpd="sng">
              <a:solidFill>
                <a:schemeClr val="tx1"/>
              </a:solidFill>
              <a:tailEnd type="none"/>
            </a:ln>
          </p:spPr>
          <p:style>
            <a:lnRef idx="1">
              <a:schemeClr val="dk1"/>
            </a:lnRef>
            <a:fillRef idx="0">
              <a:schemeClr val="dk1"/>
            </a:fillRef>
            <a:effectRef idx="0">
              <a:schemeClr val="dk1"/>
            </a:effectRef>
            <a:fontRef idx="minor">
              <a:schemeClr val="tx1"/>
            </a:fontRef>
          </p:style>
        </p:cxnSp>
      </p:grpSp>
      <p:sp>
        <p:nvSpPr>
          <p:cNvPr id="28" name="TextBox 7">
            <a:extLst>
              <a:ext uri="{FF2B5EF4-FFF2-40B4-BE49-F238E27FC236}">
                <a16:creationId xmlns:a16="http://schemas.microsoft.com/office/drawing/2014/main" id="{46CD2CA8-3D95-8F9E-95F8-DA416DE713A5}"/>
              </a:ext>
            </a:extLst>
          </p:cNvPr>
          <p:cNvSpPr txBox="1"/>
          <p:nvPr/>
        </p:nvSpPr>
        <p:spPr>
          <a:xfrm>
            <a:off x="8401487" y="5773864"/>
            <a:ext cx="3250173" cy="553998"/>
          </a:xfrm>
          <a:prstGeom prst="rect">
            <a:avLst/>
          </a:prstGeom>
          <a:noFill/>
        </p:spPr>
        <p:txBody>
          <a:bodyPr wrap="square" lIns="0" tIns="0" rIns="0" bIns="0" anchor="b">
            <a:spAutoFit/>
          </a:bodyPr>
          <a:lstStyle/>
          <a:p>
            <a:pPr algn="r" fontAlgn="base"/>
            <a:r>
              <a:rPr lang="en-US" sz="9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This work is adapted from the “Current Model” figure by the </a:t>
            </a:r>
            <a:r>
              <a:rPr lang="en-US" sz="900" noProof="0" dirty="0" err="1">
                <a:solidFill>
                  <a:srgbClr val="3F1A01"/>
                </a:solidFill>
                <a:latin typeface="Arial" panose="020B0604020202020204" pitchFamily="34" charset="0"/>
                <a:ea typeface="Times New Roman" panose="02020603050405020304" pitchFamily="18" charset="0"/>
                <a:cs typeface="Times New Roman" panose="02020603050405020304" pitchFamily="18" charset="0"/>
              </a:rPr>
              <a:t>HiTOP</a:t>
            </a:r>
            <a:r>
              <a:rPr lang="en-US" sz="900" noProof="0" dirty="0">
                <a:solidFill>
                  <a:srgbClr val="3F1A01"/>
                </a:solidFill>
                <a:latin typeface="Arial" panose="020B0604020202020204" pitchFamily="34" charset="0"/>
                <a:ea typeface="Times New Roman" panose="02020603050405020304" pitchFamily="18" charset="0"/>
                <a:cs typeface="Times New Roman" panose="02020603050405020304" pitchFamily="18" charset="0"/>
              </a:rPr>
              <a:t> Consortium, available at hitop‑system.org/current-model, used under CC-BY-4.0. This work is licensed under Creative Commons license CC-BY-SA by The Lundbeck Foundation.</a:t>
            </a:r>
            <a:endParaRPr lang="en-US" sz="1200" noProof="0" dirty="0">
              <a:solidFill>
                <a:srgbClr val="3F1A01"/>
              </a:solidFill>
              <a:latin typeface="Times New Roman" panose="02020603050405020304" pitchFamily="18" charset="0"/>
              <a:ea typeface="Times New Roman" panose="02020603050405020304" pitchFamily="18" charset="0"/>
            </a:endParaRPr>
          </a:p>
        </p:txBody>
      </p:sp>
      <p:sp>
        <p:nvSpPr>
          <p:cNvPr id="2" name="Slide Number Placeholder 1">
            <a:extLst>
              <a:ext uri="{FF2B5EF4-FFF2-40B4-BE49-F238E27FC236}">
                <a16:creationId xmlns:a16="http://schemas.microsoft.com/office/drawing/2014/main" id="{8ECD7C08-A681-4724-2BF7-60B76E26AD8E}"/>
              </a:ext>
            </a:extLst>
          </p:cNvPr>
          <p:cNvSpPr>
            <a:spLocks noGrp="1"/>
          </p:cNvSpPr>
          <p:nvPr>
            <p:ph type="sldNum" sz="quarter" idx="4"/>
          </p:nvPr>
        </p:nvSpPr>
        <p:spPr/>
        <p:txBody>
          <a:bodyPr/>
          <a:lstStyle/>
          <a:p>
            <a:fld id="{6DBC486D-4FAB-B746-8B02-8D7C842291C6}" type="slidenum">
              <a:rPr lang="en-US" noProof="0" smtClean="0"/>
              <a:pPr/>
              <a:t>22</a:t>
            </a:fld>
            <a:endParaRPr lang="en-US" noProof="0" dirty="0"/>
          </a:p>
        </p:txBody>
      </p:sp>
    </p:spTree>
    <p:extLst>
      <p:ext uri="{BB962C8B-B14F-4D97-AF65-F5344CB8AC3E}">
        <p14:creationId xmlns:p14="http://schemas.microsoft.com/office/powerpoint/2010/main" val="3972372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28A6B-1514-8E92-E53A-AB9C3925617B}"/>
              </a:ext>
            </a:extLst>
          </p:cNvPr>
          <p:cNvSpPr>
            <a:spLocks noGrp="1"/>
          </p:cNvSpPr>
          <p:nvPr>
            <p:ph type="title"/>
          </p:nvPr>
        </p:nvSpPr>
        <p:spPr/>
        <p:txBody>
          <a:bodyPr/>
          <a:lstStyle/>
          <a:p>
            <a:r>
              <a:rPr lang="en-US" noProof="0" dirty="0"/>
              <a:t>Diagnosis of schizophrenia</a:t>
            </a:r>
          </a:p>
        </p:txBody>
      </p:sp>
      <p:sp>
        <p:nvSpPr>
          <p:cNvPr id="4" name="Text Placeholder 3">
            <a:extLst>
              <a:ext uri="{FF2B5EF4-FFF2-40B4-BE49-F238E27FC236}">
                <a16:creationId xmlns:a16="http://schemas.microsoft.com/office/drawing/2014/main" id="{27EF8285-CDB8-CE7A-2CA7-3DD8B3C280FB}"/>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769263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0DBF-7B1F-8CCE-BD8E-03569FB4949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F7D7CA3-6B2D-ABB6-AED8-2C3C5C9B7218}"/>
              </a:ext>
            </a:extLst>
          </p:cNvPr>
          <p:cNvSpPr>
            <a:spLocks noGrp="1"/>
          </p:cNvSpPr>
          <p:nvPr>
            <p:ph type="body" sz="quarter" idx="17"/>
          </p:nvPr>
        </p:nvSpPr>
        <p:spPr/>
        <p:txBody>
          <a:bodyPr/>
          <a:lstStyle/>
          <a:p>
            <a:r>
              <a:rPr lang="en-US" noProof="0" dirty="0"/>
              <a:t>Schizophrenia – History, definitions, and diagnosis</a:t>
            </a:r>
          </a:p>
        </p:txBody>
      </p:sp>
      <p:sp>
        <p:nvSpPr>
          <p:cNvPr id="12" name="Title 11">
            <a:extLst>
              <a:ext uri="{FF2B5EF4-FFF2-40B4-BE49-F238E27FC236}">
                <a16:creationId xmlns:a16="http://schemas.microsoft.com/office/drawing/2014/main" id="{2F70FE23-EB7D-EAB1-690B-F8E8ECF1A174}"/>
              </a:ext>
            </a:extLst>
          </p:cNvPr>
          <p:cNvSpPr>
            <a:spLocks noGrp="1"/>
          </p:cNvSpPr>
          <p:nvPr>
            <p:ph type="title"/>
          </p:nvPr>
        </p:nvSpPr>
        <p:spPr/>
        <p:txBody>
          <a:bodyPr/>
          <a:lstStyle/>
          <a:p>
            <a:r>
              <a:rPr lang="en-US" noProof="0" dirty="0"/>
              <a:t>Principles of the clinical diagnosis of schizophrenia</a:t>
            </a:r>
          </a:p>
        </p:txBody>
      </p:sp>
      <p:sp>
        <p:nvSpPr>
          <p:cNvPr id="3" name="Content Placeholder 2">
            <a:extLst>
              <a:ext uri="{FF2B5EF4-FFF2-40B4-BE49-F238E27FC236}">
                <a16:creationId xmlns:a16="http://schemas.microsoft.com/office/drawing/2014/main" id="{2DBF2267-3D26-D18E-EA12-146FCCFA5802}"/>
              </a:ext>
            </a:extLst>
          </p:cNvPr>
          <p:cNvSpPr>
            <a:spLocks noGrp="1"/>
          </p:cNvSpPr>
          <p:nvPr>
            <p:ph idx="19"/>
          </p:nvPr>
        </p:nvSpPr>
        <p:spPr>
          <a:xfrm>
            <a:off x="539750" y="1416785"/>
            <a:ext cx="11110913" cy="4415215"/>
          </a:xfrm>
        </p:spPr>
        <p:txBody>
          <a:bodyPr/>
          <a:lstStyle/>
          <a:p>
            <a:r>
              <a:rPr lang="en-US" noProof="0" dirty="0"/>
              <a:t>Contemporary diagnosis of schizophrenia rests on recognition of </a:t>
            </a:r>
            <a:r>
              <a:rPr lang="en-US" b="1" noProof="0" dirty="0"/>
              <a:t>longitudinal clinical patterns </a:t>
            </a:r>
            <a:r>
              <a:rPr lang="en-US" noProof="0" dirty="0"/>
              <a:t>and </a:t>
            </a:r>
            <a:r>
              <a:rPr lang="en-US" b="1" noProof="0" dirty="0"/>
              <a:t>contextualized symptom constellations</a:t>
            </a:r>
            <a:r>
              <a:rPr lang="en-US" noProof="0" dirty="0"/>
              <a:t>, rather than simple symptom counting</a:t>
            </a:r>
            <a:r>
              <a:rPr lang="en-US" baseline="30000" noProof="0" dirty="0"/>
              <a:t>1,2</a:t>
            </a:r>
            <a:endParaRPr lang="en-US" noProof="0" dirty="0"/>
          </a:p>
          <a:p>
            <a:r>
              <a:rPr lang="en-US" b="1" noProof="0" dirty="0" err="1"/>
              <a:t>Semiologic</a:t>
            </a:r>
            <a:r>
              <a:rPr lang="en-US" b="1" noProof="0" dirty="0"/>
              <a:t> and phenomenological approaches elicit narrative context</a:t>
            </a:r>
            <a:r>
              <a:rPr lang="en-US" noProof="0" dirty="0"/>
              <a:t>, enabling self-disorder and psychotic experiences to be understood within the person’s life story</a:t>
            </a:r>
            <a:r>
              <a:rPr lang="en-US" baseline="30000" noProof="0" dirty="0"/>
              <a:t>3-5</a:t>
            </a:r>
            <a:endParaRPr lang="en-US" noProof="0" dirty="0"/>
          </a:p>
          <a:p>
            <a:r>
              <a:rPr lang="en-US" noProof="0" dirty="0"/>
              <a:t>Symptoms should be </a:t>
            </a:r>
            <a:r>
              <a:rPr lang="en-US" b="1" noProof="0" dirty="0"/>
              <a:t>assessed over time</a:t>
            </a:r>
            <a:r>
              <a:rPr lang="en-US" noProof="0" dirty="0"/>
              <a:t>, with consideration of </a:t>
            </a:r>
            <a:r>
              <a:rPr lang="en-US" b="1" noProof="0" dirty="0"/>
              <a:t>family history</a:t>
            </a:r>
            <a:r>
              <a:rPr lang="en-US" noProof="0" dirty="0"/>
              <a:t>, and contextualized within an individual’s </a:t>
            </a:r>
            <a:r>
              <a:rPr lang="en-US" b="1" noProof="0" dirty="0"/>
              <a:t>developmental trajectory </a:t>
            </a:r>
            <a:r>
              <a:rPr lang="en-US" noProof="0" dirty="0"/>
              <a:t>and a </a:t>
            </a:r>
            <a:r>
              <a:rPr lang="en-US" b="1" noProof="0" dirty="0"/>
              <a:t>biopsychosocial framework</a:t>
            </a:r>
            <a:r>
              <a:rPr lang="en-US" baseline="30000" noProof="0" dirty="0"/>
              <a:t>1,6-8</a:t>
            </a:r>
            <a:endParaRPr lang="en-US" noProof="0" dirty="0"/>
          </a:p>
        </p:txBody>
      </p:sp>
      <p:sp>
        <p:nvSpPr>
          <p:cNvPr id="13" name="Text Placeholder 12">
            <a:extLst>
              <a:ext uri="{FF2B5EF4-FFF2-40B4-BE49-F238E27FC236}">
                <a16:creationId xmlns:a16="http://schemas.microsoft.com/office/drawing/2014/main" id="{4BA87480-6334-2CA2-527A-DEBF7580B7AB}"/>
              </a:ext>
            </a:extLst>
          </p:cNvPr>
          <p:cNvSpPr>
            <a:spLocks noGrp="1"/>
          </p:cNvSpPr>
          <p:nvPr>
            <p:ph type="body" sz="quarter" idx="18"/>
          </p:nvPr>
        </p:nvSpPr>
        <p:spPr>
          <a:xfrm>
            <a:off x="539749" y="6102000"/>
            <a:ext cx="10993345" cy="619200"/>
          </a:xfrm>
        </p:spPr>
        <p:txBody>
          <a:bodyPr/>
          <a:lstStyle/>
          <a:p>
            <a:r>
              <a:rPr lang="en-US" noProof="0" dirty="0"/>
              <a:t>1. Parnas. World Psychiatry 2012;11:67–69; 2. </a:t>
            </a:r>
            <a:r>
              <a:rPr lang="en-US" noProof="0" dirty="0" err="1"/>
              <a:t>Urkin</a:t>
            </a:r>
            <a:r>
              <a:rPr lang="en-US" noProof="0" dirty="0"/>
              <a:t> et al. </a:t>
            </a:r>
            <a:r>
              <a:rPr lang="en-US" noProof="0" dirty="0" err="1"/>
              <a:t>Schizophr</a:t>
            </a:r>
            <a:r>
              <a:rPr lang="en-US" noProof="0" dirty="0"/>
              <a:t> Bull Open 2024;5:sgae012; 3. Parnas &amp; </a:t>
            </a:r>
            <a:r>
              <a:rPr lang="en-US" noProof="0" dirty="0" err="1"/>
              <a:t>Sandsten</a:t>
            </a:r>
            <a:r>
              <a:rPr lang="en-US" noProof="0" dirty="0"/>
              <a:t>. </a:t>
            </a:r>
            <a:r>
              <a:rPr lang="en-US" noProof="0" dirty="0" err="1"/>
              <a:t>Schizophr</a:t>
            </a:r>
            <a:r>
              <a:rPr lang="en-US" noProof="0" dirty="0"/>
              <a:t> Res 2024;270:197–201; 4. Nordgaard et al. Psychopathology 2021;54:275–281; </a:t>
            </a:r>
            <a:br>
              <a:rPr lang="en-US" noProof="0" dirty="0"/>
            </a:br>
            <a:r>
              <a:rPr lang="en-US" noProof="0" dirty="0"/>
              <a:t>5. </a:t>
            </a:r>
            <a:r>
              <a:rPr lang="en-US" noProof="0" dirty="0" err="1"/>
              <a:t>Stanghellini</a:t>
            </a:r>
            <a:r>
              <a:rPr lang="en-US" noProof="0" dirty="0"/>
              <a:t> et al. </a:t>
            </a:r>
            <a:r>
              <a:rPr lang="en-US" noProof="0" dirty="0" err="1"/>
              <a:t>Philos</a:t>
            </a:r>
            <a:r>
              <a:rPr lang="en-US" noProof="0" dirty="0"/>
              <a:t> Psychol 2023;36:1261–1286; 6. Howes &amp; Murray. Lancet. 2014;383:1677–1687; 7. Walker et al. Dev </a:t>
            </a:r>
            <a:r>
              <a:rPr lang="en-US" noProof="0" dirty="0" err="1"/>
              <a:t>Psychopathol</a:t>
            </a:r>
            <a:r>
              <a:rPr lang="en-US" noProof="0" dirty="0"/>
              <a:t> 2024;36:2559–2569; </a:t>
            </a:r>
            <a:br>
              <a:rPr lang="en-US" noProof="0" dirty="0"/>
            </a:br>
            <a:r>
              <a:rPr lang="en-US" noProof="0" dirty="0"/>
              <a:t>8. O'Brien et al. Neuropsychopharmacology 2026;51:273–292; 9. McGorry et al. Psychol Med 2025;55:e26</a:t>
            </a:r>
          </a:p>
        </p:txBody>
      </p:sp>
      <p:sp>
        <p:nvSpPr>
          <p:cNvPr id="6" name="Slide Number Placeholder 5">
            <a:extLst>
              <a:ext uri="{FF2B5EF4-FFF2-40B4-BE49-F238E27FC236}">
                <a16:creationId xmlns:a16="http://schemas.microsoft.com/office/drawing/2014/main" id="{C84A5A11-91DB-7EB0-ECA6-F88511DFD939}"/>
              </a:ext>
            </a:extLst>
          </p:cNvPr>
          <p:cNvSpPr>
            <a:spLocks noGrp="1"/>
          </p:cNvSpPr>
          <p:nvPr>
            <p:ph type="sldNum" sz="quarter" idx="4"/>
          </p:nvPr>
        </p:nvSpPr>
        <p:spPr/>
        <p:txBody>
          <a:bodyPr/>
          <a:lstStyle/>
          <a:p>
            <a:fld id="{6DBC486D-4FAB-B746-8B02-8D7C842291C6}" type="slidenum">
              <a:rPr lang="en-US" noProof="0" smtClean="0"/>
              <a:pPr/>
              <a:t>24</a:t>
            </a:fld>
            <a:endParaRPr lang="en-US" noProof="0" dirty="0"/>
          </a:p>
        </p:txBody>
      </p:sp>
      <p:sp>
        <p:nvSpPr>
          <p:cNvPr id="7" name="Rectangle: Rounded Corners 6">
            <a:extLst>
              <a:ext uri="{FF2B5EF4-FFF2-40B4-BE49-F238E27FC236}">
                <a16:creationId xmlns:a16="http://schemas.microsoft.com/office/drawing/2014/main" id="{422F7D2B-E058-A1F5-C451-4F65E0552001}"/>
              </a:ext>
            </a:extLst>
          </p:cNvPr>
          <p:cNvSpPr/>
          <p:nvPr/>
        </p:nvSpPr>
        <p:spPr>
          <a:xfrm>
            <a:off x="539749" y="4012553"/>
            <a:ext cx="11112501" cy="1202385"/>
          </a:xfrm>
          <a:prstGeom prst="roundRect">
            <a:avLst/>
          </a:prstGeom>
          <a:solidFill>
            <a:schemeClr val="accent4">
              <a:lumMod val="40000"/>
              <a:lumOff val="60000"/>
            </a:schemeClr>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The diagnosis of schizophrenia serves pragmatic goals, including </a:t>
            </a:r>
            <a:r>
              <a:rPr kumimoji="0" lang="en-US" sz="1800" b="1" i="0" u="none" strike="noStrike" kern="1200" cap="none" spc="0" normalizeH="0" baseline="0" noProof="0" dirty="0">
                <a:ln>
                  <a:noFill/>
                </a:ln>
                <a:solidFill>
                  <a:schemeClr val="tx1"/>
                </a:solidFill>
                <a:effectLst/>
                <a:uLnTx/>
                <a:uFillTx/>
                <a:latin typeface="Arial"/>
                <a:ea typeface="+mn-ea"/>
                <a:cs typeface="+mn-cs"/>
              </a:rPr>
              <a:t>early recognition</a:t>
            </a:r>
            <a:r>
              <a:rPr kumimoji="0" lang="en-US" sz="1800" b="0" i="0" u="none" strike="noStrike" kern="1200" cap="none" spc="0" normalizeH="0" baseline="0" noProof="0" dirty="0">
                <a:ln>
                  <a:noFill/>
                </a:ln>
                <a:solidFill>
                  <a:schemeClr val="tx1"/>
                </a:solidFill>
                <a:effectLst/>
                <a:uLnTx/>
                <a:uFillTx/>
                <a:latin typeface="Arial"/>
                <a:ea typeface="+mn-ea"/>
                <a:cs typeface="+mn-cs"/>
              </a:rPr>
              <a:t>, </a:t>
            </a:r>
            <a:br>
              <a:rPr kumimoji="0" lang="en-US" sz="1800" b="0" i="0" u="none" strike="noStrike" kern="1200" cap="none" spc="0" normalizeH="0" baseline="0" noProof="0" dirty="0">
                <a:ln>
                  <a:noFill/>
                </a:ln>
                <a:solidFill>
                  <a:schemeClr val="tx1"/>
                </a:solidFill>
                <a:effectLst/>
                <a:uLnTx/>
                <a:uFillTx/>
                <a:latin typeface="Arial"/>
                <a:ea typeface="+mn-ea"/>
                <a:cs typeface="+mn-cs"/>
              </a:rPr>
            </a:br>
            <a:r>
              <a:rPr kumimoji="0" lang="en-US" sz="1800" b="1" i="0" u="none" strike="noStrike" kern="1200" cap="none" spc="0" normalizeH="0" baseline="0" noProof="0" dirty="0">
                <a:ln>
                  <a:noFill/>
                </a:ln>
                <a:solidFill>
                  <a:schemeClr val="tx1"/>
                </a:solidFill>
                <a:effectLst/>
                <a:uLnTx/>
                <a:uFillTx/>
                <a:latin typeface="Arial"/>
                <a:ea typeface="+mn-ea"/>
                <a:cs typeface="+mn-cs"/>
              </a:rPr>
              <a:t>risk stratification</a:t>
            </a:r>
            <a:r>
              <a:rPr kumimoji="0" lang="en-US" sz="1800" b="0" i="0" u="none" strike="noStrike" kern="1200" cap="none" spc="0" normalizeH="0" baseline="0" noProof="0" dirty="0">
                <a:ln>
                  <a:noFill/>
                </a:ln>
                <a:solidFill>
                  <a:schemeClr val="tx1"/>
                </a:solidFill>
                <a:effectLst/>
                <a:uLnTx/>
                <a:uFillTx/>
                <a:latin typeface="Arial"/>
                <a:ea typeface="+mn-ea"/>
                <a:cs typeface="+mn-cs"/>
              </a:rPr>
              <a:t>, and the organization of </a:t>
            </a:r>
            <a:r>
              <a:rPr kumimoji="0" lang="en-US" sz="1800" b="1" i="0" u="none" strike="noStrike" kern="1200" cap="none" spc="0" normalizeH="0" baseline="0" noProof="0" dirty="0">
                <a:ln>
                  <a:noFill/>
                </a:ln>
                <a:solidFill>
                  <a:schemeClr val="tx1"/>
                </a:solidFill>
                <a:effectLst/>
                <a:uLnTx/>
                <a:uFillTx/>
                <a:latin typeface="Arial"/>
                <a:ea typeface="+mn-ea"/>
                <a:cs typeface="+mn-cs"/>
              </a:rPr>
              <a:t>biopsychosocial protection</a:t>
            </a:r>
            <a:r>
              <a:rPr kumimoji="0" lang="en-US" sz="1800" b="0" i="0" u="none" strike="noStrike" kern="1200" cap="none" spc="0" normalizeH="0" baseline="0" noProof="0" dirty="0">
                <a:ln>
                  <a:noFill/>
                </a:ln>
                <a:solidFill>
                  <a:schemeClr val="tx1"/>
                </a:solidFill>
                <a:effectLst/>
                <a:uLnTx/>
                <a:uFillTx/>
                <a:latin typeface="Arial"/>
                <a:ea typeface="+mn-ea"/>
                <a:cs typeface="+mn-cs"/>
              </a:rPr>
              <a:t>, while providing </a:t>
            </a:r>
            <a:br>
              <a:rPr kumimoji="0" lang="en-US" sz="1800" b="0" i="0" u="none" strike="noStrike" kern="1200" cap="none" spc="0" normalizeH="0" baseline="0" noProof="0" dirty="0">
                <a:ln>
                  <a:noFill/>
                </a:ln>
                <a:solidFill>
                  <a:schemeClr val="tx1"/>
                </a:solidFill>
                <a:effectLst/>
                <a:uLnTx/>
                <a:uFillTx/>
                <a:latin typeface="Arial"/>
                <a:ea typeface="+mn-ea"/>
                <a:cs typeface="+mn-cs"/>
              </a:rPr>
            </a:br>
            <a:r>
              <a:rPr kumimoji="0" lang="en-US" sz="1800" b="0" i="0" u="none" strike="noStrike" kern="1200" cap="none" spc="0" normalizeH="0" baseline="0" noProof="0" dirty="0">
                <a:ln>
                  <a:noFill/>
                </a:ln>
                <a:solidFill>
                  <a:schemeClr val="tx1"/>
                </a:solidFill>
                <a:effectLst/>
                <a:uLnTx/>
                <a:uFillTx/>
                <a:latin typeface="Arial"/>
                <a:ea typeface="+mn-ea"/>
                <a:cs typeface="+mn-cs"/>
              </a:rPr>
              <a:t>a </a:t>
            </a:r>
            <a:r>
              <a:rPr kumimoji="0" lang="en-US" sz="1800" b="1" i="0" u="none" strike="noStrike" kern="1200" cap="none" spc="0" normalizeH="0" baseline="0" noProof="0" dirty="0">
                <a:ln>
                  <a:noFill/>
                </a:ln>
                <a:solidFill>
                  <a:schemeClr val="tx1"/>
                </a:solidFill>
                <a:effectLst/>
                <a:uLnTx/>
                <a:uFillTx/>
                <a:latin typeface="Arial"/>
                <a:ea typeface="+mn-ea"/>
                <a:cs typeface="+mn-cs"/>
              </a:rPr>
              <a:t>shared language for clinical decision‑making, service planning, and research</a:t>
            </a:r>
            <a:r>
              <a:rPr lang="en-US" baseline="30000" dirty="0">
                <a:solidFill>
                  <a:schemeClr val="tx1"/>
                </a:solidFill>
                <a:latin typeface="Arial"/>
              </a:rPr>
              <a:t>8,9</a:t>
            </a:r>
            <a:endParaRPr kumimoji="0" lang="en-US" sz="1800" b="0"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746423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32324-4246-DAA0-6053-666EE4620E95}"/>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3EF80CE-6306-8185-E3E3-AF8E0EA0282D}"/>
              </a:ext>
            </a:extLst>
          </p:cNvPr>
          <p:cNvCxnSpPr>
            <a:cxnSpLocks/>
            <a:stCxn id="26" idx="4"/>
            <a:endCxn id="23" idx="0"/>
          </p:cNvCxnSpPr>
          <p:nvPr/>
        </p:nvCxnSpPr>
        <p:spPr>
          <a:xfrm>
            <a:off x="6910184" y="2936414"/>
            <a:ext cx="0" cy="151227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3F743425-1750-4592-0A49-2264C575DBA8}"/>
              </a:ext>
            </a:extLst>
          </p:cNvPr>
          <p:cNvSpPr>
            <a:spLocks noGrp="1"/>
          </p:cNvSpPr>
          <p:nvPr>
            <p:ph type="body" sz="quarter" idx="17"/>
          </p:nvPr>
        </p:nvSpPr>
        <p:spPr/>
        <p:txBody>
          <a:bodyPr/>
          <a:lstStyle/>
          <a:p>
            <a:r>
              <a:rPr lang="en-US" noProof="0" dirty="0"/>
              <a:t>Schizophrenia – History, definitions, and diagnosis</a:t>
            </a:r>
          </a:p>
        </p:txBody>
      </p:sp>
      <p:sp>
        <p:nvSpPr>
          <p:cNvPr id="13" name="Title 12">
            <a:extLst>
              <a:ext uri="{FF2B5EF4-FFF2-40B4-BE49-F238E27FC236}">
                <a16:creationId xmlns:a16="http://schemas.microsoft.com/office/drawing/2014/main" id="{6B9DE808-16D7-A063-AACA-61A1D81178BD}"/>
              </a:ext>
            </a:extLst>
          </p:cNvPr>
          <p:cNvSpPr>
            <a:spLocks noGrp="1"/>
          </p:cNvSpPr>
          <p:nvPr>
            <p:ph type="title"/>
          </p:nvPr>
        </p:nvSpPr>
        <p:spPr/>
        <p:txBody>
          <a:bodyPr/>
          <a:lstStyle/>
          <a:p>
            <a:r>
              <a:rPr lang="en-US" noProof="0" dirty="0"/>
              <a:t>Canonical diagnostic features and familial risk in schizophrenia</a:t>
            </a:r>
          </a:p>
        </p:txBody>
      </p:sp>
      <p:sp>
        <p:nvSpPr>
          <p:cNvPr id="16" name="Content Placeholder 15">
            <a:extLst>
              <a:ext uri="{FF2B5EF4-FFF2-40B4-BE49-F238E27FC236}">
                <a16:creationId xmlns:a16="http://schemas.microsoft.com/office/drawing/2014/main" id="{94AE512E-CBF6-F474-4B53-A3D839421767}"/>
              </a:ext>
            </a:extLst>
          </p:cNvPr>
          <p:cNvSpPr>
            <a:spLocks noGrp="1"/>
          </p:cNvSpPr>
          <p:nvPr>
            <p:ph sz="half" idx="20"/>
          </p:nvPr>
        </p:nvSpPr>
        <p:spPr>
          <a:xfrm>
            <a:off x="6689858" y="1408199"/>
            <a:ext cx="5410197" cy="4415215"/>
          </a:xfrm>
          <a:noFill/>
          <a:ln>
            <a:noFill/>
          </a:ln>
        </p:spPr>
        <p:txBody>
          <a:bodyPr/>
          <a:lstStyle/>
          <a:p>
            <a:pPr marL="0" indent="0">
              <a:spcBef>
                <a:spcPts val="1200"/>
              </a:spcBef>
              <a:buNone/>
            </a:pPr>
            <a:r>
              <a:rPr lang="en-US" b="1" noProof="0" dirty="0"/>
              <a:t>           Familial risk and symptom severity</a:t>
            </a:r>
          </a:p>
          <a:p>
            <a:pPr marL="504000" lvl="1">
              <a:spcBef>
                <a:spcPts val="2400"/>
              </a:spcBef>
              <a:spcAft>
                <a:spcPts val="1200"/>
              </a:spcAft>
              <a:buClr>
                <a:srgbClr val="FFFFFF"/>
              </a:buClr>
            </a:pPr>
            <a:r>
              <a:rPr lang="en-US" noProof="0" dirty="0"/>
              <a:t>Schizophrenia is a </a:t>
            </a:r>
            <a:r>
              <a:rPr lang="en-US" b="1" noProof="0" dirty="0"/>
              <a:t>highly heritable illness</a:t>
            </a:r>
            <a:r>
              <a:rPr lang="en-US" noProof="0" dirty="0"/>
              <a:t>; numerous genetic variants associated with schizophrenia risk have been identified</a:t>
            </a:r>
            <a:r>
              <a:rPr lang="en-US" baseline="30000" noProof="0" dirty="0"/>
              <a:t>3</a:t>
            </a:r>
          </a:p>
          <a:p>
            <a:pPr marL="504000" lvl="1">
              <a:spcBef>
                <a:spcPts val="2400"/>
              </a:spcBef>
              <a:spcAft>
                <a:spcPts val="1800"/>
              </a:spcAft>
              <a:buClr>
                <a:srgbClr val="FFFFFF"/>
              </a:buClr>
            </a:pPr>
            <a:r>
              <a:rPr lang="en-US" noProof="0" dirty="0"/>
              <a:t>Both family and PRS studies have demonstrated that genetic risk predicts negative symptom presence and severity, and illness course</a:t>
            </a:r>
            <a:r>
              <a:rPr lang="en-US" baseline="30000" noProof="0" dirty="0"/>
              <a:t>3,4</a:t>
            </a:r>
          </a:p>
          <a:p>
            <a:pPr marL="504000" lvl="1">
              <a:spcBef>
                <a:spcPts val="2400"/>
              </a:spcBef>
              <a:spcAft>
                <a:spcPts val="1200"/>
              </a:spcAft>
              <a:buClr>
                <a:srgbClr val="FFFFFF"/>
              </a:buClr>
            </a:pPr>
            <a:r>
              <a:rPr lang="en-US" noProof="0" dirty="0"/>
              <a:t>Genetic risk is not associated with positive symptom severity</a:t>
            </a:r>
            <a:r>
              <a:rPr lang="en-US" baseline="30000" noProof="0" dirty="0"/>
              <a:t>3,4</a:t>
            </a:r>
            <a:endParaRPr lang="en-US" noProof="0" dirty="0"/>
          </a:p>
        </p:txBody>
      </p:sp>
      <p:sp>
        <p:nvSpPr>
          <p:cNvPr id="20" name="Content Placeholder 19">
            <a:extLst>
              <a:ext uri="{FF2B5EF4-FFF2-40B4-BE49-F238E27FC236}">
                <a16:creationId xmlns:a16="http://schemas.microsoft.com/office/drawing/2014/main" id="{71D04F24-78E3-8E40-7ECF-D21684D1D238}"/>
              </a:ext>
            </a:extLst>
          </p:cNvPr>
          <p:cNvSpPr>
            <a:spLocks noGrp="1"/>
          </p:cNvSpPr>
          <p:nvPr>
            <p:ph sz="half" idx="21"/>
          </p:nvPr>
        </p:nvSpPr>
        <p:spPr/>
        <p:txBody>
          <a:bodyPr/>
          <a:lstStyle/>
          <a:p>
            <a:pPr marL="0" indent="0">
              <a:buNone/>
            </a:pPr>
            <a:r>
              <a:rPr lang="en-US" b="1" noProof="0" dirty="0"/>
              <a:t>Canonical diagnostic symptoms of schizophrenia can be broadly grouped into three domains:</a:t>
            </a:r>
            <a:r>
              <a:rPr lang="en-US" b="1" baseline="30000" noProof="0" dirty="0"/>
              <a:t>1</a:t>
            </a:r>
            <a:endParaRPr lang="en-US" b="1" noProof="0" dirty="0"/>
          </a:p>
          <a:p>
            <a:r>
              <a:rPr lang="en-US" b="1" noProof="0" dirty="0"/>
              <a:t>Positive symptoms: </a:t>
            </a:r>
            <a:r>
              <a:rPr lang="en-US" noProof="0" dirty="0"/>
              <a:t>Reflects an excess or distortion of normal function, and consists of delusions and hallucinations</a:t>
            </a:r>
            <a:r>
              <a:rPr lang="en-US" baseline="30000" noProof="0" dirty="0"/>
              <a:t>2</a:t>
            </a:r>
          </a:p>
          <a:p>
            <a:r>
              <a:rPr lang="en-US" b="1" noProof="0" dirty="0"/>
              <a:t>Negative symptoms</a:t>
            </a:r>
            <a:r>
              <a:rPr lang="en-US" b="1" baseline="30000" noProof="0" dirty="0"/>
              <a:t>: </a:t>
            </a:r>
            <a:r>
              <a:rPr lang="en-US" noProof="0" dirty="0"/>
              <a:t>A lessening or absence of normal </a:t>
            </a:r>
            <a:r>
              <a:rPr lang="en-US" noProof="0" dirty="0" err="1"/>
              <a:t>behaviours</a:t>
            </a:r>
            <a:r>
              <a:rPr lang="en-US" noProof="0" dirty="0"/>
              <a:t> and functions related to motivation and interest or verbal/emotional expression</a:t>
            </a:r>
            <a:r>
              <a:rPr lang="en-US" baseline="30000" noProof="0" dirty="0"/>
              <a:t>2</a:t>
            </a:r>
            <a:endParaRPr lang="en-US" b="1" noProof="0" dirty="0"/>
          </a:p>
          <a:p>
            <a:r>
              <a:rPr lang="en-US" b="1" noProof="0" dirty="0"/>
              <a:t>Disorganization:</a:t>
            </a:r>
            <a:r>
              <a:rPr lang="en-US" noProof="0" dirty="0"/>
              <a:t> Includes formal thought disorder, disorganized behaviour, uncommon symptoms of inappropriate affect</a:t>
            </a:r>
            <a:r>
              <a:rPr lang="en-US" baseline="30000" noProof="0" dirty="0"/>
              <a:t>1</a:t>
            </a:r>
          </a:p>
        </p:txBody>
      </p:sp>
      <p:sp>
        <p:nvSpPr>
          <p:cNvPr id="14" name="Text Placeholder 13">
            <a:extLst>
              <a:ext uri="{FF2B5EF4-FFF2-40B4-BE49-F238E27FC236}">
                <a16:creationId xmlns:a16="http://schemas.microsoft.com/office/drawing/2014/main" id="{C1B32AD6-314E-4529-601C-A1216AEC5EE0}"/>
              </a:ext>
            </a:extLst>
          </p:cNvPr>
          <p:cNvSpPr>
            <a:spLocks noGrp="1"/>
          </p:cNvSpPr>
          <p:nvPr>
            <p:ph type="body" sz="quarter" idx="18"/>
          </p:nvPr>
        </p:nvSpPr>
        <p:spPr>
          <a:xfrm>
            <a:off x="539749" y="6102000"/>
            <a:ext cx="10786941" cy="619200"/>
          </a:xfrm>
        </p:spPr>
        <p:txBody>
          <a:bodyPr/>
          <a:lstStyle/>
          <a:p>
            <a:r>
              <a:rPr lang="en-US" noProof="0" dirty="0"/>
              <a:t>PRS=polygenic risk score</a:t>
            </a:r>
            <a:br>
              <a:rPr lang="en-US" noProof="0" dirty="0"/>
            </a:br>
            <a:r>
              <a:rPr lang="en-US" noProof="0" dirty="0"/>
              <a:t>1. Jauhar et al. 2022;399:473–486; 2. Correll et al. </a:t>
            </a:r>
            <a:r>
              <a:rPr lang="en-US" noProof="0" dirty="0" err="1"/>
              <a:t>Neuropsychiatr</a:t>
            </a:r>
            <a:r>
              <a:rPr lang="en-US" noProof="0" dirty="0"/>
              <a:t> Dis Treat 2020:16:519–534; 3. </a:t>
            </a:r>
            <a:r>
              <a:rPr lang="en-US" noProof="0" dirty="0" err="1"/>
              <a:t>Serreti</a:t>
            </a:r>
            <a:r>
              <a:rPr lang="en-US" noProof="0" dirty="0"/>
              <a:t> et al. </a:t>
            </a:r>
            <a:r>
              <a:rPr lang="en-US" noProof="0" dirty="0" err="1"/>
              <a:t>Neuropsychiatr</a:t>
            </a:r>
            <a:r>
              <a:rPr lang="en-US" noProof="0" dirty="0"/>
              <a:t> Dis Treat 2025;21:547–562; 4. Taylor et al. Mol Psychiatry 2023;28:883–890</a:t>
            </a:r>
          </a:p>
        </p:txBody>
      </p:sp>
      <p:sp>
        <p:nvSpPr>
          <p:cNvPr id="3" name="Slide Number Placeholder 2">
            <a:extLst>
              <a:ext uri="{FF2B5EF4-FFF2-40B4-BE49-F238E27FC236}">
                <a16:creationId xmlns:a16="http://schemas.microsoft.com/office/drawing/2014/main" id="{846B13DE-EE26-B4AD-9D3F-6BDAD9F33389}"/>
              </a:ext>
            </a:extLst>
          </p:cNvPr>
          <p:cNvSpPr>
            <a:spLocks noGrp="1"/>
          </p:cNvSpPr>
          <p:nvPr>
            <p:ph type="sldNum" sz="quarter" idx="4"/>
          </p:nvPr>
        </p:nvSpPr>
        <p:spPr/>
        <p:txBody>
          <a:bodyPr/>
          <a:lstStyle/>
          <a:p>
            <a:fld id="{6DBC486D-4FAB-B746-8B02-8D7C842291C6}" type="slidenum">
              <a:rPr lang="en-US" noProof="0" smtClean="0"/>
              <a:pPr/>
              <a:t>25</a:t>
            </a:fld>
            <a:endParaRPr lang="en-US" noProof="0" dirty="0"/>
          </a:p>
        </p:txBody>
      </p:sp>
      <p:sp>
        <p:nvSpPr>
          <p:cNvPr id="23" name="Oval 22">
            <a:extLst>
              <a:ext uri="{FF2B5EF4-FFF2-40B4-BE49-F238E27FC236}">
                <a16:creationId xmlns:a16="http://schemas.microsoft.com/office/drawing/2014/main" id="{9E0AD9BE-A3F7-CDA7-36BA-9A89C2B2F846}"/>
              </a:ext>
            </a:extLst>
          </p:cNvPr>
          <p:cNvSpPr/>
          <p:nvPr/>
        </p:nvSpPr>
        <p:spPr>
          <a:xfrm>
            <a:off x="6585048" y="4448693"/>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4" name="Rectangle 23" descr="DNA">
            <a:extLst>
              <a:ext uri="{FF2B5EF4-FFF2-40B4-BE49-F238E27FC236}">
                <a16:creationId xmlns:a16="http://schemas.microsoft.com/office/drawing/2014/main" id="{1E64B81B-FD1C-E813-6894-65363016D106}"/>
              </a:ext>
            </a:extLst>
          </p:cNvPr>
          <p:cNvSpPr>
            <a:spLocks/>
          </p:cNvSpPr>
          <p:nvPr/>
        </p:nvSpPr>
        <p:spPr>
          <a:xfrm>
            <a:off x="6709548" y="4538359"/>
            <a:ext cx="432000" cy="504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noProof="0" dirty="0"/>
          </a:p>
        </p:txBody>
      </p:sp>
      <p:sp>
        <p:nvSpPr>
          <p:cNvPr id="25" name="Oval 24">
            <a:extLst>
              <a:ext uri="{FF2B5EF4-FFF2-40B4-BE49-F238E27FC236}">
                <a16:creationId xmlns:a16="http://schemas.microsoft.com/office/drawing/2014/main" id="{2A8261EA-EB98-1E96-CA28-452202A28729}"/>
              </a:ext>
            </a:extLst>
          </p:cNvPr>
          <p:cNvSpPr/>
          <p:nvPr/>
        </p:nvSpPr>
        <p:spPr>
          <a:xfrm>
            <a:off x="6585048" y="3373711"/>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Oval 25">
            <a:extLst>
              <a:ext uri="{FF2B5EF4-FFF2-40B4-BE49-F238E27FC236}">
                <a16:creationId xmlns:a16="http://schemas.microsoft.com/office/drawing/2014/main" id="{A0EA8E2A-1CA6-B2A1-11A8-AD494D537865}"/>
              </a:ext>
            </a:extLst>
          </p:cNvPr>
          <p:cNvSpPr/>
          <p:nvPr/>
        </p:nvSpPr>
        <p:spPr>
          <a:xfrm>
            <a:off x="6571784" y="2259614"/>
            <a:ext cx="676800" cy="6768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3" name="Graphic 32" descr="Hierarchy outline">
            <a:extLst>
              <a:ext uri="{FF2B5EF4-FFF2-40B4-BE49-F238E27FC236}">
                <a16:creationId xmlns:a16="http://schemas.microsoft.com/office/drawing/2014/main" id="{1FCD9A6B-5C60-584A-C8A6-9AFA65FFDB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3148" y="2299686"/>
            <a:ext cx="583556" cy="583556"/>
          </a:xfrm>
          <a:prstGeom prst="rect">
            <a:avLst/>
          </a:prstGeom>
        </p:spPr>
      </p:pic>
      <p:pic>
        <p:nvPicPr>
          <p:cNvPr id="103" name="Graphic 102" descr="Group of people with solid fill">
            <a:extLst>
              <a:ext uri="{FF2B5EF4-FFF2-40B4-BE49-F238E27FC236}">
                <a16:creationId xmlns:a16="http://schemas.microsoft.com/office/drawing/2014/main" id="{3734C35E-669A-35DD-5394-1EF235B804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80445" y="3452880"/>
            <a:ext cx="506478" cy="506478"/>
          </a:xfrm>
          <a:prstGeom prst="rect">
            <a:avLst/>
          </a:prstGeom>
        </p:spPr>
      </p:pic>
    </p:spTree>
    <p:extLst>
      <p:ext uri="{BB962C8B-B14F-4D97-AF65-F5344CB8AC3E}">
        <p14:creationId xmlns:p14="http://schemas.microsoft.com/office/powerpoint/2010/main" val="170458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EF044-31C2-8752-CC34-A91C4DBA7E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A3CCC1-3DD4-6F81-1E54-CB209B9FF21D}"/>
              </a:ext>
            </a:extLst>
          </p:cNvPr>
          <p:cNvSpPr>
            <a:spLocks noGrp="1"/>
          </p:cNvSpPr>
          <p:nvPr>
            <p:ph type="body" sz="quarter" idx="17"/>
          </p:nvPr>
        </p:nvSpPr>
        <p:spPr/>
        <p:txBody>
          <a:bodyPr/>
          <a:lstStyle/>
          <a:p>
            <a:r>
              <a:rPr lang="en-US" noProof="0" dirty="0"/>
              <a:t>Schizophrenia – History, definitions, and diagnosis</a:t>
            </a:r>
          </a:p>
        </p:txBody>
      </p:sp>
      <p:sp>
        <p:nvSpPr>
          <p:cNvPr id="13" name="Title 12">
            <a:extLst>
              <a:ext uri="{FF2B5EF4-FFF2-40B4-BE49-F238E27FC236}">
                <a16:creationId xmlns:a16="http://schemas.microsoft.com/office/drawing/2014/main" id="{0B25998D-F7AF-52AC-9092-EDBCCF41A996}"/>
              </a:ext>
            </a:extLst>
          </p:cNvPr>
          <p:cNvSpPr>
            <a:spLocks noGrp="1"/>
          </p:cNvSpPr>
          <p:nvPr>
            <p:ph type="title"/>
          </p:nvPr>
        </p:nvSpPr>
        <p:spPr/>
        <p:txBody>
          <a:bodyPr/>
          <a:lstStyle/>
          <a:p>
            <a:r>
              <a:rPr lang="en-US" noProof="0" dirty="0"/>
              <a:t>Self-disturbance in schizophrenia diagnosis</a:t>
            </a:r>
          </a:p>
        </p:txBody>
      </p:sp>
      <p:sp>
        <p:nvSpPr>
          <p:cNvPr id="6" name="Content Placeholder 5">
            <a:extLst>
              <a:ext uri="{FF2B5EF4-FFF2-40B4-BE49-F238E27FC236}">
                <a16:creationId xmlns:a16="http://schemas.microsoft.com/office/drawing/2014/main" id="{F7654983-87F9-35A8-5602-0E2F7D1E8F10}"/>
              </a:ext>
            </a:extLst>
          </p:cNvPr>
          <p:cNvSpPr>
            <a:spLocks noGrp="1"/>
          </p:cNvSpPr>
          <p:nvPr>
            <p:ph sz="half" idx="20"/>
          </p:nvPr>
        </p:nvSpPr>
        <p:spPr/>
        <p:txBody>
          <a:bodyPr lIns="72000" tIns="108000" rIns="72000" bIns="144000"/>
          <a:lstStyle/>
          <a:p>
            <a:pPr marL="0" indent="0">
              <a:spcBef>
                <a:spcPts val="600"/>
              </a:spcBef>
              <a:buNone/>
            </a:pPr>
            <a:r>
              <a:rPr lang="en-US" b="1" noProof="0" dirty="0"/>
              <a:t>Diagnostic differentiation from other mental disorders</a:t>
            </a:r>
          </a:p>
          <a:p>
            <a:pPr marL="0" indent="0">
              <a:spcBef>
                <a:spcPts val="600"/>
              </a:spcBef>
              <a:buNone/>
            </a:pPr>
            <a:endParaRPr lang="en-US" b="1" noProof="0" dirty="0"/>
          </a:p>
          <a:p>
            <a:pPr>
              <a:spcBef>
                <a:spcPts val="600"/>
              </a:spcBef>
            </a:pPr>
            <a:r>
              <a:rPr lang="en-US" noProof="0" dirty="0"/>
              <a:t>The presence of self-disturbance in schizophrenia-spectrum disorders helps to </a:t>
            </a:r>
            <a:r>
              <a:rPr lang="en-US" b="1" noProof="0" dirty="0"/>
              <a:t>differentiate schizophrenia </a:t>
            </a:r>
            <a:r>
              <a:rPr lang="en-US" noProof="0" dirty="0"/>
              <a:t>from other mental illnesses, and autism spectrum disorders</a:t>
            </a:r>
            <a:r>
              <a:rPr lang="en-US" baseline="30000" noProof="0" dirty="0"/>
              <a:t>1,3,4</a:t>
            </a:r>
          </a:p>
        </p:txBody>
      </p:sp>
      <p:sp>
        <p:nvSpPr>
          <p:cNvPr id="7" name="Content Placeholder 6">
            <a:extLst>
              <a:ext uri="{FF2B5EF4-FFF2-40B4-BE49-F238E27FC236}">
                <a16:creationId xmlns:a16="http://schemas.microsoft.com/office/drawing/2014/main" id="{C6E81A43-F0FD-4E81-AD95-0AD85932A1A8}"/>
              </a:ext>
            </a:extLst>
          </p:cNvPr>
          <p:cNvSpPr>
            <a:spLocks noGrp="1"/>
          </p:cNvSpPr>
          <p:nvPr>
            <p:ph sz="half" idx="21"/>
          </p:nvPr>
        </p:nvSpPr>
        <p:spPr/>
        <p:txBody>
          <a:bodyPr lIns="72000" tIns="108000" rIns="72000" bIns="144000"/>
          <a:lstStyle/>
          <a:p>
            <a:pPr marL="0" indent="0">
              <a:spcBef>
                <a:spcPts val="600"/>
              </a:spcBef>
              <a:buNone/>
            </a:pPr>
            <a:r>
              <a:rPr lang="en-US" b="1" noProof="0" dirty="0"/>
              <a:t>Self-disturbance is an early, enduring, trait-like marker </a:t>
            </a:r>
            <a:br>
              <a:rPr lang="en-US" b="1" noProof="0" dirty="0"/>
            </a:br>
            <a:r>
              <a:rPr lang="en-US" b="1" noProof="0" dirty="0"/>
              <a:t>of schizophrenia</a:t>
            </a:r>
          </a:p>
          <a:p>
            <a:pPr>
              <a:spcBef>
                <a:spcPts val="600"/>
              </a:spcBef>
            </a:pPr>
            <a:r>
              <a:rPr lang="en-US" noProof="0" dirty="0"/>
              <a:t>Disturbances of ipseity, or </a:t>
            </a:r>
            <a:br>
              <a:rPr lang="en-US" noProof="0" dirty="0"/>
            </a:br>
            <a:r>
              <a:rPr lang="en-US" noProof="0" dirty="0"/>
              <a:t>self-disturbance, emerge </a:t>
            </a:r>
            <a:r>
              <a:rPr lang="en-US" dirty="0"/>
              <a:t>in </a:t>
            </a:r>
            <a:r>
              <a:rPr lang="en-US" b="1" dirty="0"/>
              <a:t>late childhood </a:t>
            </a:r>
            <a:r>
              <a:rPr lang="en-US" dirty="0"/>
              <a:t>or </a:t>
            </a:r>
            <a:r>
              <a:rPr lang="en-US" b="1" noProof="0" dirty="0"/>
              <a:t>early </a:t>
            </a:r>
            <a:br>
              <a:rPr lang="en-US" b="1" noProof="0" dirty="0"/>
            </a:br>
            <a:r>
              <a:rPr lang="en-US" b="1" noProof="0" dirty="0"/>
              <a:t>adolescence</a:t>
            </a:r>
            <a:r>
              <a:rPr lang="en-US" b="1" baseline="30000" noProof="0" dirty="0"/>
              <a:t>1</a:t>
            </a:r>
            <a:endParaRPr lang="en-US" b="1" noProof="0" dirty="0"/>
          </a:p>
          <a:p>
            <a:pPr>
              <a:spcBef>
                <a:spcPts val="600"/>
              </a:spcBef>
            </a:pPr>
            <a:r>
              <a:rPr lang="en-US" noProof="0" dirty="0"/>
              <a:t>Severity is associated with </a:t>
            </a:r>
            <a:r>
              <a:rPr lang="en-US" b="1" noProof="0" dirty="0"/>
              <a:t>increased</a:t>
            </a:r>
            <a:r>
              <a:rPr lang="en-US" noProof="0" dirty="0"/>
              <a:t> </a:t>
            </a:r>
            <a:r>
              <a:rPr lang="en-US" b="1" noProof="0" dirty="0"/>
              <a:t>psychosis risk </a:t>
            </a:r>
            <a:r>
              <a:rPr lang="en-US" noProof="0" dirty="0"/>
              <a:t>(UHR/early onset schizophrenia) versus controls, suggesting </a:t>
            </a:r>
            <a:br>
              <a:rPr lang="en-US" noProof="0" dirty="0"/>
            </a:br>
            <a:r>
              <a:rPr lang="en-US" noProof="0" dirty="0"/>
              <a:t>self-disturbance is an enduring </a:t>
            </a:r>
            <a:r>
              <a:rPr lang="en-US" b="1" noProof="0" dirty="0"/>
              <a:t>trait-like marker </a:t>
            </a:r>
            <a:r>
              <a:rPr lang="en-US" noProof="0" dirty="0"/>
              <a:t>of schizophrenia vulnerability beginning in the </a:t>
            </a:r>
            <a:br>
              <a:rPr lang="en-US" noProof="0" dirty="0"/>
            </a:br>
            <a:r>
              <a:rPr lang="en-US" noProof="0" dirty="0"/>
              <a:t>developmental years</a:t>
            </a:r>
            <a:r>
              <a:rPr lang="en-US" baseline="30000" noProof="0" dirty="0"/>
              <a:t>1,2</a:t>
            </a:r>
            <a:endParaRPr lang="en-US" noProof="0" dirty="0"/>
          </a:p>
        </p:txBody>
      </p:sp>
      <p:sp>
        <p:nvSpPr>
          <p:cNvPr id="8" name="Content Placeholder 7">
            <a:extLst>
              <a:ext uri="{FF2B5EF4-FFF2-40B4-BE49-F238E27FC236}">
                <a16:creationId xmlns:a16="http://schemas.microsoft.com/office/drawing/2014/main" id="{8D16A750-E033-EADF-EEC4-A1E6DFE726B2}"/>
              </a:ext>
            </a:extLst>
          </p:cNvPr>
          <p:cNvSpPr>
            <a:spLocks noGrp="1"/>
          </p:cNvSpPr>
          <p:nvPr>
            <p:ph sz="half" idx="22"/>
          </p:nvPr>
        </p:nvSpPr>
        <p:spPr/>
        <p:txBody>
          <a:bodyPr lIns="72000" tIns="108000" rIns="72000" bIns="144000"/>
          <a:lstStyle/>
          <a:p>
            <a:pPr marL="0" indent="0">
              <a:spcBef>
                <a:spcPts val="600"/>
              </a:spcBef>
              <a:buNone/>
            </a:pPr>
            <a:r>
              <a:rPr lang="en-US" b="1" noProof="0" dirty="0"/>
              <a:t>Self-disturbance is observable across the schizophrenia spectrum</a:t>
            </a:r>
          </a:p>
          <a:p>
            <a:pPr>
              <a:spcBef>
                <a:spcPts val="600"/>
              </a:spcBef>
            </a:pPr>
            <a:r>
              <a:rPr lang="en-US" noProof="0" dirty="0"/>
              <a:t>Individuals with schizophrenia, schizotypy, and CHR consistently show significantly </a:t>
            </a:r>
            <a:r>
              <a:rPr lang="en-US" b="1" noProof="0" dirty="0"/>
              <a:t>higher </a:t>
            </a:r>
            <a:br>
              <a:rPr lang="en-US" b="1" noProof="0" dirty="0"/>
            </a:br>
            <a:r>
              <a:rPr lang="en-US" b="1" noProof="0" dirty="0"/>
              <a:t>self-disturbance </a:t>
            </a:r>
            <a:r>
              <a:rPr lang="en-US" noProof="0" dirty="0"/>
              <a:t>compared with healthy controls and those with other mental illness, highlighting it as a core feature of schizophrenia vulnerability</a:t>
            </a:r>
            <a:r>
              <a:rPr lang="en-US" baseline="30000" noProof="0" dirty="0"/>
              <a:t>1-3 </a:t>
            </a:r>
            <a:endParaRPr lang="en-US" noProof="0" dirty="0"/>
          </a:p>
        </p:txBody>
      </p:sp>
      <p:sp>
        <p:nvSpPr>
          <p:cNvPr id="14" name="Text Placeholder 13">
            <a:extLst>
              <a:ext uri="{FF2B5EF4-FFF2-40B4-BE49-F238E27FC236}">
                <a16:creationId xmlns:a16="http://schemas.microsoft.com/office/drawing/2014/main" id="{7D0E89CB-23AF-455B-FAA8-ACAFA57208D1}"/>
              </a:ext>
            </a:extLst>
          </p:cNvPr>
          <p:cNvSpPr>
            <a:spLocks noGrp="1"/>
          </p:cNvSpPr>
          <p:nvPr>
            <p:ph type="body" sz="quarter" idx="18"/>
          </p:nvPr>
        </p:nvSpPr>
        <p:spPr>
          <a:xfrm>
            <a:off x="539749" y="6102000"/>
            <a:ext cx="10899216" cy="619200"/>
          </a:xfrm>
        </p:spPr>
        <p:txBody>
          <a:bodyPr/>
          <a:lstStyle/>
          <a:p>
            <a:r>
              <a:rPr lang="en-US" noProof="0" dirty="0"/>
              <a:t>CHR=clinical high risk; UHR=ultra-high risk</a:t>
            </a:r>
          </a:p>
          <a:p>
            <a:r>
              <a:rPr lang="en-US" noProof="0" dirty="0"/>
              <a:t>1. </a:t>
            </a:r>
            <a:r>
              <a:rPr lang="en-US" noProof="0" dirty="0" err="1"/>
              <a:t>Raballo</a:t>
            </a:r>
            <a:r>
              <a:rPr lang="en-US" noProof="0" dirty="0"/>
              <a:t> et al. </a:t>
            </a:r>
            <a:r>
              <a:rPr lang="en-US" noProof="0" dirty="0" err="1"/>
              <a:t>Schizophr</a:t>
            </a:r>
            <a:r>
              <a:rPr lang="en-US" noProof="0" dirty="0"/>
              <a:t> Res 2018;201:367–372; 2. Hur et al. </a:t>
            </a:r>
            <a:r>
              <a:rPr lang="en-US" noProof="0" dirty="0" err="1"/>
              <a:t>Schizophr</a:t>
            </a:r>
            <a:r>
              <a:rPr lang="en-US" noProof="0" dirty="0"/>
              <a:t> Res 2014;152:58–64; 3. </a:t>
            </a:r>
            <a:r>
              <a:rPr lang="en-US" noProof="0" dirty="0" err="1"/>
              <a:t>Raballo</a:t>
            </a:r>
            <a:r>
              <a:rPr lang="en-US" noProof="0" dirty="0"/>
              <a:t>. </a:t>
            </a:r>
            <a:r>
              <a:rPr lang="en-US" noProof="0" dirty="0" err="1"/>
              <a:t>Schizophr</a:t>
            </a:r>
            <a:r>
              <a:rPr lang="en-US" noProof="0" dirty="0"/>
              <a:t> Bull 2021;47:1007–1017; 4. Nilsson et al. J </a:t>
            </a:r>
            <a:r>
              <a:rPr lang="en-US" noProof="0" dirty="0" err="1"/>
              <a:t>Nerv</a:t>
            </a:r>
            <a:r>
              <a:rPr lang="en-US" noProof="0" dirty="0"/>
              <a:t> Ment Dis 2020;208(5):418–423 </a:t>
            </a:r>
          </a:p>
        </p:txBody>
      </p:sp>
      <p:sp>
        <p:nvSpPr>
          <p:cNvPr id="3" name="Slide Number Placeholder 2">
            <a:extLst>
              <a:ext uri="{FF2B5EF4-FFF2-40B4-BE49-F238E27FC236}">
                <a16:creationId xmlns:a16="http://schemas.microsoft.com/office/drawing/2014/main" id="{752E2BFF-F8DA-CF2F-9CD5-10D9BA5FF504}"/>
              </a:ext>
            </a:extLst>
          </p:cNvPr>
          <p:cNvSpPr>
            <a:spLocks noGrp="1"/>
          </p:cNvSpPr>
          <p:nvPr>
            <p:ph type="sldNum" sz="quarter" idx="4"/>
          </p:nvPr>
        </p:nvSpPr>
        <p:spPr/>
        <p:txBody>
          <a:bodyPr/>
          <a:lstStyle/>
          <a:p>
            <a:fld id="{6DBC486D-4FAB-B746-8B02-8D7C842291C6}" type="slidenum">
              <a:rPr lang="en-US" noProof="0" smtClean="0"/>
              <a:pPr/>
              <a:t>26</a:t>
            </a:fld>
            <a:endParaRPr lang="en-US" noProof="0" dirty="0"/>
          </a:p>
        </p:txBody>
      </p:sp>
    </p:spTree>
    <p:extLst>
      <p:ext uri="{BB962C8B-B14F-4D97-AF65-F5344CB8AC3E}">
        <p14:creationId xmlns:p14="http://schemas.microsoft.com/office/powerpoint/2010/main" val="3982332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CA372-7E72-7819-730F-EB9B6E3F6C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3D4C4C7-5F07-9BBA-23C7-DCCC93F40FC8}"/>
              </a:ext>
            </a:extLst>
          </p:cNvPr>
          <p:cNvSpPr>
            <a:spLocks noGrp="1"/>
          </p:cNvSpPr>
          <p:nvPr>
            <p:ph type="body" sz="quarter" idx="17"/>
          </p:nvPr>
        </p:nvSpPr>
        <p:spPr/>
        <p:txBody>
          <a:bodyPr/>
          <a:lstStyle/>
          <a:p>
            <a:r>
              <a:rPr lang="en-US" noProof="0" dirty="0"/>
              <a:t>Schizophrenia – History, definitions, and diagnosis</a:t>
            </a:r>
          </a:p>
        </p:txBody>
      </p:sp>
      <p:sp>
        <p:nvSpPr>
          <p:cNvPr id="14" name="Title 13">
            <a:extLst>
              <a:ext uri="{FF2B5EF4-FFF2-40B4-BE49-F238E27FC236}">
                <a16:creationId xmlns:a16="http://schemas.microsoft.com/office/drawing/2014/main" id="{405A0AD6-C1E0-AAF1-EE17-E0EDBF2FF0B4}"/>
              </a:ext>
            </a:extLst>
          </p:cNvPr>
          <p:cNvSpPr>
            <a:spLocks noGrp="1"/>
          </p:cNvSpPr>
          <p:nvPr>
            <p:ph type="title"/>
          </p:nvPr>
        </p:nvSpPr>
        <p:spPr/>
        <p:txBody>
          <a:bodyPr/>
          <a:lstStyle/>
          <a:p>
            <a:r>
              <a:rPr lang="en-US" noProof="0" dirty="0"/>
              <a:t>Thought disorder and language disturbance in schizophrenia</a:t>
            </a:r>
          </a:p>
        </p:txBody>
      </p:sp>
      <p:sp>
        <p:nvSpPr>
          <p:cNvPr id="3" name="Content Placeholder 2">
            <a:extLst>
              <a:ext uri="{FF2B5EF4-FFF2-40B4-BE49-F238E27FC236}">
                <a16:creationId xmlns:a16="http://schemas.microsoft.com/office/drawing/2014/main" id="{96C62D0A-D8F9-F80A-3EEB-98F94D5652C1}"/>
              </a:ext>
            </a:extLst>
          </p:cNvPr>
          <p:cNvSpPr>
            <a:spLocks noGrp="1"/>
          </p:cNvSpPr>
          <p:nvPr>
            <p:ph idx="19"/>
          </p:nvPr>
        </p:nvSpPr>
        <p:spPr>
          <a:xfrm>
            <a:off x="539750" y="1416785"/>
            <a:ext cx="11036492" cy="4415215"/>
          </a:xfrm>
        </p:spPr>
        <p:txBody>
          <a:bodyPr/>
          <a:lstStyle/>
          <a:p>
            <a:endParaRPr lang="en-US" noProof="0" dirty="0"/>
          </a:p>
          <a:p>
            <a:endParaRPr lang="en-US" noProof="0" dirty="0"/>
          </a:p>
          <a:p>
            <a:r>
              <a:rPr lang="en-US" noProof="0" dirty="0"/>
              <a:t>Language disruptions are considered a </a:t>
            </a:r>
            <a:r>
              <a:rPr lang="en-US" b="1" noProof="0" dirty="0"/>
              <a:t>core phenomenological feature of psychosis</a:t>
            </a:r>
            <a:r>
              <a:rPr lang="en-US" baseline="30000" noProof="0" dirty="0"/>
              <a:t>3</a:t>
            </a:r>
          </a:p>
          <a:p>
            <a:r>
              <a:rPr lang="en-US" noProof="0" dirty="0"/>
              <a:t>In schizophrenia, higher‑level language processes, particularly those involving semantics and pragmatics, are disrupted – when this </a:t>
            </a:r>
            <a:r>
              <a:rPr lang="en-US" b="1" noProof="0" dirty="0"/>
              <a:t>level of language organization is impaired, FTD emerges</a:t>
            </a:r>
            <a:r>
              <a:rPr lang="en-US" noProof="0" dirty="0"/>
              <a:t>, reflecting the close relationship between language dysfunction and FTD</a:t>
            </a:r>
            <a:r>
              <a:rPr lang="en-US" baseline="30000" noProof="0" dirty="0"/>
              <a:t>4</a:t>
            </a:r>
            <a:endParaRPr lang="en-US" noProof="0" dirty="0"/>
          </a:p>
          <a:p>
            <a:r>
              <a:rPr lang="en-US" noProof="0" dirty="0"/>
              <a:t>Longitudinal studies of FEP and at-risk groups demonstrate FTDs are present in </a:t>
            </a:r>
            <a:r>
              <a:rPr lang="en-US" b="1" noProof="0" dirty="0"/>
              <a:t>early at-risk stages</a:t>
            </a:r>
            <a:r>
              <a:rPr lang="en-US" noProof="0" dirty="0"/>
              <a:t>, and are </a:t>
            </a:r>
            <a:r>
              <a:rPr lang="en-US" b="1" noProof="0" dirty="0"/>
              <a:t>predictive of risk of transition to schizophrenia </a:t>
            </a:r>
            <a:r>
              <a:rPr lang="en-US" noProof="0" dirty="0"/>
              <a:t>as well as functional outcomes</a:t>
            </a:r>
            <a:r>
              <a:rPr lang="en-US" baseline="30000" noProof="0" dirty="0"/>
              <a:t>1,5</a:t>
            </a:r>
          </a:p>
          <a:p>
            <a:r>
              <a:rPr lang="en-US" noProof="0" dirty="0"/>
              <a:t>FTD shows strong </a:t>
            </a:r>
            <a:r>
              <a:rPr lang="en-US" b="1" noProof="0" dirty="0"/>
              <a:t>familial aggregation</a:t>
            </a:r>
            <a:r>
              <a:rPr lang="en-US" noProof="0" dirty="0"/>
              <a:t>, suggesting a genetic component</a:t>
            </a:r>
            <a:r>
              <a:rPr lang="en-US" baseline="30000" dirty="0"/>
              <a:t>1 </a:t>
            </a:r>
            <a:r>
              <a:rPr lang="en-US" noProof="0" dirty="0"/>
              <a:t>– children of parents with schizophrenia are at high risk of </a:t>
            </a:r>
            <a:r>
              <a:rPr lang="en-US" b="1" noProof="0" dirty="0"/>
              <a:t>comorbid language and movement disorders</a:t>
            </a:r>
            <a:r>
              <a:rPr lang="en-US" baseline="30000" noProof="0" dirty="0"/>
              <a:t>6</a:t>
            </a:r>
          </a:p>
          <a:p>
            <a:pPr lvl="1"/>
            <a:r>
              <a:rPr lang="en-US" noProof="0" dirty="0"/>
              <a:t>Language testing in </a:t>
            </a:r>
            <a:r>
              <a:rPr lang="en-US" b="1" noProof="0" dirty="0"/>
              <a:t>school‑age children </a:t>
            </a:r>
            <a:r>
              <a:rPr lang="en-US" noProof="0" dirty="0"/>
              <a:t>may help identify those at </a:t>
            </a:r>
            <a:r>
              <a:rPr lang="en-US" b="1" noProof="0" dirty="0"/>
              <a:t>elevated risk for psychosis</a:t>
            </a:r>
            <a:r>
              <a:rPr lang="en-US" baseline="30000" noProof="0" dirty="0"/>
              <a:t>7</a:t>
            </a:r>
            <a:endParaRPr lang="en-US" noProof="0" dirty="0"/>
          </a:p>
          <a:p>
            <a:pPr marL="0" indent="0">
              <a:buNone/>
            </a:pPr>
            <a:endParaRPr lang="en-US" noProof="0" dirty="0"/>
          </a:p>
        </p:txBody>
      </p:sp>
      <p:sp>
        <p:nvSpPr>
          <p:cNvPr id="15" name="Text Placeholder 14">
            <a:extLst>
              <a:ext uri="{FF2B5EF4-FFF2-40B4-BE49-F238E27FC236}">
                <a16:creationId xmlns:a16="http://schemas.microsoft.com/office/drawing/2014/main" id="{6138D4E5-A116-2ED0-8198-0972E945DCD2}"/>
              </a:ext>
            </a:extLst>
          </p:cNvPr>
          <p:cNvSpPr>
            <a:spLocks noGrp="1"/>
          </p:cNvSpPr>
          <p:nvPr>
            <p:ph type="body" sz="quarter" idx="18"/>
          </p:nvPr>
        </p:nvSpPr>
        <p:spPr>
          <a:xfrm>
            <a:off x="539749" y="6102000"/>
            <a:ext cx="10662957" cy="619200"/>
          </a:xfrm>
        </p:spPr>
        <p:txBody>
          <a:bodyPr/>
          <a:lstStyle/>
          <a:p>
            <a:r>
              <a:rPr lang="en-US" noProof="0" dirty="0"/>
              <a:t>FEP=first-episode psychosis; FTD=formal thought disorder</a:t>
            </a:r>
          </a:p>
          <a:p>
            <a:r>
              <a:rPr lang="en-US" noProof="0" dirty="0"/>
              <a:t>1. Kircher. Lancet Psychiatry 2018;5:515–526; 2. Mota et al. NPJ </a:t>
            </a:r>
            <a:r>
              <a:rPr lang="en-US" noProof="0" dirty="0" err="1"/>
              <a:t>Schizophr</a:t>
            </a:r>
            <a:r>
              <a:rPr lang="en-US" noProof="0" dirty="0"/>
              <a:t> 2017;3:18; 3. Palaniyappan et al. Biol Psychiatry </a:t>
            </a:r>
            <a:r>
              <a:rPr lang="en-US" noProof="0" dirty="0" err="1"/>
              <a:t>Cogn</a:t>
            </a:r>
            <a:r>
              <a:rPr lang="en-US" noProof="0" dirty="0"/>
              <a:t> </a:t>
            </a:r>
            <a:r>
              <a:rPr lang="en-US" noProof="0" dirty="0" err="1"/>
              <a:t>Neurosci</a:t>
            </a:r>
            <a:r>
              <a:rPr lang="en-US" noProof="0" dirty="0"/>
              <a:t> Neuroimaging 2023;8:994–1004; </a:t>
            </a:r>
            <a:br>
              <a:rPr lang="en-US" noProof="0" dirty="0"/>
            </a:br>
            <a:r>
              <a:rPr lang="en-US" noProof="0" dirty="0"/>
              <a:t>4. </a:t>
            </a:r>
            <a:r>
              <a:rPr lang="en-US" noProof="0" dirty="0" err="1"/>
              <a:t>Salavera</a:t>
            </a:r>
            <a:r>
              <a:rPr lang="en-US" noProof="0" dirty="0"/>
              <a:t> et al. </a:t>
            </a:r>
            <a:r>
              <a:rPr lang="en-US" noProof="0" dirty="0" err="1"/>
              <a:t>Neuropsychiatr</a:t>
            </a:r>
            <a:r>
              <a:rPr lang="en-US" noProof="0" dirty="0"/>
              <a:t> Dis Treat 2013;9:177–183; 5. Burton et al. </a:t>
            </a:r>
            <a:r>
              <a:rPr lang="en-US" noProof="0" dirty="0" err="1"/>
              <a:t>Schizophr</a:t>
            </a:r>
            <a:r>
              <a:rPr lang="en-US" noProof="0" dirty="0"/>
              <a:t> Res 2019;212:157–162; 6. Schiavon et al. </a:t>
            </a:r>
            <a:r>
              <a:rPr lang="en-US" noProof="0" dirty="0" err="1"/>
              <a:t>Schizophr</a:t>
            </a:r>
            <a:r>
              <a:rPr lang="en-US" noProof="0" dirty="0"/>
              <a:t> Bull 2024;51:1555–1567; </a:t>
            </a:r>
            <a:br>
              <a:rPr lang="en-US" noProof="0" dirty="0"/>
            </a:br>
            <a:r>
              <a:rPr lang="en-US" noProof="0" dirty="0"/>
              <a:t>7. </a:t>
            </a:r>
            <a:r>
              <a:rPr lang="en-US" noProof="0" dirty="0" err="1"/>
              <a:t>Solot</a:t>
            </a:r>
            <a:r>
              <a:rPr lang="en-US" noProof="0" dirty="0"/>
              <a:t> et al. Am J Med Genet B </a:t>
            </a:r>
            <a:r>
              <a:rPr lang="en-US" noProof="0" dirty="0" err="1"/>
              <a:t>Neuropsychiatr</a:t>
            </a:r>
            <a:r>
              <a:rPr lang="en-US" noProof="0" dirty="0"/>
              <a:t> Genet 2020;183:392–400</a:t>
            </a:r>
          </a:p>
        </p:txBody>
      </p:sp>
      <p:sp>
        <p:nvSpPr>
          <p:cNvPr id="7" name="Slide Number Placeholder 6">
            <a:extLst>
              <a:ext uri="{FF2B5EF4-FFF2-40B4-BE49-F238E27FC236}">
                <a16:creationId xmlns:a16="http://schemas.microsoft.com/office/drawing/2014/main" id="{5C0F05AE-1D14-2185-E4BD-4721F645B153}"/>
              </a:ext>
            </a:extLst>
          </p:cNvPr>
          <p:cNvSpPr>
            <a:spLocks noGrp="1"/>
          </p:cNvSpPr>
          <p:nvPr>
            <p:ph type="sldNum" sz="quarter" idx="4"/>
          </p:nvPr>
        </p:nvSpPr>
        <p:spPr/>
        <p:txBody>
          <a:bodyPr/>
          <a:lstStyle/>
          <a:p>
            <a:fld id="{6DBC486D-4FAB-B746-8B02-8D7C842291C6}" type="slidenum">
              <a:rPr lang="en-US" noProof="0" smtClean="0"/>
              <a:pPr/>
              <a:t>27</a:t>
            </a:fld>
            <a:endParaRPr lang="en-US" noProof="0" dirty="0"/>
          </a:p>
        </p:txBody>
      </p:sp>
      <p:sp>
        <p:nvSpPr>
          <p:cNvPr id="6" name="Rectangle: Rounded Corners 5">
            <a:extLst>
              <a:ext uri="{FF2B5EF4-FFF2-40B4-BE49-F238E27FC236}">
                <a16:creationId xmlns:a16="http://schemas.microsoft.com/office/drawing/2014/main" id="{2C63C265-CBE3-51B0-63DD-BA781329AC04}"/>
              </a:ext>
            </a:extLst>
          </p:cNvPr>
          <p:cNvSpPr/>
          <p:nvPr/>
        </p:nvSpPr>
        <p:spPr>
          <a:xfrm>
            <a:off x="540543" y="1333154"/>
            <a:ext cx="11110913" cy="919401"/>
          </a:xfrm>
          <a:prstGeom prst="roundRect">
            <a:avLst/>
          </a:prstGeom>
          <a:solidFill>
            <a:schemeClr val="accent4">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tx1"/>
                </a:solidFill>
                <a:effectLst/>
                <a:uLnTx/>
                <a:uFillTx/>
                <a:latin typeface="Arial"/>
                <a:ea typeface="+mn-ea"/>
                <a:cs typeface="+mn-cs"/>
              </a:rPr>
              <a:t>Formal thought disorder (FTD) is a dimensional, phenomenologically defined construct, representing impairment in the production of language and subjective alterations in the thought process, and comprises poverty of speech, derailment, and incoherence</a:t>
            </a:r>
            <a:r>
              <a:rPr kumimoji="0" lang="en-US" sz="1600" i="0" u="none" strike="noStrike" kern="1200" cap="none" spc="0" normalizeH="0" baseline="30000" noProof="0" dirty="0">
                <a:ln>
                  <a:noFill/>
                </a:ln>
                <a:solidFill>
                  <a:schemeClr val="tx1"/>
                </a:solidFill>
                <a:effectLst/>
                <a:uLnTx/>
                <a:uFillTx/>
                <a:latin typeface="Arial"/>
                <a:ea typeface="+mn-ea"/>
                <a:cs typeface="+mn-cs"/>
              </a:rPr>
              <a:t>1,2</a:t>
            </a:r>
            <a:endParaRPr kumimoji="0" lang="en-US" sz="1600"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1380745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3094-35CE-F412-D8BF-8160DF37D07E}"/>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C354BA2-9366-E074-DDD2-B17D2465C128}"/>
              </a:ext>
            </a:extLst>
          </p:cNvPr>
          <p:cNvSpPr>
            <a:spLocks noGrp="1"/>
          </p:cNvSpPr>
          <p:nvPr>
            <p:ph sz="half" idx="1"/>
          </p:nvPr>
        </p:nvSpPr>
        <p:spPr/>
        <p:txBody>
          <a:bodyPr/>
          <a:lstStyle/>
          <a:p>
            <a:r>
              <a:rPr lang="en-US" noProof="0" dirty="0"/>
              <a:t>Negative symptoms are associated with </a:t>
            </a:r>
            <a:br>
              <a:rPr lang="en-US" noProof="0" dirty="0"/>
            </a:br>
            <a:r>
              <a:rPr lang="en-US" noProof="0" dirty="0"/>
              <a:t>long-term disability and functional outcomes</a:t>
            </a:r>
            <a:r>
              <a:rPr lang="en-US" baseline="30000" noProof="0" dirty="0"/>
              <a:t>1-3</a:t>
            </a:r>
            <a:endParaRPr lang="en-US" noProof="0" dirty="0"/>
          </a:p>
          <a:p>
            <a:r>
              <a:rPr lang="en-US" noProof="0" dirty="0"/>
              <a:t>Early recognition of negative symptoms during the prodromal phase is key to guiding timely identification and treatment</a:t>
            </a:r>
            <a:r>
              <a:rPr lang="en-US" baseline="30000" noProof="0" dirty="0"/>
              <a:t>1,2</a:t>
            </a:r>
            <a:endParaRPr lang="en-US" noProof="0" dirty="0"/>
          </a:p>
        </p:txBody>
      </p:sp>
      <p:sp>
        <p:nvSpPr>
          <p:cNvPr id="5" name="Text Placeholder 4">
            <a:extLst>
              <a:ext uri="{FF2B5EF4-FFF2-40B4-BE49-F238E27FC236}">
                <a16:creationId xmlns:a16="http://schemas.microsoft.com/office/drawing/2014/main" id="{DE8D97AE-E33A-EEDF-8228-1DD562B250B6}"/>
              </a:ext>
            </a:extLst>
          </p:cNvPr>
          <p:cNvSpPr>
            <a:spLocks noGrp="1"/>
          </p:cNvSpPr>
          <p:nvPr>
            <p:ph type="body" sz="quarter" idx="17"/>
          </p:nvPr>
        </p:nvSpPr>
        <p:spPr/>
        <p:txBody>
          <a:bodyPr/>
          <a:lstStyle/>
          <a:p>
            <a:r>
              <a:rPr lang="en-US" noProof="0" dirty="0"/>
              <a:t>Schizophrenia – History, definitions, and diagnosis</a:t>
            </a:r>
          </a:p>
        </p:txBody>
      </p:sp>
      <p:sp>
        <p:nvSpPr>
          <p:cNvPr id="10" name="Title 9">
            <a:extLst>
              <a:ext uri="{FF2B5EF4-FFF2-40B4-BE49-F238E27FC236}">
                <a16:creationId xmlns:a16="http://schemas.microsoft.com/office/drawing/2014/main" id="{9B4F9A59-D2B3-23CD-8D2D-2C5900448021}"/>
              </a:ext>
            </a:extLst>
          </p:cNvPr>
          <p:cNvSpPr>
            <a:spLocks noGrp="1"/>
          </p:cNvSpPr>
          <p:nvPr>
            <p:ph type="title"/>
          </p:nvPr>
        </p:nvSpPr>
        <p:spPr/>
        <p:txBody>
          <a:bodyPr/>
          <a:lstStyle/>
          <a:p>
            <a:r>
              <a:rPr lang="en-US" noProof="0" dirty="0"/>
              <a:t>Negative symptoms in schizophrenia</a:t>
            </a:r>
          </a:p>
        </p:txBody>
      </p:sp>
      <p:sp>
        <p:nvSpPr>
          <p:cNvPr id="15" name="Content Placeholder 14">
            <a:extLst>
              <a:ext uri="{FF2B5EF4-FFF2-40B4-BE49-F238E27FC236}">
                <a16:creationId xmlns:a16="http://schemas.microsoft.com/office/drawing/2014/main" id="{57A9BABA-C46B-A8D7-4A58-71F17922C8D5}"/>
              </a:ext>
            </a:extLst>
          </p:cNvPr>
          <p:cNvSpPr>
            <a:spLocks noGrp="1"/>
          </p:cNvSpPr>
          <p:nvPr>
            <p:ph idx="19"/>
          </p:nvPr>
        </p:nvSpPr>
        <p:spPr/>
        <p:txBody>
          <a:bodyPr/>
          <a:lstStyle/>
          <a:p>
            <a:r>
              <a:rPr lang="en-US" noProof="0" dirty="0"/>
              <a:t>Negative symptoms are observed in </a:t>
            </a:r>
            <a:r>
              <a:rPr lang="en-US" b="1" noProof="0" dirty="0"/>
              <a:t>40 to 60% </a:t>
            </a:r>
            <a:r>
              <a:rPr lang="en-US" noProof="0" dirty="0"/>
              <a:t>of individuals with schizophrenia</a:t>
            </a:r>
            <a:r>
              <a:rPr lang="en-US" baseline="30000" noProof="0" dirty="0"/>
              <a:t>1,2</a:t>
            </a:r>
          </a:p>
          <a:p>
            <a:r>
              <a:rPr lang="en-US" noProof="0" dirty="0"/>
              <a:t>There is a broad consensus of </a:t>
            </a:r>
            <a:r>
              <a:rPr lang="en-US" b="1" noProof="0" dirty="0"/>
              <a:t>five core domains</a:t>
            </a:r>
            <a:r>
              <a:rPr lang="en-US" noProof="0" dirty="0"/>
              <a:t>: anhedonia, avolition, asociality, affective blunting, and alogia</a:t>
            </a:r>
            <a:r>
              <a:rPr lang="en-US" baseline="30000" noProof="0" dirty="0"/>
              <a:t>1-3  </a:t>
            </a:r>
          </a:p>
          <a:p>
            <a:r>
              <a:rPr lang="en-US" noProof="0" dirty="0"/>
              <a:t>Negative symptoms can be classified as either primary or secondary:</a:t>
            </a:r>
            <a:r>
              <a:rPr lang="en-US" baseline="30000" noProof="0" dirty="0"/>
              <a:t>1,2</a:t>
            </a:r>
            <a:endParaRPr lang="en-US" noProof="0" dirty="0"/>
          </a:p>
          <a:p>
            <a:pPr lvl="1"/>
            <a:r>
              <a:rPr lang="en-US" noProof="0" dirty="0"/>
              <a:t>Primary negative symptoms </a:t>
            </a:r>
            <a:r>
              <a:rPr lang="en-US" b="1" noProof="0" dirty="0"/>
              <a:t>directly relate to the underlying pathology </a:t>
            </a:r>
            <a:r>
              <a:rPr lang="en-US" noProof="0" dirty="0"/>
              <a:t>of schizophrenia</a:t>
            </a:r>
          </a:p>
          <a:p>
            <a:pPr lvl="1"/>
            <a:r>
              <a:rPr lang="en-US" noProof="0" dirty="0"/>
              <a:t>Secondary negative symptoms occur in association with or as a result of positive symptoms, comorbidities, treatment side effects, or environmental factors</a:t>
            </a:r>
          </a:p>
          <a:p>
            <a:r>
              <a:rPr lang="en-US" noProof="0" dirty="0"/>
              <a:t>Negative symptoms predict </a:t>
            </a:r>
            <a:r>
              <a:rPr lang="en-US" b="1" noProof="0" dirty="0"/>
              <a:t>vulnerability to psychosis </a:t>
            </a:r>
            <a:r>
              <a:rPr lang="en-US" noProof="0" dirty="0"/>
              <a:t>and are consistently associated with poorer functional outcomes, low remission rates, and a reduced quality of life</a:t>
            </a:r>
            <a:r>
              <a:rPr lang="en-US" baseline="30000" noProof="0" dirty="0"/>
              <a:t>1-3</a:t>
            </a:r>
          </a:p>
          <a:p>
            <a:r>
              <a:rPr lang="en-US" noProof="0" dirty="0"/>
              <a:t>Unlike positive symptoms, primary negative symptoms are poorly managed by </a:t>
            </a:r>
            <a:br>
              <a:rPr lang="en-US" noProof="0" dirty="0"/>
            </a:br>
            <a:r>
              <a:rPr lang="en-US" noProof="0" dirty="0"/>
              <a:t>available therapies</a:t>
            </a:r>
            <a:r>
              <a:rPr lang="en-US" baseline="30000" noProof="0" dirty="0"/>
              <a:t>1</a:t>
            </a:r>
            <a:endParaRPr lang="en-US" noProof="0" dirty="0"/>
          </a:p>
          <a:p>
            <a:pPr marL="180000" lvl="1" indent="0">
              <a:buNone/>
            </a:pPr>
            <a:endParaRPr lang="en-US" noProof="0" dirty="0"/>
          </a:p>
          <a:p>
            <a:pPr marL="0" indent="0">
              <a:buNone/>
            </a:pPr>
            <a:endParaRPr lang="en-US" noProof="0" dirty="0"/>
          </a:p>
          <a:p>
            <a:endParaRPr lang="en-US" noProof="0" dirty="0"/>
          </a:p>
        </p:txBody>
      </p:sp>
      <p:sp>
        <p:nvSpPr>
          <p:cNvPr id="11" name="Text Placeholder 10">
            <a:extLst>
              <a:ext uri="{FF2B5EF4-FFF2-40B4-BE49-F238E27FC236}">
                <a16:creationId xmlns:a16="http://schemas.microsoft.com/office/drawing/2014/main" id="{0A4F79BE-20F2-AB2B-71FD-4CDAC99066F1}"/>
              </a:ext>
            </a:extLst>
          </p:cNvPr>
          <p:cNvSpPr>
            <a:spLocks noGrp="1"/>
          </p:cNvSpPr>
          <p:nvPr>
            <p:ph type="body" sz="quarter" idx="18"/>
          </p:nvPr>
        </p:nvSpPr>
        <p:spPr/>
        <p:txBody>
          <a:bodyPr/>
          <a:lstStyle/>
          <a:p>
            <a:r>
              <a:rPr lang="en-US" noProof="0" dirty="0"/>
              <a:t>1. Correll &amp; Schooler. </a:t>
            </a:r>
            <a:r>
              <a:rPr lang="en-US" noProof="0" dirty="0" err="1"/>
              <a:t>Neuropsychiatr</a:t>
            </a:r>
            <a:r>
              <a:rPr lang="en-US" noProof="0" dirty="0"/>
              <a:t> Dis Treat 2020:16 519–534; 2. Chan et al. Nat Rev Psychol 2022;1:298–312; 3. </a:t>
            </a:r>
            <a:r>
              <a:rPr lang="en-US" noProof="0" dirty="0" err="1"/>
              <a:t>Galderisi</a:t>
            </a:r>
            <a:r>
              <a:rPr lang="en-US" noProof="0" dirty="0"/>
              <a:t> et al. </a:t>
            </a:r>
            <a:r>
              <a:rPr lang="en-US" noProof="0" dirty="0" err="1"/>
              <a:t>Eur</a:t>
            </a:r>
            <a:r>
              <a:rPr lang="en-US" noProof="0" dirty="0"/>
              <a:t> Psychiatry 2021;64:e1–23</a:t>
            </a:r>
          </a:p>
        </p:txBody>
      </p:sp>
      <p:sp>
        <p:nvSpPr>
          <p:cNvPr id="3" name="Slide Number Placeholder 2">
            <a:extLst>
              <a:ext uri="{FF2B5EF4-FFF2-40B4-BE49-F238E27FC236}">
                <a16:creationId xmlns:a16="http://schemas.microsoft.com/office/drawing/2014/main" id="{122A493B-68BA-BD85-0BCD-E4BD276C03B1}"/>
              </a:ext>
            </a:extLst>
          </p:cNvPr>
          <p:cNvSpPr>
            <a:spLocks noGrp="1"/>
          </p:cNvSpPr>
          <p:nvPr>
            <p:ph type="sldNum" sz="quarter" idx="4"/>
          </p:nvPr>
        </p:nvSpPr>
        <p:spPr/>
        <p:txBody>
          <a:bodyPr/>
          <a:lstStyle/>
          <a:p>
            <a:fld id="{6DBC486D-4FAB-B746-8B02-8D7C842291C6}" type="slidenum">
              <a:rPr lang="en-US" noProof="0" smtClean="0"/>
              <a:pPr/>
              <a:t>28</a:t>
            </a:fld>
            <a:endParaRPr lang="en-US" noProof="0" dirty="0"/>
          </a:p>
        </p:txBody>
      </p:sp>
    </p:spTree>
    <p:extLst>
      <p:ext uri="{BB962C8B-B14F-4D97-AF65-F5344CB8AC3E}">
        <p14:creationId xmlns:p14="http://schemas.microsoft.com/office/powerpoint/2010/main" val="1305204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DBCB6-1351-37F3-FF90-42D8DE220BB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37F99F-DBE7-DC19-9A32-3B093B8A1520}"/>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32" name="Title 31">
            <a:extLst>
              <a:ext uri="{FF2B5EF4-FFF2-40B4-BE49-F238E27FC236}">
                <a16:creationId xmlns:a16="http://schemas.microsoft.com/office/drawing/2014/main" id="{DF5ED261-02CE-A6B9-8D82-6592CEB268AF}"/>
              </a:ext>
            </a:extLst>
          </p:cNvPr>
          <p:cNvSpPr>
            <a:spLocks noGrp="1"/>
          </p:cNvSpPr>
          <p:nvPr>
            <p:ph type="title"/>
          </p:nvPr>
        </p:nvSpPr>
        <p:spPr>
          <a:xfrm>
            <a:off x="539749" y="814386"/>
            <a:ext cx="10881286" cy="332399"/>
          </a:xfrm>
        </p:spPr>
        <p:txBody>
          <a:bodyPr/>
          <a:lstStyle/>
          <a:p>
            <a:r>
              <a:rPr lang="en-US" noProof="0" dirty="0"/>
              <a:t>Differentiating schizophrenia from mood disorders with psychosis</a:t>
            </a:r>
          </a:p>
        </p:txBody>
      </p:sp>
      <p:sp>
        <p:nvSpPr>
          <p:cNvPr id="33" name="Text Placeholder 32">
            <a:extLst>
              <a:ext uri="{FF2B5EF4-FFF2-40B4-BE49-F238E27FC236}">
                <a16:creationId xmlns:a16="http://schemas.microsoft.com/office/drawing/2014/main" id="{D508B183-F1DC-8EA2-D3F5-21F6DE8D5B82}"/>
              </a:ext>
            </a:extLst>
          </p:cNvPr>
          <p:cNvSpPr>
            <a:spLocks noGrp="1"/>
          </p:cNvSpPr>
          <p:nvPr>
            <p:ph type="body" sz="quarter" idx="18"/>
          </p:nvPr>
        </p:nvSpPr>
        <p:spPr/>
        <p:txBody>
          <a:bodyPr/>
          <a:lstStyle/>
          <a:p>
            <a:r>
              <a:rPr lang="en-US" noProof="0" dirty="0"/>
              <a:t>BPD=borderline personality disorder; MDD=major depressive disorder</a:t>
            </a:r>
          </a:p>
          <a:p>
            <a:r>
              <a:rPr lang="en-US" noProof="0" dirty="0"/>
              <a:t>1. Owen et al. Lancet 2016;388:86–97; 2. Parnas. World Psychiatry 2012;11:67–69; 3. </a:t>
            </a:r>
            <a:r>
              <a:rPr lang="en-US" noProof="0" dirty="0" err="1"/>
              <a:t>Stanghellini</a:t>
            </a:r>
            <a:r>
              <a:rPr lang="en-US" noProof="0" dirty="0"/>
              <a:t> &amp; </a:t>
            </a:r>
            <a:r>
              <a:rPr lang="en-US" noProof="0" dirty="0" err="1"/>
              <a:t>Raballo</a:t>
            </a:r>
            <a:r>
              <a:rPr lang="en-US" noProof="0" dirty="0"/>
              <a:t>. J Affect </a:t>
            </a:r>
            <a:r>
              <a:rPr lang="en-US" noProof="0" dirty="0" err="1"/>
              <a:t>Disord</a:t>
            </a:r>
            <a:r>
              <a:rPr lang="en-US" noProof="0" dirty="0"/>
              <a:t> 2015;171:171–178; </a:t>
            </a:r>
            <a:br>
              <a:rPr lang="en-US" noProof="0" dirty="0"/>
            </a:br>
            <a:r>
              <a:rPr lang="en-US" noProof="0" dirty="0"/>
              <a:t>4. </a:t>
            </a:r>
            <a:r>
              <a:rPr lang="en-US" noProof="0" dirty="0" err="1"/>
              <a:t>Feyaerts</a:t>
            </a:r>
            <a:r>
              <a:rPr lang="en-US" noProof="0" dirty="0"/>
              <a:t> &amp; Sass. </a:t>
            </a:r>
            <a:r>
              <a:rPr lang="en-US" noProof="0" dirty="0" err="1"/>
              <a:t>Schizophr</a:t>
            </a:r>
            <a:r>
              <a:rPr lang="en-US" noProof="0" dirty="0"/>
              <a:t> Bull 2024;50:460–471; 5. </a:t>
            </a:r>
            <a:r>
              <a:rPr lang="en-US" noProof="0" dirty="0" err="1"/>
              <a:t>Dollfus</a:t>
            </a:r>
            <a:r>
              <a:rPr lang="en-US" noProof="0" dirty="0"/>
              <a:t> &amp; Lyne. </a:t>
            </a:r>
            <a:r>
              <a:rPr lang="en-US" noProof="0" dirty="0" err="1"/>
              <a:t>Schizophr</a:t>
            </a:r>
            <a:r>
              <a:rPr lang="en-US" noProof="0" dirty="0"/>
              <a:t> Res 2017;186:3–7; 6. Leucht et al. Nat Rev Dis Primers 2025;11:83; </a:t>
            </a:r>
            <a:br>
              <a:rPr lang="en-US" noProof="0" dirty="0"/>
            </a:br>
            <a:r>
              <a:rPr lang="en-US" noProof="0" dirty="0"/>
              <a:t>7. Kircher. Lancet Psychiatry 2018;5:515–526</a:t>
            </a:r>
          </a:p>
        </p:txBody>
      </p:sp>
      <p:sp>
        <p:nvSpPr>
          <p:cNvPr id="3" name="Slide Number Placeholder 2">
            <a:extLst>
              <a:ext uri="{FF2B5EF4-FFF2-40B4-BE49-F238E27FC236}">
                <a16:creationId xmlns:a16="http://schemas.microsoft.com/office/drawing/2014/main" id="{206AC9F9-B8BC-B0D7-22BC-A3F027ED672C}"/>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29</a:t>
            </a:fld>
            <a:endParaRPr lang="en-US" noProof="0" dirty="0"/>
          </a:p>
        </p:txBody>
      </p:sp>
      <p:cxnSp>
        <p:nvCxnSpPr>
          <p:cNvPr id="8" name="Straight Connector 7">
            <a:extLst>
              <a:ext uri="{FF2B5EF4-FFF2-40B4-BE49-F238E27FC236}">
                <a16:creationId xmlns:a16="http://schemas.microsoft.com/office/drawing/2014/main" id="{C02B7D0D-4B88-2DE6-CDED-6F4EC5E4AF98}"/>
              </a:ext>
            </a:extLst>
          </p:cNvPr>
          <p:cNvCxnSpPr>
            <a:cxnSpLocks/>
          </p:cNvCxnSpPr>
          <p:nvPr/>
        </p:nvCxnSpPr>
        <p:spPr>
          <a:xfrm>
            <a:off x="845859" y="2025939"/>
            <a:ext cx="0" cy="33054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2847C831-4463-4BA7-8A7B-A1415A309737}"/>
              </a:ext>
            </a:extLst>
          </p:cNvPr>
          <p:cNvGrpSpPr/>
          <p:nvPr/>
        </p:nvGrpSpPr>
        <p:grpSpPr>
          <a:xfrm>
            <a:off x="569428" y="1409700"/>
            <a:ext cx="11081234" cy="4633914"/>
            <a:chOff x="569428" y="1409700"/>
            <a:chExt cx="11081234" cy="4633914"/>
          </a:xfrm>
        </p:grpSpPr>
        <p:grpSp>
          <p:nvGrpSpPr>
            <p:cNvPr id="9" name="Group 8">
              <a:extLst>
                <a:ext uri="{FF2B5EF4-FFF2-40B4-BE49-F238E27FC236}">
                  <a16:creationId xmlns:a16="http://schemas.microsoft.com/office/drawing/2014/main" id="{92AA0029-F24A-9DC1-485A-BBF4EC543D4A}"/>
                </a:ext>
              </a:extLst>
            </p:cNvPr>
            <p:cNvGrpSpPr/>
            <p:nvPr/>
          </p:nvGrpSpPr>
          <p:grpSpPr>
            <a:xfrm>
              <a:off x="569428" y="1409700"/>
              <a:ext cx="11081234" cy="713927"/>
              <a:chOff x="569428" y="1409700"/>
              <a:chExt cx="11081234" cy="713927"/>
            </a:xfrm>
          </p:grpSpPr>
          <p:sp>
            <p:nvSpPr>
              <p:cNvPr id="10" name="Rectangle 9">
                <a:extLst>
                  <a:ext uri="{FF2B5EF4-FFF2-40B4-BE49-F238E27FC236}">
                    <a16:creationId xmlns:a16="http://schemas.microsoft.com/office/drawing/2014/main" id="{CC2BFBA8-CA1F-59DA-81C8-B10256AC0953}"/>
                  </a:ext>
                </a:extLst>
              </p:cNvPr>
              <p:cNvSpPr/>
              <p:nvPr/>
            </p:nvSpPr>
            <p:spPr>
              <a:xfrm>
                <a:off x="1217613" y="1409700"/>
                <a:ext cx="10433049" cy="713927"/>
              </a:xfrm>
              <a:prstGeom prst="rect">
                <a:avLst/>
              </a:prstGeom>
              <a:solidFill>
                <a:schemeClr val="accent3">
                  <a:lumMod val="40000"/>
                  <a:lumOff val="6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noProof="0" dirty="0">
                    <a:solidFill>
                      <a:schemeClr val="tx1"/>
                    </a:solidFill>
                  </a:rPr>
                  <a:t>Differential diagnosis of disorders characterized by psychosis considers </a:t>
                </a:r>
                <a:r>
                  <a:rPr lang="en-US" sz="1600" b="1" noProof="0" dirty="0">
                    <a:solidFill>
                      <a:schemeClr val="tx1"/>
                    </a:solidFill>
                  </a:rPr>
                  <a:t>illness duration, patterns of substance use, comorbid depression or mania, and the presence of medical conditions</a:t>
                </a:r>
                <a:r>
                  <a:rPr lang="en-US" sz="1600" baseline="30000" noProof="0" dirty="0">
                    <a:solidFill>
                      <a:schemeClr val="tx1"/>
                    </a:solidFill>
                  </a:rPr>
                  <a:t>1</a:t>
                </a:r>
                <a:endParaRPr lang="en-US" sz="1600" noProof="0" dirty="0">
                  <a:solidFill>
                    <a:schemeClr val="tx1"/>
                  </a:solidFill>
                </a:endParaRPr>
              </a:p>
            </p:txBody>
          </p:sp>
          <p:sp>
            <p:nvSpPr>
              <p:cNvPr id="11" name="Oval 10">
                <a:extLst>
                  <a:ext uri="{FF2B5EF4-FFF2-40B4-BE49-F238E27FC236}">
                    <a16:creationId xmlns:a16="http://schemas.microsoft.com/office/drawing/2014/main" id="{AEECAAF3-6728-7DB2-CFE8-FB6657098948}"/>
                  </a:ext>
                </a:extLst>
              </p:cNvPr>
              <p:cNvSpPr/>
              <p:nvPr/>
            </p:nvSpPr>
            <p:spPr>
              <a:xfrm flipV="1">
                <a:off x="569428" y="1507388"/>
                <a:ext cx="532541" cy="518551"/>
              </a:xfrm>
              <a:prstGeom prst="ellipse">
                <a:avLst/>
              </a:prstGeom>
              <a:solidFill>
                <a:schemeClr val="bg1"/>
              </a:solidFill>
              <a:ln w="3810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rgbClr val="C2CAC7"/>
                  </a:solidFill>
                </a:endParaRPr>
              </a:p>
            </p:txBody>
          </p:sp>
        </p:grpSp>
        <p:grpSp>
          <p:nvGrpSpPr>
            <p:cNvPr id="12" name="Group 11">
              <a:extLst>
                <a:ext uri="{FF2B5EF4-FFF2-40B4-BE49-F238E27FC236}">
                  <a16:creationId xmlns:a16="http://schemas.microsoft.com/office/drawing/2014/main" id="{F87ADB46-E7A8-2C63-9E3D-EF0EA6127062}"/>
                </a:ext>
              </a:extLst>
            </p:cNvPr>
            <p:cNvGrpSpPr/>
            <p:nvPr/>
          </p:nvGrpSpPr>
          <p:grpSpPr>
            <a:xfrm>
              <a:off x="569428" y="2319543"/>
              <a:ext cx="11081234" cy="713927"/>
              <a:chOff x="569428" y="2296837"/>
              <a:chExt cx="11081234" cy="713927"/>
            </a:xfrm>
          </p:grpSpPr>
          <p:sp>
            <p:nvSpPr>
              <p:cNvPr id="13" name="Rectangle 12">
                <a:extLst>
                  <a:ext uri="{FF2B5EF4-FFF2-40B4-BE49-F238E27FC236}">
                    <a16:creationId xmlns:a16="http://schemas.microsoft.com/office/drawing/2014/main" id="{C65D6251-BF7F-9E38-6762-CD9732F54F08}"/>
                  </a:ext>
                </a:extLst>
              </p:cNvPr>
              <p:cNvSpPr/>
              <p:nvPr/>
            </p:nvSpPr>
            <p:spPr>
              <a:xfrm>
                <a:off x="1217613" y="2296837"/>
                <a:ext cx="10433049" cy="713927"/>
              </a:xfrm>
              <a:prstGeom prst="rect">
                <a:avLst/>
              </a:prstGeom>
              <a:solidFill>
                <a:srgbClr val="CAD8D2">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600" b="1" noProof="0" dirty="0">
                    <a:solidFill>
                      <a:schemeClr val="tx1"/>
                    </a:solidFill>
                  </a:rPr>
                  <a:t>Primacy should be based on a revelatory emergence </a:t>
                </a:r>
                <a:r>
                  <a:rPr lang="en-US" sz="1600" noProof="0" dirty="0">
                    <a:solidFill>
                      <a:schemeClr val="tx1"/>
                    </a:solidFill>
                  </a:rPr>
                  <a:t>from a changed field of experience (schizophrenia) versus confirmatory elaboration of mood‑congruent beliefs (psychotic depression)</a:t>
                </a:r>
                <a:r>
                  <a:rPr lang="en-US" sz="1600" baseline="30000" noProof="0" dirty="0">
                    <a:solidFill>
                      <a:schemeClr val="tx1"/>
                    </a:solidFill>
                  </a:rPr>
                  <a:t>2,3</a:t>
                </a:r>
                <a:r>
                  <a:rPr lang="en-US" sz="1600" noProof="0" dirty="0">
                    <a:solidFill>
                      <a:schemeClr val="tx1"/>
                    </a:solidFill>
                  </a:rPr>
                  <a:t> </a:t>
                </a:r>
              </a:p>
            </p:txBody>
          </p:sp>
          <p:sp>
            <p:nvSpPr>
              <p:cNvPr id="14" name="Oval 13">
                <a:extLst>
                  <a:ext uri="{FF2B5EF4-FFF2-40B4-BE49-F238E27FC236}">
                    <a16:creationId xmlns:a16="http://schemas.microsoft.com/office/drawing/2014/main" id="{E6A187B2-0D05-F502-4306-5B066D173EFB}"/>
                  </a:ext>
                </a:extLst>
              </p:cNvPr>
              <p:cNvSpPr/>
              <p:nvPr/>
            </p:nvSpPr>
            <p:spPr>
              <a:xfrm flipV="1">
                <a:off x="569428" y="2394525"/>
                <a:ext cx="532541" cy="518551"/>
              </a:xfrm>
              <a:prstGeom prst="ellipse">
                <a:avLst/>
              </a:prstGeom>
              <a:solidFill>
                <a:schemeClr val="bg1"/>
              </a:solidFill>
              <a:ln w="38100">
                <a:solidFill>
                  <a:srgbClr val="CAD8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9ADEBE70-27B3-4EA1-938A-F3B3965521D7}"/>
                </a:ext>
              </a:extLst>
            </p:cNvPr>
            <p:cNvGrpSpPr/>
            <p:nvPr/>
          </p:nvGrpSpPr>
          <p:grpSpPr>
            <a:xfrm>
              <a:off x="569428" y="3229386"/>
              <a:ext cx="11081233" cy="803621"/>
              <a:chOff x="569428" y="3183974"/>
              <a:chExt cx="11081233" cy="803621"/>
            </a:xfrm>
          </p:grpSpPr>
          <p:sp>
            <p:nvSpPr>
              <p:cNvPr id="16" name="Rectangle 15">
                <a:extLst>
                  <a:ext uri="{FF2B5EF4-FFF2-40B4-BE49-F238E27FC236}">
                    <a16:creationId xmlns:a16="http://schemas.microsoft.com/office/drawing/2014/main" id="{BE1E5CCD-0C68-432D-A0AD-8B5C4071C906}"/>
                  </a:ext>
                </a:extLst>
              </p:cNvPr>
              <p:cNvSpPr/>
              <p:nvPr/>
            </p:nvSpPr>
            <p:spPr>
              <a:xfrm>
                <a:off x="1217612" y="3183974"/>
                <a:ext cx="10433049" cy="803621"/>
              </a:xfrm>
              <a:prstGeom prst="rect">
                <a:avLst/>
              </a:prstGeom>
              <a:solidFill>
                <a:srgbClr val="D7E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600" b="1" noProof="0" dirty="0">
                    <a:solidFill>
                      <a:schemeClr val="tx1"/>
                    </a:solidFill>
                  </a:rPr>
                  <a:t>Self disturbance may aid differential diagnosis by distinguishing schizophrenia </a:t>
                </a:r>
                <a:r>
                  <a:rPr lang="en-US" sz="1600" noProof="0" dirty="0">
                    <a:solidFill>
                      <a:schemeClr val="tx1"/>
                    </a:solidFill>
                  </a:rPr>
                  <a:t>from disorders with qualitatively different self‑related problems (e.g., problems with continuity of personal identity in BPD or self-worth in MDD) or milder self-disturbance, as in schizotypal or schizoaffective disorders</a:t>
                </a:r>
                <a:r>
                  <a:rPr lang="en-US" sz="1600" baseline="30000" noProof="0" dirty="0">
                    <a:solidFill>
                      <a:schemeClr val="tx1"/>
                    </a:solidFill>
                  </a:rPr>
                  <a:t>4</a:t>
                </a:r>
                <a:r>
                  <a:rPr lang="en-US" sz="1600" noProof="0" dirty="0">
                    <a:solidFill>
                      <a:schemeClr val="tx1"/>
                    </a:solidFill>
                  </a:rPr>
                  <a:t> </a:t>
                </a:r>
              </a:p>
            </p:txBody>
          </p:sp>
          <p:sp>
            <p:nvSpPr>
              <p:cNvPr id="17" name="Oval 16">
                <a:extLst>
                  <a:ext uri="{FF2B5EF4-FFF2-40B4-BE49-F238E27FC236}">
                    <a16:creationId xmlns:a16="http://schemas.microsoft.com/office/drawing/2014/main" id="{CFED9090-69D1-D4F5-FF57-D582D52A6388}"/>
                  </a:ext>
                </a:extLst>
              </p:cNvPr>
              <p:cNvSpPr/>
              <p:nvPr/>
            </p:nvSpPr>
            <p:spPr>
              <a:xfrm flipV="1">
                <a:off x="569428" y="3326509"/>
                <a:ext cx="532541" cy="518551"/>
              </a:xfrm>
              <a:prstGeom prst="ellipse">
                <a:avLst/>
              </a:prstGeom>
              <a:solidFill>
                <a:schemeClr val="bg1"/>
              </a:solidFill>
              <a:ln w="38100">
                <a:solidFill>
                  <a:srgbClr val="D7E1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8" name="Group 17">
              <a:extLst>
                <a:ext uri="{FF2B5EF4-FFF2-40B4-BE49-F238E27FC236}">
                  <a16:creationId xmlns:a16="http://schemas.microsoft.com/office/drawing/2014/main" id="{EFA3410D-9C59-9CF6-91E4-2B8616CE697A}"/>
                </a:ext>
              </a:extLst>
            </p:cNvPr>
            <p:cNvGrpSpPr/>
            <p:nvPr/>
          </p:nvGrpSpPr>
          <p:grpSpPr>
            <a:xfrm>
              <a:off x="569428" y="4228923"/>
              <a:ext cx="11081232" cy="712800"/>
              <a:chOff x="569428" y="4160806"/>
              <a:chExt cx="11081232" cy="712800"/>
            </a:xfrm>
          </p:grpSpPr>
          <p:sp>
            <p:nvSpPr>
              <p:cNvPr id="19" name="Rectangle 18">
                <a:extLst>
                  <a:ext uri="{FF2B5EF4-FFF2-40B4-BE49-F238E27FC236}">
                    <a16:creationId xmlns:a16="http://schemas.microsoft.com/office/drawing/2014/main" id="{8BCB799F-20EB-0647-1A03-D9EE79235970}"/>
                  </a:ext>
                </a:extLst>
              </p:cNvPr>
              <p:cNvSpPr/>
              <p:nvPr/>
            </p:nvSpPr>
            <p:spPr>
              <a:xfrm>
                <a:off x="1217611" y="4160806"/>
                <a:ext cx="10433049" cy="712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600" noProof="0" dirty="0">
                    <a:solidFill>
                      <a:schemeClr val="tx1"/>
                    </a:solidFill>
                  </a:rPr>
                  <a:t>Operational emphases on easily rated positive/‘florid’ symptoms risk </a:t>
                </a:r>
                <a:r>
                  <a:rPr lang="en-US" sz="1600" b="1" noProof="0" dirty="0">
                    <a:solidFill>
                      <a:schemeClr val="tx1"/>
                    </a:solidFill>
                  </a:rPr>
                  <a:t>sidelining negative signs </a:t>
                </a:r>
                <a:r>
                  <a:rPr lang="en-US" sz="1600" noProof="0" dirty="0">
                    <a:solidFill>
                      <a:schemeClr val="tx1"/>
                    </a:solidFill>
                  </a:rPr>
                  <a:t>and the structural disturbance that underpins schizophrenia</a:t>
                </a:r>
                <a:r>
                  <a:rPr lang="en-US" sz="1600" baseline="30000" noProof="0" dirty="0">
                    <a:solidFill>
                      <a:schemeClr val="tx1"/>
                    </a:solidFill>
                  </a:rPr>
                  <a:t>5,6</a:t>
                </a:r>
                <a:r>
                  <a:rPr lang="en-US" sz="1600" noProof="0" dirty="0">
                    <a:solidFill>
                      <a:schemeClr val="tx1"/>
                    </a:solidFill>
                  </a:rPr>
                  <a:t> </a:t>
                </a:r>
              </a:p>
            </p:txBody>
          </p:sp>
          <p:sp>
            <p:nvSpPr>
              <p:cNvPr id="20" name="Oval 19">
                <a:extLst>
                  <a:ext uri="{FF2B5EF4-FFF2-40B4-BE49-F238E27FC236}">
                    <a16:creationId xmlns:a16="http://schemas.microsoft.com/office/drawing/2014/main" id="{8D4EBFEA-E4D4-B0D1-2E96-7E6CF754ED81}"/>
                  </a:ext>
                </a:extLst>
              </p:cNvPr>
              <p:cNvSpPr/>
              <p:nvPr/>
            </p:nvSpPr>
            <p:spPr>
              <a:xfrm flipV="1">
                <a:off x="569428" y="4257931"/>
                <a:ext cx="532541" cy="518551"/>
              </a:xfrm>
              <a:prstGeom prst="ellipse">
                <a:avLst/>
              </a:prstGeom>
              <a:solidFill>
                <a:schemeClr val="bg1"/>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21" name="Group 20">
              <a:extLst>
                <a:ext uri="{FF2B5EF4-FFF2-40B4-BE49-F238E27FC236}">
                  <a16:creationId xmlns:a16="http://schemas.microsoft.com/office/drawing/2014/main" id="{5ED78FC5-9DCE-D550-4061-7703B84EE6E4}"/>
                </a:ext>
              </a:extLst>
            </p:cNvPr>
            <p:cNvGrpSpPr/>
            <p:nvPr/>
          </p:nvGrpSpPr>
          <p:grpSpPr>
            <a:xfrm>
              <a:off x="569428" y="5137638"/>
              <a:ext cx="11081231" cy="905976"/>
              <a:chOff x="569428" y="5137638"/>
              <a:chExt cx="11081231" cy="905976"/>
            </a:xfrm>
          </p:grpSpPr>
          <p:sp>
            <p:nvSpPr>
              <p:cNvPr id="22" name="Rectangle 21">
                <a:extLst>
                  <a:ext uri="{FF2B5EF4-FFF2-40B4-BE49-F238E27FC236}">
                    <a16:creationId xmlns:a16="http://schemas.microsoft.com/office/drawing/2014/main" id="{ADF961FD-D9F8-B0E8-40D7-85AB87F123FA}"/>
                  </a:ext>
                </a:extLst>
              </p:cNvPr>
              <p:cNvSpPr/>
              <p:nvPr/>
            </p:nvSpPr>
            <p:spPr>
              <a:xfrm>
                <a:off x="1217610" y="5137638"/>
                <a:ext cx="10433049" cy="905976"/>
              </a:xfrm>
              <a:prstGeom prst="rect">
                <a:avLst/>
              </a:prstGeom>
              <a:solidFill>
                <a:srgbClr val="BCC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600" b="1" noProof="0" dirty="0">
                    <a:solidFill>
                      <a:schemeClr val="tx1"/>
                    </a:solidFill>
                  </a:rPr>
                  <a:t>Disorganization (e.g., formal thought disorder) should not be conflated with manic acceleration </a:t>
                </a:r>
                <a:r>
                  <a:rPr lang="en-US" sz="1600" noProof="0" dirty="0">
                    <a:solidFill>
                      <a:schemeClr val="tx1"/>
                    </a:solidFill>
                  </a:rPr>
                  <a:t>– chronic positive formal thought disorder (especially idiosyncratic word usage) characterizes a subgroup of patients with schizophrenia and may aid differentiation from remitted bipolar disorder or MDD</a:t>
                </a:r>
                <a:r>
                  <a:rPr lang="en-US" sz="1600" baseline="30000" noProof="0" dirty="0">
                    <a:solidFill>
                      <a:schemeClr val="tx1"/>
                    </a:solidFill>
                  </a:rPr>
                  <a:t>7</a:t>
                </a:r>
                <a:endParaRPr lang="en-US" sz="1600" noProof="0" dirty="0">
                  <a:solidFill>
                    <a:schemeClr val="tx1"/>
                  </a:solidFill>
                </a:endParaRPr>
              </a:p>
            </p:txBody>
          </p:sp>
          <p:sp>
            <p:nvSpPr>
              <p:cNvPr id="23" name="Oval 22">
                <a:extLst>
                  <a:ext uri="{FF2B5EF4-FFF2-40B4-BE49-F238E27FC236}">
                    <a16:creationId xmlns:a16="http://schemas.microsoft.com/office/drawing/2014/main" id="{F1E0CA7D-18CE-09D3-0A27-B145ACF92BA0}"/>
                  </a:ext>
                </a:extLst>
              </p:cNvPr>
              <p:cNvSpPr/>
              <p:nvPr/>
            </p:nvSpPr>
            <p:spPr>
              <a:xfrm flipV="1">
                <a:off x="569428" y="5331351"/>
                <a:ext cx="532541" cy="518551"/>
              </a:xfrm>
              <a:prstGeom prst="ellipse">
                <a:avLst/>
              </a:prstGeom>
              <a:solidFill>
                <a:schemeClr val="bg1"/>
              </a:solidFill>
              <a:ln w="38100">
                <a:solidFill>
                  <a:srgbClr val="BCCC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Tree>
    <p:extLst>
      <p:ext uri="{BB962C8B-B14F-4D97-AF65-F5344CB8AC3E}">
        <p14:creationId xmlns:p14="http://schemas.microsoft.com/office/powerpoint/2010/main" val="322603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3A6DC-BFBC-F1FC-74B2-2701881B24C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D750ECC-F65B-03E6-1BF0-886BEFE1F551}"/>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21" name="Title 20">
            <a:extLst>
              <a:ext uri="{FF2B5EF4-FFF2-40B4-BE49-F238E27FC236}">
                <a16:creationId xmlns:a16="http://schemas.microsoft.com/office/drawing/2014/main" id="{D69BB9AF-AF05-EDF1-DF05-5CDB2381F72C}"/>
              </a:ext>
            </a:extLst>
          </p:cNvPr>
          <p:cNvSpPr>
            <a:spLocks noGrp="1"/>
          </p:cNvSpPr>
          <p:nvPr>
            <p:ph type="title"/>
          </p:nvPr>
        </p:nvSpPr>
        <p:spPr>
          <a:xfrm>
            <a:off x="539749" y="814386"/>
            <a:ext cx="9213851" cy="332399"/>
          </a:xfrm>
        </p:spPr>
        <p:txBody>
          <a:bodyPr/>
          <a:lstStyle/>
          <a:p>
            <a:r>
              <a:rPr lang="en-US" noProof="0" dirty="0"/>
              <a:t>Why does schizophrenia remain foundational to psychiatry?</a:t>
            </a:r>
          </a:p>
        </p:txBody>
      </p:sp>
      <p:sp>
        <p:nvSpPr>
          <p:cNvPr id="31" name="Content Placeholder 30">
            <a:extLst>
              <a:ext uri="{FF2B5EF4-FFF2-40B4-BE49-F238E27FC236}">
                <a16:creationId xmlns:a16="http://schemas.microsoft.com/office/drawing/2014/main" id="{9310B096-E251-E74B-118F-79F519BEEA1B}"/>
              </a:ext>
            </a:extLst>
          </p:cNvPr>
          <p:cNvSpPr>
            <a:spLocks noGrp="1"/>
          </p:cNvSpPr>
          <p:nvPr>
            <p:ph idx="19"/>
          </p:nvPr>
        </p:nvSpPr>
        <p:spPr>
          <a:xfrm>
            <a:off x="893711" y="1416785"/>
            <a:ext cx="10756952" cy="4415215"/>
          </a:xfrm>
        </p:spPr>
        <p:txBody>
          <a:bodyPr/>
          <a:lstStyle/>
          <a:p>
            <a:pPr marL="0" lvl="0" indent="0">
              <a:buNone/>
            </a:pPr>
            <a:r>
              <a:rPr lang="en-US" noProof="0" dirty="0"/>
              <a:t>Schizophrenia is a </a:t>
            </a:r>
            <a:r>
              <a:rPr lang="en-US" b="1" noProof="0" dirty="0"/>
              <a:t>severe psychiatric disorder </a:t>
            </a:r>
            <a:r>
              <a:rPr lang="en-US" noProof="0" dirty="0"/>
              <a:t>that has a profound effect on the </a:t>
            </a:r>
            <a:r>
              <a:rPr lang="en-US" b="1" noProof="0" dirty="0"/>
              <a:t>individuals affected</a:t>
            </a:r>
            <a:r>
              <a:rPr lang="en-US" noProof="0" dirty="0"/>
              <a:t>, their </a:t>
            </a:r>
            <a:r>
              <a:rPr lang="en-US" b="1" noProof="0" dirty="0"/>
              <a:t>caregivers,</a:t>
            </a:r>
            <a:r>
              <a:rPr lang="en-US" noProof="0" dirty="0"/>
              <a:t> and </a:t>
            </a:r>
            <a:r>
              <a:rPr lang="en-US" b="1" noProof="0" dirty="0"/>
              <a:t>society</a:t>
            </a:r>
            <a:r>
              <a:rPr lang="en-US" baseline="30000" noProof="0" dirty="0"/>
              <a:t>1,2</a:t>
            </a:r>
            <a:endParaRPr lang="en-US" noProof="0" dirty="0"/>
          </a:p>
          <a:p>
            <a:pPr marL="0" lvl="0" indent="0">
              <a:buNone/>
            </a:pPr>
            <a:r>
              <a:rPr lang="en-US" noProof="0" dirty="0"/>
              <a:t>Individuals present with diverse positive, negative, and cognitive symptoms.</a:t>
            </a:r>
            <a:r>
              <a:rPr lang="en-US" baseline="30000" noProof="0" dirty="0"/>
              <a:t>3</a:t>
            </a:r>
            <a:r>
              <a:rPr lang="en-US" noProof="0" dirty="0"/>
              <a:t> Despite clinical heterogeneity, the illness is underpinned by a </a:t>
            </a:r>
            <a:r>
              <a:rPr lang="en-US" b="1" noProof="0" dirty="0"/>
              <a:t>core Gestalt</a:t>
            </a:r>
            <a:r>
              <a:rPr lang="en-US" noProof="0" dirty="0"/>
              <a:t>,</a:t>
            </a:r>
            <a:r>
              <a:rPr lang="en-US" b="1" noProof="0" dirty="0"/>
              <a:t> </a:t>
            </a:r>
            <a:r>
              <a:rPr lang="en-US" noProof="0" dirty="0"/>
              <a:t>a stable pattern of </a:t>
            </a:r>
            <a:r>
              <a:rPr lang="en-US" b="1" noProof="0" dirty="0"/>
              <a:t>enduring trait-like features</a:t>
            </a:r>
            <a:r>
              <a:rPr lang="en-US" noProof="0" dirty="0"/>
              <a:t> reflecting a change in an individual's sense of self</a:t>
            </a:r>
            <a:r>
              <a:rPr lang="en-US" baseline="30000" noProof="0" dirty="0"/>
              <a:t>3-5 </a:t>
            </a:r>
            <a:endParaRPr lang="en-US" noProof="0" dirty="0"/>
          </a:p>
          <a:p>
            <a:pPr marL="0" lvl="0" indent="0">
              <a:buNone/>
            </a:pPr>
            <a:r>
              <a:rPr lang="en-US" noProof="0" dirty="0"/>
              <a:t>The illness has been </a:t>
            </a:r>
            <a:r>
              <a:rPr lang="en-US" b="1" noProof="0" dirty="0"/>
              <a:t>central to psychiatry research </a:t>
            </a:r>
            <a:r>
              <a:rPr lang="en-US" noProof="0" dirty="0"/>
              <a:t>since the earliest descriptions of psychosis from the 19</a:t>
            </a:r>
            <a:r>
              <a:rPr lang="en-US" baseline="30000" noProof="0" dirty="0"/>
              <a:t>th </a:t>
            </a:r>
            <a:r>
              <a:rPr lang="en-US" noProof="0" dirty="0"/>
              <a:t>century, helping to establish a conceptual framework</a:t>
            </a:r>
            <a:r>
              <a:rPr lang="en-US" baseline="30000" noProof="0" dirty="0"/>
              <a:t>6,7</a:t>
            </a:r>
          </a:p>
          <a:p>
            <a:pPr lvl="1"/>
            <a:r>
              <a:rPr lang="en-US" noProof="0" dirty="0"/>
              <a:t>Schizophrenia remains a </a:t>
            </a:r>
            <a:r>
              <a:rPr lang="en-US" b="1" noProof="0" dirty="0"/>
              <a:t>core aspect of modern psychopathology</a:t>
            </a:r>
            <a:r>
              <a:rPr lang="en-US" noProof="0" dirty="0"/>
              <a:t>, aiding understanding of the spectrum of psychotic disorders and severe mental illness</a:t>
            </a:r>
            <a:r>
              <a:rPr lang="en-US" baseline="30000" noProof="0" dirty="0"/>
              <a:t>8 </a:t>
            </a:r>
            <a:endParaRPr lang="en-US" noProof="0" dirty="0"/>
          </a:p>
          <a:p>
            <a:pPr marL="0" indent="0">
              <a:buNone/>
            </a:pPr>
            <a:r>
              <a:rPr lang="en-US" noProof="0" dirty="0"/>
              <a:t>In modern psychiatry, the </a:t>
            </a:r>
            <a:r>
              <a:rPr lang="en-US" b="1" noProof="0" dirty="0"/>
              <a:t>construct validity of schizophrenia </a:t>
            </a:r>
            <a:r>
              <a:rPr lang="en-US" noProof="0" dirty="0"/>
              <a:t>is being re-evaluated to consider how the current concept across classification systems </a:t>
            </a:r>
            <a:r>
              <a:rPr lang="en-US" b="1" noProof="0" dirty="0"/>
              <a:t>aligns with the most recent scientific data</a:t>
            </a:r>
            <a:r>
              <a:rPr lang="en-US" b="1" baseline="30000" noProof="0" dirty="0"/>
              <a:t>9</a:t>
            </a:r>
            <a:endParaRPr lang="en-US" noProof="0" dirty="0"/>
          </a:p>
          <a:p>
            <a:pPr lvl="1"/>
            <a:r>
              <a:rPr lang="en-US" noProof="0" dirty="0"/>
              <a:t>This includes suggestions to </a:t>
            </a:r>
            <a:r>
              <a:rPr lang="en-US" b="1" noProof="0" dirty="0"/>
              <a:t>integrate biomarkers, illness trajectories, </a:t>
            </a:r>
            <a:r>
              <a:rPr lang="en-US" noProof="0" dirty="0"/>
              <a:t>and </a:t>
            </a:r>
            <a:r>
              <a:rPr lang="en-US" b="1" noProof="0" dirty="0"/>
              <a:t>phenomenological features </a:t>
            </a:r>
            <a:r>
              <a:rPr lang="en-US" noProof="0" dirty="0"/>
              <a:t>to improve the construct validity and reconceptualize schizophrenia as a broader multi-dimensional and/or spectrum construct</a:t>
            </a:r>
            <a:r>
              <a:rPr lang="en-US" baseline="30000" noProof="0" dirty="0"/>
              <a:t>9,10</a:t>
            </a:r>
            <a:endParaRPr lang="en-US" noProof="0" dirty="0"/>
          </a:p>
          <a:p>
            <a:endParaRPr lang="en-US" noProof="0" dirty="0"/>
          </a:p>
        </p:txBody>
      </p:sp>
      <p:sp>
        <p:nvSpPr>
          <p:cNvPr id="30" name="Text Placeholder 29">
            <a:extLst>
              <a:ext uri="{FF2B5EF4-FFF2-40B4-BE49-F238E27FC236}">
                <a16:creationId xmlns:a16="http://schemas.microsoft.com/office/drawing/2014/main" id="{33630AF5-7463-0B38-5F2A-5C586D8473E5}"/>
              </a:ext>
            </a:extLst>
          </p:cNvPr>
          <p:cNvSpPr>
            <a:spLocks noGrp="1"/>
          </p:cNvSpPr>
          <p:nvPr>
            <p:ph type="body" sz="quarter" idx="18"/>
          </p:nvPr>
        </p:nvSpPr>
        <p:spPr/>
        <p:txBody>
          <a:bodyPr/>
          <a:lstStyle/>
          <a:p>
            <a:r>
              <a:rPr lang="en-US" noProof="0" dirty="0"/>
              <a:t>1. Owen et al. Lancet 2016;388:86–97; 2. Millier et al. J </a:t>
            </a:r>
            <a:r>
              <a:rPr lang="en-US" noProof="0" dirty="0" err="1"/>
              <a:t>Psychiatr</a:t>
            </a:r>
            <a:r>
              <a:rPr lang="en-US" noProof="0" dirty="0"/>
              <a:t> Res 2014;54:85–93; 3. Leucht et al. Nat Rev Dis Primers 2025;11:83; 4. </a:t>
            </a:r>
            <a:r>
              <a:rPr lang="en-US" noProof="0" dirty="0" err="1"/>
              <a:t>Raballo</a:t>
            </a:r>
            <a:r>
              <a:rPr lang="en-US" noProof="0" dirty="0"/>
              <a:t> et al. </a:t>
            </a:r>
            <a:r>
              <a:rPr lang="en-US" noProof="0" dirty="0" err="1"/>
              <a:t>Schizophr</a:t>
            </a:r>
            <a:r>
              <a:rPr lang="en-US" noProof="0" dirty="0"/>
              <a:t> Bull 2025;51:1187–1192; 5. Parnas. World Psychiatry 2012;11:67–69; 6. Kendler. Am J </a:t>
            </a:r>
            <a:r>
              <a:rPr lang="en-US" noProof="0" dirty="0" err="1"/>
              <a:t>Psychiatr</a:t>
            </a:r>
            <a:r>
              <a:rPr lang="en-US" noProof="0" dirty="0"/>
              <a:t> 2017;174:102–109; 7. Berrios. Hist Psychiatry 2003;14:111–140; </a:t>
            </a:r>
            <a:br>
              <a:rPr lang="en-US" noProof="0" dirty="0"/>
            </a:br>
            <a:r>
              <a:rPr lang="en-US" noProof="0" dirty="0"/>
              <a:t>8. Cuthbert &amp; Morris. Front Psychiatry 2021;12:641319; 9. Tandon et al. </a:t>
            </a:r>
            <a:r>
              <a:rPr lang="en-US" noProof="0" dirty="0" err="1"/>
              <a:t>Schizophr</a:t>
            </a:r>
            <a:r>
              <a:rPr lang="en-US" noProof="0" dirty="0"/>
              <a:t> Res 2022;242:1–3; 10. Tandon et al. </a:t>
            </a:r>
            <a:r>
              <a:rPr lang="en-US" noProof="0" dirty="0" err="1"/>
              <a:t>Schizophr</a:t>
            </a:r>
            <a:r>
              <a:rPr lang="en-US" noProof="0" dirty="0"/>
              <a:t> Res 2024;264:1–28</a:t>
            </a:r>
          </a:p>
        </p:txBody>
      </p:sp>
      <p:sp>
        <p:nvSpPr>
          <p:cNvPr id="8" name="Freeform: Shape 7">
            <a:extLst>
              <a:ext uri="{FF2B5EF4-FFF2-40B4-BE49-F238E27FC236}">
                <a16:creationId xmlns:a16="http://schemas.microsoft.com/office/drawing/2014/main" id="{8BA1C2B4-9C76-7631-46FE-2F90D77FF9F9}"/>
              </a:ext>
            </a:extLst>
          </p:cNvPr>
          <p:cNvSpPr/>
          <p:nvPr/>
        </p:nvSpPr>
        <p:spPr>
          <a:xfrm flipH="1">
            <a:off x="519741" y="1699122"/>
            <a:ext cx="45719" cy="2678846"/>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9" name="Group 8">
            <a:extLst>
              <a:ext uri="{FF2B5EF4-FFF2-40B4-BE49-F238E27FC236}">
                <a16:creationId xmlns:a16="http://schemas.microsoft.com/office/drawing/2014/main" id="{7CC307C7-1E30-8DB0-D76F-03854740879C}"/>
              </a:ext>
            </a:extLst>
          </p:cNvPr>
          <p:cNvGrpSpPr/>
          <p:nvPr/>
        </p:nvGrpSpPr>
        <p:grpSpPr>
          <a:xfrm>
            <a:off x="423261" y="1425447"/>
            <a:ext cx="284400" cy="3246916"/>
            <a:chOff x="1760950" y="1403136"/>
            <a:chExt cx="284400" cy="3246916"/>
          </a:xfrm>
        </p:grpSpPr>
        <p:sp>
          <p:nvSpPr>
            <p:cNvPr id="10" name="Oval 9">
              <a:extLst>
                <a:ext uri="{FF2B5EF4-FFF2-40B4-BE49-F238E27FC236}">
                  <a16:creationId xmlns:a16="http://schemas.microsoft.com/office/drawing/2014/main" id="{9712B48F-7BE7-3DEC-88ED-6603C5D84B04}"/>
                </a:ext>
              </a:extLst>
            </p:cNvPr>
            <p:cNvSpPr/>
            <p:nvPr/>
          </p:nvSpPr>
          <p:spPr>
            <a:xfrm flipV="1">
              <a:off x="1760950" y="4365652"/>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FF89D28-3151-243D-0558-1E53C831FB58}"/>
                </a:ext>
              </a:extLst>
            </p:cNvPr>
            <p:cNvSpPr/>
            <p:nvPr/>
          </p:nvSpPr>
          <p:spPr>
            <a:xfrm flipV="1">
              <a:off x="1760950" y="1403136"/>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3" name="Oval 12">
            <a:extLst>
              <a:ext uri="{FF2B5EF4-FFF2-40B4-BE49-F238E27FC236}">
                <a16:creationId xmlns:a16="http://schemas.microsoft.com/office/drawing/2014/main" id="{1BF560F0-C6CA-19CE-EF2F-F02D8D68A0EB}"/>
              </a:ext>
            </a:extLst>
          </p:cNvPr>
          <p:cNvSpPr/>
          <p:nvPr/>
        </p:nvSpPr>
        <p:spPr>
          <a:xfrm flipV="1">
            <a:off x="423262" y="2281227"/>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10514BDB-4008-7AA0-0D84-7D936E38D437}"/>
              </a:ext>
            </a:extLst>
          </p:cNvPr>
          <p:cNvSpPr/>
          <p:nvPr/>
        </p:nvSpPr>
        <p:spPr>
          <a:xfrm flipV="1">
            <a:off x="411540" y="3101838"/>
            <a:ext cx="284400"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Slide Number Placeholder 1">
            <a:extLst>
              <a:ext uri="{FF2B5EF4-FFF2-40B4-BE49-F238E27FC236}">
                <a16:creationId xmlns:a16="http://schemas.microsoft.com/office/drawing/2014/main" id="{CB085B71-5F2B-F130-9FAB-D15CFA8F9B28}"/>
              </a:ext>
            </a:extLst>
          </p:cNvPr>
          <p:cNvSpPr>
            <a:spLocks noGrp="1"/>
          </p:cNvSpPr>
          <p:nvPr>
            <p:ph type="sldNum" sz="quarter" idx="4"/>
          </p:nvPr>
        </p:nvSpPr>
        <p:spPr/>
        <p:txBody>
          <a:bodyPr/>
          <a:lstStyle/>
          <a:p>
            <a:fld id="{6DBC486D-4FAB-B746-8B02-8D7C842291C6}" type="slidenum">
              <a:rPr lang="en-US" noProof="0" smtClean="0"/>
              <a:pPr/>
              <a:t>3</a:t>
            </a:fld>
            <a:endParaRPr lang="en-US" noProof="0" dirty="0"/>
          </a:p>
        </p:txBody>
      </p:sp>
    </p:spTree>
    <p:extLst>
      <p:ext uri="{BB962C8B-B14F-4D97-AF65-F5344CB8AC3E}">
        <p14:creationId xmlns:p14="http://schemas.microsoft.com/office/powerpoint/2010/main" val="2592447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D972-2482-4D47-6791-D995FDE2137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6149A9-942C-B159-EE37-BA8C08FE3F30}"/>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20" name="Title 19">
            <a:extLst>
              <a:ext uri="{FF2B5EF4-FFF2-40B4-BE49-F238E27FC236}">
                <a16:creationId xmlns:a16="http://schemas.microsoft.com/office/drawing/2014/main" id="{415F61C1-8769-0145-240B-BFC04A5AB5E0}"/>
              </a:ext>
            </a:extLst>
          </p:cNvPr>
          <p:cNvSpPr>
            <a:spLocks noGrp="1"/>
          </p:cNvSpPr>
          <p:nvPr>
            <p:ph type="title"/>
          </p:nvPr>
        </p:nvSpPr>
        <p:spPr/>
        <p:txBody>
          <a:bodyPr/>
          <a:lstStyle/>
          <a:p>
            <a:r>
              <a:rPr lang="en-US" noProof="0" dirty="0"/>
              <a:t>Prodromal presentations of psychosis </a:t>
            </a:r>
          </a:p>
        </p:txBody>
      </p:sp>
      <p:sp>
        <p:nvSpPr>
          <p:cNvPr id="22" name="Text Placeholder 21">
            <a:extLst>
              <a:ext uri="{FF2B5EF4-FFF2-40B4-BE49-F238E27FC236}">
                <a16:creationId xmlns:a16="http://schemas.microsoft.com/office/drawing/2014/main" id="{3E4339DF-206B-A76A-43BD-DA6E90D47DBA}"/>
              </a:ext>
            </a:extLst>
          </p:cNvPr>
          <p:cNvSpPr>
            <a:spLocks noGrp="1"/>
          </p:cNvSpPr>
          <p:nvPr>
            <p:ph type="body" sz="quarter" idx="18"/>
          </p:nvPr>
        </p:nvSpPr>
        <p:spPr>
          <a:xfrm>
            <a:off x="539749" y="5748619"/>
            <a:ext cx="11145745" cy="972581"/>
          </a:xfrm>
        </p:spPr>
        <p:txBody>
          <a:bodyPr/>
          <a:lstStyle/>
          <a:p>
            <a:r>
              <a:rPr lang="en-US" baseline="30000" noProof="0" dirty="0" err="1"/>
              <a:t>a</a:t>
            </a:r>
            <a:r>
              <a:rPr lang="en-US" noProof="0" dirty="0" err="1"/>
              <a:t>Basic</a:t>
            </a:r>
            <a:r>
              <a:rPr lang="en-US" noProof="0" dirty="0"/>
              <a:t> symptoms are subjectively experienced disturbances across domains such as perception, thought processing, language, and attention, distinguished from psychotic symptoms by preserved reality testing and insight</a:t>
            </a:r>
            <a:r>
              <a:rPr lang="en-US" baseline="30000" noProof="0" dirty="0"/>
              <a:t>1</a:t>
            </a:r>
            <a:endParaRPr lang="en-US" noProof="0" dirty="0"/>
          </a:p>
          <a:p>
            <a:r>
              <a:rPr lang="en-US" dirty="0"/>
              <a:t>APS=attenuated psychotic symptoms; ARMS</a:t>
            </a:r>
            <a:r>
              <a:rPr lang="en-US" noProof="0" dirty="0"/>
              <a:t>=at-risk mental state; BLIPS=brief limited intermittent psychotic symptoms; CHR=clinical high risk; GRD=genetic risk and deterioration syndrome; UHR=ultra-high risk   </a:t>
            </a:r>
          </a:p>
          <a:p>
            <a:r>
              <a:rPr lang="en-US" noProof="0" dirty="0"/>
              <a:t>1. </a:t>
            </a:r>
            <a:r>
              <a:rPr lang="en-US" noProof="0" dirty="0" err="1"/>
              <a:t>Fusar</a:t>
            </a:r>
            <a:r>
              <a:rPr lang="en-US" noProof="0" dirty="0"/>
              <a:t>-Poli et al. JAMA Psychiatry 2013;70:107–120; 2. </a:t>
            </a:r>
            <a:r>
              <a:rPr lang="en-US" noProof="0" dirty="0" err="1"/>
              <a:t>Debbané</a:t>
            </a:r>
            <a:r>
              <a:rPr lang="en-US" noProof="0" dirty="0"/>
              <a:t> et al. </a:t>
            </a:r>
            <a:r>
              <a:rPr lang="en-US" noProof="0" dirty="0" err="1"/>
              <a:t>Schizophr</a:t>
            </a:r>
            <a:r>
              <a:rPr lang="en-US" noProof="0" dirty="0"/>
              <a:t> Bull 2015;41(Suppl 2):S396–407; 3. </a:t>
            </a:r>
            <a:r>
              <a:rPr lang="en-US" noProof="0" dirty="0" err="1"/>
              <a:t>Fusar</a:t>
            </a:r>
            <a:r>
              <a:rPr lang="en-US" noProof="0" dirty="0"/>
              <a:t>-Poli et al. JAMA Psychiatry 2016;73:113–120; </a:t>
            </a:r>
            <a:br>
              <a:rPr lang="en-US" noProof="0" dirty="0"/>
            </a:br>
            <a:r>
              <a:rPr lang="en-US" noProof="0" dirty="0"/>
              <a:t>4. </a:t>
            </a:r>
            <a:r>
              <a:rPr lang="en-US" noProof="0" dirty="0" err="1"/>
              <a:t>Raballo</a:t>
            </a:r>
            <a:r>
              <a:rPr lang="en-US" noProof="0" dirty="0"/>
              <a:t> et al. </a:t>
            </a:r>
            <a:r>
              <a:rPr lang="en-US" noProof="0" dirty="0" err="1"/>
              <a:t>Schizophr</a:t>
            </a:r>
            <a:r>
              <a:rPr lang="en-US" noProof="0" dirty="0"/>
              <a:t> Bull 2021;47:1456–1465; 5. Cadenhead et al. </a:t>
            </a:r>
            <a:r>
              <a:rPr lang="en-US" noProof="0" dirty="0" err="1"/>
              <a:t>Schizophr</a:t>
            </a:r>
            <a:r>
              <a:rPr lang="en-US" noProof="0" dirty="0"/>
              <a:t> Bull 2025:sbaf133</a:t>
            </a:r>
          </a:p>
        </p:txBody>
      </p:sp>
      <p:sp>
        <p:nvSpPr>
          <p:cNvPr id="3" name="Slide Number Placeholder 2">
            <a:extLst>
              <a:ext uri="{FF2B5EF4-FFF2-40B4-BE49-F238E27FC236}">
                <a16:creationId xmlns:a16="http://schemas.microsoft.com/office/drawing/2014/main" id="{0FB69689-8317-075F-0E31-35A8714460F3}"/>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30</a:t>
            </a:fld>
            <a:endParaRPr lang="en-US" noProof="0" dirty="0"/>
          </a:p>
        </p:txBody>
      </p:sp>
      <p:sp>
        <p:nvSpPr>
          <p:cNvPr id="12" name="Rectangle: Rounded Corners 11">
            <a:extLst>
              <a:ext uri="{FF2B5EF4-FFF2-40B4-BE49-F238E27FC236}">
                <a16:creationId xmlns:a16="http://schemas.microsoft.com/office/drawing/2014/main" id="{A0275332-2C99-D0AC-CD4A-5BB180E142BE}"/>
              </a:ext>
            </a:extLst>
          </p:cNvPr>
          <p:cNvSpPr/>
          <p:nvPr/>
        </p:nvSpPr>
        <p:spPr>
          <a:xfrm>
            <a:off x="539749" y="1523684"/>
            <a:ext cx="11110914" cy="4067779"/>
          </a:xfrm>
          <a:prstGeom prst="roundRect">
            <a:avLst>
              <a:gd name="adj" fmla="val 424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04733077-99E1-3CDA-1834-8CAD83F8FAB4}"/>
              </a:ext>
            </a:extLst>
          </p:cNvPr>
          <p:cNvSpPr/>
          <p:nvPr/>
        </p:nvSpPr>
        <p:spPr>
          <a:xfrm>
            <a:off x="839909" y="2174400"/>
            <a:ext cx="2690672" cy="269067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r>
              <a:rPr lang="en-US" sz="1600" noProof="0" dirty="0">
                <a:solidFill>
                  <a:sysClr val="windowText" lastClr="000000"/>
                </a:solidFill>
              </a:rPr>
              <a:t>The CHR/ARMS/UHR constructs were developed to capture the </a:t>
            </a:r>
            <a:r>
              <a:rPr lang="en-US" sz="1600" b="1" noProof="0" dirty="0">
                <a:solidFill>
                  <a:sysClr val="windowText" lastClr="000000"/>
                </a:solidFill>
              </a:rPr>
              <a:t>pre‑psychotic phase </a:t>
            </a:r>
            <a:r>
              <a:rPr lang="en-US" sz="1600" noProof="0" dirty="0">
                <a:solidFill>
                  <a:sysClr val="windowText" lastClr="000000"/>
                </a:solidFill>
              </a:rPr>
              <a:t>marked by potentially prodromal symptoms</a:t>
            </a:r>
            <a:r>
              <a:rPr lang="en-US" sz="1600" baseline="30000" noProof="0" dirty="0">
                <a:solidFill>
                  <a:sysClr val="windowText" lastClr="000000"/>
                </a:solidFill>
              </a:rPr>
              <a:t>1</a:t>
            </a:r>
          </a:p>
        </p:txBody>
      </p:sp>
      <p:sp>
        <p:nvSpPr>
          <p:cNvPr id="13" name="Rectangle 12">
            <a:extLst>
              <a:ext uri="{FF2B5EF4-FFF2-40B4-BE49-F238E27FC236}">
                <a16:creationId xmlns:a16="http://schemas.microsoft.com/office/drawing/2014/main" id="{E5C140CD-7C0B-D58C-0B4F-657180F4349E}"/>
              </a:ext>
            </a:extLst>
          </p:cNvPr>
          <p:cNvSpPr/>
          <p:nvPr/>
        </p:nvSpPr>
        <p:spPr>
          <a:xfrm>
            <a:off x="5798115" y="1353505"/>
            <a:ext cx="5845715" cy="4237958"/>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TextBox 20">
            <a:extLst>
              <a:ext uri="{FF2B5EF4-FFF2-40B4-BE49-F238E27FC236}">
                <a16:creationId xmlns:a16="http://schemas.microsoft.com/office/drawing/2014/main" id="{7BC106C2-4507-2DE3-26CE-7A4DA18C4034}"/>
              </a:ext>
            </a:extLst>
          </p:cNvPr>
          <p:cNvSpPr txBox="1"/>
          <p:nvPr/>
        </p:nvSpPr>
        <p:spPr>
          <a:xfrm>
            <a:off x="5959473" y="4891424"/>
            <a:ext cx="5574679" cy="523220"/>
          </a:xfrm>
          <a:prstGeom prst="rect">
            <a:avLst/>
          </a:prstGeom>
          <a:noFill/>
        </p:spPr>
        <p:txBody>
          <a:bodyPr wrap="square">
            <a:spAutoFit/>
          </a:bodyPr>
          <a:lstStyle/>
          <a:p>
            <a:r>
              <a:rPr lang="en-US" sz="1400" noProof="0" dirty="0"/>
              <a:t>Among individuals meeting CHR criteria, risk of developing clinical psychosis remains </a:t>
            </a:r>
            <a:r>
              <a:rPr lang="en-US" sz="1400" b="1" noProof="0" dirty="0"/>
              <a:t>probabilistic rather than deterministic</a:t>
            </a:r>
            <a:r>
              <a:rPr lang="en-US" sz="1400" baseline="30000" noProof="0" dirty="0"/>
              <a:t>5</a:t>
            </a:r>
            <a:endParaRPr lang="en-US" sz="1400" noProof="0" dirty="0"/>
          </a:p>
        </p:txBody>
      </p:sp>
      <p:sp>
        <p:nvSpPr>
          <p:cNvPr id="23" name="TextBox 22">
            <a:extLst>
              <a:ext uri="{FF2B5EF4-FFF2-40B4-BE49-F238E27FC236}">
                <a16:creationId xmlns:a16="http://schemas.microsoft.com/office/drawing/2014/main" id="{14B18009-38ED-B215-CDB3-278952D3C3A9}"/>
              </a:ext>
            </a:extLst>
          </p:cNvPr>
          <p:cNvSpPr txBox="1"/>
          <p:nvPr/>
        </p:nvSpPr>
        <p:spPr>
          <a:xfrm>
            <a:off x="4400128" y="4884701"/>
            <a:ext cx="1476000" cy="584775"/>
          </a:xfrm>
          <a:prstGeom prst="rect">
            <a:avLst/>
          </a:prstGeom>
          <a:noFill/>
        </p:spPr>
        <p:txBody>
          <a:bodyPr wrap="square">
            <a:spAutoFit/>
          </a:bodyPr>
          <a:lstStyle/>
          <a:p>
            <a:r>
              <a:rPr lang="en-US" sz="1600" b="1" noProof="0" dirty="0"/>
              <a:t>Transition risk </a:t>
            </a:r>
          </a:p>
        </p:txBody>
      </p:sp>
      <p:sp>
        <p:nvSpPr>
          <p:cNvPr id="19" name="TextBox 18">
            <a:extLst>
              <a:ext uri="{FF2B5EF4-FFF2-40B4-BE49-F238E27FC236}">
                <a16:creationId xmlns:a16="http://schemas.microsoft.com/office/drawing/2014/main" id="{BA26190C-61F6-0692-7C4C-3B8F0E24A5F5}"/>
              </a:ext>
            </a:extLst>
          </p:cNvPr>
          <p:cNvSpPr txBox="1"/>
          <p:nvPr/>
        </p:nvSpPr>
        <p:spPr>
          <a:xfrm>
            <a:off x="5959473" y="3800712"/>
            <a:ext cx="5574681" cy="738664"/>
          </a:xfrm>
          <a:prstGeom prst="rect">
            <a:avLst/>
          </a:prstGeom>
          <a:noFill/>
        </p:spPr>
        <p:txBody>
          <a:bodyPr wrap="square">
            <a:spAutoFit/>
          </a:bodyPr>
          <a:lstStyle/>
          <a:p>
            <a:r>
              <a:rPr lang="en-US" sz="1400" noProof="0" dirty="0"/>
              <a:t>Represents an early‑emerging developmental phenotype that may supplement CHR criteria by providing additional, </a:t>
            </a:r>
            <a:r>
              <a:rPr lang="en-US" sz="1400" b="1" noProof="0" dirty="0"/>
              <a:t>prognostically relevant information on schizophrenia spectrum vulnerability</a:t>
            </a:r>
            <a:r>
              <a:rPr lang="en-US" sz="1400" baseline="30000" noProof="0" dirty="0"/>
              <a:t>4</a:t>
            </a:r>
            <a:endParaRPr lang="en-US" sz="1400" noProof="0" dirty="0"/>
          </a:p>
        </p:txBody>
      </p:sp>
      <p:sp>
        <p:nvSpPr>
          <p:cNvPr id="25" name="TextBox 24">
            <a:extLst>
              <a:ext uri="{FF2B5EF4-FFF2-40B4-BE49-F238E27FC236}">
                <a16:creationId xmlns:a16="http://schemas.microsoft.com/office/drawing/2014/main" id="{E2B775A8-9A75-1DB6-1A1A-68977AFDB673}"/>
              </a:ext>
            </a:extLst>
          </p:cNvPr>
          <p:cNvSpPr txBox="1"/>
          <p:nvPr/>
        </p:nvSpPr>
        <p:spPr>
          <a:xfrm>
            <a:off x="4400128" y="3877657"/>
            <a:ext cx="1476000" cy="584775"/>
          </a:xfrm>
          <a:prstGeom prst="rect">
            <a:avLst/>
          </a:prstGeom>
          <a:noFill/>
        </p:spPr>
        <p:txBody>
          <a:bodyPr wrap="square">
            <a:spAutoFit/>
          </a:bodyPr>
          <a:lstStyle>
            <a:defPPr>
              <a:defRPr lang="en-US"/>
            </a:defPPr>
            <a:lvl1pPr algn="ctr">
              <a:defRPr sz="1600" b="1"/>
            </a:lvl1pPr>
          </a:lstStyle>
          <a:p>
            <a:pPr algn="l"/>
            <a:r>
              <a:rPr lang="en-US" noProof="0" dirty="0"/>
              <a:t>Self </a:t>
            </a:r>
            <a:br>
              <a:rPr lang="en-US" noProof="0" dirty="0"/>
            </a:br>
            <a:r>
              <a:rPr lang="en-US" noProof="0" dirty="0"/>
              <a:t>disturbance </a:t>
            </a:r>
          </a:p>
        </p:txBody>
      </p:sp>
      <p:sp>
        <p:nvSpPr>
          <p:cNvPr id="15" name="TextBox 14">
            <a:extLst>
              <a:ext uri="{FF2B5EF4-FFF2-40B4-BE49-F238E27FC236}">
                <a16:creationId xmlns:a16="http://schemas.microsoft.com/office/drawing/2014/main" id="{3BA2CF0A-0847-7A78-28B2-F660B157FA63}"/>
              </a:ext>
            </a:extLst>
          </p:cNvPr>
          <p:cNvSpPr txBox="1"/>
          <p:nvPr/>
        </p:nvSpPr>
        <p:spPr>
          <a:xfrm>
            <a:off x="5959473" y="1680840"/>
            <a:ext cx="5574679" cy="738664"/>
          </a:xfrm>
          <a:prstGeom prst="rect">
            <a:avLst/>
          </a:prstGeom>
          <a:noFill/>
        </p:spPr>
        <p:txBody>
          <a:bodyPr wrap="square">
            <a:spAutoFit/>
          </a:bodyPr>
          <a:lstStyle/>
          <a:p>
            <a:r>
              <a:rPr lang="en-US" sz="1400" noProof="0" dirty="0"/>
              <a:t>Individuals are considered CHR for psychosis if they meet at least one </a:t>
            </a:r>
            <a:r>
              <a:rPr lang="en-US" sz="1400" b="1" noProof="0" dirty="0"/>
              <a:t>UHR criterion </a:t>
            </a:r>
            <a:r>
              <a:rPr lang="en-US" sz="1400" noProof="0" dirty="0"/>
              <a:t>(BLIPS, APS, or GRD) </a:t>
            </a:r>
            <a:r>
              <a:rPr lang="en-US" sz="1400" b="1" noProof="0" dirty="0"/>
              <a:t>and/or exhibit basic symptoms</a:t>
            </a:r>
            <a:r>
              <a:rPr lang="en-US" sz="1400" baseline="30000" noProof="0" dirty="0"/>
              <a:t>1-3,a</a:t>
            </a:r>
          </a:p>
        </p:txBody>
      </p:sp>
      <p:sp>
        <p:nvSpPr>
          <p:cNvPr id="27" name="TextBox 26">
            <a:extLst>
              <a:ext uri="{FF2B5EF4-FFF2-40B4-BE49-F238E27FC236}">
                <a16:creationId xmlns:a16="http://schemas.microsoft.com/office/drawing/2014/main" id="{1D23DCD4-3AE3-9DD6-2BBB-2A2B6118BBD1}"/>
              </a:ext>
            </a:extLst>
          </p:cNvPr>
          <p:cNvSpPr txBox="1"/>
          <p:nvPr/>
        </p:nvSpPr>
        <p:spPr>
          <a:xfrm>
            <a:off x="4400128" y="1757785"/>
            <a:ext cx="1476000" cy="584775"/>
          </a:xfrm>
          <a:prstGeom prst="rect">
            <a:avLst/>
          </a:prstGeom>
          <a:noFill/>
        </p:spPr>
        <p:txBody>
          <a:bodyPr wrap="square">
            <a:spAutoFit/>
          </a:bodyPr>
          <a:lstStyle/>
          <a:p>
            <a:r>
              <a:rPr lang="en-US" sz="1600" b="1" noProof="0" dirty="0"/>
              <a:t>UHR criterion </a:t>
            </a:r>
            <a:endParaRPr lang="en-US" sz="1600" noProof="0" dirty="0"/>
          </a:p>
        </p:txBody>
      </p:sp>
      <p:sp>
        <p:nvSpPr>
          <p:cNvPr id="17" name="TextBox 16">
            <a:extLst>
              <a:ext uri="{FF2B5EF4-FFF2-40B4-BE49-F238E27FC236}">
                <a16:creationId xmlns:a16="http://schemas.microsoft.com/office/drawing/2014/main" id="{6FB41F25-4821-27AA-5FB3-CE2C6E2C19C3}"/>
              </a:ext>
            </a:extLst>
          </p:cNvPr>
          <p:cNvSpPr txBox="1"/>
          <p:nvPr/>
        </p:nvSpPr>
        <p:spPr>
          <a:xfrm>
            <a:off x="5959473" y="2810026"/>
            <a:ext cx="5574680" cy="523220"/>
          </a:xfrm>
          <a:prstGeom prst="rect">
            <a:avLst/>
          </a:prstGeom>
          <a:noFill/>
        </p:spPr>
        <p:txBody>
          <a:bodyPr wrap="square">
            <a:spAutoFit/>
          </a:bodyPr>
          <a:lstStyle/>
          <a:p>
            <a:r>
              <a:rPr lang="en-US" sz="1400" noProof="0" dirty="0"/>
              <a:t>Show modest longitudinal associations with later psychosis and may complement CHR criteria in </a:t>
            </a:r>
            <a:r>
              <a:rPr lang="en-US" sz="1400" b="1" noProof="0" dirty="0"/>
              <a:t>refining risk stratification</a:t>
            </a:r>
            <a:r>
              <a:rPr lang="en-US" sz="1400" baseline="30000" noProof="0" dirty="0"/>
              <a:t>2</a:t>
            </a:r>
            <a:r>
              <a:rPr lang="en-US" sz="1400" noProof="0" dirty="0"/>
              <a:t> </a:t>
            </a:r>
          </a:p>
        </p:txBody>
      </p:sp>
      <p:sp>
        <p:nvSpPr>
          <p:cNvPr id="28" name="TextBox 27">
            <a:extLst>
              <a:ext uri="{FF2B5EF4-FFF2-40B4-BE49-F238E27FC236}">
                <a16:creationId xmlns:a16="http://schemas.microsoft.com/office/drawing/2014/main" id="{FFB7684A-2A14-A99A-63D8-D25331D3C11F}"/>
              </a:ext>
            </a:extLst>
          </p:cNvPr>
          <p:cNvSpPr txBox="1"/>
          <p:nvPr/>
        </p:nvSpPr>
        <p:spPr>
          <a:xfrm>
            <a:off x="4400128" y="2779249"/>
            <a:ext cx="1476000" cy="584775"/>
          </a:xfrm>
          <a:prstGeom prst="rect">
            <a:avLst/>
          </a:prstGeom>
          <a:noFill/>
        </p:spPr>
        <p:txBody>
          <a:bodyPr wrap="square">
            <a:spAutoFit/>
          </a:bodyPr>
          <a:lstStyle>
            <a:defPPr>
              <a:defRPr lang="en-US"/>
            </a:defPPr>
            <a:lvl1pPr algn="ctr">
              <a:defRPr sz="1600" b="1"/>
            </a:lvl1pPr>
          </a:lstStyle>
          <a:p>
            <a:pPr algn="l"/>
            <a:r>
              <a:rPr lang="en-US" noProof="0" dirty="0"/>
              <a:t>Measures of schizotypy</a:t>
            </a:r>
          </a:p>
        </p:txBody>
      </p:sp>
      <p:sp>
        <p:nvSpPr>
          <p:cNvPr id="35" name="Freeform: Shape 34">
            <a:extLst>
              <a:ext uri="{FF2B5EF4-FFF2-40B4-BE49-F238E27FC236}">
                <a16:creationId xmlns:a16="http://schemas.microsoft.com/office/drawing/2014/main" id="{C9C4BCB2-500F-A8BB-5DCC-EEBBA19D65B7}"/>
              </a:ext>
            </a:extLst>
          </p:cNvPr>
          <p:cNvSpPr/>
          <p:nvPr/>
        </p:nvSpPr>
        <p:spPr>
          <a:xfrm>
            <a:off x="3791247" y="2523281"/>
            <a:ext cx="7488000" cy="0"/>
          </a:xfrm>
          <a:custGeom>
            <a:avLst/>
            <a:gdLst>
              <a:gd name="csX0" fmla="*/ 0 w 7199453"/>
              <a:gd name="csY0" fmla="*/ 0 h 0"/>
              <a:gd name="csX1" fmla="*/ 7199453 w 7199453"/>
              <a:gd name="csY1" fmla="*/ 0 h 0"/>
            </a:gdLst>
            <a:ahLst/>
            <a:cxnLst>
              <a:cxn ang="0">
                <a:pos x="csX0" y="csY0"/>
              </a:cxn>
              <a:cxn ang="0">
                <a:pos x="csX1" y="csY1"/>
              </a:cxn>
            </a:cxnLst>
            <a:rect l="l" t="t" r="r" b="b"/>
            <a:pathLst>
              <a:path w="7199453">
                <a:moveTo>
                  <a:pt x="0" y="0"/>
                </a:moveTo>
                <a:lnTo>
                  <a:pt x="7199453" y="0"/>
                </a:lnTo>
              </a:path>
            </a:pathLst>
          </a:custGeom>
          <a:noFill/>
          <a:ln w="63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Freeform: Shape 39">
            <a:extLst>
              <a:ext uri="{FF2B5EF4-FFF2-40B4-BE49-F238E27FC236}">
                <a16:creationId xmlns:a16="http://schemas.microsoft.com/office/drawing/2014/main" id="{2036D2DA-84AA-6CAC-2C50-C0E171F6A651}"/>
              </a:ext>
            </a:extLst>
          </p:cNvPr>
          <p:cNvSpPr/>
          <p:nvPr/>
        </p:nvSpPr>
        <p:spPr>
          <a:xfrm>
            <a:off x="3791247" y="4757195"/>
            <a:ext cx="7488000" cy="0"/>
          </a:xfrm>
          <a:custGeom>
            <a:avLst/>
            <a:gdLst>
              <a:gd name="csX0" fmla="*/ 0 w 7199453"/>
              <a:gd name="csY0" fmla="*/ 0 h 0"/>
              <a:gd name="csX1" fmla="*/ 7199453 w 7199453"/>
              <a:gd name="csY1" fmla="*/ 0 h 0"/>
            </a:gdLst>
            <a:ahLst/>
            <a:cxnLst>
              <a:cxn ang="0">
                <a:pos x="csX0" y="csY0"/>
              </a:cxn>
              <a:cxn ang="0">
                <a:pos x="csX1" y="csY1"/>
              </a:cxn>
            </a:cxnLst>
            <a:rect l="l" t="t" r="r" b="b"/>
            <a:pathLst>
              <a:path w="7199453">
                <a:moveTo>
                  <a:pt x="0" y="0"/>
                </a:moveTo>
                <a:lnTo>
                  <a:pt x="7199453" y="0"/>
                </a:lnTo>
              </a:path>
            </a:pathLst>
          </a:custGeom>
          <a:noFill/>
          <a:ln w="63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9" name="Freeform: Shape 38">
            <a:extLst>
              <a:ext uri="{FF2B5EF4-FFF2-40B4-BE49-F238E27FC236}">
                <a16:creationId xmlns:a16="http://schemas.microsoft.com/office/drawing/2014/main" id="{83278C7D-7D03-4919-5A79-614AC26F1B33}"/>
              </a:ext>
            </a:extLst>
          </p:cNvPr>
          <p:cNvSpPr/>
          <p:nvPr/>
        </p:nvSpPr>
        <p:spPr>
          <a:xfrm>
            <a:off x="4444681" y="3640238"/>
            <a:ext cx="6804000" cy="0"/>
          </a:xfrm>
          <a:custGeom>
            <a:avLst/>
            <a:gdLst>
              <a:gd name="csX0" fmla="*/ 0 w 7199453"/>
              <a:gd name="csY0" fmla="*/ 0 h 0"/>
              <a:gd name="csX1" fmla="*/ 7199453 w 7199453"/>
              <a:gd name="csY1" fmla="*/ 0 h 0"/>
            </a:gdLst>
            <a:ahLst/>
            <a:cxnLst>
              <a:cxn ang="0">
                <a:pos x="csX0" y="csY0"/>
              </a:cxn>
              <a:cxn ang="0">
                <a:pos x="csX1" y="csY1"/>
              </a:cxn>
            </a:cxnLst>
            <a:rect l="l" t="t" r="r" b="b"/>
            <a:pathLst>
              <a:path w="7199453">
                <a:moveTo>
                  <a:pt x="0" y="0"/>
                </a:moveTo>
                <a:lnTo>
                  <a:pt x="7199453" y="0"/>
                </a:lnTo>
              </a:path>
            </a:pathLst>
          </a:custGeom>
          <a:noFill/>
          <a:ln w="63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Oval 43">
            <a:extLst>
              <a:ext uri="{FF2B5EF4-FFF2-40B4-BE49-F238E27FC236}">
                <a16:creationId xmlns:a16="http://schemas.microsoft.com/office/drawing/2014/main" id="{47F307FF-ABDE-1050-FD71-AEFD444134DC}"/>
              </a:ext>
            </a:extLst>
          </p:cNvPr>
          <p:cNvSpPr/>
          <p:nvPr/>
        </p:nvSpPr>
        <p:spPr>
          <a:xfrm>
            <a:off x="3172631" y="1861914"/>
            <a:ext cx="376517" cy="376517"/>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noProof="0" dirty="0">
                <a:solidFill>
                  <a:schemeClr val="bg1"/>
                </a:solidFill>
              </a:rPr>
              <a:t>01</a:t>
            </a:r>
          </a:p>
        </p:txBody>
      </p:sp>
      <p:sp>
        <p:nvSpPr>
          <p:cNvPr id="45" name="Oval 44">
            <a:extLst>
              <a:ext uri="{FF2B5EF4-FFF2-40B4-BE49-F238E27FC236}">
                <a16:creationId xmlns:a16="http://schemas.microsoft.com/office/drawing/2014/main" id="{97ABECE2-7586-A268-0BD4-4EA443EA61D3}"/>
              </a:ext>
            </a:extLst>
          </p:cNvPr>
          <p:cNvSpPr/>
          <p:nvPr/>
        </p:nvSpPr>
        <p:spPr>
          <a:xfrm>
            <a:off x="3689711" y="2883378"/>
            <a:ext cx="376517" cy="376517"/>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noProof="0" dirty="0">
                <a:solidFill>
                  <a:schemeClr val="bg1"/>
                </a:solidFill>
              </a:rPr>
              <a:t>02</a:t>
            </a:r>
          </a:p>
        </p:txBody>
      </p:sp>
      <p:sp>
        <p:nvSpPr>
          <p:cNvPr id="46" name="Oval 45">
            <a:extLst>
              <a:ext uri="{FF2B5EF4-FFF2-40B4-BE49-F238E27FC236}">
                <a16:creationId xmlns:a16="http://schemas.microsoft.com/office/drawing/2014/main" id="{2D07F2E9-F4D9-1EEB-1BF2-EBA993F035D2}"/>
              </a:ext>
            </a:extLst>
          </p:cNvPr>
          <p:cNvSpPr/>
          <p:nvPr/>
        </p:nvSpPr>
        <p:spPr>
          <a:xfrm>
            <a:off x="3172631" y="4988830"/>
            <a:ext cx="376517" cy="376517"/>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noProof="0" dirty="0">
                <a:solidFill>
                  <a:schemeClr val="bg1"/>
                </a:solidFill>
              </a:rPr>
              <a:t>04</a:t>
            </a:r>
          </a:p>
        </p:txBody>
      </p:sp>
      <p:sp>
        <p:nvSpPr>
          <p:cNvPr id="47" name="Oval 46">
            <a:extLst>
              <a:ext uri="{FF2B5EF4-FFF2-40B4-BE49-F238E27FC236}">
                <a16:creationId xmlns:a16="http://schemas.microsoft.com/office/drawing/2014/main" id="{D4EF392A-7DFC-5F41-62AE-0EFC7E51B260}"/>
              </a:ext>
            </a:extLst>
          </p:cNvPr>
          <p:cNvSpPr/>
          <p:nvPr/>
        </p:nvSpPr>
        <p:spPr>
          <a:xfrm>
            <a:off x="3689711" y="3981786"/>
            <a:ext cx="376517" cy="376517"/>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noProof="0" dirty="0">
                <a:solidFill>
                  <a:schemeClr val="bg1"/>
                </a:solidFill>
              </a:rPr>
              <a:t>03</a:t>
            </a:r>
          </a:p>
        </p:txBody>
      </p:sp>
    </p:spTree>
    <p:extLst>
      <p:ext uri="{BB962C8B-B14F-4D97-AF65-F5344CB8AC3E}">
        <p14:creationId xmlns:p14="http://schemas.microsoft.com/office/powerpoint/2010/main" val="2742407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1469B16-E0A6-8B33-D376-9D52AA819375}"/>
              </a:ext>
            </a:extLst>
          </p:cNvPr>
          <p:cNvSpPr>
            <a:spLocks noGrp="1"/>
          </p:cNvSpPr>
          <p:nvPr>
            <p:ph type="body" sz="quarter" idx="17"/>
          </p:nvPr>
        </p:nvSpPr>
        <p:spPr/>
        <p:txBody>
          <a:bodyPr/>
          <a:lstStyle/>
          <a:p>
            <a:pPr>
              <a:tabLst>
                <a:tab pos="92075" algn="l"/>
              </a:tabLst>
            </a:pPr>
            <a:r>
              <a:rPr lang="en-US" noProof="0" dirty="0"/>
              <a:t>Schizophrenia – History, definitions, and diagnosis</a:t>
            </a:r>
          </a:p>
          <a:p>
            <a:endParaRPr lang="en-US" noProof="0" dirty="0"/>
          </a:p>
        </p:txBody>
      </p:sp>
      <p:sp>
        <p:nvSpPr>
          <p:cNvPr id="7" name="Title 6">
            <a:extLst>
              <a:ext uri="{FF2B5EF4-FFF2-40B4-BE49-F238E27FC236}">
                <a16:creationId xmlns:a16="http://schemas.microsoft.com/office/drawing/2014/main" id="{A2362DF4-A8A4-8B87-D380-36425644542B}"/>
              </a:ext>
            </a:extLst>
          </p:cNvPr>
          <p:cNvSpPr>
            <a:spLocks noGrp="1"/>
          </p:cNvSpPr>
          <p:nvPr>
            <p:ph type="title"/>
          </p:nvPr>
        </p:nvSpPr>
        <p:spPr/>
        <p:txBody>
          <a:bodyPr/>
          <a:lstStyle/>
          <a:p>
            <a:r>
              <a:rPr lang="en-US" noProof="0" dirty="0"/>
              <a:t>Structured interviews and assessment tools in schizophrenia</a:t>
            </a:r>
          </a:p>
        </p:txBody>
      </p:sp>
      <p:sp>
        <p:nvSpPr>
          <p:cNvPr id="13" name="Content Placeholder 12">
            <a:extLst>
              <a:ext uri="{FF2B5EF4-FFF2-40B4-BE49-F238E27FC236}">
                <a16:creationId xmlns:a16="http://schemas.microsoft.com/office/drawing/2014/main" id="{D183D612-210B-2689-0F0E-249101D95FD0}"/>
              </a:ext>
            </a:extLst>
          </p:cNvPr>
          <p:cNvSpPr>
            <a:spLocks noGrp="1"/>
          </p:cNvSpPr>
          <p:nvPr>
            <p:ph idx="19"/>
          </p:nvPr>
        </p:nvSpPr>
        <p:spPr>
          <a:xfrm>
            <a:off x="3450651" y="1277385"/>
            <a:ext cx="8266113" cy="4415215"/>
          </a:xfrm>
        </p:spPr>
        <p:txBody>
          <a:bodyPr/>
          <a:lstStyle/>
          <a:p>
            <a:r>
              <a:rPr lang="en-US" sz="1400" noProof="0" dirty="0">
                <a:solidFill>
                  <a:schemeClr val="tx1"/>
                </a:solidFill>
              </a:rPr>
              <a:t>Clinical and research indices include for psychiatric diagnoses the </a:t>
            </a:r>
            <a:r>
              <a:rPr lang="en-US" sz="1400" b="1" noProof="0" dirty="0">
                <a:solidFill>
                  <a:schemeClr val="tx1"/>
                </a:solidFill>
              </a:rPr>
              <a:t>SCID</a:t>
            </a:r>
            <a:r>
              <a:rPr lang="en-US" sz="1400" noProof="0" dirty="0">
                <a:solidFill>
                  <a:schemeClr val="tx1"/>
                </a:solidFill>
              </a:rPr>
              <a:t>, and for psychopathology </a:t>
            </a:r>
            <a:r>
              <a:rPr lang="en-US" sz="1400" b="1" noProof="0" dirty="0">
                <a:solidFill>
                  <a:schemeClr val="tx1"/>
                </a:solidFill>
              </a:rPr>
              <a:t>PANSS</a:t>
            </a:r>
            <a:r>
              <a:rPr lang="en-US" sz="1400" noProof="0" dirty="0">
                <a:solidFill>
                  <a:schemeClr val="tx1"/>
                </a:solidFill>
              </a:rPr>
              <a:t> (most widely used rating scale in schizophrenia, measuring symptom severity in the positive, negative, and general psychopathology dimensions), and </a:t>
            </a:r>
            <a:r>
              <a:rPr lang="en-US" sz="1400" b="1" noProof="0" dirty="0">
                <a:solidFill>
                  <a:schemeClr val="tx1"/>
                </a:solidFill>
              </a:rPr>
              <a:t>SANS/SAPS</a:t>
            </a:r>
            <a:r>
              <a:rPr lang="en-US" sz="1400" baseline="30000" dirty="0">
                <a:solidFill>
                  <a:schemeClr val="tx1"/>
                </a:solidFill>
              </a:rPr>
              <a:t>8</a:t>
            </a:r>
            <a:r>
              <a:rPr lang="en-US" sz="1400" baseline="30000" noProof="0" dirty="0">
                <a:solidFill>
                  <a:schemeClr val="tx1"/>
                </a:solidFill>
              </a:rPr>
              <a:t>-10</a:t>
            </a:r>
            <a:endParaRPr lang="en-US" sz="1400" noProof="0" dirty="0">
              <a:solidFill>
                <a:schemeClr val="tx1"/>
              </a:solidFill>
            </a:endParaRPr>
          </a:p>
          <a:p>
            <a:r>
              <a:rPr lang="en-US" sz="1400" noProof="0" dirty="0">
                <a:solidFill>
                  <a:schemeClr val="tx1"/>
                </a:solidFill>
              </a:rPr>
              <a:t>Brief symptom-focused scales include derivatives of the 30-item PANSS (</a:t>
            </a:r>
            <a:r>
              <a:rPr lang="en-US" sz="1400" b="1" noProof="0" dirty="0">
                <a:solidFill>
                  <a:schemeClr val="tx1"/>
                </a:solidFill>
              </a:rPr>
              <a:t>PANSS-14</a:t>
            </a:r>
            <a:r>
              <a:rPr lang="en-US" sz="1400" noProof="0" dirty="0">
                <a:solidFill>
                  <a:schemeClr val="tx1"/>
                </a:solidFill>
              </a:rPr>
              <a:t>, </a:t>
            </a:r>
            <a:r>
              <a:rPr lang="en-US" sz="1400" b="1" noProof="0" dirty="0">
                <a:solidFill>
                  <a:schemeClr val="tx1"/>
                </a:solidFill>
              </a:rPr>
              <a:t>PANSS-8 </a:t>
            </a:r>
            <a:r>
              <a:rPr lang="en-US" sz="1400" noProof="0" dirty="0">
                <a:solidFill>
                  <a:schemeClr val="tx1"/>
                </a:solidFill>
              </a:rPr>
              <a:t>(“remission criteria”), </a:t>
            </a:r>
            <a:r>
              <a:rPr lang="en-US" sz="1400" b="1" noProof="0" dirty="0">
                <a:solidFill>
                  <a:schemeClr val="tx1"/>
                </a:solidFill>
              </a:rPr>
              <a:t>PANSS-6</a:t>
            </a:r>
            <a:r>
              <a:rPr lang="en-US" sz="1400" noProof="0" dirty="0">
                <a:solidFill>
                  <a:schemeClr val="tx1"/>
                </a:solidFill>
              </a:rPr>
              <a:t>, etc.), with only the PANSS-6 demonstrating scalability and validity for monitoring symptom severity over time</a:t>
            </a:r>
            <a:r>
              <a:rPr lang="en-US" sz="1400" baseline="30000" noProof="0" dirty="0">
                <a:solidFill>
                  <a:schemeClr val="tx1"/>
                </a:solidFill>
              </a:rPr>
              <a:t>11</a:t>
            </a:r>
          </a:p>
          <a:p>
            <a:pPr lvl="1"/>
            <a:r>
              <a:rPr lang="en-US" sz="1200" noProof="0" dirty="0">
                <a:solidFill>
                  <a:schemeClr val="tx1"/>
                </a:solidFill>
              </a:rPr>
              <a:t>While the full PANSS provides a comprehensive and reliable assessment, its administration time (45 minutes) limits feasibility in clinical practice; briefer scales are more time-efficient and suited to real-world implementation</a:t>
            </a:r>
            <a:r>
              <a:rPr lang="en-US" sz="1200" baseline="30000" dirty="0">
                <a:solidFill>
                  <a:schemeClr val="tx1"/>
                </a:solidFill>
              </a:rPr>
              <a:t>9</a:t>
            </a:r>
            <a:r>
              <a:rPr lang="en-US" sz="1200" baseline="30000" noProof="0" dirty="0">
                <a:solidFill>
                  <a:schemeClr val="tx1"/>
                </a:solidFill>
              </a:rPr>
              <a:t>,11</a:t>
            </a:r>
            <a:endParaRPr lang="en-US" sz="1200" noProof="0" dirty="0">
              <a:solidFill>
                <a:schemeClr val="tx1"/>
              </a:solidFill>
            </a:endParaRPr>
          </a:p>
          <a:p>
            <a:r>
              <a:rPr lang="en-US" sz="1400" noProof="0" dirty="0">
                <a:solidFill>
                  <a:schemeClr val="tx1"/>
                </a:solidFill>
              </a:rPr>
              <a:t>UHR and/or basic symptoms criteria are used to diagnose the CHR state of psychosis</a:t>
            </a:r>
            <a:r>
              <a:rPr lang="en-US" sz="1400" dirty="0">
                <a:solidFill>
                  <a:schemeClr val="tx1"/>
                </a:solidFill>
              </a:rPr>
              <a:t> (CHR-P)</a:t>
            </a:r>
            <a:r>
              <a:rPr lang="en-US" sz="1400" baseline="30000" noProof="0" dirty="0">
                <a:solidFill>
                  <a:schemeClr val="tx1"/>
                </a:solidFill>
              </a:rPr>
              <a:t>12</a:t>
            </a:r>
            <a:endParaRPr lang="en-US" sz="1400" noProof="0" dirty="0">
              <a:solidFill>
                <a:schemeClr val="tx1"/>
              </a:solidFill>
            </a:endParaRPr>
          </a:p>
          <a:p>
            <a:pPr lvl="1"/>
            <a:r>
              <a:rPr lang="en-US" sz="1200" noProof="0" dirty="0">
                <a:solidFill>
                  <a:schemeClr val="tx1"/>
                </a:solidFill>
              </a:rPr>
              <a:t>Different interview measures are used to assess CHR-P/UHR features, including the </a:t>
            </a:r>
            <a:r>
              <a:rPr lang="en-US" sz="1200" b="1" noProof="0" dirty="0">
                <a:solidFill>
                  <a:schemeClr val="tx1"/>
                </a:solidFill>
              </a:rPr>
              <a:t>SIPS (with the SOPS) </a:t>
            </a:r>
            <a:r>
              <a:rPr lang="en-US" sz="1200" noProof="0" dirty="0">
                <a:solidFill>
                  <a:schemeClr val="tx1"/>
                </a:solidFill>
              </a:rPr>
              <a:t>and </a:t>
            </a:r>
            <a:r>
              <a:rPr lang="en-US" sz="1200" b="1" noProof="0" dirty="0">
                <a:solidFill>
                  <a:schemeClr val="tx1"/>
                </a:solidFill>
              </a:rPr>
              <a:t>CAARMS</a:t>
            </a:r>
            <a:r>
              <a:rPr lang="en-US" sz="1200" baseline="30000" noProof="0" dirty="0">
                <a:solidFill>
                  <a:schemeClr val="tx1"/>
                </a:solidFill>
              </a:rPr>
              <a:t>12</a:t>
            </a:r>
            <a:r>
              <a:rPr lang="en-US" sz="1200" noProof="0" dirty="0">
                <a:solidFill>
                  <a:schemeClr val="tx1"/>
                </a:solidFill>
              </a:rPr>
              <a:t> </a:t>
            </a:r>
          </a:p>
          <a:p>
            <a:pPr lvl="1"/>
            <a:r>
              <a:rPr lang="en-US" sz="1200" noProof="0" dirty="0"/>
              <a:t>Basic symptoms are measured with anomalous subjective experience assessment scales that include </a:t>
            </a:r>
            <a:r>
              <a:rPr lang="en-US" sz="1200" b="1" noProof="0" dirty="0"/>
              <a:t>BSABS</a:t>
            </a:r>
            <a:r>
              <a:rPr lang="en-US" sz="1200" noProof="0" dirty="0"/>
              <a:t> </a:t>
            </a:r>
            <a:br>
              <a:rPr lang="en-US" sz="1200" noProof="0" dirty="0"/>
            </a:br>
            <a:r>
              <a:rPr lang="en-US" sz="1200" noProof="0" dirty="0"/>
              <a:t>and </a:t>
            </a:r>
            <a:r>
              <a:rPr lang="en-US" sz="1200" b="1" noProof="0" dirty="0"/>
              <a:t>SPI-A/SPI-CY</a:t>
            </a:r>
            <a:r>
              <a:rPr lang="en-US" sz="1200" baseline="30000" noProof="0" dirty="0"/>
              <a:t>12</a:t>
            </a:r>
            <a:endParaRPr lang="en-US" sz="1200" noProof="0" dirty="0"/>
          </a:p>
          <a:p>
            <a:r>
              <a:rPr lang="en-US" sz="1400" noProof="0" dirty="0"/>
              <a:t>The </a:t>
            </a:r>
            <a:r>
              <a:rPr lang="en-US" sz="1400" b="1" noProof="0" dirty="0"/>
              <a:t>EASE</a:t>
            </a:r>
            <a:r>
              <a:rPr lang="en-US" sz="1400" noProof="0" dirty="0"/>
              <a:t> is a phenomenologically descriptive, primarily qualitative scale focusing on anomalies of subjective experience that reflect disturbances of self‑awareness; unlike the BSABS, it is restricted to disorders of the self rather than the full spectrum of experiential anomalies</a:t>
            </a:r>
            <a:r>
              <a:rPr lang="en-US" sz="1400" baseline="30000" noProof="0" dirty="0"/>
              <a:t>13</a:t>
            </a:r>
            <a:endParaRPr lang="en-US" noProof="0" dirty="0"/>
          </a:p>
          <a:p>
            <a:endParaRPr lang="en-US" noProof="0" dirty="0"/>
          </a:p>
        </p:txBody>
      </p:sp>
      <p:sp>
        <p:nvSpPr>
          <p:cNvPr id="14" name="Content Placeholder 13">
            <a:extLst>
              <a:ext uri="{FF2B5EF4-FFF2-40B4-BE49-F238E27FC236}">
                <a16:creationId xmlns:a16="http://schemas.microsoft.com/office/drawing/2014/main" id="{3E9B12BF-19B3-E528-2612-BF1CA1C9C909}"/>
              </a:ext>
            </a:extLst>
          </p:cNvPr>
          <p:cNvSpPr>
            <a:spLocks noGrp="1"/>
          </p:cNvSpPr>
          <p:nvPr>
            <p:ph sz="half" idx="21"/>
          </p:nvPr>
        </p:nvSpPr>
        <p:spPr>
          <a:xfrm>
            <a:off x="0" y="1416785"/>
            <a:ext cx="3114675" cy="3866415"/>
          </a:xfrm>
        </p:spPr>
        <p:txBody>
          <a:bodyPr/>
          <a:lstStyle/>
          <a:p>
            <a:pPr marL="144000" lvl="0">
              <a:spcBef>
                <a:spcPts val="1200"/>
              </a:spcBef>
            </a:pPr>
            <a:r>
              <a:rPr lang="en-US" sz="1300" noProof="0" dirty="0"/>
              <a:t>Structured interviews are primarily symptom‑focused and </a:t>
            </a:r>
            <a:r>
              <a:rPr lang="en-US" sz="1300" b="1" noProof="0" dirty="0"/>
              <a:t>limited in phenomenological depth</a:t>
            </a:r>
            <a:r>
              <a:rPr lang="en-US" sz="1300" baseline="30000" noProof="0" dirty="0"/>
              <a:t>1-3</a:t>
            </a:r>
            <a:endParaRPr lang="en-US" sz="1300" noProof="0" dirty="0"/>
          </a:p>
          <a:p>
            <a:pPr marL="144000" lvl="0">
              <a:spcBef>
                <a:spcPts val="1200"/>
              </a:spcBef>
            </a:pPr>
            <a:r>
              <a:rPr lang="en-US" sz="1300" noProof="0" dirty="0"/>
              <a:t>There is </a:t>
            </a:r>
            <a:r>
              <a:rPr lang="en-US" sz="1300" dirty="0"/>
              <a:t>growing interest in </a:t>
            </a:r>
            <a:r>
              <a:rPr lang="en-US" sz="1300" noProof="0" dirty="0"/>
              <a:t>phenomenological assessment in schizophrenia diagnosis, recognizing symptoms as part of a broader experiential gestalt rather than isolated features</a:t>
            </a:r>
            <a:r>
              <a:rPr lang="en-US" sz="1300" baseline="30000" noProof="0" dirty="0"/>
              <a:t>3,4</a:t>
            </a:r>
            <a:r>
              <a:rPr lang="en-US" sz="1300" noProof="0" dirty="0"/>
              <a:t> </a:t>
            </a:r>
          </a:p>
          <a:p>
            <a:pPr marL="144000" lvl="0">
              <a:spcBef>
                <a:spcPts val="1200"/>
              </a:spcBef>
            </a:pPr>
            <a:r>
              <a:rPr lang="en-US" sz="1300" noProof="0" dirty="0"/>
              <a:t>Beyond diagnostic assessment, evaluations of </a:t>
            </a:r>
            <a:r>
              <a:rPr lang="en-US" sz="1300" b="1" noProof="0" dirty="0"/>
              <a:t>cognition, functioning, and quality of life </a:t>
            </a:r>
            <a:r>
              <a:rPr lang="en-US" sz="1300" noProof="0" dirty="0"/>
              <a:t>may support prognosis and care planning</a:t>
            </a:r>
            <a:r>
              <a:rPr lang="en-US" sz="1300" baseline="30000" noProof="0" dirty="0"/>
              <a:t>5-7</a:t>
            </a:r>
            <a:endParaRPr lang="en-US" sz="1300" noProof="0" dirty="0"/>
          </a:p>
        </p:txBody>
      </p:sp>
      <p:sp>
        <p:nvSpPr>
          <p:cNvPr id="8" name="Text Placeholder 7">
            <a:extLst>
              <a:ext uri="{FF2B5EF4-FFF2-40B4-BE49-F238E27FC236}">
                <a16:creationId xmlns:a16="http://schemas.microsoft.com/office/drawing/2014/main" id="{D2B8B0C3-3943-518E-D496-0197ED571BFE}"/>
              </a:ext>
            </a:extLst>
          </p:cNvPr>
          <p:cNvSpPr>
            <a:spLocks noGrp="1"/>
          </p:cNvSpPr>
          <p:nvPr>
            <p:ph type="body" sz="quarter" idx="18"/>
          </p:nvPr>
        </p:nvSpPr>
        <p:spPr>
          <a:xfrm>
            <a:off x="539749" y="6102000"/>
            <a:ext cx="10926110" cy="619200"/>
          </a:xfrm>
        </p:spPr>
        <p:txBody>
          <a:bodyPr/>
          <a:lstStyle/>
          <a:p>
            <a:r>
              <a:rPr lang="en-US" noProof="0" dirty="0"/>
              <a:t>BSABS=Bonn scale for the assessment of basic symptoms; CAARMS=comprehensive assessment of at-risk mental states; CHR=clinical high risk; CHR-P=clinical high risk state of psychosis; DSM=Diagnostic and Statistical Manual for Mental Disorders; EASE=examination of anomalous self-experience; PANSS=positive and negative symptom scale; SANS=scale for assessment of negative symptoms; SAPS=scale for assessment of positive symptoms; SCID=structured clinical interview for DSM; SIPS=structured interview for prodromal syndromes; SOPS=scale of prodromal symptoms; SPI-A=schizophrenia proneness instrument – adult version; </a:t>
            </a:r>
            <a:br>
              <a:rPr lang="en-US" noProof="0" dirty="0"/>
            </a:br>
            <a:r>
              <a:rPr lang="en-US" noProof="0" dirty="0"/>
              <a:t>SPI-CY=schizophrenia proneness instrument – child and youth version; UHR=ultra-high risk</a:t>
            </a:r>
          </a:p>
          <a:p>
            <a:r>
              <a:rPr lang="en-US" noProof="0" dirty="0"/>
              <a:t>1. Nordgaard et al. World Psychiatry 2012;11:181–185; 2. Nordgaard et al. </a:t>
            </a:r>
            <a:r>
              <a:rPr lang="en-US" noProof="0" dirty="0" err="1"/>
              <a:t>Eur</a:t>
            </a:r>
            <a:r>
              <a:rPr lang="en-US" noProof="0" dirty="0"/>
              <a:t> Arch Psychiatry Clin </a:t>
            </a:r>
            <a:r>
              <a:rPr lang="en-US" noProof="0" dirty="0" err="1"/>
              <a:t>Neurosci</a:t>
            </a:r>
            <a:r>
              <a:rPr lang="en-US" noProof="0" dirty="0"/>
              <a:t> 2013;263: 353–364; 3. Parnas &amp; Parnas. </a:t>
            </a:r>
            <a:r>
              <a:rPr lang="en-US" noProof="0" dirty="0" err="1"/>
              <a:t>Schizophr</a:t>
            </a:r>
            <a:r>
              <a:rPr lang="en-US" noProof="0" dirty="0"/>
              <a:t> Bull 2024;50:12–13; </a:t>
            </a:r>
            <a:br>
              <a:rPr lang="en-US" noProof="0" dirty="0"/>
            </a:br>
            <a:r>
              <a:rPr lang="en-US" noProof="0" dirty="0"/>
              <a:t>4. Nordgaard et al. Psychopathology 2021;54:275–281; 5. </a:t>
            </a:r>
            <a:r>
              <a:rPr lang="en-US" dirty="0" err="1"/>
              <a:t>Brissos</a:t>
            </a:r>
            <a:r>
              <a:rPr lang="en-US" dirty="0"/>
              <a:t> et al. Ann Gen Psychiatry 2011;10:18</a:t>
            </a:r>
            <a:r>
              <a:rPr lang="en-US" noProof="0" dirty="0"/>
              <a:t>; 6. </a:t>
            </a:r>
            <a:r>
              <a:rPr lang="en-US" dirty="0"/>
              <a:t>Howie</a:t>
            </a:r>
            <a:r>
              <a:rPr lang="en-US" noProof="0" dirty="0"/>
              <a:t> et al. </a:t>
            </a:r>
            <a:r>
              <a:rPr lang="en-US" dirty="0"/>
              <a:t>Psychiatry Res</a:t>
            </a:r>
            <a:r>
              <a:rPr lang="en-US" noProof="0" dirty="0"/>
              <a:t> 2026;355:116856; 7. </a:t>
            </a:r>
            <a:r>
              <a:rPr lang="en-US" noProof="0" dirty="0" err="1"/>
              <a:t>Pirlog</a:t>
            </a:r>
            <a:r>
              <a:rPr lang="en-US" noProof="0" dirty="0"/>
              <a:t> et al. Curr Health Sci J 2018;44:122–128;</a:t>
            </a:r>
          </a:p>
          <a:p>
            <a:r>
              <a:rPr lang="en-US" dirty="0"/>
              <a:t>8</a:t>
            </a:r>
            <a:r>
              <a:rPr lang="en-US" noProof="0" dirty="0"/>
              <a:t>. Osório et al. Psychiatry Clin </a:t>
            </a:r>
            <a:r>
              <a:rPr lang="en-US" noProof="0" dirty="0" err="1"/>
              <a:t>Neurosci</a:t>
            </a:r>
            <a:r>
              <a:rPr lang="en-US" noProof="0" dirty="0"/>
              <a:t> 2019;73:754–760; </a:t>
            </a:r>
            <a:r>
              <a:rPr lang="en-US" dirty="0"/>
              <a:t>9</a:t>
            </a:r>
            <a:r>
              <a:rPr lang="en-US" noProof="0" dirty="0"/>
              <a:t>. Geck et al. </a:t>
            </a:r>
            <a:r>
              <a:rPr lang="en-US" noProof="0" dirty="0" err="1"/>
              <a:t>Eur</a:t>
            </a:r>
            <a:r>
              <a:rPr lang="en-US" noProof="0" dirty="0"/>
              <a:t> </a:t>
            </a:r>
            <a:r>
              <a:rPr lang="en-US" noProof="0" dirty="0" err="1"/>
              <a:t>Neuropsychopharmacol</a:t>
            </a:r>
            <a:r>
              <a:rPr lang="en-US" noProof="0" dirty="0"/>
              <a:t> 2025;94:41–50; </a:t>
            </a:r>
            <a:r>
              <a:rPr lang="en-US" dirty="0"/>
              <a:t>10</a:t>
            </a:r>
            <a:r>
              <a:rPr lang="en-US" noProof="0" dirty="0"/>
              <a:t>. Kumari et al. J Addict Res Ther 2017;8:324; </a:t>
            </a:r>
            <a:br>
              <a:rPr lang="en-US" noProof="0" dirty="0"/>
            </a:br>
            <a:r>
              <a:rPr lang="en-US" noProof="0" dirty="0"/>
              <a:t>11. Østergaard et al. Acta </a:t>
            </a:r>
            <a:r>
              <a:rPr lang="en-US" noProof="0" dirty="0" err="1"/>
              <a:t>Psychiatr</a:t>
            </a:r>
            <a:r>
              <a:rPr lang="en-US" noProof="0" dirty="0"/>
              <a:t> Scand 2016;133:436–444; 12. </a:t>
            </a:r>
            <a:r>
              <a:rPr lang="en-US" noProof="0" dirty="0" err="1"/>
              <a:t>Fusar</a:t>
            </a:r>
            <a:r>
              <a:rPr lang="en-US" noProof="0" dirty="0"/>
              <a:t>-Poli et al. JAMA Psychiatry 2013;70:107–120; 13. Parnas et al. Psychopathology 2005;38:236–258</a:t>
            </a:r>
          </a:p>
        </p:txBody>
      </p:sp>
      <p:sp>
        <p:nvSpPr>
          <p:cNvPr id="2" name="Slide Number Placeholder 1">
            <a:extLst>
              <a:ext uri="{FF2B5EF4-FFF2-40B4-BE49-F238E27FC236}">
                <a16:creationId xmlns:a16="http://schemas.microsoft.com/office/drawing/2014/main" id="{16262367-7A05-EC4D-0123-F3D40DD19718}"/>
              </a:ext>
            </a:extLst>
          </p:cNvPr>
          <p:cNvSpPr>
            <a:spLocks noGrp="1"/>
          </p:cNvSpPr>
          <p:nvPr>
            <p:ph type="sldNum" sz="quarter" idx="4"/>
          </p:nvPr>
        </p:nvSpPr>
        <p:spPr/>
        <p:txBody>
          <a:bodyPr/>
          <a:lstStyle/>
          <a:p>
            <a:fld id="{6DBC486D-4FAB-B746-8B02-8D7C842291C6}" type="slidenum">
              <a:rPr lang="en-US" noProof="0" smtClean="0"/>
              <a:pPr/>
              <a:t>31</a:t>
            </a:fld>
            <a:endParaRPr lang="en-US" noProof="0" dirty="0"/>
          </a:p>
        </p:txBody>
      </p:sp>
    </p:spTree>
    <p:extLst>
      <p:ext uri="{BB962C8B-B14F-4D97-AF65-F5344CB8AC3E}">
        <p14:creationId xmlns:p14="http://schemas.microsoft.com/office/powerpoint/2010/main" val="2236123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6896A-B0AC-8DA0-DD27-F4BF5D8BEC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6421FF1-99C8-9462-AC7F-5C690D384912}"/>
              </a:ext>
            </a:extLst>
          </p:cNvPr>
          <p:cNvSpPr>
            <a:spLocks noGrp="1"/>
          </p:cNvSpPr>
          <p:nvPr>
            <p:ph type="body" sz="quarter" idx="17"/>
          </p:nvPr>
        </p:nvSpPr>
        <p:spPr/>
        <p:txBody>
          <a:bodyPr/>
          <a:lstStyle/>
          <a:p>
            <a:r>
              <a:rPr lang="en-US" noProof="0" dirty="0"/>
              <a:t>Schizophrenia – History, definitions, and diagnosis</a:t>
            </a:r>
          </a:p>
        </p:txBody>
      </p:sp>
      <p:sp>
        <p:nvSpPr>
          <p:cNvPr id="13" name="Title 12">
            <a:extLst>
              <a:ext uri="{FF2B5EF4-FFF2-40B4-BE49-F238E27FC236}">
                <a16:creationId xmlns:a16="http://schemas.microsoft.com/office/drawing/2014/main" id="{9C8D5CBD-2325-B1AC-D23C-7B47294F78A5}"/>
              </a:ext>
            </a:extLst>
          </p:cNvPr>
          <p:cNvSpPr>
            <a:spLocks noGrp="1"/>
          </p:cNvSpPr>
          <p:nvPr>
            <p:ph type="title"/>
          </p:nvPr>
        </p:nvSpPr>
        <p:spPr>
          <a:xfrm>
            <a:off x="539749" y="814386"/>
            <a:ext cx="10627784" cy="332399"/>
          </a:xfrm>
        </p:spPr>
        <p:txBody>
          <a:bodyPr/>
          <a:lstStyle/>
          <a:p>
            <a:r>
              <a:rPr lang="en-US" noProof="0" dirty="0"/>
              <a:t>Integrating phenomenology and operational criteria in schizophrenia</a:t>
            </a:r>
          </a:p>
        </p:txBody>
      </p:sp>
      <p:sp>
        <p:nvSpPr>
          <p:cNvPr id="3" name="Content Placeholder 2">
            <a:extLst>
              <a:ext uri="{FF2B5EF4-FFF2-40B4-BE49-F238E27FC236}">
                <a16:creationId xmlns:a16="http://schemas.microsoft.com/office/drawing/2014/main" id="{BE47142F-1617-2A81-F47E-D1255C401F66}"/>
              </a:ext>
            </a:extLst>
          </p:cNvPr>
          <p:cNvSpPr>
            <a:spLocks noGrp="1"/>
          </p:cNvSpPr>
          <p:nvPr>
            <p:ph sz="half" idx="20"/>
          </p:nvPr>
        </p:nvSpPr>
        <p:spPr>
          <a:xfrm>
            <a:off x="8133463" y="2199952"/>
            <a:ext cx="3517200" cy="2977415"/>
          </a:xfrm>
        </p:spPr>
        <p:txBody>
          <a:bodyPr/>
          <a:lstStyle/>
          <a:p>
            <a:r>
              <a:rPr lang="en-US" noProof="0" dirty="0"/>
              <a:t>A phenomenological  approach supports a person‑centered, lifespan‑oriented diagnostic practice by integrating </a:t>
            </a:r>
            <a:r>
              <a:rPr lang="en-US" b="1" noProof="0" dirty="0"/>
              <a:t>individual subjective experience, developmental trajectory, </a:t>
            </a:r>
            <a:r>
              <a:rPr lang="en-US" noProof="0" dirty="0"/>
              <a:t>and </a:t>
            </a:r>
            <a:r>
              <a:rPr lang="en-US" b="1" noProof="0" dirty="0"/>
              <a:t>contextual meaning </a:t>
            </a:r>
            <a:r>
              <a:rPr lang="en-US" noProof="0" dirty="0"/>
              <a:t>into assessment</a:t>
            </a:r>
            <a:r>
              <a:rPr lang="en-US" baseline="30000" noProof="0" dirty="0"/>
              <a:t>1,2,4,7,8</a:t>
            </a:r>
            <a:endParaRPr lang="en-US" noProof="0" dirty="0"/>
          </a:p>
          <a:p>
            <a:pPr marL="0" indent="0">
              <a:buNone/>
            </a:pPr>
            <a:endParaRPr lang="en-US" noProof="0" dirty="0"/>
          </a:p>
        </p:txBody>
      </p:sp>
      <p:sp>
        <p:nvSpPr>
          <p:cNvPr id="6" name="Content Placeholder 5">
            <a:extLst>
              <a:ext uri="{FF2B5EF4-FFF2-40B4-BE49-F238E27FC236}">
                <a16:creationId xmlns:a16="http://schemas.microsoft.com/office/drawing/2014/main" id="{D2A76538-C6B1-5874-38C0-5A7099F4509C}"/>
              </a:ext>
            </a:extLst>
          </p:cNvPr>
          <p:cNvSpPr>
            <a:spLocks noGrp="1"/>
          </p:cNvSpPr>
          <p:nvPr>
            <p:ph sz="half" idx="21"/>
          </p:nvPr>
        </p:nvSpPr>
        <p:spPr>
          <a:xfrm>
            <a:off x="539749" y="2199952"/>
            <a:ext cx="3517200" cy="2977415"/>
          </a:xfrm>
          <a:solidFill>
            <a:srgbClr val="D9D1CC"/>
          </a:solidFill>
        </p:spPr>
        <p:txBody>
          <a:bodyPr/>
          <a:lstStyle/>
          <a:p>
            <a:r>
              <a:rPr lang="en-US" noProof="0" dirty="0"/>
              <a:t>Combining structured diagnostic tools with phenomenological, experiential assessment </a:t>
            </a:r>
            <a:r>
              <a:rPr lang="en-US" b="1" noProof="0" dirty="0"/>
              <a:t>improves validity </a:t>
            </a:r>
            <a:r>
              <a:rPr lang="en-US" noProof="0" dirty="0"/>
              <a:t>by capturing the illness Gestalt and subtle self‑disorders that structured checklists alone often miss</a:t>
            </a:r>
            <a:r>
              <a:rPr lang="en-US" baseline="30000" noProof="0" dirty="0"/>
              <a:t>1-6</a:t>
            </a:r>
          </a:p>
        </p:txBody>
      </p:sp>
      <p:sp>
        <p:nvSpPr>
          <p:cNvPr id="7" name="Content Placeholder 6">
            <a:extLst>
              <a:ext uri="{FF2B5EF4-FFF2-40B4-BE49-F238E27FC236}">
                <a16:creationId xmlns:a16="http://schemas.microsoft.com/office/drawing/2014/main" id="{8B7E85FC-4658-0752-4D87-08A4754769E6}"/>
              </a:ext>
            </a:extLst>
          </p:cNvPr>
          <p:cNvSpPr>
            <a:spLocks noGrp="1"/>
          </p:cNvSpPr>
          <p:nvPr>
            <p:ph sz="half" idx="22"/>
          </p:nvPr>
        </p:nvSpPr>
        <p:spPr>
          <a:xfrm>
            <a:off x="4336606" y="2199952"/>
            <a:ext cx="3517200" cy="2977415"/>
          </a:xfrm>
        </p:spPr>
        <p:txBody>
          <a:bodyPr/>
          <a:lstStyle/>
          <a:p>
            <a:r>
              <a:rPr lang="en-US" noProof="0" dirty="0"/>
              <a:t>Phenomenological methods support diagnostic specificity by revealing </a:t>
            </a:r>
            <a:r>
              <a:rPr lang="en-US" b="1" noProof="0" dirty="0"/>
              <a:t>core self disturbance unique to schizophrenia and developmental nuance </a:t>
            </a:r>
            <a:r>
              <a:rPr lang="en-US" noProof="0" dirty="0"/>
              <a:t>by identifying early experiential changes that precede overt psychosis</a:t>
            </a:r>
            <a:r>
              <a:rPr lang="en-US" baseline="30000" noProof="0" dirty="0"/>
              <a:t>2,4,7,8</a:t>
            </a:r>
            <a:endParaRPr lang="en-US" noProof="0" dirty="0"/>
          </a:p>
          <a:p>
            <a:endParaRPr lang="en-US" noProof="0" dirty="0"/>
          </a:p>
        </p:txBody>
      </p:sp>
      <p:sp>
        <p:nvSpPr>
          <p:cNvPr id="14" name="Text Placeholder 13">
            <a:extLst>
              <a:ext uri="{FF2B5EF4-FFF2-40B4-BE49-F238E27FC236}">
                <a16:creationId xmlns:a16="http://schemas.microsoft.com/office/drawing/2014/main" id="{3BA52B76-D625-0D40-F0FA-CAA49665AD94}"/>
              </a:ext>
            </a:extLst>
          </p:cNvPr>
          <p:cNvSpPr>
            <a:spLocks noGrp="1"/>
          </p:cNvSpPr>
          <p:nvPr>
            <p:ph type="body" sz="quarter" idx="18"/>
          </p:nvPr>
        </p:nvSpPr>
        <p:spPr/>
        <p:txBody>
          <a:bodyPr/>
          <a:lstStyle/>
          <a:p>
            <a:r>
              <a:rPr lang="en-US" noProof="0" dirty="0"/>
              <a:t>1. Parnas &amp; Parnas. </a:t>
            </a:r>
            <a:r>
              <a:rPr lang="en-US" noProof="0" dirty="0" err="1"/>
              <a:t>Schizophr</a:t>
            </a:r>
            <a:r>
              <a:rPr lang="en-US" noProof="0" dirty="0"/>
              <a:t> Bull 2024;50:12–13; 2. Sass &amp; Parnas. </a:t>
            </a:r>
            <a:r>
              <a:rPr lang="en-US" noProof="0" dirty="0" err="1"/>
              <a:t>Schizophr</a:t>
            </a:r>
            <a:r>
              <a:rPr lang="en-US" noProof="0" dirty="0"/>
              <a:t> Bull 2003;29:427–444; 3. </a:t>
            </a:r>
            <a:r>
              <a:rPr lang="en-US" noProof="0" dirty="0" err="1"/>
              <a:t>Urkin</a:t>
            </a:r>
            <a:r>
              <a:rPr lang="en-US" noProof="0" dirty="0"/>
              <a:t> et al. </a:t>
            </a:r>
            <a:r>
              <a:rPr lang="en-US" noProof="0" dirty="0" err="1"/>
              <a:t>Schizophr</a:t>
            </a:r>
            <a:r>
              <a:rPr lang="en-US" noProof="0" dirty="0"/>
              <a:t> Bull Open 2024;5:sgae012; </a:t>
            </a:r>
            <a:br>
              <a:rPr lang="en-US" noProof="0" dirty="0"/>
            </a:br>
            <a:r>
              <a:rPr lang="en-US" noProof="0" dirty="0"/>
              <a:t>4. Parnas &amp; </a:t>
            </a:r>
            <a:r>
              <a:rPr lang="en-US" noProof="0" dirty="0" err="1"/>
              <a:t>Sandsten</a:t>
            </a:r>
            <a:r>
              <a:rPr lang="en-US" noProof="0" dirty="0"/>
              <a:t>. </a:t>
            </a:r>
            <a:r>
              <a:rPr lang="en-US" noProof="0" dirty="0" err="1"/>
              <a:t>Schizophr</a:t>
            </a:r>
            <a:r>
              <a:rPr lang="en-US" noProof="0" dirty="0"/>
              <a:t> Res 2024;270:197–201; 5. American Psychiatric Association. DSM-5. 2013; </a:t>
            </a:r>
            <a:r>
              <a:rPr lang="en-US" dirty="0"/>
              <a:t>6</a:t>
            </a:r>
            <a:r>
              <a:rPr lang="en-US" noProof="0" dirty="0"/>
              <a:t>. WHO ICD-11. https://icd.who.int/browse/2025-01/mms/en#405565289;</a:t>
            </a:r>
            <a:br>
              <a:rPr lang="en-US" noProof="0" dirty="0"/>
            </a:br>
            <a:r>
              <a:rPr lang="en-US" noProof="0" dirty="0"/>
              <a:t>7. </a:t>
            </a:r>
            <a:r>
              <a:rPr lang="en-US" noProof="0" dirty="0" err="1"/>
              <a:t>Raballo</a:t>
            </a:r>
            <a:r>
              <a:rPr lang="en-US" noProof="0" dirty="0"/>
              <a:t> et al. </a:t>
            </a:r>
            <a:r>
              <a:rPr lang="en-US" noProof="0" dirty="0" err="1"/>
              <a:t>Schizophr</a:t>
            </a:r>
            <a:r>
              <a:rPr lang="en-US" noProof="0" dirty="0"/>
              <a:t> Bull 2021;47:1456–1465; 8. </a:t>
            </a:r>
            <a:r>
              <a:rPr lang="en-US" noProof="0" dirty="0" err="1"/>
              <a:t>Stanghellini</a:t>
            </a:r>
            <a:r>
              <a:rPr lang="en-US" noProof="0" dirty="0"/>
              <a:t> et al. </a:t>
            </a:r>
            <a:r>
              <a:rPr lang="en-US" noProof="0" dirty="0" err="1"/>
              <a:t>Philos</a:t>
            </a:r>
            <a:r>
              <a:rPr lang="en-US" noProof="0" dirty="0"/>
              <a:t> Psychol 2023;36:1261–1286 </a:t>
            </a:r>
          </a:p>
        </p:txBody>
      </p:sp>
      <p:sp>
        <p:nvSpPr>
          <p:cNvPr id="8" name="Slide Number Placeholder 7">
            <a:extLst>
              <a:ext uri="{FF2B5EF4-FFF2-40B4-BE49-F238E27FC236}">
                <a16:creationId xmlns:a16="http://schemas.microsoft.com/office/drawing/2014/main" id="{51AD0550-14E1-CAEE-8D57-1B30B43CF55E}"/>
              </a:ext>
            </a:extLst>
          </p:cNvPr>
          <p:cNvSpPr>
            <a:spLocks noGrp="1"/>
          </p:cNvSpPr>
          <p:nvPr>
            <p:ph type="sldNum" sz="quarter" idx="4"/>
          </p:nvPr>
        </p:nvSpPr>
        <p:spPr/>
        <p:txBody>
          <a:bodyPr/>
          <a:lstStyle/>
          <a:p>
            <a:fld id="{6DBC486D-4FAB-B746-8B02-8D7C842291C6}" type="slidenum">
              <a:rPr lang="en-US" noProof="0" smtClean="0"/>
              <a:pPr/>
              <a:t>32</a:t>
            </a:fld>
            <a:endParaRPr lang="en-US" noProof="0" dirty="0"/>
          </a:p>
        </p:txBody>
      </p:sp>
    </p:spTree>
    <p:extLst>
      <p:ext uri="{BB962C8B-B14F-4D97-AF65-F5344CB8AC3E}">
        <p14:creationId xmlns:p14="http://schemas.microsoft.com/office/powerpoint/2010/main" val="869904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8892B48-4F67-ADDC-7887-C884F01CDE14}"/>
              </a:ext>
            </a:extLst>
          </p:cNvPr>
          <p:cNvSpPr/>
          <p:nvPr/>
        </p:nvSpPr>
        <p:spPr>
          <a:xfrm>
            <a:off x="535832" y="1376893"/>
            <a:ext cx="5400251" cy="4606154"/>
          </a:xfrm>
          <a:prstGeom prst="roundRect">
            <a:avLst>
              <a:gd name="adj" fmla="val 5967"/>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tIns="46800" rIns="90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30000" noProof="0" dirty="0">
              <a:ln>
                <a:noFill/>
              </a:ln>
              <a:solidFill>
                <a:srgbClr val="3F1A01">
                  <a:hueOff val="0"/>
                  <a:satOff val="0"/>
                  <a:lumOff val="0"/>
                  <a:alphaOff val="0"/>
                </a:srgbClr>
              </a:solidFill>
              <a:effectLst/>
              <a:uLnTx/>
              <a:uFillTx/>
              <a:latin typeface="Arial"/>
              <a:ea typeface="+mn-ea"/>
              <a:cs typeface="+mn-cs"/>
            </a:endParaRPr>
          </a:p>
        </p:txBody>
      </p:sp>
      <p:sp>
        <p:nvSpPr>
          <p:cNvPr id="19" name="Rectangle: Top Corners Rounded 18">
            <a:extLst>
              <a:ext uri="{FF2B5EF4-FFF2-40B4-BE49-F238E27FC236}">
                <a16:creationId xmlns:a16="http://schemas.microsoft.com/office/drawing/2014/main" id="{3E6351BA-5C36-1978-276E-339FCC1689A9}"/>
              </a:ext>
            </a:extLst>
          </p:cNvPr>
          <p:cNvSpPr/>
          <p:nvPr/>
        </p:nvSpPr>
        <p:spPr>
          <a:xfrm>
            <a:off x="540066" y="5173417"/>
            <a:ext cx="5400251" cy="842438"/>
          </a:xfrm>
          <a:prstGeom prst="round2SameRect">
            <a:avLst>
              <a:gd name="adj1" fmla="val 0"/>
              <a:gd name="adj2" fmla="val 3009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noProof="0" dirty="0"/>
              <a:t>≥2 of the following symptoms must be present for a period of ≥1 month</a:t>
            </a:r>
          </a:p>
        </p:txBody>
      </p:sp>
      <p:sp>
        <p:nvSpPr>
          <p:cNvPr id="10" name="Text Placeholder 9">
            <a:extLst>
              <a:ext uri="{FF2B5EF4-FFF2-40B4-BE49-F238E27FC236}">
                <a16:creationId xmlns:a16="http://schemas.microsoft.com/office/drawing/2014/main" id="{17B58BF9-59A0-53EA-E9CF-5E79E333727D}"/>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a:p>
            <a:endParaRPr lang="en-US" noProof="0" dirty="0"/>
          </a:p>
        </p:txBody>
      </p:sp>
      <p:sp>
        <p:nvSpPr>
          <p:cNvPr id="187" name="Title 186">
            <a:extLst>
              <a:ext uri="{FF2B5EF4-FFF2-40B4-BE49-F238E27FC236}">
                <a16:creationId xmlns:a16="http://schemas.microsoft.com/office/drawing/2014/main" id="{2965401B-11BF-EF00-7555-8A7357D58711}"/>
              </a:ext>
            </a:extLst>
          </p:cNvPr>
          <p:cNvSpPr>
            <a:spLocks noGrp="1"/>
          </p:cNvSpPr>
          <p:nvPr>
            <p:ph type="title"/>
          </p:nvPr>
        </p:nvSpPr>
        <p:spPr/>
        <p:txBody>
          <a:bodyPr/>
          <a:lstStyle/>
          <a:p>
            <a:r>
              <a:rPr lang="en-US" noProof="0" dirty="0"/>
              <a:t>Current clinical diagnostic criteria for schizophrenia</a:t>
            </a:r>
          </a:p>
        </p:txBody>
      </p:sp>
      <p:sp>
        <p:nvSpPr>
          <p:cNvPr id="188" name="Text Placeholder 187">
            <a:extLst>
              <a:ext uri="{FF2B5EF4-FFF2-40B4-BE49-F238E27FC236}">
                <a16:creationId xmlns:a16="http://schemas.microsoft.com/office/drawing/2014/main" id="{ABAAD618-CE0D-7EAC-5A37-D50E23FC85DB}"/>
              </a:ext>
            </a:extLst>
          </p:cNvPr>
          <p:cNvSpPr>
            <a:spLocks noGrp="1"/>
          </p:cNvSpPr>
          <p:nvPr>
            <p:ph type="body" sz="quarter" idx="18"/>
          </p:nvPr>
        </p:nvSpPr>
        <p:spPr>
          <a:xfrm>
            <a:off x="539749" y="6102000"/>
            <a:ext cx="11110914" cy="619200"/>
          </a:xfrm>
        </p:spPr>
        <p:txBody>
          <a:bodyPr/>
          <a:lstStyle/>
          <a:p>
            <a:r>
              <a:rPr lang="en-US" dirty="0"/>
              <a:t>DSM-5=Diagnostic and Statistical Manual of Mental Disorders, Fifth Edition; DSM-5-TR=Diagnostic and Statistical Manual of Mental Disorders, Fifth Edition, Text Revision; </a:t>
            </a:r>
            <a:br>
              <a:rPr lang="en-US" dirty="0"/>
            </a:br>
            <a:r>
              <a:rPr lang="en-US" dirty="0"/>
              <a:t>I</a:t>
            </a:r>
            <a:r>
              <a:rPr lang="en-US" noProof="0" dirty="0"/>
              <a:t>CD-11=International Classification of Diseases, eleventh revision </a:t>
            </a:r>
          </a:p>
          <a:p>
            <a:r>
              <a:rPr lang="en-US" noProof="0" dirty="0"/>
              <a:t>1. WHO ICD-11. https://icd.who.int/browse/2025-01/mms/en#405565289; 2. Leucht et al. Nat Rev Dis Primers 2025;11:83</a:t>
            </a:r>
            <a:r>
              <a:rPr lang="en-US" dirty="0"/>
              <a:t>; 3. American Psychiatric Association. DSM-5. 2013; 4. American Psychiatric Association. DSM-5. 2022 </a:t>
            </a:r>
            <a:r>
              <a:rPr lang="en-US" noProof="0" dirty="0"/>
              <a:t> </a:t>
            </a:r>
          </a:p>
        </p:txBody>
      </p:sp>
      <p:sp>
        <p:nvSpPr>
          <p:cNvPr id="8" name="Slide Number Placeholder 7">
            <a:extLst>
              <a:ext uri="{FF2B5EF4-FFF2-40B4-BE49-F238E27FC236}">
                <a16:creationId xmlns:a16="http://schemas.microsoft.com/office/drawing/2014/main" id="{0E9026E8-1D47-3421-422F-B5B372C3710C}"/>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33</a:t>
            </a:fld>
            <a:endParaRPr lang="en-US" noProof="0" dirty="0"/>
          </a:p>
        </p:txBody>
      </p:sp>
      <p:sp>
        <p:nvSpPr>
          <p:cNvPr id="5" name="Rectangle: Rounded Corners 4">
            <a:extLst>
              <a:ext uri="{FF2B5EF4-FFF2-40B4-BE49-F238E27FC236}">
                <a16:creationId xmlns:a16="http://schemas.microsoft.com/office/drawing/2014/main" id="{50C10D3C-821D-3768-7F2C-26F670AD7873}"/>
              </a:ext>
            </a:extLst>
          </p:cNvPr>
          <p:cNvSpPr/>
          <p:nvPr/>
        </p:nvSpPr>
        <p:spPr>
          <a:xfrm>
            <a:off x="6250412" y="1409701"/>
            <a:ext cx="5400251" cy="4606154"/>
          </a:xfrm>
          <a:prstGeom prst="roundRect">
            <a:avLst>
              <a:gd name="adj" fmla="val 5967"/>
            </a:avLst>
          </a:prstGeom>
          <a:solidFill>
            <a:schemeClr val="accent5">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endParaRPr>
          </a:p>
        </p:txBody>
      </p:sp>
      <p:sp>
        <p:nvSpPr>
          <p:cNvPr id="15" name="TextBox 14">
            <a:extLst>
              <a:ext uri="{FF2B5EF4-FFF2-40B4-BE49-F238E27FC236}">
                <a16:creationId xmlns:a16="http://schemas.microsoft.com/office/drawing/2014/main" id="{70972C36-EDE8-BEFF-2C65-08F391D729A8}"/>
              </a:ext>
            </a:extLst>
          </p:cNvPr>
          <p:cNvSpPr txBox="1"/>
          <p:nvPr/>
        </p:nvSpPr>
        <p:spPr>
          <a:xfrm>
            <a:off x="1653033" y="1504025"/>
            <a:ext cx="3174317" cy="369332"/>
          </a:xfrm>
          <a:prstGeom prst="rect">
            <a:avLst/>
          </a:prstGeom>
          <a:noFill/>
        </p:spPr>
        <p:txBody>
          <a:bodyPr wrap="square" anchor="ctr">
            <a:spAutoFit/>
          </a:bodyPr>
          <a:lstStyle/>
          <a:p>
            <a:pPr algn="ctr"/>
            <a:r>
              <a:rPr lang="en-US" sz="1800" b="1" baseline="0" noProof="0" dirty="0"/>
              <a:t>ICD-11</a:t>
            </a:r>
            <a:r>
              <a:rPr lang="en-US" sz="1800" b="1" baseline="30000" noProof="0" dirty="0"/>
              <a:t>1,2</a:t>
            </a:r>
            <a:endParaRPr lang="en-US" sz="1800" b="1" baseline="0" noProof="0" dirty="0"/>
          </a:p>
        </p:txBody>
      </p:sp>
      <p:sp>
        <p:nvSpPr>
          <p:cNvPr id="16" name="TextBox 15">
            <a:extLst>
              <a:ext uri="{FF2B5EF4-FFF2-40B4-BE49-F238E27FC236}">
                <a16:creationId xmlns:a16="http://schemas.microsoft.com/office/drawing/2014/main" id="{049FB4B9-BE50-C341-A96A-CDE7ED84B8F9}"/>
              </a:ext>
            </a:extLst>
          </p:cNvPr>
          <p:cNvSpPr txBox="1"/>
          <p:nvPr/>
        </p:nvSpPr>
        <p:spPr>
          <a:xfrm>
            <a:off x="7363378" y="1504025"/>
            <a:ext cx="3174317" cy="369332"/>
          </a:xfrm>
          <a:prstGeom prst="rect">
            <a:avLst/>
          </a:prstGeom>
          <a:noFill/>
        </p:spPr>
        <p:txBody>
          <a:bodyPr wrap="square" anchor="ctr">
            <a:spAutoFit/>
          </a:bodyPr>
          <a:lstStyle/>
          <a:p>
            <a:pPr algn="ctr"/>
            <a:r>
              <a:rPr lang="en-US" sz="1800" b="1" baseline="0" noProof="0" dirty="0"/>
              <a:t>DSM-5/DSM-5-TR</a:t>
            </a:r>
            <a:r>
              <a:rPr lang="en-US" sz="1800" b="1" baseline="30000" noProof="0" dirty="0"/>
              <a:t>2-4</a:t>
            </a:r>
          </a:p>
        </p:txBody>
      </p:sp>
      <p:sp>
        <p:nvSpPr>
          <p:cNvPr id="17" name="TextBox 16">
            <a:extLst>
              <a:ext uri="{FF2B5EF4-FFF2-40B4-BE49-F238E27FC236}">
                <a16:creationId xmlns:a16="http://schemas.microsoft.com/office/drawing/2014/main" id="{0859CAF5-56F6-FBB4-112B-01B499366608}"/>
              </a:ext>
            </a:extLst>
          </p:cNvPr>
          <p:cNvSpPr txBox="1"/>
          <p:nvPr/>
        </p:nvSpPr>
        <p:spPr>
          <a:xfrm>
            <a:off x="656219" y="1960899"/>
            <a:ext cx="5210239" cy="584775"/>
          </a:xfrm>
          <a:prstGeom prst="rect">
            <a:avLst/>
          </a:prstGeom>
          <a:noFill/>
        </p:spPr>
        <p:txBody>
          <a:bodyPr wrap="square" anchor="ctr">
            <a:spAutoFit/>
          </a:bodyPr>
          <a:lstStyle/>
          <a:p>
            <a:pPr algn="ctr"/>
            <a:r>
              <a:rPr lang="en-US" sz="1600" baseline="0" noProof="0" dirty="0"/>
              <a:t>≥2 of the following symptoms must be present most of the time for a period of ≥1 month</a:t>
            </a:r>
          </a:p>
        </p:txBody>
      </p:sp>
      <p:cxnSp>
        <p:nvCxnSpPr>
          <p:cNvPr id="21" name="Straight Connector 20">
            <a:extLst>
              <a:ext uri="{FF2B5EF4-FFF2-40B4-BE49-F238E27FC236}">
                <a16:creationId xmlns:a16="http://schemas.microsoft.com/office/drawing/2014/main" id="{6964331F-15E7-1E52-8D10-BFA19B127452}"/>
              </a:ext>
            </a:extLst>
          </p:cNvPr>
          <p:cNvCxnSpPr>
            <a:cxnSpLocks/>
          </p:cNvCxnSpPr>
          <p:nvPr/>
        </p:nvCxnSpPr>
        <p:spPr>
          <a:xfrm>
            <a:off x="751673" y="2632735"/>
            <a:ext cx="4977036"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17F3FEF-23F5-61ED-C844-C255187BBBDC}"/>
              </a:ext>
            </a:extLst>
          </p:cNvPr>
          <p:cNvCxnSpPr>
            <a:cxnSpLocks/>
          </p:cNvCxnSpPr>
          <p:nvPr/>
        </p:nvCxnSpPr>
        <p:spPr>
          <a:xfrm>
            <a:off x="6462020" y="2595914"/>
            <a:ext cx="4977036"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5D5E6B0-5586-402B-1587-6784A13DFA25}"/>
              </a:ext>
            </a:extLst>
          </p:cNvPr>
          <p:cNvSpPr txBox="1"/>
          <p:nvPr/>
        </p:nvSpPr>
        <p:spPr>
          <a:xfrm>
            <a:off x="656219" y="2673152"/>
            <a:ext cx="5210239" cy="338554"/>
          </a:xfrm>
          <a:prstGeom prst="rect">
            <a:avLst/>
          </a:prstGeom>
          <a:noFill/>
        </p:spPr>
        <p:txBody>
          <a:bodyPr wrap="square" anchor="ctr">
            <a:spAutoFit/>
          </a:bodyPr>
          <a:lstStyle/>
          <a:p>
            <a:pPr algn="ctr"/>
            <a:r>
              <a:rPr lang="en-US" sz="1600" baseline="0" noProof="0" dirty="0"/>
              <a:t>≥1 of these must be items a–d:</a:t>
            </a:r>
          </a:p>
        </p:txBody>
      </p:sp>
      <p:sp>
        <p:nvSpPr>
          <p:cNvPr id="25" name="Rectangle: Top Corners Rounded 24">
            <a:extLst>
              <a:ext uri="{FF2B5EF4-FFF2-40B4-BE49-F238E27FC236}">
                <a16:creationId xmlns:a16="http://schemas.microsoft.com/office/drawing/2014/main" id="{D1DF7D4A-2246-EB82-DD0B-6A8D9F84D325}"/>
              </a:ext>
            </a:extLst>
          </p:cNvPr>
          <p:cNvSpPr/>
          <p:nvPr/>
        </p:nvSpPr>
        <p:spPr>
          <a:xfrm>
            <a:off x="6250412" y="5173417"/>
            <a:ext cx="5400251" cy="842438"/>
          </a:xfrm>
          <a:prstGeom prst="round2SameRect">
            <a:avLst>
              <a:gd name="adj1" fmla="val 0"/>
              <a:gd name="adj2" fmla="val 3009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noProof="0" dirty="0"/>
              <a:t>Continuous signs of disturbance must persist for </a:t>
            </a:r>
            <a:br>
              <a:rPr lang="en-US" sz="1600" b="1" noProof="0" dirty="0"/>
            </a:br>
            <a:r>
              <a:rPr lang="en-US" sz="1600" b="1" noProof="0" dirty="0"/>
              <a:t>≥6 months and must include social dysfunction</a:t>
            </a:r>
          </a:p>
        </p:txBody>
      </p:sp>
      <p:sp>
        <p:nvSpPr>
          <p:cNvPr id="26" name="TextBox 25">
            <a:extLst>
              <a:ext uri="{FF2B5EF4-FFF2-40B4-BE49-F238E27FC236}">
                <a16:creationId xmlns:a16="http://schemas.microsoft.com/office/drawing/2014/main" id="{98C83E21-42E2-B0BB-05E6-0B1730D33437}"/>
              </a:ext>
            </a:extLst>
          </p:cNvPr>
          <p:cNvSpPr txBox="1"/>
          <p:nvPr/>
        </p:nvSpPr>
        <p:spPr>
          <a:xfrm>
            <a:off x="1156582" y="3183278"/>
            <a:ext cx="209315" cy="209315"/>
          </a:xfrm>
          <a:prstGeom prst="ellipse">
            <a:avLst/>
          </a:prstGeom>
          <a:solidFill>
            <a:schemeClr val="tx1"/>
          </a:solidFill>
        </p:spPr>
        <p:txBody>
          <a:bodyPr wrap="none" lIns="25200" tIns="0" bIns="180000" anchor="t">
            <a:noAutofit/>
          </a:bodyPr>
          <a:lstStyle/>
          <a:p>
            <a:r>
              <a:rPr lang="en-US" sz="1200" b="1" noProof="0" dirty="0">
                <a:solidFill>
                  <a:schemeClr val="bg1"/>
                </a:solidFill>
              </a:rPr>
              <a:t>A  </a:t>
            </a:r>
            <a:r>
              <a:rPr lang="en-US" sz="1200" baseline="0" noProof="0" dirty="0"/>
              <a:t>Persistent</a:t>
            </a:r>
          </a:p>
          <a:p>
            <a:pPr marL="193675" indent="-152400"/>
            <a:r>
              <a:rPr lang="en-US" sz="1200" baseline="0" noProof="0" dirty="0"/>
              <a:t>   delusions</a:t>
            </a:r>
          </a:p>
        </p:txBody>
      </p:sp>
      <p:sp>
        <p:nvSpPr>
          <p:cNvPr id="27" name="TextBox 26">
            <a:extLst>
              <a:ext uri="{FF2B5EF4-FFF2-40B4-BE49-F238E27FC236}">
                <a16:creationId xmlns:a16="http://schemas.microsoft.com/office/drawing/2014/main" id="{D03AC064-831C-6924-36F4-D21711DB1313}"/>
              </a:ext>
            </a:extLst>
          </p:cNvPr>
          <p:cNvSpPr txBox="1"/>
          <p:nvPr/>
        </p:nvSpPr>
        <p:spPr>
          <a:xfrm>
            <a:off x="2859098" y="3183278"/>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B  </a:t>
            </a:r>
            <a:r>
              <a:rPr lang="en-US" b="0" noProof="0" dirty="0">
                <a:solidFill>
                  <a:schemeClr val="tx1"/>
                </a:solidFill>
              </a:rPr>
              <a:t>Persistent </a:t>
            </a:r>
          </a:p>
          <a:p>
            <a:r>
              <a:rPr lang="en-US" b="0" noProof="0" dirty="0">
                <a:solidFill>
                  <a:schemeClr val="tx1"/>
                </a:solidFill>
              </a:rPr>
              <a:t>     hallucinations</a:t>
            </a:r>
          </a:p>
        </p:txBody>
      </p:sp>
      <p:sp>
        <p:nvSpPr>
          <p:cNvPr id="28" name="TextBox 27">
            <a:extLst>
              <a:ext uri="{FF2B5EF4-FFF2-40B4-BE49-F238E27FC236}">
                <a16:creationId xmlns:a16="http://schemas.microsoft.com/office/drawing/2014/main" id="{224B13F4-AEF4-61C1-2E7B-E7CE040FF6C7}"/>
              </a:ext>
            </a:extLst>
          </p:cNvPr>
          <p:cNvSpPr txBox="1"/>
          <p:nvPr/>
        </p:nvSpPr>
        <p:spPr>
          <a:xfrm>
            <a:off x="4693442" y="3183278"/>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C  </a:t>
            </a:r>
            <a:r>
              <a:rPr lang="en-US" b="0" noProof="0" dirty="0">
                <a:solidFill>
                  <a:schemeClr val="tx1"/>
                </a:solidFill>
              </a:rPr>
              <a:t>Disorganized </a:t>
            </a:r>
          </a:p>
          <a:p>
            <a:r>
              <a:rPr lang="en-US" b="0" noProof="0" dirty="0">
                <a:solidFill>
                  <a:schemeClr val="tx1"/>
                </a:solidFill>
              </a:rPr>
              <a:t>     thinking</a:t>
            </a:r>
          </a:p>
        </p:txBody>
      </p:sp>
      <p:sp>
        <p:nvSpPr>
          <p:cNvPr id="29" name="TextBox 28">
            <a:extLst>
              <a:ext uri="{FF2B5EF4-FFF2-40B4-BE49-F238E27FC236}">
                <a16:creationId xmlns:a16="http://schemas.microsoft.com/office/drawing/2014/main" id="{865C845F-5D57-A78D-12E6-84BE02A59B11}"/>
              </a:ext>
            </a:extLst>
          </p:cNvPr>
          <p:cNvSpPr txBox="1"/>
          <p:nvPr/>
        </p:nvSpPr>
        <p:spPr>
          <a:xfrm>
            <a:off x="1807708" y="3934561"/>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D  </a:t>
            </a:r>
            <a:r>
              <a:rPr lang="en-US" b="0" noProof="0" dirty="0">
                <a:solidFill>
                  <a:schemeClr val="tx1"/>
                </a:solidFill>
              </a:rPr>
              <a:t>Experiences of influence, passivity, or control</a:t>
            </a:r>
          </a:p>
        </p:txBody>
      </p:sp>
      <p:sp>
        <p:nvSpPr>
          <p:cNvPr id="30" name="TextBox 29">
            <a:extLst>
              <a:ext uri="{FF2B5EF4-FFF2-40B4-BE49-F238E27FC236}">
                <a16:creationId xmlns:a16="http://schemas.microsoft.com/office/drawing/2014/main" id="{5A625321-8739-5800-B1F9-3E813B46BB44}"/>
              </a:ext>
            </a:extLst>
          </p:cNvPr>
          <p:cNvSpPr txBox="1"/>
          <p:nvPr/>
        </p:nvSpPr>
        <p:spPr>
          <a:xfrm>
            <a:off x="1043168" y="4586605"/>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E  </a:t>
            </a:r>
            <a:r>
              <a:rPr lang="en-US" b="0" noProof="0" dirty="0">
                <a:solidFill>
                  <a:schemeClr val="tx1"/>
                </a:solidFill>
              </a:rPr>
              <a:t>Negative </a:t>
            </a:r>
          </a:p>
          <a:p>
            <a:r>
              <a:rPr lang="en-US" b="0" noProof="0" dirty="0">
                <a:solidFill>
                  <a:schemeClr val="tx1"/>
                </a:solidFill>
              </a:rPr>
              <a:t>     symptoms</a:t>
            </a:r>
          </a:p>
        </p:txBody>
      </p:sp>
      <p:sp>
        <p:nvSpPr>
          <p:cNvPr id="31" name="TextBox 30">
            <a:extLst>
              <a:ext uri="{FF2B5EF4-FFF2-40B4-BE49-F238E27FC236}">
                <a16:creationId xmlns:a16="http://schemas.microsoft.com/office/drawing/2014/main" id="{04F9EB51-723A-8A9C-395D-941F1AD7A9CD}"/>
              </a:ext>
            </a:extLst>
          </p:cNvPr>
          <p:cNvSpPr txBox="1"/>
          <p:nvPr/>
        </p:nvSpPr>
        <p:spPr>
          <a:xfrm>
            <a:off x="2522482" y="4586605"/>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F  </a:t>
            </a:r>
            <a:r>
              <a:rPr lang="en-US" b="0" noProof="0" dirty="0">
                <a:solidFill>
                  <a:schemeClr val="tx1"/>
                </a:solidFill>
              </a:rPr>
              <a:t>Grossly disorganized </a:t>
            </a:r>
          </a:p>
          <a:p>
            <a:r>
              <a:rPr lang="en-US" b="0" noProof="0" dirty="0">
                <a:solidFill>
                  <a:schemeClr val="tx1"/>
                </a:solidFill>
              </a:rPr>
              <a:t>     behaviour</a:t>
            </a:r>
          </a:p>
        </p:txBody>
      </p:sp>
      <p:sp>
        <p:nvSpPr>
          <p:cNvPr id="32" name="TextBox 31">
            <a:extLst>
              <a:ext uri="{FF2B5EF4-FFF2-40B4-BE49-F238E27FC236}">
                <a16:creationId xmlns:a16="http://schemas.microsoft.com/office/drawing/2014/main" id="{1254B8B1-C866-E0ED-D036-30C50DC6E2E8}"/>
              </a:ext>
            </a:extLst>
          </p:cNvPr>
          <p:cNvSpPr txBox="1"/>
          <p:nvPr/>
        </p:nvSpPr>
        <p:spPr>
          <a:xfrm>
            <a:off x="4658133" y="4586605"/>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G  </a:t>
            </a:r>
            <a:r>
              <a:rPr lang="en-US" b="0" noProof="0" dirty="0">
                <a:solidFill>
                  <a:schemeClr val="tx1"/>
                </a:solidFill>
              </a:rPr>
              <a:t>Psychomotor </a:t>
            </a:r>
          </a:p>
          <a:p>
            <a:r>
              <a:rPr lang="en-US" b="0" noProof="0" dirty="0">
                <a:solidFill>
                  <a:schemeClr val="tx1"/>
                </a:solidFill>
              </a:rPr>
              <a:t>     disturbances</a:t>
            </a:r>
          </a:p>
          <a:p>
            <a:endParaRPr lang="en-US" noProof="0" dirty="0"/>
          </a:p>
        </p:txBody>
      </p:sp>
      <p:grpSp>
        <p:nvGrpSpPr>
          <p:cNvPr id="124" name="Group 123">
            <a:extLst>
              <a:ext uri="{FF2B5EF4-FFF2-40B4-BE49-F238E27FC236}">
                <a16:creationId xmlns:a16="http://schemas.microsoft.com/office/drawing/2014/main" id="{3CED27C0-8499-2666-CF53-C482B52386EC}"/>
              </a:ext>
            </a:extLst>
          </p:cNvPr>
          <p:cNvGrpSpPr/>
          <p:nvPr/>
        </p:nvGrpSpPr>
        <p:grpSpPr>
          <a:xfrm>
            <a:off x="752322" y="3107267"/>
            <a:ext cx="359833" cy="408318"/>
            <a:chOff x="617644" y="3107267"/>
            <a:chExt cx="359833" cy="408318"/>
          </a:xfrm>
        </p:grpSpPr>
        <p:sp>
          <p:nvSpPr>
            <p:cNvPr id="37" name="Freeform: Shape 64">
              <a:extLst>
                <a:ext uri="{FF2B5EF4-FFF2-40B4-BE49-F238E27FC236}">
                  <a16:creationId xmlns:a16="http://schemas.microsoft.com/office/drawing/2014/main" id="{9EAFCB85-E319-26E5-29C3-1EE457E29DFB}"/>
                </a:ext>
              </a:extLst>
            </p:cNvPr>
            <p:cNvSpPr/>
            <p:nvPr/>
          </p:nvSpPr>
          <p:spPr>
            <a:xfrm>
              <a:off x="668505" y="3161089"/>
              <a:ext cx="294155" cy="354496"/>
            </a:xfrm>
            <a:custGeom>
              <a:avLst/>
              <a:gdLst>
                <a:gd name="f0" fmla="val 10800000"/>
                <a:gd name="f1" fmla="val 5400000"/>
                <a:gd name="f2" fmla="val 180"/>
                <a:gd name="f3" fmla="val w"/>
                <a:gd name="f4" fmla="val h"/>
                <a:gd name="f5" fmla="val 0"/>
                <a:gd name="f6" fmla="val 371475"/>
                <a:gd name="f7" fmla="val 447675"/>
                <a:gd name="f8" fmla="val 238125"/>
                <a:gd name="f9" fmla="val 304800"/>
                <a:gd name="f10" fmla="val 320612"/>
                <a:gd name="f11" fmla="val 333375"/>
                <a:gd name="f12" fmla="val 358712"/>
                <a:gd name="f13" fmla="val 342900"/>
                <a:gd name="f14" fmla="val 276225"/>
                <a:gd name="f15" fmla="val 352425"/>
                <a:gd name="f16" fmla="val 362903"/>
                <a:gd name="f17" fmla="val 267653"/>
                <a:gd name="f18" fmla="val 257175"/>
                <a:gd name="f19" fmla="val 253460"/>
                <a:gd name="f20" fmla="val 370427"/>
                <a:gd name="f21" fmla="val 250031"/>
                <a:gd name="f22" fmla="val 368618"/>
                <a:gd name="f23" fmla="val 247079"/>
                <a:gd name="f24" fmla="val 323850"/>
                <a:gd name="f25" fmla="val 171450"/>
                <a:gd name="f26" fmla="val 161925"/>
                <a:gd name="f27" fmla="val 72485"/>
                <a:gd name="f28" fmla="val 251365"/>
                <a:gd name="f29" fmla="val 188309"/>
                <a:gd name="f30" fmla="val 6286"/>
                <a:gd name="f31" fmla="val 213169"/>
                <a:gd name="f32" fmla="val 17526"/>
                <a:gd name="f33" fmla="val 235077"/>
                <a:gd name="f34" fmla="val 31147"/>
                <a:gd name="f35" fmla="val 261938"/>
                <a:gd name="f36" fmla="val 38100"/>
                <a:gd name="f37" fmla="val 291179"/>
                <a:gd name="f38" fmla="val 321374"/>
                <a:gd name="f39" fmla="+- 0 0 -90"/>
                <a:gd name="f40" fmla="*/ f3 1 371475"/>
                <a:gd name="f41" fmla="*/ f4 1 447675"/>
                <a:gd name="f42" fmla="val f5"/>
                <a:gd name="f43" fmla="val f6"/>
                <a:gd name="f44" fmla="val f7"/>
                <a:gd name="f45" fmla="*/ f39 f0 1"/>
                <a:gd name="f46" fmla="+- f44 0 f42"/>
                <a:gd name="f47" fmla="+- f43 0 f42"/>
                <a:gd name="f48" fmla="*/ f45 1 f2"/>
                <a:gd name="f49" fmla="*/ f47 1 371475"/>
                <a:gd name="f50" fmla="*/ f46 1 447675"/>
                <a:gd name="f51" fmla="*/ 238125 f47 1"/>
                <a:gd name="f52" fmla="*/ 447675 f46 1"/>
                <a:gd name="f53" fmla="*/ 371475 f46 1"/>
                <a:gd name="f54" fmla="*/ 304800 f47 1"/>
                <a:gd name="f55" fmla="*/ 333375 f47 1"/>
                <a:gd name="f56" fmla="*/ 342900 f46 1"/>
                <a:gd name="f57" fmla="*/ 276225 f46 1"/>
                <a:gd name="f58" fmla="*/ 352425 f47 1"/>
                <a:gd name="f59" fmla="*/ 371475 f47 1"/>
                <a:gd name="f60" fmla="*/ 257175 f46 1"/>
                <a:gd name="f61" fmla="*/ 368618 f47 1"/>
                <a:gd name="f62" fmla="*/ 247079 f46 1"/>
                <a:gd name="f63" fmla="*/ 323850 f47 1"/>
                <a:gd name="f64" fmla="*/ 171450 f46 1"/>
                <a:gd name="f65" fmla="*/ 161925 f46 1"/>
                <a:gd name="f66" fmla="*/ 161925 f47 1"/>
                <a:gd name="f67" fmla="*/ 0 f46 1"/>
                <a:gd name="f68" fmla="*/ 0 f47 1"/>
                <a:gd name="f69" fmla="*/ 17526 f47 1"/>
                <a:gd name="f70" fmla="*/ 235077 f46 1"/>
                <a:gd name="f71" fmla="*/ 38100 f47 1"/>
                <a:gd name="f72" fmla="*/ 321374 f46 1"/>
                <a:gd name="f73" fmla="+- f48 0 f1"/>
                <a:gd name="f74" fmla="*/ f51 1 371475"/>
                <a:gd name="f75" fmla="*/ f52 1 447675"/>
                <a:gd name="f76" fmla="*/ f53 1 447675"/>
                <a:gd name="f77" fmla="*/ f54 1 371475"/>
                <a:gd name="f78" fmla="*/ f55 1 371475"/>
                <a:gd name="f79" fmla="*/ f56 1 447675"/>
                <a:gd name="f80" fmla="*/ f57 1 447675"/>
                <a:gd name="f81" fmla="*/ f58 1 371475"/>
                <a:gd name="f82" fmla="*/ f59 1 371475"/>
                <a:gd name="f83" fmla="*/ f60 1 447675"/>
                <a:gd name="f84" fmla="*/ f61 1 371475"/>
                <a:gd name="f85" fmla="*/ f62 1 447675"/>
                <a:gd name="f86" fmla="*/ f63 1 371475"/>
                <a:gd name="f87" fmla="*/ f64 1 447675"/>
                <a:gd name="f88" fmla="*/ f65 1 447675"/>
                <a:gd name="f89" fmla="*/ f66 1 371475"/>
                <a:gd name="f90" fmla="*/ f67 1 447675"/>
                <a:gd name="f91" fmla="*/ f68 1 371475"/>
                <a:gd name="f92" fmla="*/ f69 1 371475"/>
                <a:gd name="f93" fmla="*/ f70 1 447675"/>
                <a:gd name="f94" fmla="*/ f71 1 371475"/>
                <a:gd name="f95" fmla="*/ f72 1 447675"/>
                <a:gd name="f96" fmla="*/ f42 1 f49"/>
                <a:gd name="f97" fmla="*/ f43 1 f49"/>
                <a:gd name="f98" fmla="*/ f42 1 f50"/>
                <a:gd name="f99" fmla="*/ f44 1 f50"/>
                <a:gd name="f100" fmla="*/ f74 1 f49"/>
                <a:gd name="f101" fmla="*/ f75 1 f50"/>
                <a:gd name="f102" fmla="*/ f76 1 f50"/>
                <a:gd name="f103" fmla="*/ f77 1 f49"/>
                <a:gd name="f104" fmla="*/ f78 1 f49"/>
                <a:gd name="f105" fmla="*/ f79 1 f50"/>
                <a:gd name="f106" fmla="*/ f80 1 f50"/>
                <a:gd name="f107" fmla="*/ f81 1 f49"/>
                <a:gd name="f108" fmla="*/ f82 1 f49"/>
                <a:gd name="f109" fmla="*/ f83 1 f50"/>
                <a:gd name="f110" fmla="*/ f84 1 f49"/>
                <a:gd name="f111" fmla="*/ f85 1 f50"/>
                <a:gd name="f112" fmla="*/ f86 1 f49"/>
                <a:gd name="f113" fmla="*/ f87 1 f50"/>
                <a:gd name="f114" fmla="*/ f88 1 f50"/>
                <a:gd name="f115" fmla="*/ f89 1 f49"/>
                <a:gd name="f116" fmla="*/ f90 1 f50"/>
                <a:gd name="f117" fmla="*/ f91 1 f49"/>
                <a:gd name="f118" fmla="*/ f92 1 f49"/>
                <a:gd name="f119" fmla="*/ f93 1 f50"/>
                <a:gd name="f120" fmla="*/ f94 1 f49"/>
                <a:gd name="f121" fmla="*/ f95 1 f50"/>
                <a:gd name="f122" fmla="*/ f96 f40 1"/>
                <a:gd name="f123" fmla="*/ f97 f40 1"/>
                <a:gd name="f124" fmla="*/ f99 f41 1"/>
                <a:gd name="f125" fmla="*/ f98 f41 1"/>
                <a:gd name="f126" fmla="*/ f100 f40 1"/>
                <a:gd name="f127" fmla="*/ f101 f41 1"/>
                <a:gd name="f128" fmla="*/ f102 f41 1"/>
                <a:gd name="f129" fmla="*/ f103 f40 1"/>
                <a:gd name="f130" fmla="*/ f104 f40 1"/>
                <a:gd name="f131" fmla="*/ f105 f41 1"/>
                <a:gd name="f132" fmla="*/ f106 f41 1"/>
                <a:gd name="f133" fmla="*/ f107 f40 1"/>
                <a:gd name="f134" fmla="*/ f108 f40 1"/>
                <a:gd name="f135" fmla="*/ f109 f41 1"/>
                <a:gd name="f136" fmla="*/ f110 f40 1"/>
                <a:gd name="f137" fmla="*/ f111 f41 1"/>
                <a:gd name="f138" fmla="*/ f112 f40 1"/>
                <a:gd name="f139" fmla="*/ f113 f41 1"/>
                <a:gd name="f140" fmla="*/ f114 f41 1"/>
                <a:gd name="f141" fmla="*/ f115 f40 1"/>
                <a:gd name="f142" fmla="*/ f116 f41 1"/>
                <a:gd name="f143" fmla="*/ f117 f40 1"/>
                <a:gd name="f144" fmla="*/ f118 f40 1"/>
                <a:gd name="f145" fmla="*/ f119 f41 1"/>
                <a:gd name="f146" fmla="*/ f120 f40 1"/>
                <a:gd name="f147" fmla="*/ f121 f41 1"/>
              </a:gdLst>
              <a:ahLst/>
              <a:cxnLst>
                <a:cxn ang="3cd4">
                  <a:pos x="hc" y="t"/>
                </a:cxn>
                <a:cxn ang="0">
                  <a:pos x="r" y="vc"/>
                </a:cxn>
                <a:cxn ang="cd4">
                  <a:pos x="hc" y="b"/>
                </a:cxn>
                <a:cxn ang="cd2">
                  <a:pos x="l" y="vc"/>
                </a:cxn>
                <a:cxn ang="f73">
                  <a:pos x="f126" y="f127"/>
                </a:cxn>
                <a:cxn ang="f73">
                  <a:pos x="f126" y="f128"/>
                </a:cxn>
                <a:cxn ang="f73">
                  <a:pos x="f129" y="f128"/>
                </a:cxn>
                <a:cxn ang="f73">
                  <a:pos x="f130" y="f131"/>
                </a:cxn>
                <a:cxn ang="f73">
                  <a:pos x="f130" y="f132"/>
                </a:cxn>
                <a:cxn ang="f73">
                  <a:pos x="f133" y="f132"/>
                </a:cxn>
                <a:cxn ang="f73">
                  <a:pos x="f134" y="f135"/>
                </a:cxn>
                <a:cxn ang="f73">
                  <a:pos x="f136" y="f137"/>
                </a:cxn>
                <a:cxn ang="f73">
                  <a:pos x="f138" y="f139"/>
                </a:cxn>
                <a:cxn ang="f73">
                  <a:pos x="f138" y="f140"/>
                </a:cxn>
                <a:cxn ang="f73">
                  <a:pos x="f141" y="f142"/>
                </a:cxn>
                <a:cxn ang="f73">
                  <a:pos x="f143" y="f140"/>
                </a:cxn>
                <a:cxn ang="f73">
                  <a:pos x="f144" y="f145"/>
                </a:cxn>
                <a:cxn ang="f73">
                  <a:pos x="f146" y="f147"/>
                </a:cxn>
                <a:cxn ang="f73">
                  <a:pos x="f146" y="f127"/>
                </a:cxn>
              </a:cxnLst>
              <a:rect l="f122" t="f125" r="f123" b="f124"/>
              <a:pathLst>
                <a:path w="371475" h="447675">
                  <a:moveTo>
                    <a:pt x="f8" y="f7"/>
                  </a:moveTo>
                  <a:lnTo>
                    <a:pt x="f8" y="f6"/>
                  </a:lnTo>
                  <a:lnTo>
                    <a:pt x="f9" y="f6"/>
                  </a:lnTo>
                  <a:cubicBezTo>
                    <a:pt x="f10" y="f6"/>
                    <a:pt x="f11" y="f12"/>
                    <a:pt x="f11" y="f13"/>
                  </a:cubicBezTo>
                  <a:lnTo>
                    <a:pt x="f11" y="f14"/>
                  </a:lnTo>
                  <a:lnTo>
                    <a:pt x="f15" y="f14"/>
                  </a:lnTo>
                  <a:cubicBezTo>
                    <a:pt x="f16" y="f14"/>
                    <a:pt x="f6" y="f17"/>
                    <a:pt x="f6" y="f18"/>
                  </a:cubicBezTo>
                  <a:cubicBezTo>
                    <a:pt x="f6" y="f19"/>
                    <a:pt x="f20" y="f21"/>
                    <a:pt x="f22" y="f23"/>
                  </a:cubicBezTo>
                  <a:lnTo>
                    <a:pt x="f24" y="f25"/>
                  </a:lnTo>
                  <a:lnTo>
                    <a:pt x="f24" y="f26"/>
                  </a:lnTo>
                  <a:cubicBezTo>
                    <a:pt x="f24" y="f27"/>
                    <a:pt x="f28" y="f5"/>
                    <a:pt x="f26" y="f5"/>
                  </a:cubicBezTo>
                  <a:cubicBezTo>
                    <a:pt x="f27" y="f5"/>
                    <a:pt x="f5" y="f27"/>
                    <a:pt x="f5" y="f26"/>
                  </a:cubicBezTo>
                  <a:cubicBezTo>
                    <a:pt x="f5" y="f29"/>
                    <a:pt x="f30" y="f31"/>
                    <a:pt x="f32" y="f33"/>
                  </a:cubicBezTo>
                  <a:cubicBezTo>
                    <a:pt x="f34" y="f35"/>
                    <a:pt x="f36" y="f37"/>
                    <a:pt x="f36" y="f38"/>
                  </a:cubicBezTo>
                  <a:lnTo>
                    <a:pt x="f36" y="f7"/>
                  </a:lnTo>
                </a:path>
              </a:pathLst>
            </a:custGeom>
            <a:noFill/>
            <a:ln w="15873" cap="flat">
              <a:solidFill>
                <a:schemeClr val="tx1"/>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nvGrpSpPr>
            <p:cNvPr id="40" name="Group 39">
              <a:extLst>
                <a:ext uri="{FF2B5EF4-FFF2-40B4-BE49-F238E27FC236}">
                  <a16:creationId xmlns:a16="http://schemas.microsoft.com/office/drawing/2014/main" id="{E0B4E2F5-9DBE-BA6A-988E-3F13507BD17D}"/>
                </a:ext>
              </a:extLst>
            </p:cNvPr>
            <p:cNvGrpSpPr/>
            <p:nvPr/>
          </p:nvGrpSpPr>
          <p:grpSpPr>
            <a:xfrm>
              <a:off x="617644" y="3107267"/>
              <a:ext cx="359833" cy="125941"/>
              <a:chOff x="169334" y="2900892"/>
              <a:chExt cx="275166" cy="96308"/>
            </a:xfrm>
          </p:grpSpPr>
          <p:sp>
            <p:nvSpPr>
              <p:cNvPr id="38" name="Arc 37">
                <a:extLst>
                  <a:ext uri="{FF2B5EF4-FFF2-40B4-BE49-F238E27FC236}">
                    <a16:creationId xmlns:a16="http://schemas.microsoft.com/office/drawing/2014/main" id="{67AEF785-A8FF-ABC1-AE62-C450759D5138}"/>
                  </a:ext>
                </a:extLst>
              </p:cNvPr>
              <p:cNvSpPr/>
              <p:nvPr/>
            </p:nvSpPr>
            <p:spPr>
              <a:xfrm rot="960840">
                <a:off x="169334" y="2910572"/>
                <a:ext cx="275166" cy="76948"/>
              </a:xfrm>
              <a:prstGeom prst="arc">
                <a:avLst>
                  <a:gd name="adj1" fmla="val 15542452"/>
                  <a:gd name="adj2" fmla="val 12928172"/>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9" name="Arc 38">
                <a:extLst>
                  <a:ext uri="{FF2B5EF4-FFF2-40B4-BE49-F238E27FC236}">
                    <a16:creationId xmlns:a16="http://schemas.microsoft.com/office/drawing/2014/main" id="{6363044B-E4DC-BF77-AC4D-A0C871874478}"/>
                  </a:ext>
                </a:extLst>
              </p:cNvPr>
              <p:cNvSpPr/>
              <p:nvPr/>
            </p:nvSpPr>
            <p:spPr>
              <a:xfrm rot="20762802">
                <a:off x="169334" y="2900892"/>
                <a:ext cx="275166" cy="96308"/>
              </a:xfrm>
              <a:prstGeom prst="arc">
                <a:avLst>
                  <a:gd name="adj1" fmla="val 1388364"/>
                  <a:gd name="adj2" fmla="val 0"/>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45" name="Freeform: Shape 64">
            <a:extLst>
              <a:ext uri="{FF2B5EF4-FFF2-40B4-BE49-F238E27FC236}">
                <a16:creationId xmlns:a16="http://schemas.microsoft.com/office/drawing/2014/main" id="{5460163A-44B3-E237-4B3F-EB816DF7C7AD}"/>
              </a:ext>
            </a:extLst>
          </p:cNvPr>
          <p:cNvSpPr/>
          <p:nvPr/>
        </p:nvSpPr>
        <p:spPr>
          <a:xfrm>
            <a:off x="4308692" y="3161089"/>
            <a:ext cx="294155" cy="354496"/>
          </a:xfrm>
          <a:custGeom>
            <a:avLst/>
            <a:gdLst>
              <a:gd name="f0" fmla="val 10800000"/>
              <a:gd name="f1" fmla="val 5400000"/>
              <a:gd name="f2" fmla="val 180"/>
              <a:gd name="f3" fmla="val w"/>
              <a:gd name="f4" fmla="val h"/>
              <a:gd name="f5" fmla="val 0"/>
              <a:gd name="f6" fmla="val 371475"/>
              <a:gd name="f7" fmla="val 447675"/>
              <a:gd name="f8" fmla="val 238125"/>
              <a:gd name="f9" fmla="val 304800"/>
              <a:gd name="f10" fmla="val 320612"/>
              <a:gd name="f11" fmla="val 333375"/>
              <a:gd name="f12" fmla="val 358712"/>
              <a:gd name="f13" fmla="val 342900"/>
              <a:gd name="f14" fmla="val 276225"/>
              <a:gd name="f15" fmla="val 352425"/>
              <a:gd name="f16" fmla="val 362903"/>
              <a:gd name="f17" fmla="val 267653"/>
              <a:gd name="f18" fmla="val 257175"/>
              <a:gd name="f19" fmla="val 253460"/>
              <a:gd name="f20" fmla="val 370427"/>
              <a:gd name="f21" fmla="val 250031"/>
              <a:gd name="f22" fmla="val 368618"/>
              <a:gd name="f23" fmla="val 247079"/>
              <a:gd name="f24" fmla="val 323850"/>
              <a:gd name="f25" fmla="val 171450"/>
              <a:gd name="f26" fmla="val 161925"/>
              <a:gd name="f27" fmla="val 72485"/>
              <a:gd name="f28" fmla="val 251365"/>
              <a:gd name="f29" fmla="val 188309"/>
              <a:gd name="f30" fmla="val 6286"/>
              <a:gd name="f31" fmla="val 213169"/>
              <a:gd name="f32" fmla="val 17526"/>
              <a:gd name="f33" fmla="val 235077"/>
              <a:gd name="f34" fmla="val 31147"/>
              <a:gd name="f35" fmla="val 261938"/>
              <a:gd name="f36" fmla="val 38100"/>
              <a:gd name="f37" fmla="val 291179"/>
              <a:gd name="f38" fmla="val 321374"/>
              <a:gd name="f39" fmla="+- 0 0 -90"/>
              <a:gd name="f40" fmla="*/ f3 1 371475"/>
              <a:gd name="f41" fmla="*/ f4 1 447675"/>
              <a:gd name="f42" fmla="val f5"/>
              <a:gd name="f43" fmla="val f6"/>
              <a:gd name="f44" fmla="val f7"/>
              <a:gd name="f45" fmla="*/ f39 f0 1"/>
              <a:gd name="f46" fmla="+- f44 0 f42"/>
              <a:gd name="f47" fmla="+- f43 0 f42"/>
              <a:gd name="f48" fmla="*/ f45 1 f2"/>
              <a:gd name="f49" fmla="*/ f47 1 371475"/>
              <a:gd name="f50" fmla="*/ f46 1 447675"/>
              <a:gd name="f51" fmla="*/ 238125 f47 1"/>
              <a:gd name="f52" fmla="*/ 447675 f46 1"/>
              <a:gd name="f53" fmla="*/ 371475 f46 1"/>
              <a:gd name="f54" fmla="*/ 304800 f47 1"/>
              <a:gd name="f55" fmla="*/ 333375 f47 1"/>
              <a:gd name="f56" fmla="*/ 342900 f46 1"/>
              <a:gd name="f57" fmla="*/ 276225 f46 1"/>
              <a:gd name="f58" fmla="*/ 352425 f47 1"/>
              <a:gd name="f59" fmla="*/ 371475 f47 1"/>
              <a:gd name="f60" fmla="*/ 257175 f46 1"/>
              <a:gd name="f61" fmla="*/ 368618 f47 1"/>
              <a:gd name="f62" fmla="*/ 247079 f46 1"/>
              <a:gd name="f63" fmla="*/ 323850 f47 1"/>
              <a:gd name="f64" fmla="*/ 171450 f46 1"/>
              <a:gd name="f65" fmla="*/ 161925 f46 1"/>
              <a:gd name="f66" fmla="*/ 161925 f47 1"/>
              <a:gd name="f67" fmla="*/ 0 f46 1"/>
              <a:gd name="f68" fmla="*/ 0 f47 1"/>
              <a:gd name="f69" fmla="*/ 17526 f47 1"/>
              <a:gd name="f70" fmla="*/ 235077 f46 1"/>
              <a:gd name="f71" fmla="*/ 38100 f47 1"/>
              <a:gd name="f72" fmla="*/ 321374 f46 1"/>
              <a:gd name="f73" fmla="+- f48 0 f1"/>
              <a:gd name="f74" fmla="*/ f51 1 371475"/>
              <a:gd name="f75" fmla="*/ f52 1 447675"/>
              <a:gd name="f76" fmla="*/ f53 1 447675"/>
              <a:gd name="f77" fmla="*/ f54 1 371475"/>
              <a:gd name="f78" fmla="*/ f55 1 371475"/>
              <a:gd name="f79" fmla="*/ f56 1 447675"/>
              <a:gd name="f80" fmla="*/ f57 1 447675"/>
              <a:gd name="f81" fmla="*/ f58 1 371475"/>
              <a:gd name="f82" fmla="*/ f59 1 371475"/>
              <a:gd name="f83" fmla="*/ f60 1 447675"/>
              <a:gd name="f84" fmla="*/ f61 1 371475"/>
              <a:gd name="f85" fmla="*/ f62 1 447675"/>
              <a:gd name="f86" fmla="*/ f63 1 371475"/>
              <a:gd name="f87" fmla="*/ f64 1 447675"/>
              <a:gd name="f88" fmla="*/ f65 1 447675"/>
              <a:gd name="f89" fmla="*/ f66 1 371475"/>
              <a:gd name="f90" fmla="*/ f67 1 447675"/>
              <a:gd name="f91" fmla="*/ f68 1 371475"/>
              <a:gd name="f92" fmla="*/ f69 1 371475"/>
              <a:gd name="f93" fmla="*/ f70 1 447675"/>
              <a:gd name="f94" fmla="*/ f71 1 371475"/>
              <a:gd name="f95" fmla="*/ f72 1 447675"/>
              <a:gd name="f96" fmla="*/ f42 1 f49"/>
              <a:gd name="f97" fmla="*/ f43 1 f49"/>
              <a:gd name="f98" fmla="*/ f42 1 f50"/>
              <a:gd name="f99" fmla="*/ f44 1 f50"/>
              <a:gd name="f100" fmla="*/ f74 1 f49"/>
              <a:gd name="f101" fmla="*/ f75 1 f50"/>
              <a:gd name="f102" fmla="*/ f76 1 f50"/>
              <a:gd name="f103" fmla="*/ f77 1 f49"/>
              <a:gd name="f104" fmla="*/ f78 1 f49"/>
              <a:gd name="f105" fmla="*/ f79 1 f50"/>
              <a:gd name="f106" fmla="*/ f80 1 f50"/>
              <a:gd name="f107" fmla="*/ f81 1 f49"/>
              <a:gd name="f108" fmla="*/ f82 1 f49"/>
              <a:gd name="f109" fmla="*/ f83 1 f50"/>
              <a:gd name="f110" fmla="*/ f84 1 f49"/>
              <a:gd name="f111" fmla="*/ f85 1 f50"/>
              <a:gd name="f112" fmla="*/ f86 1 f49"/>
              <a:gd name="f113" fmla="*/ f87 1 f50"/>
              <a:gd name="f114" fmla="*/ f88 1 f50"/>
              <a:gd name="f115" fmla="*/ f89 1 f49"/>
              <a:gd name="f116" fmla="*/ f90 1 f50"/>
              <a:gd name="f117" fmla="*/ f91 1 f49"/>
              <a:gd name="f118" fmla="*/ f92 1 f49"/>
              <a:gd name="f119" fmla="*/ f93 1 f50"/>
              <a:gd name="f120" fmla="*/ f94 1 f49"/>
              <a:gd name="f121" fmla="*/ f95 1 f50"/>
              <a:gd name="f122" fmla="*/ f96 f40 1"/>
              <a:gd name="f123" fmla="*/ f97 f40 1"/>
              <a:gd name="f124" fmla="*/ f99 f41 1"/>
              <a:gd name="f125" fmla="*/ f98 f41 1"/>
              <a:gd name="f126" fmla="*/ f100 f40 1"/>
              <a:gd name="f127" fmla="*/ f101 f41 1"/>
              <a:gd name="f128" fmla="*/ f102 f41 1"/>
              <a:gd name="f129" fmla="*/ f103 f40 1"/>
              <a:gd name="f130" fmla="*/ f104 f40 1"/>
              <a:gd name="f131" fmla="*/ f105 f41 1"/>
              <a:gd name="f132" fmla="*/ f106 f41 1"/>
              <a:gd name="f133" fmla="*/ f107 f40 1"/>
              <a:gd name="f134" fmla="*/ f108 f40 1"/>
              <a:gd name="f135" fmla="*/ f109 f41 1"/>
              <a:gd name="f136" fmla="*/ f110 f40 1"/>
              <a:gd name="f137" fmla="*/ f111 f41 1"/>
              <a:gd name="f138" fmla="*/ f112 f40 1"/>
              <a:gd name="f139" fmla="*/ f113 f41 1"/>
              <a:gd name="f140" fmla="*/ f114 f41 1"/>
              <a:gd name="f141" fmla="*/ f115 f40 1"/>
              <a:gd name="f142" fmla="*/ f116 f41 1"/>
              <a:gd name="f143" fmla="*/ f117 f40 1"/>
              <a:gd name="f144" fmla="*/ f118 f40 1"/>
              <a:gd name="f145" fmla="*/ f119 f41 1"/>
              <a:gd name="f146" fmla="*/ f120 f40 1"/>
              <a:gd name="f147" fmla="*/ f121 f41 1"/>
            </a:gdLst>
            <a:ahLst/>
            <a:cxnLst>
              <a:cxn ang="3cd4">
                <a:pos x="hc" y="t"/>
              </a:cxn>
              <a:cxn ang="0">
                <a:pos x="r" y="vc"/>
              </a:cxn>
              <a:cxn ang="cd4">
                <a:pos x="hc" y="b"/>
              </a:cxn>
              <a:cxn ang="cd2">
                <a:pos x="l" y="vc"/>
              </a:cxn>
              <a:cxn ang="f73">
                <a:pos x="f126" y="f127"/>
              </a:cxn>
              <a:cxn ang="f73">
                <a:pos x="f126" y="f128"/>
              </a:cxn>
              <a:cxn ang="f73">
                <a:pos x="f129" y="f128"/>
              </a:cxn>
              <a:cxn ang="f73">
                <a:pos x="f130" y="f131"/>
              </a:cxn>
              <a:cxn ang="f73">
                <a:pos x="f130" y="f132"/>
              </a:cxn>
              <a:cxn ang="f73">
                <a:pos x="f133" y="f132"/>
              </a:cxn>
              <a:cxn ang="f73">
                <a:pos x="f134" y="f135"/>
              </a:cxn>
              <a:cxn ang="f73">
                <a:pos x="f136" y="f137"/>
              </a:cxn>
              <a:cxn ang="f73">
                <a:pos x="f138" y="f139"/>
              </a:cxn>
              <a:cxn ang="f73">
                <a:pos x="f138" y="f140"/>
              </a:cxn>
              <a:cxn ang="f73">
                <a:pos x="f141" y="f142"/>
              </a:cxn>
              <a:cxn ang="f73">
                <a:pos x="f143" y="f140"/>
              </a:cxn>
              <a:cxn ang="f73">
                <a:pos x="f144" y="f145"/>
              </a:cxn>
              <a:cxn ang="f73">
                <a:pos x="f146" y="f147"/>
              </a:cxn>
              <a:cxn ang="f73">
                <a:pos x="f146" y="f127"/>
              </a:cxn>
            </a:cxnLst>
            <a:rect l="f122" t="f125" r="f123" b="f124"/>
            <a:pathLst>
              <a:path w="371475" h="447675">
                <a:moveTo>
                  <a:pt x="f8" y="f7"/>
                </a:moveTo>
                <a:lnTo>
                  <a:pt x="f8" y="f6"/>
                </a:lnTo>
                <a:lnTo>
                  <a:pt x="f9" y="f6"/>
                </a:lnTo>
                <a:cubicBezTo>
                  <a:pt x="f10" y="f6"/>
                  <a:pt x="f11" y="f12"/>
                  <a:pt x="f11" y="f13"/>
                </a:cubicBezTo>
                <a:lnTo>
                  <a:pt x="f11" y="f14"/>
                </a:lnTo>
                <a:lnTo>
                  <a:pt x="f15" y="f14"/>
                </a:lnTo>
                <a:cubicBezTo>
                  <a:pt x="f16" y="f14"/>
                  <a:pt x="f6" y="f17"/>
                  <a:pt x="f6" y="f18"/>
                </a:cubicBezTo>
                <a:cubicBezTo>
                  <a:pt x="f6" y="f19"/>
                  <a:pt x="f20" y="f21"/>
                  <a:pt x="f22" y="f23"/>
                </a:cubicBezTo>
                <a:lnTo>
                  <a:pt x="f24" y="f25"/>
                </a:lnTo>
                <a:lnTo>
                  <a:pt x="f24" y="f26"/>
                </a:lnTo>
                <a:cubicBezTo>
                  <a:pt x="f24" y="f27"/>
                  <a:pt x="f28" y="f5"/>
                  <a:pt x="f26" y="f5"/>
                </a:cubicBezTo>
                <a:cubicBezTo>
                  <a:pt x="f27" y="f5"/>
                  <a:pt x="f5" y="f27"/>
                  <a:pt x="f5" y="f26"/>
                </a:cubicBezTo>
                <a:cubicBezTo>
                  <a:pt x="f5" y="f29"/>
                  <a:pt x="f30" y="f31"/>
                  <a:pt x="f32" y="f33"/>
                </a:cubicBezTo>
                <a:cubicBezTo>
                  <a:pt x="f34" y="f35"/>
                  <a:pt x="f36" y="f37"/>
                  <a:pt x="f36" y="f38"/>
                </a:cubicBezTo>
                <a:lnTo>
                  <a:pt x="f36" y="f7"/>
                </a:lnTo>
              </a:path>
            </a:pathLst>
          </a:custGeom>
          <a:noFill/>
          <a:ln w="15873" cap="flat">
            <a:solidFill>
              <a:schemeClr val="tx1"/>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nvGrpSpPr>
          <p:cNvPr id="76" name="Group 75">
            <a:extLst>
              <a:ext uri="{FF2B5EF4-FFF2-40B4-BE49-F238E27FC236}">
                <a16:creationId xmlns:a16="http://schemas.microsoft.com/office/drawing/2014/main" id="{ACED0245-F283-D319-5F8A-830BBB71D3A6}"/>
              </a:ext>
            </a:extLst>
          </p:cNvPr>
          <p:cNvGrpSpPr/>
          <p:nvPr/>
        </p:nvGrpSpPr>
        <p:grpSpPr>
          <a:xfrm>
            <a:off x="2441764" y="3161089"/>
            <a:ext cx="340864" cy="354496"/>
            <a:chOff x="2170561" y="3161089"/>
            <a:chExt cx="340864" cy="354496"/>
          </a:xfrm>
        </p:grpSpPr>
        <p:sp>
          <p:nvSpPr>
            <p:cNvPr id="41" name="Freeform: Shape 64">
              <a:extLst>
                <a:ext uri="{FF2B5EF4-FFF2-40B4-BE49-F238E27FC236}">
                  <a16:creationId xmlns:a16="http://schemas.microsoft.com/office/drawing/2014/main" id="{2C4E5006-A63F-9E17-0106-12DCEA9AFB0A}"/>
                </a:ext>
              </a:extLst>
            </p:cNvPr>
            <p:cNvSpPr/>
            <p:nvPr/>
          </p:nvSpPr>
          <p:spPr>
            <a:xfrm>
              <a:off x="2217270" y="3161089"/>
              <a:ext cx="294155" cy="354496"/>
            </a:xfrm>
            <a:custGeom>
              <a:avLst/>
              <a:gdLst>
                <a:gd name="f0" fmla="val 10800000"/>
                <a:gd name="f1" fmla="val 5400000"/>
                <a:gd name="f2" fmla="val 180"/>
                <a:gd name="f3" fmla="val w"/>
                <a:gd name="f4" fmla="val h"/>
                <a:gd name="f5" fmla="val 0"/>
                <a:gd name="f6" fmla="val 371475"/>
                <a:gd name="f7" fmla="val 447675"/>
                <a:gd name="f8" fmla="val 238125"/>
                <a:gd name="f9" fmla="val 304800"/>
                <a:gd name="f10" fmla="val 320612"/>
                <a:gd name="f11" fmla="val 333375"/>
                <a:gd name="f12" fmla="val 358712"/>
                <a:gd name="f13" fmla="val 342900"/>
                <a:gd name="f14" fmla="val 276225"/>
                <a:gd name="f15" fmla="val 352425"/>
                <a:gd name="f16" fmla="val 362903"/>
                <a:gd name="f17" fmla="val 267653"/>
                <a:gd name="f18" fmla="val 257175"/>
                <a:gd name="f19" fmla="val 253460"/>
                <a:gd name="f20" fmla="val 370427"/>
                <a:gd name="f21" fmla="val 250031"/>
                <a:gd name="f22" fmla="val 368618"/>
                <a:gd name="f23" fmla="val 247079"/>
                <a:gd name="f24" fmla="val 323850"/>
                <a:gd name="f25" fmla="val 171450"/>
                <a:gd name="f26" fmla="val 161925"/>
                <a:gd name="f27" fmla="val 72485"/>
                <a:gd name="f28" fmla="val 251365"/>
                <a:gd name="f29" fmla="val 188309"/>
                <a:gd name="f30" fmla="val 6286"/>
                <a:gd name="f31" fmla="val 213169"/>
                <a:gd name="f32" fmla="val 17526"/>
                <a:gd name="f33" fmla="val 235077"/>
                <a:gd name="f34" fmla="val 31147"/>
                <a:gd name="f35" fmla="val 261938"/>
                <a:gd name="f36" fmla="val 38100"/>
                <a:gd name="f37" fmla="val 291179"/>
                <a:gd name="f38" fmla="val 321374"/>
                <a:gd name="f39" fmla="+- 0 0 -90"/>
                <a:gd name="f40" fmla="*/ f3 1 371475"/>
                <a:gd name="f41" fmla="*/ f4 1 447675"/>
                <a:gd name="f42" fmla="val f5"/>
                <a:gd name="f43" fmla="val f6"/>
                <a:gd name="f44" fmla="val f7"/>
                <a:gd name="f45" fmla="*/ f39 f0 1"/>
                <a:gd name="f46" fmla="+- f44 0 f42"/>
                <a:gd name="f47" fmla="+- f43 0 f42"/>
                <a:gd name="f48" fmla="*/ f45 1 f2"/>
                <a:gd name="f49" fmla="*/ f47 1 371475"/>
                <a:gd name="f50" fmla="*/ f46 1 447675"/>
                <a:gd name="f51" fmla="*/ 238125 f47 1"/>
                <a:gd name="f52" fmla="*/ 447675 f46 1"/>
                <a:gd name="f53" fmla="*/ 371475 f46 1"/>
                <a:gd name="f54" fmla="*/ 304800 f47 1"/>
                <a:gd name="f55" fmla="*/ 333375 f47 1"/>
                <a:gd name="f56" fmla="*/ 342900 f46 1"/>
                <a:gd name="f57" fmla="*/ 276225 f46 1"/>
                <a:gd name="f58" fmla="*/ 352425 f47 1"/>
                <a:gd name="f59" fmla="*/ 371475 f47 1"/>
                <a:gd name="f60" fmla="*/ 257175 f46 1"/>
                <a:gd name="f61" fmla="*/ 368618 f47 1"/>
                <a:gd name="f62" fmla="*/ 247079 f46 1"/>
                <a:gd name="f63" fmla="*/ 323850 f47 1"/>
                <a:gd name="f64" fmla="*/ 171450 f46 1"/>
                <a:gd name="f65" fmla="*/ 161925 f46 1"/>
                <a:gd name="f66" fmla="*/ 161925 f47 1"/>
                <a:gd name="f67" fmla="*/ 0 f46 1"/>
                <a:gd name="f68" fmla="*/ 0 f47 1"/>
                <a:gd name="f69" fmla="*/ 17526 f47 1"/>
                <a:gd name="f70" fmla="*/ 235077 f46 1"/>
                <a:gd name="f71" fmla="*/ 38100 f47 1"/>
                <a:gd name="f72" fmla="*/ 321374 f46 1"/>
                <a:gd name="f73" fmla="+- f48 0 f1"/>
                <a:gd name="f74" fmla="*/ f51 1 371475"/>
                <a:gd name="f75" fmla="*/ f52 1 447675"/>
                <a:gd name="f76" fmla="*/ f53 1 447675"/>
                <a:gd name="f77" fmla="*/ f54 1 371475"/>
                <a:gd name="f78" fmla="*/ f55 1 371475"/>
                <a:gd name="f79" fmla="*/ f56 1 447675"/>
                <a:gd name="f80" fmla="*/ f57 1 447675"/>
                <a:gd name="f81" fmla="*/ f58 1 371475"/>
                <a:gd name="f82" fmla="*/ f59 1 371475"/>
                <a:gd name="f83" fmla="*/ f60 1 447675"/>
                <a:gd name="f84" fmla="*/ f61 1 371475"/>
                <a:gd name="f85" fmla="*/ f62 1 447675"/>
                <a:gd name="f86" fmla="*/ f63 1 371475"/>
                <a:gd name="f87" fmla="*/ f64 1 447675"/>
                <a:gd name="f88" fmla="*/ f65 1 447675"/>
                <a:gd name="f89" fmla="*/ f66 1 371475"/>
                <a:gd name="f90" fmla="*/ f67 1 447675"/>
                <a:gd name="f91" fmla="*/ f68 1 371475"/>
                <a:gd name="f92" fmla="*/ f69 1 371475"/>
                <a:gd name="f93" fmla="*/ f70 1 447675"/>
                <a:gd name="f94" fmla="*/ f71 1 371475"/>
                <a:gd name="f95" fmla="*/ f72 1 447675"/>
                <a:gd name="f96" fmla="*/ f42 1 f49"/>
                <a:gd name="f97" fmla="*/ f43 1 f49"/>
                <a:gd name="f98" fmla="*/ f42 1 f50"/>
                <a:gd name="f99" fmla="*/ f44 1 f50"/>
                <a:gd name="f100" fmla="*/ f74 1 f49"/>
                <a:gd name="f101" fmla="*/ f75 1 f50"/>
                <a:gd name="f102" fmla="*/ f76 1 f50"/>
                <a:gd name="f103" fmla="*/ f77 1 f49"/>
                <a:gd name="f104" fmla="*/ f78 1 f49"/>
                <a:gd name="f105" fmla="*/ f79 1 f50"/>
                <a:gd name="f106" fmla="*/ f80 1 f50"/>
                <a:gd name="f107" fmla="*/ f81 1 f49"/>
                <a:gd name="f108" fmla="*/ f82 1 f49"/>
                <a:gd name="f109" fmla="*/ f83 1 f50"/>
                <a:gd name="f110" fmla="*/ f84 1 f49"/>
                <a:gd name="f111" fmla="*/ f85 1 f50"/>
                <a:gd name="f112" fmla="*/ f86 1 f49"/>
                <a:gd name="f113" fmla="*/ f87 1 f50"/>
                <a:gd name="f114" fmla="*/ f88 1 f50"/>
                <a:gd name="f115" fmla="*/ f89 1 f49"/>
                <a:gd name="f116" fmla="*/ f90 1 f50"/>
                <a:gd name="f117" fmla="*/ f91 1 f49"/>
                <a:gd name="f118" fmla="*/ f92 1 f49"/>
                <a:gd name="f119" fmla="*/ f93 1 f50"/>
                <a:gd name="f120" fmla="*/ f94 1 f49"/>
                <a:gd name="f121" fmla="*/ f95 1 f50"/>
                <a:gd name="f122" fmla="*/ f96 f40 1"/>
                <a:gd name="f123" fmla="*/ f97 f40 1"/>
                <a:gd name="f124" fmla="*/ f99 f41 1"/>
                <a:gd name="f125" fmla="*/ f98 f41 1"/>
                <a:gd name="f126" fmla="*/ f100 f40 1"/>
                <a:gd name="f127" fmla="*/ f101 f41 1"/>
                <a:gd name="f128" fmla="*/ f102 f41 1"/>
                <a:gd name="f129" fmla="*/ f103 f40 1"/>
                <a:gd name="f130" fmla="*/ f104 f40 1"/>
                <a:gd name="f131" fmla="*/ f105 f41 1"/>
                <a:gd name="f132" fmla="*/ f106 f41 1"/>
                <a:gd name="f133" fmla="*/ f107 f40 1"/>
                <a:gd name="f134" fmla="*/ f108 f40 1"/>
                <a:gd name="f135" fmla="*/ f109 f41 1"/>
                <a:gd name="f136" fmla="*/ f110 f40 1"/>
                <a:gd name="f137" fmla="*/ f111 f41 1"/>
                <a:gd name="f138" fmla="*/ f112 f40 1"/>
                <a:gd name="f139" fmla="*/ f113 f41 1"/>
                <a:gd name="f140" fmla="*/ f114 f41 1"/>
                <a:gd name="f141" fmla="*/ f115 f40 1"/>
                <a:gd name="f142" fmla="*/ f116 f41 1"/>
                <a:gd name="f143" fmla="*/ f117 f40 1"/>
                <a:gd name="f144" fmla="*/ f118 f40 1"/>
                <a:gd name="f145" fmla="*/ f119 f41 1"/>
                <a:gd name="f146" fmla="*/ f120 f40 1"/>
                <a:gd name="f147" fmla="*/ f121 f41 1"/>
              </a:gdLst>
              <a:ahLst/>
              <a:cxnLst>
                <a:cxn ang="3cd4">
                  <a:pos x="hc" y="t"/>
                </a:cxn>
                <a:cxn ang="0">
                  <a:pos x="r" y="vc"/>
                </a:cxn>
                <a:cxn ang="cd4">
                  <a:pos x="hc" y="b"/>
                </a:cxn>
                <a:cxn ang="cd2">
                  <a:pos x="l" y="vc"/>
                </a:cxn>
                <a:cxn ang="f73">
                  <a:pos x="f126" y="f127"/>
                </a:cxn>
                <a:cxn ang="f73">
                  <a:pos x="f126" y="f128"/>
                </a:cxn>
                <a:cxn ang="f73">
                  <a:pos x="f129" y="f128"/>
                </a:cxn>
                <a:cxn ang="f73">
                  <a:pos x="f130" y="f131"/>
                </a:cxn>
                <a:cxn ang="f73">
                  <a:pos x="f130" y="f132"/>
                </a:cxn>
                <a:cxn ang="f73">
                  <a:pos x="f133" y="f132"/>
                </a:cxn>
                <a:cxn ang="f73">
                  <a:pos x="f134" y="f135"/>
                </a:cxn>
                <a:cxn ang="f73">
                  <a:pos x="f136" y="f137"/>
                </a:cxn>
                <a:cxn ang="f73">
                  <a:pos x="f138" y="f139"/>
                </a:cxn>
                <a:cxn ang="f73">
                  <a:pos x="f138" y="f140"/>
                </a:cxn>
                <a:cxn ang="f73">
                  <a:pos x="f141" y="f142"/>
                </a:cxn>
                <a:cxn ang="f73">
                  <a:pos x="f143" y="f140"/>
                </a:cxn>
                <a:cxn ang="f73">
                  <a:pos x="f144" y="f145"/>
                </a:cxn>
                <a:cxn ang="f73">
                  <a:pos x="f146" y="f147"/>
                </a:cxn>
                <a:cxn ang="f73">
                  <a:pos x="f146" y="f127"/>
                </a:cxn>
              </a:cxnLst>
              <a:rect l="f122" t="f125" r="f123" b="f124"/>
              <a:pathLst>
                <a:path w="371475" h="447675">
                  <a:moveTo>
                    <a:pt x="f8" y="f7"/>
                  </a:moveTo>
                  <a:lnTo>
                    <a:pt x="f8" y="f6"/>
                  </a:lnTo>
                  <a:lnTo>
                    <a:pt x="f9" y="f6"/>
                  </a:lnTo>
                  <a:cubicBezTo>
                    <a:pt x="f10" y="f6"/>
                    <a:pt x="f11" y="f12"/>
                    <a:pt x="f11" y="f13"/>
                  </a:cubicBezTo>
                  <a:lnTo>
                    <a:pt x="f11" y="f14"/>
                  </a:lnTo>
                  <a:lnTo>
                    <a:pt x="f15" y="f14"/>
                  </a:lnTo>
                  <a:cubicBezTo>
                    <a:pt x="f16" y="f14"/>
                    <a:pt x="f6" y="f17"/>
                    <a:pt x="f6" y="f18"/>
                  </a:cubicBezTo>
                  <a:cubicBezTo>
                    <a:pt x="f6" y="f19"/>
                    <a:pt x="f20" y="f21"/>
                    <a:pt x="f22" y="f23"/>
                  </a:cubicBezTo>
                  <a:lnTo>
                    <a:pt x="f24" y="f25"/>
                  </a:lnTo>
                  <a:lnTo>
                    <a:pt x="f24" y="f26"/>
                  </a:lnTo>
                  <a:cubicBezTo>
                    <a:pt x="f24" y="f27"/>
                    <a:pt x="f28" y="f5"/>
                    <a:pt x="f26" y="f5"/>
                  </a:cubicBezTo>
                  <a:cubicBezTo>
                    <a:pt x="f27" y="f5"/>
                    <a:pt x="f5" y="f27"/>
                    <a:pt x="f5" y="f26"/>
                  </a:cubicBezTo>
                  <a:cubicBezTo>
                    <a:pt x="f5" y="f29"/>
                    <a:pt x="f30" y="f31"/>
                    <a:pt x="f32" y="f33"/>
                  </a:cubicBezTo>
                  <a:cubicBezTo>
                    <a:pt x="f34" y="f35"/>
                    <a:pt x="f36" y="f37"/>
                    <a:pt x="f36" y="f38"/>
                  </a:cubicBezTo>
                  <a:lnTo>
                    <a:pt x="f36" y="f7"/>
                  </a:lnTo>
                </a:path>
              </a:pathLst>
            </a:custGeom>
            <a:noFill/>
            <a:ln w="15873" cap="flat">
              <a:solidFill>
                <a:schemeClr val="tx1"/>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nvGrpSpPr>
            <p:cNvPr id="61" name="Group 60">
              <a:extLst>
                <a:ext uri="{FF2B5EF4-FFF2-40B4-BE49-F238E27FC236}">
                  <a16:creationId xmlns:a16="http://schemas.microsoft.com/office/drawing/2014/main" id="{78C55E82-8E31-1997-47C2-63F2A56AC73A}"/>
                </a:ext>
              </a:extLst>
            </p:cNvPr>
            <p:cNvGrpSpPr/>
            <p:nvPr/>
          </p:nvGrpSpPr>
          <p:grpSpPr>
            <a:xfrm>
              <a:off x="2170561" y="3199870"/>
              <a:ext cx="277172" cy="164571"/>
              <a:chOff x="8770938" y="3629025"/>
              <a:chExt cx="609600" cy="361950"/>
            </a:xfrm>
            <a:solidFill>
              <a:schemeClr val="tx1"/>
            </a:solidFill>
          </p:grpSpPr>
          <p:sp>
            <p:nvSpPr>
              <p:cNvPr id="62" name="Freeform 77">
                <a:extLst>
                  <a:ext uri="{FF2B5EF4-FFF2-40B4-BE49-F238E27FC236}">
                    <a16:creationId xmlns:a16="http://schemas.microsoft.com/office/drawing/2014/main" id="{8B3AC1D0-5D87-E832-0957-60014227C265}"/>
                  </a:ext>
                </a:extLst>
              </p:cNvPr>
              <p:cNvSpPr>
                <a:spLocks noEditPoints="1"/>
              </p:cNvSpPr>
              <p:nvPr/>
            </p:nvSpPr>
            <p:spPr bwMode="auto">
              <a:xfrm>
                <a:off x="8948737" y="3629025"/>
                <a:ext cx="388938" cy="227012"/>
              </a:xfrm>
              <a:custGeom>
                <a:avLst/>
                <a:gdLst>
                  <a:gd name="T0" fmla="*/ 229 w 1194"/>
                  <a:gd name="T1" fmla="*/ 701 h 702"/>
                  <a:gd name="T2" fmla="*/ 242 w 1194"/>
                  <a:gd name="T3" fmla="*/ 702 h 702"/>
                  <a:gd name="T4" fmla="*/ 244 w 1194"/>
                  <a:gd name="T5" fmla="*/ 654 h 702"/>
                  <a:gd name="T6" fmla="*/ 59 w 1194"/>
                  <a:gd name="T7" fmla="*/ 578 h 702"/>
                  <a:gd name="T8" fmla="*/ 147 w 1194"/>
                  <a:gd name="T9" fmla="*/ 495 h 702"/>
                  <a:gd name="T10" fmla="*/ 741 w 1194"/>
                  <a:gd name="T11" fmla="*/ 510 h 702"/>
                  <a:gd name="T12" fmla="*/ 989 w 1194"/>
                  <a:gd name="T13" fmla="*/ 465 h 702"/>
                  <a:gd name="T14" fmla="*/ 1193 w 1194"/>
                  <a:gd name="T15" fmla="*/ 329 h 702"/>
                  <a:gd name="T16" fmla="*/ 1172 w 1194"/>
                  <a:gd name="T17" fmla="*/ 158 h 702"/>
                  <a:gd name="T18" fmla="*/ 1049 w 1194"/>
                  <a:gd name="T19" fmla="*/ 76 h 702"/>
                  <a:gd name="T20" fmla="*/ 299 w 1194"/>
                  <a:gd name="T21" fmla="*/ 155 h 702"/>
                  <a:gd name="T22" fmla="*/ 124 w 1194"/>
                  <a:gd name="T23" fmla="*/ 249 h 702"/>
                  <a:gd name="T24" fmla="*/ 179 w 1194"/>
                  <a:gd name="T25" fmla="*/ 135 h 702"/>
                  <a:gd name="T26" fmla="*/ 373 w 1194"/>
                  <a:gd name="T27" fmla="*/ 21 h 702"/>
                  <a:gd name="T28" fmla="*/ 147 w 1194"/>
                  <a:gd name="T29" fmla="*/ 99 h 702"/>
                  <a:gd name="T30" fmla="*/ 91 w 1194"/>
                  <a:gd name="T31" fmla="*/ 284 h 702"/>
                  <a:gd name="T32" fmla="*/ 55 w 1194"/>
                  <a:gd name="T33" fmla="*/ 432 h 702"/>
                  <a:gd name="T34" fmla="*/ 1145 w 1194"/>
                  <a:gd name="T35" fmla="*/ 331 h 702"/>
                  <a:gd name="T36" fmla="*/ 978 w 1194"/>
                  <a:gd name="T37" fmla="*/ 418 h 702"/>
                  <a:gd name="T38" fmla="*/ 735 w 1194"/>
                  <a:gd name="T39" fmla="*/ 463 h 702"/>
                  <a:gd name="T40" fmla="*/ 158 w 1194"/>
                  <a:gd name="T41" fmla="*/ 448 h 702"/>
                  <a:gd name="T42" fmla="*/ 208 w 1194"/>
                  <a:gd name="T43" fmla="*/ 374 h 702"/>
                  <a:gd name="T44" fmla="*/ 610 w 1194"/>
                  <a:gd name="T45" fmla="*/ 335 h 702"/>
                  <a:gd name="T46" fmla="*/ 1068 w 1194"/>
                  <a:gd name="T47" fmla="*/ 282 h 702"/>
                  <a:gd name="T48" fmla="*/ 1099 w 1194"/>
                  <a:gd name="T49" fmla="*/ 276 h 702"/>
                  <a:gd name="T50" fmla="*/ 398 w 1194"/>
                  <a:gd name="T51" fmla="*/ 294 h 702"/>
                  <a:gd name="T52" fmla="*/ 1009 w 1194"/>
                  <a:gd name="T53" fmla="*/ 248 h 702"/>
                  <a:gd name="T54" fmla="*/ 607 w 1194"/>
                  <a:gd name="T55" fmla="*/ 287 h 702"/>
                  <a:gd name="T56" fmla="*/ 188 w 1194"/>
                  <a:gd name="T57" fmla="*/ 260 h 702"/>
                  <a:gd name="T58" fmla="*/ 856 w 1194"/>
                  <a:gd name="T59" fmla="*/ 107 h 702"/>
                  <a:gd name="T60" fmla="*/ 1040 w 1194"/>
                  <a:gd name="T61" fmla="*/ 123 h 702"/>
                  <a:gd name="T62" fmla="*/ 1109 w 1194"/>
                  <a:gd name="T63" fmla="*/ 210 h 702"/>
                  <a:gd name="T64" fmla="*/ 1003 w 1194"/>
                  <a:gd name="T65" fmla="*/ 199 h 702"/>
                  <a:gd name="T66" fmla="*/ 181 w 1194"/>
                  <a:gd name="T67" fmla="*/ 274 h 702"/>
                  <a:gd name="T68" fmla="*/ 188 w 1194"/>
                  <a:gd name="T69" fmla="*/ 260 h 702"/>
                  <a:gd name="T70" fmla="*/ 132 w 1194"/>
                  <a:gd name="T71" fmla="*/ 310 h 702"/>
                  <a:gd name="T72" fmla="*/ 197 w 1194"/>
                  <a:gd name="T73" fmla="*/ 326 h 702"/>
                  <a:gd name="T74" fmla="*/ 96 w 1194"/>
                  <a:gd name="T75" fmla="*/ 391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4" h="702">
                    <a:moveTo>
                      <a:pt x="12" y="588"/>
                    </a:moveTo>
                    <a:cubicBezTo>
                      <a:pt x="35" y="685"/>
                      <a:pt x="157" y="695"/>
                      <a:pt x="229" y="701"/>
                    </a:cubicBezTo>
                    <a:cubicBezTo>
                      <a:pt x="240" y="702"/>
                      <a:pt x="240" y="702"/>
                      <a:pt x="240" y="702"/>
                    </a:cubicBezTo>
                    <a:cubicBezTo>
                      <a:pt x="241" y="702"/>
                      <a:pt x="241" y="702"/>
                      <a:pt x="242" y="702"/>
                    </a:cubicBezTo>
                    <a:cubicBezTo>
                      <a:pt x="254" y="702"/>
                      <a:pt x="265" y="693"/>
                      <a:pt x="266" y="680"/>
                    </a:cubicBezTo>
                    <a:cubicBezTo>
                      <a:pt x="267" y="667"/>
                      <a:pt x="257" y="655"/>
                      <a:pt x="244" y="654"/>
                    </a:cubicBezTo>
                    <a:cubicBezTo>
                      <a:pt x="233" y="653"/>
                      <a:pt x="233" y="653"/>
                      <a:pt x="233" y="653"/>
                    </a:cubicBezTo>
                    <a:cubicBezTo>
                      <a:pt x="170" y="648"/>
                      <a:pt x="74" y="640"/>
                      <a:pt x="59" y="578"/>
                    </a:cubicBezTo>
                    <a:cubicBezTo>
                      <a:pt x="50" y="537"/>
                      <a:pt x="62" y="501"/>
                      <a:pt x="86" y="469"/>
                    </a:cubicBezTo>
                    <a:cubicBezTo>
                      <a:pt x="105" y="483"/>
                      <a:pt x="127" y="490"/>
                      <a:pt x="147" y="495"/>
                    </a:cubicBezTo>
                    <a:cubicBezTo>
                      <a:pt x="203" y="509"/>
                      <a:pt x="259" y="515"/>
                      <a:pt x="302" y="518"/>
                    </a:cubicBezTo>
                    <a:cubicBezTo>
                      <a:pt x="447" y="531"/>
                      <a:pt x="595" y="528"/>
                      <a:pt x="741" y="510"/>
                    </a:cubicBezTo>
                    <a:cubicBezTo>
                      <a:pt x="815" y="501"/>
                      <a:pt x="888" y="488"/>
                      <a:pt x="960" y="471"/>
                    </a:cubicBezTo>
                    <a:cubicBezTo>
                      <a:pt x="970" y="469"/>
                      <a:pt x="979" y="467"/>
                      <a:pt x="989" y="465"/>
                    </a:cubicBezTo>
                    <a:cubicBezTo>
                      <a:pt x="1042" y="453"/>
                      <a:pt x="1098" y="441"/>
                      <a:pt x="1146" y="409"/>
                    </a:cubicBezTo>
                    <a:cubicBezTo>
                      <a:pt x="1177" y="388"/>
                      <a:pt x="1194" y="360"/>
                      <a:pt x="1193" y="329"/>
                    </a:cubicBezTo>
                    <a:cubicBezTo>
                      <a:pt x="1191" y="298"/>
                      <a:pt x="1172" y="268"/>
                      <a:pt x="1141" y="246"/>
                    </a:cubicBezTo>
                    <a:cubicBezTo>
                      <a:pt x="1167" y="222"/>
                      <a:pt x="1179" y="188"/>
                      <a:pt x="1172" y="158"/>
                    </a:cubicBezTo>
                    <a:cubicBezTo>
                      <a:pt x="1158" y="100"/>
                      <a:pt x="1091" y="85"/>
                      <a:pt x="1051" y="76"/>
                    </a:cubicBezTo>
                    <a:cubicBezTo>
                      <a:pt x="1049" y="76"/>
                      <a:pt x="1049" y="76"/>
                      <a:pt x="1049" y="76"/>
                    </a:cubicBezTo>
                    <a:cubicBezTo>
                      <a:pt x="979" y="60"/>
                      <a:pt x="909" y="58"/>
                      <a:pt x="856" y="59"/>
                    </a:cubicBezTo>
                    <a:cubicBezTo>
                      <a:pt x="664" y="60"/>
                      <a:pt x="477" y="93"/>
                      <a:pt x="299" y="155"/>
                    </a:cubicBezTo>
                    <a:cubicBezTo>
                      <a:pt x="256" y="170"/>
                      <a:pt x="205" y="190"/>
                      <a:pt x="161" y="220"/>
                    </a:cubicBezTo>
                    <a:cubicBezTo>
                      <a:pt x="147" y="229"/>
                      <a:pt x="135" y="239"/>
                      <a:pt x="124" y="249"/>
                    </a:cubicBezTo>
                    <a:cubicBezTo>
                      <a:pt x="119" y="244"/>
                      <a:pt x="117" y="238"/>
                      <a:pt x="117" y="230"/>
                    </a:cubicBezTo>
                    <a:cubicBezTo>
                      <a:pt x="117" y="202"/>
                      <a:pt x="149" y="161"/>
                      <a:pt x="179" y="135"/>
                    </a:cubicBezTo>
                    <a:cubicBezTo>
                      <a:pt x="235" y="85"/>
                      <a:pt x="300" y="64"/>
                      <a:pt x="356" y="50"/>
                    </a:cubicBezTo>
                    <a:cubicBezTo>
                      <a:pt x="369" y="47"/>
                      <a:pt x="376" y="34"/>
                      <a:pt x="373" y="21"/>
                    </a:cubicBezTo>
                    <a:cubicBezTo>
                      <a:pt x="370" y="8"/>
                      <a:pt x="357" y="0"/>
                      <a:pt x="344" y="4"/>
                    </a:cubicBezTo>
                    <a:cubicBezTo>
                      <a:pt x="282" y="19"/>
                      <a:pt x="211" y="43"/>
                      <a:pt x="147" y="99"/>
                    </a:cubicBezTo>
                    <a:cubicBezTo>
                      <a:pt x="129" y="115"/>
                      <a:pt x="70" y="172"/>
                      <a:pt x="69" y="229"/>
                    </a:cubicBezTo>
                    <a:cubicBezTo>
                      <a:pt x="69" y="250"/>
                      <a:pt x="76" y="269"/>
                      <a:pt x="91" y="284"/>
                    </a:cubicBezTo>
                    <a:cubicBezTo>
                      <a:pt x="77" y="302"/>
                      <a:pt x="66" y="322"/>
                      <a:pt x="58" y="342"/>
                    </a:cubicBezTo>
                    <a:cubicBezTo>
                      <a:pt x="45" y="375"/>
                      <a:pt x="44" y="406"/>
                      <a:pt x="55" y="432"/>
                    </a:cubicBezTo>
                    <a:cubicBezTo>
                      <a:pt x="15" y="480"/>
                      <a:pt x="0" y="534"/>
                      <a:pt x="12" y="588"/>
                    </a:cubicBezTo>
                    <a:close/>
                    <a:moveTo>
                      <a:pt x="1145" y="331"/>
                    </a:moveTo>
                    <a:cubicBezTo>
                      <a:pt x="1146" y="345"/>
                      <a:pt x="1137" y="357"/>
                      <a:pt x="1119" y="369"/>
                    </a:cubicBezTo>
                    <a:cubicBezTo>
                      <a:pt x="1079" y="396"/>
                      <a:pt x="1028" y="407"/>
                      <a:pt x="978" y="418"/>
                    </a:cubicBezTo>
                    <a:cubicBezTo>
                      <a:pt x="969" y="420"/>
                      <a:pt x="959" y="422"/>
                      <a:pt x="949" y="424"/>
                    </a:cubicBezTo>
                    <a:cubicBezTo>
                      <a:pt x="879" y="441"/>
                      <a:pt x="807" y="454"/>
                      <a:pt x="735" y="463"/>
                    </a:cubicBezTo>
                    <a:cubicBezTo>
                      <a:pt x="593" y="480"/>
                      <a:pt x="448" y="483"/>
                      <a:pt x="306" y="471"/>
                    </a:cubicBezTo>
                    <a:cubicBezTo>
                      <a:pt x="265" y="467"/>
                      <a:pt x="211" y="461"/>
                      <a:pt x="158" y="448"/>
                    </a:cubicBezTo>
                    <a:cubicBezTo>
                      <a:pt x="145" y="445"/>
                      <a:pt x="131" y="441"/>
                      <a:pt x="119" y="434"/>
                    </a:cubicBezTo>
                    <a:cubicBezTo>
                      <a:pt x="146" y="410"/>
                      <a:pt x="177" y="390"/>
                      <a:pt x="208" y="374"/>
                    </a:cubicBezTo>
                    <a:cubicBezTo>
                      <a:pt x="233" y="361"/>
                      <a:pt x="258" y="349"/>
                      <a:pt x="284" y="337"/>
                    </a:cubicBezTo>
                    <a:cubicBezTo>
                      <a:pt x="393" y="347"/>
                      <a:pt x="502" y="341"/>
                      <a:pt x="610" y="335"/>
                    </a:cubicBezTo>
                    <a:cubicBezTo>
                      <a:pt x="639" y="333"/>
                      <a:pt x="669" y="331"/>
                      <a:pt x="698" y="330"/>
                    </a:cubicBezTo>
                    <a:cubicBezTo>
                      <a:pt x="821" y="325"/>
                      <a:pt x="947" y="319"/>
                      <a:pt x="1068" y="282"/>
                    </a:cubicBezTo>
                    <a:cubicBezTo>
                      <a:pt x="1076" y="280"/>
                      <a:pt x="1085" y="277"/>
                      <a:pt x="1094" y="273"/>
                    </a:cubicBezTo>
                    <a:cubicBezTo>
                      <a:pt x="1096" y="274"/>
                      <a:pt x="1097" y="275"/>
                      <a:pt x="1099" y="276"/>
                    </a:cubicBezTo>
                    <a:cubicBezTo>
                      <a:pt x="1126" y="291"/>
                      <a:pt x="1144" y="312"/>
                      <a:pt x="1145" y="331"/>
                    </a:cubicBezTo>
                    <a:close/>
                    <a:moveTo>
                      <a:pt x="398" y="294"/>
                    </a:moveTo>
                    <a:cubicBezTo>
                      <a:pt x="588" y="233"/>
                      <a:pt x="797" y="215"/>
                      <a:pt x="996" y="246"/>
                    </a:cubicBezTo>
                    <a:cubicBezTo>
                      <a:pt x="1000" y="247"/>
                      <a:pt x="1005" y="248"/>
                      <a:pt x="1009" y="248"/>
                    </a:cubicBezTo>
                    <a:cubicBezTo>
                      <a:pt x="907" y="273"/>
                      <a:pt x="800" y="277"/>
                      <a:pt x="696" y="282"/>
                    </a:cubicBezTo>
                    <a:cubicBezTo>
                      <a:pt x="667" y="283"/>
                      <a:pt x="636" y="285"/>
                      <a:pt x="607" y="287"/>
                    </a:cubicBezTo>
                    <a:cubicBezTo>
                      <a:pt x="538" y="291"/>
                      <a:pt x="468" y="294"/>
                      <a:pt x="398" y="294"/>
                    </a:cubicBezTo>
                    <a:close/>
                    <a:moveTo>
                      <a:pt x="188" y="260"/>
                    </a:moveTo>
                    <a:cubicBezTo>
                      <a:pt x="228" y="232"/>
                      <a:pt x="275" y="214"/>
                      <a:pt x="315" y="200"/>
                    </a:cubicBezTo>
                    <a:cubicBezTo>
                      <a:pt x="488" y="140"/>
                      <a:pt x="670" y="108"/>
                      <a:pt x="856" y="107"/>
                    </a:cubicBezTo>
                    <a:cubicBezTo>
                      <a:pt x="907" y="106"/>
                      <a:pt x="973" y="108"/>
                      <a:pt x="1038" y="122"/>
                    </a:cubicBezTo>
                    <a:cubicBezTo>
                      <a:pt x="1040" y="123"/>
                      <a:pt x="1040" y="123"/>
                      <a:pt x="1040" y="123"/>
                    </a:cubicBezTo>
                    <a:cubicBezTo>
                      <a:pt x="1073" y="130"/>
                      <a:pt x="1118" y="141"/>
                      <a:pt x="1125" y="170"/>
                    </a:cubicBezTo>
                    <a:cubicBezTo>
                      <a:pt x="1129" y="184"/>
                      <a:pt x="1120" y="200"/>
                      <a:pt x="1109" y="210"/>
                    </a:cubicBezTo>
                    <a:cubicBezTo>
                      <a:pt x="1104" y="214"/>
                      <a:pt x="1099" y="218"/>
                      <a:pt x="1093" y="221"/>
                    </a:cubicBezTo>
                    <a:cubicBezTo>
                      <a:pt x="1063" y="209"/>
                      <a:pt x="1031" y="203"/>
                      <a:pt x="1003" y="199"/>
                    </a:cubicBezTo>
                    <a:cubicBezTo>
                      <a:pt x="759" y="161"/>
                      <a:pt x="500" y="193"/>
                      <a:pt x="276" y="288"/>
                    </a:cubicBezTo>
                    <a:cubicBezTo>
                      <a:pt x="244" y="285"/>
                      <a:pt x="213" y="281"/>
                      <a:pt x="181" y="274"/>
                    </a:cubicBezTo>
                    <a:cubicBezTo>
                      <a:pt x="178" y="273"/>
                      <a:pt x="175" y="273"/>
                      <a:pt x="171" y="272"/>
                    </a:cubicBezTo>
                    <a:cubicBezTo>
                      <a:pt x="177" y="267"/>
                      <a:pt x="182" y="263"/>
                      <a:pt x="188" y="260"/>
                    </a:cubicBezTo>
                    <a:close/>
                    <a:moveTo>
                      <a:pt x="103" y="359"/>
                    </a:moveTo>
                    <a:cubicBezTo>
                      <a:pt x="110" y="341"/>
                      <a:pt x="121" y="324"/>
                      <a:pt x="132" y="310"/>
                    </a:cubicBezTo>
                    <a:cubicBezTo>
                      <a:pt x="145" y="315"/>
                      <a:pt x="159" y="318"/>
                      <a:pt x="171" y="321"/>
                    </a:cubicBezTo>
                    <a:cubicBezTo>
                      <a:pt x="180" y="323"/>
                      <a:pt x="188" y="324"/>
                      <a:pt x="197" y="326"/>
                    </a:cubicBezTo>
                    <a:cubicBezTo>
                      <a:pt x="193" y="328"/>
                      <a:pt x="189" y="330"/>
                      <a:pt x="185" y="332"/>
                    </a:cubicBezTo>
                    <a:cubicBezTo>
                      <a:pt x="150" y="350"/>
                      <a:pt x="121" y="370"/>
                      <a:pt x="96" y="391"/>
                    </a:cubicBezTo>
                    <a:cubicBezTo>
                      <a:pt x="97" y="378"/>
                      <a:pt x="101" y="366"/>
                      <a:pt x="103" y="35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3" name="Freeform 78">
                <a:extLst>
                  <a:ext uri="{FF2B5EF4-FFF2-40B4-BE49-F238E27FC236}">
                    <a16:creationId xmlns:a16="http://schemas.microsoft.com/office/drawing/2014/main" id="{6A0CF047-26CE-004D-2E43-6A33CEF69ECB}"/>
                  </a:ext>
                </a:extLst>
              </p:cNvPr>
              <p:cNvSpPr>
                <a:spLocks/>
              </p:cNvSpPr>
              <p:nvPr/>
            </p:nvSpPr>
            <p:spPr bwMode="auto">
              <a:xfrm>
                <a:off x="8770938" y="3738563"/>
                <a:ext cx="85725" cy="82550"/>
              </a:xfrm>
              <a:custGeom>
                <a:avLst/>
                <a:gdLst>
                  <a:gd name="T0" fmla="*/ 142 w 263"/>
                  <a:gd name="T1" fmla="*/ 255 h 257"/>
                  <a:gd name="T2" fmla="*/ 146 w 263"/>
                  <a:gd name="T3" fmla="*/ 257 h 257"/>
                  <a:gd name="T4" fmla="*/ 146 w 263"/>
                  <a:gd name="T5" fmla="*/ 257 h 257"/>
                  <a:gd name="T6" fmla="*/ 150 w 263"/>
                  <a:gd name="T7" fmla="*/ 254 h 257"/>
                  <a:gd name="T8" fmla="*/ 177 w 263"/>
                  <a:gd name="T9" fmla="*/ 179 h 257"/>
                  <a:gd name="T10" fmla="*/ 259 w 263"/>
                  <a:gd name="T11" fmla="*/ 171 h 257"/>
                  <a:gd name="T12" fmla="*/ 263 w 263"/>
                  <a:gd name="T13" fmla="*/ 168 h 257"/>
                  <a:gd name="T14" fmla="*/ 262 w 263"/>
                  <a:gd name="T15" fmla="*/ 163 h 257"/>
                  <a:gd name="T16" fmla="*/ 204 w 263"/>
                  <a:gd name="T17" fmla="*/ 106 h 257"/>
                  <a:gd name="T18" fmla="*/ 229 w 263"/>
                  <a:gd name="T19" fmla="*/ 28 h 257"/>
                  <a:gd name="T20" fmla="*/ 228 w 263"/>
                  <a:gd name="T21" fmla="*/ 23 h 257"/>
                  <a:gd name="T22" fmla="*/ 223 w 263"/>
                  <a:gd name="T23" fmla="*/ 22 h 257"/>
                  <a:gd name="T24" fmla="*/ 147 w 263"/>
                  <a:gd name="T25" fmla="*/ 53 h 257"/>
                  <a:gd name="T26" fmla="*/ 83 w 263"/>
                  <a:gd name="T27" fmla="*/ 2 h 257"/>
                  <a:gd name="T28" fmla="*/ 79 w 263"/>
                  <a:gd name="T29" fmla="*/ 1 h 257"/>
                  <a:gd name="T30" fmla="*/ 76 w 263"/>
                  <a:gd name="T31" fmla="*/ 5 h 257"/>
                  <a:gd name="T32" fmla="*/ 78 w 263"/>
                  <a:gd name="T33" fmla="*/ 87 h 257"/>
                  <a:gd name="T34" fmla="*/ 3 w 263"/>
                  <a:gd name="T35" fmla="*/ 120 h 257"/>
                  <a:gd name="T36" fmla="*/ 0 w 263"/>
                  <a:gd name="T37" fmla="*/ 124 h 257"/>
                  <a:gd name="T38" fmla="*/ 3 w 263"/>
                  <a:gd name="T39" fmla="*/ 128 h 257"/>
                  <a:gd name="T40" fmla="*/ 100 w 263"/>
                  <a:gd name="T41" fmla="*/ 161 h 257"/>
                  <a:gd name="T42" fmla="*/ 142 w 263"/>
                  <a:gd name="T43" fmla="*/ 2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3" h="257">
                    <a:moveTo>
                      <a:pt x="142" y="255"/>
                    </a:moveTo>
                    <a:cubicBezTo>
                      <a:pt x="143" y="256"/>
                      <a:pt x="144" y="257"/>
                      <a:pt x="146" y="257"/>
                    </a:cubicBezTo>
                    <a:cubicBezTo>
                      <a:pt x="146" y="257"/>
                      <a:pt x="146" y="257"/>
                      <a:pt x="146" y="257"/>
                    </a:cubicBezTo>
                    <a:cubicBezTo>
                      <a:pt x="148" y="257"/>
                      <a:pt x="150" y="256"/>
                      <a:pt x="150" y="254"/>
                    </a:cubicBezTo>
                    <a:cubicBezTo>
                      <a:pt x="177" y="179"/>
                      <a:pt x="177" y="179"/>
                      <a:pt x="177" y="179"/>
                    </a:cubicBezTo>
                    <a:cubicBezTo>
                      <a:pt x="259" y="171"/>
                      <a:pt x="259" y="171"/>
                      <a:pt x="259" y="171"/>
                    </a:cubicBezTo>
                    <a:cubicBezTo>
                      <a:pt x="260" y="170"/>
                      <a:pt x="262" y="169"/>
                      <a:pt x="263" y="168"/>
                    </a:cubicBezTo>
                    <a:cubicBezTo>
                      <a:pt x="263" y="166"/>
                      <a:pt x="263" y="164"/>
                      <a:pt x="262" y="163"/>
                    </a:cubicBezTo>
                    <a:cubicBezTo>
                      <a:pt x="204" y="106"/>
                      <a:pt x="204" y="106"/>
                      <a:pt x="204" y="106"/>
                    </a:cubicBezTo>
                    <a:cubicBezTo>
                      <a:pt x="229" y="28"/>
                      <a:pt x="229" y="28"/>
                      <a:pt x="229" y="28"/>
                    </a:cubicBezTo>
                    <a:cubicBezTo>
                      <a:pt x="229" y="26"/>
                      <a:pt x="229" y="24"/>
                      <a:pt x="228" y="23"/>
                    </a:cubicBezTo>
                    <a:cubicBezTo>
                      <a:pt x="226" y="22"/>
                      <a:pt x="224" y="22"/>
                      <a:pt x="223" y="22"/>
                    </a:cubicBezTo>
                    <a:cubicBezTo>
                      <a:pt x="147" y="53"/>
                      <a:pt x="147" y="53"/>
                      <a:pt x="147" y="53"/>
                    </a:cubicBezTo>
                    <a:cubicBezTo>
                      <a:pt x="83" y="2"/>
                      <a:pt x="83" y="2"/>
                      <a:pt x="83" y="2"/>
                    </a:cubicBezTo>
                    <a:cubicBezTo>
                      <a:pt x="82" y="1"/>
                      <a:pt x="80" y="0"/>
                      <a:pt x="79" y="1"/>
                    </a:cubicBezTo>
                    <a:cubicBezTo>
                      <a:pt x="77" y="2"/>
                      <a:pt x="76" y="4"/>
                      <a:pt x="76" y="5"/>
                    </a:cubicBezTo>
                    <a:cubicBezTo>
                      <a:pt x="78" y="87"/>
                      <a:pt x="78" y="87"/>
                      <a:pt x="78" y="87"/>
                    </a:cubicBezTo>
                    <a:cubicBezTo>
                      <a:pt x="3" y="120"/>
                      <a:pt x="3" y="120"/>
                      <a:pt x="3" y="120"/>
                    </a:cubicBezTo>
                    <a:cubicBezTo>
                      <a:pt x="1" y="120"/>
                      <a:pt x="0" y="122"/>
                      <a:pt x="0" y="124"/>
                    </a:cubicBezTo>
                    <a:cubicBezTo>
                      <a:pt x="0" y="126"/>
                      <a:pt x="1" y="127"/>
                      <a:pt x="3" y="128"/>
                    </a:cubicBezTo>
                    <a:cubicBezTo>
                      <a:pt x="100" y="161"/>
                      <a:pt x="100" y="161"/>
                      <a:pt x="100" y="161"/>
                    </a:cubicBezTo>
                    <a:lnTo>
                      <a:pt x="142" y="255"/>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4" name="Freeform 79">
                <a:extLst>
                  <a:ext uri="{FF2B5EF4-FFF2-40B4-BE49-F238E27FC236}">
                    <a16:creationId xmlns:a16="http://schemas.microsoft.com/office/drawing/2014/main" id="{F04DD1C5-841A-E01D-C924-CFA4012FA53E}"/>
                  </a:ext>
                </a:extLst>
              </p:cNvPr>
              <p:cNvSpPr>
                <a:spLocks/>
              </p:cNvSpPr>
              <p:nvPr/>
            </p:nvSpPr>
            <p:spPr bwMode="auto">
              <a:xfrm>
                <a:off x="9294813" y="3790950"/>
                <a:ext cx="85725" cy="79375"/>
              </a:xfrm>
              <a:custGeom>
                <a:avLst/>
                <a:gdLst>
                  <a:gd name="T0" fmla="*/ 262 w 264"/>
                  <a:gd name="T1" fmla="*/ 162 h 248"/>
                  <a:gd name="T2" fmla="*/ 201 w 264"/>
                  <a:gd name="T3" fmla="*/ 107 h 248"/>
                  <a:gd name="T4" fmla="*/ 227 w 264"/>
                  <a:gd name="T5" fmla="*/ 32 h 248"/>
                  <a:gd name="T6" fmla="*/ 226 w 264"/>
                  <a:gd name="T7" fmla="*/ 27 h 248"/>
                  <a:gd name="T8" fmla="*/ 221 w 264"/>
                  <a:gd name="T9" fmla="*/ 26 h 248"/>
                  <a:gd name="T10" fmla="*/ 145 w 264"/>
                  <a:gd name="T11" fmla="*/ 54 h 248"/>
                  <a:gd name="T12" fmla="*/ 84 w 264"/>
                  <a:gd name="T13" fmla="*/ 1 h 248"/>
                  <a:gd name="T14" fmla="*/ 79 w 264"/>
                  <a:gd name="T15" fmla="*/ 0 h 248"/>
                  <a:gd name="T16" fmla="*/ 77 w 264"/>
                  <a:gd name="T17" fmla="*/ 4 h 248"/>
                  <a:gd name="T18" fmla="*/ 74 w 264"/>
                  <a:gd name="T19" fmla="*/ 86 h 248"/>
                  <a:gd name="T20" fmla="*/ 3 w 264"/>
                  <a:gd name="T21" fmla="*/ 123 h 248"/>
                  <a:gd name="T22" fmla="*/ 0 w 264"/>
                  <a:gd name="T23" fmla="*/ 127 h 248"/>
                  <a:gd name="T24" fmla="*/ 3 w 264"/>
                  <a:gd name="T25" fmla="*/ 132 h 248"/>
                  <a:gd name="T26" fmla="*/ 79 w 264"/>
                  <a:gd name="T27" fmla="*/ 164 h 248"/>
                  <a:gd name="T28" fmla="*/ 79 w 264"/>
                  <a:gd name="T29" fmla="*/ 244 h 248"/>
                  <a:gd name="T30" fmla="*/ 82 w 264"/>
                  <a:gd name="T31" fmla="*/ 248 h 248"/>
                  <a:gd name="T32" fmla="*/ 83 w 264"/>
                  <a:gd name="T33" fmla="*/ 248 h 248"/>
                  <a:gd name="T34" fmla="*/ 87 w 264"/>
                  <a:gd name="T35" fmla="*/ 247 h 248"/>
                  <a:gd name="T36" fmla="*/ 155 w 264"/>
                  <a:gd name="T37" fmla="*/ 172 h 248"/>
                  <a:gd name="T38" fmla="*/ 259 w 264"/>
                  <a:gd name="T39" fmla="*/ 170 h 248"/>
                  <a:gd name="T40" fmla="*/ 263 w 264"/>
                  <a:gd name="T41" fmla="*/ 167 h 248"/>
                  <a:gd name="T42" fmla="*/ 262 w 264"/>
                  <a:gd name="T43" fmla="*/ 16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48">
                    <a:moveTo>
                      <a:pt x="262" y="162"/>
                    </a:moveTo>
                    <a:cubicBezTo>
                      <a:pt x="201" y="107"/>
                      <a:pt x="201" y="107"/>
                      <a:pt x="201" y="107"/>
                    </a:cubicBezTo>
                    <a:cubicBezTo>
                      <a:pt x="227" y="32"/>
                      <a:pt x="227" y="32"/>
                      <a:pt x="227" y="32"/>
                    </a:cubicBezTo>
                    <a:cubicBezTo>
                      <a:pt x="228" y="30"/>
                      <a:pt x="227" y="28"/>
                      <a:pt x="226" y="27"/>
                    </a:cubicBezTo>
                    <a:cubicBezTo>
                      <a:pt x="225" y="25"/>
                      <a:pt x="223" y="25"/>
                      <a:pt x="221" y="26"/>
                    </a:cubicBezTo>
                    <a:cubicBezTo>
                      <a:pt x="145" y="54"/>
                      <a:pt x="145" y="54"/>
                      <a:pt x="145" y="54"/>
                    </a:cubicBezTo>
                    <a:cubicBezTo>
                      <a:pt x="84" y="1"/>
                      <a:pt x="84" y="1"/>
                      <a:pt x="84" y="1"/>
                    </a:cubicBezTo>
                    <a:cubicBezTo>
                      <a:pt x="83" y="0"/>
                      <a:pt x="81" y="0"/>
                      <a:pt x="79" y="0"/>
                    </a:cubicBezTo>
                    <a:cubicBezTo>
                      <a:pt x="78" y="1"/>
                      <a:pt x="77" y="3"/>
                      <a:pt x="77" y="4"/>
                    </a:cubicBezTo>
                    <a:cubicBezTo>
                      <a:pt x="74" y="86"/>
                      <a:pt x="74" y="86"/>
                      <a:pt x="74" y="86"/>
                    </a:cubicBezTo>
                    <a:cubicBezTo>
                      <a:pt x="3" y="123"/>
                      <a:pt x="3" y="123"/>
                      <a:pt x="3" y="123"/>
                    </a:cubicBezTo>
                    <a:cubicBezTo>
                      <a:pt x="1" y="124"/>
                      <a:pt x="0" y="126"/>
                      <a:pt x="0" y="127"/>
                    </a:cubicBezTo>
                    <a:cubicBezTo>
                      <a:pt x="0" y="129"/>
                      <a:pt x="1" y="131"/>
                      <a:pt x="3" y="132"/>
                    </a:cubicBezTo>
                    <a:cubicBezTo>
                      <a:pt x="79" y="164"/>
                      <a:pt x="79" y="164"/>
                      <a:pt x="79" y="164"/>
                    </a:cubicBezTo>
                    <a:cubicBezTo>
                      <a:pt x="79" y="244"/>
                      <a:pt x="79" y="244"/>
                      <a:pt x="79" y="244"/>
                    </a:cubicBezTo>
                    <a:cubicBezTo>
                      <a:pt x="79" y="246"/>
                      <a:pt x="80" y="247"/>
                      <a:pt x="82" y="248"/>
                    </a:cubicBezTo>
                    <a:cubicBezTo>
                      <a:pt x="82" y="248"/>
                      <a:pt x="83" y="248"/>
                      <a:pt x="83" y="248"/>
                    </a:cubicBezTo>
                    <a:cubicBezTo>
                      <a:pt x="84" y="248"/>
                      <a:pt x="86" y="248"/>
                      <a:pt x="87" y="247"/>
                    </a:cubicBezTo>
                    <a:cubicBezTo>
                      <a:pt x="155" y="172"/>
                      <a:pt x="155" y="172"/>
                      <a:pt x="155" y="172"/>
                    </a:cubicBezTo>
                    <a:cubicBezTo>
                      <a:pt x="259" y="170"/>
                      <a:pt x="259" y="170"/>
                      <a:pt x="259" y="170"/>
                    </a:cubicBezTo>
                    <a:cubicBezTo>
                      <a:pt x="261" y="170"/>
                      <a:pt x="262" y="169"/>
                      <a:pt x="263" y="167"/>
                    </a:cubicBezTo>
                    <a:cubicBezTo>
                      <a:pt x="264" y="165"/>
                      <a:pt x="263" y="163"/>
                      <a:pt x="262" y="1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5" name="Freeform 80">
                <a:extLst>
                  <a:ext uri="{FF2B5EF4-FFF2-40B4-BE49-F238E27FC236}">
                    <a16:creationId xmlns:a16="http://schemas.microsoft.com/office/drawing/2014/main" id="{9EE667F6-570E-E6E3-74A4-21CBEA40EAE7}"/>
                  </a:ext>
                </a:extLst>
              </p:cNvPr>
              <p:cNvSpPr>
                <a:spLocks/>
              </p:cNvSpPr>
              <p:nvPr/>
            </p:nvSpPr>
            <p:spPr bwMode="auto">
              <a:xfrm>
                <a:off x="9167813" y="3902075"/>
                <a:ext cx="41275" cy="38100"/>
              </a:xfrm>
              <a:custGeom>
                <a:avLst/>
                <a:gdLst>
                  <a:gd name="T0" fmla="*/ 128 w 129"/>
                  <a:gd name="T1" fmla="*/ 43 h 119"/>
                  <a:gd name="T2" fmla="*/ 124 w 129"/>
                  <a:gd name="T3" fmla="*/ 40 h 119"/>
                  <a:gd name="T4" fmla="*/ 87 w 129"/>
                  <a:gd name="T5" fmla="*/ 38 h 119"/>
                  <a:gd name="T6" fmla="*/ 69 w 129"/>
                  <a:gd name="T7" fmla="*/ 2 h 119"/>
                  <a:gd name="T8" fmla="*/ 65 w 129"/>
                  <a:gd name="T9" fmla="*/ 0 h 119"/>
                  <a:gd name="T10" fmla="*/ 60 w 129"/>
                  <a:gd name="T11" fmla="*/ 3 h 119"/>
                  <a:gd name="T12" fmla="*/ 45 w 129"/>
                  <a:gd name="T13" fmla="*/ 38 h 119"/>
                  <a:gd name="T14" fmla="*/ 5 w 129"/>
                  <a:gd name="T15" fmla="*/ 40 h 119"/>
                  <a:gd name="T16" fmla="*/ 1 w 129"/>
                  <a:gd name="T17" fmla="*/ 43 h 119"/>
                  <a:gd name="T18" fmla="*/ 2 w 129"/>
                  <a:gd name="T19" fmla="*/ 48 h 119"/>
                  <a:gd name="T20" fmla="*/ 28 w 129"/>
                  <a:gd name="T21" fmla="*/ 75 h 119"/>
                  <a:gd name="T22" fmla="*/ 14 w 129"/>
                  <a:gd name="T23" fmla="*/ 113 h 119"/>
                  <a:gd name="T24" fmla="*/ 15 w 129"/>
                  <a:gd name="T25" fmla="*/ 118 h 119"/>
                  <a:gd name="T26" fmla="*/ 18 w 129"/>
                  <a:gd name="T27" fmla="*/ 119 h 119"/>
                  <a:gd name="T28" fmla="*/ 20 w 129"/>
                  <a:gd name="T29" fmla="*/ 119 h 119"/>
                  <a:gd name="T30" fmla="*/ 65 w 129"/>
                  <a:gd name="T31" fmla="*/ 98 h 119"/>
                  <a:gd name="T32" fmla="*/ 112 w 129"/>
                  <a:gd name="T33" fmla="*/ 117 h 119"/>
                  <a:gd name="T34" fmla="*/ 113 w 129"/>
                  <a:gd name="T35" fmla="*/ 117 h 119"/>
                  <a:gd name="T36" fmla="*/ 117 w 129"/>
                  <a:gd name="T37" fmla="*/ 116 h 119"/>
                  <a:gd name="T38" fmla="*/ 117 w 129"/>
                  <a:gd name="T39" fmla="*/ 111 h 119"/>
                  <a:gd name="T40" fmla="*/ 102 w 129"/>
                  <a:gd name="T41" fmla="*/ 75 h 119"/>
                  <a:gd name="T42" fmla="*/ 127 w 129"/>
                  <a:gd name="T43" fmla="*/ 48 h 119"/>
                  <a:gd name="T44" fmla="*/ 128 w 129"/>
                  <a:gd name="T45" fmla="*/ 4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9" h="119">
                    <a:moveTo>
                      <a:pt x="128" y="43"/>
                    </a:moveTo>
                    <a:cubicBezTo>
                      <a:pt x="127" y="41"/>
                      <a:pt x="126" y="40"/>
                      <a:pt x="124" y="40"/>
                    </a:cubicBezTo>
                    <a:cubicBezTo>
                      <a:pt x="87" y="38"/>
                      <a:pt x="87" y="38"/>
                      <a:pt x="87" y="38"/>
                    </a:cubicBezTo>
                    <a:cubicBezTo>
                      <a:pt x="69" y="2"/>
                      <a:pt x="69" y="2"/>
                      <a:pt x="69" y="2"/>
                    </a:cubicBezTo>
                    <a:cubicBezTo>
                      <a:pt x="68" y="1"/>
                      <a:pt x="66" y="0"/>
                      <a:pt x="65" y="0"/>
                    </a:cubicBezTo>
                    <a:cubicBezTo>
                      <a:pt x="63" y="0"/>
                      <a:pt x="61" y="1"/>
                      <a:pt x="60" y="3"/>
                    </a:cubicBezTo>
                    <a:cubicBezTo>
                      <a:pt x="45" y="38"/>
                      <a:pt x="45" y="38"/>
                      <a:pt x="45" y="38"/>
                    </a:cubicBezTo>
                    <a:cubicBezTo>
                      <a:pt x="5" y="40"/>
                      <a:pt x="5" y="40"/>
                      <a:pt x="5" y="40"/>
                    </a:cubicBezTo>
                    <a:cubicBezTo>
                      <a:pt x="3" y="40"/>
                      <a:pt x="2" y="41"/>
                      <a:pt x="1" y="43"/>
                    </a:cubicBezTo>
                    <a:cubicBezTo>
                      <a:pt x="0" y="45"/>
                      <a:pt x="1" y="46"/>
                      <a:pt x="2" y="48"/>
                    </a:cubicBezTo>
                    <a:cubicBezTo>
                      <a:pt x="28" y="75"/>
                      <a:pt x="28" y="75"/>
                      <a:pt x="28" y="75"/>
                    </a:cubicBezTo>
                    <a:cubicBezTo>
                      <a:pt x="14" y="113"/>
                      <a:pt x="14" y="113"/>
                      <a:pt x="14" y="113"/>
                    </a:cubicBezTo>
                    <a:cubicBezTo>
                      <a:pt x="13" y="115"/>
                      <a:pt x="14" y="117"/>
                      <a:pt x="15" y="118"/>
                    </a:cubicBezTo>
                    <a:cubicBezTo>
                      <a:pt x="16" y="119"/>
                      <a:pt x="17" y="119"/>
                      <a:pt x="18" y="119"/>
                    </a:cubicBezTo>
                    <a:cubicBezTo>
                      <a:pt x="19" y="119"/>
                      <a:pt x="19" y="119"/>
                      <a:pt x="20" y="119"/>
                    </a:cubicBezTo>
                    <a:cubicBezTo>
                      <a:pt x="65" y="98"/>
                      <a:pt x="65" y="98"/>
                      <a:pt x="65" y="98"/>
                    </a:cubicBezTo>
                    <a:cubicBezTo>
                      <a:pt x="112" y="117"/>
                      <a:pt x="112" y="117"/>
                      <a:pt x="112" y="117"/>
                    </a:cubicBezTo>
                    <a:cubicBezTo>
                      <a:pt x="112" y="117"/>
                      <a:pt x="113" y="117"/>
                      <a:pt x="113" y="117"/>
                    </a:cubicBezTo>
                    <a:cubicBezTo>
                      <a:pt x="115" y="117"/>
                      <a:pt x="116" y="116"/>
                      <a:pt x="117" y="116"/>
                    </a:cubicBezTo>
                    <a:cubicBezTo>
                      <a:pt x="118" y="114"/>
                      <a:pt x="118" y="112"/>
                      <a:pt x="117" y="111"/>
                    </a:cubicBezTo>
                    <a:cubicBezTo>
                      <a:pt x="102" y="75"/>
                      <a:pt x="102" y="75"/>
                      <a:pt x="102" y="75"/>
                    </a:cubicBezTo>
                    <a:cubicBezTo>
                      <a:pt x="127" y="48"/>
                      <a:pt x="127" y="48"/>
                      <a:pt x="127" y="48"/>
                    </a:cubicBezTo>
                    <a:cubicBezTo>
                      <a:pt x="128" y="46"/>
                      <a:pt x="129" y="45"/>
                      <a:pt x="128"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6" name="Freeform 81">
                <a:extLst>
                  <a:ext uri="{FF2B5EF4-FFF2-40B4-BE49-F238E27FC236}">
                    <a16:creationId xmlns:a16="http://schemas.microsoft.com/office/drawing/2014/main" id="{FF21C070-F6F3-8290-68F6-ED319BAF141D}"/>
                  </a:ext>
                </a:extLst>
              </p:cNvPr>
              <p:cNvSpPr>
                <a:spLocks/>
              </p:cNvSpPr>
              <p:nvPr/>
            </p:nvSpPr>
            <p:spPr bwMode="auto">
              <a:xfrm>
                <a:off x="8821738" y="3952875"/>
                <a:ext cx="42863" cy="38100"/>
              </a:xfrm>
              <a:custGeom>
                <a:avLst/>
                <a:gdLst>
                  <a:gd name="T0" fmla="*/ 68 w 130"/>
                  <a:gd name="T1" fmla="*/ 2 h 119"/>
                  <a:gd name="T2" fmla="*/ 64 w 130"/>
                  <a:gd name="T3" fmla="*/ 0 h 119"/>
                  <a:gd name="T4" fmla="*/ 60 w 130"/>
                  <a:gd name="T5" fmla="*/ 2 h 119"/>
                  <a:gd name="T6" fmla="*/ 44 w 130"/>
                  <a:gd name="T7" fmla="*/ 38 h 119"/>
                  <a:gd name="T8" fmla="*/ 5 w 130"/>
                  <a:gd name="T9" fmla="*/ 40 h 119"/>
                  <a:gd name="T10" fmla="*/ 1 w 130"/>
                  <a:gd name="T11" fmla="*/ 43 h 119"/>
                  <a:gd name="T12" fmla="*/ 2 w 130"/>
                  <a:gd name="T13" fmla="*/ 48 h 119"/>
                  <a:gd name="T14" fmla="*/ 29 w 130"/>
                  <a:gd name="T15" fmla="*/ 77 h 119"/>
                  <a:gd name="T16" fmla="*/ 13 w 130"/>
                  <a:gd name="T17" fmla="*/ 112 h 119"/>
                  <a:gd name="T18" fmla="*/ 14 w 130"/>
                  <a:gd name="T19" fmla="*/ 117 h 119"/>
                  <a:gd name="T20" fmla="*/ 18 w 130"/>
                  <a:gd name="T21" fmla="*/ 119 h 119"/>
                  <a:gd name="T22" fmla="*/ 19 w 130"/>
                  <a:gd name="T23" fmla="*/ 118 h 119"/>
                  <a:gd name="T24" fmla="*/ 66 w 130"/>
                  <a:gd name="T25" fmla="*/ 98 h 119"/>
                  <a:gd name="T26" fmla="*/ 111 w 130"/>
                  <a:gd name="T27" fmla="*/ 118 h 119"/>
                  <a:gd name="T28" fmla="*/ 113 w 130"/>
                  <a:gd name="T29" fmla="*/ 119 h 119"/>
                  <a:gd name="T30" fmla="*/ 116 w 130"/>
                  <a:gd name="T31" fmla="*/ 117 h 119"/>
                  <a:gd name="T32" fmla="*/ 117 w 130"/>
                  <a:gd name="T33" fmla="*/ 112 h 119"/>
                  <a:gd name="T34" fmla="*/ 101 w 130"/>
                  <a:gd name="T35" fmla="*/ 77 h 119"/>
                  <a:gd name="T36" fmla="*/ 129 w 130"/>
                  <a:gd name="T37" fmla="*/ 48 h 119"/>
                  <a:gd name="T38" fmla="*/ 130 w 130"/>
                  <a:gd name="T39" fmla="*/ 43 h 119"/>
                  <a:gd name="T40" fmla="*/ 126 w 130"/>
                  <a:gd name="T41" fmla="*/ 40 h 119"/>
                  <a:gd name="T42" fmla="*/ 86 w 130"/>
                  <a:gd name="T43" fmla="*/ 38 h 119"/>
                  <a:gd name="T44" fmla="*/ 68 w 130"/>
                  <a:gd name="T45"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119">
                    <a:moveTo>
                      <a:pt x="68" y="2"/>
                    </a:moveTo>
                    <a:cubicBezTo>
                      <a:pt x="67" y="1"/>
                      <a:pt x="66" y="0"/>
                      <a:pt x="64" y="0"/>
                    </a:cubicBezTo>
                    <a:cubicBezTo>
                      <a:pt x="62" y="0"/>
                      <a:pt x="61" y="1"/>
                      <a:pt x="60" y="2"/>
                    </a:cubicBezTo>
                    <a:cubicBezTo>
                      <a:pt x="44" y="38"/>
                      <a:pt x="44" y="38"/>
                      <a:pt x="44" y="38"/>
                    </a:cubicBezTo>
                    <a:cubicBezTo>
                      <a:pt x="5" y="40"/>
                      <a:pt x="5" y="40"/>
                      <a:pt x="5" y="40"/>
                    </a:cubicBezTo>
                    <a:cubicBezTo>
                      <a:pt x="3" y="40"/>
                      <a:pt x="1" y="41"/>
                      <a:pt x="1" y="43"/>
                    </a:cubicBezTo>
                    <a:cubicBezTo>
                      <a:pt x="0" y="44"/>
                      <a:pt x="0" y="46"/>
                      <a:pt x="2" y="48"/>
                    </a:cubicBezTo>
                    <a:cubicBezTo>
                      <a:pt x="29" y="77"/>
                      <a:pt x="29" y="77"/>
                      <a:pt x="29" y="77"/>
                    </a:cubicBezTo>
                    <a:cubicBezTo>
                      <a:pt x="13" y="112"/>
                      <a:pt x="13" y="112"/>
                      <a:pt x="13" y="112"/>
                    </a:cubicBezTo>
                    <a:cubicBezTo>
                      <a:pt x="13" y="114"/>
                      <a:pt x="13" y="116"/>
                      <a:pt x="14" y="117"/>
                    </a:cubicBezTo>
                    <a:cubicBezTo>
                      <a:pt x="15" y="118"/>
                      <a:pt x="16" y="119"/>
                      <a:pt x="18" y="119"/>
                    </a:cubicBezTo>
                    <a:cubicBezTo>
                      <a:pt x="18" y="119"/>
                      <a:pt x="19" y="119"/>
                      <a:pt x="19" y="118"/>
                    </a:cubicBezTo>
                    <a:cubicBezTo>
                      <a:pt x="66" y="98"/>
                      <a:pt x="66" y="98"/>
                      <a:pt x="66" y="98"/>
                    </a:cubicBezTo>
                    <a:cubicBezTo>
                      <a:pt x="111" y="118"/>
                      <a:pt x="111" y="118"/>
                      <a:pt x="111" y="118"/>
                    </a:cubicBezTo>
                    <a:cubicBezTo>
                      <a:pt x="112" y="119"/>
                      <a:pt x="112" y="119"/>
                      <a:pt x="113" y="119"/>
                    </a:cubicBezTo>
                    <a:cubicBezTo>
                      <a:pt x="114" y="119"/>
                      <a:pt x="115" y="118"/>
                      <a:pt x="116" y="117"/>
                    </a:cubicBezTo>
                    <a:cubicBezTo>
                      <a:pt x="117" y="116"/>
                      <a:pt x="118" y="114"/>
                      <a:pt x="117" y="112"/>
                    </a:cubicBezTo>
                    <a:cubicBezTo>
                      <a:pt x="101" y="77"/>
                      <a:pt x="101" y="77"/>
                      <a:pt x="101" y="77"/>
                    </a:cubicBezTo>
                    <a:cubicBezTo>
                      <a:pt x="129" y="48"/>
                      <a:pt x="129" y="48"/>
                      <a:pt x="129" y="48"/>
                    </a:cubicBezTo>
                    <a:cubicBezTo>
                      <a:pt x="130" y="46"/>
                      <a:pt x="130" y="44"/>
                      <a:pt x="130" y="43"/>
                    </a:cubicBezTo>
                    <a:cubicBezTo>
                      <a:pt x="129" y="41"/>
                      <a:pt x="128" y="40"/>
                      <a:pt x="126" y="40"/>
                    </a:cubicBezTo>
                    <a:cubicBezTo>
                      <a:pt x="86" y="38"/>
                      <a:pt x="86" y="38"/>
                      <a:pt x="86" y="38"/>
                    </a:cubicBezTo>
                    <a:lnTo>
                      <a:pt x="68" y="2"/>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grpSp>
      </p:grpSp>
      <p:grpSp>
        <p:nvGrpSpPr>
          <p:cNvPr id="70" name="Group 69">
            <a:extLst>
              <a:ext uri="{FF2B5EF4-FFF2-40B4-BE49-F238E27FC236}">
                <a16:creationId xmlns:a16="http://schemas.microsoft.com/office/drawing/2014/main" id="{F82A771F-5B7C-CCF5-00C3-8E1B7FDE9AAD}"/>
              </a:ext>
            </a:extLst>
          </p:cNvPr>
          <p:cNvGrpSpPr/>
          <p:nvPr/>
        </p:nvGrpSpPr>
        <p:grpSpPr>
          <a:xfrm>
            <a:off x="4332729" y="3027362"/>
            <a:ext cx="196775" cy="130175"/>
            <a:chOff x="7415213" y="2178050"/>
            <a:chExt cx="363538" cy="193675"/>
          </a:xfrm>
        </p:grpSpPr>
        <p:sp>
          <p:nvSpPr>
            <p:cNvPr id="67" name="Freeform 49">
              <a:extLst>
                <a:ext uri="{FF2B5EF4-FFF2-40B4-BE49-F238E27FC236}">
                  <a16:creationId xmlns:a16="http://schemas.microsoft.com/office/drawing/2014/main" id="{E6EA86B6-28E4-69D1-D213-52B9D10CF8DA}"/>
                </a:ext>
              </a:extLst>
            </p:cNvPr>
            <p:cNvSpPr>
              <a:spLocks/>
            </p:cNvSpPr>
            <p:nvPr/>
          </p:nvSpPr>
          <p:spPr bwMode="auto">
            <a:xfrm>
              <a:off x="7572375" y="2178050"/>
              <a:ext cx="80963" cy="152400"/>
            </a:xfrm>
            <a:custGeom>
              <a:avLst/>
              <a:gdLst>
                <a:gd name="T0" fmla="*/ 56 w 252"/>
                <a:gd name="T1" fmla="*/ 470 h 470"/>
                <a:gd name="T2" fmla="*/ 112 w 252"/>
                <a:gd name="T3" fmla="*/ 414 h 470"/>
                <a:gd name="T4" fmla="*/ 112 w 252"/>
                <a:gd name="T5" fmla="*/ 290 h 470"/>
                <a:gd name="T6" fmla="*/ 125 w 252"/>
                <a:gd name="T7" fmla="*/ 293 h 470"/>
                <a:gd name="T8" fmla="*/ 126 w 252"/>
                <a:gd name="T9" fmla="*/ 294 h 470"/>
                <a:gd name="T10" fmla="*/ 126 w 252"/>
                <a:gd name="T11" fmla="*/ 294 h 470"/>
                <a:gd name="T12" fmla="*/ 128 w 252"/>
                <a:gd name="T13" fmla="*/ 294 h 470"/>
                <a:gd name="T14" fmla="*/ 130 w 252"/>
                <a:gd name="T15" fmla="*/ 295 h 470"/>
                <a:gd name="T16" fmla="*/ 151 w 252"/>
                <a:gd name="T17" fmla="*/ 297 h 470"/>
                <a:gd name="T18" fmla="*/ 214 w 252"/>
                <a:gd name="T19" fmla="*/ 275 h 470"/>
                <a:gd name="T20" fmla="*/ 251 w 252"/>
                <a:gd name="T21" fmla="*/ 198 h 470"/>
                <a:gd name="T22" fmla="*/ 251 w 252"/>
                <a:gd name="T23" fmla="*/ 197 h 470"/>
                <a:gd name="T24" fmla="*/ 251 w 252"/>
                <a:gd name="T25" fmla="*/ 56 h 470"/>
                <a:gd name="T26" fmla="*/ 195 w 252"/>
                <a:gd name="T27" fmla="*/ 0 h 470"/>
                <a:gd name="T28" fmla="*/ 139 w 252"/>
                <a:gd name="T29" fmla="*/ 56 h 470"/>
                <a:gd name="T30" fmla="*/ 139 w 252"/>
                <a:gd name="T31" fmla="*/ 181 h 470"/>
                <a:gd name="T32" fmla="*/ 127 w 252"/>
                <a:gd name="T33" fmla="*/ 177 h 470"/>
                <a:gd name="T34" fmla="*/ 126 w 252"/>
                <a:gd name="T35" fmla="*/ 177 h 470"/>
                <a:gd name="T36" fmla="*/ 125 w 252"/>
                <a:gd name="T37" fmla="*/ 176 h 470"/>
                <a:gd name="T38" fmla="*/ 39 w 252"/>
                <a:gd name="T39" fmla="*/ 193 h 470"/>
                <a:gd name="T40" fmla="*/ 0 w 252"/>
                <a:gd name="T41" fmla="*/ 273 h 470"/>
                <a:gd name="T42" fmla="*/ 0 w 252"/>
                <a:gd name="T43" fmla="*/ 273 h 470"/>
                <a:gd name="T44" fmla="*/ 0 w 252"/>
                <a:gd name="T45" fmla="*/ 414 h 470"/>
                <a:gd name="T46" fmla="*/ 56 w 252"/>
                <a:gd name="T47"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2" h="470">
                  <a:moveTo>
                    <a:pt x="56" y="470"/>
                  </a:moveTo>
                  <a:cubicBezTo>
                    <a:pt x="87" y="470"/>
                    <a:pt x="112" y="445"/>
                    <a:pt x="112" y="414"/>
                  </a:cubicBezTo>
                  <a:cubicBezTo>
                    <a:pt x="112" y="290"/>
                    <a:pt x="112" y="290"/>
                    <a:pt x="112" y="290"/>
                  </a:cubicBezTo>
                  <a:cubicBezTo>
                    <a:pt x="125" y="293"/>
                    <a:pt x="125" y="293"/>
                    <a:pt x="125" y="293"/>
                  </a:cubicBezTo>
                  <a:cubicBezTo>
                    <a:pt x="125" y="293"/>
                    <a:pt x="125" y="294"/>
                    <a:pt x="126" y="294"/>
                  </a:cubicBezTo>
                  <a:cubicBezTo>
                    <a:pt x="126" y="294"/>
                    <a:pt x="126" y="294"/>
                    <a:pt x="126" y="294"/>
                  </a:cubicBezTo>
                  <a:cubicBezTo>
                    <a:pt x="127" y="294"/>
                    <a:pt x="127" y="294"/>
                    <a:pt x="128" y="294"/>
                  </a:cubicBezTo>
                  <a:cubicBezTo>
                    <a:pt x="128" y="294"/>
                    <a:pt x="129" y="295"/>
                    <a:pt x="130" y="295"/>
                  </a:cubicBezTo>
                  <a:cubicBezTo>
                    <a:pt x="137" y="296"/>
                    <a:pt x="144" y="297"/>
                    <a:pt x="151" y="297"/>
                  </a:cubicBezTo>
                  <a:cubicBezTo>
                    <a:pt x="173" y="297"/>
                    <a:pt x="196" y="290"/>
                    <a:pt x="214" y="275"/>
                  </a:cubicBezTo>
                  <a:cubicBezTo>
                    <a:pt x="238" y="257"/>
                    <a:pt x="252" y="230"/>
                    <a:pt x="251" y="198"/>
                  </a:cubicBezTo>
                  <a:cubicBezTo>
                    <a:pt x="251" y="198"/>
                    <a:pt x="251" y="197"/>
                    <a:pt x="251" y="197"/>
                  </a:cubicBezTo>
                  <a:cubicBezTo>
                    <a:pt x="251" y="56"/>
                    <a:pt x="251" y="56"/>
                    <a:pt x="251" y="56"/>
                  </a:cubicBezTo>
                  <a:cubicBezTo>
                    <a:pt x="251" y="25"/>
                    <a:pt x="226" y="0"/>
                    <a:pt x="195" y="0"/>
                  </a:cubicBezTo>
                  <a:cubicBezTo>
                    <a:pt x="165" y="0"/>
                    <a:pt x="139" y="25"/>
                    <a:pt x="139" y="56"/>
                  </a:cubicBezTo>
                  <a:cubicBezTo>
                    <a:pt x="139" y="181"/>
                    <a:pt x="139" y="181"/>
                    <a:pt x="139" y="181"/>
                  </a:cubicBezTo>
                  <a:cubicBezTo>
                    <a:pt x="127" y="177"/>
                    <a:pt x="127" y="177"/>
                    <a:pt x="127" y="177"/>
                  </a:cubicBezTo>
                  <a:cubicBezTo>
                    <a:pt x="127" y="177"/>
                    <a:pt x="127" y="177"/>
                    <a:pt x="126" y="177"/>
                  </a:cubicBezTo>
                  <a:cubicBezTo>
                    <a:pt x="126" y="177"/>
                    <a:pt x="126" y="176"/>
                    <a:pt x="125" y="176"/>
                  </a:cubicBezTo>
                  <a:cubicBezTo>
                    <a:pt x="95" y="168"/>
                    <a:pt x="64" y="174"/>
                    <a:pt x="39" y="193"/>
                  </a:cubicBezTo>
                  <a:cubicBezTo>
                    <a:pt x="15" y="211"/>
                    <a:pt x="0" y="241"/>
                    <a:pt x="0" y="273"/>
                  </a:cubicBezTo>
                  <a:cubicBezTo>
                    <a:pt x="0" y="273"/>
                    <a:pt x="0" y="273"/>
                    <a:pt x="0" y="273"/>
                  </a:cubicBezTo>
                  <a:cubicBezTo>
                    <a:pt x="0" y="414"/>
                    <a:pt x="0" y="414"/>
                    <a:pt x="0" y="414"/>
                  </a:cubicBezTo>
                  <a:cubicBezTo>
                    <a:pt x="0" y="445"/>
                    <a:pt x="25" y="470"/>
                    <a:pt x="56" y="4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8" name="Freeform 50">
              <a:extLst>
                <a:ext uri="{FF2B5EF4-FFF2-40B4-BE49-F238E27FC236}">
                  <a16:creationId xmlns:a16="http://schemas.microsoft.com/office/drawing/2014/main" id="{E07FE467-01BC-B1E2-1F20-855D54E54CEE}"/>
                </a:ext>
              </a:extLst>
            </p:cNvPr>
            <p:cNvSpPr>
              <a:spLocks/>
            </p:cNvSpPr>
            <p:nvPr/>
          </p:nvSpPr>
          <p:spPr bwMode="auto">
            <a:xfrm>
              <a:off x="7415213" y="2212975"/>
              <a:ext cx="73025" cy="158750"/>
            </a:xfrm>
            <a:custGeom>
              <a:avLst/>
              <a:gdLst>
                <a:gd name="T0" fmla="*/ 92 w 222"/>
                <a:gd name="T1" fmla="*/ 196 h 490"/>
                <a:gd name="T2" fmla="*/ 76 w 222"/>
                <a:gd name="T3" fmla="*/ 203 h 490"/>
                <a:gd name="T4" fmla="*/ 76 w 222"/>
                <a:gd name="T5" fmla="*/ 203 h 490"/>
                <a:gd name="T6" fmla="*/ 16 w 222"/>
                <a:gd name="T7" fmla="*/ 265 h 490"/>
                <a:gd name="T8" fmla="*/ 30 w 222"/>
                <a:gd name="T9" fmla="*/ 353 h 490"/>
                <a:gd name="T10" fmla="*/ 30 w 222"/>
                <a:gd name="T11" fmla="*/ 353 h 490"/>
                <a:gd name="T12" fmla="*/ 30 w 222"/>
                <a:gd name="T13" fmla="*/ 353 h 490"/>
                <a:gd name="T14" fmla="*/ 113 w 222"/>
                <a:gd name="T15" fmla="*/ 467 h 490"/>
                <a:gd name="T16" fmla="*/ 159 w 222"/>
                <a:gd name="T17" fmla="*/ 490 h 490"/>
                <a:gd name="T18" fmla="*/ 192 w 222"/>
                <a:gd name="T19" fmla="*/ 480 h 490"/>
                <a:gd name="T20" fmla="*/ 204 w 222"/>
                <a:gd name="T21" fmla="*/ 401 h 490"/>
                <a:gd name="T22" fmla="*/ 131 w 222"/>
                <a:gd name="T23" fmla="*/ 301 h 490"/>
                <a:gd name="T24" fmla="*/ 146 w 222"/>
                <a:gd name="T25" fmla="*/ 295 h 490"/>
                <a:gd name="T26" fmla="*/ 147 w 222"/>
                <a:gd name="T27" fmla="*/ 295 h 490"/>
                <a:gd name="T28" fmla="*/ 208 w 222"/>
                <a:gd name="T29" fmla="*/ 231 h 490"/>
                <a:gd name="T30" fmla="*/ 192 w 222"/>
                <a:gd name="T31" fmla="*/ 145 h 490"/>
                <a:gd name="T32" fmla="*/ 192 w 222"/>
                <a:gd name="T33" fmla="*/ 144 h 490"/>
                <a:gd name="T34" fmla="*/ 192 w 222"/>
                <a:gd name="T35" fmla="*/ 144 h 490"/>
                <a:gd name="T36" fmla="*/ 109 w 222"/>
                <a:gd name="T37" fmla="*/ 30 h 490"/>
                <a:gd name="T38" fmla="*/ 31 w 222"/>
                <a:gd name="T39" fmla="*/ 18 h 490"/>
                <a:gd name="T40" fmla="*/ 19 w 222"/>
                <a:gd name="T41" fmla="*/ 96 h 490"/>
                <a:gd name="T42" fmla="*/ 92 w 222"/>
                <a:gd name="T43" fmla="*/ 19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92" y="196"/>
                  </a:moveTo>
                  <a:cubicBezTo>
                    <a:pt x="76" y="203"/>
                    <a:pt x="76" y="203"/>
                    <a:pt x="76" y="203"/>
                  </a:cubicBezTo>
                  <a:cubicBezTo>
                    <a:pt x="76" y="203"/>
                    <a:pt x="76" y="203"/>
                    <a:pt x="76" y="203"/>
                  </a:cubicBezTo>
                  <a:cubicBezTo>
                    <a:pt x="46" y="214"/>
                    <a:pt x="25" y="237"/>
                    <a:pt x="16" y="265"/>
                  </a:cubicBezTo>
                  <a:cubicBezTo>
                    <a:pt x="7" y="295"/>
                    <a:pt x="12" y="328"/>
                    <a:pt x="30" y="353"/>
                  </a:cubicBezTo>
                  <a:cubicBezTo>
                    <a:pt x="30" y="353"/>
                    <a:pt x="30" y="353"/>
                    <a:pt x="30" y="353"/>
                  </a:cubicBezTo>
                  <a:cubicBezTo>
                    <a:pt x="30" y="353"/>
                    <a:pt x="30" y="353"/>
                    <a:pt x="30" y="353"/>
                  </a:cubicBezTo>
                  <a:cubicBezTo>
                    <a:pt x="113" y="467"/>
                    <a:pt x="113" y="467"/>
                    <a:pt x="113" y="467"/>
                  </a:cubicBezTo>
                  <a:cubicBezTo>
                    <a:pt x="124" y="482"/>
                    <a:pt x="141" y="490"/>
                    <a:pt x="159" y="490"/>
                  </a:cubicBezTo>
                  <a:cubicBezTo>
                    <a:pt x="170" y="490"/>
                    <a:pt x="182" y="487"/>
                    <a:pt x="192" y="480"/>
                  </a:cubicBezTo>
                  <a:cubicBezTo>
                    <a:pt x="217" y="461"/>
                    <a:pt x="222" y="426"/>
                    <a:pt x="204" y="401"/>
                  </a:cubicBezTo>
                  <a:cubicBezTo>
                    <a:pt x="131" y="301"/>
                    <a:pt x="131" y="301"/>
                    <a:pt x="131" y="301"/>
                  </a:cubicBezTo>
                  <a:cubicBezTo>
                    <a:pt x="146" y="295"/>
                    <a:pt x="146" y="295"/>
                    <a:pt x="146" y="295"/>
                  </a:cubicBezTo>
                  <a:cubicBezTo>
                    <a:pt x="147" y="295"/>
                    <a:pt x="147" y="295"/>
                    <a:pt x="147" y="295"/>
                  </a:cubicBezTo>
                  <a:cubicBezTo>
                    <a:pt x="176" y="284"/>
                    <a:pt x="199" y="259"/>
                    <a:pt x="208" y="231"/>
                  </a:cubicBezTo>
                  <a:cubicBezTo>
                    <a:pt x="217" y="202"/>
                    <a:pt x="212" y="171"/>
                    <a:pt x="192" y="145"/>
                  </a:cubicBezTo>
                  <a:cubicBezTo>
                    <a:pt x="192" y="144"/>
                    <a:pt x="192" y="144"/>
                    <a:pt x="192" y="144"/>
                  </a:cubicBezTo>
                  <a:cubicBezTo>
                    <a:pt x="192" y="144"/>
                    <a:pt x="192" y="144"/>
                    <a:pt x="192" y="144"/>
                  </a:cubicBezTo>
                  <a:cubicBezTo>
                    <a:pt x="109" y="30"/>
                    <a:pt x="109" y="30"/>
                    <a:pt x="109" y="30"/>
                  </a:cubicBezTo>
                  <a:cubicBezTo>
                    <a:pt x="91" y="5"/>
                    <a:pt x="56" y="0"/>
                    <a:pt x="31" y="18"/>
                  </a:cubicBezTo>
                  <a:cubicBezTo>
                    <a:pt x="6" y="36"/>
                    <a:pt x="0" y="71"/>
                    <a:pt x="19" y="96"/>
                  </a:cubicBezTo>
                  <a:lnTo>
                    <a:pt x="92" y="19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9" name="Freeform 51">
              <a:extLst>
                <a:ext uri="{FF2B5EF4-FFF2-40B4-BE49-F238E27FC236}">
                  <a16:creationId xmlns:a16="http://schemas.microsoft.com/office/drawing/2014/main" id="{A32595F4-D518-6D7C-5C6F-154F615BA320}"/>
                </a:ext>
              </a:extLst>
            </p:cNvPr>
            <p:cNvSpPr>
              <a:spLocks/>
            </p:cNvSpPr>
            <p:nvPr/>
          </p:nvSpPr>
          <p:spPr bwMode="auto">
            <a:xfrm>
              <a:off x="7707313" y="2212975"/>
              <a:ext cx="71438" cy="158750"/>
            </a:xfrm>
            <a:custGeom>
              <a:avLst/>
              <a:gdLst>
                <a:gd name="T0" fmla="*/ 31 w 222"/>
                <a:gd name="T1" fmla="*/ 480 h 490"/>
                <a:gd name="T2" fmla="*/ 64 w 222"/>
                <a:gd name="T3" fmla="*/ 490 h 490"/>
                <a:gd name="T4" fmla="*/ 109 w 222"/>
                <a:gd name="T5" fmla="*/ 467 h 490"/>
                <a:gd name="T6" fmla="*/ 192 w 222"/>
                <a:gd name="T7" fmla="*/ 353 h 490"/>
                <a:gd name="T8" fmla="*/ 192 w 222"/>
                <a:gd name="T9" fmla="*/ 353 h 490"/>
                <a:gd name="T10" fmla="*/ 192 w 222"/>
                <a:gd name="T11" fmla="*/ 353 h 490"/>
                <a:gd name="T12" fmla="*/ 208 w 222"/>
                <a:gd name="T13" fmla="*/ 265 h 490"/>
                <a:gd name="T14" fmla="*/ 146 w 222"/>
                <a:gd name="T15" fmla="*/ 202 h 490"/>
                <a:gd name="T16" fmla="*/ 145 w 222"/>
                <a:gd name="T17" fmla="*/ 202 h 490"/>
                <a:gd name="T18" fmla="*/ 131 w 222"/>
                <a:gd name="T19" fmla="*/ 197 h 490"/>
                <a:gd name="T20" fmla="*/ 204 w 222"/>
                <a:gd name="T21" fmla="*/ 96 h 490"/>
                <a:gd name="T22" fmla="*/ 191 w 222"/>
                <a:gd name="T23" fmla="*/ 18 h 490"/>
                <a:gd name="T24" fmla="*/ 113 w 222"/>
                <a:gd name="T25" fmla="*/ 30 h 490"/>
                <a:gd name="T26" fmla="*/ 30 w 222"/>
                <a:gd name="T27" fmla="*/ 144 h 490"/>
                <a:gd name="T28" fmla="*/ 30 w 222"/>
                <a:gd name="T29" fmla="*/ 144 h 490"/>
                <a:gd name="T30" fmla="*/ 30 w 222"/>
                <a:gd name="T31" fmla="*/ 145 h 490"/>
                <a:gd name="T32" fmla="*/ 16 w 222"/>
                <a:gd name="T33" fmla="*/ 231 h 490"/>
                <a:gd name="T34" fmla="*/ 75 w 222"/>
                <a:gd name="T35" fmla="*/ 295 h 490"/>
                <a:gd name="T36" fmla="*/ 75 w 222"/>
                <a:gd name="T37" fmla="*/ 295 h 490"/>
                <a:gd name="T38" fmla="*/ 91 w 222"/>
                <a:gd name="T39" fmla="*/ 302 h 490"/>
                <a:gd name="T40" fmla="*/ 19 w 222"/>
                <a:gd name="T41" fmla="*/ 401 h 490"/>
                <a:gd name="T42" fmla="*/ 31 w 222"/>
                <a:gd name="T43" fmla="*/ 48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31" y="480"/>
                  </a:moveTo>
                  <a:cubicBezTo>
                    <a:pt x="41" y="487"/>
                    <a:pt x="52" y="490"/>
                    <a:pt x="64" y="490"/>
                  </a:cubicBezTo>
                  <a:cubicBezTo>
                    <a:pt x="81" y="490"/>
                    <a:pt x="98" y="482"/>
                    <a:pt x="109" y="467"/>
                  </a:cubicBezTo>
                  <a:cubicBezTo>
                    <a:pt x="192" y="353"/>
                    <a:pt x="192" y="353"/>
                    <a:pt x="192" y="353"/>
                  </a:cubicBezTo>
                  <a:cubicBezTo>
                    <a:pt x="192" y="353"/>
                    <a:pt x="192" y="353"/>
                    <a:pt x="192" y="353"/>
                  </a:cubicBezTo>
                  <a:cubicBezTo>
                    <a:pt x="192" y="353"/>
                    <a:pt x="192" y="353"/>
                    <a:pt x="192" y="353"/>
                  </a:cubicBezTo>
                  <a:cubicBezTo>
                    <a:pt x="211" y="327"/>
                    <a:pt x="217" y="294"/>
                    <a:pt x="208" y="265"/>
                  </a:cubicBezTo>
                  <a:cubicBezTo>
                    <a:pt x="199" y="237"/>
                    <a:pt x="177" y="214"/>
                    <a:pt x="146" y="202"/>
                  </a:cubicBezTo>
                  <a:cubicBezTo>
                    <a:pt x="146" y="202"/>
                    <a:pt x="145" y="202"/>
                    <a:pt x="145" y="202"/>
                  </a:cubicBezTo>
                  <a:cubicBezTo>
                    <a:pt x="131" y="197"/>
                    <a:pt x="131" y="197"/>
                    <a:pt x="131" y="197"/>
                  </a:cubicBezTo>
                  <a:cubicBezTo>
                    <a:pt x="204" y="96"/>
                    <a:pt x="204" y="96"/>
                    <a:pt x="204" y="96"/>
                  </a:cubicBezTo>
                  <a:cubicBezTo>
                    <a:pt x="222" y="71"/>
                    <a:pt x="216" y="36"/>
                    <a:pt x="191" y="18"/>
                  </a:cubicBezTo>
                  <a:cubicBezTo>
                    <a:pt x="166" y="0"/>
                    <a:pt x="131" y="5"/>
                    <a:pt x="113" y="30"/>
                  </a:cubicBezTo>
                  <a:cubicBezTo>
                    <a:pt x="30" y="144"/>
                    <a:pt x="30" y="144"/>
                    <a:pt x="30" y="144"/>
                  </a:cubicBezTo>
                  <a:cubicBezTo>
                    <a:pt x="30" y="144"/>
                    <a:pt x="30" y="144"/>
                    <a:pt x="30" y="144"/>
                  </a:cubicBezTo>
                  <a:cubicBezTo>
                    <a:pt x="30" y="144"/>
                    <a:pt x="30" y="145"/>
                    <a:pt x="30" y="145"/>
                  </a:cubicBezTo>
                  <a:cubicBezTo>
                    <a:pt x="12" y="170"/>
                    <a:pt x="7" y="201"/>
                    <a:pt x="16" y="231"/>
                  </a:cubicBezTo>
                  <a:cubicBezTo>
                    <a:pt x="25" y="261"/>
                    <a:pt x="47" y="285"/>
                    <a:pt x="75" y="295"/>
                  </a:cubicBezTo>
                  <a:cubicBezTo>
                    <a:pt x="75" y="295"/>
                    <a:pt x="75" y="295"/>
                    <a:pt x="75" y="295"/>
                  </a:cubicBezTo>
                  <a:cubicBezTo>
                    <a:pt x="91" y="302"/>
                    <a:pt x="91" y="302"/>
                    <a:pt x="91" y="302"/>
                  </a:cubicBezTo>
                  <a:cubicBezTo>
                    <a:pt x="19" y="401"/>
                    <a:pt x="19" y="401"/>
                    <a:pt x="19" y="401"/>
                  </a:cubicBezTo>
                  <a:cubicBezTo>
                    <a:pt x="0" y="426"/>
                    <a:pt x="6" y="461"/>
                    <a:pt x="31" y="4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noProof="0" dirty="0"/>
            </a:p>
          </p:txBody>
        </p:sp>
      </p:grpSp>
      <p:grpSp>
        <p:nvGrpSpPr>
          <p:cNvPr id="71" name="Group 70">
            <a:extLst>
              <a:ext uri="{FF2B5EF4-FFF2-40B4-BE49-F238E27FC236}">
                <a16:creationId xmlns:a16="http://schemas.microsoft.com/office/drawing/2014/main" id="{7563E8C1-DDF6-8BB4-B7D8-2844CB0AF4FC}"/>
              </a:ext>
            </a:extLst>
          </p:cNvPr>
          <p:cNvGrpSpPr/>
          <p:nvPr/>
        </p:nvGrpSpPr>
        <p:grpSpPr>
          <a:xfrm>
            <a:off x="1480529" y="3779167"/>
            <a:ext cx="276498" cy="435872"/>
            <a:chOff x="5802313" y="2176463"/>
            <a:chExt cx="592138" cy="933449"/>
          </a:xfrm>
          <a:solidFill>
            <a:schemeClr val="tx1"/>
          </a:solidFill>
        </p:grpSpPr>
        <p:sp>
          <p:nvSpPr>
            <p:cNvPr id="72" name="Freeform 44">
              <a:extLst>
                <a:ext uri="{FF2B5EF4-FFF2-40B4-BE49-F238E27FC236}">
                  <a16:creationId xmlns:a16="http://schemas.microsoft.com/office/drawing/2014/main" id="{0425933B-4AC5-23D5-5AA9-C511FF35B6FB}"/>
                </a:ext>
              </a:extLst>
            </p:cNvPr>
            <p:cNvSpPr>
              <a:spLocks noEditPoints="1"/>
            </p:cNvSpPr>
            <p:nvPr/>
          </p:nvSpPr>
          <p:spPr bwMode="auto">
            <a:xfrm>
              <a:off x="5802313" y="2339975"/>
              <a:ext cx="592138" cy="769937"/>
            </a:xfrm>
            <a:custGeom>
              <a:avLst/>
              <a:gdLst>
                <a:gd name="T0" fmla="*/ 1793 w 1823"/>
                <a:gd name="T1" fmla="*/ 1348 h 2372"/>
                <a:gd name="T2" fmla="*/ 1793 w 1823"/>
                <a:gd name="T3" fmla="*/ 1348 h 2372"/>
                <a:gd name="T4" fmla="*/ 1793 w 1823"/>
                <a:gd name="T5" fmla="*/ 1348 h 2372"/>
                <a:gd name="T6" fmla="*/ 1569 w 1823"/>
                <a:gd name="T7" fmla="*/ 387 h 2372"/>
                <a:gd name="T8" fmla="*/ 1568 w 1823"/>
                <a:gd name="T9" fmla="*/ 387 h 2372"/>
                <a:gd name="T10" fmla="*/ 1365 w 1823"/>
                <a:gd name="T11" fmla="*/ 163 h 2372"/>
                <a:gd name="T12" fmla="*/ 1341 w 1823"/>
                <a:gd name="T13" fmla="*/ 156 h 2372"/>
                <a:gd name="T14" fmla="*/ 718 w 1823"/>
                <a:gd name="T15" fmla="*/ 144 h 2372"/>
                <a:gd name="T16" fmla="*/ 584 w 1823"/>
                <a:gd name="T17" fmla="*/ 766 h 2372"/>
                <a:gd name="T18" fmla="*/ 1021 w 1823"/>
                <a:gd name="T19" fmla="*/ 1030 h 2372"/>
                <a:gd name="T20" fmla="*/ 1101 w 1823"/>
                <a:gd name="T21" fmla="*/ 1023 h 2372"/>
                <a:gd name="T22" fmla="*/ 1156 w 1823"/>
                <a:gd name="T23" fmla="*/ 1259 h 2372"/>
                <a:gd name="T24" fmla="*/ 428 w 1823"/>
                <a:gd name="T25" fmla="*/ 1259 h 2372"/>
                <a:gd name="T26" fmla="*/ 428 w 1823"/>
                <a:gd name="T27" fmla="*/ 1259 h 2372"/>
                <a:gd name="T28" fmla="*/ 126 w 1823"/>
                <a:gd name="T29" fmla="*/ 1380 h 2372"/>
                <a:gd name="T30" fmla="*/ 0 w 1823"/>
                <a:gd name="T31" fmla="*/ 1684 h 2372"/>
                <a:gd name="T32" fmla="*/ 0 w 1823"/>
                <a:gd name="T33" fmla="*/ 2304 h 2372"/>
                <a:gd name="T34" fmla="*/ 68 w 1823"/>
                <a:gd name="T35" fmla="*/ 2372 h 2372"/>
                <a:gd name="T36" fmla="*/ 136 w 1823"/>
                <a:gd name="T37" fmla="*/ 2304 h 2372"/>
                <a:gd name="T38" fmla="*/ 136 w 1823"/>
                <a:gd name="T39" fmla="*/ 1684 h 2372"/>
                <a:gd name="T40" fmla="*/ 222 w 1823"/>
                <a:gd name="T41" fmla="*/ 1477 h 2372"/>
                <a:gd name="T42" fmla="*/ 427 w 1823"/>
                <a:gd name="T43" fmla="*/ 1395 h 2372"/>
                <a:gd name="T44" fmla="*/ 428 w 1823"/>
                <a:gd name="T45" fmla="*/ 1395 h 2372"/>
                <a:gd name="T46" fmla="*/ 428 w 1823"/>
                <a:gd name="T47" fmla="*/ 1395 h 2372"/>
                <a:gd name="T48" fmla="*/ 1180 w 1823"/>
                <a:gd name="T49" fmla="*/ 1395 h 2372"/>
                <a:gd name="T50" fmla="*/ 1274 w 1823"/>
                <a:gd name="T51" fmla="*/ 1350 h 2372"/>
                <a:gd name="T52" fmla="*/ 1294 w 1823"/>
                <a:gd name="T53" fmla="*/ 1250 h 2372"/>
                <a:gd name="T54" fmla="*/ 1294 w 1823"/>
                <a:gd name="T55" fmla="*/ 1250 h 2372"/>
                <a:gd name="T56" fmla="*/ 1117 w 1823"/>
                <a:gd name="T57" fmla="*/ 492 h 2372"/>
                <a:gd name="T58" fmla="*/ 1117 w 1823"/>
                <a:gd name="T59" fmla="*/ 491 h 2372"/>
                <a:gd name="T60" fmla="*/ 1116 w 1823"/>
                <a:gd name="T61" fmla="*/ 491 h 2372"/>
                <a:gd name="T62" fmla="*/ 1164 w 1823"/>
                <a:gd name="T63" fmla="*/ 330 h 2372"/>
                <a:gd name="T64" fmla="*/ 1325 w 1823"/>
                <a:gd name="T65" fmla="*/ 292 h 2372"/>
                <a:gd name="T66" fmla="*/ 1436 w 1823"/>
                <a:gd name="T67" fmla="*/ 416 h 2372"/>
                <a:gd name="T68" fmla="*/ 1436 w 1823"/>
                <a:gd name="T69" fmla="*/ 417 h 2372"/>
                <a:gd name="T70" fmla="*/ 1436 w 1823"/>
                <a:gd name="T71" fmla="*/ 418 h 2372"/>
                <a:gd name="T72" fmla="*/ 1661 w 1823"/>
                <a:gd name="T73" fmla="*/ 1379 h 2372"/>
                <a:gd name="T74" fmla="*/ 1661 w 1823"/>
                <a:gd name="T75" fmla="*/ 1379 h 2372"/>
                <a:gd name="T76" fmla="*/ 1608 w 1823"/>
                <a:gd name="T77" fmla="*/ 1617 h 2372"/>
                <a:gd name="T78" fmla="*/ 1387 w 1823"/>
                <a:gd name="T79" fmla="*/ 1723 h 2372"/>
                <a:gd name="T80" fmla="*/ 778 w 1823"/>
                <a:gd name="T81" fmla="*/ 1723 h 2372"/>
                <a:gd name="T82" fmla="*/ 710 w 1823"/>
                <a:gd name="T83" fmla="*/ 1791 h 2372"/>
                <a:gd name="T84" fmla="*/ 778 w 1823"/>
                <a:gd name="T85" fmla="*/ 1859 h 2372"/>
                <a:gd name="T86" fmla="*/ 917 w 1823"/>
                <a:gd name="T87" fmla="*/ 1859 h 2372"/>
                <a:gd name="T88" fmla="*/ 917 w 1823"/>
                <a:gd name="T89" fmla="*/ 2304 h 2372"/>
                <a:gd name="T90" fmla="*/ 985 w 1823"/>
                <a:gd name="T91" fmla="*/ 2372 h 2372"/>
                <a:gd name="T92" fmla="*/ 1053 w 1823"/>
                <a:gd name="T93" fmla="*/ 2304 h 2372"/>
                <a:gd name="T94" fmla="*/ 1053 w 1823"/>
                <a:gd name="T95" fmla="*/ 1859 h 2372"/>
                <a:gd name="T96" fmla="*/ 1387 w 1823"/>
                <a:gd name="T97" fmla="*/ 1859 h 2372"/>
                <a:gd name="T98" fmla="*/ 1715 w 1823"/>
                <a:gd name="T99" fmla="*/ 1701 h 2372"/>
                <a:gd name="T100" fmla="*/ 1793 w 1823"/>
                <a:gd name="T101" fmla="*/ 1348 h 2372"/>
                <a:gd name="T102" fmla="*/ 1070 w 1823"/>
                <a:gd name="T103" fmla="*/ 232 h 2372"/>
                <a:gd name="T104" fmla="*/ 984 w 1823"/>
                <a:gd name="T105" fmla="*/ 523 h 2372"/>
                <a:gd name="T106" fmla="*/ 984 w 1823"/>
                <a:gd name="T107" fmla="*/ 523 h 2372"/>
                <a:gd name="T108" fmla="*/ 1070 w 1823"/>
                <a:gd name="T109" fmla="*/ 890 h 2372"/>
                <a:gd name="T110" fmla="*/ 705 w 1823"/>
                <a:gd name="T111" fmla="*/ 702 h 2372"/>
                <a:gd name="T112" fmla="*/ 802 w 1823"/>
                <a:gd name="T113" fmla="*/ 251 h 2372"/>
                <a:gd name="T114" fmla="*/ 1124 w 1823"/>
                <a:gd name="T115" fmla="*/ 191 h 2372"/>
                <a:gd name="T116" fmla="*/ 1070 w 1823"/>
                <a:gd name="T117" fmla="*/ 232 h 2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23" h="2372">
                  <a:moveTo>
                    <a:pt x="1793" y="1348"/>
                  </a:moveTo>
                  <a:cubicBezTo>
                    <a:pt x="1793" y="1348"/>
                    <a:pt x="1793" y="1348"/>
                    <a:pt x="1793" y="1348"/>
                  </a:cubicBezTo>
                  <a:cubicBezTo>
                    <a:pt x="1793" y="1348"/>
                    <a:pt x="1793" y="1348"/>
                    <a:pt x="1793" y="1348"/>
                  </a:cubicBezTo>
                  <a:cubicBezTo>
                    <a:pt x="1569" y="387"/>
                    <a:pt x="1569" y="387"/>
                    <a:pt x="1569" y="387"/>
                  </a:cubicBezTo>
                  <a:cubicBezTo>
                    <a:pt x="1569" y="387"/>
                    <a:pt x="1568" y="387"/>
                    <a:pt x="1568" y="387"/>
                  </a:cubicBezTo>
                  <a:cubicBezTo>
                    <a:pt x="1545" y="280"/>
                    <a:pt x="1468" y="194"/>
                    <a:pt x="1365" y="163"/>
                  </a:cubicBezTo>
                  <a:cubicBezTo>
                    <a:pt x="1357" y="160"/>
                    <a:pt x="1349" y="158"/>
                    <a:pt x="1341" y="156"/>
                  </a:cubicBezTo>
                  <a:cubicBezTo>
                    <a:pt x="1163" y="6"/>
                    <a:pt x="904" y="0"/>
                    <a:pt x="718" y="144"/>
                  </a:cubicBezTo>
                  <a:cubicBezTo>
                    <a:pt x="528" y="291"/>
                    <a:pt x="472" y="553"/>
                    <a:pt x="584" y="766"/>
                  </a:cubicBezTo>
                  <a:cubicBezTo>
                    <a:pt x="672" y="932"/>
                    <a:pt x="842" y="1030"/>
                    <a:pt x="1021" y="1030"/>
                  </a:cubicBezTo>
                  <a:cubicBezTo>
                    <a:pt x="1048" y="1030"/>
                    <a:pt x="1074" y="1027"/>
                    <a:pt x="1101" y="1023"/>
                  </a:cubicBezTo>
                  <a:cubicBezTo>
                    <a:pt x="1156" y="1259"/>
                    <a:pt x="1156" y="1259"/>
                    <a:pt x="1156" y="1259"/>
                  </a:cubicBezTo>
                  <a:cubicBezTo>
                    <a:pt x="428" y="1259"/>
                    <a:pt x="428" y="1259"/>
                    <a:pt x="428" y="1259"/>
                  </a:cubicBezTo>
                  <a:cubicBezTo>
                    <a:pt x="428" y="1259"/>
                    <a:pt x="428" y="1259"/>
                    <a:pt x="428" y="1259"/>
                  </a:cubicBezTo>
                  <a:cubicBezTo>
                    <a:pt x="313" y="1258"/>
                    <a:pt x="206" y="1301"/>
                    <a:pt x="126" y="1380"/>
                  </a:cubicBezTo>
                  <a:cubicBezTo>
                    <a:pt x="46" y="1459"/>
                    <a:pt x="0" y="1570"/>
                    <a:pt x="0" y="1684"/>
                  </a:cubicBezTo>
                  <a:cubicBezTo>
                    <a:pt x="0" y="2304"/>
                    <a:pt x="0" y="2304"/>
                    <a:pt x="0" y="2304"/>
                  </a:cubicBezTo>
                  <a:cubicBezTo>
                    <a:pt x="0" y="2342"/>
                    <a:pt x="30" y="2372"/>
                    <a:pt x="68" y="2372"/>
                  </a:cubicBezTo>
                  <a:cubicBezTo>
                    <a:pt x="105" y="2372"/>
                    <a:pt x="136" y="2342"/>
                    <a:pt x="136" y="2304"/>
                  </a:cubicBezTo>
                  <a:cubicBezTo>
                    <a:pt x="136" y="1684"/>
                    <a:pt x="136" y="1684"/>
                    <a:pt x="136" y="1684"/>
                  </a:cubicBezTo>
                  <a:cubicBezTo>
                    <a:pt x="136" y="1606"/>
                    <a:pt x="167" y="1531"/>
                    <a:pt x="222" y="1477"/>
                  </a:cubicBezTo>
                  <a:cubicBezTo>
                    <a:pt x="276" y="1423"/>
                    <a:pt x="349" y="1394"/>
                    <a:pt x="427" y="1395"/>
                  </a:cubicBezTo>
                  <a:cubicBezTo>
                    <a:pt x="427" y="1395"/>
                    <a:pt x="428" y="1395"/>
                    <a:pt x="428" y="1395"/>
                  </a:cubicBezTo>
                  <a:cubicBezTo>
                    <a:pt x="428" y="1395"/>
                    <a:pt x="428" y="1395"/>
                    <a:pt x="428" y="1395"/>
                  </a:cubicBezTo>
                  <a:cubicBezTo>
                    <a:pt x="1180" y="1395"/>
                    <a:pt x="1180" y="1395"/>
                    <a:pt x="1180" y="1395"/>
                  </a:cubicBezTo>
                  <a:cubicBezTo>
                    <a:pt x="1217" y="1395"/>
                    <a:pt x="1252" y="1379"/>
                    <a:pt x="1274" y="1350"/>
                  </a:cubicBezTo>
                  <a:cubicBezTo>
                    <a:pt x="1296" y="1323"/>
                    <a:pt x="1303" y="1288"/>
                    <a:pt x="1294" y="1250"/>
                  </a:cubicBezTo>
                  <a:cubicBezTo>
                    <a:pt x="1294" y="1250"/>
                    <a:pt x="1294" y="1250"/>
                    <a:pt x="1294" y="1250"/>
                  </a:cubicBezTo>
                  <a:cubicBezTo>
                    <a:pt x="1117" y="492"/>
                    <a:pt x="1117" y="492"/>
                    <a:pt x="1117" y="492"/>
                  </a:cubicBezTo>
                  <a:cubicBezTo>
                    <a:pt x="1117" y="492"/>
                    <a:pt x="1117" y="492"/>
                    <a:pt x="1117" y="491"/>
                  </a:cubicBezTo>
                  <a:cubicBezTo>
                    <a:pt x="1117" y="491"/>
                    <a:pt x="1117" y="491"/>
                    <a:pt x="1116" y="491"/>
                  </a:cubicBezTo>
                  <a:cubicBezTo>
                    <a:pt x="1102" y="434"/>
                    <a:pt x="1120" y="371"/>
                    <a:pt x="1164" y="330"/>
                  </a:cubicBezTo>
                  <a:cubicBezTo>
                    <a:pt x="1207" y="289"/>
                    <a:pt x="1268" y="275"/>
                    <a:pt x="1325" y="292"/>
                  </a:cubicBezTo>
                  <a:cubicBezTo>
                    <a:pt x="1381" y="310"/>
                    <a:pt x="1423" y="357"/>
                    <a:pt x="1436" y="416"/>
                  </a:cubicBezTo>
                  <a:cubicBezTo>
                    <a:pt x="1436" y="416"/>
                    <a:pt x="1436" y="417"/>
                    <a:pt x="1436" y="417"/>
                  </a:cubicBezTo>
                  <a:cubicBezTo>
                    <a:pt x="1436" y="417"/>
                    <a:pt x="1436" y="417"/>
                    <a:pt x="1436" y="418"/>
                  </a:cubicBezTo>
                  <a:cubicBezTo>
                    <a:pt x="1661" y="1379"/>
                    <a:pt x="1661" y="1379"/>
                    <a:pt x="1661" y="1379"/>
                  </a:cubicBezTo>
                  <a:cubicBezTo>
                    <a:pt x="1661" y="1379"/>
                    <a:pt x="1661" y="1379"/>
                    <a:pt x="1661" y="1379"/>
                  </a:cubicBezTo>
                  <a:cubicBezTo>
                    <a:pt x="1681" y="1463"/>
                    <a:pt x="1661" y="1550"/>
                    <a:pt x="1608" y="1617"/>
                  </a:cubicBezTo>
                  <a:cubicBezTo>
                    <a:pt x="1555" y="1683"/>
                    <a:pt x="1473" y="1723"/>
                    <a:pt x="1387" y="1723"/>
                  </a:cubicBezTo>
                  <a:cubicBezTo>
                    <a:pt x="778" y="1723"/>
                    <a:pt x="778" y="1723"/>
                    <a:pt x="778" y="1723"/>
                  </a:cubicBezTo>
                  <a:cubicBezTo>
                    <a:pt x="740" y="1723"/>
                    <a:pt x="710" y="1753"/>
                    <a:pt x="710" y="1791"/>
                  </a:cubicBezTo>
                  <a:cubicBezTo>
                    <a:pt x="710" y="1829"/>
                    <a:pt x="740" y="1859"/>
                    <a:pt x="778" y="1859"/>
                  </a:cubicBezTo>
                  <a:cubicBezTo>
                    <a:pt x="917" y="1859"/>
                    <a:pt x="917" y="1859"/>
                    <a:pt x="917" y="1859"/>
                  </a:cubicBezTo>
                  <a:cubicBezTo>
                    <a:pt x="917" y="2304"/>
                    <a:pt x="917" y="2304"/>
                    <a:pt x="917" y="2304"/>
                  </a:cubicBezTo>
                  <a:cubicBezTo>
                    <a:pt x="917" y="2342"/>
                    <a:pt x="947" y="2372"/>
                    <a:pt x="985" y="2372"/>
                  </a:cubicBezTo>
                  <a:cubicBezTo>
                    <a:pt x="1023" y="2372"/>
                    <a:pt x="1053" y="2342"/>
                    <a:pt x="1053" y="2304"/>
                  </a:cubicBezTo>
                  <a:cubicBezTo>
                    <a:pt x="1053" y="1859"/>
                    <a:pt x="1053" y="1859"/>
                    <a:pt x="1053" y="1859"/>
                  </a:cubicBezTo>
                  <a:cubicBezTo>
                    <a:pt x="1387" y="1859"/>
                    <a:pt x="1387" y="1859"/>
                    <a:pt x="1387" y="1859"/>
                  </a:cubicBezTo>
                  <a:cubicBezTo>
                    <a:pt x="1514" y="1859"/>
                    <a:pt x="1636" y="1800"/>
                    <a:pt x="1715" y="1701"/>
                  </a:cubicBezTo>
                  <a:cubicBezTo>
                    <a:pt x="1794" y="1601"/>
                    <a:pt x="1823" y="1473"/>
                    <a:pt x="1793" y="1348"/>
                  </a:cubicBezTo>
                  <a:close/>
                  <a:moveTo>
                    <a:pt x="1070" y="232"/>
                  </a:moveTo>
                  <a:cubicBezTo>
                    <a:pt x="991" y="307"/>
                    <a:pt x="958" y="418"/>
                    <a:pt x="984" y="523"/>
                  </a:cubicBezTo>
                  <a:cubicBezTo>
                    <a:pt x="984" y="523"/>
                    <a:pt x="984" y="523"/>
                    <a:pt x="984" y="523"/>
                  </a:cubicBezTo>
                  <a:cubicBezTo>
                    <a:pt x="1070" y="890"/>
                    <a:pt x="1070" y="890"/>
                    <a:pt x="1070" y="890"/>
                  </a:cubicBezTo>
                  <a:cubicBezTo>
                    <a:pt x="923" y="911"/>
                    <a:pt x="776" y="838"/>
                    <a:pt x="705" y="702"/>
                  </a:cubicBezTo>
                  <a:cubicBezTo>
                    <a:pt x="623" y="548"/>
                    <a:pt x="664" y="358"/>
                    <a:pt x="802" y="251"/>
                  </a:cubicBezTo>
                  <a:cubicBezTo>
                    <a:pt x="896" y="178"/>
                    <a:pt x="1016" y="158"/>
                    <a:pt x="1124" y="191"/>
                  </a:cubicBezTo>
                  <a:cubicBezTo>
                    <a:pt x="1105" y="202"/>
                    <a:pt x="1087" y="216"/>
                    <a:pt x="1070" y="232"/>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73" name="Freeform 45">
              <a:extLst>
                <a:ext uri="{FF2B5EF4-FFF2-40B4-BE49-F238E27FC236}">
                  <a16:creationId xmlns:a16="http://schemas.microsoft.com/office/drawing/2014/main" id="{03A156F5-E856-1E87-2EE6-2D0F67F28AD8}"/>
                </a:ext>
              </a:extLst>
            </p:cNvPr>
            <p:cNvSpPr>
              <a:spLocks/>
            </p:cNvSpPr>
            <p:nvPr/>
          </p:nvSpPr>
          <p:spPr bwMode="auto">
            <a:xfrm>
              <a:off x="5843588" y="2300288"/>
              <a:ext cx="111125" cy="146050"/>
            </a:xfrm>
            <a:custGeom>
              <a:avLst/>
              <a:gdLst>
                <a:gd name="T0" fmla="*/ 32 w 343"/>
                <a:gd name="T1" fmla="*/ 109 h 450"/>
                <a:gd name="T2" fmla="*/ 139 w 343"/>
                <a:gd name="T3" fmla="*/ 184 h 450"/>
                <a:gd name="T4" fmla="*/ 125 w 343"/>
                <a:gd name="T5" fmla="*/ 194 h 450"/>
                <a:gd name="T6" fmla="*/ 125 w 343"/>
                <a:gd name="T7" fmla="*/ 195 h 450"/>
                <a:gd name="T8" fmla="*/ 125 w 343"/>
                <a:gd name="T9" fmla="*/ 195 h 450"/>
                <a:gd name="T10" fmla="*/ 88 w 343"/>
                <a:gd name="T11" fmla="*/ 276 h 450"/>
                <a:gd name="T12" fmla="*/ 129 w 343"/>
                <a:gd name="T13" fmla="*/ 356 h 450"/>
                <a:gd name="T14" fmla="*/ 129 w 343"/>
                <a:gd name="T15" fmla="*/ 356 h 450"/>
                <a:gd name="T16" fmla="*/ 246 w 343"/>
                <a:gd name="T17" fmla="*/ 439 h 450"/>
                <a:gd name="T18" fmla="*/ 279 w 343"/>
                <a:gd name="T19" fmla="*/ 450 h 450"/>
                <a:gd name="T20" fmla="*/ 325 w 343"/>
                <a:gd name="T21" fmla="*/ 426 h 450"/>
                <a:gd name="T22" fmla="*/ 311 w 343"/>
                <a:gd name="T23" fmla="*/ 348 h 450"/>
                <a:gd name="T24" fmla="*/ 206 w 343"/>
                <a:gd name="T25" fmla="*/ 273 h 450"/>
                <a:gd name="T26" fmla="*/ 220 w 343"/>
                <a:gd name="T27" fmla="*/ 263 h 450"/>
                <a:gd name="T28" fmla="*/ 220 w 343"/>
                <a:gd name="T29" fmla="*/ 263 h 450"/>
                <a:gd name="T30" fmla="*/ 220 w 343"/>
                <a:gd name="T31" fmla="*/ 262 h 450"/>
                <a:gd name="T32" fmla="*/ 259 w 343"/>
                <a:gd name="T33" fmla="*/ 179 h 450"/>
                <a:gd name="T34" fmla="*/ 216 w 343"/>
                <a:gd name="T35" fmla="*/ 101 h 450"/>
                <a:gd name="T36" fmla="*/ 216 w 343"/>
                <a:gd name="T37" fmla="*/ 101 h 450"/>
                <a:gd name="T38" fmla="*/ 216 w 343"/>
                <a:gd name="T39" fmla="*/ 101 h 450"/>
                <a:gd name="T40" fmla="*/ 96 w 343"/>
                <a:gd name="T41" fmla="*/ 18 h 450"/>
                <a:gd name="T42" fmla="*/ 18 w 343"/>
                <a:gd name="T43" fmla="*/ 31 h 450"/>
                <a:gd name="T44" fmla="*/ 32 w 343"/>
                <a:gd name="T45" fmla="*/ 109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3" h="450">
                  <a:moveTo>
                    <a:pt x="32" y="109"/>
                  </a:moveTo>
                  <a:cubicBezTo>
                    <a:pt x="139" y="184"/>
                    <a:pt x="139" y="184"/>
                    <a:pt x="139" y="184"/>
                  </a:cubicBezTo>
                  <a:cubicBezTo>
                    <a:pt x="125" y="194"/>
                    <a:pt x="125" y="194"/>
                    <a:pt x="125" y="194"/>
                  </a:cubicBezTo>
                  <a:cubicBezTo>
                    <a:pt x="125" y="194"/>
                    <a:pt x="125" y="194"/>
                    <a:pt x="125" y="195"/>
                  </a:cubicBezTo>
                  <a:cubicBezTo>
                    <a:pt x="125" y="195"/>
                    <a:pt x="125" y="195"/>
                    <a:pt x="125" y="195"/>
                  </a:cubicBezTo>
                  <a:cubicBezTo>
                    <a:pt x="100" y="214"/>
                    <a:pt x="87" y="244"/>
                    <a:pt x="88" y="276"/>
                  </a:cubicBezTo>
                  <a:cubicBezTo>
                    <a:pt x="89" y="309"/>
                    <a:pt x="104" y="338"/>
                    <a:pt x="129" y="356"/>
                  </a:cubicBezTo>
                  <a:cubicBezTo>
                    <a:pt x="129" y="356"/>
                    <a:pt x="129" y="356"/>
                    <a:pt x="129" y="356"/>
                  </a:cubicBezTo>
                  <a:cubicBezTo>
                    <a:pt x="246" y="439"/>
                    <a:pt x="246" y="439"/>
                    <a:pt x="246" y="439"/>
                  </a:cubicBezTo>
                  <a:cubicBezTo>
                    <a:pt x="256" y="446"/>
                    <a:pt x="268" y="450"/>
                    <a:pt x="279" y="450"/>
                  </a:cubicBezTo>
                  <a:cubicBezTo>
                    <a:pt x="296" y="450"/>
                    <a:pt x="314" y="442"/>
                    <a:pt x="325" y="426"/>
                  </a:cubicBezTo>
                  <a:cubicBezTo>
                    <a:pt x="343" y="401"/>
                    <a:pt x="337" y="366"/>
                    <a:pt x="311" y="348"/>
                  </a:cubicBezTo>
                  <a:cubicBezTo>
                    <a:pt x="206" y="273"/>
                    <a:pt x="206" y="273"/>
                    <a:pt x="206" y="273"/>
                  </a:cubicBezTo>
                  <a:cubicBezTo>
                    <a:pt x="220" y="263"/>
                    <a:pt x="220" y="263"/>
                    <a:pt x="220" y="263"/>
                  </a:cubicBezTo>
                  <a:cubicBezTo>
                    <a:pt x="220" y="263"/>
                    <a:pt x="220" y="263"/>
                    <a:pt x="220" y="263"/>
                  </a:cubicBezTo>
                  <a:cubicBezTo>
                    <a:pt x="220" y="263"/>
                    <a:pt x="220" y="263"/>
                    <a:pt x="220" y="262"/>
                  </a:cubicBezTo>
                  <a:cubicBezTo>
                    <a:pt x="245" y="242"/>
                    <a:pt x="260" y="210"/>
                    <a:pt x="259" y="179"/>
                  </a:cubicBezTo>
                  <a:cubicBezTo>
                    <a:pt x="258" y="148"/>
                    <a:pt x="243" y="121"/>
                    <a:pt x="216" y="101"/>
                  </a:cubicBezTo>
                  <a:cubicBezTo>
                    <a:pt x="216" y="101"/>
                    <a:pt x="216" y="101"/>
                    <a:pt x="216" y="101"/>
                  </a:cubicBezTo>
                  <a:cubicBezTo>
                    <a:pt x="216" y="101"/>
                    <a:pt x="216" y="101"/>
                    <a:pt x="216" y="101"/>
                  </a:cubicBezTo>
                  <a:cubicBezTo>
                    <a:pt x="96" y="18"/>
                    <a:pt x="96" y="18"/>
                    <a:pt x="96" y="18"/>
                  </a:cubicBezTo>
                  <a:cubicBezTo>
                    <a:pt x="71" y="0"/>
                    <a:pt x="36" y="6"/>
                    <a:pt x="18" y="31"/>
                  </a:cubicBezTo>
                  <a:cubicBezTo>
                    <a:pt x="0" y="57"/>
                    <a:pt x="7" y="92"/>
                    <a:pt x="32" y="109"/>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74" name="Freeform 46">
              <a:extLst>
                <a:ext uri="{FF2B5EF4-FFF2-40B4-BE49-F238E27FC236}">
                  <a16:creationId xmlns:a16="http://schemas.microsoft.com/office/drawing/2014/main" id="{FAE6E3A1-1DC7-6283-0F7F-1179B34F11A5}"/>
                </a:ext>
              </a:extLst>
            </p:cNvPr>
            <p:cNvSpPr>
              <a:spLocks/>
            </p:cNvSpPr>
            <p:nvPr/>
          </p:nvSpPr>
          <p:spPr bwMode="auto">
            <a:xfrm>
              <a:off x="6035675" y="2176463"/>
              <a:ext cx="79375" cy="165100"/>
            </a:xfrm>
            <a:custGeom>
              <a:avLst/>
              <a:gdLst>
                <a:gd name="T0" fmla="*/ 8 w 244"/>
                <a:gd name="T1" fmla="*/ 331 h 510"/>
                <a:gd name="T2" fmla="*/ 8 w 244"/>
                <a:gd name="T3" fmla="*/ 331 h 510"/>
                <a:gd name="T4" fmla="*/ 50 w 244"/>
                <a:gd name="T5" fmla="*/ 471 h 510"/>
                <a:gd name="T6" fmla="*/ 104 w 244"/>
                <a:gd name="T7" fmla="*/ 510 h 510"/>
                <a:gd name="T8" fmla="*/ 120 w 244"/>
                <a:gd name="T9" fmla="*/ 508 h 510"/>
                <a:gd name="T10" fmla="*/ 157 w 244"/>
                <a:gd name="T11" fmla="*/ 438 h 510"/>
                <a:gd name="T12" fmla="*/ 120 w 244"/>
                <a:gd name="T13" fmla="*/ 315 h 510"/>
                <a:gd name="T14" fmla="*/ 141 w 244"/>
                <a:gd name="T15" fmla="*/ 313 h 510"/>
                <a:gd name="T16" fmla="*/ 141 w 244"/>
                <a:gd name="T17" fmla="*/ 313 h 510"/>
                <a:gd name="T18" fmla="*/ 220 w 244"/>
                <a:gd name="T19" fmla="*/ 273 h 510"/>
                <a:gd name="T20" fmla="*/ 235 w 244"/>
                <a:gd name="T21" fmla="*/ 186 h 510"/>
                <a:gd name="T22" fmla="*/ 235 w 244"/>
                <a:gd name="T23" fmla="*/ 186 h 510"/>
                <a:gd name="T24" fmla="*/ 235 w 244"/>
                <a:gd name="T25" fmla="*/ 186 h 510"/>
                <a:gd name="T26" fmla="*/ 193 w 244"/>
                <a:gd name="T27" fmla="*/ 46 h 510"/>
                <a:gd name="T28" fmla="*/ 124 w 244"/>
                <a:gd name="T29" fmla="*/ 9 h 510"/>
                <a:gd name="T30" fmla="*/ 86 w 244"/>
                <a:gd name="T31" fmla="*/ 79 h 510"/>
                <a:gd name="T32" fmla="*/ 123 w 244"/>
                <a:gd name="T33" fmla="*/ 202 h 510"/>
                <a:gd name="T34" fmla="*/ 101 w 244"/>
                <a:gd name="T35" fmla="*/ 204 h 510"/>
                <a:gd name="T36" fmla="*/ 100 w 244"/>
                <a:gd name="T37" fmla="*/ 204 h 510"/>
                <a:gd name="T38" fmla="*/ 26 w 244"/>
                <a:gd name="T39" fmla="*/ 242 h 510"/>
                <a:gd name="T40" fmla="*/ 8 w 244"/>
                <a:gd name="T41" fmla="*/ 331 h 510"/>
                <a:gd name="T42" fmla="*/ 8 w 244"/>
                <a:gd name="T43" fmla="*/ 3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510">
                  <a:moveTo>
                    <a:pt x="8" y="331"/>
                  </a:moveTo>
                  <a:cubicBezTo>
                    <a:pt x="8" y="331"/>
                    <a:pt x="8" y="331"/>
                    <a:pt x="8" y="331"/>
                  </a:cubicBezTo>
                  <a:cubicBezTo>
                    <a:pt x="50" y="471"/>
                    <a:pt x="50" y="471"/>
                    <a:pt x="50" y="471"/>
                  </a:cubicBezTo>
                  <a:cubicBezTo>
                    <a:pt x="57" y="495"/>
                    <a:pt x="80" y="510"/>
                    <a:pt x="104" y="510"/>
                  </a:cubicBezTo>
                  <a:cubicBezTo>
                    <a:pt x="109" y="510"/>
                    <a:pt x="115" y="510"/>
                    <a:pt x="120" y="508"/>
                  </a:cubicBezTo>
                  <a:cubicBezTo>
                    <a:pt x="150" y="499"/>
                    <a:pt x="166" y="468"/>
                    <a:pt x="157" y="438"/>
                  </a:cubicBezTo>
                  <a:cubicBezTo>
                    <a:pt x="120" y="315"/>
                    <a:pt x="120" y="315"/>
                    <a:pt x="120" y="315"/>
                  </a:cubicBezTo>
                  <a:cubicBezTo>
                    <a:pt x="141" y="313"/>
                    <a:pt x="141" y="313"/>
                    <a:pt x="141" y="313"/>
                  </a:cubicBezTo>
                  <a:cubicBezTo>
                    <a:pt x="141" y="313"/>
                    <a:pt x="141" y="313"/>
                    <a:pt x="141" y="313"/>
                  </a:cubicBezTo>
                  <a:cubicBezTo>
                    <a:pt x="172" y="312"/>
                    <a:pt x="201" y="297"/>
                    <a:pt x="220" y="273"/>
                  </a:cubicBezTo>
                  <a:cubicBezTo>
                    <a:pt x="239" y="247"/>
                    <a:pt x="244" y="216"/>
                    <a:pt x="235" y="186"/>
                  </a:cubicBezTo>
                  <a:cubicBezTo>
                    <a:pt x="235" y="186"/>
                    <a:pt x="235" y="186"/>
                    <a:pt x="235" y="186"/>
                  </a:cubicBezTo>
                  <a:cubicBezTo>
                    <a:pt x="235" y="186"/>
                    <a:pt x="235" y="186"/>
                    <a:pt x="235" y="186"/>
                  </a:cubicBezTo>
                  <a:cubicBezTo>
                    <a:pt x="193" y="46"/>
                    <a:pt x="193" y="46"/>
                    <a:pt x="193" y="46"/>
                  </a:cubicBezTo>
                  <a:cubicBezTo>
                    <a:pt x="184" y="17"/>
                    <a:pt x="153" y="0"/>
                    <a:pt x="124" y="9"/>
                  </a:cubicBezTo>
                  <a:cubicBezTo>
                    <a:pt x="94" y="18"/>
                    <a:pt x="77" y="49"/>
                    <a:pt x="86" y="79"/>
                  </a:cubicBezTo>
                  <a:cubicBezTo>
                    <a:pt x="123" y="202"/>
                    <a:pt x="123" y="202"/>
                    <a:pt x="123" y="202"/>
                  </a:cubicBezTo>
                  <a:cubicBezTo>
                    <a:pt x="101" y="204"/>
                    <a:pt x="101" y="204"/>
                    <a:pt x="101" y="204"/>
                  </a:cubicBezTo>
                  <a:cubicBezTo>
                    <a:pt x="100" y="204"/>
                    <a:pt x="100" y="204"/>
                    <a:pt x="100" y="204"/>
                  </a:cubicBezTo>
                  <a:cubicBezTo>
                    <a:pt x="69" y="205"/>
                    <a:pt x="44" y="218"/>
                    <a:pt x="26" y="242"/>
                  </a:cubicBezTo>
                  <a:cubicBezTo>
                    <a:pt x="6" y="269"/>
                    <a:pt x="0" y="302"/>
                    <a:pt x="8" y="331"/>
                  </a:cubicBezTo>
                  <a:cubicBezTo>
                    <a:pt x="8" y="331"/>
                    <a:pt x="8" y="331"/>
                    <a:pt x="8" y="331"/>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75" name="Freeform 47">
              <a:extLst>
                <a:ext uri="{FF2B5EF4-FFF2-40B4-BE49-F238E27FC236}">
                  <a16:creationId xmlns:a16="http://schemas.microsoft.com/office/drawing/2014/main" id="{91BF6274-B24C-A7ED-9B52-59029F604A66}"/>
                </a:ext>
              </a:extLst>
            </p:cNvPr>
            <p:cNvSpPr>
              <a:spLocks/>
            </p:cNvSpPr>
            <p:nvPr/>
          </p:nvSpPr>
          <p:spPr bwMode="auto">
            <a:xfrm>
              <a:off x="6223000" y="2212975"/>
              <a:ext cx="130175" cy="130175"/>
            </a:xfrm>
            <a:custGeom>
              <a:avLst/>
              <a:gdLst>
                <a:gd name="T0" fmla="*/ 42 w 402"/>
                <a:gd name="T1" fmla="*/ 396 h 400"/>
                <a:gd name="T2" fmla="*/ 64 w 402"/>
                <a:gd name="T3" fmla="*/ 400 h 400"/>
                <a:gd name="T4" fmla="*/ 116 w 402"/>
                <a:gd name="T5" fmla="*/ 366 h 400"/>
                <a:gd name="T6" fmla="*/ 165 w 402"/>
                <a:gd name="T7" fmla="*/ 247 h 400"/>
                <a:gd name="T8" fmla="*/ 181 w 402"/>
                <a:gd name="T9" fmla="*/ 259 h 400"/>
                <a:gd name="T10" fmla="*/ 183 w 402"/>
                <a:gd name="T11" fmla="*/ 261 h 400"/>
                <a:gd name="T12" fmla="*/ 244 w 402"/>
                <a:gd name="T13" fmla="*/ 281 h 400"/>
                <a:gd name="T14" fmla="*/ 269 w 402"/>
                <a:gd name="T15" fmla="*/ 278 h 400"/>
                <a:gd name="T16" fmla="*/ 335 w 402"/>
                <a:gd name="T17" fmla="*/ 219 h 400"/>
                <a:gd name="T18" fmla="*/ 335 w 402"/>
                <a:gd name="T19" fmla="*/ 219 h 400"/>
                <a:gd name="T20" fmla="*/ 335 w 402"/>
                <a:gd name="T21" fmla="*/ 219 h 400"/>
                <a:gd name="T22" fmla="*/ 390 w 402"/>
                <a:gd name="T23" fmla="*/ 85 h 400"/>
                <a:gd name="T24" fmla="*/ 360 w 402"/>
                <a:gd name="T25" fmla="*/ 12 h 400"/>
                <a:gd name="T26" fmla="*/ 287 w 402"/>
                <a:gd name="T27" fmla="*/ 42 h 400"/>
                <a:gd name="T28" fmla="*/ 237 w 402"/>
                <a:gd name="T29" fmla="*/ 161 h 400"/>
                <a:gd name="T30" fmla="*/ 222 w 402"/>
                <a:gd name="T31" fmla="*/ 149 h 400"/>
                <a:gd name="T32" fmla="*/ 222 w 402"/>
                <a:gd name="T33" fmla="*/ 149 h 400"/>
                <a:gd name="T34" fmla="*/ 138 w 402"/>
                <a:gd name="T35" fmla="*/ 130 h 400"/>
                <a:gd name="T36" fmla="*/ 68 w 402"/>
                <a:gd name="T37" fmla="*/ 189 h 400"/>
                <a:gd name="T38" fmla="*/ 68 w 402"/>
                <a:gd name="T39" fmla="*/ 190 h 400"/>
                <a:gd name="T40" fmla="*/ 68 w 402"/>
                <a:gd name="T41" fmla="*/ 190 h 400"/>
                <a:gd name="T42" fmla="*/ 12 w 402"/>
                <a:gd name="T43" fmla="*/ 323 h 400"/>
                <a:gd name="T44" fmla="*/ 42 w 402"/>
                <a:gd name="T45" fmla="*/ 3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2" h="400">
                  <a:moveTo>
                    <a:pt x="42" y="396"/>
                  </a:moveTo>
                  <a:cubicBezTo>
                    <a:pt x="50" y="399"/>
                    <a:pt x="57" y="400"/>
                    <a:pt x="64" y="400"/>
                  </a:cubicBezTo>
                  <a:cubicBezTo>
                    <a:pt x="86" y="400"/>
                    <a:pt x="107" y="388"/>
                    <a:pt x="116" y="366"/>
                  </a:cubicBezTo>
                  <a:cubicBezTo>
                    <a:pt x="165" y="247"/>
                    <a:pt x="165" y="247"/>
                    <a:pt x="165" y="247"/>
                  </a:cubicBezTo>
                  <a:cubicBezTo>
                    <a:pt x="181" y="259"/>
                    <a:pt x="181" y="259"/>
                    <a:pt x="181" y="259"/>
                  </a:cubicBezTo>
                  <a:cubicBezTo>
                    <a:pt x="181" y="260"/>
                    <a:pt x="182" y="260"/>
                    <a:pt x="183" y="261"/>
                  </a:cubicBezTo>
                  <a:cubicBezTo>
                    <a:pt x="200" y="274"/>
                    <a:pt x="222" y="281"/>
                    <a:pt x="244" y="281"/>
                  </a:cubicBezTo>
                  <a:cubicBezTo>
                    <a:pt x="252" y="281"/>
                    <a:pt x="261" y="280"/>
                    <a:pt x="269" y="278"/>
                  </a:cubicBezTo>
                  <a:cubicBezTo>
                    <a:pt x="298" y="270"/>
                    <a:pt x="322" y="250"/>
                    <a:pt x="335" y="219"/>
                  </a:cubicBezTo>
                  <a:cubicBezTo>
                    <a:pt x="335" y="219"/>
                    <a:pt x="335" y="219"/>
                    <a:pt x="335" y="219"/>
                  </a:cubicBezTo>
                  <a:cubicBezTo>
                    <a:pt x="335" y="219"/>
                    <a:pt x="335" y="219"/>
                    <a:pt x="335" y="219"/>
                  </a:cubicBezTo>
                  <a:cubicBezTo>
                    <a:pt x="390" y="85"/>
                    <a:pt x="390" y="85"/>
                    <a:pt x="390" y="85"/>
                  </a:cubicBezTo>
                  <a:cubicBezTo>
                    <a:pt x="402" y="57"/>
                    <a:pt x="389" y="24"/>
                    <a:pt x="360" y="12"/>
                  </a:cubicBezTo>
                  <a:cubicBezTo>
                    <a:pt x="332" y="0"/>
                    <a:pt x="299" y="14"/>
                    <a:pt x="287" y="42"/>
                  </a:cubicBezTo>
                  <a:cubicBezTo>
                    <a:pt x="237" y="161"/>
                    <a:pt x="237" y="161"/>
                    <a:pt x="237" y="161"/>
                  </a:cubicBezTo>
                  <a:cubicBezTo>
                    <a:pt x="222" y="149"/>
                    <a:pt x="222" y="149"/>
                    <a:pt x="222" y="149"/>
                  </a:cubicBezTo>
                  <a:cubicBezTo>
                    <a:pt x="222" y="149"/>
                    <a:pt x="222" y="149"/>
                    <a:pt x="222" y="149"/>
                  </a:cubicBezTo>
                  <a:cubicBezTo>
                    <a:pt x="190" y="124"/>
                    <a:pt x="159" y="125"/>
                    <a:pt x="138" y="130"/>
                  </a:cubicBezTo>
                  <a:cubicBezTo>
                    <a:pt x="107" y="138"/>
                    <a:pt x="80" y="161"/>
                    <a:pt x="68" y="189"/>
                  </a:cubicBezTo>
                  <a:cubicBezTo>
                    <a:pt x="68" y="189"/>
                    <a:pt x="68" y="189"/>
                    <a:pt x="68" y="190"/>
                  </a:cubicBezTo>
                  <a:cubicBezTo>
                    <a:pt x="68" y="190"/>
                    <a:pt x="68" y="190"/>
                    <a:pt x="68" y="190"/>
                  </a:cubicBezTo>
                  <a:cubicBezTo>
                    <a:pt x="12" y="323"/>
                    <a:pt x="12" y="323"/>
                    <a:pt x="12" y="323"/>
                  </a:cubicBezTo>
                  <a:cubicBezTo>
                    <a:pt x="0" y="351"/>
                    <a:pt x="14" y="384"/>
                    <a:pt x="42" y="396"/>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grpSp>
      <p:grpSp>
        <p:nvGrpSpPr>
          <p:cNvPr id="77" name="Group 76">
            <a:extLst>
              <a:ext uri="{FF2B5EF4-FFF2-40B4-BE49-F238E27FC236}">
                <a16:creationId xmlns:a16="http://schemas.microsoft.com/office/drawing/2014/main" id="{433CB46A-66EA-E798-F990-F8F8CBE43CD5}"/>
              </a:ext>
            </a:extLst>
          </p:cNvPr>
          <p:cNvGrpSpPr/>
          <p:nvPr/>
        </p:nvGrpSpPr>
        <p:grpSpPr>
          <a:xfrm>
            <a:off x="2139268" y="4546600"/>
            <a:ext cx="378979" cy="388918"/>
            <a:chOff x="7143750" y="2178050"/>
            <a:chExt cx="908050" cy="931863"/>
          </a:xfrm>
          <a:solidFill>
            <a:schemeClr val="tx1"/>
          </a:solidFill>
        </p:grpSpPr>
        <p:sp>
          <p:nvSpPr>
            <p:cNvPr id="78" name="Freeform 48">
              <a:extLst>
                <a:ext uri="{FF2B5EF4-FFF2-40B4-BE49-F238E27FC236}">
                  <a16:creationId xmlns:a16="http://schemas.microsoft.com/office/drawing/2014/main" id="{4EE4EACD-AFE8-3ED1-3E7C-CD0D4DEF467E}"/>
                </a:ext>
              </a:extLst>
            </p:cNvPr>
            <p:cNvSpPr>
              <a:spLocks noEditPoints="1"/>
            </p:cNvSpPr>
            <p:nvPr/>
          </p:nvSpPr>
          <p:spPr bwMode="auto">
            <a:xfrm>
              <a:off x="7143750" y="2373313"/>
              <a:ext cx="908050" cy="736600"/>
            </a:xfrm>
            <a:custGeom>
              <a:avLst/>
              <a:gdLst>
                <a:gd name="T0" fmla="*/ 2716 w 2795"/>
                <a:gd name="T1" fmla="*/ 1093 h 2272"/>
                <a:gd name="T2" fmla="*/ 2225 w 2795"/>
                <a:gd name="T3" fmla="*/ 188 h 2272"/>
                <a:gd name="T4" fmla="*/ 1747 w 2795"/>
                <a:gd name="T5" fmla="*/ 157 h 2272"/>
                <a:gd name="T6" fmla="*/ 957 w 2795"/>
                <a:gd name="T7" fmla="*/ 75 h 2272"/>
                <a:gd name="T8" fmla="*/ 568 w 2795"/>
                <a:gd name="T9" fmla="*/ 188 h 2272"/>
                <a:gd name="T10" fmla="*/ 89 w 2795"/>
                <a:gd name="T11" fmla="*/ 1557 h 2272"/>
                <a:gd name="T12" fmla="*/ 775 w 2795"/>
                <a:gd name="T13" fmla="*/ 1789 h 2272"/>
                <a:gd name="T14" fmla="*/ 911 w 2795"/>
                <a:gd name="T15" fmla="*/ 2204 h 2272"/>
                <a:gd name="T16" fmla="*/ 911 w 2795"/>
                <a:gd name="T17" fmla="*/ 1789 h 2272"/>
                <a:gd name="T18" fmla="*/ 206 w 2795"/>
                <a:gd name="T19" fmla="*/ 1487 h 2272"/>
                <a:gd name="T20" fmla="*/ 199 w 2795"/>
                <a:gd name="T21" fmla="*/ 1158 h 2272"/>
                <a:gd name="T22" fmla="*/ 953 w 2795"/>
                <a:gd name="T23" fmla="*/ 396 h 2272"/>
                <a:gd name="T24" fmla="*/ 480 w 2795"/>
                <a:gd name="T25" fmla="*/ 1268 h 2272"/>
                <a:gd name="T26" fmla="*/ 476 w 2795"/>
                <a:gd name="T27" fmla="*/ 1280 h 2272"/>
                <a:gd name="T28" fmla="*/ 475 w 2795"/>
                <a:gd name="T29" fmla="*/ 1301 h 2272"/>
                <a:gd name="T30" fmla="*/ 477 w 2795"/>
                <a:gd name="T31" fmla="*/ 1311 h 2272"/>
                <a:gd name="T32" fmla="*/ 480 w 2795"/>
                <a:gd name="T33" fmla="*/ 1320 h 2272"/>
                <a:gd name="T34" fmla="*/ 484 w 2795"/>
                <a:gd name="T35" fmla="*/ 1329 h 2272"/>
                <a:gd name="T36" fmla="*/ 490 w 2795"/>
                <a:gd name="T37" fmla="*/ 1337 h 2272"/>
                <a:gd name="T38" fmla="*/ 496 w 2795"/>
                <a:gd name="T39" fmla="*/ 1343 h 2272"/>
                <a:gd name="T40" fmla="*/ 504 w 2795"/>
                <a:gd name="T41" fmla="*/ 1350 h 2272"/>
                <a:gd name="T42" fmla="*/ 517 w 2795"/>
                <a:gd name="T43" fmla="*/ 1357 h 2272"/>
                <a:gd name="T44" fmla="*/ 528 w 2795"/>
                <a:gd name="T45" fmla="*/ 1360 h 2272"/>
                <a:gd name="T46" fmla="*/ 536 w 2795"/>
                <a:gd name="T47" fmla="*/ 1361 h 2272"/>
                <a:gd name="T48" fmla="*/ 2252 w 2795"/>
                <a:gd name="T49" fmla="*/ 1362 h 2272"/>
                <a:gd name="T50" fmla="*/ 2259 w 2795"/>
                <a:gd name="T51" fmla="*/ 1361 h 2272"/>
                <a:gd name="T52" fmla="*/ 2272 w 2795"/>
                <a:gd name="T53" fmla="*/ 1359 h 2272"/>
                <a:gd name="T54" fmla="*/ 2279 w 2795"/>
                <a:gd name="T55" fmla="*/ 1356 h 2272"/>
                <a:gd name="T56" fmla="*/ 2293 w 2795"/>
                <a:gd name="T57" fmla="*/ 1348 h 2272"/>
                <a:gd name="T58" fmla="*/ 2300 w 2795"/>
                <a:gd name="T59" fmla="*/ 1342 h 2272"/>
                <a:gd name="T60" fmla="*/ 2307 w 2795"/>
                <a:gd name="T61" fmla="*/ 1334 h 2272"/>
                <a:gd name="T62" fmla="*/ 2312 w 2795"/>
                <a:gd name="T63" fmla="*/ 1326 h 2272"/>
                <a:gd name="T64" fmla="*/ 2316 w 2795"/>
                <a:gd name="T65" fmla="*/ 1318 h 2272"/>
                <a:gd name="T66" fmla="*/ 2319 w 2795"/>
                <a:gd name="T67" fmla="*/ 1307 h 2272"/>
                <a:gd name="T68" fmla="*/ 2320 w 2795"/>
                <a:gd name="T69" fmla="*/ 1287 h 2272"/>
                <a:gd name="T70" fmla="*/ 2318 w 2795"/>
                <a:gd name="T71" fmla="*/ 1277 h 2272"/>
                <a:gd name="T72" fmla="*/ 2315 w 2795"/>
                <a:gd name="T73" fmla="*/ 1268 h 2272"/>
                <a:gd name="T74" fmla="*/ 1877 w 2795"/>
                <a:gd name="T75" fmla="*/ 459 h 2272"/>
                <a:gd name="T76" fmla="*/ 2106 w 2795"/>
                <a:gd name="T77" fmla="*/ 254 h 2272"/>
                <a:gd name="T78" fmla="*/ 2589 w 2795"/>
                <a:gd name="T79" fmla="*/ 1487 h 2272"/>
                <a:gd name="T80" fmla="*/ 1884 w 2795"/>
                <a:gd name="T81" fmla="*/ 1789 h 2272"/>
                <a:gd name="T82" fmla="*/ 2020 w 2795"/>
                <a:gd name="T83" fmla="*/ 2204 h 2272"/>
                <a:gd name="T84" fmla="*/ 2300 w 2795"/>
                <a:gd name="T85" fmla="*/ 1789 h 2272"/>
                <a:gd name="T86" fmla="*/ 1399 w 2795"/>
                <a:gd name="T87" fmla="*/ 148 h 2272"/>
                <a:gd name="T88" fmla="*/ 1722 w 2795"/>
                <a:gd name="T89" fmla="*/ 460 h 2272"/>
                <a:gd name="T90" fmla="*/ 1577 w 2795"/>
                <a:gd name="T91" fmla="*/ 808 h 2272"/>
                <a:gd name="T92" fmla="*/ 1073 w 2795"/>
                <a:gd name="T93" fmla="*/ 460 h 2272"/>
                <a:gd name="T94" fmla="*/ 1105 w 2795"/>
                <a:gd name="T95" fmla="*/ 303 h 2272"/>
                <a:gd name="T96" fmla="*/ 2138 w 2795"/>
                <a:gd name="T97" fmla="*/ 1226 h 2272"/>
                <a:gd name="T98" fmla="*/ 1152 w 2795"/>
                <a:gd name="T99" fmla="*/ 926 h 2272"/>
                <a:gd name="T100" fmla="*/ 1850 w 2795"/>
                <a:gd name="T101" fmla="*/ 694 h 2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95" h="2272">
                  <a:moveTo>
                    <a:pt x="2716" y="1093"/>
                  </a:moveTo>
                  <a:cubicBezTo>
                    <a:pt x="2716" y="1093"/>
                    <a:pt x="2716" y="1093"/>
                    <a:pt x="2716" y="1093"/>
                  </a:cubicBezTo>
                  <a:cubicBezTo>
                    <a:pt x="2716" y="1093"/>
                    <a:pt x="2716" y="1093"/>
                    <a:pt x="2716" y="1093"/>
                  </a:cubicBezTo>
                  <a:cubicBezTo>
                    <a:pt x="2225" y="188"/>
                    <a:pt x="2225" y="188"/>
                    <a:pt x="2225" y="188"/>
                  </a:cubicBezTo>
                  <a:cubicBezTo>
                    <a:pt x="2225" y="188"/>
                    <a:pt x="2225" y="188"/>
                    <a:pt x="2225" y="188"/>
                  </a:cubicBezTo>
                  <a:cubicBezTo>
                    <a:pt x="2225" y="188"/>
                    <a:pt x="2225" y="188"/>
                    <a:pt x="2225" y="188"/>
                  </a:cubicBezTo>
                  <a:cubicBezTo>
                    <a:pt x="2188" y="122"/>
                    <a:pt x="2128" y="74"/>
                    <a:pt x="2056" y="52"/>
                  </a:cubicBezTo>
                  <a:cubicBezTo>
                    <a:pt x="1984" y="31"/>
                    <a:pt x="1907" y="39"/>
                    <a:pt x="1841" y="75"/>
                  </a:cubicBezTo>
                  <a:cubicBezTo>
                    <a:pt x="1802" y="96"/>
                    <a:pt x="1771" y="124"/>
                    <a:pt x="1747" y="157"/>
                  </a:cubicBezTo>
                  <a:cubicBezTo>
                    <a:pt x="1656" y="65"/>
                    <a:pt x="1530" y="12"/>
                    <a:pt x="1399" y="12"/>
                  </a:cubicBezTo>
                  <a:cubicBezTo>
                    <a:pt x="1267" y="12"/>
                    <a:pt x="1142" y="65"/>
                    <a:pt x="1051" y="157"/>
                  </a:cubicBezTo>
                  <a:cubicBezTo>
                    <a:pt x="1026" y="123"/>
                    <a:pt x="994" y="96"/>
                    <a:pt x="957" y="75"/>
                  </a:cubicBezTo>
                  <a:cubicBezTo>
                    <a:pt x="819" y="0"/>
                    <a:pt x="645" y="51"/>
                    <a:pt x="569" y="188"/>
                  </a:cubicBezTo>
                  <a:cubicBezTo>
                    <a:pt x="569" y="188"/>
                    <a:pt x="569" y="188"/>
                    <a:pt x="569" y="188"/>
                  </a:cubicBezTo>
                  <a:cubicBezTo>
                    <a:pt x="569" y="188"/>
                    <a:pt x="568" y="188"/>
                    <a:pt x="568" y="188"/>
                  </a:cubicBezTo>
                  <a:cubicBezTo>
                    <a:pt x="79" y="1093"/>
                    <a:pt x="79" y="1093"/>
                    <a:pt x="79" y="1093"/>
                  </a:cubicBezTo>
                  <a:cubicBezTo>
                    <a:pt x="79" y="1093"/>
                    <a:pt x="79" y="1093"/>
                    <a:pt x="79" y="1093"/>
                  </a:cubicBezTo>
                  <a:cubicBezTo>
                    <a:pt x="0" y="1240"/>
                    <a:pt x="3" y="1413"/>
                    <a:pt x="89" y="1557"/>
                  </a:cubicBezTo>
                  <a:cubicBezTo>
                    <a:pt x="174" y="1700"/>
                    <a:pt x="329" y="1789"/>
                    <a:pt x="493" y="1789"/>
                  </a:cubicBezTo>
                  <a:cubicBezTo>
                    <a:pt x="775" y="1789"/>
                    <a:pt x="775" y="1789"/>
                    <a:pt x="775" y="1789"/>
                  </a:cubicBezTo>
                  <a:cubicBezTo>
                    <a:pt x="775" y="1789"/>
                    <a:pt x="775" y="1789"/>
                    <a:pt x="775" y="1789"/>
                  </a:cubicBezTo>
                  <a:cubicBezTo>
                    <a:pt x="775" y="2204"/>
                    <a:pt x="775" y="2204"/>
                    <a:pt x="775" y="2204"/>
                  </a:cubicBezTo>
                  <a:cubicBezTo>
                    <a:pt x="775" y="2242"/>
                    <a:pt x="805" y="2272"/>
                    <a:pt x="843" y="2272"/>
                  </a:cubicBezTo>
                  <a:cubicBezTo>
                    <a:pt x="880" y="2272"/>
                    <a:pt x="911" y="2242"/>
                    <a:pt x="911" y="2204"/>
                  </a:cubicBezTo>
                  <a:cubicBezTo>
                    <a:pt x="911" y="1789"/>
                    <a:pt x="911" y="1789"/>
                    <a:pt x="911" y="1789"/>
                  </a:cubicBezTo>
                  <a:cubicBezTo>
                    <a:pt x="911" y="1789"/>
                    <a:pt x="911" y="1789"/>
                    <a:pt x="911" y="1789"/>
                  </a:cubicBezTo>
                  <a:cubicBezTo>
                    <a:pt x="911" y="1789"/>
                    <a:pt x="911" y="1789"/>
                    <a:pt x="911" y="1789"/>
                  </a:cubicBezTo>
                  <a:cubicBezTo>
                    <a:pt x="911" y="1714"/>
                    <a:pt x="850" y="1653"/>
                    <a:pt x="775" y="1653"/>
                  </a:cubicBezTo>
                  <a:cubicBezTo>
                    <a:pt x="493" y="1653"/>
                    <a:pt x="493" y="1653"/>
                    <a:pt x="493" y="1653"/>
                  </a:cubicBezTo>
                  <a:cubicBezTo>
                    <a:pt x="377" y="1653"/>
                    <a:pt x="267" y="1590"/>
                    <a:pt x="206" y="1487"/>
                  </a:cubicBezTo>
                  <a:cubicBezTo>
                    <a:pt x="145" y="1385"/>
                    <a:pt x="142" y="1262"/>
                    <a:pt x="199" y="1158"/>
                  </a:cubicBezTo>
                  <a:cubicBezTo>
                    <a:pt x="199" y="1158"/>
                    <a:pt x="199" y="1158"/>
                    <a:pt x="199" y="1158"/>
                  </a:cubicBezTo>
                  <a:cubicBezTo>
                    <a:pt x="199" y="1158"/>
                    <a:pt x="199" y="1158"/>
                    <a:pt x="199" y="1158"/>
                  </a:cubicBezTo>
                  <a:cubicBezTo>
                    <a:pt x="688" y="254"/>
                    <a:pt x="688" y="254"/>
                    <a:pt x="688" y="254"/>
                  </a:cubicBezTo>
                  <a:cubicBezTo>
                    <a:pt x="728" y="182"/>
                    <a:pt x="819" y="155"/>
                    <a:pt x="892" y="195"/>
                  </a:cubicBezTo>
                  <a:cubicBezTo>
                    <a:pt x="964" y="234"/>
                    <a:pt x="991" y="324"/>
                    <a:pt x="953" y="396"/>
                  </a:cubicBezTo>
                  <a:cubicBezTo>
                    <a:pt x="483" y="1261"/>
                    <a:pt x="483" y="1261"/>
                    <a:pt x="483" y="1261"/>
                  </a:cubicBezTo>
                  <a:cubicBezTo>
                    <a:pt x="482" y="1263"/>
                    <a:pt x="481" y="1265"/>
                    <a:pt x="480" y="1268"/>
                  </a:cubicBezTo>
                  <a:cubicBezTo>
                    <a:pt x="480" y="1268"/>
                    <a:pt x="480" y="1268"/>
                    <a:pt x="480" y="1268"/>
                  </a:cubicBezTo>
                  <a:cubicBezTo>
                    <a:pt x="479" y="1270"/>
                    <a:pt x="478" y="1272"/>
                    <a:pt x="478" y="1274"/>
                  </a:cubicBezTo>
                  <a:cubicBezTo>
                    <a:pt x="477" y="1275"/>
                    <a:pt x="477" y="1276"/>
                    <a:pt x="477" y="1277"/>
                  </a:cubicBezTo>
                  <a:cubicBezTo>
                    <a:pt x="477" y="1278"/>
                    <a:pt x="476" y="1279"/>
                    <a:pt x="476" y="1280"/>
                  </a:cubicBezTo>
                  <a:cubicBezTo>
                    <a:pt x="476" y="1282"/>
                    <a:pt x="475" y="1284"/>
                    <a:pt x="475" y="1286"/>
                  </a:cubicBezTo>
                  <a:cubicBezTo>
                    <a:pt x="475" y="1287"/>
                    <a:pt x="475" y="1287"/>
                    <a:pt x="475" y="1287"/>
                  </a:cubicBezTo>
                  <a:cubicBezTo>
                    <a:pt x="475" y="1291"/>
                    <a:pt x="475" y="1296"/>
                    <a:pt x="475" y="1301"/>
                  </a:cubicBezTo>
                  <a:cubicBezTo>
                    <a:pt x="475" y="1302"/>
                    <a:pt x="475" y="1302"/>
                    <a:pt x="475" y="1303"/>
                  </a:cubicBezTo>
                  <a:cubicBezTo>
                    <a:pt x="476" y="1305"/>
                    <a:pt x="476" y="1306"/>
                    <a:pt x="476" y="1307"/>
                  </a:cubicBezTo>
                  <a:cubicBezTo>
                    <a:pt x="476" y="1308"/>
                    <a:pt x="477" y="1310"/>
                    <a:pt x="477" y="1311"/>
                  </a:cubicBezTo>
                  <a:cubicBezTo>
                    <a:pt x="477" y="1312"/>
                    <a:pt x="477" y="1313"/>
                    <a:pt x="478" y="1313"/>
                  </a:cubicBezTo>
                  <a:cubicBezTo>
                    <a:pt x="478" y="1315"/>
                    <a:pt x="479" y="1316"/>
                    <a:pt x="479" y="1318"/>
                  </a:cubicBezTo>
                  <a:cubicBezTo>
                    <a:pt x="479" y="1318"/>
                    <a:pt x="480" y="1319"/>
                    <a:pt x="480" y="1320"/>
                  </a:cubicBezTo>
                  <a:cubicBezTo>
                    <a:pt x="480" y="1321"/>
                    <a:pt x="481" y="1322"/>
                    <a:pt x="481" y="1323"/>
                  </a:cubicBezTo>
                  <a:cubicBezTo>
                    <a:pt x="482" y="1324"/>
                    <a:pt x="482" y="1325"/>
                    <a:pt x="483" y="1326"/>
                  </a:cubicBezTo>
                  <a:cubicBezTo>
                    <a:pt x="483" y="1327"/>
                    <a:pt x="484" y="1328"/>
                    <a:pt x="484" y="1329"/>
                  </a:cubicBezTo>
                  <a:cubicBezTo>
                    <a:pt x="485" y="1329"/>
                    <a:pt x="485" y="1330"/>
                    <a:pt x="486" y="1331"/>
                  </a:cubicBezTo>
                  <a:cubicBezTo>
                    <a:pt x="487" y="1332"/>
                    <a:pt x="487" y="1333"/>
                    <a:pt x="488" y="1334"/>
                  </a:cubicBezTo>
                  <a:cubicBezTo>
                    <a:pt x="488" y="1335"/>
                    <a:pt x="489" y="1336"/>
                    <a:pt x="490" y="1337"/>
                  </a:cubicBezTo>
                  <a:cubicBezTo>
                    <a:pt x="490" y="1337"/>
                    <a:pt x="491" y="1338"/>
                    <a:pt x="492" y="1338"/>
                  </a:cubicBezTo>
                  <a:cubicBezTo>
                    <a:pt x="492" y="1340"/>
                    <a:pt x="493" y="1341"/>
                    <a:pt x="494" y="1342"/>
                  </a:cubicBezTo>
                  <a:cubicBezTo>
                    <a:pt x="495" y="1342"/>
                    <a:pt x="496" y="1343"/>
                    <a:pt x="496" y="1343"/>
                  </a:cubicBezTo>
                  <a:cubicBezTo>
                    <a:pt x="497" y="1344"/>
                    <a:pt x="498" y="1345"/>
                    <a:pt x="499" y="1346"/>
                  </a:cubicBezTo>
                  <a:cubicBezTo>
                    <a:pt x="500" y="1347"/>
                    <a:pt x="501" y="1348"/>
                    <a:pt x="502" y="1348"/>
                  </a:cubicBezTo>
                  <a:cubicBezTo>
                    <a:pt x="503" y="1349"/>
                    <a:pt x="504" y="1349"/>
                    <a:pt x="504" y="1350"/>
                  </a:cubicBezTo>
                  <a:cubicBezTo>
                    <a:pt x="507" y="1351"/>
                    <a:pt x="509" y="1353"/>
                    <a:pt x="511" y="1354"/>
                  </a:cubicBezTo>
                  <a:cubicBezTo>
                    <a:pt x="512" y="1355"/>
                    <a:pt x="514" y="1355"/>
                    <a:pt x="515" y="1356"/>
                  </a:cubicBezTo>
                  <a:cubicBezTo>
                    <a:pt x="516" y="1356"/>
                    <a:pt x="516" y="1357"/>
                    <a:pt x="517" y="1357"/>
                  </a:cubicBezTo>
                  <a:cubicBezTo>
                    <a:pt x="519" y="1357"/>
                    <a:pt x="521" y="1358"/>
                    <a:pt x="522" y="1359"/>
                  </a:cubicBezTo>
                  <a:cubicBezTo>
                    <a:pt x="523" y="1359"/>
                    <a:pt x="523" y="1359"/>
                    <a:pt x="523" y="1359"/>
                  </a:cubicBezTo>
                  <a:cubicBezTo>
                    <a:pt x="525" y="1359"/>
                    <a:pt x="527" y="1360"/>
                    <a:pt x="528" y="1360"/>
                  </a:cubicBezTo>
                  <a:cubicBezTo>
                    <a:pt x="529" y="1360"/>
                    <a:pt x="529" y="1360"/>
                    <a:pt x="529" y="1360"/>
                  </a:cubicBezTo>
                  <a:cubicBezTo>
                    <a:pt x="531" y="1361"/>
                    <a:pt x="533" y="1361"/>
                    <a:pt x="536" y="1361"/>
                  </a:cubicBezTo>
                  <a:cubicBezTo>
                    <a:pt x="536" y="1361"/>
                    <a:pt x="536" y="1361"/>
                    <a:pt x="536" y="1361"/>
                  </a:cubicBezTo>
                  <a:cubicBezTo>
                    <a:pt x="538" y="1362"/>
                    <a:pt x="540" y="1362"/>
                    <a:pt x="543" y="1362"/>
                  </a:cubicBezTo>
                  <a:cubicBezTo>
                    <a:pt x="543" y="1362"/>
                    <a:pt x="543" y="1362"/>
                    <a:pt x="543" y="1362"/>
                  </a:cubicBezTo>
                  <a:cubicBezTo>
                    <a:pt x="2252" y="1362"/>
                    <a:pt x="2252" y="1362"/>
                    <a:pt x="2252" y="1362"/>
                  </a:cubicBezTo>
                  <a:cubicBezTo>
                    <a:pt x="2252" y="1362"/>
                    <a:pt x="2252" y="1362"/>
                    <a:pt x="2252" y="1362"/>
                  </a:cubicBezTo>
                  <a:cubicBezTo>
                    <a:pt x="2254" y="1362"/>
                    <a:pt x="2257" y="1362"/>
                    <a:pt x="2259" y="1361"/>
                  </a:cubicBezTo>
                  <a:cubicBezTo>
                    <a:pt x="2259" y="1361"/>
                    <a:pt x="2259" y="1361"/>
                    <a:pt x="2259" y="1361"/>
                  </a:cubicBezTo>
                  <a:cubicBezTo>
                    <a:pt x="2261" y="1361"/>
                    <a:pt x="2263" y="1361"/>
                    <a:pt x="2265" y="1360"/>
                  </a:cubicBezTo>
                  <a:cubicBezTo>
                    <a:pt x="2266" y="1360"/>
                    <a:pt x="2266" y="1360"/>
                    <a:pt x="2266" y="1360"/>
                  </a:cubicBezTo>
                  <a:cubicBezTo>
                    <a:pt x="2268" y="1360"/>
                    <a:pt x="2270" y="1359"/>
                    <a:pt x="2272" y="1359"/>
                  </a:cubicBezTo>
                  <a:cubicBezTo>
                    <a:pt x="2272" y="1359"/>
                    <a:pt x="2272" y="1359"/>
                    <a:pt x="2273" y="1359"/>
                  </a:cubicBezTo>
                  <a:cubicBezTo>
                    <a:pt x="2274" y="1358"/>
                    <a:pt x="2276" y="1357"/>
                    <a:pt x="2278" y="1357"/>
                  </a:cubicBezTo>
                  <a:cubicBezTo>
                    <a:pt x="2278" y="1357"/>
                    <a:pt x="2279" y="1356"/>
                    <a:pt x="2279" y="1356"/>
                  </a:cubicBezTo>
                  <a:cubicBezTo>
                    <a:pt x="2281" y="1355"/>
                    <a:pt x="2282" y="1355"/>
                    <a:pt x="2284" y="1354"/>
                  </a:cubicBezTo>
                  <a:cubicBezTo>
                    <a:pt x="2286" y="1353"/>
                    <a:pt x="2288" y="1351"/>
                    <a:pt x="2290" y="1350"/>
                  </a:cubicBezTo>
                  <a:cubicBezTo>
                    <a:pt x="2291" y="1349"/>
                    <a:pt x="2292" y="1349"/>
                    <a:pt x="2293" y="1348"/>
                  </a:cubicBezTo>
                  <a:cubicBezTo>
                    <a:pt x="2294" y="1348"/>
                    <a:pt x="2295" y="1347"/>
                    <a:pt x="2296" y="1346"/>
                  </a:cubicBezTo>
                  <a:cubicBezTo>
                    <a:pt x="2297" y="1345"/>
                    <a:pt x="2298" y="1344"/>
                    <a:pt x="2299" y="1343"/>
                  </a:cubicBezTo>
                  <a:cubicBezTo>
                    <a:pt x="2299" y="1343"/>
                    <a:pt x="2300" y="1342"/>
                    <a:pt x="2300" y="1342"/>
                  </a:cubicBezTo>
                  <a:cubicBezTo>
                    <a:pt x="2301" y="1341"/>
                    <a:pt x="2302" y="1339"/>
                    <a:pt x="2303" y="1338"/>
                  </a:cubicBezTo>
                  <a:cubicBezTo>
                    <a:pt x="2304" y="1338"/>
                    <a:pt x="2304" y="1337"/>
                    <a:pt x="2305" y="1337"/>
                  </a:cubicBezTo>
                  <a:cubicBezTo>
                    <a:pt x="2306" y="1336"/>
                    <a:pt x="2306" y="1335"/>
                    <a:pt x="2307" y="1334"/>
                  </a:cubicBezTo>
                  <a:cubicBezTo>
                    <a:pt x="2308" y="1333"/>
                    <a:pt x="2308" y="1332"/>
                    <a:pt x="2309" y="1331"/>
                  </a:cubicBezTo>
                  <a:cubicBezTo>
                    <a:pt x="2309" y="1330"/>
                    <a:pt x="2310" y="1329"/>
                    <a:pt x="2311" y="1329"/>
                  </a:cubicBezTo>
                  <a:cubicBezTo>
                    <a:pt x="2311" y="1328"/>
                    <a:pt x="2312" y="1327"/>
                    <a:pt x="2312" y="1326"/>
                  </a:cubicBezTo>
                  <a:cubicBezTo>
                    <a:pt x="2313" y="1325"/>
                    <a:pt x="2313" y="1324"/>
                    <a:pt x="2313" y="1323"/>
                  </a:cubicBezTo>
                  <a:cubicBezTo>
                    <a:pt x="2314" y="1322"/>
                    <a:pt x="2315" y="1321"/>
                    <a:pt x="2315" y="1320"/>
                  </a:cubicBezTo>
                  <a:cubicBezTo>
                    <a:pt x="2315" y="1319"/>
                    <a:pt x="2316" y="1318"/>
                    <a:pt x="2316" y="1318"/>
                  </a:cubicBezTo>
                  <a:cubicBezTo>
                    <a:pt x="2316" y="1316"/>
                    <a:pt x="2317" y="1315"/>
                    <a:pt x="2317" y="1313"/>
                  </a:cubicBezTo>
                  <a:cubicBezTo>
                    <a:pt x="2317" y="1313"/>
                    <a:pt x="2318" y="1312"/>
                    <a:pt x="2318" y="1311"/>
                  </a:cubicBezTo>
                  <a:cubicBezTo>
                    <a:pt x="2318" y="1310"/>
                    <a:pt x="2319" y="1308"/>
                    <a:pt x="2319" y="1307"/>
                  </a:cubicBezTo>
                  <a:cubicBezTo>
                    <a:pt x="2319" y="1306"/>
                    <a:pt x="2319" y="1305"/>
                    <a:pt x="2319" y="1303"/>
                  </a:cubicBezTo>
                  <a:cubicBezTo>
                    <a:pt x="2320" y="1302"/>
                    <a:pt x="2320" y="1302"/>
                    <a:pt x="2320" y="1301"/>
                  </a:cubicBezTo>
                  <a:cubicBezTo>
                    <a:pt x="2320" y="1296"/>
                    <a:pt x="2320" y="1291"/>
                    <a:pt x="2320" y="1287"/>
                  </a:cubicBezTo>
                  <a:cubicBezTo>
                    <a:pt x="2320" y="1287"/>
                    <a:pt x="2320" y="1286"/>
                    <a:pt x="2320" y="1286"/>
                  </a:cubicBezTo>
                  <a:cubicBezTo>
                    <a:pt x="2319" y="1284"/>
                    <a:pt x="2319" y="1282"/>
                    <a:pt x="2319" y="1280"/>
                  </a:cubicBezTo>
                  <a:cubicBezTo>
                    <a:pt x="2319" y="1279"/>
                    <a:pt x="2318" y="1278"/>
                    <a:pt x="2318" y="1277"/>
                  </a:cubicBezTo>
                  <a:cubicBezTo>
                    <a:pt x="2318" y="1276"/>
                    <a:pt x="2317" y="1275"/>
                    <a:pt x="2317" y="1274"/>
                  </a:cubicBezTo>
                  <a:cubicBezTo>
                    <a:pt x="2317" y="1272"/>
                    <a:pt x="2316" y="1270"/>
                    <a:pt x="2315" y="1268"/>
                  </a:cubicBezTo>
                  <a:cubicBezTo>
                    <a:pt x="2315" y="1268"/>
                    <a:pt x="2315" y="1268"/>
                    <a:pt x="2315" y="1268"/>
                  </a:cubicBezTo>
                  <a:cubicBezTo>
                    <a:pt x="2314" y="1265"/>
                    <a:pt x="2313" y="1263"/>
                    <a:pt x="2312" y="1261"/>
                  </a:cubicBezTo>
                  <a:cubicBezTo>
                    <a:pt x="1884" y="473"/>
                    <a:pt x="1884" y="473"/>
                    <a:pt x="1884" y="473"/>
                  </a:cubicBezTo>
                  <a:cubicBezTo>
                    <a:pt x="1882" y="468"/>
                    <a:pt x="1880" y="463"/>
                    <a:pt x="1877" y="459"/>
                  </a:cubicBezTo>
                  <a:cubicBezTo>
                    <a:pt x="1842" y="396"/>
                    <a:pt x="1842" y="396"/>
                    <a:pt x="1842" y="396"/>
                  </a:cubicBezTo>
                  <a:cubicBezTo>
                    <a:pt x="1805" y="324"/>
                    <a:pt x="1833" y="234"/>
                    <a:pt x="1905" y="195"/>
                  </a:cubicBezTo>
                  <a:cubicBezTo>
                    <a:pt x="1977" y="156"/>
                    <a:pt x="2065" y="182"/>
                    <a:pt x="2106" y="254"/>
                  </a:cubicBezTo>
                  <a:cubicBezTo>
                    <a:pt x="2596" y="1158"/>
                    <a:pt x="2596" y="1158"/>
                    <a:pt x="2596" y="1158"/>
                  </a:cubicBezTo>
                  <a:cubicBezTo>
                    <a:pt x="2596" y="1158"/>
                    <a:pt x="2596" y="1158"/>
                    <a:pt x="2596" y="1158"/>
                  </a:cubicBezTo>
                  <a:cubicBezTo>
                    <a:pt x="2653" y="1262"/>
                    <a:pt x="2650" y="1385"/>
                    <a:pt x="2589" y="1487"/>
                  </a:cubicBezTo>
                  <a:cubicBezTo>
                    <a:pt x="2529" y="1590"/>
                    <a:pt x="2418" y="1653"/>
                    <a:pt x="2300" y="1653"/>
                  </a:cubicBezTo>
                  <a:cubicBezTo>
                    <a:pt x="2020" y="1653"/>
                    <a:pt x="2020" y="1653"/>
                    <a:pt x="2020" y="1653"/>
                  </a:cubicBezTo>
                  <a:cubicBezTo>
                    <a:pt x="1945" y="1653"/>
                    <a:pt x="1884" y="1714"/>
                    <a:pt x="1884" y="1789"/>
                  </a:cubicBezTo>
                  <a:cubicBezTo>
                    <a:pt x="1884" y="2204"/>
                    <a:pt x="1884" y="2204"/>
                    <a:pt x="1884" y="2204"/>
                  </a:cubicBezTo>
                  <a:cubicBezTo>
                    <a:pt x="1884" y="2242"/>
                    <a:pt x="1915" y="2272"/>
                    <a:pt x="1952" y="2272"/>
                  </a:cubicBezTo>
                  <a:cubicBezTo>
                    <a:pt x="1990" y="2272"/>
                    <a:pt x="2020" y="2242"/>
                    <a:pt x="2020" y="2204"/>
                  </a:cubicBezTo>
                  <a:cubicBezTo>
                    <a:pt x="2020" y="1789"/>
                    <a:pt x="2020" y="1789"/>
                    <a:pt x="2020" y="1789"/>
                  </a:cubicBezTo>
                  <a:cubicBezTo>
                    <a:pt x="2021" y="1789"/>
                    <a:pt x="2021" y="1789"/>
                    <a:pt x="2021" y="1789"/>
                  </a:cubicBezTo>
                  <a:cubicBezTo>
                    <a:pt x="2300" y="1789"/>
                    <a:pt x="2300" y="1789"/>
                    <a:pt x="2300" y="1789"/>
                  </a:cubicBezTo>
                  <a:cubicBezTo>
                    <a:pt x="2466" y="1789"/>
                    <a:pt x="2621" y="1700"/>
                    <a:pt x="2706" y="1557"/>
                  </a:cubicBezTo>
                  <a:cubicBezTo>
                    <a:pt x="2792" y="1413"/>
                    <a:pt x="2795" y="1240"/>
                    <a:pt x="2716" y="1093"/>
                  </a:cubicBezTo>
                  <a:close/>
                  <a:moveTo>
                    <a:pt x="1399" y="148"/>
                  </a:moveTo>
                  <a:cubicBezTo>
                    <a:pt x="1515" y="148"/>
                    <a:pt x="1625" y="206"/>
                    <a:pt x="1691" y="302"/>
                  </a:cubicBezTo>
                  <a:cubicBezTo>
                    <a:pt x="1686" y="355"/>
                    <a:pt x="1696" y="410"/>
                    <a:pt x="1722" y="459"/>
                  </a:cubicBezTo>
                  <a:cubicBezTo>
                    <a:pt x="1722" y="460"/>
                    <a:pt x="1722" y="460"/>
                    <a:pt x="1722" y="460"/>
                  </a:cubicBezTo>
                  <a:cubicBezTo>
                    <a:pt x="1723" y="460"/>
                    <a:pt x="1723" y="460"/>
                    <a:pt x="1723" y="460"/>
                  </a:cubicBezTo>
                  <a:cubicBezTo>
                    <a:pt x="1753" y="516"/>
                    <a:pt x="1753" y="516"/>
                    <a:pt x="1753" y="516"/>
                  </a:cubicBezTo>
                  <a:cubicBezTo>
                    <a:pt x="1748" y="636"/>
                    <a:pt x="1682" y="747"/>
                    <a:pt x="1577" y="808"/>
                  </a:cubicBezTo>
                  <a:cubicBezTo>
                    <a:pt x="1467" y="872"/>
                    <a:pt x="1330" y="872"/>
                    <a:pt x="1220" y="808"/>
                  </a:cubicBezTo>
                  <a:cubicBezTo>
                    <a:pt x="1114" y="747"/>
                    <a:pt x="1048" y="634"/>
                    <a:pt x="1044" y="512"/>
                  </a:cubicBezTo>
                  <a:cubicBezTo>
                    <a:pt x="1073" y="460"/>
                    <a:pt x="1073" y="460"/>
                    <a:pt x="1073" y="460"/>
                  </a:cubicBezTo>
                  <a:cubicBezTo>
                    <a:pt x="1073" y="460"/>
                    <a:pt x="1073" y="460"/>
                    <a:pt x="1073" y="460"/>
                  </a:cubicBezTo>
                  <a:cubicBezTo>
                    <a:pt x="1073" y="460"/>
                    <a:pt x="1073" y="460"/>
                    <a:pt x="1073" y="459"/>
                  </a:cubicBezTo>
                  <a:cubicBezTo>
                    <a:pt x="1099" y="411"/>
                    <a:pt x="1110" y="357"/>
                    <a:pt x="1105" y="303"/>
                  </a:cubicBezTo>
                  <a:cubicBezTo>
                    <a:pt x="1171" y="207"/>
                    <a:pt x="1281" y="148"/>
                    <a:pt x="1399" y="148"/>
                  </a:cubicBezTo>
                  <a:close/>
                  <a:moveTo>
                    <a:pt x="1850" y="694"/>
                  </a:moveTo>
                  <a:cubicBezTo>
                    <a:pt x="2138" y="1226"/>
                    <a:pt x="2138" y="1226"/>
                    <a:pt x="2138" y="1226"/>
                  </a:cubicBezTo>
                  <a:cubicBezTo>
                    <a:pt x="657" y="1226"/>
                    <a:pt x="657" y="1226"/>
                    <a:pt x="657" y="1226"/>
                  </a:cubicBezTo>
                  <a:cubicBezTo>
                    <a:pt x="947" y="692"/>
                    <a:pt x="947" y="692"/>
                    <a:pt x="947" y="692"/>
                  </a:cubicBezTo>
                  <a:cubicBezTo>
                    <a:pt x="987" y="789"/>
                    <a:pt x="1059" y="872"/>
                    <a:pt x="1152" y="926"/>
                  </a:cubicBezTo>
                  <a:cubicBezTo>
                    <a:pt x="1228" y="970"/>
                    <a:pt x="1313" y="992"/>
                    <a:pt x="1399" y="992"/>
                  </a:cubicBezTo>
                  <a:cubicBezTo>
                    <a:pt x="1484" y="992"/>
                    <a:pt x="1569" y="970"/>
                    <a:pt x="1645" y="926"/>
                  </a:cubicBezTo>
                  <a:cubicBezTo>
                    <a:pt x="1738" y="872"/>
                    <a:pt x="1809" y="790"/>
                    <a:pt x="1850" y="694"/>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79" name="Freeform 49">
              <a:extLst>
                <a:ext uri="{FF2B5EF4-FFF2-40B4-BE49-F238E27FC236}">
                  <a16:creationId xmlns:a16="http://schemas.microsoft.com/office/drawing/2014/main" id="{CFEB5F16-A829-1336-779C-053628528A85}"/>
                </a:ext>
              </a:extLst>
            </p:cNvPr>
            <p:cNvSpPr>
              <a:spLocks/>
            </p:cNvSpPr>
            <p:nvPr/>
          </p:nvSpPr>
          <p:spPr bwMode="auto">
            <a:xfrm>
              <a:off x="7572375" y="2178050"/>
              <a:ext cx="80963" cy="152400"/>
            </a:xfrm>
            <a:custGeom>
              <a:avLst/>
              <a:gdLst>
                <a:gd name="T0" fmla="*/ 56 w 252"/>
                <a:gd name="T1" fmla="*/ 470 h 470"/>
                <a:gd name="T2" fmla="*/ 112 w 252"/>
                <a:gd name="T3" fmla="*/ 414 h 470"/>
                <a:gd name="T4" fmla="*/ 112 w 252"/>
                <a:gd name="T5" fmla="*/ 290 h 470"/>
                <a:gd name="T6" fmla="*/ 125 w 252"/>
                <a:gd name="T7" fmla="*/ 293 h 470"/>
                <a:gd name="T8" fmla="*/ 126 w 252"/>
                <a:gd name="T9" fmla="*/ 294 h 470"/>
                <a:gd name="T10" fmla="*/ 126 w 252"/>
                <a:gd name="T11" fmla="*/ 294 h 470"/>
                <a:gd name="T12" fmla="*/ 128 w 252"/>
                <a:gd name="T13" fmla="*/ 294 h 470"/>
                <a:gd name="T14" fmla="*/ 130 w 252"/>
                <a:gd name="T15" fmla="*/ 295 h 470"/>
                <a:gd name="T16" fmla="*/ 151 w 252"/>
                <a:gd name="T17" fmla="*/ 297 h 470"/>
                <a:gd name="T18" fmla="*/ 214 w 252"/>
                <a:gd name="T19" fmla="*/ 275 h 470"/>
                <a:gd name="T20" fmla="*/ 251 w 252"/>
                <a:gd name="T21" fmla="*/ 198 h 470"/>
                <a:gd name="T22" fmla="*/ 251 w 252"/>
                <a:gd name="T23" fmla="*/ 197 h 470"/>
                <a:gd name="T24" fmla="*/ 251 w 252"/>
                <a:gd name="T25" fmla="*/ 56 h 470"/>
                <a:gd name="T26" fmla="*/ 195 w 252"/>
                <a:gd name="T27" fmla="*/ 0 h 470"/>
                <a:gd name="T28" fmla="*/ 139 w 252"/>
                <a:gd name="T29" fmla="*/ 56 h 470"/>
                <a:gd name="T30" fmla="*/ 139 w 252"/>
                <a:gd name="T31" fmla="*/ 181 h 470"/>
                <a:gd name="T32" fmla="*/ 127 w 252"/>
                <a:gd name="T33" fmla="*/ 177 h 470"/>
                <a:gd name="T34" fmla="*/ 126 w 252"/>
                <a:gd name="T35" fmla="*/ 177 h 470"/>
                <a:gd name="T36" fmla="*/ 125 w 252"/>
                <a:gd name="T37" fmla="*/ 176 h 470"/>
                <a:gd name="T38" fmla="*/ 39 w 252"/>
                <a:gd name="T39" fmla="*/ 193 h 470"/>
                <a:gd name="T40" fmla="*/ 0 w 252"/>
                <a:gd name="T41" fmla="*/ 273 h 470"/>
                <a:gd name="T42" fmla="*/ 0 w 252"/>
                <a:gd name="T43" fmla="*/ 273 h 470"/>
                <a:gd name="T44" fmla="*/ 0 w 252"/>
                <a:gd name="T45" fmla="*/ 414 h 470"/>
                <a:gd name="T46" fmla="*/ 56 w 252"/>
                <a:gd name="T47"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2" h="470">
                  <a:moveTo>
                    <a:pt x="56" y="470"/>
                  </a:moveTo>
                  <a:cubicBezTo>
                    <a:pt x="87" y="470"/>
                    <a:pt x="112" y="445"/>
                    <a:pt x="112" y="414"/>
                  </a:cubicBezTo>
                  <a:cubicBezTo>
                    <a:pt x="112" y="290"/>
                    <a:pt x="112" y="290"/>
                    <a:pt x="112" y="290"/>
                  </a:cubicBezTo>
                  <a:cubicBezTo>
                    <a:pt x="125" y="293"/>
                    <a:pt x="125" y="293"/>
                    <a:pt x="125" y="293"/>
                  </a:cubicBezTo>
                  <a:cubicBezTo>
                    <a:pt x="125" y="293"/>
                    <a:pt x="125" y="294"/>
                    <a:pt x="126" y="294"/>
                  </a:cubicBezTo>
                  <a:cubicBezTo>
                    <a:pt x="126" y="294"/>
                    <a:pt x="126" y="294"/>
                    <a:pt x="126" y="294"/>
                  </a:cubicBezTo>
                  <a:cubicBezTo>
                    <a:pt x="127" y="294"/>
                    <a:pt x="127" y="294"/>
                    <a:pt x="128" y="294"/>
                  </a:cubicBezTo>
                  <a:cubicBezTo>
                    <a:pt x="128" y="294"/>
                    <a:pt x="129" y="295"/>
                    <a:pt x="130" y="295"/>
                  </a:cubicBezTo>
                  <a:cubicBezTo>
                    <a:pt x="137" y="296"/>
                    <a:pt x="144" y="297"/>
                    <a:pt x="151" y="297"/>
                  </a:cubicBezTo>
                  <a:cubicBezTo>
                    <a:pt x="173" y="297"/>
                    <a:pt x="196" y="290"/>
                    <a:pt x="214" y="275"/>
                  </a:cubicBezTo>
                  <a:cubicBezTo>
                    <a:pt x="238" y="257"/>
                    <a:pt x="252" y="230"/>
                    <a:pt x="251" y="198"/>
                  </a:cubicBezTo>
                  <a:cubicBezTo>
                    <a:pt x="251" y="198"/>
                    <a:pt x="251" y="197"/>
                    <a:pt x="251" y="197"/>
                  </a:cubicBezTo>
                  <a:cubicBezTo>
                    <a:pt x="251" y="56"/>
                    <a:pt x="251" y="56"/>
                    <a:pt x="251" y="56"/>
                  </a:cubicBezTo>
                  <a:cubicBezTo>
                    <a:pt x="251" y="25"/>
                    <a:pt x="226" y="0"/>
                    <a:pt x="195" y="0"/>
                  </a:cubicBezTo>
                  <a:cubicBezTo>
                    <a:pt x="165" y="0"/>
                    <a:pt x="139" y="25"/>
                    <a:pt x="139" y="56"/>
                  </a:cubicBezTo>
                  <a:cubicBezTo>
                    <a:pt x="139" y="181"/>
                    <a:pt x="139" y="181"/>
                    <a:pt x="139" y="181"/>
                  </a:cubicBezTo>
                  <a:cubicBezTo>
                    <a:pt x="127" y="177"/>
                    <a:pt x="127" y="177"/>
                    <a:pt x="127" y="177"/>
                  </a:cubicBezTo>
                  <a:cubicBezTo>
                    <a:pt x="127" y="177"/>
                    <a:pt x="127" y="177"/>
                    <a:pt x="126" y="177"/>
                  </a:cubicBezTo>
                  <a:cubicBezTo>
                    <a:pt x="126" y="177"/>
                    <a:pt x="126" y="176"/>
                    <a:pt x="125" y="176"/>
                  </a:cubicBezTo>
                  <a:cubicBezTo>
                    <a:pt x="95" y="168"/>
                    <a:pt x="64" y="174"/>
                    <a:pt x="39" y="193"/>
                  </a:cubicBezTo>
                  <a:cubicBezTo>
                    <a:pt x="15" y="211"/>
                    <a:pt x="0" y="241"/>
                    <a:pt x="0" y="273"/>
                  </a:cubicBezTo>
                  <a:cubicBezTo>
                    <a:pt x="0" y="273"/>
                    <a:pt x="0" y="273"/>
                    <a:pt x="0" y="273"/>
                  </a:cubicBezTo>
                  <a:cubicBezTo>
                    <a:pt x="0" y="414"/>
                    <a:pt x="0" y="414"/>
                    <a:pt x="0" y="414"/>
                  </a:cubicBezTo>
                  <a:cubicBezTo>
                    <a:pt x="0" y="445"/>
                    <a:pt x="25" y="470"/>
                    <a:pt x="56" y="470"/>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80" name="Freeform 50">
              <a:extLst>
                <a:ext uri="{FF2B5EF4-FFF2-40B4-BE49-F238E27FC236}">
                  <a16:creationId xmlns:a16="http://schemas.microsoft.com/office/drawing/2014/main" id="{AAF74616-8BBD-8451-EA4A-713C405631B4}"/>
                </a:ext>
              </a:extLst>
            </p:cNvPr>
            <p:cNvSpPr>
              <a:spLocks/>
            </p:cNvSpPr>
            <p:nvPr/>
          </p:nvSpPr>
          <p:spPr bwMode="auto">
            <a:xfrm>
              <a:off x="7415213" y="2212975"/>
              <a:ext cx="73025" cy="158750"/>
            </a:xfrm>
            <a:custGeom>
              <a:avLst/>
              <a:gdLst>
                <a:gd name="T0" fmla="*/ 92 w 222"/>
                <a:gd name="T1" fmla="*/ 196 h 490"/>
                <a:gd name="T2" fmla="*/ 76 w 222"/>
                <a:gd name="T3" fmla="*/ 203 h 490"/>
                <a:gd name="T4" fmla="*/ 76 w 222"/>
                <a:gd name="T5" fmla="*/ 203 h 490"/>
                <a:gd name="T6" fmla="*/ 16 w 222"/>
                <a:gd name="T7" fmla="*/ 265 h 490"/>
                <a:gd name="T8" fmla="*/ 30 w 222"/>
                <a:gd name="T9" fmla="*/ 353 h 490"/>
                <a:gd name="T10" fmla="*/ 30 w 222"/>
                <a:gd name="T11" fmla="*/ 353 h 490"/>
                <a:gd name="T12" fmla="*/ 30 w 222"/>
                <a:gd name="T13" fmla="*/ 353 h 490"/>
                <a:gd name="T14" fmla="*/ 113 w 222"/>
                <a:gd name="T15" fmla="*/ 467 h 490"/>
                <a:gd name="T16" fmla="*/ 159 w 222"/>
                <a:gd name="T17" fmla="*/ 490 h 490"/>
                <a:gd name="T18" fmla="*/ 192 w 222"/>
                <a:gd name="T19" fmla="*/ 480 h 490"/>
                <a:gd name="T20" fmla="*/ 204 w 222"/>
                <a:gd name="T21" fmla="*/ 401 h 490"/>
                <a:gd name="T22" fmla="*/ 131 w 222"/>
                <a:gd name="T23" fmla="*/ 301 h 490"/>
                <a:gd name="T24" fmla="*/ 146 w 222"/>
                <a:gd name="T25" fmla="*/ 295 h 490"/>
                <a:gd name="T26" fmla="*/ 147 w 222"/>
                <a:gd name="T27" fmla="*/ 295 h 490"/>
                <a:gd name="T28" fmla="*/ 208 w 222"/>
                <a:gd name="T29" fmla="*/ 231 h 490"/>
                <a:gd name="T30" fmla="*/ 192 w 222"/>
                <a:gd name="T31" fmla="*/ 145 h 490"/>
                <a:gd name="T32" fmla="*/ 192 w 222"/>
                <a:gd name="T33" fmla="*/ 144 h 490"/>
                <a:gd name="T34" fmla="*/ 192 w 222"/>
                <a:gd name="T35" fmla="*/ 144 h 490"/>
                <a:gd name="T36" fmla="*/ 109 w 222"/>
                <a:gd name="T37" fmla="*/ 30 h 490"/>
                <a:gd name="T38" fmla="*/ 31 w 222"/>
                <a:gd name="T39" fmla="*/ 18 h 490"/>
                <a:gd name="T40" fmla="*/ 19 w 222"/>
                <a:gd name="T41" fmla="*/ 96 h 490"/>
                <a:gd name="T42" fmla="*/ 92 w 222"/>
                <a:gd name="T43" fmla="*/ 19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92" y="196"/>
                  </a:moveTo>
                  <a:cubicBezTo>
                    <a:pt x="76" y="203"/>
                    <a:pt x="76" y="203"/>
                    <a:pt x="76" y="203"/>
                  </a:cubicBezTo>
                  <a:cubicBezTo>
                    <a:pt x="76" y="203"/>
                    <a:pt x="76" y="203"/>
                    <a:pt x="76" y="203"/>
                  </a:cubicBezTo>
                  <a:cubicBezTo>
                    <a:pt x="46" y="214"/>
                    <a:pt x="25" y="237"/>
                    <a:pt x="16" y="265"/>
                  </a:cubicBezTo>
                  <a:cubicBezTo>
                    <a:pt x="7" y="295"/>
                    <a:pt x="12" y="328"/>
                    <a:pt x="30" y="353"/>
                  </a:cubicBezTo>
                  <a:cubicBezTo>
                    <a:pt x="30" y="353"/>
                    <a:pt x="30" y="353"/>
                    <a:pt x="30" y="353"/>
                  </a:cubicBezTo>
                  <a:cubicBezTo>
                    <a:pt x="30" y="353"/>
                    <a:pt x="30" y="353"/>
                    <a:pt x="30" y="353"/>
                  </a:cubicBezTo>
                  <a:cubicBezTo>
                    <a:pt x="113" y="467"/>
                    <a:pt x="113" y="467"/>
                    <a:pt x="113" y="467"/>
                  </a:cubicBezTo>
                  <a:cubicBezTo>
                    <a:pt x="124" y="482"/>
                    <a:pt x="141" y="490"/>
                    <a:pt x="159" y="490"/>
                  </a:cubicBezTo>
                  <a:cubicBezTo>
                    <a:pt x="170" y="490"/>
                    <a:pt x="182" y="487"/>
                    <a:pt x="192" y="480"/>
                  </a:cubicBezTo>
                  <a:cubicBezTo>
                    <a:pt x="217" y="461"/>
                    <a:pt x="222" y="426"/>
                    <a:pt x="204" y="401"/>
                  </a:cubicBezTo>
                  <a:cubicBezTo>
                    <a:pt x="131" y="301"/>
                    <a:pt x="131" y="301"/>
                    <a:pt x="131" y="301"/>
                  </a:cubicBezTo>
                  <a:cubicBezTo>
                    <a:pt x="146" y="295"/>
                    <a:pt x="146" y="295"/>
                    <a:pt x="146" y="295"/>
                  </a:cubicBezTo>
                  <a:cubicBezTo>
                    <a:pt x="147" y="295"/>
                    <a:pt x="147" y="295"/>
                    <a:pt x="147" y="295"/>
                  </a:cubicBezTo>
                  <a:cubicBezTo>
                    <a:pt x="176" y="284"/>
                    <a:pt x="199" y="259"/>
                    <a:pt x="208" y="231"/>
                  </a:cubicBezTo>
                  <a:cubicBezTo>
                    <a:pt x="217" y="202"/>
                    <a:pt x="212" y="171"/>
                    <a:pt x="192" y="145"/>
                  </a:cubicBezTo>
                  <a:cubicBezTo>
                    <a:pt x="192" y="144"/>
                    <a:pt x="192" y="144"/>
                    <a:pt x="192" y="144"/>
                  </a:cubicBezTo>
                  <a:cubicBezTo>
                    <a:pt x="192" y="144"/>
                    <a:pt x="192" y="144"/>
                    <a:pt x="192" y="144"/>
                  </a:cubicBezTo>
                  <a:cubicBezTo>
                    <a:pt x="109" y="30"/>
                    <a:pt x="109" y="30"/>
                    <a:pt x="109" y="30"/>
                  </a:cubicBezTo>
                  <a:cubicBezTo>
                    <a:pt x="91" y="5"/>
                    <a:pt x="56" y="0"/>
                    <a:pt x="31" y="18"/>
                  </a:cubicBezTo>
                  <a:cubicBezTo>
                    <a:pt x="6" y="36"/>
                    <a:pt x="0" y="71"/>
                    <a:pt x="19" y="96"/>
                  </a:cubicBezTo>
                  <a:lnTo>
                    <a:pt x="92" y="196"/>
                  </a:ln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81" name="Freeform 51">
              <a:extLst>
                <a:ext uri="{FF2B5EF4-FFF2-40B4-BE49-F238E27FC236}">
                  <a16:creationId xmlns:a16="http://schemas.microsoft.com/office/drawing/2014/main" id="{6DCE292F-B8E7-39F4-448E-6A2AE740DB38}"/>
                </a:ext>
              </a:extLst>
            </p:cNvPr>
            <p:cNvSpPr>
              <a:spLocks/>
            </p:cNvSpPr>
            <p:nvPr/>
          </p:nvSpPr>
          <p:spPr bwMode="auto">
            <a:xfrm>
              <a:off x="7707313" y="2212975"/>
              <a:ext cx="71438" cy="158750"/>
            </a:xfrm>
            <a:custGeom>
              <a:avLst/>
              <a:gdLst>
                <a:gd name="T0" fmla="*/ 31 w 222"/>
                <a:gd name="T1" fmla="*/ 480 h 490"/>
                <a:gd name="T2" fmla="*/ 64 w 222"/>
                <a:gd name="T3" fmla="*/ 490 h 490"/>
                <a:gd name="T4" fmla="*/ 109 w 222"/>
                <a:gd name="T5" fmla="*/ 467 h 490"/>
                <a:gd name="T6" fmla="*/ 192 w 222"/>
                <a:gd name="T7" fmla="*/ 353 h 490"/>
                <a:gd name="T8" fmla="*/ 192 w 222"/>
                <a:gd name="T9" fmla="*/ 353 h 490"/>
                <a:gd name="T10" fmla="*/ 192 w 222"/>
                <a:gd name="T11" fmla="*/ 353 h 490"/>
                <a:gd name="T12" fmla="*/ 208 w 222"/>
                <a:gd name="T13" fmla="*/ 265 h 490"/>
                <a:gd name="T14" fmla="*/ 146 w 222"/>
                <a:gd name="T15" fmla="*/ 202 h 490"/>
                <a:gd name="T16" fmla="*/ 145 w 222"/>
                <a:gd name="T17" fmla="*/ 202 h 490"/>
                <a:gd name="T18" fmla="*/ 131 w 222"/>
                <a:gd name="T19" fmla="*/ 197 h 490"/>
                <a:gd name="T20" fmla="*/ 204 w 222"/>
                <a:gd name="T21" fmla="*/ 96 h 490"/>
                <a:gd name="T22" fmla="*/ 191 w 222"/>
                <a:gd name="T23" fmla="*/ 18 h 490"/>
                <a:gd name="T24" fmla="*/ 113 w 222"/>
                <a:gd name="T25" fmla="*/ 30 h 490"/>
                <a:gd name="T26" fmla="*/ 30 w 222"/>
                <a:gd name="T27" fmla="*/ 144 h 490"/>
                <a:gd name="T28" fmla="*/ 30 w 222"/>
                <a:gd name="T29" fmla="*/ 144 h 490"/>
                <a:gd name="T30" fmla="*/ 30 w 222"/>
                <a:gd name="T31" fmla="*/ 145 h 490"/>
                <a:gd name="T32" fmla="*/ 16 w 222"/>
                <a:gd name="T33" fmla="*/ 231 h 490"/>
                <a:gd name="T34" fmla="*/ 75 w 222"/>
                <a:gd name="T35" fmla="*/ 295 h 490"/>
                <a:gd name="T36" fmla="*/ 75 w 222"/>
                <a:gd name="T37" fmla="*/ 295 h 490"/>
                <a:gd name="T38" fmla="*/ 91 w 222"/>
                <a:gd name="T39" fmla="*/ 302 h 490"/>
                <a:gd name="T40" fmla="*/ 19 w 222"/>
                <a:gd name="T41" fmla="*/ 401 h 490"/>
                <a:gd name="T42" fmla="*/ 31 w 222"/>
                <a:gd name="T43" fmla="*/ 48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31" y="480"/>
                  </a:moveTo>
                  <a:cubicBezTo>
                    <a:pt x="41" y="487"/>
                    <a:pt x="52" y="490"/>
                    <a:pt x="64" y="490"/>
                  </a:cubicBezTo>
                  <a:cubicBezTo>
                    <a:pt x="81" y="490"/>
                    <a:pt x="98" y="482"/>
                    <a:pt x="109" y="467"/>
                  </a:cubicBezTo>
                  <a:cubicBezTo>
                    <a:pt x="192" y="353"/>
                    <a:pt x="192" y="353"/>
                    <a:pt x="192" y="353"/>
                  </a:cubicBezTo>
                  <a:cubicBezTo>
                    <a:pt x="192" y="353"/>
                    <a:pt x="192" y="353"/>
                    <a:pt x="192" y="353"/>
                  </a:cubicBezTo>
                  <a:cubicBezTo>
                    <a:pt x="192" y="353"/>
                    <a:pt x="192" y="353"/>
                    <a:pt x="192" y="353"/>
                  </a:cubicBezTo>
                  <a:cubicBezTo>
                    <a:pt x="211" y="327"/>
                    <a:pt x="217" y="294"/>
                    <a:pt x="208" y="265"/>
                  </a:cubicBezTo>
                  <a:cubicBezTo>
                    <a:pt x="199" y="237"/>
                    <a:pt x="177" y="214"/>
                    <a:pt x="146" y="202"/>
                  </a:cubicBezTo>
                  <a:cubicBezTo>
                    <a:pt x="146" y="202"/>
                    <a:pt x="145" y="202"/>
                    <a:pt x="145" y="202"/>
                  </a:cubicBezTo>
                  <a:cubicBezTo>
                    <a:pt x="131" y="197"/>
                    <a:pt x="131" y="197"/>
                    <a:pt x="131" y="197"/>
                  </a:cubicBezTo>
                  <a:cubicBezTo>
                    <a:pt x="204" y="96"/>
                    <a:pt x="204" y="96"/>
                    <a:pt x="204" y="96"/>
                  </a:cubicBezTo>
                  <a:cubicBezTo>
                    <a:pt x="222" y="71"/>
                    <a:pt x="216" y="36"/>
                    <a:pt x="191" y="18"/>
                  </a:cubicBezTo>
                  <a:cubicBezTo>
                    <a:pt x="166" y="0"/>
                    <a:pt x="131" y="5"/>
                    <a:pt x="113" y="30"/>
                  </a:cubicBezTo>
                  <a:cubicBezTo>
                    <a:pt x="30" y="144"/>
                    <a:pt x="30" y="144"/>
                    <a:pt x="30" y="144"/>
                  </a:cubicBezTo>
                  <a:cubicBezTo>
                    <a:pt x="30" y="144"/>
                    <a:pt x="30" y="144"/>
                    <a:pt x="30" y="144"/>
                  </a:cubicBezTo>
                  <a:cubicBezTo>
                    <a:pt x="30" y="144"/>
                    <a:pt x="30" y="145"/>
                    <a:pt x="30" y="145"/>
                  </a:cubicBezTo>
                  <a:cubicBezTo>
                    <a:pt x="12" y="170"/>
                    <a:pt x="7" y="201"/>
                    <a:pt x="16" y="231"/>
                  </a:cubicBezTo>
                  <a:cubicBezTo>
                    <a:pt x="25" y="261"/>
                    <a:pt x="47" y="285"/>
                    <a:pt x="75" y="295"/>
                  </a:cubicBezTo>
                  <a:cubicBezTo>
                    <a:pt x="75" y="295"/>
                    <a:pt x="75" y="295"/>
                    <a:pt x="75" y="295"/>
                  </a:cubicBezTo>
                  <a:cubicBezTo>
                    <a:pt x="91" y="302"/>
                    <a:pt x="91" y="302"/>
                    <a:pt x="91" y="302"/>
                  </a:cubicBezTo>
                  <a:cubicBezTo>
                    <a:pt x="19" y="401"/>
                    <a:pt x="19" y="401"/>
                    <a:pt x="19" y="401"/>
                  </a:cubicBezTo>
                  <a:cubicBezTo>
                    <a:pt x="0" y="426"/>
                    <a:pt x="6" y="461"/>
                    <a:pt x="31" y="480"/>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grpSp>
      <p:grpSp>
        <p:nvGrpSpPr>
          <p:cNvPr id="82" name="Graphic 15">
            <a:extLst>
              <a:ext uri="{FF2B5EF4-FFF2-40B4-BE49-F238E27FC236}">
                <a16:creationId xmlns:a16="http://schemas.microsoft.com/office/drawing/2014/main" id="{0508121A-AA08-C99E-76C0-D0AF2A8CF046}"/>
              </a:ext>
            </a:extLst>
          </p:cNvPr>
          <p:cNvGrpSpPr/>
          <p:nvPr/>
        </p:nvGrpSpPr>
        <p:grpSpPr>
          <a:xfrm>
            <a:off x="4268798" y="4622799"/>
            <a:ext cx="346767" cy="343083"/>
            <a:chOff x="14283114" y="5573069"/>
            <a:chExt cx="1073145" cy="1061744"/>
          </a:xfrm>
          <a:solidFill>
            <a:schemeClr val="tx1"/>
          </a:solidFill>
        </p:grpSpPr>
        <p:grpSp>
          <p:nvGrpSpPr>
            <p:cNvPr id="83" name="Graphic 15">
              <a:extLst>
                <a:ext uri="{FF2B5EF4-FFF2-40B4-BE49-F238E27FC236}">
                  <a16:creationId xmlns:a16="http://schemas.microsoft.com/office/drawing/2014/main" id="{65C8BF7F-AA2A-7828-B4D8-30EDDA4F6DD7}"/>
                </a:ext>
              </a:extLst>
            </p:cNvPr>
            <p:cNvGrpSpPr/>
            <p:nvPr/>
          </p:nvGrpSpPr>
          <p:grpSpPr>
            <a:xfrm>
              <a:off x="14357268" y="5747620"/>
              <a:ext cx="998991" cy="887194"/>
              <a:chOff x="14357268" y="5747620"/>
              <a:chExt cx="998991" cy="887194"/>
            </a:xfrm>
            <a:grpFill/>
          </p:grpSpPr>
          <p:grpSp>
            <p:nvGrpSpPr>
              <p:cNvPr id="94" name="Graphic 15">
                <a:extLst>
                  <a:ext uri="{FF2B5EF4-FFF2-40B4-BE49-F238E27FC236}">
                    <a16:creationId xmlns:a16="http://schemas.microsoft.com/office/drawing/2014/main" id="{0E4EC228-DCA3-A0B0-B78E-3E5BA293201A}"/>
                  </a:ext>
                </a:extLst>
              </p:cNvPr>
              <p:cNvGrpSpPr/>
              <p:nvPr/>
            </p:nvGrpSpPr>
            <p:grpSpPr>
              <a:xfrm>
                <a:off x="14357268" y="5747620"/>
                <a:ext cx="998991" cy="887194"/>
                <a:chOff x="14357268" y="5747620"/>
                <a:chExt cx="998991" cy="887194"/>
              </a:xfrm>
              <a:grpFill/>
            </p:grpSpPr>
            <p:sp>
              <p:nvSpPr>
                <p:cNvPr id="97" name="Freeform 433">
                  <a:extLst>
                    <a:ext uri="{FF2B5EF4-FFF2-40B4-BE49-F238E27FC236}">
                      <a16:creationId xmlns:a16="http://schemas.microsoft.com/office/drawing/2014/main" id="{182BD12C-2A9A-5192-78B9-5047E89DF7F6}"/>
                    </a:ext>
                  </a:extLst>
                </p:cNvPr>
                <p:cNvSpPr/>
                <p:nvPr/>
              </p:nvSpPr>
              <p:spPr>
                <a:xfrm>
                  <a:off x="14357268" y="6042638"/>
                  <a:ext cx="265630" cy="324587"/>
                </a:xfrm>
                <a:custGeom>
                  <a:avLst/>
                  <a:gdLst>
                    <a:gd name="connsiteX0" fmla="*/ 208488 w 265630"/>
                    <a:gd name="connsiteY0" fmla="*/ 324587 h 324587"/>
                    <a:gd name="connsiteX1" fmla="*/ 105369 w 265630"/>
                    <a:gd name="connsiteY1" fmla="*/ 303326 h 324587"/>
                    <a:gd name="connsiteX2" fmla="*/ 24898 w 265630"/>
                    <a:gd name="connsiteY2" fmla="*/ 225332 h 324587"/>
                    <a:gd name="connsiteX3" fmla="*/ 579 w 265630"/>
                    <a:gd name="connsiteY3" fmla="*/ 102025 h 324587"/>
                    <a:gd name="connsiteX4" fmla="*/ 33510 w 265630"/>
                    <a:gd name="connsiteY4" fmla="*/ 5603 h 324587"/>
                    <a:gd name="connsiteX5" fmla="*/ 56753 w 265630"/>
                    <a:gd name="connsiteY5" fmla="*/ 4088 h 324587"/>
                    <a:gd name="connsiteX6" fmla="*/ 58268 w 265630"/>
                    <a:gd name="connsiteY6" fmla="*/ 27326 h 324587"/>
                    <a:gd name="connsiteX7" fmla="*/ 54050 w 265630"/>
                    <a:gd name="connsiteY7" fmla="*/ 210001 h 324587"/>
                    <a:gd name="connsiteX8" fmla="*/ 208620 w 265630"/>
                    <a:gd name="connsiteY8" fmla="*/ 291641 h 324587"/>
                    <a:gd name="connsiteX9" fmla="*/ 247218 w 265630"/>
                    <a:gd name="connsiteY9" fmla="*/ 289269 h 324587"/>
                    <a:gd name="connsiteX10" fmla="*/ 265518 w 265630"/>
                    <a:gd name="connsiteY10" fmla="*/ 303699 h 324587"/>
                    <a:gd name="connsiteX11" fmla="*/ 251085 w 265630"/>
                    <a:gd name="connsiteY11" fmla="*/ 321974 h 324587"/>
                    <a:gd name="connsiteX12" fmla="*/ 208488 w 265630"/>
                    <a:gd name="connsiteY12" fmla="*/ 324565 h 3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5630" h="324587">
                      <a:moveTo>
                        <a:pt x="208488" y="324587"/>
                      </a:moveTo>
                      <a:cubicBezTo>
                        <a:pt x="169362" y="324587"/>
                        <a:pt x="134806" y="317471"/>
                        <a:pt x="105369" y="303326"/>
                      </a:cubicBezTo>
                      <a:cubicBezTo>
                        <a:pt x="70329" y="286480"/>
                        <a:pt x="43242" y="260232"/>
                        <a:pt x="24898" y="225332"/>
                      </a:cubicBezTo>
                      <a:cubicBezTo>
                        <a:pt x="6225" y="189816"/>
                        <a:pt x="-2408" y="146019"/>
                        <a:pt x="579" y="102025"/>
                      </a:cubicBezTo>
                      <a:cubicBezTo>
                        <a:pt x="3304" y="62051"/>
                        <a:pt x="15606" y="26008"/>
                        <a:pt x="33510" y="5603"/>
                      </a:cubicBezTo>
                      <a:cubicBezTo>
                        <a:pt x="39507" y="-1228"/>
                        <a:pt x="49920" y="-1909"/>
                        <a:pt x="56753" y="4088"/>
                      </a:cubicBezTo>
                      <a:cubicBezTo>
                        <a:pt x="63585" y="10084"/>
                        <a:pt x="64266" y="20495"/>
                        <a:pt x="58268" y="27326"/>
                      </a:cubicBezTo>
                      <a:cubicBezTo>
                        <a:pt x="20593" y="70265"/>
                        <a:pt x="30786" y="165721"/>
                        <a:pt x="54050" y="210001"/>
                      </a:cubicBezTo>
                      <a:cubicBezTo>
                        <a:pt x="82324" y="263791"/>
                        <a:pt x="135377" y="291641"/>
                        <a:pt x="208620" y="291641"/>
                      </a:cubicBezTo>
                      <a:cubicBezTo>
                        <a:pt x="220922" y="291641"/>
                        <a:pt x="233795" y="290851"/>
                        <a:pt x="247218" y="289269"/>
                      </a:cubicBezTo>
                      <a:cubicBezTo>
                        <a:pt x="256247" y="288193"/>
                        <a:pt x="264441" y="294672"/>
                        <a:pt x="265518" y="303699"/>
                      </a:cubicBezTo>
                      <a:cubicBezTo>
                        <a:pt x="266572" y="312727"/>
                        <a:pt x="260114" y="320919"/>
                        <a:pt x="251085" y="321974"/>
                      </a:cubicBezTo>
                      <a:cubicBezTo>
                        <a:pt x="236344" y="323709"/>
                        <a:pt x="222130" y="324565"/>
                        <a:pt x="208488" y="324565"/>
                      </a:cubicBezTo>
                      <a:close/>
                    </a:path>
                  </a:pathLst>
                </a:custGeom>
                <a:grpFill/>
                <a:ln w="9525" cap="flat">
                  <a:noFill/>
                  <a:prstDash val="solid"/>
                  <a:miter/>
                </a:ln>
              </p:spPr>
              <p:txBody>
                <a:bodyPr rtlCol="0" anchor="ctr"/>
                <a:lstStyle/>
                <a:p>
                  <a:endParaRPr lang="en-US" noProof="0" dirty="0"/>
                </a:p>
              </p:txBody>
            </p:sp>
            <p:sp>
              <p:nvSpPr>
                <p:cNvPr id="98" name="Freeform 434">
                  <a:extLst>
                    <a:ext uri="{FF2B5EF4-FFF2-40B4-BE49-F238E27FC236}">
                      <a16:creationId xmlns:a16="http://schemas.microsoft.com/office/drawing/2014/main" id="{E071FD1D-24A6-A9C8-3BDE-F1F25DD30BCA}"/>
                    </a:ext>
                  </a:extLst>
                </p:cNvPr>
                <p:cNvSpPr/>
                <p:nvPr/>
              </p:nvSpPr>
              <p:spPr>
                <a:xfrm>
                  <a:off x="14378673" y="5916499"/>
                  <a:ext cx="176514" cy="177009"/>
                </a:xfrm>
                <a:custGeom>
                  <a:avLst/>
                  <a:gdLst>
                    <a:gd name="connsiteX0" fmla="*/ 41434 w 176514"/>
                    <a:gd name="connsiteY0" fmla="*/ 176988 h 177009"/>
                    <a:gd name="connsiteX1" fmla="*/ 29834 w 176514"/>
                    <a:gd name="connsiteY1" fmla="*/ 172221 h 177009"/>
                    <a:gd name="connsiteX2" fmla="*/ 1 w 176514"/>
                    <a:gd name="connsiteY2" fmla="*/ 101146 h 177009"/>
                    <a:gd name="connsiteX3" fmla="*/ 29175 w 176514"/>
                    <a:gd name="connsiteY3" fmla="*/ 29784 h 177009"/>
                    <a:gd name="connsiteX4" fmla="*/ 171640 w 176514"/>
                    <a:gd name="connsiteY4" fmla="*/ 29125 h 177009"/>
                    <a:gd name="connsiteX5" fmla="*/ 171750 w 176514"/>
                    <a:gd name="connsiteY5" fmla="*/ 52430 h 177009"/>
                    <a:gd name="connsiteX6" fmla="*/ 148441 w 176514"/>
                    <a:gd name="connsiteY6" fmla="*/ 52539 h 177009"/>
                    <a:gd name="connsiteX7" fmla="*/ 52571 w 176514"/>
                    <a:gd name="connsiteY7" fmla="*/ 52979 h 177009"/>
                    <a:gd name="connsiteX8" fmla="*/ 32932 w 176514"/>
                    <a:gd name="connsiteY8" fmla="*/ 100992 h 177009"/>
                    <a:gd name="connsiteX9" fmla="*/ 53011 w 176514"/>
                    <a:gd name="connsiteY9" fmla="*/ 148830 h 177009"/>
                    <a:gd name="connsiteX10" fmla="*/ 53121 w 176514"/>
                    <a:gd name="connsiteY10" fmla="*/ 172134 h 177009"/>
                    <a:gd name="connsiteX11" fmla="*/ 41412 w 176514"/>
                    <a:gd name="connsiteY11" fmla="*/ 177010 h 17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514" h="177009">
                      <a:moveTo>
                        <a:pt x="41434" y="176988"/>
                      </a:moveTo>
                      <a:cubicBezTo>
                        <a:pt x="37237" y="176988"/>
                        <a:pt x="33042" y="175406"/>
                        <a:pt x="29834" y="172221"/>
                      </a:cubicBezTo>
                      <a:cubicBezTo>
                        <a:pt x="10722" y="153288"/>
                        <a:pt x="133" y="128052"/>
                        <a:pt x="1" y="101146"/>
                      </a:cubicBezTo>
                      <a:cubicBezTo>
                        <a:pt x="-131" y="74240"/>
                        <a:pt x="10238" y="48893"/>
                        <a:pt x="29175" y="29784"/>
                      </a:cubicBezTo>
                      <a:cubicBezTo>
                        <a:pt x="68279" y="-9663"/>
                        <a:pt x="132185" y="-9971"/>
                        <a:pt x="171640" y="29125"/>
                      </a:cubicBezTo>
                      <a:cubicBezTo>
                        <a:pt x="178099" y="35517"/>
                        <a:pt x="178142" y="45950"/>
                        <a:pt x="171750" y="52430"/>
                      </a:cubicBezTo>
                      <a:cubicBezTo>
                        <a:pt x="165335" y="58887"/>
                        <a:pt x="154922" y="58931"/>
                        <a:pt x="148441" y="52539"/>
                      </a:cubicBezTo>
                      <a:cubicBezTo>
                        <a:pt x="121882" y="26248"/>
                        <a:pt x="78890" y="26446"/>
                        <a:pt x="52571" y="52979"/>
                      </a:cubicBezTo>
                      <a:cubicBezTo>
                        <a:pt x="39830" y="65827"/>
                        <a:pt x="32844" y="82893"/>
                        <a:pt x="32932" y="100992"/>
                      </a:cubicBezTo>
                      <a:cubicBezTo>
                        <a:pt x="33020" y="119090"/>
                        <a:pt x="40137" y="136090"/>
                        <a:pt x="53011" y="148830"/>
                      </a:cubicBezTo>
                      <a:cubicBezTo>
                        <a:pt x="59470" y="155243"/>
                        <a:pt x="59513" y="165654"/>
                        <a:pt x="53121" y="172134"/>
                      </a:cubicBezTo>
                      <a:cubicBezTo>
                        <a:pt x="49891" y="175384"/>
                        <a:pt x="45651" y="177010"/>
                        <a:pt x="41412" y="177010"/>
                      </a:cubicBezTo>
                      <a:close/>
                    </a:path>
                  </a:pathLst>
                </a:custGeom>
                <a:grpFill/>
                <a:ln w="9525" cap="flat">
                  <a:noFill/>
                  <a:prstDash val="solid"/>
                  <a:miter/>
                </a:ln>
              </p:spPr>
              <p:txBody>
                <a:bodyPr rtlCol="0" anchor="ctr"/>
                <a:lstStyle/>
                <a:p>
                  <a:endParaRPr lang="en-US" noProof="0" dirty="0"/>
                </a:p>
              </p:txBody>
            </p:sp>
            <p:sp>
              <p:nvSpPr>
                <p:cNvPr id="99" name="Freeform 435">
                  <a:extLst>
                    <a:ext uri="{FF2B5EF4-FFF2-40B4-BE49-F238E27FC236}">
                      <a16:creationId xmlns:a16="http://schemas.microsoft.com/office/drawing/2014/main" id="{BD1E7557-5529-1C27-5857-9DD57550EB11}"/>
                    </a:ext>
                  </a:extLst>
                </p:cNvPr>
                <p:cNvSpPr/>
                <p:nvPr/>
              </p:nvSpPr>
              <p:spPr>
                <a:xfrm>
                  <a:off x="15188091" y="5980215"/>
                  <a:ext cx="152829" cy="193638"/>
                </a:xfrm>
                <a:custGeom>
                  <a:avLst/>
                  <a:gdLst>
                    <a:gd name="connsiteX0" fmla="*/ 87572 w 152829"/>
                    <a:gd name="connsiteY0" fmla="*/ 193617 h 193638"/>
                    <a:gd name="connsiteX1" fmla="*/ 72612 w 152829"/>
                    <a:gd name="connsiteY1" fmla="*/ 184085 h 193638"/>
                    <a:gd name="connsiteX2" fmla="*/ 80608 w 152829"/>
                    <a:gd name="connsiteY2" fmla="*/ 162209 h 193638"/>
                    <a:gd name="connsiteX3" fmla="*/ 115692 w 152829"/>
                    <a:gd name="connsiteY3" fmla="*/ 123991 h 193638"/>
                    <a:gd name="connsiteX4" fmla="*/ 113473 w 152829"/>
                    <a:gd name="connsiteY4" fmla="*/ 72178 h 193638"/>
                    <a:gd name="connsiteX5" fmla="*/ 23425 w 152829"/>
                    <a:gd name="connsiteY5" fmla="*/ 39319 h 193638"/>
                    <a:gd name="connsiteX6" fmla="*/ 1544 w 152829"/>
                    <a:gd name="connsiteY6" fmla="*/ 31324 h 193638"/>
                    <a:gd name="connsiteX7" fmla="*/ 9541 w 152829"/>
                    <a:gd name="connsiteY7" fmla="*/ 9448 h 193638"/>
                    <a:gd name="connsiteX8" fmla="*/ 86584 w 152829"/>
                    <a:gd name="connsiteY8" fmla="*/ 6154 h 193638"/>
                    <a:gd name="connsiteX9" fmla="*/ 143372 w 152829"/>
                    <a:gd name="connsiteY9" fmla="*/ 58296 h 193638"/>
                    <a:gd name="connsiteX10" fmla="*/ 146667 w 152829"/>
                    <a:gd name="connsiteY10" fmla="*/ 135325 h 193638"/>
                    <a:gd name="connsiteX11" fmla="*/ 94514 w 152829"/>
                    <a:gd name="connsiteY11" fmla="*/ 192101 h 193638"/>
                    <a:gd name="connsiteX12" fmla="*/ 87572 w 152829"/>
                    <a:gd name="connsiteY12" fmla="*/ 193639 h 19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829" h="193638">
                      <a:moveTo>
                        <a:pt x="87572" y="193617"/>
                      </a:moveTo>
                      <a:cubicBezTo>
                        <a:pt x="81355" y="193617"/>
                        <a:pt x="75424" y="190081"/>
                        <a:pt x="72612" y="184085"/>
                      </a:cubicBezTo>
                      <a:cubicBezTo>
                        <a:pt x="68767" y="175826"/>
                        <a:pt x="72348" y="166030"/>
                        <a:pt x="80608" y="162209"/>
                      </a:cubicBezTo>
                      <a:cubicBezTo>
                        <a:pt x="97019" y="154565"/>
                        <a:pt x="109497" y="141013"/>
                        <a:pt x="115692" y="123991"/>
                      </a:cubicBezTo>
                      <a:cubicBezTo>
                        <a:pt x="121909" y="106991"/>
                        <a:pt x="121118" y="88585"/>
                        <a:pt x="113473" y="72178"/>
                      </a:cubicBezTo>
                      <a:cubicBezTo>
                        <a:pt x="97700" y="38287"/>
                        <a:pt x="57322" y="23549"/>
                        <a:pt x="23425" y="39319"/>
                      </a:cubicBezTo>
                      <a:cubicBezTo>
                        <a:pt x="15165" y="43163"/>
                        <a:pt x="5367" y="39583"/>
                        <a:pt x="1544" y="31324"/>
                      </a:cubicBezTo>
                      <a:cubicBezTo>
                        <a:pt x="-2300" y="23066"/>
                        <a:pt x="1281" y="13270"/>
                        <a:pt x="9541" y="9448"/>
                      </a:cubicBezTo>
                      <a:cubicBezTo>
                        <a:pt x="33948" y="-1886"/>
                        <a:pt x="61298" y="-3071"/>
                        <a:pt x="86584" y="6154"/>
                      </a:cubicBezTo>
                      <a:cubicBezTo>
                        <a:pt x="111869" y="15378"/>
                        <a:pt x="132036" y="33894"/>
                        <a:pt x="143372" y="58296"/>
                      </a:cubicBezTo>
                      <a:cubicBezTo>
                        <a:pt x="154730" y="82698"/>
                        <a:pt x="155894" y="110044"/>
                        <a:pt x="146667" y="135325"/>
                      </a:cubicBezTo>
                      <a:cubicBezTo>
                        <a:pt x="137440" y="160583"/>
                        <a:pt x="118921" y="180768"/>
                        <a:pt x="94514" y="192101"/>
                      </a:cubicBezTo>
                      <a:cubicBezTo>
                        <a:pt x="92273" y="193156"/>
                        <a:pt x="89901" y="193639"/>
                        <a:pt x="87572" y="193639"/>
                      </a:cubicBezTo>
                      <a:close/>
                    </a:path>
                  </a:pathLst>
                </a:custGeom>
                <a:grpFill/>
                <a:ln w="9525" cap="flat">
                  <a:noFill/>
                  <a:prstDash val="solid"/>
                  <a:miter/>
                </a:ln>
              </p:spPr>
              <p:txBody>
                <a:bodyPr rtlCol="0" anchor="ctr"/>
                <a:lstStyle/>
                <a:p>
                  <a:endParaRPr lang="en-US" noProof="0" dirty="0"/>
                </a:p>
              </p:txBody>
            </p:sp>
            <p:sp>
              <p:nvSpPr>
                <p:cNvPr id="100" name="Freeform 436">
                  <a:extLst>
                    <a:ext uri="{FF2B5EF4-FFF2-40B4-BE49-F238E27FC236}">
                      <a16:creationId xmlns:a16="http://schemas.microsoft.com/office/drawing/2014/main" id="{4D8C9562-5973-DB01-B211-C96A2FBF9F6D}"/>
                    </a:ext>
                  </a:extLst>
                </p:cNvPr>
                <p:cNvSpPr/>
                <p:nvPr/>
              </p:nvSpPr>
              <p:spPr>
                <a:xfrm>
                  <a:off x="15079706" y="6123073"/>
                  <a:ext cx="276554" cy="241627"/>
                </a:xfrm>
                <a:custGeom>
                  <a:avLst/>
                  <a:gdLst>
                    <a:gd name="connsiteX0" fmla="*/ 126889 w 276554"/>
                    <a:gd name="connsiteY0" fmla="*/ 241605 h 241627"/>
                    <a:gd name="connsiteX1" fmla="*/ 2878 w 276554"/>
                    <a:gd name="connsiteY1" fmla="*/ 176328 h 241627"/>
                    <a:gd name="connsiteX2" fmla="*/ 7184 w 276554"/>
                    <a:gd name="connsiteY2" fmla="*/ 153441 h 241627"/>
                    <a:gd name="connsiteX3" fmla="*/ 30075 w 276554"/>
                    <a:gd name="connsiteY3" fmla="*/ 157746 h 241627"/>
                    <a:gd name="connsiteX4" fmla="*/ 126845 w 276554"/>
                    <a:gd name="connsiteY4" fmla="*/ 208681 h 241627"/>
                    <a:gd name="connsiteX5" fmla="*/ 192684 w 276554"/>
                    <a:gd name="connsiteY5" fmla="*/ 188320 h 241627"/>
                    <a:gd name="connsiteX6" fmla="*/ 223264 w 276554"/>
                    <a:gd name="connsiteY6" fmla="*/ 25764 h 241627"/>
                    <a:gd name="connsiteX7" fmla="*/ 227570 w 276554"/>
                    <a:gd name="connsiteY7" fmla="*/ 2878 h 241627"/>
                    <a:gd name="connsiteX8" fmla="*/ 250461 w 276554"/>
                    <a:gd name="connsiteY8" fmla="*/ 7182 h 241627"/>
                    <a:gd name="connsiteX9" fmla="*/ 211248 w 276554"/>
                    <a:gd name="connsiteY9" fmla="*/ 215533 h 241627"/>
                    <a:gd name="connsiteX10" fmla="*/ 126867 w 276554"/>
                    <a:gd name="connsiteY10" fmla="*/ 241627 h 24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554" h="241627">
                      <a:moveTo>
                        <a:pt x="126889" y="241605"/>
                      </a:moveTo>
                      <a:cubicBezTo>
                        <a:pt x="78998" y="241605"/>
                        <a:pt x="31876" y="218762"/>
                        <a:pt x="2878" y="176328"/>
                      </a:cubicBezTo>
                      <a:cubicBezTo>
                        <a:pt x="-2263" y="168816"/>
                        <a:pt x="-329" y="158559"/>
                        <a:pt x="7184" y="153441"/>
                      </a:cubicBezTo>
                      <a:cubicBezTo>
                        <a:pt x="14697" y="148302"/>
                        <a:pt x="24956" y="150234"/>
                        <a:pt x="30075" y="157746"/>
                      </a:cubicBezTo>
                      <a:cubicBezTo>
                        <a:pt x="52702" y="190846"/>
                        <a:pt x="89477" y="208681"/>
                        <a:pt x="126845" y="208681"/>
                      </a:cubicBezTo>
                      <a:cubicBezTo>
                        <a:pt x="149583" y="208681"/>
                        <a:pt x="172540" y="202092"/>
                        <a:pt x="192684" y="188320"/>
                      </a:cubicBezTo>
                      <a:cubicBezTo>
                        <a:pt x="245936" y="151926"/>
                        <a:pt x="259666" y="79005"/>
                        <a:pt x="223264" y="25764"/>
                      </a:cubicBezTo>
                      <a:cubicBezTo>
                        <a:pt x="218124" y="18252"/>
                        <a:pt x="220057" y="7995"/>
                        <a:pt x="227570" y="2878"/>
                      </a:cubicBezTo>
                      <a:cubicBezTo>
                        <a:pt x="235083" y="-2262"/>
                        <a:pt x="245343" y="-330"/>
                        <a:pt x="250461" y="7182"/>
                      </a:cubicBezTo>
                      <a:cubicBezTo>
                        <a:pt x="297100" y="75424"/>
                        <a:pt x="279525" y="168904"/>
                        <a:pt x="211248" y="215533"/>
                      </a:cubicBezTo>
                      <a:cubicBezTo>
                        <a:pt x="185435" y="233171"/>
                        <a:pt x="155997" y="241627"/>
                        <a:pt x="126867" y="241627"/>
                      </a:cubicBezTo>
                      <a:close/>
                    </a:path>
                  </a:pathLst>
                </a:custGeom>
                <a:grpFill/>
                <a:ln w="9525" cap="flat">
                  <a:noFill/>
                  <a:prstDash val="solid"/>
                  <a:miter/>
                </a:ln>
              </p:spPr>
              <p:txBody>
                <a:bodyPr rtlCol="0" anchor="ctr"/>
                <a:lstStyle/>
                <a:p>
                  <a:endParaRPr lang="en-US" noProof="0" dirty="0"/>
                </a:p>
              </p:txBody>
            </p:sp>
            <p:sp>
              <p:nvSpPr>
                <p:cNvPr id="101" name="Freeform 437">
                  <a:extLst>
                    <a:ext uri="{FF2B5EF4-FFF2-40B4-BE49-F238E27FC236}">
                      <a16:creationId xmlns:a16="http://schemas.microsoft.com/office/drawing/2014/main" id="{A0303ADD-C07F-AA3A-9E44-4BF0D0E4D85D}"/>
                    </a:ext>
                  </a:extLst>
                </p:cNvPr>
                <p:cNvSpPr/>
                <p:nvPr/>
              </p:nvSpPr>
              <p:spPr>
                <a:xfrm>
                  <a:off x="15184281" y="5884065"/>
                  <a:ext cx="71736" cy="122992"/>
                </a:xfrm>
                <a:custGeom>
                  <a:avLst/>
                  <a:gdLst>
                    <a:gd name="connsiteX0" fmla="*/ 55223 w 71736"/>
                    <a:gd name="connsiteY0" fmla="*/ 122971 h 122992"/>
                    <a:gd name="connsiteX1" fmla="*/ 38922 w 71736"/>
                    <a:gd name="connsiteY1" fmla="*/ 108694 h 122992"/>
                    <a:gd name="connsiteX2" fmla="*/ 3465 w 71736"/>
                    <a:gd name="connsiteY2" fmla="*/ 26571 h 122992"/>
                    <a:gd name="connsiteX3" fmla="*/ 6365 w 71736"/>
                    <a:gd name="connsiteY3" fmla="*/ 3465 h 122992"/>
                    <a:gd name="connsiteX4" fmla="*/ 29476 w 71736"/>
                    <a:gd name="connsiteY4" fmla="*/ 6363 h 122992"/>
                    <a:gd name="connsiteX5" fmla="*/ 71589 w 71736"/>
                    <a:gd name="connsiteY5" fmla="*/ 104302 h 122992"/>
                    <a:gd name="connsiteX6" fmla="*/ 57463 w 71736"/>
                    <a:gd name="connsiteY6" fmla="*/ 122839 h 122992"/>
                    <a:gd name="connsiteX7" fmla="*/ 55245 w 71736"/>
                    <a:gd name="connsiteY7" fmla="*/ 122993 h 12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36" h="122992">
                      <a:moveTo>
                        <a:pt x="55223" y="122971"/>
                      </a:moveTo>
                      <a:cubicBezTo>
                        <a:pt x="47094" y="122971"/>
                        <a:pt x="40020" y="116975"/>
                        <a:pt x="38922" y="108694"/>
                      </a:cubicBezTo>
                      <a:cubicBezTo>
                        <a:pt x="34968" y="79394"/>
                        <a:pt x="23039" y="51764"/>
                        <a:pt x="3465" y="26571"/>
                      </a:cubicBezTo>
                      <a:cubicBezTo>
                        <a:pt x="-2115" y="19389"/>
                        <a:pt x="-819" y="9044"/>
                        <a:pt x="6365" y="3465"/>
                      </a:cubicBezTo>
                      <a:cubicBezTo>
                        <a:pt x="13549" y="-2114"/>
                        <a:pt x="23896" y="-818"/>
                        <a:pt x="29476" y="6363"/>
                      </a:cubicBezTo>
                      <a:cubicBezTo>
                        <a:pt x="52674" y="36213"/>
                        <a:pt x="66844" y="69159"/>
                        <a:pt x="71589" y="104302"/>
                      </a:cubicBezTo>
                      <a:cubicBezTo>
                        <a:pt x="72797" y="113329"/>
                        <a:pt x="66470" y="121609"/>
                        <a:pt x="57463" y="122839"/>
                      </a:cubicBezTo>
                      <a:cubicBezTo>
                        <a:pt x="56717" y="122949"/>
                        <a:pt x="55969" y="122993"/>
                        <a:pt x="55245" y="122993"/>
                      </a:cubicBezTo>
                      <a:close/>
                    </a:path>
                  </a:pathLst>
                </a:custGeom>
                <a:grpFill/>
                <a:ln w="9525" cap="flat">
                  <a:noFill/>
                  <a:prstDash val="solid"/>
                  <a:miter/>
                </a:ln>
              </p:spPr>
              <p:txBody>
                <a:bodyPr rtlCol="0" anchor="ctr"/>
                <a:lstStyle/>
                <a:p>
                  <a:endParaRPr lang="en-US" noProof="0" dirty="0"/>
                </a:p>
              </p:txBody>
            </p:sp>
            <p:sp>
              <p:nvSpPr>
                <p:cNvPr id="102" name="Freeform 438">
                  <a:extLst>
                    <a:ext uri="{FF2B5EF4-FFF2-40B4-BE49-F238E27FC236}">
                      <a16:creationId xmlns:a16="http://schemas.microsoft.com/office/drawing/2014/main" id="{CA5CDEE1-1797-9327-CEFD-166C9A8748D4}"/>
                    </a:ext>
                  </a:extLst>
                </p:cNvPr>
                <p:cNvSpPr/>
                <p:nvPr/>
              </p:nvSpPr>
              <p:spPr>
                <a:xfrm>
                  <a:off x="14594974" y="6202674"/>
                  <a:ext cx="289571" cy="254735"/>
                </a:xfrm>
                <a:custGeom>
                  <a:avLst/>
                  <a:gdLst>
                    <a:gd name="connsiteX0" fmla="*/ 163686 w 289571"/>
                    <a:gd name="connsiteY0" fmla="*/ 254736 h 254735"/>
                    <a:gd name="connsiteX1" fmla="*/ 0 w 289571"/>
                    <a:gd name="connsiteY1" fmla="*/ 108345 h 254735"/>
                    <a:gd name="connsiteX2" fmla="*/ 48682 w 289571"/>
                    <a:gd name="connsiteY2" fmla="*/ 4125 h 254735"/>
                    <a:gd name="connsiteX3" fmla="*/ 71946 w 289571"/>
                    <a:gd name="connsiteY3" fmla="*/ 5575 h 254735"/>
                    <a:gd name="connsiteX4" fmla="*/ 70496 w 289571"/>
                    <a:gd name="connsiteY4" fmla="*/ 28835 h 254735"/>
                    <a:gd name="connsiteX5" fmla="*/ 32953 w 289571"/>
                    <a:gd name="connsiteY5" fmla="*/ 108345 h 254735"/>
                    <a:gd name="connsiteX6" fmla="*/ 163686 w 289571"/>
                    <a:gd name="connsiteY6" fmla="*/ 221790 h 254735"/>
                    <a:gd name="connsiteX7" fmla="*/ 261555 w 289571"/>
                    <a:gd name="connsiteY7" fmla="*/ 183506 h 254735"/>
                    <a:gd name="connsiteX8" fmla="*/ 284864 w 289571"/>
                    <a:gd name="connsiteY8" fmla="*/ 183748 h 254735"/>
                    <a:gd name="connsiteX9" fmla="*/ 284622 w 289571"/>
                    <a:gd name="connsiteY9" fmla="*/ 207052 h 254735"/>
                    <a:gd name="connsiteX10" fmla="*/ 163686 w 289571"/>
                    <a:gd name="connsiteY10" fmla="*/ 254736 h 25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9571" h="254735">
                      <a:moveTo>
                        <a:pt x="163686" y="254736"/>
                      </a:moveTo>
                      <a:cubicBezTo>
                        <a:pt x="73418" y="254736"/>
                        <a:pt x="0" y="189063"/>
                        <a:pt x="0" y="108345"/>
                      </a:cubicBezTo>
                      <a:cubicBezTo>
                        <a:pt x="0" y="68853"/>
                        <a:pt x="17289" y="31844"/>
                        <a:pt x="48682" y="4125"/>
                      </a:cubicBezTo>
                      <a:cubicBezTo>
                        <a:pt x="55514" y="-1893"/>
                        <a:pt x="65927" y="-1256"/>
                        <a:pt x="71946" y="5575"/>
                      </a:cubicBezTo>
                      <a:cubicBezTo>
                        <a:pt x="77966" y="12406"/>
                        <a:pt x="77329" y="22795"/>
                        <a:pt x="70496" y="28835"/>
                      </a:cubicBezTo>
                      <a:cubicBezTo>
                        <a:pt x="46287" y="50206"/>
                        <a:pt x="32953" y="78452"/>
                        <a:pt x="32953" y="108345"/>
                      </a:cubicBezTo>
                      <a:cubicBezTo>
                        <a:pt x="32953" y="170899"/>
                        <a:pt x="91608" y="221790"/>
                        <a:pt x="163686" y="221790"/>
                      </a:cubicBezTo>
                      <a:cubicBezTo>
                        <a:pt x="201054" y="221790"/>
                        <a:pt x="236731" y="207842"/>
                        <a:pt x="261555" y="183506"/>
                      </a:cubicBezTo>
                      <a:cubicBezTo>
                        <a:pt x="268058" y="177136"/>
                        <a:pt x="278493" y="177246"/>
                        <a:pt x="284864" y="183748"/>
                      </a:cubicBezTo>
                      <a:cubicBezTo>
                        <a:pt x="291234" y="190249"/>
                        <a:pt x="291125" y="200682"/>
                        <a:pt x="284622" y="207052"/>
                      </a:cubicBezTo>
                      <a:cubicBezTo>
                        <a:pt x="253669" y="237362"/>
                        <a:pt x="209600" y="254736"/>
                        <a:pt x="163686" y="254736"/>
                      </a:cubicBezTo>
                      <a:close/>
                    </a:path>
                  </a:pathLst>
                </a:custGeom>
                <a:grpFill/>
                <a:ln w="9525" cap="flat">
                  <a:noFill/>
                  <a:prstDash val="solid"/>
                  <a:miter/>
                </a:ln>
              </p:spPr>
              <p:txBody>
                <a:bodyPr rtlCol="0" anchor="ctr"/>
                <a:lstStyle/>
                <a:p>
                  <a:endParaRPr lang="en-US" noProof="0" dirty="0"/>
                </a:p>
              </p:txBody>
            </p:sp>
            <p:sp>
              <p:nvSpPr>
                <p:cNvPr id="103" name="Freeform 439">
                  <a:extLst>
                    <a:ext uri="{FF2B5EF4-FFF2-40B4-BE49-F238E27FC236}">
                      <a16:creationId xmlns:a16="http://schemas.microsoft.com/office/drawing/2014/main" id="{C003F74D-6FD9-A050-1CFF-D0B9BC6D8032}"/>
                    </a:ext>
                  </a:extLst>
                </p:cNvPr>
                <p:cNvSpPr/>
                <p:nvPr/>
              </p:nvSpPr>
              <p:spPr>
                <a:xfrm>
                  <a:off x="14854875" y="6378129"/>
                  <a:ext cx="216696" cy="50398"/>
                </a:xfrm>
                <a:custGeom>
                  <a:avLst/>
                  <a:gdLst>
                    <a:gd name="connsiteX0" fmla="*/ 119053 w 216696"/>
                    <a:gd name="connsiteY0" fmla="*/ 50399 h 50398"/>
                    <a:gd name="connsiteX1" fmla="*/ 10068 w 216696"/>
                    <a:gd name="connsiteY1" fmla="*/ 31663 h 50398"/>
                    <a:gd name="connsiteX2" fmla="*/ 1303 w 216696"/>
                    <a:gd name="connsiteY2" fmla="*/ 10072 h 50398"/>
                    <a:gd name="connsiteX3" fmla="*/ 22853 w 216696"/>
                    <a:gd name="connsiteY3" fmla="*/ 1287 h 50398"/>
                    <a:gd name="connsiteX4" fmla="*/ 22853 w 216696"/>
                    <a:gd name="connsiteY4" fmla="*/ 1287 h 50398"/>
                    <a:gd name="connsiteX5" fmla="*/ 196118 w 216696"/>
                    <a:gd name="connsiteY5" fmla="*/ 7722 h 50398"/>
                    <a:gd name="connsiteX6" fmla="*/ 216175 w 216696"/>
                    <a:gd name="connsiteY6" fmla="*/ 19583 h 50398"/>
                    <a:gd name="connsiteX7" fmla="*/ 204312 w 216696"/>
                    <a:gd name="connsiteY7" fmla="*/ 39636 h 50398"/>
                    <a:gd name="connsiteX8" fmla="*/ 119075 w 216696"/>
                    <a:gd name="connsiteY8" fmla="*/ 50399 h 5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696" h="50398">
                      <a:moveTo>
                        <a:pt x="119053" y="50399"/>
                      </a:moveTo>
                      <a:cubicBezTo>
                        <a:pt x="55455" y="50399"/>
                        <a:pt x="12550" y="32696"/>
                        <a:pt x="10068" y="31663"/>
                      </a:cubicBezTo>
                      <a:cubicBezTo>
                        <a:pt x="1676" y="28127"/>
                        <a:pt x="-2234" y="18463"/>
                        <a:pt x="1303" y="10072"/>
                      </a:cubicBezTo>
                      <a:cubicBezTo>
                        <a:pt x="4840" y="1704"/>
                        <a:pt x="14484" y="-2228"/>
                        <a:pt x="22853" y="1287"/>
                      </a:cubicBezTo>
                      <a:lnTo>
                        <a:pt x="22853" y="1287"/>
                      </a:lnTo>
                      <a:cubicBezTo>
                        <a:pt x="23601" y="1594"/>
                        <a:pt x="99457" y="32498"/>
                        <a:pt x="196118" y="7722"/>
                      </a:cubicBezTo>
                      <a:cubicBezTo>
                        <a:pt x="204927" y="5482"/>
                        <a:pt x="213912" y="10775"/>
                        <a:pt x="216175" y="19583"/>
                      </a:cubicBezTo>
                      <a:cubicBezTo>
                        <a:pt x="218438" y="28391"/>
                        <a:pt x="213122" y="37374"/>
                        <a:pt x="204312" y="39636"/>
                      </a:cubicBezTo>
                      <a:cubicBezTo>
                        <a:pt x="173425" y="47543"/>
                        <a:pt x="144580" y="50399"/>
                        <a:pt x="119075" y="50399"/>
                      </a:cubicBezTo>
                      <a:close/>
                    </a:path>
                  </a:pathLst>
                </a:custGeom>
                <a:grpFill/>
                <a:ln w="9525" cap="flat">
                  <a:noFill/>
                  <a:prstDash val="solid"/>
                  <a:miter/>
                </a:ln>
              </p:spPr>
              <p:txBody>
                <a:bodyPr rtlCol="0" anchor="ctr"/>
                <a:lstStyle/>
                <a:p>
                  <a:endParaRPr lang="en-US" noProof="0" dirty="0"/>
                </a:p>
              </p:txBody>
            </p:sp>
            <p:sp>
              <p:nvSpPr>
                <p:cNvPr id="104" name="Freeform 440">
                  <a:extLst>
                    <a:ext uri="{FF2B5EF4-FFF2-40B4-BE49-F238E27FC236}">
                      <a16:creationId xmlns:a16="http://schemas.microsoft.com/office/drawing/2014/main" id="{DFBF3564-D782-2644-5DF8-70B68AB266DA}"/>
                    </a:ext>
                  </a:extLst>
                </p:cNvPr>
                <p:cNvSpPr/>
                <p:nvPr/>
              </p:nvSpPr>
              <p:spPr>
                <a:xfrm>
                  <a:off x="15120488" y="6308533"/>
                  <a:ext cx="177607" cy="158716"/>
                </a:xfrm>
                <a:custGeom>
                  <a:avLst/>
                  <a:gdLst>
                    <a:gd name="connsiteX0" fmla="*/ 16467 w 177607"/>
                    <a:gd name="connsiteY0" fmla="*/ 158717 h 158716"/>
                    <a:gd name="connsiteX1" fmla="*/ 56 w 177607"/>
                    <a:gd name="connsiteY1" fmla="*/ 143584 h 158716"/>
                    <a:gd name="connsiteX2" fmla="*/ 15127 w 177607"/>
                    <a:gd name="connsiteY2" fmla="*/ 125815 h 158716"/>
                    <a:gd name="connsiteX3" fmla="*/ 145025 w 177607"/>
                    <a:gd name="connsiteY3" fmla="*/ 13029 h 158716"/>
                    <a:gd name="connsiteX4" fmla="*/ 164555 w 177607"/>
                    <a:gd name="connsiteY4" fmla="*/ 356 h 158716"/>
                    <a:gd name="connsiteX5" fmla="*/ 177253 w 177607"/>
                    <a:gd name="connsiteY5" fmla="*/ 19816 h 158716"/>
                    <a:gd name="connsiteX6" fmla="*/ 147442 w 177607"/>
                    <a:gd name="connsiteY6" fmla="*/ 85071 h 158716"/>
                    <a:gd name="connsiteX7" fmla="*/ 17785 w 177607"/>
                    <a:gd name="connsiteY7" fmla="*/ 158629 h 158716"/>
                    <a:gd name="connsiteX8" fmla="*/ 16423 w 177607"/>
                    <a:gd name="connsiteY8" fmla="*/ 158695 h 15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607" h="158716">
                      <a:moveTo>
                        <a:pt x="16467" y="158717"/>
                      </a:moveTo>
                      <a:cubicBezTo>
                        <a:pt x="7965" y="158717"/>
                        <a:pt x="759" y="152194"/>
                        <a:pt x="56" y="143584"/>
                      </a:cubicBezTo>
                      <a:cubicBezTo>
                        <a:pt x="-691" y="134512"/>
                        <a:pt x="6076" y="126562"/>
                        <a:pt x="15127" y="125815"/>
                      </a:cubicBezTo>
                      <a:cubicBezTo>
                        <a:pt x="121409" y="117117"/>
                        <a:pt x="144125" y="17268"/>
                        <a:pt x="145025" y="13029"/>
                      </a:cubicBezTo>
                      <a:cubicBezTo>
                        <a:pt x="146937" y="4155"/>
                        <a:pt x="155680" y="-1511"/>
                        <a:pt x="164555" y="356"/>
                      </a:cubicBezTo>
                      <a:cubicBezTo>
                        <a:pt x="173431" y="2245"/>
                        <a:pt x="179120" y="10942"/>
                        <a:pt x="177253" y="19816"/>
                      </a:cubicBezTo>
                      <a:cubicBezTo>
                        <a:pt x="176967" y="21134"/>
                        <a:pt x="170223" y="52476"/>
                        <a:pt x="147442" y="85071"/>
                      </a:cubicBezTo>
                      <a:cubicBezTo>
                        <a:pt x="126155" y="115536"/>
                        <a:pt x="86370" y="153028"/>
                        <a:pt x="17785" y="158629"/>
                      </a:cubicBezTo>
                      <a:cubicBezTo>
                        <a:pt x="17323" y="158673"/>
                        <a:pt x="16884" y="158695"/>
                        <a:pt x="16423" y="158695"/>
                      </a:cubicBezTo>
                      <a:close/>
                    </a:path>
                  </a:pathLst>
                </a:custGeom>
                <a:grpFill/>
                <a:ln w="9525" cap="flat">
                  <a:noFill/>
                  <a:prstDash val="solid"/>
                  <a:miter/>
                </a:ln>
              </p:spPr>
              <p:txBody>
                <a:bodyPr rtlCol="0" anchor="ctr"/>
                <a:lstStyle/>
                <a:p>
                  <a:endParaRPr lang="en-US" noProof="0" dirty="0"/>
                </a:p>
              </p:txBody>
            </p:sp>
            <p:sp>
              <p:nvSpPr>
                <p:cNvPr id="105" name="Freeform 441">
                  <a:extLst>
                    <a:ext uri="{FF2B5EF4-FFF2-40B4-BE49-F238E27FC236}">
                      <a16:creationId xmlns:a16="http://schemas.microsoft.com/office/drawing/2014/main" id="{074B36A8-F712-EFCA-77C0-F0534F6D14C3}"/>
                    </a:ext>
                  </a:extLst>
                </p:cNvPr>
                <p:cNvSpPr/>
                <p:nvPr/>
              </p:nvSpPr>
              <p:spPr>
                <a:xfrm>
                  <a:off x="14931485" y="6409462"/>
                  <a:ext cx="281192" cy="225351"/>
                </a:xfrm>
                <a:custGeom>
                  <a:avLst/>
                  <a:gdLst>
                    <a:gd name="connsiteX0" fmla="*/ 264719 w 281192"/>
                    <a:gd name="connsiteY0" fmla="*/ 225352 h 225351"/>
                    <a:gd name="connsiteX1" fmla="*/ 248550 w 281192"/>
                    <a:gd name="connsiteY1" fmla="*/ 211909 h 225351"/>
                    <a:gd name="connsiteX2" fmla="*/ 100044 w 281192"/>
                    <a:gd name="connsiteY2" fmla="*/ 93545 h 225351"/>
                    <a:gd name="connsiteX3" fmla="*/ 0 w 281192"/>
                    <a:gd name="connsiteY3" fmla="*/ 4832 h 225351"/>
                    <a:gd name="connsiteX4" fmla="*/ 32623 w 281192"/>
                    <a:gd name="connsiteY4" fmla="*/ 220 h 225351"/>
                    <a:gd name="connsiteX5" fmla="*/ 32579 w 281192"/>
                    <a:gd name="connsiteY5" fmla="*/ 0 h 225351"/>
                    <a:gd name="connsiteX6" fmla="*/ 108370 w 281192"/>
                    <a:gd name="connsiteY6" fmla="*/ 61675 h 225351"/>
                    <a:gd name="connsiteX7" fmla="*/ 280909 w 281192"/>
                    <a:gd name="connsiteY7" fmla="*/ 205825 h 225351"/>
                    <a:gd name="connsiteX8" fmla="*/ 267750 w 281192"/>
                    <a:gd name="connsiteY8" fmla="*/ 225044 h 225351"/>
                    <a:gd name="connsiteX9" fmla="*/ 264697 w 281192"/>
                    <a:gd name="connsiteY9" fmla="*/ 225330 h 2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192" h="225351">
                      <a:moveTo>
                        <a:pt x="264719" y="225352"/>
                      </a:moveTo>
                      <a:cubicBezTo>
                        <a:pt x="256942" y="225352"/>
                        <a:pt x="250022" y="219839"/>
                        <a:pt x="248550" y="211909"/>
                      </a:cubicBezTo>
                      <a:cubicBezTo>
                        <a:pt x="239037" y="161151"/>
                        <a:pt x="180734" y="114696"/>
                        <a:pt x="100044" y="93545"/>
                      </a:cubicBezTo>
                      <a:cubicBezTo>
                        <a:pt x="10215" y="70022"/>
                        <a:pt x="373" y="7490"/>
                        <a:pt x="0" y="4832"/>
                      </a:cubicBezTo>
                      <a:lnTo>
                        <a:pt x="32623" y="220"/>
                      </a:lnTo>
                      <a:lnTo>
                        <a:pt x="32579" y="0"/>
                      </a:lnTo>
                      <a:cubicBezTo>
                        <a:pt x="32887" y="1779"/>
                        <a:pt x="40773" y="43972"/>
                        <a:pt x="108370" y="61675"/>
                      </a:cubicBezTo>
                      <a:cubicBezTo>
                        <a:pt x="201340" y="86012"/>
                        <a:pt x="269046" y="142591"/>
                        <a:pt x="280909" y="205825"/>
                      </a:cubicBezTo>
                      <a:cubicBezTo>
                        <a:pt x="282579" y="214765"/>
                        <a:pt x="276691" y="223375"/>
                        <a:pt x="267750" y="225044"/>
                      </a:cubicBezTo>
                      <a:cubicBezTo>
                        <a:pt x="266717" y="225242"/>
                        <a:pt x="265707" y="225330"/>
                        <a:pt x="264697" y="225330"/>
                      </a:cubicBezTo>
                      <a:close/>
                    </a:path>
                  </a:pathLst>
                </a:custGeom>
                <a:grpFill/>
                <a:ln w="9525" cap="flat">
                  <a:noFill/>
                  <a:prstDash val="solid"/>
                  <a:miter/>
                </a:ln>
              </p:spPr>
              <p:txBody>
                <a:bodyPr rtlCol="0" anchor="ctr"/>
                <a:lstStyle/>
                <a:p>
                  <a:endParaRPr lang="en-US" noProof="0" dirty="0"/>
                </a:p>
              </p:txBody>
            </p:sp>
            <p:sp>
              <p:nvSpPr>
                <p:cNvPr id="106" name="Freeform 442">
                  <a:extLst>
                    <a:ext uri="{FF2B5EF4-FFF2-40B4-BE49-F238E27FC236}">
                      <a16:creationId xmlns:a16="http://schemas.microsoft.com/office/drawing/2014/main" id="{33E5FB91-6339-ED8C-ED5E-1C3D5411B82B}"/>
                    </a:ext>
                  </a:extLst>
                </p:cNvPr>
                <p:cNvSpPr/>
                <p:nvPr/>
              </p:nvSpPr>
              <p:spPr>
                <a:xfrm>
                  <a:off x="15160681" y="6434309"/>
                  <a:ext cx="107486" cy="189633"/>
                </a:xfrm>
                <a:custGeom>
                  <a:avLst/>
                  <a:gdLst>
                    <a:gd name="connsiteX0" fmla="*/ 90971 w 107486"/>
                    <a:gd name="connsiteY0" fmla="*/ 189611 h 189633"/>
                    <a:gd name="connsiteX1" fmla="*/ 90641 w 107486"/>
                    <a:gd name="connsiteY1" fmla="*/ 189611 h 189633"/>
                    <a:gd name="connsiteX2" fmla="*/ 74495 w 107486"/>
                    <a:gd name="connsiteY2" fmla="*/ 172830 h 189633"/>
                    <a:gd name="connsiteX3" fmla="*/ 6524 w 107486"/>
                    <a:gd name="connsiteY3" fmla="*/ 29625 h 189633"/>
                    <a:gd name="connsiteX4" fmla="*/ 3317 w 107486"/>
                    <a:gd name="connsiteY4" fmla="*/ 6562 h 189633"/>
                    <a:gd name="connsiteX5" fmla="*/ 26340 w 107486"/>
                    <a:gd name="connsiteY5" fmla="*/ 3290 h 189633"/>
                    <a:gd name="connsiteX6" fmla="*/ 107447 w 107486"/>
                    <a:gd name="connsiteY6" fmla="*/ 173467 h 189633"/>
                    <a:gd name="connsiteX7" fmla="*/ 90971 w 107486"/>
                    <a:gd name="connsiteY7" fmla="*/ 189633 h 18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486" h="189633">
                      <a:moveTo>
                        <a:pt x="90971" y="189611"/>
                      </a:moveTo>
                      <a:cubicBezTo>
                        <a:pt x="90971" y="189611"/>
                        <a:pt x="90751" y="189611"/>
                        <a:pt x="90641" y="189611"/>
                      </a:cubicBezTo>
                      <a:cubicBezTo>
                        <a:pt x="81546" y="189435"/>
                        <a:pt x="74319" y="181924"/>
                        <a:pt x="74495" y="172830"/>
                      </a:cubicBezTo>
                      <a:cubicBezTo>
                        <a:pt x="76208" y="83525"/>
                        <a:pt x="7206" y="30152"/>
                        <a:pt x="6524" y="29625"/>
                      </a:cubicBezTo>
                      <a:cubicBezTo>
                        <a:pt x="-703" y="24134"/>
                        <a:pt x="-2153" y="13811"/>
                        <a:pt x="3317" y="6562"/>
                      </a:cubicBezTo>
                      <a:cubicBezTo>
                        <a:pt x="8787" y="-686"/>
                        <a:pt x="19069" y="-2157"/>
                        <a:pt x="26340" y="3290"/>
                      </a:cubicBezTo>
                      <a:cubicBezTo>
                        <a:pt x="29745" y="5837"/>
                        <a:pt x="109512" y="66898"/>
                        <a:pt x="107447" y="173467"/>
                      </a:cubicBezTo>
                      <a:cubicBezTo>
                        <a:pt x="107271" y="182451"/>
                        <a:pt x="99934" y="189633"/>
                        <a:pt x="90971" y="189633"/>
                      </a:cubicBezTo>
                      <a:close/>
                    </a:path>
                  </a:pathLst>
                </a:custGeom>
                <a:grpFill/>
                <a:ln w="9525" cap="flat">
                  <a:noFill/>
                  <a:prstDash val="solid"/>
                  <a:miter/>
                </a:ln>
              </p:spPr>
              <p:txBody>
                <a:bodyPr rtlCol="0" anchor="ctr"/>
                <a:lstStyle/>
                <a:p>
                  <a:endParaRPr lang="en-US" noProof="0" dirty="0"/>
                </a:p>
              </p:txBody>
            </p:sp>
            <p:sp>
              <p:nvSpPr>
                <p:cNvPr id="107" name="Freeform 443">
                  <a:extLst>
                    <a:ext uri="{FF2B5EF4-FFF2-40B4-BE49-F238E27FC236}">
                      <a16:creationId xmlns:a16="http://schemas.microsoft.com/office/drawing/2014/main" id="{D3C3E689-726C-623F-1D0F-2E7E22A6775C}"/>
                    </a:ext>
                  </a:extLst>
                </p:cNvPr>
                <p:cNvSpPr/>
                <p:nvPr/>
              </p:nvSpPr>
              <p:spPr>
                <a:xfrm>
                  <a:off x="14450439" y="5796045"/>
                  <a:ext cx="196998" cy="153335"/>
                </a:xfrm>
                <a:custGeom>
                  <a:avLst/>
                  <a:gdLst>
                    <a:gd name="connsiteX0" fmla="*/ 16504 w 196998"/>
                    <a:gd name="connsiteY0" fmla="*/ 153336 h 153335"/>
                    <a:gd name="connsiteX1" fmla="*/ 15977 w 196998"/>
                    <a:gd name="connsiteY1" fmla="*/ 153336 h 153335"/>
                    <a:gd name="connsiteX2" fmla="*/ 6 w 196998"/>
                    <a:gd name="connsiteY2" fmla="*/ 136446 h 153335"/>
                    <a:gd name="connsiteX3" fmla="*/ 48314 w 196998"/>
                    <a:gd name="connsiteY3" fmla="*/ 34379 h 153335"/>
                    <a:gd name="connsiteX4" fmla="*/ 182409 w 196998"/>
                    <a:gd name="connsiteY4" fmla="*/ 1828 h 153335"/>
                    <a:gd name="connsiteX5" fmla="*/ 196886 w 196998"/>
                    <a:gd name="connsiteY5" fmla="*/ 20080 h 153335"/>
                    <a:gd name="connsiteX6" fmla="*/ 178631 w 196998"/>
                    <a:gd name="connsiteY6" fmla="*/ 34554 h 153335"/>
                    <a:gd name="connsiteX7" fmla="*/ 70151 w 196998"/>
                    <a:gd name="connsiteY7" fmla="*/ 59044 h 153335"/>
                    <a:gd name="connsiteX8" fmla="*/ 32936 w 196998"/>
                    <a:gd name="connsiteY8" fmla="*/ 137390 h 153335"/>
                    <a:gd name="connsiteX9" fmla="*/ 16482 w 196998"/>
                    <a:gd name="connsiteY9" fmla="*/ 153314 h 15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998" h="153335">
                      <a:moveTo>
                        <a:pt x="16504" y="153336"/>
                      </a:moveTo>
                      <a:cubicBezTo>
                        <a:pt x="16328" y="153336"/>
                        <a:pt x="16153" y="153336"/>
                        <a:pt x="15977" y="153336"/>
                      </a:cubicBezTo>
                      <a:cubicBezTo>
                        <a:pt x="6904" y="153051"/>
                        <a:pt x="-236" y="145516"/>
                        <a:pt x="6" y="136446"/>
                      </a:cubicBezTo>
                      <a:cubicBezTo>
                        <a:pt x="72" y="133919"/>
                        <a:pt x="2225" y="74353"/>
                        <a:pt x="48314" y="34379"/>
                      </a:cubicBezTo>
                      <a:cubicBezTo>
                        <a:pt x="80740" y="6264"/>
                        <a:pt x="125841" y="-4696"/>
                        <a:pt x="182409" y="1828"/>
                      </a:cubicBezTo>
                      <a:cubicBezTo>
                        <a:pt x="191438" y="2860"/>
                        <a:pt x="197941" y="11030"/>
                        <a:pt x="196886" y="20080"/>
                      </a:cubicBezTo>
                      <a:cubicBezTo>
                        <a:pt x="195854" y="29129"/>
                        <a:pt x="187682" y="35609"/>
                        <a:pt x="178631" y="34554"/>
                      </a:cubicBezTo>
                      <a:cubicBezTo>
                        <a:pt x="131794" y="29173"/>
                        <a:pt x="95305" y="37409"/>
                        <a:pt x="70151" y="59044"/>
                      </a:cubicBezTo>
                      <a:cubicBezTo>
                        <a:pt x="35002" y="89311"/>
                        <a:pt x="32958" y="136929"/>
                        <a:pt x="32936" y="137390"/>
                      </a:cubicBezTo>
                      <a:cubicBezTo>
                        <a:pt x="32629" y="146285"/>
                        <a:pt x="25314" y="153314"/>
                        <a:pt x="16482" y="153314"/>
                      </a:cubicBezTo>
                      <a:close/>
                    </a:path>
                  </a:pathLst>
                </a:custGeom>
                <a:grpFill/>
                <a:ln w="9525" cap="flat">
                  <a:noFill/>
                  <a:prstDash val="solid"/>
                  <a:miter/>
                </a:ln>
              </p:spPr>
              <p:txBody>
                <a:bodyPr rtlCol="0" anchor="ctr"/>
                <a:lstStyle/>
                <a:p>
                  <a:endParaRPr lang="en-US" noProof="0" dirty="0"/>
                </a:p>
              </p:txBody>
            </p:sp>
            <p:sp>
              <p:nvSpPr>
                <p:cNvPr id="108" name="Freeform 444">
                  <a:extLst>
                    <a:ext uri="{FF2B5EF4-FFF2-40B4-BE49-F238E27FC236}">
                      <a16:creationId xmlns:a16="http://schemas.microsoft.com/office/drawing/2014/main" id="{3B7E5EA3-9373-F36F-F1D3-D53635320FED}"/>
                    </a:ext>
                  </a:extLst>
                </p:cNvPr>
                <p:cNvSpPr/>
                <p:nvPr/>
              </p:nvSpPr>
              <p:spPr>
                <a:xfrm>
                  <a:off x="14594992" y="5747620"/>
                  <a:ext cx="332445" cy="110939"/>
                </a:xfrm>
                <a:custGeom>
                  <a:avLst/>
                  <a:gdLst>
                    <a:gd name="connsiteX0" fmla="*/ 16458 w 332445"/>
                    <a:gd name="connsiteY0" fmla="*/ 110940 h 110939"/>
                    <a:gd name="connsiteX1" fmla="*/ 7363 w 332445"/>
                    <a:gd name="connsiteY1" fmla="*/ 108194 h 110939"/>
                    <a:gd name="connsiteX2" fmla="*/ 2750 w 332445"/>
                    <a:gd name="connsiteY2" fmla="*/ 85351 h 110939"/>
                    <a:gd name="connsiteX3" fmla="*/ 85373 w 332445"/>
                    <a:gd name="connsiteY3" fmla="*/ 18032 h 110939"/>
                    <a:gd name="connsiteX4" fmla="*/ 324762 w 332445"/>
                    <a:gd name="connsiteY4" fmla="*/ 50978 h 110939"/>
                    <a:gd name="connsiteX5" fmla="*/ 329903 w 332445"/>
                    <a:gd name="connsiteY5" fmla="*/ 73688 h 110939"/>
                    <a:gd name="connsiteX6" fmla="*/ 307187 w 332445"/>
                    <a:gd name="connsiteY6" fmla="*/ 78828 h 110939"/>
                    <a:gd name="connsiteX7" fmla="*/ 99081 w 332445"/>
                    <a:gd name="connsiteY7" fmla="*/ 47990 h 110939"/>
                    <a:gd name="connsiteX8" fmla="*/ 30210 w 332445"/>
                    <a:gd name="connsiteY8" fmla="*/ 103560 h 110939"/>
                    <a:gd name="connsiteX9" fmla="*/ 16458 w 332445"/>
                    <a:gd name="connsiteY9" fmla="*/ 110940 h 11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2445" h="110939">
                      <a:moveTo>
                        <a:pt x="16458" y="110940"/>
                      </a:moveTo>
                      <a:cubicBezTo>
                        <a:pt x="13339" y="110940"/>
                        <a:pt x="10175" y="110061"/>
                        <a:pt x="7363" y="108194"/>
                      </a:cubicBezTo>
                      <a:cubicBezTo>
                        <a:pt x="-216" y="103164"/>
                        <a:pt x="-2281" y="92951"/>
                        <a:pt x="2750" y="85351"/>
                      </a:cubicBezTo>
                      <a:cubicBezTo>
                        <a:pt x="3892" y="83616"/>
                        <a:pt x="31507" y="42653"/>
                        <a:pt x="85373" y="18032"/>
                      </a:cubicBezTo>
                      <a:cubicBezTo>
                        <a:pt x="134890" y="-4592"/>
                        <a:pt x="216612" y="-17243"/>
                        <a:pt x="324762" y="50978"/>
                      </a:cubicBezTo>
                      <a:cubicBezTo>
                        <a:pt x="332451" y="55832"/>
                        <a:pt x="334758" y="66001"/>
                        <a:pt x="329903" y="73688"/>
                      </a:cubicBezTo>
                      <a:cubicBezTo>
                        <a:pt x="325047" y="81376"/>
                        <a:pt x="314876" y="83682"/>
                        <a:pt x="307187" y="78828"/>
                      </a:cubicBezTo>
                      <a:cubicBezTo>
                        <a:pt x="230342" y="30375"/>
                        <a:pt x="160329" y="19986"/>
                        <a:pt x="99081" y="47990"/>
                      </a:cubicBezTo>
                      <a:cubicBezTo>
                        <a:pt x="53673" y="68746"/>
                        <a:pt x="30430" y="103230"/>
                        <a:pt x="30210" y="103560"/>
                      </a:cubicBezTo>
                      <a:cubicBezTo>
                        <a:pt x="27047" y="108348"/>
                        <a:pt x="21796" y="110940"/>
                        <a:pt x="16458" y="110940"/>
                      </a:cubicBezTo>
                      <a:close/>
                    </a:path>
                  </a:pathLst>
                </a:custGeom>
                <a:grpFill/>
                <a:ln w="9525" cap="flat">
                  <a:noFill/>
                  <a:prstDash val="solid"/>
                  <a:miter/>
                </a:ln>
              </p:spPr>
              <p:txBody>
                <a:bodyPr rtlCol="0" anchor="ctr"/>
                <a:lstStyle/>
                <a:p>
                  <a:endParaRPr lang="en-US" noProof="0" dirty="0"/>
                </a:p>
              </p:txBody>
            </p:sp>
            <p:sp>
              <p:nvSpPr>
                <p:cNvPr id="109" name="Freeform 445">
                  <a:extLst>
                    <a:ext uri="{FF2B5EF4-FFF2-40B4-BE49-F238E27FC236}">
                      <a16:creationId xmlns:a16="http://schemas.microsoft.com/office/drawing/2014/main" id="{4329FAE0-FF4B-CEC8-509C-4C4A60ECA82E}"/>
                    </a:ext>
                  </a:extLst>
                </p:cNvPr>
                <p:cNvSpPr/>
                <p:nvPr/>
              </p:nvSpPr>
              <p:spPr>
                <a:xfrm>
                  <a:off x="14462638" y="6162413"/>
                  <a:ext cx="131336" cy="56357"/>
                </a:xfrm>
                <a:custGeom>
                  <a:avLst/>
                  <a:gdLst>
                    <a:gd name="connsiteX0" fmla="*/ 73703 w 131336"/>
                    <a:gd name="connsiteY0" fmla="*/ 56358 h 56357"/>
                    <a:gd name="connsiteX1" fmla="*/ 37258 w 131336"/>
                    <a:gd name="connsiteY1" fmla="*/ 49263 h 56357"/>
                    <a:gd name="connsiteX2" fmla="*/ 4371 w 131336"/>
                    <a:gd name="connsiteY2" fmla="*/ 27651 h 56357"/>
                    <a:gd name="connsiteX3" fmla="*/ 5294 w 131336"/>
                    <a:gd name="connsiteY3" fmla="*/ 4369 h 56357"/>
                    <a:gd name="connsiteX4" fmla="*/ 28492 w 131336"/>
                    <a:gd name="connsiteY4" fmla="*/ 5225 h 56357"/>
                    <a:gd name="connsiteX5" fmla="*/ 107622 w 131336"/>
                    <a:gd name="connsiteY5" fmla="*/ 14933 h 56357"/>
                    <a:gd name="connsiteX6" fmla="*/ 129657 w 131336"/>
                    <a:gd name="connsiteY6" fmla="*/ 22489 h 56357"/>
                    <a:gd name="connsiteX7" fmla="*/ 122099 w 131336"/>
                    <a:gd name="connsiteY7" fmla="*/ 44519 h 56357"/>
                    <a:gd name="connsiteX8" fmla="*/ 73659 w 131336"/>
                    <a:gd name="connsiteY8" fmla="*/ 56358 h 5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36" h="56357">
                      <a:moveTo>
                        <a:pt x="73703" y="56358"/>
                      </a:moveTo>
                      <a:cubicBezTo>
                        <a:pt x="59138" y="56358"/>
                        <a:pt x="46770" y="53085"/>
                        <a:pt x="37258" y="49263"/>
                      </a:cubicBezTo>
                      <a:cubicBezTo>
                        <a:pt x="17223" y="41180"/>
                        <a:pt x="5645" y="29012"/>
                        <a:pt x="4371" y="27651"/>
                      </a:cubicBezTo>
                      <a:cubicBezTo>
                        <a:pt x="-1802" y="20974"/>
                        <a:pt x="-1385" y="10541"/>
                        <a:pt x="5294" y="4369"/>
                      </a:cubicBezTo>
                      <a:cubicBezTo>
                        <a:pt x="11950" y="-1782"/>
                        <a:pt x="22319" y="-1386"/>
                        <a:pt x="28492" y="5225"/>
                      </a:cubicBezTo>
                      <a:cubicBezTo>
                        <a:pt x="29964" y="6763"/>
                        <a:pt x="60654" y="37908"/>
                        <a:pt x="107622" y="14933"/>
                      </a:cubicBezTo>
                      <a:cubicBezTo>
                        <a:pt x="115795" y="10936"/>
                        <a:pt x="125658" y="14318"/>
                        <a:pt x="129657" y="22489"/>
                      </a:cubicBezTo>
                      <a:cubicBezTo>
                        <a:pt x="133655" y="30659"/>
                        <a:pt x="130272" y="40521"/>
                        <a:pt x="122099" y="44519"/>
                      </a:cubicBezTo>
                      <a:cubicBezTo>
                        <a:pt x="104261" y="53261"/>
                        <a:pt x="87895" y="56358"/>
                        <a:pt x="73659" y="56358"/>
                      </a:cubicBezTo>
                      <a:close/>
                    </a:path>
                  </a:pathLst>
                </a:custGeom>
                <a:grpFill/>
                <a:ln w="9525" cap="flat">
                  <a:noFill/>
                  <a:prstDash val="solid"/>
                  <a:miter/>
                </a:ln>
              </p:spPr>
              <p:txBody>
                <a:bodyPr rtlCol="0" anchor="ctr"/>
                <a:lstStyle/>
                <a:p>
                  <a:endParaRPr lang="en-US" noProof="0" dirty="0"/>
                </a:p>
              </p:txBody>
            </p:sp>
          </p:grpSp>
          <p:sp>
            <p:nvSpPr>
              <p:cNvPr id="95" name="Freeform 446">
                <a:extLst>
                  <a:ext uri="{FF2B5EF4-FFF2-40B4-BE49-F238E27FC236}">
                    <a16:creationId xmlns:a16="http://schemas.microsoft.com/office/drawing/2014/main" id="{EA1BCAD0-10BD-7141-F5E4-6EC1113A3ADD}"/>
                  </a:ext>
                </a:extLst>
              </p:cNvPr>
              <p:cNvSpPr/>
              <p:nvPr/>
            </p:nvSpPr>
            <p:spPr>
              <a:xfrm>
                <a:off x="14528176" y="6185399"/>
                <a:ext cx="104567" cy="108993"/>
              </a:xfrm>
              <a:custGeom>
                <a:avLst/>
                <a:gdLst>
                  <a:gd name="connsiteX0" fmla="*/ 88107 w 104567"/>
                  <a:gd name="connsiteY0" fmla="*/ 108993 h 108993"/>
                  <a:gd name="connsiteX1" fmla="*/ 87646 w 104567"/>
                  <a:gd name="connsiteY1" fmla="*/ 108993 h 108993"/>
                  <a:gd name="connsiteX2" fmla="*/ 19961 w 104567"/>
                  <a:gd name="connsiteY2" fmla="*/ 80879 h 108993"/>
                  <a:gd name="connsiteX3" fmla="*/ 388 w 104567"/>
                  <a:gd name="connsiteY3" fmla="*/ 14526 h 108993"/>
                  <a:gd name="connsiteX4" fmla="*/ 18687 w 104567"/>
                  <a:gd name="connsiteY4" fmla="*/ 117 h 108993"/>
                  <a:gd name="connsiteX5" fmla="*/ 33120 w 104567"/>
                  <a:gd name="connsiteY5" fmla="*/ 18325 h 108993"/>
                  <a:gd name="connsiteX6" fmla="*/ 45049 w 104567"/>
                  <a:gd name="connsiteY6" fmla="*/ 59508 h 108993"/>
                  <a:gd name="connsiteX7" fmla="*/ 88547 w 104567"/>
                  <a:gd name="connsiteY7" fmla="*/ 76047 h 108993"/>
                  <a:gd name="connsiteX8" fmla="*/ 104561 w 104567"/>
                  <a:gd name="connsiteY8" fmla="*/ 92959 h 108993"/>
                  <a:gd name="connsiteX9" fmla="*/ 88107 w 104567"/>
                  <a:gd name="connsiteY9" fmla="*/ 108971 h 10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67" h="108993">
                    <a:moveTo>
                      <a:pt x="88107" y="108993"/>
                    </a:moveTo>
                    <a:cubicBezTo>
                      <a:pt x="87953" y="108993"/>
                      <a:pt x="87800" y="108993"/>
                      <a:pt x="87646" y="108993"/>
                    </a:cubicBezTo>
                    <a:cubicBezTo>
                      <a:pt x="58164" y="108180"/>
                      <a:pt x="35383" y="98736"/>
                      <a:pt x="19961" y="80879"/>
                    </a:cubicBezTo>
                    <a:cubicBezTo>
                      <a:pt x="-3918" y="53248"/>
                      <a:pt x="190" y="16085"/>
                      <a:pt x="388" y="14526"/>
                    </a:cubicBezTo>
                    <a:cubicBezTo>
                      <a:pt x="1464" y="5498"/>
                      <a:pt x="9658" y="-959"/>
                      <a:pt x="18687" y="117"/>
                    </a:cubicBezTo>
                    <a:cubicBezTo>
                      <a:pt x="27694" y="1193"/>
                      <a:pt x="34131" y="9342"/>
                      <a:pt x="33120" y="18325"/>
                    </a:cubicBezTo>
                    <a:cubicBezTo>
                      <a:pt x="33054" y="18897"/>
                      <a:pt x="30748" y="43145"/>
                      <a:pt x="45049" y="59508"/>
                    </a:cubicBezTo>
                    <a:cubicBezTo>
                      <a:pt x="54166" y="69941"/>
                      <a:pt x="68797" y="75520"/>
                      <a:pt x="88547" y="76047"/>
                    </a:cubicBezTo>
                    <a:cubicBezTo>
                      <a:pt x="97641" y="76288"/>
                      <a:pt x="104803" y="83867"/>
                      <a:pt x="104561" y="92959"/>
                    </a:cubicBezTo>
                    <a:cubicBezTo>
                      <a:pt x="104320" y="101899"/>
                      <a:pt x="96982" y="108971"/>
                      <a:pt x="88107" y="108971"/>
                    </a:cubicBezTo>
                    <a:close/>
                  </a:path>
                </a:pathLst>
              </a:custGeom>
              <a:grpFill/>
              <a:ln w="9525" cap="flat">
                <a:noFill/>
                <a:prstDash val="solid"/>
                <a:miter/>
              </a:ln>
            </p:spPr>
            <p:txBody>
              <a:bodyPr rtlCol="0" anchor="ctr"/>
              <a:lstStyle/>
              <a:p>
                <a:endParaRPr lang="en-US" noProof="0" dirty="0"/>
              </a:p>
            </p:txBody>
          </p:sp>
          <p:sp>
            <p:nvSpPr>
              <p:cNvPr id="96" name="Freeform 447">
                <a:extLst>
                  <a:ext uri="{FF2B5EF4-FFF2-40B4-BE49-F238E27FC236}">
                    <a16:creationId xmlns:a16="http://schemas.microsoft.com/office/drawing/2014/main" id="{22FC5B4D-D5F9-C330-4F46-660DE9D0E15E}"/>
                  </a:ext>
                </a:extLst>
              </p:cNvPr>
              <p:cNvSpPr/>
              <p:nvPr/>
            </p:nvSpPr>
            <p:spPr>
              <a:xfrm>
                <a:off x="14995843" y="6191303"/>
                <a:ext cx="134653" cy="134586"/>
              </a:xfrm>
              <a:custGeom>
                <a:avLst/>
                <a:gdLst>
                  <a:gd name="connsiteX0" fmla="*/ 55348 w 134653"/>
                  <a:gd name="connsiteY0" fmla="*/ 134564 h 134586"/>
                  <a:gd name="connsiteX1" fmla="*/ 6271 w 134653"/>
                  <a:gd name="connsiteY1" fmla="*/ 117564 h 134586"/>
                  <a:gd name="connsiteX2" fmla="*/ 3547 w 134653"/>
                  <a:gd name="connsiteY2" fmla="*/ 94436 h 134586"/>
                  <a:gd name="connsiteX3" fmla="*/ 26679 w 134653"/>
                  <a:gd name="connsiteY3" fmla="*/ 91713 h 134586"/>
                  <a:gd name="connsiteX4" fmla="*/ 55348 w 134653"/>
                  <a:gd name="connsiteY4" fmla="*/ 101640 h 134586"/>
                  <a:gd name="connsiteX5" fmla="*/ 101701 w 134653"/>
                  <a:gd name="connsiteY5" fmla="*/ 55296 h 134586"/>
                  <a:gd name="connsiteX6" fmla="*/ 91794 w 134653"/>
                  <a:gd name="connsiteY6" fmla="*/ 26655 h 134586"/>
                  <a:gd name="connsiteX7" fmla="*/ 94562 w 134653"/>
                  <a:gd name="connsiteY7" fmla="*/ 3527 h 134586"/>
                  <a:gd name="connsiteX8" fmla="*/ 117694 w 134653"/>
                  <a:gd name="connsiteY8" fmla="*/ 6294 h 134586"/>
                  <a:gd name="connsiteX9" fmla="*/ 134654 w 134653"/>
                  <a:gd name="connsiteY9" fmla="*/ 55296 h 134586"/>
                  <a:gd name="connsiteX10" fmla="*/ 55348 w 134653"/>
                  <a:gd name="connsiteY10" fmla="*/ 134586 h 13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653" h="134586">
                    <a:moveTo>
                      <a:pt x="55348" y="134564"/>
                    </a:moveTo>
                    <a:cubicBezTo>
                      <a:pt x="37598" y="134564"/>
                      <a:pt x="20177" y="128524"/>
                      <a:pt x="6271" y="117564"/>
                    </a:cubicBezTo>
                    <a:cubicBezTo>
                      <a:pt x="-869" y="111920"/>
                      <a:pt x="-2099" y="101575"/>
                      <a:pt x="3547" y="94436"/>
                    </a:cubicBezTo>
                    <a:cubicBezTo>
                      <a:pt x="9193" y="87298"/>
                      <a:pt x="19540" y="86068"/>
                      <a:pt x="26679" y="91713"/>
                    </a:cubicBezTo>
                    <a:cubicBezTo>
                      <a:pt x="34917" y="98214"/>
                      <a:pt x="44825" y="101640"/>
                      <a:pt x="55348" y="101640"/>
                    </a:cubicBezTo>
                    <a:cubicBezTo>
                      <a:pt x="80897" y="101640"/>
                      <a:pt x="101701" y="80862"/>
                      <a:pt x="101701" y="55296"/>
                    </a:cubicBezTo>
                    <a:cubicBezTo>
                      <a:pt x="101701" y="44797"/>
                      <a:pt x="98274" y="34892"/>
                      <a:pt x="91794" y="26655"/>
                    </a:cubicBezTo>
                    <a:cubicBezTo>
                      <a:pt x="86170" y="19517"/>
                      <a:pt x="87400" y="9150"/>
                      <a:pt x="94562" y="3527"/>
                    </a:cubicBezTo>
                    <a:cubicBezTo>
                      <a:pt x="101701" y="-2096"/>
                      <a:pt x="112070" y="-866"/>
                      <a:pt x="117694" y="6294"/>
                    </a:cubicBezTo>
                    <a:cubicBezTo>
                      <a:pt x="128788" y="20395"/>
                      <a:pt x="134654" y="37330"/>
                      <a:pt x="134654" y="55296"/>
                    </a:cubicBezTo>
                    <a:cubicBezTo>
                      <a:pt x="134654" y="99027"/>
                      <a:pt x="99087" y="134586"/>
                      <a:pt x="55348" y="134586"/>
                    </a:cubicBezTo>
                    <a:close/>
                  </a:path>
                </a:pathLst>
              </a:custGeom>
              <a:grpFill/>
              <a:ln w="9525" cap="flat">
                <a:noFill/>
                <a:prstDash val="solid"/>
                <a:miter/>
              </a:ln>
            </p:spPr>
            <p:txBody>
              <a:bodyPr rtlCol="0" anchor="ctr"/>
              <a:lstStyle/>
              <a:p>
                <a:endParaRPr lang="en-US" noProof="0" dirty="0"/>
              </a:p>
            </p:txBody>
          </p:sp>
        </p:grpSp>
        <p:sp>
          <p:nvSpPr>
            <p:cNvPr id="84" name="Freeform 448">
              <a:extLst>
                <a:ext uri="{FF2B5EF4-FFF2-40B4-BE49-F238E27FC236}">
                  <a16:creationId xmlns:a16="http://schemas.microsoft.com/office/drawing/2014/main" id="{B18F496F-1290-11A1-FC00-C7F806F38DA6}"/>
                </a:ext>
              </a:extLst>
            </p:cNvPr>
            <p:cNvSpPr/>
            <p:nvPr/>
          </p:nvSpPr>
          <p:spPr>
            <a:xfrm>
              <a:off x="14723280" y="5870120"/>
              <a:ext cx="256375" cy="448608"/>
            </a:xfrm>
            <a:custGeom>
              <a:avLst/>
              <a:gdLst>
                <a:gd name="connsiteX0" fmla="*/ 29120 w 256375"/>
                <a:gd name="connsiteY0" fmla="*/ 448608 h 448608"/>
                <a:gd name="connsiteX1" fmla="*/ 19080 w 256375"/>
                <a:gd name="connsiteY1" fmla="*/ 445182 h 448608"/>
                <a:gd name="connsiteX2" fmla="*/ 14621 w 256375"/>
                <a:gd name="connsiteY2" fmla="*/ 424316 h 448608"/>
                <a:gd name="connsiteX3" fmla="*/ 93201 w 256375"/>
                <a:gd name="connsiteY3" fmla="*/ 278584 h 448608"/>
                <a:gd name="connsiteX4" fmla="*/ 11040 w 256375"/>
                <a:gd name="connsiteY4" fmla="*/ 249833 h 448608"/>
                <a:gd name="connsiteX5" fmla="*/ 671 w 256375"/>
                <a:gd name="connsiteY5" fmla="*/ 238939 h 448608"/>
                <a:gd name="connsiteX6" fmla="*/ 3461 w 256375"/>
                <a:gd name="connsiteY6" fmla="*/ 224179 h 448608"/>
                <a:gd name="connsiteX7" fmla="*/ 172837 w 256375"/>
                <a:gd name="connsiteY7" fmla="*/ 6362 h 448608"/>
                <a:gd name="connsiteX8" fmla="*/ 193487 w 256375"/>
                <a:gd name="connsiteY8" fmla="*/ 1881 h 448608"/>
                <a:gd name="connsiteX9" fmla="*/ 201549 w 256375"/>
                <a:gd name="connsiteY9" fmla="*/ 21407 h 448608"/>
                <a:gd name="connsiteX10" fmla="*/ 149770 w 256375"/>
                <a:gd name="connsiteY10" fmla="*/ 186116 h 448608"/>
                <a:gd name="connsiteX11" fmla="*/ 245222 w 256375"/>
                <a:gd name="connsiteY11" fmla="*/ 218688 h 448608"/>
                <a:gd name="connsiteX12" fmla="*/ 256009 w 256375"/>
                <a:gd name="connsiteY12" fmla="*/ 230812 h 448608"/>
                <a:gd name="connsiteX13" fmla="*/ 251176 w 256375"/>
                <a:gd name="connsiteY13" fmla="*/ 246297 h 448608"/>
                <a:gd name="connsiteX14" fmla="*/ 40367 w 256375"/>
                <a:gd name="connsiteY14" fmla="*/ 444150 h 448608"/>
                <a:gd name="connsiteX15" fmla="*/ 29098 w 256375"/>
                <a:gd name="connsiteY15" fmla="*/ 448608 h 448608"/>
                <a:gd name="connsiteX16" fmla="*/ 43553 w 256375"/>
                <a:gd name="connsiteY16" fmla="*/ 226310 h 448608"/>
                <a:gd name="connsiteX17" fmla="*/ 122309 w 256375"/>
                <a:gd name="connsiteY17" fmla="*/ 253875 h 448608"/>
                <a:gd name="connsiteX18" fmla="*/ 132217 w 256375"/>
                <a:gd name="connsiteY18" fmla="*/ 263473 h 448608"/>
                <a:gd name="connsiteX19" fmla="*/ 131360 w 256375"/>
                <a:gd name="connsiteY19" fmla="*/ 277245 h 448608"/>
                <a:gd name="connsiteX20" fmla="*/ 91685 w 256375"/>
                <a:gd name="connsiteY20" fmla="*/ 350825 h 448608"/>
                <a:gd name="connsiteX21" fmla="*/ 208689 w 256375"/>
                <a:gd name="connsiteY21" fmla="*/ 241026 h 448608"/>
                <a:gd name="connsiteX22" fmla="*/ 123957 w 256375"/>
                <a:gd name="connsiteY22" fmla="*/ 212121 h 448608"/>
                <a:gd name="connsiteX23" fmla="*/ 113566 w 256375"/>
                <a:gd name="connsiteY23" fmla="*/ 191585 h 448608"/>
                <a:gd name="connsiteX24" fmla="*/ 142740 w 256375"/>
                <a:gd name="connsiteY24" fmla="*/ 98787 h 448608"/>
                <a:gd name="connsiteX25" fmla="*/ 43575 w 256375"/>
                <a:gd name="connsiteY25" fmla="*/ 226288 h 44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6375" h="448608">
                  <a:moveTo>
                    <a:pt x="29120" y="448608"/>
                  </a:moveTo>
                  <a:cubicBezTo>
                    <a:pt x="25583" y="448608"/>
                    <a:pt x="22046" y="447489"/>
                    <a:pt x="19080" y="445182"/>
                  </a:cubicBezTo>
                  <a:cubicBezTo>
                    <a:pt x="12687" y="440262"/>
                    <a:pt x="10798" y="431411"/>
                    <a:pt x="14621" y="424316"/>
                  </a:cubicBezTo>
                  <a:lnTo>
                    <a:pt x="93201" y="278584"/>
                  </a:lnTo>
                  <a:lnTo>
                    <a:pt x="11040" y="249833"/>
                  </a:lnTo>
                  <a:cubicBezTo>
                    <a:pt x="6031" y="248076"/>
                    <a:pt x="2186" y="244035"/>
                    <a:pt x="671" y="238939"/>
                  </a:cubicBezTo>
                  <a:cubicBezTo>
                    <a:pt x="-823" y="233844"/>
                    <a:pt x="209" y="228353"/>
                    <a:pt x="3461" y="224179"/>
                  </a:cubicBezTo>
                  <a:lnTo>
                    <a:pt x="172837" y="6362"/>
                  </a:lnTo>
                  <a:cubicBezTo>
                    <a:pt x="177736" y="58"/>
                    <a:pt x="186435" y="-1809"/>
                    <a:pt x="193487" y="1881"/>
                  </a:cubicBezTo>
                  <a:cubicBezTo>
                    <a:pt x="200539" y="5593"/>
                    <a:pt x="203944" y="13807"/>
                    <a:pt x="201549" y="21407"/>
                  </a:cubicBezTo>
                  <a:lnTo>
                    <a:pt x="149770" y="186116"/>
                  </a:lnTo>
                  <a:lnTo>
                    <a:pt x="245222" y="218688"/>
                  </a:lnTo>
                  <a:cubicBezTo>
                    <a:pt x="250692" y="220555"/>
                    <a:pt x="254778" y="225146"/>
                    <a:pt x="256009" y="230812"/>
                  </a:cubicBezTo>
                  <a:cubicBezTo>
                    <a:pt x="257217" y="236457"/>
                    <a:pt x="255394" y="242344"/>
                    <a:pt x="251176" y="246297"/>
                  </a:cubicBezTo>
                  <a:lnTo>
                    <a:pt x="40367" y="444150"/>
                  </a:lnTo>
                  <a:cubicBezTo>
                    <a:pt x="37204" y="447115"/>
                    <a:pt x="33162" y="448608"/>
                    <a:pt x="29098" y="448608"/>
                  </a:cubicBezTo>
                  <a:close/>
                  <a:moveTo>
                    <a:pt x="43553" y="226310"/>
                  </a:moveTo>
                  <a:lnTo>
                    <a:pt x="122309" y="253875"/>
                  </a:lnTo>
                  <a:cubicBezTo>
                    <a:pt x="126857" y="255478"/>
                    <a:pt x="130482" y="258971"/>
                    <a:pt x="132217" y="263473"/>
                  </a:cubicBezTo>
                  <a:cubicBezTo>
                    <a:pt x="133953" y="267976"/>
                    <a:pt x="133645" y="273005"/>
                    <a:pt x="131360" y="277245"/>
                  </a:cubicBezTo>
                  <a:lnTo>
                    <a:pt x="91685" y="350825"/>
                  </a:lnTo>
                  <a:lnTo>
                    <a:pt x="208689" y="241026"/>
                  </a:lnTo>
                  <a:lnTo>
                    <a:pt x="123957" y="212121"/>
                  </a:lnTo>
                  <a:cubicBezTo>
                    <a:pt x="115499" y="209244"/>
                    <a:pt x="110886" y="200129"/>
                    <a:pt x="113566" y="191585"/>
                  </a:cubicBezTo>
                  <a:lnTo>
                    <a:pt x="142740" y="98787"/>
                  </a:lnTo>
                  <a:lnTo>
                    <a:pt x="43575" y="226288"/>
                  </a:lnTo>
                  <a:close/>
                </a:path>
              </a:pathLst>
            </a:custGeom>
            <a:grpFill/>
            <a:ln w="9525" cap="flat">
              <a:noFill/>
              <a:prstDash val="solid"/>
              <a:miter/>
            </a:ln>
          </p:spPr>
          <p:txBody>
            <a:bodyPr rtlCol="0" anchor="ctr"/>
            <a:lstStyle/>
            <a:p>
              <a:endParaRPr lang="en-US" noProof="0" dirty="0"/>
            </a:p>
          </p:txBody>
        </p:sp>
        <p:sp>
          <p:nvSpPr>
            <p:cNvPr id="85" name="Freeform 449">
              <a:extLst>
                <a:ext uri="{FF2B5EF4-FFF2-40B4-BE49-F238E27FC236}">
                  <a16:creationId xmlns:a16="http://schemas.microsoft.com/office/drawing/2014/main" id="{B7A8B5E9-C999-5811-5190-1E64D9DC5261}"/>
                </a:ext>
              </a:extLst>
            </p:cNvPr>
            <p:cNvSpPr/>
            <p:nvPr/>
          </p:nvSpPr>
          <p:spPr>
            <a:xfrm>
              <a:off x="15291500" y="5802401"/>
              <a:ext cx="44753" cy="35423"/>
            </a:xfrm>
            <a:custGeom>
              <a:avLst/>
              <a:gdLst>
                <a:gd name="connsiteX0" fmla="*/ 16457 w 44753"/>
                <a:gd name="connsiteY0" fmla="*/ 35424 h 35423"/>
                <a:gd name="connsiteX1" fmla="*/ 354 w 44753"/>
                <a:gd name="connsiteY1" fmla="*/ 22311 h 35423"/>
                <a:gd name="connsiteX2" fmla="*/ 13117 w 44753"/>
                <a:gd name="connsiteY2" fmla="*/ 2807 h 35423"/>
                <a:gd name="connsiteX3" fmla="*/ 24892 w 44753"/>
                <a:gd name="connsiteY3" fmla="*/ 347 h 35423"/>
                <a:gd name="connsiteX4" fmla="*/ 44400 w 44753"/>
                <a:gd name="connsiteY4" fmla="*/ 13108 h 35423"/>
                <a:gd name="connsiteX5" fmla="*/ 31637 w 44753"/>
                <a:gd name="connsiteY5" fmla="*/ 32612 h 35423"/>
                <a:gd name="connsiteX6" fmla="*/ 19862 w 44753"/>
                <a:gd name="connsiteY6" fmla="*/ 35072 h 35423"/>
                <a:gd name="connsiteX7" fmla="*/ 16479 w 44753"/>
                <a:gd name="connsiteY7" fmla="*/ 35424 h 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753" h="35423">
                  <a:moveTo>
                    <a:pt x="16457" y="35424"/>
                  </a:moveTo>
                  <a:cubicBezTo>
                    <a:pt x="8812" y="35424"/>
                    <a:pt x="1979" y="30087"/>
                    <a:pt x="354" y="22311"/>
                  </a:cubicBezTo>
                  <a:cubicBezTo>
                    <a:pt x="-1514" y="13416"/>
                    <a:pt x="4198" y="4674"/>
                    <a:pt x="13117" y="2807"/>
                  </a:cubicBezTo>
                  <a:lnTo>
                    <a:pt x="24892" y="347"/>
                  </a:lnTo>
                  <a:cubicBezTo>
                    <a:pt x="33812" y="-1498"/>
                    <a:pt x="42533" y="4191"/>
                    <a:pt x="44400" y="13108"/>
                  </a:cubicBezTo>
                  <a:cubicBezTo>
                    <a:pt x="46268" y="22004"/>
                    <a:pt x="40556" y="30746"/>
                    <a:pt x="31637" y="32612"/>
                  </a:cubicBezTo>
                  <a:lnTo>
                    <a:pt x="19862" y="35072"/>
                  </a:lnTo>
                  <a:cubicBezTo>
                    <a:pt x="18719" y="35314"/>
                    <a:pt x="17599" y="35424"/>
                    <a:pt x="16479" y="35424"/>
                  </a:cubicBezTo>
                  <a:close/>
                </a:path>
              </a:pathLst>
            </a:custGeom>
            <a:grpFill/>
            <a:ln w="9525" cap="flat">
              <a:noFill/>
              <a:prstDash val="solid"/>
              <a:miter/>
            </a:ln>
          </p:spPr>
          <p:txBody>
            <a:bodyPr rtlCol="0" anchor="ctr"/>
            <a:lstStyle/>
            <a:p>
              <a:endParaRPr lang="en-US" noProof="0" dirty="0"/>
            </a:p>
          </p:txBody>
        </p:sp>
        <p:sp>
          <p:nvSpPr>
            <p:cNvPr id="86" name="Freeform 450">
              <a:extLst>
                <a:ext uri="{FF2B5EF4-FFF2-40B4-BE49-F238E27FC236}">
                  <a16:creationId xmlns:a16="http://schemas.microsoft.com/office/drawing/2014/main" id="{D7669ED2-1EE5-6825-7507-FB9224E0930C}"/>
                </a:ext>
              </a:extLst>
            </p:cNvPr>
            <p:cNvSpPr/>
            <p:nvPr/>
          </p:nvSpPr>
          <p:spPr>
            <a:xfrm>
              <a:off x="15090803" y="5573074"/>
              <a:ext cx="250103" cy="306681"/>
            </a:xfrm>
            <a:custGeom>
              <a:avLst/>
              <a:gdLst>
                <a:gd name="connsiteX0" fmla="*/ 16473 w 250103"/>
                <a:gd name="connsiteY0" fmla="*/ 306681 h 306681"/>
                <a:gd name="connsiteX1" fmla="*/ 1820 w 250103"/>
                <a:gd name="connsiteY1" fmla="*/ 297742 h 306681"/>
                <a:gd name="connsiteX2" fmla="*/ 5313 w 250103"/>
                <a:gd name="connsiteY2" fmla="*/ 278084 h 306681"/>
                <a:gd name="connsiteX3" fmla="*/ 137541 w 250103"/>
                <a:gd name="connsiteY3" fmla="*/ 156315 h 306681"/>
                <a:gd name="connsiteX4" fmla="*/ 108477 w 250103"/>
                <a:gd name="connsiteY4" fmla="*/ 151680 h 306681"/>
                <a:gd name="connsiteX5" fmla="*/ 95361 w 250103"/>
                <a:gd name="connsiteY5" fmla="*/ 140369 h 306681"/>
                <a:gd name="connsiteX6" fmla="*/ 99601 w 250103"/>
                <a:gd name="connsiteY6" fmla="*/ 123588 h 306681"/>
                <a:gd name="connsiteX7" fmla="*/ 222141 w 250103"/>
                <a:gd name="connsiteY7" fmla="*/ 4653 h 306681"/>
                <a:gd name="connsiteX8" fmla="*/ 245449 w 250103"/>
                <a:gd name="connsiteY8" fmla="*/ 5004 h 306681"/>
                <a:gd name="connsiteX9" fmla="*/ 245098 w 250103"/>
                <a:gd name="connsiteY9" fmla="*/ 28308 h 306681"/>
                <a:gd name="connsiteX10" fmla="*/ 146152 w 250103"/>
                <a:gd name="connsiteY10" fmla="*/ 124335 h 306681"/>
                <a:gd name="connsiteX11" fmla="*/ 176315 w 250103"/>
                <a:gd name="connsiteY11" fmla="*/ 129145 h 306681"/>
                <a:gd name="connsiteX12" fmla="*/ 189496 w 250103"/>
                <a:gd name="connsiteY12" fmla="*/ 140654 h 306681"/>
                <a:gd name="connsiteX13" fmla="*/ 184882 w 250103"/>
                <a:gd name="connsiteY13" fmla="*/ 157523 h 306681"/>
                <a:gd name="connsiteX14" fmla="*/ 71592 w 250103"/>
                <a:gd name="connsiteY14" fmla="*/ 261853 h 306681"/>
                <a:gd name="connsiteX15" fmla="*/ 160651 w 250103"/>
                <a:gd name="connsiteY15" fmla="*/ 243249 h 306681"/>
                <a:gd name="connsiteX16" fmla="*/ 180159 w 250103"/>
                <a:gd name="connsiteY16" fmla="*/ 256010 h 306681"/>
                <a:gd name="connsiteX17" fmla="*/ 167396 w 250103"/>
                <a:gd name="connsiteY17" fmla="*/ 275514 h 306681"/>
                <a:gd name="connsiteX18" fmla="*/ 19878 w 250103"/>
                <a:gd name="connsiteY18" fmla="*/ 306330 h 306681"/>
                <a:gd name="connsiteX19" fmla="*/ 16495 w 250103"/>
                <a:gd name="connsiteY19" fmla="*/ 306681 h 306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0103" h="306681">
                  <a:moveTo>
                    <a:pt x="16473" y="306681"/>
                  </a:moveTo>
                  <a:cubicBezTo>
                    <a:pt x="10388" y="306681"/>
                    <a:pt x="4698" y="303299"/>
                    <a:pt x="1820" y="297742"/>
                  </a:cubicBezTo>
                  <a:cubicBezTo>
                    <a:pt x="-1563" y="291152"/>
                    <a:pt x="-135" y="283114"/>
                    <a:pt x="5313" y="278084"/>
                  </a:cubicBezTo>
                  <a:lnTo>
                    <a:pt x="137541" y="156315"/>
                  </a:lnTo>
                  <a:lnTo>
                    <a:pt x="108477" y="151680"/>
                  </a:lnTo>
                  <a:cubicBezTo>
                    <a:pt x="102325" y="150692"/>
                    <a:pt x="97251" y="146321"/>
                    <a:pt x="95361" y="140369"/>
                  </a:cubicBezTo>
                  <a:cubicBezTo>
                    <a:pt x="93472" y="134417"/>
                    <a:pt x="95120" y="127937"/>
                    <a:pt x="99601" y="123588"/>
                  </a:cubicBezTo>
                  <a:lnTo>
                    <a:pt x="222141" y="4653"/>
                  </a:lnTo>
                  <a:cubicBezTo>
                    <a:pt x="228665" y="-1694"/>
                    <a:pt x="239100" y="-1519"/>
                    <a:pt x="245449" y="5004"/>
                  </a:cubicBezTo>
                  <a:cubicBezTo>
                    <a:pt x="251798" y="11527"/>
                    <a:pt x="251622" y="21960"/>
                    <a:pt x="245098" y="28308"/>
                  </a:cubicBezTo>
                  <a:lnTo>
                    <a:pt x="146152" y="124335"/>
                  </a:lnTo>
                  <a:lnTo>
                    <a:pt x="176315" y="129145"/>
                  </a:lnTo>
                  <a:cubicBezTo>
                    <a:pt x="182554" y="130133"/>
                    <a:pt x="187672" y="134614"/>
                    <a:pt x="189496" y="140654"/>
                  </a:cubicBezTo>
                  <a:cubicBezTo>
                    <a:pt x="191319" y="146694"/>
                    <a:pt x="189518" y="153262"/>
                    <a:pt x="184882" y="157523"/>
                  </a:cubicBezTo>
                  <a:lnTo>
                    <a:pt x="71592" y="261853"/>
                  </a:lnTo>
                  <a:lnTo>
                    <a:pt x="160651" y="243249"/>
                  </a:lnTo>
                  <a:cubicBezTo>
                    <a:pt x="169571" y="241404"/>
                    <a:pt x="178292" y="247092"/>
                    <a:pt x="180159" y="256010"/>
                  </a:cubicBezTo>
                  <a:cubicBezTo>
                    <a:pt x="182027" y="264927"/>
                    <a:pt x="176315" y="273647"/>
                    <a:pt x="167396" y="275514"/>
                  </a:cubicBezTo>
                  <a:lnTo>
                    <a:pt x="19878" y="306330"/>
                  </a:lnTo>
                  <a:cubicBezTo>
                    <a:pt x="18758" y="306571"/>
                    <a:pt x="17615" y="306681"/>
                    <a:pt x="16495" y="306681"/>
                  </a:cubicBezTo>
                  <a:close/>
                </a:path>
              </a:pathLst>
            </a:custGeom>
            <a:grpFill/>
            <a:ln w="9525" cap="flat">
              <a:noFill/>
              <a:prstDash val="solid"/>
              <a:miter/>
            </a:ln>
          </p:spPr>
          <p:txBody>
            <a:bodyPr rtlCol="0" anchor="ctr"/>
            <a:lstStyle/>
            <a:p>
              <a:endParaRPr lang="en-US" noProof="0" dirty="0"/>
            </a:p>
          </p:txBody>
        </p:sp>
        <p:sp>
          <p:nvSpPr>
            <p:cNvPr id="87" name="Freeform 451">
              <a:extLst>
                <a:ext uri="{FF2B5EF4-FFF2-40B4-BE49-F238E27FC236}">
                  <a16:creationId xmlns:a16="http://schemas.microsoft.com/office/drawing/2014/main" id="{D36302ED-4ECC-ACD8-46EF-A642A066D660}"/>
                </a:ext>
              </a:extLst>
            </p:cNvPr>
            <p:cNvSpPr/>
            <p:nvPr/>
          </p:nvSpPr>
          <p:spPr>
            <a:xfrm>
              <a:off x="14897194" y="5670394"/>
              <a:ext cx="38221" cy="41027"/>
            </a:xfrm>
            <a:custGeom>
              <a:avLst/>
              <a:gdLst>
                <a:gd name="connsiteX0" fmla="*/ 21769 w 38221"/>
                <a:gd name="connsiteY0" fmla="*/ 41027 h 41027"/>
                <a:gd name="connsiteX1" fmla="*/ 7951 w 38221"/>
                <a:gd name="connsiteY1" fmla="*/ 33560 h 41027"/>
                <a:gd name="connsiteX2" fmla="*/ 2679 w 38221"/>
                <a:gd name="connsiteY2" fmla="*/ 25477 h 41027"/>
                <a:gd name="connsiteX3" fmla="*/ 7467 w 38221"/>
                <a:gd name="connsiteY3" fmla="*/ 2678 h 41027"/>
                <a:gd name="connsiteX4" fmla="*/ 30271 w 38221"/>
                <a:gd name="connsiteY4" fmla="*/ 7467 h 41027"/>
                <a:gd name="connsiteX5" fmla="*/ 35543 w 38221"/>
                <a:gd name="connsiteY5" fmla="*/ 15549 h 41027"/>
                <a:gd name="connsiteX6" fmla="*/ 30754 w 38221"/>
                <a:gd name="connsiteY6" fmla="*/ 38348 h 41027"/>
                <a:gd name="connsiteX7" fmla="*/ 21769 w 38221"/>
                <a:gd name="connsiteY7" fmla="*/ 41027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221" h="41027">
                  <a:moveTo>
                    <a:pt x="21769" y="41027"/>
                  </a:moveTo>
                  <a:cubicBezTo>
                    <a:pt x="16387" y="41027"/>
                    <a:pt x="11114" y="38392"/>
                    <a:pt x="7951" y="33560"/>
                  </a:cubicBezTo>
                  <a:lnTo>
                    <a:pt x="2679" y="25477"/>
                  </a:lnTo>
                  <a:cubicBezTo>
                    <a:pt x="-2286" y="17856"/>
                    <a:pt x="-155" y="7642"/>
                    <a:pt x="7467" y="2678"/>
                  </a:cubicBezTo>
                  <a:cubicBezTo>
                    <a:pt x="15091" y="-2286"/>
                    <a:pt x="25306" y="-155"/>
                    <a:pt x="30271" y="7467"/>
                  </a:cubicBezTo>
                  <a:lnTo>
                    <a:pt x="35543" y="15549"/>
                  </a:lnTo>
                  <a:cubicBezTo>
                    <a:pt x="40508" y="23171"/>
                    <a:pt x="38377" y="33384"/>
                    <a:pt x="30754" y="38348"/>
                  </a:cubicBezTo>
                  <a:cubicBezTo>
                    <a:pt x="27986" y="40171"/>
                    <a:pt x="24845" y="41027"/>
                    <a:pt x="21769" y="41027"/>
                  </a:cubicBezTo>
                  <a:close/>
                </a:path>
              </a:pathLst>
            </a:custGeom>
            <a:grpFill/>
            <a:ln w="9525" cap="flat">
              <a:noFill/>
              <a:prstDash val="solid"/>
              <a:miter/>
            </a:ln>
          </p:spPr>
          <p:txBody>
            <a:bodyPr rtlCol="0" anchor="ctr"/>
            <a:lstStyle/>
            <a:p>
              <a:endParaRPr lang="en-US" noProof="0" dirty="0"/>
            </a:p>
          </p:txBody>
        </p:sp>
        <p:sp>
          <p:nvSpPr>
            <p:cNvPr id="88" name="Freeform 452">
              <a:extLst>
                <a:ext uri="{FF2B5EF4-FFF2-40B4-BE49-F238E27FC236}">
                  <a16:creationId xmlns:a16="http://schemas.microsoft.com/office/drawing/2014/main" id="{2512D07E-6FF7-280D-50FF-D35FA40891ED}"/>
                </a:ext>
              </a:extLst>
            </p:cNvPr>
            <p:cNvSpPr/>
            <p:nvPr/>
          </p:nvSpPr>
          <p:spPr>
            <a:xfrm>
              <a:off x="14933485" y="5573069"/>
              <a:ext cx="245254" cy="297196"/>
            </a:xfrm>
            <a:custGeom>
              <a:avLst/>
              <a:gdLst>
                <a:gd name="connsiteX0" fmla="*/ 79722 w 245254"/>
                <a:gd name="connsiteY0" fmla="*/ 297153 h 297196"/>
                <a:gd name="connsiteX1" fmla="*/ 78426 w 245254"/>
                <a:gd name="connsiteY1" fmla="*/ 297109 h 297196"/>
                <a:gd name="connsiteX2" fmla="*/ 65531 w 245254"/>
                <a:gd name="connsiteY2" fmla="*/ 289048 h 297196"/>
                <a:gd name="connsiteX3" fmla="*/ 2284 w 245254"/>
                <a:gd name="connsiteY3" fmla="*/ 181841 h 297196"/>
                <a:gd name="connsiteX4" fmla="*/ 8106 w 245254"/>
                <a:gd name="connsiteY4" fmla="*/ 159284 h 297196"/>
                <a:gd name="connsiteX5" fmla="*/ 30667 w 245254"/>
                <a:gd name="connsiteY5" fmla="*/ 165105 h 297196"/>
                <a:gd name="connsiteX6" fmla="*/ 81963 w 245254"/>
                <a:gd name="connsiteY6" fmla="*/ 252061 h 297196"/>
                <a:gd name="connsiteX7" fmla="*/ 149055 w 245254"/>
                <a:gd name="connsiteY7" fmla="*/ 170684 h 297196"/>
                <a:gd name="connsiteX8" fmla="*/ 114454 w 245254"/>
                <a:gd name="connsiteY8" fmla="*/ 149444 h 297196"/>
                <a:gd name="connsiteX9" fmla="*/ 106766 w 245254"/>
                <a:gd name="connsiteY9" fmla="*/ 137825 h 297196"/>
                <a:gd name="connsiteX10" fmla="*/ 110742 w 245254"/>
                <a:gd name="connsiteY10" fmla="*/ 124472 h 297196"/>
                <a:gd name="connsiteX11" fmla="*/ 216453 w 245254"/>
                <a:gd name="connsiteY11" fmla="*/ 5536 h 297196"/>
                <a:gd name="connsiteX12" fmla="*/ 239718 w 245254"/>
                <a:gd name="connsiteY12" fmla="*/ 4174 h 297196"/>
                <a:gd name="connsiteX13" fmla="*/ 241080 w 245254"/>
                <a:gd name="connsiteY13" fmla="*/ 27434 h 297196"/>
                <a:gd name="connsiteX14" fmla="*/ 148439 w 245254"/>
                <a:gd name="connsiteY14" fmla="*/ 131676 h 297196"/>
                <a:gd name="connsiteX15" fmla="*/ 182424 w 245254"/>
                <a:gd name="connsiteY15" fmla="*/ 152542 h 297196"/>
                <a:gd name="connsiteX16" fmla="*/ 190047 w 245254"/>
                <a:gd name="connsiteY16" fmla="*/ 163875 h 297196"/>
                <a:gd name="connsiteX17" fmla="*/ 186510 w 245254"/>
                <a:gd name="connsiteY17" fmla="*/ 177053 h 297196"/>
                <a:gd name="connsiteX18" fmla="*/ 92420 w 245254"/>
                <a:gd name="connsiteY18" fmla="*/ 291201 h 297196"/>
                <a:gd name="connsiteX19" fmla="*/ 79700 w 245254"/>
                <a:gd name="connsiteY19" fmla="*/ 297197 h 297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54" h="297196">
                  <a:moveTo>
                    <a:pt x="79722" y="297153"/>
                  </a:moveTo>
                  <a:cubicBezTo>
                    <a:pt x="79283" y="297153"/>
                    <a:pt x="78866" y="297153"/>
                    <a:pt x="78426" y="297109"/>
                  </a:cubicBezTo>
                  <a:cubicBezTo>
                    <a:pt x="73066" y="296692"/>
                    <a:pt x="68255" y="293683"/>
                    <a:pt x="65531" y="289048"/>
                  </a:cubicBezTo>
                  <a:lnTo>
                    <a:pt x="2284" y="181841"/>
                  </a:lnTo>
                  <a:cubicBezTo>
                    <a:pt x="-2329" y="174001"/>
                    <a:pt x="263" y="163897"/>
                    <a:pt x="8106" y="159284"/>
                  </a:cubicBezTo>
                  <a:cubicBezTo>
                    <a:pt x="15948" y="154672"/>
                    <a:pt x="26054" y="157264"/>
                    <a:pt x="30667" y="165105"/>
                  </a:cubicBezTo>
                  <a:lnTo>
                    <a:pt x="81963" y="252061"/>
                  </a:lnTo>
                  <a:lnTo>
                    <a:pt x="149055" y="170684"/>
                  </a:lnTo>
                  <a:lnTo>
                    <a:pt x="114454" y="149444"/>
                  </a:lnTo>
                  <a:cubicBezTo>
                    <a:pt x="110302" y="146897"/>
                    <a:pt x="107490" y="142636"/>
                    <a:pt x="106766" y="137825"/>
                  </a:cubicBezTo>
                  <a:cubicBezTo>
                    <a:pt x="106062" y="132993"/>
                    <a:pt x="107512" y="128117"/>
                    <a:pt x="110742" y="124472"/>
                  </a:cubicBezTo>
                  <a:lnTo>
                    <a:pt x="216453" y="5536"/>
                  </a:lnTo>
                  <a:cubicBezTo>
                    <a:pt x="222495" y="-1273"/>
                    <a:pt x="232908" y="-1888"/>
                    <a:pt x="239718" y="4174"/>
                  </a:cubicBezTo>
                  <a:cubicBezTo>
                    <a:pt x="246528" y="10214"/>
                    <a:pt x="247143" y="20625"/>
                    <a:pt x="241080" y="27434"/>
                  </a:cubicBezTo>
                  <a:lnTo>
                    <a:pt x="148439" y="131676"/>
                  </a:lnTo>
                  <a:lnTo>
                    <a:pt x="182424" y="152542"/>
                  </a:lnTo>
                  <a:cubicBezTo>
                    <a:pt x="186488" y="155045"/>
                    <a:pt x="189279" y="159175"/>
                    <a:pt x="190047" y="163875"/>
                  </a:cubicBezTo>
                  <a:cubicBezTo>
                    <a:pt x="190838" y="168575"/>
                    <a:pt x="189542" y="173386"/>
                    <a:pt x="186510" y="177053"/>
                  </a:cubicBezTo>
                  <a:lnTo>
                    <a:pt x="92420" y="291201"/>
                  </a:lnTo>
                  <a:cubicBezTo>
                    <a:pt x="89279" y="295022"/>
                    <a:pt x="84599" y="297197"/>
                    <a:pt x="79700" y="297197"/>
                  </a:cubicBezTo>
                  <a:close/>
                </a:path>
              </a:pathLst>
            </a:custGeom>
            <a:grpFill/>
            <a:ln w="9525" cap="flat">
              <a:noFill/>
              <a:prstDash val="solid"/>
              <a:miter/>
            </a:ln>
          </p:spPr>
          <p:txBody>
            <a:bodyPr rtlCol="0" anchor="ctr"/>
            <a:lstStyle/>
            <a:p>
              <a:endParaRPr lang="en-US" noProof="0" dirty="0"/>
            </a:p>
          </p:txBody>
        </p:sp>
        <p:sp>
          <p:nvSpPr>
            <p:cNvPr id="89" name="Freeform 453">
              <a:extLst>
                <a:ext uri="{FF2B5EF4-FFF2-40B4-BE49-F238E27FC236}">
                  <a16:creationId xmlns:a16="http://schemas.microsoft.com/office/drawing/2014/main" id="{046BCD4E-48B2-226D-E459-67EC8D59FD00}"/>
                </a:ext>
              </a:extLst>
            </p:cNvPr>
            <p:cNvSpPr/>
            <p:nvPr/>
          </p:nvSpPr>
          <p:spPr>
            <a:xfrm>
              <a:off x="14376201" y="6378143"/>
              <a:ext cx="538256" cy="245798"/>
            </a:xfrm>
            <a:custGeom>
              <a:avLst/>
              <a:gdLst>
                <a:gd name="connsiteX0" fmla="*/ 369190 w 538256"/>
                <a:gd name="connsiteY0" fmla="*/ 245776 h 245798"/>
                <a:gd name="connsiteX1" fmla="*/ 368487 w 538256"/>
                <a:gd name="connsiteY1" fmla="*/ 245776 h 245798"/>
                <a:gd name="connsiteX2" fmla="*/ 352758 w 538256"/>
                <a:gd name="connsiteY2" fmla="*/ 230402 h 245798"/>
                <a:gd name="connsiteX3" fmla="*/ 291093 w 538256"/>
                <a:gd name="connsiteY3" fmla="*/ 142281 h 245798"/>
                <a:gd name="connsiteX4" fmla="*/ 209700 w 538256"/>
                <a:gd name="connsiteY4" fmla="*/ 177336 h 245798"/>
                <a:gd name="connsiteX5" fmla="*/ 167565 w 538256"/>
                <a:gd name="connsiteY5" fmla="*/ 221813 h 245798"/>
                <a:gd name="connsiteX6" fmla="*/ 163303 w 538256"/>
                <a:gd name="connsiteY6" fmla="*/ 227260 h 245798"/>
                <a:gd name="connsiteX7" fmla="*/ 140544 w 538256"/>
                <a:gd name="connsiteY7" fmla="*/ 229347 h 245798"/>
                <a:gd name="connsiteX8" fmla="*/ 137600 w 538256"/>
                <a:gd name="connsiteY8" fmla="*/ 206680 h 245798"/>
                <a:gd name="connsiteX9" fmla="*/ 141115 w 538256"/>
                <a:gd name="connsiteY9" fmla="*/ 202112 h 245798"/>
                <a:gd name="connsiteX10" fmla="*/ 169981 w 538256"/>
                <a:gd name="connsiteY10" fmla="*/ 87810 h 245798"/>
                <a:gd name="connsiteX11" fmla="*/ 119410 w 538256"/>
                <a:gd name="connsiteY11" fmla="*/ 34877 h 245798"/>
                <a:gd name="connsiteX12" fmla="*/ 30526 w 538256"/>
                <a:gd name="connsiteY12" fmla="*/ 74325 h 245798"/>
                <a:gd name="connsiteX13" fmla="*/ 7855 w 538256"/>
                <a:gd name="connsiteY13" fmla="*/ 79750 h 245798"/>
                <a:gd name="connsiteX14" fmla="*/ 2429 w 538256"/>
                <a:gd name="connsiteY14" fmla="*/ 57083 h 245798"/>
                <a:gd name="connsiteX15" fmla="*/ 126418 w 538256"/>
                <a:gd name="connsiteY15" fmla="*/ 2678 h 245798"/>
                <a:gd name="connsiteX16" fmla="*/ 202692 w 538256"/>
                <a:gd name="connsiteY16" fmla="*/ 83813 h 245798"/>
                <a:gd name="connsiteX17" fmla="*/ 201176 w 538256"/>
                <a:gd name="connsiteY17" fmla="*/ 141600 h 245798"/>
                <a:gd name="connsiteX18" fmla="*/ 299024 w 538256"/>
                <a:gd name="connsiteY18" fmla="*/ 110280 h 245798"/>
                <a:gd name="connsiteX19" fmla="*/ 372244 w 538256"/>
                <a:gd name="connsiteY19" fmla="*/ 175953 h 245798"/>
                <a:gd name="connsiteX20" fmla="*/ 408316 w 538256"/>
                <a:gd name="connsiteY20" fmla="*/ 136022 h 245798"/>
                <a:gd name="connsiteX21" fmla="*/ 524551 w 538256"/>
                <a:gd name="connsiteY21" fmla="*/ 114650 h 245798"/>
                <a:gd name="connsiteX22" fmla="*/ 538017 w 538256"/>
                <a:gd name="connsiteY22" fmla="*/ 133672 h 245798"/>
                <a:gd name="connsiteX23" fmla="*/ 518993 w 538256"/>
                <a:gd name="connsiteY23" fmla="*/ 147135 h 245798"/>
                <a:gd name="connsiteX24" fmla="*/ 427604 w 538256"/>
                <a:gd name="connsiteY24" fmla="*/ 162730 h 245798"/>
                <a:gd name="connsiteX25" fmla="*/ 385491 w 538256"/>
                <a:gd name="connsiteY25" fmla="*/ 231785 h 245798"/>
                <a:gd name="connsiteX26" fmla="*/ 369212 w 538256"/>
                <a:gd name="connsiteY26" fmla="*/ 245798 h 245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8256" h="245798">
                  <a:moveTo>
                    <a:pt x="369190" y="245776"/>
                  </a:moveTo>
                  <a:cubicBezTo>
                    <a:pt x="368949" y="245776"/>
                    <a:pt x="368729" y="245776"/>
                    <a:pt x="368487" y="245776"/>
                  </a:cubicBezTo>
                  <a:cubicBezTo>
                    <a:pt x="360074" y="245425"/>
                    <a:pt x="353307" y="238792"/>
                    <a:pt x="352758" y="230402"/>
                  </a:cubicBezTo>
                  <a:cubicBezTo>
                    <a:pt x="352714" y="229699"/>
                    <a:pt x="346893" y="156097"/>
                    <a:pt x="291093" y="142281"/>
                  </a:cubicBezTo>
                  <a:cubicBezTo>
                    <a:pt x="264357" y="135648"/>
                    <a:pt x="232064" y="157700"/>
                    <a:pt x="209700" y="177336"/>
                  </a:cubicBezTo>
                  <a:cubicBezTo>
                    <a:pt x="189929" y="194688"/>
                    <a:pt x="174243" y="213423"/>
                    <a:pt x="167565" y="221813"/>
                  </a:cubicBezTo>
                  <a:cubicBezTo>
                    <a:pt x="165214" y="225020"/>
                    <a:pt x="163633" y="226865"/>
                    <a:pt x="163303" y="227260"/>
                  </a:cubicBezTo>
                  <a:cubicBezTo>
                    <a:pt x="157503" y="233960"/>
                    <a:pt x="147464" y="234904"/>
                    <a:pt x="140544" y="229347"/>
                  </a:cubicBezTo>
                  <a:cubicBezTo>
                    <a:pt x="133624" y="223812"/>
                    <a:pt x="132328" y="213797"/>
                    <a:pt x="137600" y="206680"/>
                  </a:cubicBezTo>
                  <a:cubicBezTo>
                    <a:pt x="137798" y="206416"/>
                    <a:pt x="139006" y="204791"/>
                    <a:pt x="141115" y="202112"/>
                  </a:cubicBezTo>
                  <a:cubicBezTo>
                    <a:pt x="150034" y="189768"/>
                    <a:pt x="177143" y="146652"/>
                    <a:pt x="169981" y="87810"/>
                  </a:cubicBezTo>
                  <a:cubicBezTo>
                    <a:pt x="166708" y="60860"/>
                    <a:pt x="147793" y="41071"/>
                    <a:pt x="119410" y="34877"/>
                  </a:cubicBezTo>
                  <a:cubicBezTo>
                    <a:pt x="93114" y="29122"/>
                    <a:pt x="54033" y="36041"/>
                    <a:pt x="30526" y="74325"/>
                  </a:cubicBezTo>
                  <a:cubicBezTo>
                    <a:pt x="25759" y="82078"/>
                    <a:pt x="15632" y="84516"/>
                    <a:pt x="7855" y="79750"/>
                  </a:cubicBezTo>
                  <a:cubicBezTo>
                    <a:pt x="100" y="74984"/>
                    <a:pt x="-2316" y="64836"/>
                    <a:pt x="2429" y="57083"/>
                  </a:cubicBezTo>
                  <a:cubicBezTo>
                    <a:pt x="29208" y="13440"/>
                    <a:pt x="77890" y="-7909"/>
                    <a:pt x="126418" y="2678"/>
                  </a:cubicBezTo>
                  <a:cubicBezTo>
                    <a:pt x="168488" y="11859"/>
                    <a:pt x="197706" y="42938"/>
                    <a:pt x="202692" y="83813"/>
                  </a:cubicBezTo>
                  <a:cubicBezTo>
                    <a:pt x="205263" y="104986"/>
                    <a:pt x="204230" y="124359"/>
                    <a:pt x="201176" y="141600"/>
                  </a:cubicBezTo>
                  <a:cubicBezTo>
                    <a:pt x="237117" y="113618"/>
                    <a:pt x="269981" y="103098"/>
                    <a:pt x="299024" y="110280"/>
                  </a:cubicBezTo>
                  <a:cubicBezTo>
                    <a:pt x="331734" y="118385"/>
                    <a:pt x="357020" y="141073"/>
                    <a:pt x="372244" y="175953"/>
                  </a:cubicBezTo>
                  <a:cubicBezTo>
                    <a:pt x="380504" y="162115"/>
                    <a:pt x="392103" y="147729"/>
                    <a:pt x="408316" y="136022"/>
                  </a:cubicBezTo>
                  <a:cubicBezTo>
                    <a:pt x="438940" y="113904"/>
                    <a:pt x="478066" y="106722"/>
                    <a:pt x="524551" y="114650"/>
                  </a:cubicBezTo>
                  <a:cubicBezTo>
                    <a:pt x="533514" y="116188"/>
                    <a:pt x="539555" y="124688"/>
                    <a:pt x="538017" y="133672"/>
                  </a:cubicBezTo>
                  <a:cubicBezTo>
                    <a:pt x="536479" y="142633"/>
                    <a:pt x="527978" y="148673"/>
                    <a:pt x="518993" y="147135"/>
                  </a:cubicBezTo>
                  <a:cubicBezTo>
                    <a:pt x="481536" y="140744"/>
                    <a:pt x="450803" y="145993"/>
                    <a:pt x="427604" y="162730"/>
                  </a:cubicBezTo>
                  <a:cubicBezTo>
                    <a:pt x="392477" y="188099"/>
                    <a:pt x="385557" y="231346"/>
                    <a:pt x="385491" y="231785"/>
                  </a:cubicBezTo>
                  <a:cubicBezTo>
                    <a:pt x="384261" y="239868"/>
                    <a:pt x="377319" y="245798"/>
                    <a:pt x="369212" y="245798"/>
                  </a:cubicBezTo>
                  <a:close/>
                </a:path>
              </a:pathLst>
            </a:custGeom>
            <a:grpFill/>
            <a:ln w="9525" cap="flat">
              <a:noFill/>
              <a:prstDash val="solid"/>
              <a:miter/>
            </a:ln>
          </p:spPr>
          <p:txBody>
            <a:bodyPr rtlCol="0" anchor="ctr"/>
            <a:lstStyle/>
            <a:p>
              <a:endParaRPr lang="en-US" noProof="0" dirty="0"/>
            </a:p>
          </p:txBody>
        </p:sp>
        <p:sp>
          <p:nvSpPr>
            <p:cNvPr id="90" name="Freeform 454">
              <a:extLst>
                <a:ext uri="{FF2B5EF4-FFF2-40B4-BE49-F238E27FC236}">
                  <a16:creationId xmlns:a16="http://schemas.microsoft.com/office/drawing/2014/main" id="{3BA1DBC3-4738-0C58-82FD-DE2F4AB5C81B}"/>
                </a:ext>
              </a:extLst>
            </p:cNvPr>
            <p:cNvSpPr/>
            <p:nvPr/>
          </p:nvSpPr>
          <p:spPr>
            <a:xfrm>
              <a:off x="14341872" y="6473482"/>
              <a:ext cx="40366" cy="44064"/>
            </a:xfrm>
            <a:custGeom>
              <a:avLst/>
              <a:gdLst>
                <a:gd name="connsiteX0" fmla="*/ 16460 w 40366"/>
                <a:gd name="connsiteY0" fmla="*/ 44065 h 44064"/>
                <a:gd name="connsiteX1" fmla="*/ 7343 w 40366"/>
                <a:gd name="connsiteY1" fmla="*/ 41297 h 44064"/>
                <a:gd name="connsiteX2" fmla="*/ 2773 w 40366"/>
                <a:gd name="connsiteY2" fmla="*/ 18455 h 44064"/>
                <a:gd name="connsiteX3" fmla="*/ 10177 w 40366"/>
                <a:gd name="connsiteY3" fmla="*/ 7341 h 44064"/>
                <a:gd name="connsiteX4" fmla="*/ 33024 w 40366"/>
                <a:gd name="connsiteY4" fmla="*/ 2773 h 44064"/>
                <a:gd name="connsiteX5" fmla="*/ 37593 w 40366"/>
                <a:gd name="connsiteY5" fmla="*/ 25615 h 44064"/>
                <a:gd name="connsiteX6" fmla="*/ 30190 w 40366"/>
                <a:gd name="connsiteY6" fmla="*/ 36729 h 44064"/>
                <a:gd name="connsiteX7" fmla="*/ 16460 w 40366"/>
                <a:gd name="connsiteY7" fmla="*/ 44065 h 4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66" h="44064">
                  <a:moveTo>
                    <a:pt x="16460" y="44065"/>
                  </a:moveTo>
                  <a:cubicBezTo>
                    <a:pt x="13318" y="44065"/>
                    <a:pt x="10155" y="43165"/>
                    <a:pt x="7343" y="41297"/>
                  </a:cubicBezTo>
                  <a:cubicBezTo>
                    <a:pt x="-236" y="36246"/>
                    <a:pt x="-2279" y="26033"/>
                    <a:pt x="2773" y="18455"/>
                  </a:cubicBezTo>
                  <a:lnTo>
                    <a:pt x="10177" y="7341"/>
                  </a:lnTo>
                  <a:cubicBezTo>
                    <a:pt x="15229" y="-236"/>
                    <a:pt x="25467" y="-2279"/>
                    <a:pt x="33024" y="2773"/>
                  </a:cubicBezTo>
                  <a:cubicBezTo>
                    <a:pt x="40603" y="7824"/>
                    <a:pt x="42646" y="18038"/>
                    <a:pt x="37593" y="25615"/>
                  </a:cubicBezTo>
                  <a:lnTo>
                    <a:pt x="30190" y="36729"/>
                  </a:lnTo>
                  <a:cubicBezTo>
                    <a:pt x="27004" y="41495"/>
                    <a:pt x="21798" y="44065"/>
                    <a:pt x="16460" y="44065"/>
                  </a:cubicBezTo>
                  <a:close/>
                </a:path>
              </a:pathLst>
            </a:custGeom>
            <a:grpFill/>
            <a:ln w="9525" cap="flat">
              <a:noFill/>
              <a:prstDash val="solid"/>
              <a:miter/>
            </a:ln>
          </p:spPr>
          <p:txBody>
            <a:bodyPr rtlCol="0" anchor="ctr"/>
            <a:lstStyle/>
            <a:p>
              <a:endParaRPr lang="en-US" noProof="0" dirty="0"/>
            </a:p>
          </p:txBody>
        </p:sp>
        <p:sp>
          <p:nvSpPr>
            <p:cNvPr id="91" name="Freeform 455">
              <a:extLst>
                <a:ext uri="{FF2B5EF4-FFF2-40B4-BE49-F238E27FC236}">
                  <a16:creationId xmlns:a16="http://schemas.microsoft.com/office/drawing/2014/main" id="{8AD61D4E-1554-3D3B-35CA-966F8987144E}"/>
                </a:ext>
              </a:extLst>
            </p:cNvPr>
            <p:cNvSpPr/>
            <p:nvPr/>
          </p:nvSpPr>
          <p:spPr>
            <a:xfrm>
              <a:off x="14935728" y="6505272"/>
              <a:ext cx="53751" cy="36523"/>
            </a:xfrm>
            <a:custGeom>
              <a:avLst/>
              <a:gdLst>
                <a:gd name="connsiteX0" fmla="*/ 37278 w 53751"/>
                <a:gd name="connsiteY0" fmla="*/ 36524 h 36523"/>
                <a:gd name="connsiteX1" fmla="*/ 34488 w 53751"/>
                <a:gd name="connsiteY1" fmla="*/ 36282 h 36523"/>
                <a:gd name="connsiteX2" fmla="*/ 13706 w 53751"/>
                <a:gd name="connsiteY2" fmla="*/ 32724 h 36523"/>
                <a:gd name="connsiteX3" fmla="*/ 239 w 53751"/>
                <a:gd name="connsiteY3" fmla="*/ 13703 h 36523"/>
                <a:gd name="connsiteX4" fmla="*/ 19264 w 53751"/>
                <a:gd name="connsiteY4" fmla="*/ 239 h 36523"/>
                <a:gd name="connsiteX5" fmla="*/ 40046 w 53751"/>
                <a:gd name="connsiteY5" fmla="*/ 3797 h 36523"/>
                <a:gd name="connsiteX6" fmla="*/ 53512 w 53751"/>
                <a:gd name="connsiteY6" fmla="*/ 22818 h 36523"/>
                <a:gd name="connsiteX7" fmla="*/ 37300 w 53751"/>
                <a:gd name="connsiteY7" fmla="*/ 36524 h 3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751" h="36523">
                  <a:moveTo>
                    <a:pt x="37278" y="36524"/>
                  </a:moveTo>
                  <a:cubicBezTo>
                    <a:pt x="36355" y="36524"/>
                    <a:pt x="35410" y="36436"/>
                    <a:pt x="34488" y="36282"/>
                  </a:cubicBezTo>
                  <a:lnTo>
                    <a:pt x="13706" y="32724"/>
                  </a:lnTo>
                  <a:cubicBezTo>
                    <a:pt x="4743" y="31187"/>
                    <a:pt x="-1299" y="22664"/>
                    <a:pt x="239" y="13703"/>
                  </a:cubicBezTo>
                  <a:cubicBezTo>
                    <a:pt x="1777" y="4742"/>
                    <a:pt x="10279" y="-1298"/>
                    <a:pt x="19264" y="239"/>
                  </a:cubicBezTo>
                  <a:lnTo>
                    <a:pt x="40046" y="3797"/>
                  </a:lnTo>
                  <a:cubicBezTo>
                    <a:pt x="49009" y="5335"/>
                    <a:pt x="55050" y="13857"/>
                    <a:pt x="53512" y="22818"/>
                  </a:cubicBezTo>
                  <a:cubicBezTo>
                    <a:pt x="52128" y="30835"/>
                    <a:pt x="45165" y="36524"/>
                    <a:pt x="37300" y="36524"/>
                  </a:cubicBezTo>
                  <a:close/>
                </a:path>
              </a:pathLst>
            </a:custGeom>
            <a:grpFill/>
            <a:ln w="9525" cap="flat">
              <a:noFill/>
              <a:prstDash val="solid"/>
              <a:miter/>
            </a:ln>
          </p:spPr>
          <p:txBody>
            <a:bodyPr rtlCol="0" anchor="ctr"/>
            <a:lstStyle/>
            <a:p>
              <a:endParaRPr lang="en-US" noProof="0" dirty="0"/>
            </a:p>
          </p:txBody>
        </p:sp>
        <p:sp>
          <p:nvSpPr>
            <p:cNvPr id="92" name="Freeform 456">
              <a:extLst>
                <a:ext uri="{FF2B5EF4-FFF2-40B4-BE49-F238E27FC236}">
                  <a16:creationId xmlns:a16="http://schemas.microsoft.com/office/drawing/2014/main" id="{56209D4E-32A7-9AE1-BBC5-B579B4D36A90}"/>
                </a:ext>
              </a:extLst>
            </p:cNvPr>
            <p:cNvSpPr/>
            <p:nvPr/>
          </p:nvSpPr>
          <p:spPr>
            <a:xfrm>
              <a:off x="14328275" y="5603905"/>
              <a:ext cx="497874" cy="366385"/>
            </a:xfrm>
            <a:custGeom>
              <a:avLst/>
              <a:gdLst>
                <a:gd name="connsiteX0" fmla="*/ 28804 w 497874"/>
                <a:gd name="connsiteY0" fmla="*/ 366364 h 366385"/>
                <a:gd name="connsiteX1" fmla="*/ 23026 w 497874"/>
                <a:gd name="connsiteY1" fmla="*/ 365310 h 366385"/>
                <a:gd name="connsiteX2" fmla="*/ 13382 w 497874"/>
                <a:gd name="connsiteY2" fmla="*/ 344093 h 366385"/>
                <a:gd name="connsiteX3" fmla="*/ 16062 w 497874"/>
                <a:gd name="connsiteY3" fmla="*/ 283054 h 366385"/>
                <a:gd name="connsiteX4" fmla="*/ 4111 w 497874"/>
                <a:gd name="connsiteY4" fmla="*/ 259399 h 366385"/>
                <a:gd name="connsiteX5" fmla="*/ 4375 w 497874"/>
                <a:gd name="connsiteY5" fmla="*/ 237193 h 366385"/>
                <a:gd name="connsiteX6" fmla="*/ 26036 w 497874"/>
                <a:gd name="connsiteY6" fmla="*/ 235172 h 366385"/>
                <a:gd name="connsiteX7" fmla="*/ 100464 w 497874"/>
                <a:gd name="connsiteY7" fmla="*/ 226870 h 366385"/>
                <a:gd name="connsiteX8" fmla="*/ 120280 w 497874"/>
                <a:gd name="connsiteY8" fmla="*/ 201743 h 366385"/>
                <a:gd name="connsiteX9" fmla="*/ 76585 w 497874"/>
                <a:gd name="connsiteY9" fmla="*/ 30159 h 366385"/>
                <a:gd name="connsiteX10" fmla="*/ 73202 w 497874"/>
                <a:gd name="connsiteY10" fmla="*/ 23922 h 366385"/>
                <a:gd name="connsiteX11" fmla="*/ 80144 w 497874"/>
                <a:gd name="connsiteY11" fmla="*/ 1936 h 366385"/>
                <a:gd name="connsiteX12" fmla="*/ 102266 w 497874"/>
                <a:gd name="connsiteY12" fmla="*/ 8437 h 366385"/>
                <a:gd name="connsiteX13" fmla="*/ 104463 w 497874"/>
                <a:gd name="connsiteY13" fmla="*/ 12457 h 366385"/>
                <a:gd name="connsiteX14" fmla="*/ 244884 w 497874"/>
                <a:gd name="connsiteY14" fmla="*/ 135060 h 366385"/>
                <a:gd name="connsiteX15" fmla="*/ 295390 w 497874"/>
                <a:gd name="connsiteY15" fmla="*/ 130799 h 366385"/>
                <a:gd name="connsiteX16" fmla="*/ 324783 w 497874"/>
                <a:gd name="connsiteY16" fmla="*/ 40483 h 366385"/>
                <a:gd name="connsiteX17" fmla="*/ 337349 w 497874"/>
                <a:gd name="connsiteY17" fmla="*/ 23944 h 366385"/>
                <a:gd name="connsiteX18" fmla="*/ 356110 w 497874"/>
                <a:gd name="connsiteY18" fmla="*/ 32818 h 366385"/>
                <a:gd name="connsiteX19" fmla="*/ 430275 w 497874"/>
                <a:gd name="connsiteY19" fmla="*/ 93570 h 366385"/>
                <a:gd name="connsiteX20" fmla="*/ 475354 w 497874"/>
                <a:gd name="connsiteY20" fmla="*/ 89023 h 366385"/>
                <a:gd name="connsiteX21" fmla="*/ 496707 w 497874"/>
                <a:gd name="connsiteY21" fmla="*/ 98292 h 366385"/>
                <a:gd name="connsiteX22" fmla="*/ 487569 w 497874"/>
                <a:gd name="connsiteY22" fmla="*/ 119619 h 366385"/>
                <a:gd name="connsiteX23" fmla="*/ 427595 w 497874"/>
                <a:gd name="connsiteY23" fmla="*/ 126428 h 366385"/>
                <a:gd name="connsiteX24" fmla="*/ 353144 w 497874"/>
                <a:gd name="connsiteY24" fmla="*/ 87596 h 366385"/>
                <a:gd name="connsiteX25" fmla="*/ 315491 w 497874"/>
                <a:gd name="connsiteY25" fmla="*/ 156915 h 366385"/>
                <a:gd name="connsiteX26" fmla="*/ 235262 w 497874"/>
                <a:gd name="connsiteY26" fmla="*/ 166579 h 366385"/>
                <a:gd name="connsiteX27" fmla="*/ 146488 w 497874"/>
                <a:gd name="connsiteY27" fmla="*/ 115819 h 366385"/>
                <a:gd name="connsiteX28" fmla="*/ 151870 w 497874"/>
                <a:gd name="connsiteY28" fmla="*/ 211122 h 366385"/>
                <a:gd name="connsiteX29" fmla="*/ 115798 w 497874"/>
                <a:gd name="connsiteY29" fmla="*/ 256038 h 366385"/>
                <a:gd name="connsiteX30" fmla="*/ 47675 w 497874"/>
                <a:gd name="connsiteY30" fmla="*/ 273654 h 366385"/>
                <a:gd name="connsiteX31" fmla="*/ 44226 w 497874"/>
                <a:gd name="connsiteY31" fmla="*/ 355690 h 366385"/>
                <a:gd name="connsiteX32" fmla="*/ 28804 w 497874"/>
                <a:gd name="connsiteY32" fmla="*/ 366386 h 36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97874" h="366385">
                  <a:moveTo>
                    <a:pt x="28804" y="366364"/>
                  </a:moveTo>
                  <a:cubicBezTo>
                    <a:pt x="26871" y="366364"/>
                    <a:pt x="24915" y="366035"/>
                    <a:pt x="23026" y="365310"/>
                  </a:cubicBezTo>
                  <a:cubicBezTo>
                    <a:pt x="14502" y="362103"/>
                    <a:pt x="10196" y="352614"/>
                    <a:pt x="13382" y="344093"/>
                  </a:cubicBezTo>
                  <a:cubicBezTo>
                    <a:pt x="21291" y="323051"/>
                    <a:pt x="22191" y="302492"/>
                    <a:pt x="16062" y="283054"/>
                  </a:cubicBezTo>
                  <a:cubicBezTo>
                    <a:pt x="11405" y="268228"/>
                    <a:pt x="4177" y="259465"/>
                    <a:pt x="4111" y="259399"/>
                  </a:cubicBezTo>
                  <a:cubicBezTo>
                    <a:pt x="-1403" y="253008"/>
                    <a:pt x="-1425" y="243343"/>
                    <a:pt x="4375" y="237193"/>
                  </a:cubicBezTo>
                  <a:cubicBezTo>
                    <a:pt x="10131" y="231087"/>
                    <a:pt x="19335" y="230143"/>
                    <a:pt x="26036" y="235172"/>
                  </a:cubicBezTo>
                  <a:cubicBezTo>
                    <a:pt x="28430" y="236644"/>
                    <a:pt x="54221" y="251184"/>
                    <a:pt x="100464" y="226870"/>
                  </a:cubicBezTo>
                  <a:cubicBezTo>
                    <a:pt x="110306" y="221687"/>
                    <a:pt x="116809" y="213472"/>
                    <a:pt x="120280" y="201743"/>
                  </a:cubicBezTo>
                  <a:cubicBezTo>
                    <a:pt x="134362" y="154279"/>
                    <a:pt x="96027" y="66752"/>
                    <a:pt x="76585" y="30159"/>
                  </a:cubicBezTo>
                  <a:cubicBezTo>
                    <a:pt x="74608" y="26689"/>
                    <a:pt x="73487" y="24493"/>
                    <a:pt x="73202" y="23922"/>
                  </a:cubicBezTo>
                  <a:cubicBezTo>
                    <a:pt x="69138" y="15927"/>
                    <a:pt x="72235" y="6153"/>
                    <a:pt x="80144" y="1936"/>
                  </a:cubicBezTo>
                  <a:cubicBezTo>
                    <a:pt x="88052" y="-2282"/>
                    <a:pt x="97894" y="618"/>
                    <a:pt x="102266" y="8437"/>
                  </a:cubicBezTo>
                  <a:cubicBezTo>
                    <a:pt x="102529" y="8898"/>
                    <a:pt x="103276" y="10282"/>
                    <a:pt x="104463" y="12457"/>
                  </a:cubicBezTo>
                  <a:cubicBezTo>
                    <a:pt x="114392" y="30050"/>
                    <a:pt x="163382" y="110197"/>
                    <a:pt x="244884" y="135060"/>
                  </a:cubicBezTo>
                  <a:cubicBezTo>
                    <a:pt x="266501" y="141649"/>
                    <a:pt x="283021" y="140266"/>
                    <a:pt x="295390" y="130799"/>
                  </a:cubicBezTo>
                  <a:cubicBezTo>
                    <a:pt x="321224" y="111031"/>
                    <a:pt x="325376" y="58911"/>
                    <a:pt x="324783" y="40483"/>
                  </a:cubicBezTo>
                  <a:cubicBezTo>
                    <a:pt x="324542" y="32708"/>
                    <a:pt x="329770" y="25789"/>
                    <a:pt x="337349" y="23944"/>
                  </a:cubicBezTo>
                  <a:cubicBezTo>
                    <a:pt x="344906" y="22099"/>
                    <a:pt x="352749" y="25789"/>
                    <a:pt x="356110" y="32818"/>
                  </a:cubicBezTo>
                  <a:cubicBezTo>
                    <a:pt x="373421" y="68882"/>
                    <a:pt x="398377" y="89331"/>
                    <a:pt x="430275" y="93570"/>
                  </a:cubicBezTo>
                  <a:cubicBezTo>
                    <a:pt x="454946" y="96865"/>
                    <a:pt x="475157" y="89089"/>
                    <a:pt x="475354" y="89023"/>
                  </a:cubicBezTo>
                  <a:cubicBezTo>
                    <a:pt x="483790" y="85729"/>
                    <a:pt x="493368" y="89858"/>
                    <a:pt x="496707" y="98292"/>
                  </a:cubicBezTo>
                  <a:cubicBezTo>
                    <a:pt x="500047" y="106726"/>
                    <a:pt x="495982" y="116259"/>
                    <a:pt x="487569" y="119619"/>
                  </a:cubicBezTo>
                  <a:cubicBezTo>
                    <a:pt x="486470" y="120059"/>
                    <a:pt x="460372" y="130338"/>
                    <a:pt x="427595" y="126428"/>
                  </a:cubicBezTo>
                  <a:cubicBezTo>
                    <a:pt x="405671" y="123815"/>
                    <a:pt x="377683" y="114458"/>
                    <a:pt x="353144" y="87596"/>
                  </a:cubicBezTo>
                  <a:cubicBezTo>
                    <a:pt x="348070" y="112042"/>
                    <a:pt x="337459" y="140046"/>
                    <a:pt x="315491" y="156915"/>
                  </a:cubicBezTo>
                  <a:cubicBezTo>
                    <a:pt x="294357" y="173124"/>
                    <a:pt x="267358" y="176375"/>
                    <a:pt x="235262" y="166579"/>
                  </a:cubicBezTo>
                  <a:cubicBezTo>
                    <a:pt x="199981" y="155816"/>
                    <a:pt x="170346" y="136663"/>
                    <a:pt x="146488" y="115819"/>
                  </a:cubicBezTo>
                  <a:cubicBezTo>
                    <a:pt x="155517" y="148722"/>
                    <a:pt x="160087" y="183469"/>
                    <a:pt x="151870" y="211122"/>
                  </a:cubicBezTo>
                  <a:cubicBezTo>
                    <a:pt x="145807" y="231527"/>
                    <a:pt x="133681" y="246638"/>
                    <a:pt x="115798" y="256038"/>
                  </a:cubicBezTo>
                  <a:cubicBezTo>
                    <a:pt x="89414" y="269898"/>
                    <a:pt x="66238" y="274181"/>
                    <a:pt x="47675" y="273654"/>
                  </a:cubicBezTo>
                  <a:cubicBezTo>
                    <a:pt x="54045" y="294058"/>
                    <a:pt x="56791" y="322260"/>
                    <a:pt x="44226" y="355690"/>
                  </a:cubicBezTo>
                  <a:cubicBezTo>
                    <a:pt x="41743" y="362300"/>
                    <a:pt x="35460" y="366386"/>
                    <a:pt x="28804" y="366386"/>
                  </a:cubicBezTo>
                  <a:close/>
                </a:path>
              </a:pathLst>
            </a:custGeom>
            <a:grpFill/>
            <a:ln w="9525" cap="flat">
              <a:noFill/>
              <a:prstDash val="solid"/>
              <a:miter/>
            </a:ln>
          </p:spPr>
          <p:txBody>
            <a:bodyPr rtlCol="0" anchor="ctr"/>
            <a:lstStyle/>
            <a:p>
              <a:endParaRPr lang="en-US" noProof="0" dirty="0"/>
            </a:p>
          </p:txBody>
        </p:sp>
        <p:sp>
          <p:nvSpPr>
            <p:cNvPr id="93" name="Freeform 457">
              <a:extLst>
                <a:ext uri="{FF2B5EF4-FFF2-40B4-BE49-F238E27FC236}">
                  <a16:creationId xmlns:a16="http://schemas.microsoft.com/office/drawing/2014/main" id="{430069FF-725F-0689-9255-D5F23FE8ED97}"/>
                </a:ext>
              </a:extLst>
            </p:cNvPr>
            <p:cNvSpPr/>
            <p:nvPr/>
          </p:nvSpPr>
          <p:spPr>
            <a:xfrm>
              <a:off x="14283114" y="5789199"/>
              <a:ext cx="40350" cy="41136"/>
            </a:xfrm>
            <a:custGeom>
              <a:avLst/>
              <a:gdLst>
                <a:gd name="connsiteX0" fmla="*/ 23877 w 40350"/>
                <a:gd name="connsiteY0" fmla="*/ 41136 h 41136"/>
                <a:gd name="connsiteX1" fmla="*/ 11640 w 40350"/>
                <a:gd name="connsiteY1" fmla="*/ 35689 h 41136"/>
                <a:gd name="connsiteX2" fmla="*/ 4237 w 40350"/>
                <a:gd name="connsiteY2" fmla="*/ 27497 h 41136"/>
                <a:gd name="connsiteX3" fmla="*/ 5445 w 40350"/>
                <a:gd name="connsiteY3" fmla="*/ 4236 h 41136"/>
                <a:gd name="connsiteX4" fmla="*/ 28710 w 40350"/>
                <a:gd name="connsiteY4" fmla="*/ 5444 h 41136"/>
                <a:gd name="connsiteX5" fmla="*/ 36113 w 40350"/>
                <a:gd name="connsiteY5" fmla="*/ 13637 h 41136"/>
                <a:gd name="connsiteX6" fmla="*/ 34905 w 40350"/>
                <a:gd name="connsiteY6" fmla="*/ 36897 h 41136"/>
                <a:gd name="connsiteX7" fmla="*/ 23877 w 40350"/>
                <a:gd name="connsiteY7" fmla="*/ 41136 h 4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50" h="41136">
                  <a:moveTo>
                    <a:pt x="23877" y="41136"/>
                  </a:moveTo>
                  <a:cubicBezTo>
                    <a:pt x="19373" y="41136"/>
                    <a:pt x="14892" y="39291"/>
                    <a:pt x="11640" y="35689"/>
                  </a:cubicBezTo>
                  <a:lnTo>
                    <a:pt x="4237" y="27497"/>
                  </a:lnTo>
                  <a:cubicBezTo>
                    <a:pt x="-1848" y="20731"/>
                    <a:pt x="-1321" y="10320"/>
                    <a:pt x="5445" y="4236"/>
                  </a:cubicBezTo>
                  <a:cubicBezTo>
                    <a:pt x="12212" y="-1848"/>
                    <a:pt x="22625" y="-1321"/>
                    <a:pt x="28710" y="5444"/>
                  </a:cubicBezTo>
                  <a:lnTo>
                    <a:pt x="36113" y="13637"/>
                  </a:lnTo>
                  <a:cubicBezTo>
                    <a:pt x="42198" y="20402"/>
                    <a:pt x="41671" y="30813"/>
                    <a:pt x="34905" y="36897"/>
                  </a:cubicBezTo>
                  <a:cubicBezTo>
                    <a:pt x="31763" y="39730"/>
                    <a:pt x="27809" y="41136"/>
                    <a:pt x="23877" y="41136"/>
                  </a:cubicBezTo>
                  <a:close/>
                </a:path>
              </a:pathLst>
            </a:custGeom>
            <a:grpFill/>
            <a:ln w="9525" cap="flat">
              <a:noFill/>
              <a:prstDash val="solid"/>
              <a:miter/>
            </a:ln>
          </p:spPr>
          <p:txBody>
            <a:bodyPr rtlCol="0" anchor="ctr"/>
            <a:lstStyle/>
            <a:p>
              <a:endParaRPr lang="en-US" noProof="0" dirty="0"/>
            </a:p>
          </p:txBody>
        </p:sp>
      </p:grpSp>
      <p:grpSp>
        <p:nvGrpSpPr>
          <p:cNvPr id="110" name="Group 32">
            <a:extLst>
              <a:ext uri="{FF2B5EF4-FFF2-40B4-BE49-F238E27FC236}">
                <a16:creationId xmlns:a16="http://schemas.microsoft.com/office/drawing/2014/main" id="{4B8FE6E5-A351-0E0E-A047-E6F80DAB5A7D}"/>
              </a:ext>
            </a:extLst>
          </p:cNvPr>
          <p:cNvGrpSpPr/>
          <p:nvPr/>
        </p:nvGrpSpPr>
        <p:grpSpPr>
          <a:xfrm>
            <a:off x="687608" y="4566803"/>
            <a:ext cx="402811" cy="480653"/>
            <a:chOff x="395176" y="637318"/>
            <a:chExt cx="612675" cy="731071"/>
          </a:xfrm>
        </p:grpSpPr>
        <p:grpSp>
          <p:nvGrpSpPr>
            <p:cNvPr id="111" name="Group 23">
              <a:extLst>
                <a:ext uri="{FF2B5EF4-FFF2-40B4-BE49-F238E27FC236}">
                  <a16:creationId xmlns:a16="http://schemas.microsoft.com/office/drawing/2014/main" id="{A6EE94CD-1FFB-3CCD-E854-A673C6C06434}"/>
                </a:ext>
              </a:extLst>
            </p:cNvPr>
            <p:cNvGrpSpPr/>
            <p:nvPr/>
          </p:nvGrpSpPr>
          <p:grpSpPr>
            <a:xfrm>
              <a:off x="704115" y="895910"/>
              <a:ext cx="303736" cy="472479"/>
              <a:chOff x="704115" y="895910"/>
              <a:chExt cx="303736" cy="472479"/>
            </a:xfrm>
          </p:grpSpPr>
          <p:sp>
            <p:nvSpPr>
              <p:cNvPr id="113" name="Freeform: Shape 24">
                <a:extLst>
                  <a:ext uri="{FF2B5EF4-FFF2-40B4-BE49-F238E27FC236}">
                    <a16:creationId xmlns:a16="http://schemas.microsoft.com/office/drawing/2014/main" id="{F4E75EFB-E4B3-F17C-12BC-391A30229E6B}"/>
                  </a:ext>
                </a:extLst>
              </p:cNvPr>
              <p:cNvSpPr/>
              <p:nvPr/>
            </p:nvSpPr>
            <p:spPr>
              <a:xfrm>
                <a:off x="704115" y="1115274"/>
                <a:ext cx="303736" cy="253115"/>
              </a:xfrm>
              <a:custGeom>
                <a:avLst/>
                <a:gdLst>
                  <a:gd name="f0" fmla="val 10800000"/>
                  <a:gd name="f1" fmla="val 5400000"/>
                  <a:gd name="f2" fmla="val 180"/>
                  <a:gd name="f3" fmla="val w"/>
                  <a:gd name="f4" fmla="val h"/>
                  <a:gd name="f5" fmla="val 0"/>
                  <a:gd name="f6" fmla="val 171450"/>
                  <a:gd name="f7" fmla="val 142875"/>
                  <a:gd name="f8" fmla="val 123825"/>
                  <a:gd name="f9" fmla="val 57150"/>
                  <a:gd name="f10" fmla="val 85725"/>
                  <a:gd name="f11" fmla="val 47625"/>
                  <a:gd name="f12" fmla="+- 0 0 -90"/>
                  <a:gd name="f13" fmla="*/ f3 1 171450"/>
                  <a:gd name="f14" fmla="*/ f4 1 142875"/>
                  <a:gd name="f15" fmla="val f5"/>
                  <a:gd name="f16" fmla="val f6"/>
                  <a:gd name="f17" fmla="val f7"/>
                  <a:gd name="f18" fmla="*/ f12 f0 1"/>
                  <a:gd name="f19" fmla="+- f17 0 f15"/>
                  <a:gd name="f20" fmla="+- f16 0 f15"/>
                  <a:gd name="f21" fmla="*/ f18 1 f2"/>
                  <a:gd name="f22" fmla="*/ f20 1 171450"/>
                  <a:gd name="f23" fmla="*/ f19 1 142875"/>
                  <a:gd name="f24" fmla="*/ 123825 f20 1"/>
                  <a:gd name="f25" fmla="*/ 0 f19 1"/>
                  <a:gd name="f26" fmla="*/ 57150 f19 1"/>
                  <a:gd name="f27" fmla="*/ 171450 f20 1"/>
                  <a:gd name="f28" fmla="*/ 85725 f20 1"/>
                  <a:gd name="f29" fmla="*/ 142875 f19 1"/>
                  <a:gd name="f30" fmla="*/ 0 f20 1"/>
                  <a:gd name="f31" fmla="*/ 47625 f20 1"/>
                  <a:gd name="f32" fmla="+- f21 0 f1"/>
                  <a:gd name="f33" fmla="*/ f24 1 171450"/>
                  <a:gd name="f34" fmla="*/ f25 1 142875"/>
                  <a:gd name="f35" fmla="*/ f26 1 142875"/>
                  <a:gd name="f36" fmla="*/ f27 1 171450"/>
                  <a:gd name="f37" fmla="*/ f28 1 171450"/>
                  <a:gd name="f38" fmla="*/ f29 1 142875"/>
                  <a:gd name="f39" fmla="*/ f30 1 171450"/>
                  <a:gd name="f40" fmla="*/ f31 1 171450"/>
                  <a:gd name="f41" fmla="*/ f15 1 f22"/>
                  <a:gd name="f42" fmla="*/ f16 1 f22"/>
                  <a:gd name="f43" fmla="*/ f15 1 f23"/>
                  <a:gd name="f44" fmla="*/ f17 1 f23"/>
                  <a:gd name="f45" fmla="*/ f33 1 f22"/>
                  <a:gd name="f46" fmla="*/ f34 1 f23"/>
                  <a:gd name="f47" fmla="*/ f35 1 f23"/>
                  <a:gd name="f48" fmla="*/ f36 1 f22"/>
                  <a:gd name="f49" fmla="*/ f37 1 f22"/>
                  <a:gd name="f50" fmla="*/ f38 1 f23"/>
                  <a:gd name="f51" fmla="*/ f39 1 f22"/>
                  <a:gd name="f52" fmla="*/ f40 1 f22"/>
                  <a:gd name="f53" fmla="*/ f41 f13 1"/>
                  <a:gd name="f54" fmla="*/ f42 f13 1"/>
                  <a:gd name="f55" fmla="*/ f44 f14 1"/>
                  <a:gd name="f56" fmla="*/ f43 f14 1"/>
                  <a:gd name="f57" fmla="*/ f45 f13 1"/>
                  <a:gd name="f58" fmla="*/ f46 f14 1"/>
                  <a:gd name="f59" fmla="*/ f47 f14 1"/>
                  <a:gd name="f60" fmla="*/ f48 f13 1"/>
                  <a:gd name="f61" fmla="*/ f49 f13 1"/>
                  <a:gd name="f62" fmla="*/ f50 f14 1"/>
                  <a:gd name="f63" fmla="*/ f51 f13 1"/>
                  <a:gd name="f64" fmla="*/ f52 f13 1"/>
                </a:gdLst>
                <a:ahLst/>
                <a:cxnLst>
                  <a:cxn ang="3cd4">
                    <a:pos x="hc" y="t"/>
                  </a:cxn>
                  <a:cxn ang="0">
                    <a:pos x="r" y="vc"/>
                  </a:cxn>
                  <a:cxn ang="cd4">
                    <a:pos x="hc" y="b"/>
                  </a:cxn>
                  <a:cxn ang="cd2">
                    <a:pos x="l" y="vc"/>
                  </a:cxn>
                  <a:cxn ang="f32">
                    <a:pos x="f57" y="f58"/>
                  </a:cxn>
                  <a:cxn ang="f32">
                    <a:pos x="f57" y="f59"/>
                  </a:cxn>
                  <a:cxn ang="f32">
                    <a:pos x="f60" y="f59"/>
                  </a:cxn>
                  <a:cxn ang="f32">
                    <a:pos x="f61" y="f62"/>
                  </a:cxn>
                  <a:cxn ang="f32">
                    <a:pos x="f63" y="f59"/>
                  </a:cxn>
                  <a:cxn ang="f32">
                    <a:pos x="f64" y="f59"/>
                  </a:cxn>
                  <a:cxn ang="f32">
                    <a:pos x="f64" y="f58"/>
                  </a:cxn>
                </a:cxnLst>
                <a:rect l="f53" t="f56" r="f54" b="f55"/>
                <a:pathLst>
                  <a:path w="171450" h="142875">
                    <a:moveTo>
                      <a:pt x="f8" y="f5"/>
                    </a:moveTo>
                    <a:lnTo>
                      <a:pt x="f8" y="f9"/>
                    </a:lnTo>
                    <a:lnTo>
                      <a:pt x="f6" y="f9"/>
                    </a:lnTo>
                    <a:lnTo>
                      <a:pt x="f10" y="f7"/>
                    </a:lnTo>
                    <a:lnTo>
                      <a:pt x="f5" y="f9"/>
                    </a:lnTo>
                    <a:lnTo>
                      <a:pt x="f11" y="f9"/>
                    </a:lnTo>
                    <a:lnTo>
                      <a:pt x="f11"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14" name="Freeform: Shape 25">
                <a:extLst>
                  <a:ext uri="{FF2B5EF4-FFF2-40B4-BE49-F238E27FC236}">
                    <a16:creationId xmlns:a16="http://schemas.microsoft.com/office/drawing/2014/main" id="{37AD4390-F3CB-38CA-F9A3-F10DED4F0B78}"/>
                  </a:ext>
                </a:extLst>
              </p:cNvPr>
              <p:cNvSpPr/>
              <p:nvPr/>
            </p:nvSpPr>
            <p:spPr>
              <a:xfrm>
                <a:off x="923480" y="991155"/>
                <a:ext cx="16869" cy="69723"/>
              </a:xfrm>
              <a:custGeom>
                <a:avLst/>
                <a:gdLst>
                  <a:gd name="f0" fmla="val 10800000"/>
                  <a:gd name="f1" fmla="val 5400000"/>
                  <a:gd name="f2" fmla="val 180"/>
                  <a:gd name="f3" fmla="val w"/>
                  <a:gd name="f4" fmla="val h"/>
                  <a:gd name="f5" fmla="val 0"/>
                  <a:gd name="f6" fmla="val 9525"/>
                  <a:gd name="f7" fmla="val 47625"/>
                  <a:gd name="f8" fmla="+- 0 0 -90"/>
                  <a:gd name="f9" fmla="*/ f3 1 9525"/>
                  <a:gd name="f10" fmla="*/ f4 1 47625"/>
                  <a:gd name="f11" fmla="val f5"/>
                  <a:gd name="f12" fmla="val f6"/>
                  <a:gd name="f13" fmla="val f7"/>
                  <a:gd name="f14" fmla="*/ f8 f0 1"/>
                  <a:gd name="f15" fmla="+- f13 0 f11"/>
                  <a:gd name="f16" fmla="+- f12 0 f11"/>
                  <a:gd name="f17" fmla="*/ f14 1 f2"/>
                  <a:gd name="f18" fmla="*/ f16 1 9525"/>
                  <a:gd name="f19" fmla="*/ f15 1 47625"/>
                  <a:gd name="f20" fmla="*/ 0 f16 1"/>
                  <a:gd name="f21" fmla="*/ 47625 f15 1"/>
                  <a:gd name="f22" fmla="*/ 0 f15 1"/>
                  <a:gd name="f23" fmla="+- f17 0 f1"/>
                  <a:gd name="f24" fmla="*/ f20 1 9525"/>
                  <a:gd name="f25" fmla="*/ f21 1 47625"/>
                  <a:gd name="f26" fmla="*/ f22 1 4762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4762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15" name="Freeform: Shape 26">
                <a:extLst>
                  <a:ext uri="{FF2B5EF4-FFF2-40B4-BE49-F238E27FC236}">
                    <a16:creationId xmlns:a16="http://schemas.microsoft.com/office/drawing/2014/main" id="{C105A1F9-E8D9-7BD4-5851-71CB66394BB3}"/>
                  </a:ext>
                </a:extLst>
              </p:cNvPr>
              <p:cNvSpPr/>
              <p:nvPr/>
            </p:nvSpPr>
            <p:spPr>
              <a:xfrm>
                <a:off x="788486" y="991155"/>
                <a:ext cx="16869" cy="69723"/>
              </a:xfrm>
              <a:custGeom>
                <a:avLst/>
                <a:gdLst>
                  <a:gd name="f0" fmla="val 10800000"/>
                  <a:gd name="f1" fmla="val 5400000"/>
                  <a:gd name="f2" fmla="val 180"/>
                  <a:gd name="f3" fmla="val w"/>
                  <a:gd name="f4" fmla="val h"/>
                  <a:gd name="f5" fmla="val 0"/>
                  <a:gd name="f6" fmla="val 9525"/>
                  <a:gd name="f7" fmla="val 47625"/>
                  <a:gd name="f8" fmla="+- 0 0 -90"/>
                  <a:gd name="f9" fmla="*/ f3 1 9525"/>
                  <a:gd name="f10" fmla="*/ f4 1 47625"/>
                  <a:gd name="f11" fmla="val f5"/>
                  <a:gd name="f12" fmla="val f6"/>
                  <a:gd name="f13" fmla="val f7"/>
                  <a:gd name="f14" fmla="*/ f8 f0 1"/>
                  <a:gd name="f15" fmla="+- f13 0 f11"/>
                  <a:gd name="f16" fmla="+- f12 0 f11"/>
                  <a:gd name="f17" fmla="*/ f14 1 f2"/>
                  <a:gd name="f18" fmla="*/ f16 1 9525"/>
                  <a:gd name="f19" fmla="*/ f15 1 47625"/>
                  <a:gd name="f20" fmla="*/ 0 f16 1"/>
                  <a:gd name="f21" fmla="*/ 47625 f15 1"/>
                  <a:gd name="f22" fmla="*/ 0 f15 1"/>
                  <a:gd name="f23" fmla="+- f17 0 f1"/>
                  <a:gd name="f24" fmla="*/ f20 1 9525"/>
                  <a:gd name="f25" fmla="*/ f21 1 47625"/>
                  <a:gd name="f26" fmla="*/ f22 1 4762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4762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16" name="Freeform: Shape 27">
                <a:extLst>
                  <a:ext uri="{FF2B5EF4-FFF2-40B4-BE49-F238E27FC236}">
                    <a16:creationId xmlns:a16="http://schemas.microsoft.com/office/drawing/2014/main" id="{28C717C4-0790-2385-4FB1-598A42CEAE20}"/>
                  </a:ext>
                </a:extLst>
              </p:cNvPr>
              <p:cNvSpPr/>
              <p:nvPr/>
            </p:nvSpPr>
            <p:spPr>
              <a:xfrm>
                <a:off x="855988" y="895910"/>
                <a:ext cx="16869" cy="185615"/>
              </a:xfrm>
              <a:custGeom>
                <a:avLst/>
                <a:gdLst>
                  <a:gd name="f0" fmla="val 10800000"/>
                  <a:gd name="f1" fmla="val 5400000"/>
                  <a:gd name="f2" fmla="val 180"/>
                  <a:gd name="f3" fmla="val w"/>
                  <a:gd name="f4" fmla="val h"/>
                  <a:gd name="f5" fmla="val 0"/>
                  <a:gd name="f6" fmla="val 9525"/>
                  <a:gd name="f7" fmla="val 104775"/>
                  <a:gd name="f8" fmla="+- 0 0 -90"/>
                  <a:gd name="f9" fmla="*/ f3 1 9525"/>
                  <a:gd name="f10" fmla="*/ f4 1 104775"/>
                  <a:gd name="f11" fmla="val f5"/>
                  <a:gd name="f12" fmla="val f6"/>
                  <a:gd name="f13" fmla="val f7"/>
                  <a:gd name="f14" fmla="*/ f8 f0 1"/>
                  <a:gd name="f15" fmla="+- f13 0 f11"/>
                  <a:gd name="f16" fmla="+- f12 0 f11"/>
                  <a:gd name="f17" fmla="*/ f14 1 f2"/>
                  <a:gd name="f18" fmla="*/ f16 1 9525"/>
                  <a:gd name="f19" fmla="*/ f15 1 104775"/>
                  <a:gd name="f20" fmla="*/ 0 f16 1"/>
                  <a:gd name="f21" fmla="*/ 104775 f15 1"/>
                  <a:gd name="f22" fmla="*/ 0 f15 1"/>
                  <a:gd name="f23" fmla="+- f17 0 f1"/>
                  <a:gd name="f24" fmla="*/ f20 1 9525"/>
                  <a:gd name="f25" fmla="*/ f21 1 104775"/>
                  <a:gd name="f26" fmla="*/ f22 1 10477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10477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pic>
          <p:nvPicPr>
            <p:cNvPr id="112" name="Graphic 31">
              <a:extLst>
                <a:ext uri="{FF2B5EF4-FFF2-40B4-BE49-F238E27FC236}">
                  <a16:creationId xmlns:a16="http://schemas.microsoft.com/office/drawing/2014/main" id="{1D8EEBB1-B800-5B57-09D0-4FD0765D14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5176" y="637318"/>
              <a:ext cx="342296" cy="570503"/>
            </a:xfrm>
            <a:prstGeom prst="rect">
              <a:avLst/>
            </a:prstGeom>
            <a:noFill/>
            <a:ln cap="flat">
              <a:noFill/>
            </a:ln>
          </p:spPr>
        </p:pic>
      </p:grpSp>
      <p:sp>
        <p:nvSpPr>
          <p:cNvPr id="117" name="TextBox 116">
            <a:extLst>
              <a:ext uri="{FF2B5EF4-FFF2-40B4-BE49-F238E27FC236}">
                <a16:creationId xmlns:a16="http://schemas.microsoft.com/office/drawing/2014/main" id="{B7872C9B-D205-5E30-6750-00192B448FFC}"/>
              </a:ext>
            </a:extLst>
          </p:cNvPr>
          <p:cNvSpPr txBox="1"/>
          <p:nvPr/>
        </p:nvSpPr>
        <p:spPr>
          <a:xfrm>
            <a:off x="6345418" y="1960899"/>
            <a:ext cx="5210239" cy="584775"/>
          </a:xfrm>
          <a:prstGeom prst="rect">
            <a:avLst/>
          </a:prstGeom>
          <a:noFill/>
        </p:spPr>
        <p:txBody>
          <a:bodyPr wrap="square" anchor="ctr">
            <a:spAutoFit/>
          </a:bodyPr>
          <a:lstStyle/>
          <a:p>
            <a:pPr algn="ctr"/>
            <a:r>
              <a:rPr lang="en-US" sz="1600" baseline="0" noProof="0" dirty="0"/>
              <a:t>≥2 of the of the following, each present during a </a:t>
            </a:r>
            <a:br>
              <a:rPr lang="en-US" sz="1600" baseline="0" noProof="0" dirty="0"/>
            </a:br>
            <a:r>
              <a:rPr lang="en-US" sz="1600" baseline="0" noProof="0" dirty="0"/>
              <a:t>1-month period (or less if successfully treated).</a:t>
            </a:r>
          </a:p>
        </p:txBody>
      </p:sp>
      <p:sp>
        <p:nvSpPr>
          <p:cNvPr id="118" name="TextBox 117">
            <a:extLst>
              <a:ext uri="{FF2B5EF4-FFF2-40B4-BE49-F238E27FC236}">
                <a16:creationId xmlns:a16="http://schemas.microsoft.com/office/drawing/2014/main" id="{D3AFD375-02C9-1E28-B504-4C9BA8A82AA8}"/>
              </a:ext>
            </a:extLst>
          </p:cNvPr>
          <p:cNvSpPr txBox="1"/>
          <p:nvPr/>
        </p:nvSpPr>
        <p:spPr>
          <a:xfrm>
            <a:off x="6345418" y="2673152"/>
            <a:ext cx="5210239" cy="338554"/>
          </a:xfrm>
          <a:prstGeom prst="rect">
            <a:avLst/>
          </a:prstGeom>
          <a:noFill/>
        </p:spPr>
        <p:txBody>
          <a:bodyPr wrap="square" anchor="ctr">
            <a:spAutoFit/>
          </a:bodyPr>
          <a:lstStyle/>
          <a:p>
            <a:pPr algn="ctr"/>
            <a:r>
              <a:rPr lang="en-US" sz="1600" baseline="0" noProof="0" dirty="0"/>
              <a:t>≥1 of these must be items 1–3:</a:t>
            </a:r>
          </a:p>
        </p:txBody>
      </p:sp>
      <p:sp>
        <p:nvSpPr>
          <p:cNvPr id="119" name="TextBox 118">
            <a:extLst>
              <a:ext uri="{FF2B5EF4-FFF2-40B4-BE49-F238E27FC236}">
                <a16:creationId xmlns:a16="http://schemas.microsoft.com/office/drawing/2014/main" id="{74DC22D4-B00F-FA0E-5671-6350C56FC45C}"/>
              </a:ext>
            </a:extLst>
          </p:cNvPr>
          <p:cNvSpPr txBox="1"/>
          <p:nvPr/>
        </p:nvSpPr>
        <p:spPr>
          <a:xfrm>
            <a:off x="7488630" y="3229443"/>
            <a:ext cx="209315" cy="209315"/>
          </a:xfrm>
          <a:prstGeom prst="ellipse">
            <a:avLst/>
          </a:prstGeom>
          <a:solidFill>
            <a:schemeClr val="tx1"/>
          </a:solidFill>
        </p:spPr>
        <p:txBody>
          <a:bodyPr wrap="none" lIns="25200" tIns="0" bIns="180000" anchor="t">
            <a:noAutofit/>
          </a:bodyPr>
          <a:lstStyle/>
          <a:p>
            <a:r>
              <a:rPr lang="en-US" sz="1200" b="1" noProof="0" dirty="0">
                <a:solidFill>
                  <a:schemeClr val="bg1"/>
                </a:solidFill>
              </a:rPr>
              <a:t>1  </a:t>
            </a:r>
            <a:r>
              <a:rPr lang="en-US" sz="1200" baseline="0" noProof="0" dirty="0"/>
              <a:t>Delusions</a:t>
            </a:r>
          </a:p>
        </p:txBody>
      </p:sp>
      <p:sp>
        <p:nvSpPr>
          <p:cNvPr id="120" name="TextBox 119">
            <a:extLst>
              <a:ext uri="{FF2B5EF4-FFF2-40B4-BE49-F238E27FC236}">
                <a16:creationId xmlns:a16="http://schemas.microsoft.com/office/drawing/2014/main" id="{C615AF2F-A240-A307-EB49-649E74F0A0D0}"/>
              </a:ext>
            </a:extLst>
          </p:cNvPr>
          <p:cNvSpPr txBox="1"/>
          <p:nvPr/>
        </p:nvSpPr>
        <p:spPr>
          <a:xfrm>
            <a:off x="10031503" y="3229443"/>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2  </a:t>
            </a:r>
            <a:r>
              <a:rPr lang="en-US" b="0" noProof="0" dirty="0">
                <a:solidFill>
                  <a:schemeClr val="tx1"/>
                </a:solidFill>
              </a:rPr>
              <a:t>Hallucinations</a:t>
            </a:r>
          </a:p>
        </p:txBody>
      </p:sp>
      <p:sp>
        <p:nvSpPr>
          <p:cNvPr id="121" name="TextBox 120">
            <a:extLst>
              <a:ext uri="{FF2B5EF4-FFF2-40B4-BE49-F238E27FC236}">
                <a16:creationId xmlns:a16="http://schemas.microsoft.com/office/drawing/2014/main" id="{28CCA43A-0AAC-855D-3089-CA82AE0470DC}"/>
              </a:ext>
            </a:extLst>
          </p:cNvPr>
          <p:cNvSpPr txBox="1"/>
          <p:nvPr/>
        </p:nvSpPr>
        <p:spPr>
          <a:xfrm>
            <a:off x="8494681" y="3934561"/>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3  </a:t>
            </a:r>
            <a:r>
              <a:rPr lang="en-US" b="0" noProof="0" dirty="0">
                <a:solidFill>
                  <a:schemeClr val="tx1"/>
                </a:solidFill>
              </a:rPr>
              <a:t>Disorganized speech</a:t>
            </a:r>
          </a:p>
          <a:p>
            <a:endParaRPr lang="en-US" b="0" noProof="0" dirty="0">
              <a:solidFill>
                <a:schemeClr val="tx1"/>
              </a:solidFill>
            </a:endParaRPr>
          </a:p>
        </p:txBody>
      </p:sp>
      <p:sp>
        <p:nvSpPr>
          <p:cNvPr id="122" name="TextBox 121">
            <a:extLst>
              <a:ext uri="{FF2B5EF4-FFF2-40B4-BE49-F238E27FC236}">
                <a16:creationId xmlns:a16="http://schemas.microsoft.com/office/drawing/2014/main" id="{0304E631-C1E7-0A8C-BD5E-2E272BB59992}"/>
              </a:ext>
            </a:extLst>
          </p:cNvPr>
          <p:cNvSpPr txBox="1"/>
          <p:nvPr/>
        </p:nvSpPr>
        <p:spPr>
          <a:xfrm>
            <a:off x="7519110" y="4586605"/>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4  </a:t>
            </a:r>
            <a:r>
              <a:rPr lang="en-US" b="0" noProof="0" dirty="0">
                <a:solidFill>
                  <a:schemeClr val="tx1"/>
                </a:solidFill>
              </a:rPr>
              <a:t>Grossly disorganized </a:t>
            </a:r>
          </a:p>
          <a:p>
            <a:r>
              <a:rPr lang="en-US" b="0" noProof="0" dirty="0">
                <a:solidFill>
                  <a:schemeClr val="tx1"/>
                </a:solidFill>
              </a:rPr>
              <a:t>    or catatonic behaviour</a:t>
            </a:r>
          </a:p>
        </p:txBody>
      </p:sp>
      <p:sp>
        <p:nvSpPr>
          <p:cNvPr id="123" name="TextBox 122">
            <a:extLst>
              <a:ext uri="{FF2B5EF4-FFF2-40B4-BE49-F238E27FC236}">
                <a16:creationId xmlns:a16="http://schemas.microsoft.com/office/drawing/2014/main" id="{CEE37094-7212-4340-3E13-D590493D2930}"/>
              </a:ext>
            </a:extLst>
          </p:cNvPr>
          <p:cNvSpPr txBox="1"/>
          <p:nvPr/>
        </p:nvSpPr>
        <p:spPr>
          <a:xfrm>
            <a:off x="10097543" y="4586605"/>
            <a:ext cx="209315" cy="209315"/>
          </a:xfrm>
          <a:prstGeom prst="ellipse">
            <a:avLst/>
          </a:prstGeom>
          <a:solidFill>
            <a:schemeClr val="tx1"/>
          </a:solidFill>
        </p:spPr>
        <p:txBody>
          <a:bodyPr wrap="none" lIns="25200" tIns="0" bIns="180000" anchor="t">
            <a:noAutofit/>
          </a:bodyPr>
          <a:lstStyle>
            <a:defPPr>
              <a:defRPr lang="en-US"/>
            </a:defPPr>
            <a:lvl1pPr>
              <a:defRPr sz="1200" b="1">
                <a:solidFill>
                  <a:schemeClr val="bg1"/>
                </a:solidFill>
              </a:defRPr>
            </a:lvl1pPr>
          </a:lstStyle>
          <a:p>
            <a:r>
              <a:rPr lang="en-US" noProof="0" dirty="0"/>
              <a:t>5  </a:t>
            </a:r>
            <a:r>
              <a:rPr lang="en-US" b="0" noProof="0" dirty="0">
                <a:solidFill>
                  <a:schemeClr val="tx1"/>
                </a:solidFill>
              </a:rPr>
              <a:t>Negative </a:t>
            </a:r>
          </a:p>
          <a:p>
            <a:r>
              <a:rPr lang="en-US" b="0" noProof="0" dirty="0">
                <a:solidFill>
                  <a:schemeClr val="tx1"/>
                </a:solidFill>
              </a:rPr>
              <a:t>    symptoms</a:t>
            </a:r>
          </a:p>
          <a:p>
            <a:endParaRPr lang="en-US" noProof="0" dirty="0"/>
          </a:p>
        </p:txBody>
      </p:sp>
      <p:grpSp>
        <p:nvGrpSpPr>
          <p:cNvPr id="125" name="Group 124">
            <a:extLst>
              <a:ext uri="{FF2B5EF4-FFF2-40B4-BE49-F238E27FC236}">
                <a16:creationId xmlns:a16="http://schemas.microsoft.com/office/drawing/2014/main" id="{551924A9-57EF-839D-DFEA-71C4123BED0B}"/>
              </a:ext>
            </a:extLst>
          </p:cNvPr>
          <p:cNvGrpSpPr/>
          <p:nvPr/>
        </p:nvGrpSpPr>
        <p:grpSpPr>
          <a:xfrm>
            <a:off x="6984087" y="3129941"/>
            <a:ext cx="359833" cy="408318"/>
            <a:chOff x="617644" y="3107267"/>
            <a:chExt cx="359833" cy="408318"/>
          </a:xfrm>
        </p:grpSpPr>
        <p:sp>
          <p:nvSpPr>
            <p:cNvPr id="126" name="Freeform: Shape 64">
              <a:extLst>
                <a:ext uri="{FF2B5EF4-FFF2-40B4-BE49-F238E27FC236}">
                  <a16:creationId xmlns:a16="http://schemas.microsoft.com/office/drawing/2014/main" id="{81D4D32D-502A-3744-2D7D-FA2FC41355C8}"/>
                </a:ext>
              </a:extLst>
            </p:cNvPr>
            <p:cNvSpPr/>
            <p:nvPr/>
          </p:nvSpPr>
          <p:spPr>
            <a:xfrm>
              <a:off x="668505" y="3161089"/>
              <a:ext cx="294155" cy="354496"/>
            </a:xfrm>
            <a:custGeom>
              <a:avLst/>
              <a:gdLst>
                <a:gd name="f0" fmla="val 10800000"/>
                <a:gd name="f1" fmla="val 5400000"/>
                <a:gd name="f2" fmla="val 180"/>
                <a:gd name="f3" fmla="val w"/>
                <a:gd name="f4" fmla="val h"/>
                <a:gd name="f5" fmla="val 0"/>
                <a:gd name="f6" fmla="val 371475"/>
                <a:gd name="f7" fmla="val 447675"/>
                <a:gd name="f8" fmla="val 238125"/>
                <a:gd name="f9" fmla="val 304800"/>
                <a:gd name="f10" fmla="val 320612"/>
                <a:gd name="f11" fmla="val 333375"/>
                <a:gd name="f12" fmla="val 358712"/>
                <a:gd name="f13" fmla="val 342900"/>
                <a:gd name="f14" fmla="val 276225"/>
                <a:gd name="f15" fmla="val 352425"/>
                <a:gd name="f16" fmla="val 362903"/>
                <a:gd name="f17" fmla="val 267653"/>
                <a:gd name="f18" fmla="val 257175"/>
                <a:gd name="f19" fmla="val 253460"/>
                <a:gd name="f20" fmla="val 370427"/>
                <a:gd name="f21" fmla="val 250031"/>
                <a:gd name="f22" fmla="val 368618"/>
                <a:gd name="f23" fmla="val 247079"/>
                <a:gd name="f24" fmla="val 323850"/>
                <a:gd name="f25" fmla="val 171450"/>
                <a:gd name="f26" fmla="val 161925"/>
                <a:gd name="f27" fmla="val 72485"/>
                <a:gd name="f28" fmla="val 251365"/>
                <a:gd name="f29" fmla="val 188309"/>
                <a:gd name="f30" fmla="val 6286"/>
                <a:gd name="f31" fmla="val 213169"/>
                <a:gd name="f32" fmla="val 17526"/>
                <a:gd name="f33" fmla="val 235077"/>
                <a:gd name="f34" fmla="val 31147"/>
                <a:gd name="f35" fmla="val 261938"/>
                <a:gd name="f36" fmla="val 38100"/>
                <a:gd name="f37" fmla="val 291179"/>
                <a:gd name="f38" fmla="val 321374"/>
                <a:gd name="f39" fmla="+- 0 0 -90"/>
                <a:gd name="f40" fmla="*/ f3 1 371475"/>
                <a:gd name="f41" fmla="*/ f4 1 447675"/>
                <a:gd name="f42" fmla="val f5"/>
                <a:gd name="f43" fmla="val f6"/>
                <a:gd name="f44" fmla="val f7"/>
                <a:gd name="f45" fmla="*/ f39 f0 1"/>
                <a:gd name="f46" fmla="+- f44 0 f42"/>
                <a:gd name="f47" fmla="+- f43 0 f42"/>
                <a:gd name="f48" fmla="*/ f45 1 f2"/>
                <a:gd name="f49" fmla="*/ f47 1 371475"/>
                <a:gd name="f50" fmla="*/ f46 1 447675"/>
                <a:gd name="f51" fmla="*/ 238125 f47 1"/>
                <a:gd name="f52" fmla="*/ 447675 f46 1"/>
                <a:gd name="f53" fmla="*/ 371475 f46 1"/>
                <a:gd name="f54" fmla="*/ 304800 f47 1"/>
                <a:gd name="f55" fmla="*/ 333375 f47 1"/>
                <a:gd name="f56" fmla="*/ 342900 f46 1"/>
                <a:gd name="f57" fmla="*/ 276225 f46 1"/>
                <a:gd name="f58" fmla="*/ 352425 f47 1"/>
                <a:gd name="f59" fmla="*/ 371475 f47 1"/>
                <a:gd name="f60" fmla="*/ 257175 f46 1"/>
                <a:gd name="f61" fmla="*/ 368618 f47 1"/>
                <a:gd name="f62" fmla="*/ 247079 f46 1"/>
                <a:gd name="f63" fmla="*/ 323850 f47 1"/>
                <a:gd name="f64" fmla="*/ 171450 f46 1"/>
                <a:gd name="f65" fmla="*/ 161925 f46 1"/>
                <a:gd name="f66" fmla="*/ 161925 f47 1"/>
                <a:gd name="f67" fmla="*/ 0 f46 1"/>
                <a:gd name="f68" fmla="*/ 0 f47 1"/>
                <a:gd name="f69" fmla="*/ 17526 f47 1"/>
                <a:gd name="f70" fmla="*/ 235077 f46 1"/>
                <a:gd name="f71" fmla="*/ 38100 f47 1"/>
                <a:gd name="f72" fmla="*/ 321374 f46 1"/>
                <a:gd name="f73" fmla="+- f48 0 f1"/>
                <a:gd name="f74" fmla="*/ f51 1 371475"/>
                <a:gd name="f75" fmla="*/ f52 1 447675"/>
                <a:gd name="f76" fmla="*/ f53 1 447675"/>
                <a:gd name="f77" fmla="*/ f54 1 371475"/>
                <a:gd name="f78" fmla="*/ f55 1 371475"/>
                <a:gd name="f79" fmla="*/ f56 1 447675"/>
                <a:gd name="f80" fmla="*/ f57 1 447675"/>
                <a:gd name="f81" fmla="*/ f58 1 371475"/>
                <a:gd name="f82" fmla="*/ f59 1 371475"/>
                <a:gd name="f83" fmla="*/ f60 1 447675"/>
                <a:gd name="f84" fmla="*/ f61 1 371475"/>
                <a:gd name="f85" fmla="*/ f62 1 447675"/>
                <a:gd name="f86" fmla="*/ f63 1 371475"/>
                <a:gd name="f87" fmla="*/ f64 1 447675"/>
                <a:gd name="f88" fmla="*/ f65 1 447675"/>
                <a:gd name="f89" fmla="*/ f66 1 371475"/>
                <a:gd name="f90" fmla="*/ f67 1 447675"/>
                <a:gd name="f91" fmla="*/ f68 1 371475"/>
                <a:gd name="f92" fmla="*/ f69 1 371475"/>
                <a:gd name="f93" fmla="*/ f70 1 447675"/>
                <a:gd name="f94" fmla="*/ f71 1 371475"/>
                <a:gd name="f95" fmla="*/ f72 1 447675"/>
                <a:gd name="f96" fmla="*/ f42 1 f49"/>
                <a:gd name="f97" fmla="*/ f43 1 f49"/>
                <a:gd name="f98" fmla="*/ f42 1 f50"/>
                <a:gd name="f99" fmla="*/ f44 1 f50"/>
                <a:gd name="f100" fmla="*/ f74 1 f49"/>
                <a:gd name="f101" fmla="*/ f75 1 f50"/>
                <a:gd name="f102" fmla="*/ f76 1 f50"/>
                <a:gd name="f103" fmla="*/ f77 1 f49"/>
                <a:gd name="f104" fmla="*/ f78 1 f49"/>
                <a:gd name="f105" fmla="*/ f79 1 f50"/>
                <a:gd name="f106" fmla="*/ f80 1 f50"/>
                <a:gd name="f107" fmla="*/ f81 1 f49"/>
                <a:gd name="f108" fmla="*/ f82 1 f49"/>
                <a:gd name="f109" fmla="*/ f83 1 f50"/>
                <a:gd name="f110" fmla="*/ f84 1 f49"/>
                <a:gd name="f111" fmla="*/ f85 1 f50"/>
                <a:gd name="f112" fmla="*/ f86 1 f49"/>
                <a:gd name="f113" fmla="*/ f87 1 f50"/>
                <a:gd name="f114" fmla="*/ f88 1 f50"/>
                <a:gd name="f115" fmla="*/ f89 1 f49"/>
                <a:gd name="f116" fmla="*/ f90 1 f50"/>
                <a:gd name="f117" fmla="*/ f91 1 f49"/>
                <a:gd name="f118" fmla="*/ f92 1 f49"/>
                <a:gd name="f119" fmla="*/ f93 1 f50"/>
                <a:gd name="f120" fmla="*/ f94 1 f49"/>
                <a:gd name="f121" fmla="*/ f95 1 f50"/>
                <a:gd name="f122" fmla="*/ f96 f40 1"/>
                <a:gd name="f123" fmla="*/ f97 f40 1"/>
                <a:gd name="f124" fmla="*/ f99 f41 1"/>
                <a:gd name="f125" fmla="*/ f98 f41 1"/>
                <a:gd name="f126" fmla="*/ f100 f40 1"/>
                <a:gd name="f127" fmla="*/ f101 f41 1"/>
                <a:gd name="f128" fmla="*/ f102 f41 1"/>
                <a:gd name="f129" fmla="*/ f103 f40 1"/>
                <a:gd name="f130" fmla="*/ f104 f40 1"/>
                <a:gd name="f131" fmla="*/ f105 f41 1"/>
                <a:gd name="f132" fmla="*/ f106 f41 1"/>
                <a:gd name="f133" fmla="*/ f107 f40 1"/>
                <a:gd name="f134" fmla="*/ f108 f40 1"/>
                <a:gd name="f135" fmla="*/ f109 f41 1"/>
                <a:gd name="f136" fmla="*/ f110 f40 1"/>
                <a:gd name="f137" fmla="*/ f111 f41 1"/>
                <a:gd name="f138" fmla="*/ f112 f40 1"/>
                <a:gd name="f139" fmla="*/ f113 f41 1"/>
                <a:gd name="f140" fmla="*/ f114 f41 1"/>
                <a:gd name="f141" fmla="*/ f115 f40 1"/>
                <a:gd name="f142" fmla="*/ f116 f41 1"/>
                <a:gd name="f143" fmla="*/ f117 f40 1"/>
                <a:gd name="f144" fmla="*/ f118 f40 1"/>
                <a:gd name="f145" fmla="*/ f119 f41 1"/>
                <a:gd name="f146" fmla="*/ f120 f40 1"/>
                <a:gd name="f147" fmla="*/ f121 f41 1"/>
              </a:gdLst>
              <a:ahLst/>
              <a:cxnLst>
                <a:cxn ang="3cd4">
                  <a:pos x="hc" y="t"/>
                </a:cxn>
                <a:cxn ang="0">
                  <a:pos x="r" y="vc"/>
                </a:cxn>
                <a:cxn ang="cd4">
                  <a:pos x="hc" y="b"/>
                </a:cxn>
                <a:cxn ang="cd2">
                  <a:pos x="l" y="vc"/>
                </a:cxn>
                <a:cxn ang="f73">
                  <a:pos x="f126" y="f127"/>
                </a:cxn>
                <a:cxn ang="f73">
                  <a:pos x="f126" y="f128"/>
                </a:cxn>
                <a:cxn ang="f73">
                  <a:pos x="f129" y="f128"/>
                </a:cxn>
                <a:cxn ang="f73">
                  <a:pos x="f130" y="f131"/>
                </a:cxn>
                <a:cxn ang="f73">
                  <a:pos x="f130" y="f132"/>
                </a:cxn>
                <a:cxn ang="f73">
                  <a:pos x="f133" y="f132"/>
                </a:cxn>
                <a:cxn ang="f73">
                  <a:pos x="f134" y="f135"/>
                </a:cxn>
                <a:cxn ang="f73">
                  <a:pos x="f136" y="f137"/>
                </a:cxn>
                <a:cxn ang="f73">
                  <a:pos x="f138" y="f139"/>
                </a:cxn>
                <a:cxn ang="f73">
                  <a:pos x="f138" y="f140"/>
                </a:cxn>
                <a:cxn ang="f73">
                  <a:pos x="f141" y="f142"/>
                </a:cxn>
                <a:cxn ang="f73">
                  <a:pos x="f143" y="f140"/>
                </a:cxn>
                <a:cxn ang="f73">
                  <a:pos x="f144" y="f145"/>
                </a:cxn>
                <a:cxn ang="f73">
                  <a:pos x="f146" y="f147"/>
                </a:cxn>
                <a:cxn ang="f73">
                  <a:pos x="f146" y="f127"/>
                </a:cxn>
              </a:cxnLst>
              <a:rect l="f122" t="f125" r="f123" b="f124"/>
              <a:pathLst>
                <a:path w="371475" h="447675">
                  <a:moveTo>
                    <a:pt x="f8" y="f7"/>
                  </a:moveTo>
                  <a:lnTo>
                    <a:pt x="f8" y="f6"/>
                  </a:lnTo>
                  <a:lnTo>
                    <a:pt x="f9" y="f6"/>
                  </a:lnTo>
                  <a:cubicBezTo>
                    <a:pt x="f10" y="f6"/>
                    <a:pt x="f11" y="f12"/>
                    <a:pt x="f11" y="f13"/>
                  </a:cubicBezTo>
                  <a:lnTo>
                    <a:pt x="f11" y="f14"/>
                  </a:lnTo>
                  <a:lnTo>
                    <a:pt x="f15" y="f14"/>
                  </a:lnTo>
                  <a:cubicBezTo>
                    <a:pt x="f16" y="f14"/>
                    <a:pt x="f6" y="f17"/>
                    <a:pt x="f6" y="f18"/>
                  </a:cubicBezTo>
                  <a:cubicBezTo>
                    <a:pt x="f6" y="f19"/>
                    <a:pt x="f20" y="f21"/>
                    <a:pt x="f22" y="f23"/>
                  </a:cubicBezTo>
                  <a:lnTo>
                    <a:pt x="f24" y="f25"/>
                  </a:lnTo>
                  <a:lnTo>
                    <a:pt x="f24" y="f26"/>
                  </a:lnTo>
                  <a:cubicBezTo>
                    <a:pt x="f24" y="f27"/>
                    <a:pt x="f28" y="f5"/>
                    <a:pt x="f26" y="f5"/>
                  </a:cubicBezTo>
                  <a:cubicBezTo>
                    <a:pt x="f27" y="f5"/>
                    <a:pt x="f5" y="f27"/>
                    <a:pt x="f5" y="f26"/>
                  </a:cubicBezTo>
                  <a:cubicBezTo>
                    <a:pt x="f5" y="f29"/>
                    <a:pt x="f30" y="f31"/>
                    <a:pt x="f32" y="f33"/>
                  </a:cubicBezTo>
                  <a:cubicBezTo>
                    <a:pt x="f34" y="f35"/>
                    <a:pt x="f36" y="f37"/>
                    <a:pt x="f36" y="f38"/>
                  </a:cubicBezTo>
                  <a:lnTo>
                    <a:pt x="f36" y="f7"/>
                  </a:lnTo>
                </a:path>
              </a:pathLst>
            </a:custGeom>
            <a:noFill/>
            <a:ln w="15873" cap="flat">
              <a:solidFill>
                <a:schemeClr val="tx1"/>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nvGrpSpPr>
            <p:cNvPr id="127" name="Group 126">
              <a:extLst>
                <a:ext uri="{FF2B5EF4-FFF2-40B4-BE49-F238E27FC236}">
                  <a16:creationId xmlns:a16="http://schemas.microsoft.com/office/drawing/2014/main" id="{EF8E08CB-6C37-EBDA-8438-7239C6BD8D43}"/>
                </a:ext>
              </a:extLst>
            </p:cNvPr>
            <p:cNvGrpSpPr/>
            <p:nvPr/>
          </p:nvGrpSpPr>
          <p:grpSpPr>
            <a:xfrm>
              <a:off x="617644" y="3107267"/>
              <a:ext cx="359833" cy="125941"/>
              <a:chOff x="169334" y="2900892"/>
              <a:chExt cx="275166" cy="96308"/>
            </a:xfrm>
          </p:grpSpPr>
          <p:sp>
            <p:nvSpPr>
              <p:cNvPr id="128" name="Arc 127">
                <a:extLst>
                  <a:ext uri="{FF2B5EF4-FFF2-40B4-BE49-F238E27FC236}">
                    <a16:creationId xmlns:a16="http://schemas.microsoft.com/office/drawing/2014/main" id="{9D361A1F-27FE-6FF3-DB3F-4C3BA7DBF680}"/>
                  </a:ext>
                </a:extLst>
              </p:cNvPr>
              <p:cNvSpPr/>
              <p:nvPr/>
            </p:nvSpPr>
            <p:spPr>
              <a:xfrm rot="960840">
                <a:off x="169334" y="2910572"/>
                <a:ext cx="275166" cy="76948"/>
              </a:xfrm>
              <a:prstGeom prst="arc">
                <a:avLst>
                  <a:gd name="adj1" fmla="val 15542452"/>
                  <a:gd name="adj2" fmla="val 12928172"/>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9" name="Arc 128">
                <a:extLst>
                  <a:ext uri="{FF2B5EF4-FFF2-40B4-BE49-F238E27FC236}">
                    <a16:creationId xmlns:a16="http://schemas.microsoft.com/office/drawing/2014/main" id="{138544A9-1529-973F-6776-6AC9405EC255}"/>
                  </a:ext>
                </a:extLst>
              </p:cNvPr>
              <p:cNvSpPr/>
              <p:nvPr/>
            </p:nvSpPr>
            <p:spPr>
              <a:xfrm rot="20762802">
                <a:off x="169334" y="2900892"/>
                <a:ext cx="275166" cy="96308"/>
              </a:xfrm>
              <a:prstGeom prst="arc">
                <a:avLst>
                  <a:gd name="adj1" fmla="val 1388364"/>
                  <a:gd name="adj2" fmla="val 0"/>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grpSp>
        <p:nvGrpSpPr>
          <p:cNvPr id="130" name="Group 129">
            <a:extLst>
              <a:ext uri="{FF2B5EF4-FFF2-40B4-BE49-F238E27FC236}">
                <a16:creationId xmlns:a16="http://schemas.microsoft.com/office/drawing/2014/main" id="{20D6A7BE-E71D-37DE-F9AB-7CEB31783817}"/>
              </a:ext>
            </a:extLst>
          </p:cNvPr>
          <p:cNvGrpSpPr/>
          <p:nvPr/>
        </p:nvGrpSpPr>
        <p:grpSpPr>
          <a:xfrm>
            <a:off x="9593410" y="3156852"/>
            <a:ext cx="340864" cy="354496"/>
            <a:chOff x="2170561" y="3161089"/>
            <a:chExt cx="340864" cy="354496"/>
          </a:xfrm>
        </p:grpSpPr>
        <p:sp>
          <p:nvSpPr>
            <p:cNvPr id="131" name="Freeform: Shape 64">
              <a:extLst>
                <a:ext uri="{FF2B5EF4-FFF2-40B4-BE49-F238E27FC236}">
                  <a16:creationId xmlns:a16="http://schemas.microsoft.com/office/drawing/2014/main" id="{048FACEE-F300-4E8E-CB93-480004A0BFB6}"/>
                </a:ext>
              </a:extLst>
            </p:cNvPr>
            <p:cNvSpPr/>
            <p:nvPr/>
          </p:nvSpPr>
          <p:spPr>
            <a:xfrm>
              <a:off x="2217270" y="3161089"/>
              <a:ext cx="294155" cy="354496"/>
            </a:xfrm>
            <a:custGeom>
              <a:avLst/>
              <a:gdLst>
                <a:gd name="f0" fmla="val 10800000"/>
                <a:gd name="f1" fmla="val 5400000"/>
                <a:gd name="f2" fmla="val 180"/>
                <a:gd name="f3" fmla="val w"/>
                <a:gd name="f4" fmla="val h"/>
                <a:gd name="f5" fmla="val 0"/>
                <a:gd name="f6" fmla="val 371475"/>
                <a:gd name="f7" fmla="val 447675"/>
                <a:gd name="f8" fmla="val 238125"/>
                <a:gd name="f9" fmla="val 304800"/>
                <a:gd name="f10" fmla="val 320612"/>
                <a:gd name="f11" fmla="val 333375"/>
                <a:gd name="f12" fmla="val 358712"/>
                <a:gd name="f13" fmla="val 342900"/>
                <a:gd name="f14" fmla="val 276225"/>
                <a:gd name="f15" fmla="val 352425"/>
                <a:gd name="f16" fmla="val 362903"/>
                <a:gd name="f17" fmla="val 267653"/>
                <a:gd name="f18" fmla="val 257175"/>
                <a:gd name="f19" fmla="val 253460"/>
                <a:gd name="f20" fmla="val 370427"/>
                <a:gd name="f21" fmla="val 250031"/>
                <a:gd name="f22" fmla="val 368618"/>
                <a:gd name="f23" fmla="val 247079"/>
                <a:gd name="f24" fmla="val 323850"/>
                <a:gd name="f25" fmla="val 171450"/>
                <a:gd name="f26" fmla="val 161925"/>
                <a:gd name="f27" fmla="val 72485"/>
                <a:gd name="f28" fmla="val 251365"/>
                <a:gd name="f29" fmla="val 188309"/>
                <a:gd name="f30" fmla="val 6286"/>
                <a:gd name="f31" fmla="val 213169"/>
                <a:gd name="f32" fmla="val 17526"/>
                <a:gd name="f33" fmla="val 235077"/>
                <a:gd name="f34" fmla="val 31147"/>
                <a:gd name="f35" fmla="val 261938"/>
                <a:gd name="f36" fmla="val 38100"/>
                <a:gd name="f37" fmla="val 291179"/>
                <a:gd name="f38" fmla="val 321374"/>
                <a:gd name="f39" fmla="+- 0 0 -90"/>
                <a:gd name="f40" fmla="*/ f3 1 371475"/>
                <a:gd name="f41" fmla="*/ f4 1 447675"/>
                <a:gd name="f42" fmla="val f5"/>
                <a:gd name="f43" fmla="val f6"/>
                <a:gd name="f44" fmla="val f7"/>
                <a:gd name="f45" fmla="*/ f39 f0 1"/>
                <a:gd name="f46" fmla="+- f44 0 f42"/>
                <a:gd name="f47" fmla="+- f43 0 f42"/>
                <a:gd name="f48" fmla="*/ f45 1 f2"/>
                <a:gd name="f49" fmla="*/ f47 1 371475"/>
                <a:gd name="f50" fmla="*/ f46 1 447675"/>
                <a:gd name="f51" fmla="*/ 238125 f47 1"/>
                <a:gd name="f52" fmla="*/ 447675 f46 1"/>
                <a:gd name="f53" fmla="*/ 371475 f46 1"/>
                <a:gd name="f54" fmla="*/ 304800 f47 1"/>
                <a:gd name="f55" fmla="*/ 333375 f47 1"/>
                <a:gd name="f56" fmla="*/ 342900 f46 1"/>
                <a:gd name="f57" fmla="*/ 276225 f46 1"/>
                <a:gd name="f58" fmla="*/ 352425 f47 1"/>
                <a:gd name="f59" fmla="*/ 371475 f47 1"/>
                <a:gd name="f60" fmla="*/ 257175 f46 1"/>
                <a:gd name="f61" fmla="*/ 368618 f47 1"/>
                <a:gd name="f62" fmla="*/ 247079 f46 1"/>
                <a:gd name="f63" fmla="*/ 323850 f47 1"/>
                <a:gd name="f64" fmla="*/ 171450 f46 1"/>
                <a:gd name="f65" fmla="*/ 161925 f46 1"/>
                <a:gd name="f66" fmla="*/ 161925 f47 1"/>
                <a:gd name="f67" fmla="*/ 0 f46 1"/>
                <a:gd name="f68" fmla="*/ 0 f47 1"/>
                <a:gd name="f69" fmla="*/ 17526 f47 1"/>
                <a:gd name="f70" fmla="*/ 235077 f46 1"/>
                <a:gd name="f71" fmla="*/ 38100 f47 1"/>
                <a:gd name="f72" fmla="*/ 321374 f46 1"/>
                <a:gd name="f73" fmla="+- f48 0 f1"/>
                <a:gd name="f74" fmla="*/ f51 1 371475"/>
                <a:gd name="f75" fmla="*/ f52 1 447675"/>
                <a:gd name="f76" fmla="*/ f53 1 447675"/>
                <a:gd name="f77" fmla="*/ f54 1 371475"/>
                <a:gd name="f78" fmla="*/ f55 1 371475"/>
                <a:gd name="f79" fmla="*/ f56 1 447675"/>
                <a:gd name="f80" fmla="*/ f57 1 447675"/>
                <a:gd name="f81" fmla="*/ f58 1 371475"/>
                <a:gd name="f82" fmla="*/ f59 1 371475"/>
                <a:gd name="f83" fmla="*/ f60 1 447675"/>
                <a:gd name="f84" fmla="*/ f61 1 371475"/>
                <a:gd name="f85" fmla="*/ f62 1 447675"/>
                <a:gd name="f86" fmla="*/ f63 1 371475"/>
                <a:gd name="f87" fmla="*/ f64 1 447675"/>
                <a:gd name="f88" fmla="*/ f65 1 447675"/>
                <a:gd name="f89" fmla="*/ f66 1 371475"/>
                <a:gd name="f90" fmla="*/ f67 1 447675"/>
                <a:gd name="f91" fmla="*/ f68 1 371475"/>
                <a:gd name="f92" fmla="*/ f69 1 371475"/>
                <a:gd name="f93" fmla="*/ f70 1 447675"/>
                <a:gd name="f94" fmla="*/ f71 1 371475"/>
                <a:gd name="f95" fmla="*/ f72 1 447675"/>
                <a:gd name="f96" fmla="*/ f42 1 f49"/>
                <a:gd name="f97" fmla="*/ f43 1 f49"/>
                <a:gd name="f98" fmla="*/ f42 1 f50"/>
                <a:gd name="f99" fmla="*/ f44 1 f50"/>
                <a:gd name="f100" fmla="*/ f74 1 f49"/>
                <a:gd name="f101" fmla="*/ f75 1 f50"/>
                <a:gd name="f102" fmla="*/ f76 1 f50"/>
                <a:gd name="f103" fmla="*/ f77 1 f49"/>
                <a:gd name="f104" fmla="*/ f78 1 f49"/>
                <a:gd name="f105" fmla="*/ f79 1 f50"/>
                <a:gd name="f106" fmla="*/ f80 1 f50"/>
                <a:gd name="f107" fmla="*/ f81 1 f49"/>
                <a:gd name="f108" fmla="*/ f82 1 f49"/>
                <a:gd name="f109" fmla="*/ f83 1 f50"/>
                <a:gd name="f110" fmla="*/ f84 1 f49"/>
                <a:gd name="f111" fmla="*/ f85 1 f50"/>
                <a:gd name="f112" fmla="*/ f86 1 f49"/>
                <a:gd name="f113" fmla="*/ f87 1 f50"/>
                <a:gd name="f114" fmla="*/ f88 1 f50"/>
                <a:gd name="f115" fmla="*/ f89 1 f49"/>
                <a:gd name="f116" fmla="*/ f90 1 f50"/>
                <a:gd name="f117" fmla="*/ f91 1 f49"/>
                <a:gd name="f118" fmla="*/ f92 1 f49"/>
                <a:gd name="f119" fmla="*/ f93 1 f50"/>
                <a:gd name="f120" fmla="*/ f94 1 f49"/>
                <a:gd name="f121" fmla="*/ f95 1 f50"/>
                <a:gd name="f122" fmla="*/ f96 f40 1"/>
                <a:gd name="f123" fmla="*/ f97 f40 1"/>
                <a:gd name="f124" fmla="*/ f99 f41 1"/>
                <a:gd name="f125" fmla="*/ f98 f41 1"/>
                <a:gd name="f126" fmla="*/ f100 f40 1"/>
                <a:gd name="f127" fmla="*/ f101 f41 1"/>
                <a:gd name="f128" fmla="*/ f102 f41 1"/>
                <a:gd name="f129" fmla="*/ f103 f40 1"/>
                <a:gd name="f130" fmla="*/ f104 f40 1"/>
                <a:gd name="f131" fmla="*/ f105 f41 1"/>
                <a:gd name="f132" fmla="*/ f106 f41 1"/>
                <a:gd name="f133" fmla="*/ f107 f40 1"/>
                <a:gd name="f134" fmla="*/ f108 f40 1"/>
                <a:gd name="f135" fmla="*/ f109 f41 1"/>
                <a:gd name="f136" fmla="*/ f110 f40 1"/>
                <a:gd name="f137" fmla="*/ f111 f41 1"/>
                <a:gd name="f138" fmla="*/ f112 f40 1"/>
                <a:gd name="f139" fmla="*/ f113 f41 1"/>
                <a:gd name="f140" fmla="*/ f114 f41 1"/>
                <a:gd name="f141" fmla="*/ f115 f40 1"/>
                <a:gd name="f142" fmla="*/ f116 f41 1"/>
                <a:gd name="f143" fmla="*/ f117 f40 1"/>
                <a:gd name="f144" fmla="*/ f118 f40 1"/>
                <a:gd name="f145" fmla="*/ f119 f41 1"/>
                <a:gd name="f146" fmla="*/ f120 f40 1"/>
                <a:gd name="f147" fmla="*/ f121 f41 1"/>
              </a:gdLst>
              <a:ahLst/>
              <a:cxnLst>
                <a:cxn ang="3cd4">
                  <a:pos x="hc" y="t"/>
                </a:cxn>
                <a:cxn ang="0">
                  <a:pos x="r" y="vc"/>
                </a:cxn>
                <a:cxn ang="cd4">
                  <a:pos x="hc" y="b"/>
                </a:cxn>
                <a:cxn ang="cd2">
                  <a:pos x="l" y="vc"/>
                </a:cxn>
                <a:cxn ang="f73">
                  <a:pos x="f126" y="f127"/>
                </a:cxn>
                <a:cxn ang="f73">
                  <a:pos x="f126" y="f128"/>
                </a:cxn>
                <a:cxn ang="f73">
                  <a:pos x="f129" y="f128"/>
                </a:cxn>
                <a:cxn ang="f73">
                  <a:pos x="f130" y="f131"/>
                </a:cxn>
                <a:cxn ang="f73">
                  <a:pos x="f130" y="f132"/>
                </a:cxn>
                <a:cxn ang="f73">
                  <a:pos x="f133" y="f132"/>
                </a:cxn>
                <a:cxn ang="f73">
                  <a:pos x="f134" y="f135"/>
                </a:cxn>
                <a:cxn ang="f73">
                  <a:pos x="f136" y="f137"/>
                </a:cxn>
                <a:cxn ang="f73">
                  <a:pos x="f138" y="f139"/>
                </a:cxn>
                <a:cxn ang="f73">
                  <a:pos x="f138" y="f140"/>
                </a:cxn>
                <a:cxn ang="f73">
                  <a:pos x="f141" y="f142"/>
                </a:cxn>
                <a:cxn ang="f73">
                  <a:pos x="f143" y="f140"/>
                </a:cxn>
                <a:cxn ang="f73">
                  <a:pos x="f144" y="f145"/>
                </a:cxn>
                <a:cxn ang="f73">
                  <a:pos x="f146" y="f147"/>
                </a:cxn>
                <a:cxn ang="f73">
                  <a:pos x="f146" y="f127"/>
                </a:cxn>
              </a:cxnLst>
              <a:rect l="f122" t="f125" r="f123" b="f124"/>
              <a:pathLst>
                <a:path w="371475" h="447675">
                  <a:moveTo>
                    <a:pt x="f8" y="f7"/>
                  </a:moveTo>
                  <a:lnTo>
                    <a:pt x="f8" y="f6"/>
                  </a:lnTo>
                  <a:lnTo>
                    <a:pt x="f9" y="f6"/>
                  </a:lnTo>
                  <a:cubicBezTo>
                    <a:pt x="f10" y="f6"/>
                    <a:pt x="f11" y="f12"/>
                    <a:pt x="f11" y="f13"/>
                  </a:cubicBezTo>
                  <a:lnTo>
                    <a:pt x="f11" y="f14"/>
                  </a:lnTo>
                  <a:lnTo>
                    <a:pt x="f15" y="f14"/>
                  </a:lnTo>
                  <a:cubicBezTo>
                    <a:pt x="f16" y="f14"/>
                    <a:pt x="f6" y="f17"/>
                    <a:pt x="f6" y="f18"/>
                  </a:cubicBezTo>
                  <a:cubicBezTo>
                    <a:pt x="f6" y="f19"/>
                    <a:pt x="f20" y="f21"/>
                    <a:pt x="f22" y="f23"/>
                  </a:cubicBezTo>
                  <a:lnTo>
                    <a:pt x="f24" y="f25"/>
                  </a:lnTo>
                  <a:lnTo>
                    <a:pt x="f24" y="f26"/>
                  </a:lnTo>
                  <a:cubicBezTo>
                    <a:pt x="f24" y="f27"/>
                    <a:pt x="f28" y="f5"/>
                    <a:pt x="f26" y="f5"/>
                  </a:cubicBezTo>
                  <a:cubicBezTo>
                    <a:pt x="f27" y="f5"/>
                    <a:pt x="f5" y="f27"/>
                    <a:pt x="f5" y="f26"/>
                  </a:cubicBezTo>
                  <a:cubicBezTo>
                    <a:pt x="f5" y="f29"/>
                    <a:pt x="f30" y="f31"/>
                    <a:pt x="f32" y="f33"/>
                  </a:cubicBezTo>
                  <a:cubicBezTo>
                    <a:pt x="f34" y="f35"/>
                    <a:pt x="f36" y="f37"/>
                    <a:pt x="f36" y="f38"/>
                  </a:cubicBezTo>
                  <a:lnTo>
                    <a:pt x="f36" y="f7"/>
                  </a:lnTo>
                </a:path>
              </a:pathLst>
            </a:custGeom>
            <a:noFill/>
            <a:ln w="15873" cap="flat">
              <a:solidFill>
                <a:schemeClr val="tx1"/>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nvGrpSpPr>
            <p:cNvPr id="132" name="Group 131">
              <a:extLst>
                <a:ext uri="{FF2B5EF4-FFF2-40B4-BE49-F238E27FC236}">
                  <a16:creationId xmlns:a16="http://schemas.microsoft.com/office/drawing/2014/main" id="{703DF0DA-7030-763A-2938-328A978F409F}"/>
                </a:ext>
              </a:extLst>
            </p:cNvPr>
            <p:cNvGrpSpPr/>
            <p:nvPr/>
          </p:nvGrpSpPr>
          <p:grpSpPr>
            <a:xfrm>
              <a:off x="2170561" y="3199870"/>
              <a:ext cx="277172" cy="164571"/>
              <a:chOff x="8770938" y="3629025"/>
              <a:chExt cx="609600" cy="361950"/>
            </a:xfrm>
            <a:solidFill>
              <a:schemeClr val="tx1"/>
            </a:solidFill>
          </p:grpSpPr>
          <p:sp>
            <p:nvSpPr>
              <p:cNvPr id="133" name="Freeform 77">
                <a:extLst>
                  <a:ext uri="{FF2B5EF4-FFF2-40B4-BE49-F238E27FC236}">
                    <a16:creationId xmlns:a16="http://schemas.microsoft.com/office/drawing/2014/main" id="{873D3422-A57D-8F1D-8465-921DB2F405AB}"/>
                  </a:ext>
                </a:extLst>
              </p:cNvPr>
              <p:cNvSpPr>
                <a:spLocks noEditPoints="1"/>
              </p:cNvSpPr>
              <p:nvPr/>
            </p:nvSpPr>
            <p:spPr bwMode="auto">
              <a:xfrm>
                <a:off x="8948737" y="3629025"/>
                <a:ext cx="388938" cy="227012"/>
              </a:xfrm>
              <a:custGeom>
                <a:avLst/>
                <a:gdLst>
                  <a:gd name="T0" fmla="*/ 229 w 1194"/>
                  <a:gd name="T1" fmla="*/ 701 h 702"/>
                  <a:gd name="T2" fmla="*/ 242 w 1194"/>
                  <a:gd name="T3" fmla="*/ 702 h 702"/>
                  <a:gd name="T4" fmla="*/ 244 w 1194"/>
                  <a:gd name="T5" fmla="*/ 654 h 702"/>
                  <a:gd name="T6" fmla="*/ 59 w 1194"/>
                  <a:gd name="T7" fmla="*/ 578 h 702"/>
                  <a:gd name="T8" fmla="*/ 147 w 1194"/>
                  <a:gd name="T9" fmla="*/ 495 h 702"/>
                  <a:gd name="T10" fmla="*/ 741 w 1194"/>
                  <a:gd name="T11" fmla="*/ 510 h 702"/>
                  <a:gd name="T12" fmla="*/ 989 w 1194"/>
                  <a:gd name="T13" fmla="*/ 465 h 702"/>
                  <a:gd name="T14" fmla="*/ 1193 w 1194"/>
                  <a:gd name="T15" fmla="*/ 329 h 702"/>
                  <a:gd name="T16" fmla="*/ 1172 w 1194"/>
                  <a:gd name="T17" fmla="*/ 158 h 702"/>
                  <a:gd name="T18" fmla="*/ 1049 w 1194"/>
                  <a:gd name="T19" fmla="*/ 76 h 702"/>
                  <a:gd name="T20" fmla="*/ 299 w 1194"/>
                  <a:gd name="T21" fmla="*/ 155 h 702"/>
                  <a:gd name="T22" fmla="*/ 124 w 1194"/>
                  <a:gd name="T23" fmla="*/ 249 h 702"/>
                  <a:gd name="T24" fmla="*/ 179 w 1194"/>
                  <a:gd name="T25" fmla="*/ 135 h 702"/>
                  <a:gd name="T26" fmla="*/ 373 w 1194"/>
                  <a:gd name="T27" fmla="*/ 21 h 702"/>
                  <a:gd name="T28" fmla="*/ 147 w 1194"/>
                  <a:gd name="T29" fmla="*/ 99 h 702"/>
                  <a:gd name="T30" fmla="*/ 91 w 1194"/>
                  <a:gd name="T31" fmla="*/ 284 h 702"/>
                  <a:gd name="T32" fmla="*/ 55 w 1194"/>
                  <a:gd name="T33" fmla="*/ 432 h 702"/>
                  <a:gd name="T34" fmla="*/ 1145 w 1194"/>
                  <a:gd name="T35" fmla="*/ 331 h 702"/>
                  <a:gd name="T36" fmla="*/ 978 w 1194"/>
                  <a:gd name="T37" fmla="*/ 418 h 702"/>
                  <a:gd name="T38" fmla="*/ 735 w 1194"/>
                  <a:gd name="T39" fmla="*/ 463 h 702"/>
                  <a:gd name="T40" fmla="*/ 158 w 1194"/>
                  <a:gd name="T41" fmla="*/ 448 h 702"/>
                  <a:gd name="T42" fmla="*/ 208 w 1194"/>
                  <a:gd name="T43" fmla="*/ 374 h 702"/>
                  <a:gd name="T44" fmla="*/ 610 w 1194"/>
                  <a:gd name="T45" fmla="*/ 335 h 702"/>
                  <a:gd name="T46" fmla="*/ 1068 w 1194"/>
                  <a:gd name="T47" fmla="*/ 282 h 702"/>
                  <a:gd name="T48" fmla="*/ 1099 w 1194"/>
                  <a:gd name="T49" fmla="*/ 276 h 702"/>
                  <a:gd name="T50" fmla="*/ 398 w 1194"/>
                  <a:gd name="T51" fmla="*/ 294 h 702"/>
                  <a:gd name="T52" fmla="*/ 1009 w 1194"/>
                  <a:gd name="T53" fmla="*/ 248 h 702"/>
                  <a:gd name="T54" fmla="*/ 607 w 1194"/>
                  <a:gd name="T55" fmla="*/ 287 h 702"/>
                  <a:gd name="T56" fmla="*/ 188 w 1194"/>
                  <a:gd name="T57" fmla="*/ 260 h 702"/>
                  <a:gd name="T58" fmla="*/ 856 w 1194"/>
                  <a:gd name="T59" fmla="*/ 107 h 702"/>
                  <a:gd name="T60" fmla="*/ 1040 w 1194"/>
                  <a:gd name="T61" fmla="*/ 123 h 702"/>
                  <a:gd name="T62" fmla="*/ 1109 w 1194"/>
                  <a:gd name="T63" fmla="*/ 210 h 702"/>
                  <a:gd name="T64" fmla="*/ 1003 w 1194"/>
                  <a:gd name="T65" fmla="*/ 199 h 702"/>
                  <a:gd name="T66" fmla="*/ 181 w 1194"/>
                  <a:gd name="T67" fmla="*/ 274 h 702"/>
                  <a:gd name="T68" fmla="*/ 188 w 1194"/>
                  <a:gd name="T69" fmla="*/ 260 h 702"/>
                  <a:gd name="T70" fmla="*/ 132 w 1194"/>
                  <a:gd name="T71" fmla="*/ 310 h 702"/>
                  <a:gd name="T72" fmla="*/ 197 w 1194"/>
                  <a:gd name="T73" fmla="*/ 326 h 702"/>
                  <a:gd name="T74" fmla="*/ 96 w 1194"/>
                  <a:gd name="T75" fmla="*/ 391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4" h="702">
                    <a:moveTo>
                      <a:pt x="12" y="588"/>
                    </a:moveTo>
                    <a:cubicBezTo>
                      <a:pt x="35" y="685"/>
                      <a:pt x="157" y="695"/>
                      <a:pt x="229" y="701"/>
                    </a:cubicBezTo>
                    <a:cubicBezTo>
                      <a:pt x="240" y="702"/>
                      <a:pt x="240" y="702"/>
                      <a:pt x="240" y="702"/>
                    </a:cubicBezTo>
                    <a:cubicBezTo>
                      <a:pt x="241" y="702"/>
                      <a:pt x="241" y="702"/>
                      <a:pt x="242" y="702"/>
                    </a:cubicBezTo>
                    <a:cubicBezTo>
                      <a:pt x="254" y="702"/>
                      <a:pt x="265" y="693"/>
                      <a:pt x="266" y="680"/>
                    </a:cubicBezTo>
                    <a:cubicBezTo>
                      <a:pt x="267" y="667"/>
                      <a:pt x="257" y="655"/>
                      <a:pt x="244" y="654"/>
                    </a:cubicBezTo>
                    <a:cubicBezTo>
                      <a:pt x="233" y="653"/>
                      <a:pt x="233" y="653"/>
                      <a:pt x="233" y="653"/>
                    </a:cubicBezTo>
                    <a:cubicBezTo>
                      <a:pt x="170" y="648"/>
                      <a:pt x="74" y="640"/>
                      <a:pt x="59" y="578"/>
                    </a:cubicBezTo>
                    <a:cubicBezTo>
                      <a:pt x="50" y="537"/>
                      <a:pt x="62" y="501"/>
                      <a:pt x="86" y="469"/>
                    </a:cubicBezTo>
                    <a:cubicBezTo>
                      <a:pt x="105" y="483"/>
                      <a:pt x="127" y="490"/>
                      <a:pt x="147" y="495"/>
                    </a:cubicBezTo>
                    <a:cubicBezTo>
                      <a:pt x="203" y="509"/>
                      <a:pt x="259" y="515"/>
                      <a:pt x="302" y="518"/>
                    </a:cubicBezTo>
                    <a:cubicBezTo>
                      <a:pt x="447" y="531"/>
                      <a:pt x="595" y="528"/>
                      <a:pt x="741" y="510"/>
                    </a:cubicBezTo>
                    <a:cubicBezTo>
                      <a:pt x="815" y="501"/>
                      <a:pt x="888" y="488"/>
                      <a:pt x="960" y="471"/>
                    </a:cubicBezTo>
                    <a:cubicBezTo>
                      <a:pt x="970" y="469"/>
                      <a:pt x="979" y="467"/>
                      <a:pt x="989" y="465"/>
                    </a:cubicBezTo>
                    <a:cubicBezTo>
                      <a:pt x="1042" y="453"/>
                      <a:pt x="1098" y="441"/>
                      <a:pt x="1146" y="409"/>
                    </a:cubicBezTo>
                    <a:cubicBezTo>
                      <a:pt x="1177" y="388"/>
                      <a:pt x="1194" y="360"/>
                      <a:pt x="1193" y="329"/>
                    </a:cubicBezTo>
                    <a:cubicBezTo>
                      <a:pt x="1191" y="298"/>
                      <a:pt x="1172" y="268"/>
                      <a:pt x="1141" y="246"/>
                    </a:cubicBezTo>
                    <a:cubicBezTo>
                      <a:pt x="1167" y="222"/>
                      <a:pt x="1179" y="188"/>
                      <a:pt x="1172" y="158"/>
                    </a:cubicBezTo>
                    <a:cubicBezTo>
                      <a:pt x="1158" y="100"/>
                      <a:pt x="1091" y="85"/>
                      <a:pt x="1051" y="76"/>
                    </a:cubicBezTo>
                    <a:cubicBezTo>
                      <a:pt x="1049" y="76"/>
                      <a:pt x="1049" y="76"/>
                      <a:pt x="1049" y="76"/>
                    </a:cubicBezTo>
                    <a:cubicBezTo>
                      <a:pt x="979" y="60"/>
                      <a:pt x="909" y="58"/>
                      <a:pt x="856" y="59"/>
                    </a:cubicBezTo>
                    <a:cubicBezTo>
                      <a:pt x="664" y="60"/>
                      <a:pt x="477" y="93"/>
                      <a:pt x="299" y="155"/>
                    </a:cubicBezTo>
                    <a:cubicBezTo>
                      <a:pt x="256" y="170"/>
                      <a:pt x="205" y="190"/>
                      <a:pt x="161" y="220"/>
                    </a:cubicBezTo>
                    <a:cubicBezTo>
                      <a:pt x="147" y="229"/>
                      <a:pt x="135" y="239"/>
                      <a:pt x="124" y="249"/>
                    </a:cubicBezTo>
                    <a:cubicBezTo>
                      <a:pt x="119" y="244"/>
                      <a:pt x="117" y="238"/>
                      <a:pt x="117" y="230"/>
                    </a:cubicBezTo>
                    <a:cubicBezTo>
                      <a:pt x="117" y="202"/>
                      <a:pt x="149" y="161"/>
                      <a:pt x="179" y="135"/>
                    </a:cubicBezTo>
                    <a:cubicBezTo>
                      <a:pt x="235" y="85"/>
                      <a:pt x="300" y="64"/>
                      <a:pt x="356" y="50"/>
                    </a:cubicBezTo>
                    <a:cubicBezTo>
                      <a:pt x="369" y="47"/>
                      <a:pt x="376" y="34"/>
                      <a:pt x="373" y="21"/>
                    </a:cubicBezTo>
                    <a:cubicBezTo>
                      <a:pt x="370" y="8"/>
                      <a:pt x="357" y="0"/>
                      <a:pt x="344" y="4"/>
                    </a:cubicBezTo>
                    <a:cubicBezTo>
                      <a:pt x="282" y="19"/>
                      <a:pt x="211" y="43"/>
                      <a:pt x="147" y="99"/>
                    </a:cubicBezTo>
                    <a:cubicBezTo>
                      <a:pt x="129" y="115"/>
                      <a:pt x="70" y="172"/>
                      <a:pt x="69" y="229"/>
                    </a:cubicBezTo>
                    <a:cubicBezTo>
                      <a:pt x="69" y="250"/>
                      <a:pt x="76" y="269"/>
                      <a:pt x="91" y="284"/>
                    </a:cubicBezTo>
                    <a:cubicBezTo>
                      <a:pt x="77" y="302"/>
                      <a:pt x="66" y="322"/>
                      <a:pt x="58" y="342"/>
                    </a:cubicBezTo>
                    <a:cubicBezTo>
                      <a:pt x="45" y="375"/>
                      <a:pt x="44" y="406"/>
                      <a:pt x="55" y="432"/>
                    </a:cubicBezTo>
                    <a:cubicBezTo>
                      <a:pt x="15" y="480"/>
                      <a:pt x="0" y="534"/>
                      <a:pt x="12" y="588"/>
                    </a:cubicBezTo>
                    <a:close/>
                    <a:moveTo>
                      <a:pt x="1145" y="331"/>
                    </a:moveTo>
                    <a:cubicBezTo>
                      <a:pt x="1146" y="345"/>
                      <a:pt x="1137" y="357"/>
                      <a:pt x="1119" y="369"/>
                    </a:cubicBezTo>
                    <a:cubicBezTo>
                      <a:pt x="1079" y="396"/>
                      <a:pt x="1028" y="407"/>
                      <a:pt x="978" y="418"/>
                    </a:cubicBezTo>
                    <a:cubicBezTo>
                      <a:pt x="969" y="420"/>
                      <a:pt x="959" y="422"/>
                      <a:pt x="949" y="424"/>
                    </a:cubicBezTo>
                    <a:cubicBezTo>
                      <a:pt x="879" y="441"/>
                      <a:pt x="807" y="454"/>
                      <a:pt x="735" y="463"/>
                    </a:cubicBezTo>
                    <a:cubicBezTo>
                      <a:pt x="593" y="480"/>
                      <a:pt x="448" y="483"/>
                      <a:pt x="306" y="471"/>
                    </a:cubicBezTo>
                    <a:cubicBezTo>
                      <a:pt x="265" y="467"/>
                      <a:pt x="211" y="461"/>
                      <a:pt x="158" y="448"/>
                    </a:cubicBezTo>
                    <a:cubicBezTo>
                      <a:pt x="145" y="445"/>
                      <a:pt x="131" y="441"/>
                      <a:pt x="119" y="434"/>
                    </a:cubicBezTo>
                    <a:cubicBezTo>
                      <a:pt x="146" y="410"/>
                      <a:pt x="177" y="390"/>
                      <a:pt x="208" y="374"/>
                    </a:cubicBezTo>
                    <a:cubicBezTo>
                      <a:pt x="233" y="361"/>
                      <a:pt x="258" y="349"/>
                      <a:pt x="284" y="337"/>
                    </a:cubicBezTo>
                    <a:cubicBezTo>
                      <a:pt x="393" y="347"/>
                      <a:pt x="502" y="341"/>
                      <a:pt x="610" y="335"/>
                    </a:cubicBezTo>
                    <a:cubicBezTo>
                      <a:pt x="639" y="333"/>
                      <a:pt x="669" y="331"/>
                      <a:pt x="698" y="330"/>
                    </a:cubicBezTo>
                    <a:cubicBezTo>
                      <a:pt x="821" y="325"/>
                      <a:pt x="947" y="319"/>
                      <a:pt x="1068" y="282"/>
                    </a:cubicBezTo>
                    <a:cubicBezTo>
                      <a:pt x="1076" y="280"/>
                      <a:pt x="1085" y="277"/>
                      <a:pt x="1094" y="273"/>
                    </a:cubicBezTo>
                    <a:cubicBezTo>
                      <a:pt x="1096" y="274"/>
                      <a:pt x="1097" y="275"/>
                      <a:pt x="1099" y="276"/>
                    </a:cubicBezTo>
                    <a:cubicBezTo>
                      <a:pt x="1126" y="291"/>
                      <a:pt x="1144" y="312"/>
                      <a:pt x="1145" y="331"/>
                    </a:cubicBezTo>
                    <a:close/>
                    <a:moveTo>
                      <a:pt x="398" y="294"/>
                    </a:moveTo>
                    <a:cubicBezTo>
                      <a:pt x="588" y="233"/>
                      <a:pt x="797" y="215"/>
                      <a:pt x="996" y="246"/>
                    </a:cubicBezTo>
                    <a:cubicBezTo>
                      <a:pt x="1000" y="247"/>
                      <a:pt x="1005" y="248"/>
                      <a:pt x="1009" y="248"/>
                    </a:cubicBezTo>
                    <a:cubicBezTo>
                      <a:pt x="907" y="273"/>
                      <a:pt x="800" y="277"/>
                      <a:pt x="696" y="282"/>
                    </a:cubicBezTo>
                    <a:cubicBezTo>
                      <a:pt x="667" y="283"/>
                      <a:pt x="636" y="285"/>
                      <a:pt x="607" y="287"/>
                    </a:cubicBezTo>
                    <a:cubicBezTo>
                      <a:pt x="538" y="291"/>
                      <a:pt x="468" y="294"/>
                      <a:pt x="398" y="294"/>
                    </a:cubicBezTo>
                    <a:close/>
                    <a:moveTo>
                      <a:pt x="188" y="260"/>
                    </a:moveTo>
                    <a:cubicBezTo>
                      <a:pt x="228" y="232"/>
                      <a:pt x="275" y="214"/>
                      <a:pt x="315" y="200"/>
                    </a:cubicBezTo>
                    <a:cubicBezTo>
                      <a:pt x="488" y="140"/>
                      <a:pt x="670" y="108"/>
                      <a:pt x="856" y="107"/>
                    </a:cubicBezTo>
                    <a:cubicBezTo>
                      <a:pt x="907" y="106"/>
                      <a:pt x="973" y="108"/>
                      <a:pt x="1038" y="122"/>
                    </a:cubicBezTo>
                    <a:cubicBezTo>
                      <a:pt x="1040" y="123"/>
                      <a:pt x="1040" y="123"/>
                      <a:pt x="1040" y="123"/>
                    </a:cubicBezTo>
                    <a:cubicBezTo>
                      <a:pt x="1073" y="130"/>
                      <a:pt x="1118" y="141"/>
                      <a:pt x="1125" y="170"/>
                    </a:cubicBezTo>
                    <a:cubicBezTo>
                      <a:pt x="1129" y="184"/>
                      <a:pt x="1120" y="200"/>
                      <a:pt x="1109" y="210"/>
                    </a:cubicBezTo>
                    <a:cubicBezTo>
                      <a:pt x="1104" y="214"/>
                      <a:pt x="1099" y="218"/>
                      <a:pt x="1093" y="221"/>
                    </a:cubicBezTo>
                    <a:cubicBezTo>
                      <a:pt x="1063" y="209"/>
                      <a:pt x="1031" y="203"/>
                      <a:pt x="1003" y="199"/>
                    </a:cubicBezTo>
                    <a:cubicBezTo>
                      <a:pt x="759" y="161"/>
                      <a:pt x="500" y="193"/>
                      <a:pt x="276" y="288"/>
                    </a:cubicBezTo>
                    <a:cubicBezTo>
                      <a:pt x="244" y="285"/>
                      <a:pt x="213" y="281"/>
                      <a:pt x="181" y="274"/>
                    </a:cubicBezTo>
                    <a:cubicBezTo>
                      <a:pt x="178" y="273"/>
                      <a:pt x="175" y="273"/>
                      <a:pt x="171" y="272"/>
                    </a:cubicBezTo>
                    <a:cubicBezTo>
                      <a:pt x="177" y="267"/>
                      <a:pt x="182" y="263"/>
                      <a:pt x="188" y="260"/>
                    </a:cubicBezTo>
                    <a:close/>
                    <a:moveTo>
                      <a:pt x="103" y="359"/>
                    </a:moveTo>
                    <a:cubicBezTo>
                      <a:pt x="110" y="341"/>
                      <a:pt x="121" y="324"/>
                      <a:pt x="132" y="310"/>
                    </a:cubicBezTo>
                    <a:cubicBezTo>
                      <a:pt x="145" y="315"/>
                      <a:pt x="159" y="318"/>
                      <a:pt x="171" y="321"/>
                    </a:cubicBezTo>
                    <a:cubicBezTo>
                      <a:pt x="180" y="323"/>
                      <a:pt x="188" y="324"/>
                      <a:pt x="197" y="326"/>
                    </a:cubicBezTo>
                    <a:cubicBezTo>
                      <a:pt x="193" y="328"/>
                      <a:pt x="189" y="330"/>
                      <a:pt x="185" y="332"/>
                    </a:cubicBezTo>
                    <a:cubicBezTo>
                      <a:pt x="150" y="350"/>
                      <a:pt x="121" y="370"/>
                      <a:pt x="96" y="391"/>
                    </a:cubicBezTo>
                    <a:cubicBezTo>
                      <a:pt x="97" y="378"/>
                      <a:pt x="101" y="366"/>
                      <a:pt x="103" y="35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34" name="Freeform 78">
                <a:extLst>
                  <a:ext uri="{FF2B5EF4-FFF2-40B4-BE49-F238E27FC236}">
                    <a16:creationId xmlns:a16="http://schemas.microsoft.com/office/drawing/2014/main" id="{027FD976-989D-D277-58F0-4309750A4ADD}"/>
                  </a:ext>
                </a:extLst>
              </p:cNvPr>
              <p:cNvSpPr>
                <a:spLocks/>
              </p:cNvSpPr>
              <p:nvPr/>
            </p:nvSpPr>
            <p:spPr bwMode="auto">
              <a:xfrm>
                <a:off x="8770938" y="3738563"/>
                <a:ext cx="85725" cy="82550"/>
              </a:xfrm>
              <a:custGeom>
                <a:avLst/>
                <a:gdLst>
                  <a:gd name="T0" fmla="*/ 142 w 263"/>
                  <a:gd name="T1" fmla="*/ 255 h 257"/>
                  <a:gd name="T2" fmla="*/ 146 w 263"/>
                  <a:gd name="T3" fmla="*/ 257 h 257"/>
                  <a:gd name="T4" fmla="*/ 146 w 263"/>
                  <a:gd name="T5" fmla="*/ 257 h 257"/>
                  <a:gd name="T6" fmla="*/ 150 w 263"/>
                  <a:gd name="T7" fmla="*/ 254 h 257"/>
                  <a:gd name="T8" fmla="*/ 177 w 263"/>
                  <a:gd name="T9" fmla="*/ 179 h 257"/>
                  <a:gd name="T10" fmla="*/ 259 w 263"/>
                  <a:gd name="T11" fmla="*/ 171 h 257"/>
                  <a:gd name="T12" fmla="*/ 263 w 263"/>
                  <a:gd name="T13" fmla="*/ 168 h 257"/>
                  <a:gd name="T14" fmla="*/ 262 w 263"/>
                  <a:gd name="T15" fmla="*/ 163 h 257"/>
                  <a:gd name="T16" fmla="*/ 204 w 263"/>
                  <a:gd name="T17" fmla="*/ 106 h 257"/>
                  <a:gd name="T18" fmla="*/ 229 w 263"/>
                  <a:gd name="T19" fmla="*/ 28 h 257"/>
                  <a:gd name="T20" fmla="*/ 228 w 263"/>
                  <a:gd name="T21" fmla="*/ 23 h 257"/>
                  <a:gd name="T22" fmla="*/ 223 w 263"/>
                  <a:gd name="T23" fmla="*/ 22 h 257"/>
                  <a:gd name="T24" fmla="*/ 147 w 263"/>
                  <a:gd name="T25" fmla="*/ 53 h 257"/>
                  <a:gd name="T26" fmla="*/ 83 w 263"/>
                  <a:gd name="T27" fmla="*/ 2 h 257"/>
                  <a:gd name="T28" fmla="*/ 79 w 263"/>
                  <a:gd name="T29" fmla="*/ 1 h 257"/>
                  <a:gd name="T30" fmla="*/ 76 w 263"/>
                  <a:gd name="T31" fmla="*/ 5 h 257"/>
                  <a:gd name="T32" fmla="*/ 78 w 263"/>
                  <a:gd name="T33" fmla="*/ 87 h 257"/>
                  <a:gd name="T34" fmla="*/ 3 w 263"/>
                  <a:gd name="T35" fmla="*/ 120 h 257"/>
                  <a:gd name="T36" fmla="*/ 0 w 263"/>
                  <a:gd name="T37" fmla="*/ 124 h 257"/>
                  <a:gd name="T38" fmla="*/ 3 w 263"/>
                  <a:gd name="T39" fmla="*/ 128 h 257"/>
                  <a:gd name="T40" fmla="*/ 100 w 263"/>
                  <a:gd name="T41" fmla="*/ 161 h 257"/>
                  <a:gd name="T42" fmla="*/ 142 w 263"/>
                  <a:gd name="T43" fmla="*/ 2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3" h="257">
                    <a:moveTo>
                      <a:pt x="142" y="255"/>
                    </a:moveTo>
                    <a:cubicBezTo>
                      <a:pt x="143" y="256"/>
                      <a:pt x="144" y="257"/>
                      <a:pt x="146" y="257"/>
                    </a:cubicBezTo>
                    <a:cubicBezTo>
                      <a:pt x="146" y="257"/>
                      <a:pt x="146" y="257"/>
                      <a:pt x="146" y="257"/>
                    </a:cubicBezTo>
                    <a:cubicBezTo>
                      <a:pt x="148" y="257"/>
                      <a:pt x="150" y="256"/>
                      <a:pt x="150" y="254"/>
                    </a:cubicBezTo>
                    <a:cubicBezTo>
                      <a:pt x="177" y="179"/>
                      <a:pt x="177" y="179"/>
                      <a:pt x="177" y="179"/>
                    </a:cubicBezTo>
                    <a:cubicBezTo>
                      <a:pt x="259" y="171"/>
                      <a:pt x="259" y="171"/>
                      <a:pt x="259" y="171"/>
                    </a:cubicBezTo>
                    <a:cubicBezTo>
                      <a:pt x="260" y="170"/>
                      <a:pt x="262" y="169"/>
                      <a:pt x="263" y="168"/>
                    </a:cubicBezTo>
                    <a:cubicBezTo>
                      <a:pt x="263" y="166"/>
                      <a:pt x="263" y="164"/>
                      <a:pt x="262" y="163"/>
                    </a:cubicBezTo>
                    <a:cubicBezTo>
                      <a:pt x="204" y="106"/>
                      <a:pt x="204" y="106"/>
                      <a:pt x="204" y="106"/>
                    </a:cubicBezTo>
                    <a:cubicBezTo>
                      <a:pt x="229" y="28"/>
                      <a:pt x="229" y="28"/>
                      <a:pt x="229" y="28"/>
                    </a:cubicBezTo>
                    <a:cubicBezTo>
                      <a:pt x="229" y="26"/>
                      <a:pt x="229" y="24"/>
                      <a:pt x="228" y="23"/>
                    </a:cubicBezTo>
                    <a:cubicBezTo>
                      <a:pt x="226" y="22"/>
                      <a:pt x="224" y="22"/>
                      <a:pt x="223" y="22"/>
                    </a:cubicBezTo>
                    <a:cubicBezTo>
                      <a:pt x="147" y="53"/>
                      <a:pt x="147" y="53"/>
                      <a:pt x="147" y="53"/>
                    </a:cubicBezTo>
                    <a:cubicBezTo>
                      <a:pt x="83" y="2"/>
                      <a:pt x="83" y="2"/>
                      <a:pt x="83" y="2"/>
                    </a:cubicBezTo>
                    <a:cubicBezTo>
                      <a:pt x="82" y="1"/>
                      <a:pt x="80" y="0"/>
                      <a:pt x="79" y="1"/>
                    </a:cubicBezTo>
                    <a:cubicBezTo>
                      <a:pt x="77" y="2"/>
                      <a:pt x="76" y="4"/>
                      <a:pt x="76" y="5"/>
                    </a:cubicBezTo>
                    <a:cubicBezTo>
                      <a:pt x="78" y="87"/>
                      <a:pt x="78" y="87"/>
                      <a:pt x="78" y="87"/>
                    </a:cubicBezTo>
                    <a:cubicBezTo>
                      <a:pt x="3" y="120"/>
                      <a:pt x="3" y="120"/>
                      <a:pt x="3" y="120"/>
                    </a:cubicBezTo>
                    <a:cubicBezTo>
                      <a:pt x="1" y="120"/>
                      <a:pt x="0" y="122"/>
                      <a:pt x="0" y="124"/>
                    </a:cubicBezTo>
                    <a:cubicBezTo>
                      <a:pt x="0" y="126"/>
                      <a:pt x="1" y="127"/>
                      <a:pt x="3" y="128"/>
                    </a:cubicBezTo>
                    <a:cubicBezTo>
                      <a:pt x="100" y="161"/>
                      <a:pt x="100" y="161"/>
                      <a:pt x="100" y="161"/>
                    </a:cubicBezTo>
                    <a:lnTo>
                      <a:pt x="142" y="255"/>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35" name="Freeform 79">
                <a:extLst>
                  <a:ext uri="{FF2B5EF4-FFF2-40B4-BE49-F238E27FC236}">
                    <a16:creationId xmlns:a16="http://schemas.microsoft.com/office/drawing/2014/main" id="{0205313D-5CF7-3797-E1AC-D59F03B9307A}"/>
                  </a:ext>
                </a:extLst>
              </p:cNvPr>
              <p:cNvSpPr>
                <a:spLocks/>
              </p:cNvSpPr>
              <p:nvPr/>
            </p:nvSpPr>
            <p:spPr bwMode="auto">
              <a:xfrm>
                <a:off x="9294813" y="3790950"/>
                <a:ext cx="85725" cy="79375"/>
              </a:xfrm>
              <a:custGeom>
                <a:avLst/>
                <a:gdLst>
                  <a:gd name="T0" fmla="*/ 262 w 264"/>
                  <a:gd name="T1" fmla="*/ 162 h 248"/>
                  <a:gd name="T2" fmla="*/ 201 w 264"/>
                  <a:gd name="T3" fmla="*/ 107 h 248"/>
                  <a:gd name="T4" fmla="*/ 227 w 264"/>
                  <a:gd name="T5" fmla="*/ 32 h 248"/>
                  <a:gd name="T6" fmla="*/ 226 w 264"/>
                  <a:gd name="T7" fmla="*/ 27 h 248"/>
                  <a:gd name="T8" fmla="*/ 221 w 264"/>
                  <a:gd name="T9" fmla="*/ 26 h 248"/>
                  <a:gd name="T10" fmla="*/ 145 w 264"/>
                  <a:gd name="T11" fmla="*/ 54 h 248"/>
                  <a:gd name="T12" fmla="*/ 84 w 264"/>
                  <a:gd name="T13" fmla="*/ 1 h 248"/>
                  <a:gd name="T14" fmla="*/ 79 w 264"/>
                  <a:gd name="T15" fmla="*/ 0 h 248"/>
                  <a:gd name="T16" fmla="*/ 77 w 264"/>
                  <a:gd name="T17" fmla="*/ 4 h 248"/>
                  <a:gd name="T18" fmla="*/ 74 w 264"/>
                  <a:gd name="T19" fmla="*/ 86 h 248"/>
                  <a:gd name="T20" fmla="*/ 3 w 264"/>
                  <a:gd name="T21" fmla="*/ 123 h 248"/>
                  <a:gd name="T22" fmla="*/ 0 w 264"/>
                  <a:gd name="T23" fmla="*/ 127 h 248"/>
                  <a:gd name="T24" fmla="*/ 3 w 264"/>
                  <a:gd name="T25" fmla="*/ 132 h 248"/>
                  <a:gd name="T26" fmla="*/ 79 w 264"/>
                  <a:gd name="T27" fmla="*/ 164 h 248"/>
                  <a:gd name="T28" fmla="*/ 79 w 264"/>
                  <a:gd name="T29" fmla="*/ 244 h 248"/>
                  <a:gd name="T30" fmla="*/ 82 w 264"/>
                  <a:gd name="T31" fmla="*/ 248 h 248"/>
                  <a:gd name="T32" fmla="*/ 83 w 264"/>
                  <a:gd name="T33" fmla="*/ 248 h 248"/>
                  <a:gd name="T34" fmla="*/ 87 w 264"/>
                  <a:gd name="T35" fmla="*/ 247 h 248"/>
                  <a:gd name="T36" fmla="*/ 155 w 264"/>
                  <a:gd name="T37" fmla="*/ 172 h 248"/>
                  <a:gd name="T38" fmla="*/ 259 w 264"/>
                  <a:gd name="T39" fmla="*/ 170 h 248"/>
                  <a:gd name="T40" fmla="*/ 263 w 264"/>
                  <a:gd name="T41" fmla="*/ 167 h 248"/>
                  <a:gd name="T42" fmla="*/ 262 w 264"/>
                  <a:gd name="T43" fmla="*/ 16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48">
                    <a:moveTo>
                      <a:pt x="262" y="162"/>
                    </a:moveTo>
                    <a:cubicBezTo>
                      <a:pt x="201" y="107"/>
                      <a:pt x="201" y="107"/>
                      <a:pt x="201" y="107"/>
                    </a:cubicBezTo>
                    <a:cubicBezTo>
                      <a:pt x="227" y="32"/>
                      <a:pt x="227" y="32"/>
                      <a:pt x="227" y="32"/>
                    </a:cubicBezTo>
                    <a:cubicBezTo>
                      <a:pt x="228" y="30"/>
                      <a:pt x="227" y="28"/>
                      <a:pt x="226" y="27"/>
                    </a:cubicBezTo>
                    <a:cubicBezTo>
                      <a:pt x="225" y="25"/>
                      <a:pt x="223" y="25"/>
                      <a:pt x="221" y="26"/>
                    </a:cubicBezTo>
                    <a:cubicBezTo>
                      <a:pt x="145" y="54"/>
                      <a:pt x="145" y="54"/>
                      <a:pt x="145" y="54"/>
                    </a:cubicBezTo>
                    <a:cubicBezTo>
                      <a:pt x="84" y="1"/>
                      <a:pt x="84" y="1"/>
                      <a:pt x="84" y="1"/>
                    </a:cubicBezTo>
                    <a:cubicBezTo>
                      <a:pt x="83" y="0"/>
                      <a:pt x="81" y="0"/>
                      <a:pt x="79" y="0"/>
                    </a:cubicBezTo>
                    <a:cubicBezTo>
                      <a:pt x="78" y="1"/>
                      <a:pt x="77" y="3"/>
                      <a:pt x="77" y="4"/>
                    </a:cubicBezTo>
                    <a:cubicBezTo>
                      <a:pt x="74" y="86"/>
                      <a:pt x="74" y="86"/>
                      <a:pt x="74" y="86"/>
                    </a:cubicBezTo>
                    <a:cubicBezTo>
                      <a:pt x="3" y="123"/>
                      <a:pt x="3" y="123"/>
                      <a:pt x="3" y="123"/>
                    </a:cubicBezTo>
                    <a:cubicBezTo>
                      <a:pt x="1" y="124"/>
                      <a:pt x="0" y="126"/>
                      <a:pt x="0" y="127"/>
                    </a:cubicBezTo>
                    <a:cubicBezTo>
                      <a:pt x="0" y="129"/>
                      <a:pt x="1" y="131"/>
                      <a:pt x="3" y="132"/>
                    </a:cubicBezTo>
                    <a:cubicBezTo>
                      <a:pt x="79" y="164"/>
                      <a:pt x="79" y="164"/>
                      <a:pt x="79" y="164"/>
                    </a:cubicBezTo>
                    <a:cubicBezTo>
                      <a:pt x="79" y="244"/>
                      <a:pt x="79" y="244"/>
                      <a:pt x="79" y="244"/>
                    </a:cubicBezTo>
                    <a:cubicBezTo>
                      <a:pt x="79" y="246"/>
                      <a:pt x="80" y="247"/>
                      <a:pt x="82" y="248"/>
                    </a:cubicBezTo>
                    <a:cubicBezTo>
                      <a:pt x="82" y="248"/>
                      <a:pt x="83" y="248"/>
                      <a:pt x="83" y="248"/>
                    </a:cubicBezTo>
                    <a:cubicBezTo>
                      <a:pt x="84" y="248"/>
                      <a:pt x="86" y="248"/>
                      <a:pt x="87" y="247"/>
                    </a:cubicBezTo>
                    <a:cubicBezTo>
                      <a:pt x="155" y="172"/>
                      <a:pt x="155" y="172"/>
                      <a:pt x="155" y="172"/>
                    </a:cubicBezTo>
                    <a:cubicBezTo>
                      <a:pt x="259" y="170"/>
                      <a:pt x="259" y="170"/>
                      <a:pt x="259" y="170"/>
                    </a:cubicBezTo>
                    <a:cubicBezTo>
                      <a:pt x="261" y="170"/>
                      <a:pt x="262" y="169"/>
                      <a:pt x="263" y="167"/>
                    </a:cubicBezTo>
                    <a:cubicBezTo>
                      <a:pt x="264" y="165"/>
                      <a:pt x="263" y="163"/>
                      <a:pt x="262" y="1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36" name="Freeform 80">
                <a:extLst>
                  <a:ext uri="{FF2B5EF4-FFF2-40B4-BE49-F238E27FC236}">
                    <a16:creationId xmlns:a16="http://schemas.microsoft.com/office/drawing/2014/main" id="{1EF6C0D6-8B1A-E176-4CFB-9F139C69C4FB}"/>
                  </a:ext>
                </a:extLst>
              </p:cNvPr>
              <p:cNvSpPr>
                <a:spLocks/>
              </p:cNvSpPr>
              <p:nvPr/>
            </p:nvSpPr>
            <p:spPr bwMode="auto">
              <a:xfrm>
                <a:off x="9167813" y="3902075"/>
                <a:ext cx="41275" cy="38100"/>
              </a:xfrm>
              <a:custGeom>
                <a:avLst/>
                <a:gdLst>
                  <a:gd name="T0" fmla="*/ 128 w 129"/>
                  <a:gd name="T1" fmla="*/ 43 h 119"/>
                  <a:gd name="T2" fmla="*/ 124 w 129"/>
                  <a:gd name="T3" fmla="*/ 40 h 119"/>
                  <a:gd name="T4" fmla="*/ 87 w 129"/>
                  <a:gd name="T5" fmla="*/ 38 h 119"/>
                  <a:gd name="T6" fmla="*/ 69 w 129"/>
                  <a:gd name="T7" fmla="*/ 2 h 119"/>
                  <a:gd name="T8" fmla="*/ 65 w 129"/>
                  <a:gd name="T9" fmla="*/ 0 h 119"/>
                  <a:gd name="T10" fmla="*/ 60 w 129"/>
                  <a:gd name="T11" fmla="*/ 3 h 119"/>
                  <a:gd name="T12" fmla="*/ 45 w 129"/>
                  <a:gd name="T13" fmla="*/ 38 h 119"/>
                  <a:gd name="T14" fmla="*/ 5 w 129"/>
                  <a:gd name="T15" fmla="*/ 40 h 119"/>
                  <a:gd name="T16" fmla="*/ 1 w 129"/>
                  <a:gd name="T17" fmla="*/ 43 h 119"/>
                  <a:gd name="T18" fmla="*/ 2 w 129"/>
                  <a:gd name="T19" fmla="*/ 48 h 119"/>
                  <a:gd name="T20" fmla="*/ 28 w 129"/>
                  <a:gd name="T21" fmla="*/ 75 h 119"/>
                  <a:gd name="T22" fmla="*/ 14 w 129"/>
                  <a:gd name="T23" fmla="*/ 113 h 119"/>
                  <a:gd name="T24" fmla="*/ 15 w 129"/>
                  <a:gd name="T25" fmla="*/ 118 h 119"/>
                  <a:gd name="T26" fmla="*/ 18 w 129"/>
                  <a:gd name="T27" fmla="*/ 119 h 119"/>
                  <a:gd name="T28" fmla="*/ 20 w 129"/>
                  <a:gd name="T29" fmla="*/ 119 h 119"/>
                  <a:gd name="T30" fmla="*/ 65 w 129"/>
                  <a:gd name="T31" fmla="*/ 98 h 119"/>
                  <a:gd name="T32" fmla="*/ 112 w 129"/>
                  <a:gd name="T33" fmla="*/ 117 h 119"/>
                  <a:gd name="T34" fmla="*/ 113 w 129"/>
                  <a:gd name="T35" fmla="*/ 117 h 119"/>
                  <a:gd name="T36" fmla="*/ 117 w 129"/>
                  <a:gd name="T37" fmla="*/ 116 h 119"/>
                  <a:gd name="T38" fmla="*/ 117 w 129"/>
                  <a:gd name="T39" fmla="*/ 111 h 119"/>
                  <a:gd name="T40" fmla="*/ 102 w 129"/>
                  <a:gd name="T41" fmla="*/ 75 h 119"/>
                  <a:gd name="T42" fmla="*/ 127 w 129"/>
                  <a:gd name="T43" fmla="*/ 48 h 119"/>
                  <a:gd name="T44" fmla="*/ 128 w 129"/>
                  <a:gd name="T45" fmla="*/ 4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9" h="119">
                    <a:moveTo>
                      <a:pt x="128" y="43"/>
                    </a:moveTo>
                    <a:cubicBezTo>
                      <a:pt x="127" y="41"/>
                      <a:pt x="126" y="40"/>
                      <a:pt x="124" y="40"/>
                    </a:cubicBezTo>
                    <a:cubicBezTo>
                      <a:pt x="87" y="38"/>
                      <a:pt x="87" y="38"/>
                      <a:pt x="87" y="38"/>
                    </a:cubicBezTo>
                    <a:cubicBezTo>
                      <a:pt x="69" y="2"/>
                      <a:pt x="69" y="2"/>
                      <a:pt x="69" y="2"/>
                    </a:cubicBezTo>
                    <a:cubicBezTo>
                      <a:pt x="68" y="1"/>
                      <a:pt x="66" y="0"/>
                      <a:pt x="65" y="0"/>
                    </a:cubicBezTo>
                    <a:cubicBezTo>
                      <a:pt x="63" y="0"/>
                      <a:pt x="61" y="1"/>
                      <a:pt x="60" y="3"/>
                    </a:cubicBezTo>
                    <a:cubicBezTo>
                      <a:pt x="45" y="38"/>
                      <a:pt x="45" y="38"/>
                      <a:pt x="45" y="38"/>
                    </a:cubicBezTo>
                    <a:cubicBezTo>
                      <a:pt x="5" y="40"/>
                      <a:pt x="5" y="40"/>
                      <a:pt x="5" y="40"/>
                    </a:cubicBezTo>
                    <a:cubicBezTo>
                      <a:pt x="3" y="40"/>
                      <a:pt x="2" y="41"/>
                      <a:pt x="1" y="43"/>
                    </a:cubicBezTo>
                    <a:cubicBezTo>
                      <a:pt x="0" y="45"/>
                      <a:pt x="1" y="46"/>
                      <a:pt x="2" y="48"/>
                    </a:cubicBezTo>
                    <a:cubicBezTo>
                      <a:pt x="28" y="75"/>
                      <a:pt x="28" y="75"/>
                      <a:pt x="28" y="75"/>
                    </a:cubicBezTo>
                    <a:cubicBezTo>
                      <a:pt x="14" y="113"/>
                      <a:pt x="14" y="113"/>
                      <a:pt x="14" y="113"/>
                    </a:cubicBezTo>
                    <a:cubicBezTo>
                      <a:pt x="13" y="115"/>
                      <a:pt x="14" y="117"/>
                      <a:pt x="15" y="118"/>
                    </a:cubicBezTo>
                    <a:cubicBezTo>
                      <a:pt x="16" y="119"/>
                      <a:pt x="17" y="119"/>
                      <a:pt x="18" y="119"/>
                    </a:cubicBezTo>
                    <a:cubicBezTo>
                      <a:pt x="19" y="119"/>
                      <a:pt x="19" y="119"/>
                      <a:pt x="20" y="119"/>
                    </a:cubicBezTo>
                    <a:cubicBezTo>
                      <a:pt x="65" y="98"/>
                      <a:pt x="65" y="98"/>
                      <a:pt x="65" y="98"/>
                    </a:cubicBezTo>
                    <a:cubicBezTo>
                      <a:pt x="112" y="117"/>
                      <a:pt x="112" y="117"/>
                      <a:pt x="112" y="117"/>
                    </a:cubicBezTo>
                    <a:cubicBezTo>
                      <a:pt x="112" y="117"/>
                      <a:pt x="113" y="117"/>
                      <a:pt x="113" y="117"/>
                    </a:cubicBezTo>
                    <a:cubicBezTo>
                      <a:pt x="115" y="117"/>
                      <a:pt x="116" y="116"/>
                      <a:pt x="117" y="116"/>
                    </a:cubicBezTo>
                    <a:cubicBezTo>
                      <a:pt x="118" y="114"/>
                      <a:pt x="118" y="112"/>
                      <a:pt x="117" y="111"/>
                    </a:cubicBezTo>
                    <a:cubicBezTo>
                      <a:pt x="102" y="75"/>
                      <a:pt x="102" y="75"/>
                      <a:pt x="102" y="75"/>
                    </a:cubicBezTo>
                    <a:cubicBezTo>
                      <a:pt x="127" y="48"/>
                      <a:pt x="127" y="48"/>
                      <a:pt x="127" y="48"/>
                    </a:cubicBezTo>
                    <a:cubicBezTo>
                      <a:pt x="128" y="46"/>
                      <a:pt x="129" y="45"/>
                      <a:pt x="128"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37" name="Freeform 81">
                <a:extLst>
                  <a:ext uri="{FF2B5EF4-FFF2-40B4-BE49-F238E27FC236}">
                    <a16:creationId xmlns:a16="http://schemas.microsoft.com/office/drawing/2014/main" id="{6CCAE661-16A7-4E3C-9569-0EB2205A9E12}"/>
                  </a:ext>
                </a:extLst>
              </p:cNvPr>
              <p:cNvSpPr>
                <a:spLocks/>
              </p:cNvSpPr>
              <p:nvPr/>
            </p:nvSpPr>
            <p:spPr bwMode="auto">
              <a:xfrm>
                <a:off x="8821738" y="3952875"/>
                <a:ext cx="42863" cy="38100"/>
              </a:xfrm>
              <a:custGeom>
                <a:avLst/>
                <a:gdLst>
                  <a:gd name="T0" fmla="*/ 68 w 130"/>
                  <a:gd name="T1" fmla="*/ 2 h 119"/>
                  <a:gd name="T2" fmla="*/ 64 w 130"/>
                  <a:gd name="T3" fmla="*/ 0 h 119"/>
                  <a:gd name="T4" fmla="*/ 60 w 130"/>
                  <a:gd name="T5" fmla="*/ 2 h 119"/>
                  <a:gd name="T6" fmla="*/ 44 w 130"/>
                  <a:gd name="T7" fmla="*/ 38 h 119"/>
                  <a:gd name="T8" fmla="*/ 5 w 130"/>
                  <a:gd name="T9" fmla="*/ 40 h 119"/>
                  <a:gd name="T10" fmla="*/ 1 w 130"/>
                  <a:gd name="T11" fmla="*/ 43 h 119"/>
                  <a:gd name="T12" fmla="*/ 2 w 130"/>
                  <a:gd name="T13" fmla="*/ 48 h 119"/>
                  <a:gd name="T14" fmla="*/ 29 w 130"/>
                  <a:gd name="T15" fmla="*/ 77 h 119"/>
                  <a:gd name="T16" fmla="*/ 13 w 130"/>
                  <a:gd name="T17" fmla="*/ 112 h 119"/>
                  <a:gd name="T18" fmla="*/ 14 w 130"/>
                  <a:gd name="T19" fmla="*/ 117 h 119"/>
                  <a:gd name="T20" fmla="*/ 18 w 130"/>
                  <a:gd name="T21" fmla="*/ 119 h 119"/>
                  <a:gd name="T22" fmla="*/ 19 w 130"/>
                  <a:gd name="T23" fmla="*/ 118 h 119"/>
                  <a:gd name="T24" fmla="*/ 66 w 130"/>
                  <a:gd name="T25" fmla="*/ 98 h 119"/>
                  <a:gd name="T26" fmla="*/ 111 w 130"/>
                  <a:gd name="T27" fmla="*/ 118 h 119"/>
                  <a:gd name="T28" fmla="*/ 113 w 130"/>
                  <a:gd name="T29" fmla="*/ 119 h 119"/>
                  <a:gd name="T30" fmla="*/ 116 w 130"/>
                  <a:gd name="T31" fmla="*/ 117 h 119"/>
                  <a:gd name="T32" fmla="*/ 117 w 130"/>
                  <a:gd name="T33" fmla="*/ 112 h 119"/>
                  <a:gd name="T34" fmla="*/ 101 w 130"/>
                  <a:gd name="T35" fmla="*/ 77 h 119"/>
                  <a:gd name="T36" fmla="*/ 129 w 130"/>
                  <a:gd name="T37" fmla="*/ 48 h 119"/>
                  <a:gd name="T38" fmla="*/ 130 w 130"/>
                  <a:gd name="T39" fmla="*/ 43 h 119"/>
                  <a:gd name="T40" fmla="*/ 126 w 130"/>
                  <a:gd name="T41" fmla="*/ 40 h 119"/>
                  <a:gd name="T42" fmla="*/ 86 w 130"/>
                  <a:gd name="T43" fmla="*/ 38 h 119"/>
                  <a:gd name="T44" fmla="*/ 68 w 130"/>
                  <a:gd name="T45"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119">
                    <a:moveTo>
                      <a:pt x="68" y="2"/>
                    </a:moveTo>
                    <a:cubicBezTo>
                      <a:pt x="67" y="1"/>
                      <a:pt x="66" y="0"/>
                      <a:pt x="64" y="0"/>
                    </a:cubicBezTo>
                    <a:cubicBezTo>
                      <a:pt x="62" y="0"/>
                      <a:pt x="61" y="1"/>
                      <a:pt x="60" y="2"/>
                    </a:cubicBezTo>
                    <a:cubicBezTo>
                      <a:pt x="44" y="38"/>
                      <a:pt x="44" y="38"/>
                      <a:pt x="44" y="38"/>
                    </a:cubicBezTo>
                    <a:cubicBezTo>
                      <a:pt x="5" y="40"/>
                      <a:pt x="5" y="40"/>
                      <a:pt x="5" y="40"/>
                    </a:cubicBezTo>
                    <a:cubicBezTo>
                      <a:pt x="3" y="40"/>
                      <a:pt x="1" y="41"/>
                      <a:pt x="1" y="43"/>
                    </a:cubicBezTo>
                    <a:cubicBezTo>
                      <a:pt x="0" y="44"/>
                      <a:pt x="0" y="46"/>
                      <a:pt x="2" y="48"/>
                    </a:cubicBezTo>
                    <a:cubicBezTo>
                      <a:pt x="29" y="77"/>
                      <a:pt x="29" y="77"/>
                      <a:pt x="29" y="77"/>
                    </a:cubicBezTo>
                    <a:cubicBezTo>
                      <a:pt x="13" y="112"/>
                      <a:pt x="13" y="112"/>
                      <a:pt x="13" y="112"/>
                    </a:cubicBezTo>
                    <a:cubicBezTo>
                      <a:pt x="13" y="114"/>
                      <a:pt x="13" y="116"/>
                      <a:pt x="14" y="117"/>
                    </a:cubicBezTo>
                    <a:cubicBezTo>
                      <a:pt x="15" y="118"/>
                      <a:pt x="16" y="119"/>
                      <a:pt x="18" y="119"/>
                    </a:cubicBezTo>
                    <a:cubicBezTo>
                      <a:pt x="18" y="119"/>
                      <a:pt x="19" y="119"/>
                      <a:pt x="19" y="118"/>
                    </a:cubicBezTo>
                    <a:cubicBezTo>
                      <a:pt x="66" y="98"/>
                      <a:pt x="66" y="98"/>
                      <a:pt x="66" y="98"/>
                    </a:cubicBezTo>
                    <a:cubicBezTo>
                      <a:pt x="111" y="118"/>
                      <a:pt x="111" y="118"/>
                      <a:pt x="111" y="118"/>
                    </a:cubicBezTo>
                    <a:cubicBezTo>
                      <a:pt x="112" y="119"/>
                      <a:pt x="112" y="119"/>
                      <a:pt x="113" y="119"/>
                    </a:cubicBezTo>
                    <a:cubicBezTo>
                      <a:pt x="114" y="119"/>
                      <a:pt x="115" y="118"/>
                      <a:pt x="116" y="117"/>
                    </a:cubicBezTo>
                    <a:cubicBezTo>
                      <a:pt x="117" y="116"/>
                      <a:pt x="118" y="114"/>
                      <a:pt x="117" y="112"/>
                    </a:cubicBezTo>
                    <a:cubicBezTo>
                      <a:pt x="101" y="77"/>
                      <a:pt x="101" y="77"/>
                      <a:pt x="101" y="77"/>
                    </a:cubicBezTo>
                    <a:cubicBezTo>
                      <a:pt x="129" y="48"/>
                      <a:pt x="129" y="48"/>
                      <a:pt x="129" y="48"/>
                    </a:cubicBezTo>
                    <a:cubicBezTo>
                      <a:pt x="130" y="46"/>
                      <a:pt x="130" y="44"/>
                      <a:pt x="130" y="43"/>
                    </a:cubicBezTo>
                    <a:cubicBezTo>
                      <a:pt x="129" y="41"/>
                      <a:pt x="128" y="40"/>
                      <a:pt x="126" y="40"/>
                    </a:cubicBezTo>
                    <a:cubicBezTo>
                      <a:pt x="86" y="38"/>
                      <a:pt x="86" y="38"/>
                      <a:pt x="86" y="38"/>
                    </a:cubicBezTo>
                    <a:lnTo>
                      <a:pt x="68" y="2"/>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grpSp>
      </p:grpSp>
      <p:grpSp>
        <p:nvGrpSpPr>
          <p:cNvPr id="143" name="Group 32">
            <a:extLst>
              <a:ext uri="{FF2B5EF4-FFF2-40B4-BE49-F238E27FC236}">
                <a16:creationId xmlns:a16="http://schemas.microsoft.com/office/drawing/2014/main" id="{4F1090F1-C9BF-A805-0257-B3A58F7C495F}"/>
              </a:ext>
            </a:extLst>
          </p:cNvPr>
          <p:cNvGrpSpPr/>
          <p:nvPr/>
        </p:nvGrpSpPr>
        <p:grpSpPr>
          <a:xfrm>
            <a:off x="9621827" y="4500733"/>
            <a:ext cx="402811" cy="480653"/>
            <a:chOff x="395176" y="637318"/>
            <a:chExt cx="612675" cy="731071"/>
          </a:xfrm>
        </p:grpSpPr>
        <p:grpSp>
          <p:nvGrpSpPr>
            <p:cNvPr id="144" name="Group 23">
              <a:extLst>
                <a:ext uri="{FF2B5EF4-FFF2-40B4-BE49-F238E27FC236}">
                  <a16:creationId xmlns:a16="http://schemas.microsoft.com/office/drawing/2014/main" id="{9B332D11-1F2C-9C36-E26F-9B9D7512BA44}"/>
                </a:ext>
              </a:extLst>
            </p:cNvPr>
            <p:cNvGrpSpPr/>
            <p:nvPr/>
          </p:nvGrpSpPr>
          <p:grpSpPr>
            <a:xfrm>
              <a:off x="704115" y="895910"/>
              <a:ext cx="303736" cy="472479"/>
              <a:chOff x="704115" y="895910"/>
              <a:chExt cx="303736" cy="472479"/>
            </a:xfrm>
          </p:grpSpPr>
          <p:sp>
            <p:nvSpPr>
              <p:cNvPr id="146" name="Freeform: Shape 24">
                <a:extLst>
                  <a:ext uri="{FF2B5EF4-FFF2-40B4-BE49-F238E27FC236}">
                    <a16:creationId xmlns:a16="http://schemas.microsoft.com/office/drawing/2014/main" id="{A7645517-42AD-6B3F-591B-8D9E7950F6DA}"/>
                  </a:ext>
                </a:extLst>
              </p:cNvPr>
              <p:cNvSpPr/>
              <p:nvPr/>
            </p:nvSpPr>
            <p:spPr>
              <a:xfrm>
                <a:off x="704115" y="1115274"/>
                <a:ext cx="303736" cy="253115"/>
              </a:xfrm>
              <a:custGeom>
                <a:avLst/>
                <a:gdLst>
                  <a:gd name="f0" fmla="val 10800000"/>
                  <a:gd name="f1" fmla="val 5400000"/>
                  <a:gd name="f2" fmla="val 180"/>
                  <a:gd name="f3" fmla="val w"/>
                  <a:gd name="f4" fmla="val h"/>
                  <a:gd name="f5" fmla="val 0"/>
                  <a:gd name="f6" fmla="val 171450"/>
                  <a:gd name="f7" fmla="val 142875"/>
                  <a:gd name="f8" fmla="val 123825"/>
                  <a:gd name="f9" fmla="val 57150"/>
                  <a:gd name="f10" fmla="val 85725"/>
                  <a:gd name="f11" fmla="val 47625"/>
                  <a:gd name="f12" fmla="+- 0 0 -90"/>
                  <a:gd name="f13" fmla="*/ f3 1 171450"/>
                  <a:gd name="f14" fmla="*/ f4 1 142875"/>
                  <a:gd name="f15" fmla="val f5"/>
                  <a:gd name="f16" fmla="val f6"/>
                  <a:gd name="f17" fmla="val f7"/>
                  <a:gd name="f18" fmla="*/ f12 f0 1"/>
                  <a:gd name="f19" fmla="+- f17 0 f15"/>
                  <a:gd name="f20" fmla="+- f16 0 f15"/>
                  <a:gd name="f21" fmla="*/ f18 1 f2"/>
                  <a:gd name="f22" fmla="*/ f20 1 171450"/>
                  <a:gd name="f23" fmla="*/ f19 1 142875"/>
                  <a:gd name="f24" fmla="*/ 123825 f20 1"/>
                  <a:gd name="f25" fmla="*/ 0 f19 1"/>
                  <a:gd name="f26" fmla="*/ 57150 f19 1"/>
                  <a:gd name="f27" fmla="*/ 171450 f20 1"/>
                  <a:gd name="f28" fmla="*/ 85725 f20 1"/>
                  <a:gd name="f29" fmla="*/ 142875 f19 1"/>
                  <a:gd name="f30" fmla="*/ 0 f20 1"/>
                  <a:gd name="f31" fmla="*/ 47625 f20 1"/>
                  <a:gd name="f32" fmla="+- f21 0 f1"/>
                  <a:gd name="f33" fmla="*/ f24 1 171450"/>
                  <a:gd name="f34" fmla="*/ f25 1 142875"/>
                  <a:gd name="f35" fmla="*/ f26 1 142875"/>
                  <a:gd name="f36" fmla="*/ f27 1 171450"/>
                  <a:gd name="f37" fmla="*/ f28 1 171450"/>
                  <a:gd name="f38" fmla="*/ f29 1 142875"/>
                  <a:gd name="f39" fmla="*/ f30 1 171450"/>
                  <a:gd name="f40" fmla="*/ f31 1 171450"/>
                  <a:gd name="f41" fmla="*/ f15 1 f22"/>
                  <a:gd name="f42" fmla="*/ f16 1 f22"/>
                  <a:gd name="f43" fmla="*/ f15 1 f23"/>
                  <a:gd name="f44" fmla="*/ f17 1 f23"/>
                  <a:gd name="f45" fmla="*/ f33 1 f22"/>
                  <a:gd name="f46" fmla="*/ f34 1 f23"/>
                  <a:gd name="f47" fmla="*/ f35 1 f23"/>
                  <a:gd name="f48" fmla="*/ f36 1 f22"/>
                  <a:gd name="f49" fmla="*/ f37 1 f22"/>
                  <a:gd name="f50" fmla="*/ f38 1 f23"/>
                  <a:gd name="f51" fmla="*/ f39 1 f22"/>
                  <a:gd name="f52" fmla="*/ f40 1 f22"/>
                  <a:gd name="f53" fmla="*/ f41 f13 1"/>
                  <a:gd name="f54" fmla="*/ f42 f13 1"/>
                  <a:gd name="f55" fmla="*/ f44 f14 1"/>
                  <a:gd name="f56" fmla="*/ f43 f14 1"/>
                  <a:gd name="f57" fmla="*/ f45 f13 1"/>
                  <a:gd name="f58" fmla="*/ f46 f14 1"/>
                  <a:gd name="f59" fmla="*/ f47 f14 1"/>
                  <a:gd name="f60" fmla="*/ f48 f13 1"/>
                  <a:gd name="f61" fmla="*/ f49 f13 1"/>
                  <a:gd name="f62" fmla="*/ f50 f14 1"/>
                  <a:gd name="f63" fmla="*/ f51 f13 1"/>
                  <a:gd name="f64" fmla="*/ f52 f13 1"/>
                </a:gdLst>
                <a:ahLst/>
                <a:cxnLst>
                  <a:cxn ang="3cd4">
                    <a:pos x="hc" y="t"/>
                  </a:cxn>
                  <a:cxn ang="0">
                    <a:pos x="r" y="vc"/>
                  </a:cxn>
                  <a:cxn ang="cd4">
                    <a:pos x="hc" y="b"/>
                  </a:cxn>
                  <a:cxn ang="cd2">
                    <a:pos x="l" y="vc"/>
                  </a:cxn>
                  <a:cxn ang="f32">
                    <a:pos x="f57" y="f58"/>
                  </a:cxn>
                  <a:cxn ang="f32">
                    <a:pos x="f57" y="f59"/>
                  </a:cxn>
                  <a:cxn ang="f32">
                    <a:pos x="f60" y="f59"/>
                  </a:cxn>
                  <a:cxn ang="f32">
                    <a:pos x="f61" y="f62"/>
                  </a:cxn>
                  <a:cxn ang="f32">
                    <a:pos x="f63" y="f59"/>
                  </a:cxn>
                  <a:cxn ang="f32">
                    <a:pos x="f64" y="f59"/>
                  </a:cxn>
                  <a:cxn ang="f32">
                    <a:pos x="f64" y="f58"/>
                  </a:cxn>
                </a:cxnLst>
                <a:rect l="f53" t="f56" r="f54" b="f55"/>
                <a:pathLst>
                  <a:path w="171450" h="142875">
                    <a:moveTo>
                      <a:pt x="f8" y="f5"/>
                    </a:moveTo>
                    <a:lnTo>
                      <a:pt x="f8" y="f9"/>
                    </a:lnTo>
                    <a:lnTo>
                      <a:pt x="f6" y="f9"/>
                    </a:lnTo>
                    <a:lnTo>
                      <a:pt x="f10" y="f7"/>
                    </a:lnTo>
                    <a:lnTo>
                      <a:pt x="f5" y="f9"/>
                    </a:lnTo>
                    <a:lnTo>
                      <a:pt x="f11" y="f9"/>
                    </a:lnTo>
                    <a:lnTo>
                      <a:pt x="f11"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47" name="Freeform: Shape 25">
                <a:extLst>
                  <a:ext uri="{FF2B5EF4-FFF2-40B4-BE49-F238E27FC236}">
                    <a16:creationId xmlns:a16="http://schemas.microsoft.com/office/drawing/2014/main" id="{05C66B44-0313-CB95-6DF0-97E0C196B515}"/>
                  </a:ext>
                </a:extLst>
              </p:cNvPr>
              <p:cNvSpPr/>
              <p:nvPr/>
            </p:nvSpPr>
            <p:spPr>
              <a:xfrm>
                <a:off x="923480" y="991155"/>
                <a:ext cx="16869" cy="69723"/>
              </a:xfrm>
              <a:custGeom>
                <a:avLst/>
                <a:gdLst>
                  <a:gd name="f0" fmla="val 10800000"/>
                  <a:gd name="f1" fmla="val 5400000"/>
                  <a:gd name="f2" fmla="val 180"/>
                  <a:gd name="f3" fmla="val w"/>
                  <a:gd name="f4" fmla="val h"/>
                  <a:gd name="f5" fmla="val 0"/>
                  <a:gd name="f6" fmla="val 9525"/>
                  <a:gd name="f7" fmla="val 47625"/>
                  <a:gd name="f8" fmla="+- 0 0 -90"/>
                  <a:gd name="f9" fmla="*/ f3 1 9525"/>
                  <a:gd name="f10" fmla="*/ f4 1 47625"/>
                  <a:gd name="f11" fmla="val f5"/>
                  <a:gd name="f12" fmla="val f6"/>
                  <a:gd name="f13" fmla="val f7"/>
                  <a:gd name="f14" fmla="*/ f8 f0 1"/>
                  <a:gd name="f15" fmla="+- f13 0 f11"/>
                  <a:gd name="f16" fmla="+- f12 0 f11"/>
                  <a:gd name="f17" fmla="*/ f14 1 f2"/>
                  <a:gd name="f18" fmla="*/ f16 1 9525"/>
                  <a:gd name="f19" fmla="*/ f15 1 47625"/>
                  <a:gd name="f20" fmla="*/ 0 f16 1"/>
                  <a:gd name="f21" fmla="*/ 47625 f15 1"/>
                  <a:gd name="f22" fmla="*/ 0 f15 1"/>
                  <a:gd name="f23" fmla="+- f17 0 f1"/>
                  <a:gd name="f24" fmla="*/ f20 1 9525"/>
                  <a:gd name="f25" fmla="*/ f21 1 47625"/>
                  <a:gd name="f26" fmla="*/ f22 1 4762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4762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48" name="Freeform: Shape 26">
                <a:extLst>
                  <a:ext uri="{FF2B5EF4-FFF2-40B4-BE49-F238E27FC236}">
                    <a16:creationId xmlns:a16="http://schemas.microsoft.com/office/drawing/2014/main" id="{95595E57-673E-A592-2F8D-278FC1255A11}"/>
                  </a:ext>
                </a:extLst>
              </p:cNvPr>
              <p:cNvSpPr/>
              <p:nvPr/>
            </p:nvSpPr>
            <p:spPr>
              <a:xfrm>
                <a:off x="788486" y="991155"/>
                <a:ext cx="16869" cy="69723"/>
              </a:xfrm>
              <a:custGeom>
                <a:avLst/>
                <a:gdLst>
                  <a:gd name="f0" fmla="val 10800000"/>
                  <a:gd name="f1" fmla="val 5400000"/>
                  <a:gd name="f2" fmla="val 180"/>
                  <a:gd name="f3" fmla="val w"/>
                  <a:gd name="f4" fmla="val h"/>
                  <a:gd name="f5" fmla="val 0"/>
                  <a:gd name="f6" fmla="val 9525"/>
                  <a:gd name="f7" fmla="val 47625"/>
                  <a:gd name="f8" fmla="+- 0 0 -90"/>
                  <a:gd name="f9" fmla="*/ f3 1 9525"/>
                  <a:gd name="f10" fmla="*/ f4 1 47625"/>
                  <a:gd name="f11" fmla="val f5"/>
                  <a:gd name="f12" fmla="val f6"/>
                  <a:gd name="f13" fmla="val f7"/>
                  <a:gd name="f14" fmla="*/ f8 f0 1"/>
                  <a:gd name="f15" fmla="+- f13 0 f11"/>
                  <a:gd name="f16" fmla="+- f12 0 f11"/>
                  <a:gd name="f17" fmla="*/ f14 1 f2"/>
                  <a:gd name="f18" fmla="*/ f16 1 9525"/>
                  <a:gd name="f19" fmla="*/ f15 1 47625"/>
                  <a:gd name="f20" fmla="*/ 0 f16 1"/>
                  <a:gd name="f21" fmla="*/ 47625 f15 1"/>
                  <a:gd name="f22" fmla="*/ 0 f15 1"/>
                  <a:gd name="f23" fmla="+- f17 0 f1"/>
                  <a:gd name="f24" fmla="*/ f20 1 9525"/>
                  <a:gd name="f25" fmla="*/ f21 1 47625"/>
                  <a:gd name="f26" fmla="*/ f22 1 4762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4762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sp>
            <p:nvSpPr>
              <p:cNvPr id="149" name="Freeform: Shape 27">
                <a:extLst>
                  <a:ext uri="{FF2B5EF4-FFF2-40B4-BE49-F238E27FC236}">
                    <a16:creationId xmlns:a16="http://schemas.microsoft.com/office/drawing/2014/main" id="{AAC10D27-C440-7F04-00B4-46CE01537052}"/>
                  </a:ext>
                </a:extLst>
              </p:cNvPr>
              <p:cNvSpPr/>
              <p:nvPr/>
            </p:nvSpPr>
            <p:spPr>
              <a:xfrm>
                <a:off x="855988" y="895910"/>
                <a:ext cx="16869" cy="185615"/>
              </a:xfrm>
              <a:custGeom>
                <a:avLst/>
                <a:gdLst>
                  <a:gd name="f0" fmla="val 10800000"/>
                  <a:gd name="f1" fmla="val 5400000"/>
                  <a:gd name="f2" fmla="val 180"/>
                  <a:gd name="f3" fmla="val w"/>
                  <a:gd name="f4" fmla="val h"/>
                  <a:gd name="f5" fmla="val 0"/>
                  <a:gd name="f6" fmla="val 9525"/>
                  <a:gd name="f7" fmla="val 104775"/>
                  <a:gd name="f8" fmla="+- 0 0 -90"/>
                  <a:gd name="f9" fmla="*/ f3 1 9525"/>
                  <a:gd name="f10" fmla="*/ f4 1 104775"/>
                  <a:gd name="f11" fmla="val f5"/>
                  <a:gd name="f12" fmla="val f6"/>
                  <a:gd name="f13" fmla="val f7"/>
                  <a:gd name="f14" fmla="*/ f8 f0 1"/>
                  <a:gd name="f15" fmla="+- f13 0 f11"/>
                  <a:gd name="f16" fmla="+- f12 0 f11"/>
                  <a:gd name="f17" fmla="*/ f14 1 f2"/>
                  <a:gd name="f18" fmla="*/ f16 1 9525"/>
                  <a:gd name="f19" fmla="*/ f15 1 104775"/>
                  <a:gd name="f20" fmla="*/ 0 f16 1"/>
                  <a:gd name="f21" fmla="*/ 104775 f15 1"/>
                  <a:gd name="f22" fmla="*/ 0 f15 1"/>
                  <a:gd name="f23" fmla="+- f17 0 f1"/>
                  <a:gd name="f24" fmla="*/ f20 1 9525"/>
                  <a:gd name="f25" fmla="*/ f21 1 104775"/>
                  <a:gd name="f26" fmla="*/ f22 1 104775"/>
                  <a:gd name="f27" fmla="*/ f11 1 f18"/>
                  <a:gd name="f28" fmla="*/ f12 1 f18"/>
                  <a:gd name="f29" fmla="*/ f11 1 f19"/>
                  <a:gd name="f30" fmla="*/ f13 1 f19"/>
                  <a:gd name="f31" fmla="*/ f24 1 f18"/>
                  <a:gd name="f32" fmla="*/ f25 1 f19"/>
                  <a:gd name="f33" fmla="*/ f26 1 f19"/>
                  <a:gd name="f34" fmla="*/ f27 f9 1"/>
                  <a:gd name="f35" fmla="*/ f28 f9 1"/>
                  <a:gd name="f36" fmla="*/ f30 f10 1"/>
                  <a:gd name="f37" fmla="*/ f29 f10 1"/>
                  <a:gd name="f38" fmla="*/ f31 f9 1"/>
                  <a:gd name="f39" fmla="*/ f32 f10 1"/>
                  <a:gd name="f40" fmla="*/ f33 f10 1"/>
                </a:gdLst>
                <a:ahLst/>
                <a:cxnLst>
                  <a:cxn ang="3cd4">
                    <a:pos x="hc" y="t"/>
                  </a:cxn>
                  <a:cxn ang="0">
                    <a:pos x="r" y="vc"/>
                  </a:cxn>
                  <a:cxn ang="cd4">
                    <a:pos x="hc" y="b"/>
                  </a:cxn>
                  <a:cxn ang="cd2">
                    <a:pos x="l" y="vc"/>
                  </a:cxn>
                  <a:cxn ang="f23">
                    <a:pos x="f38" y="f39"/>
                  </a:cxn>
                  <a:cxn ang="f23">
                    <a:pos x="f38" y="f40"/>
                  </a:cxn>
                </a:cxnLst>
                <a:rect l="f34" t="f37" r="f35" b="f36"/>
                <a:pathLst>
                  <a:path w="9525" h="104775">
                    <a:moveTo>
                      <a:pt x="f5" y="f7"/>
                    </a:moveTo>
                    <a:lnTo>
                      <a:pt x="f5" y="f5"/>
                    </a:lnTo>
                  </a:path>
                </a:pathLst>
              </a:custGeom>
              <a:noFill/>
              <a:ln w="15873" cap="rnd">
                <a:solidFill>
                  <a:schemeClr val="tx1"/>
                </a:solidFill>
                <a:prstDash val="solid"/>
                <a:roun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noProof="0" dirty="0">
                  <a:solidFill>
                    <a:srgbClr val="4B4F54"/>
                  </a:solidFill>
                  <a:uFillTx/>
                  <a:latin typeface="Tahoma"/>
                </a:endParaRPr>
              </a:p>
            </p:txBody>
          </p:sp>
        </p:grpSp>
        <p:pic>
          <p:nvPicPr>
            <p:cNvPr id="145" name="Graphic 31">
              <a:extLst>
                <a:ext uri="{FF2B5EF4-FFF2-40B4-BE49-F238E27FC236}">
                  <a16:creationId xmlns:a16="http://schemas.microsoft.com/office/drawing/2014/main" id="{6E8D2BE7-B7AC-14E4-2390-EC39EA6E24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5176" y="637318"/>
              <a:ext cx="342296" cy="570503"/>
            </a:xfrm>
            <a:prstGeom prst="rect">
              <a:avLst/>
            </a:prstGeom>
            <a:noFill/>
            <a:ln cap="flat">
              <a:noFill/>
            </a:ln>
          </p:spPr>
        </p:pic>
      </p:grpSp>
      <p:grpSp>
        <p:nvGrpSpPr>
          <p:cNvPr id="138" name="Group 137">
            <a:extLst>
              <a:ext uri="{FF2B5EF4-FFF2-40B4-BE49-F238E27FC236}">
                <a16:creationId xmlns:a16="http://schemas.microsoft.com/office/drawing/2014/main" id="{201A9F15-C158-3A43-F279-92BDF0EA913E}"/>
              </a:ext>
            </a:extLst>
          </p:cNvPr>
          <p:cNvGrpSpPr/>
          <p:nvPr/>
        </p:nvGrpSpPr>
        <p:grpSpPr>
          <a:xfrm>
            <a:off x="7004644" y="4495830"/>
            <a:ext cx="405885" cy="416530"/>
            <a:chOff x="7143750" y="2178050"/>
            <a:chExt cx="908050" cy="931863"/>
          </a:xfrm>
          <a:solidFill>
            <a:schemeClr val="tx1"/>
          </a:solidFill>
        </p:grpSpPr>
        <p:sp>
          <p:nvSpPr>
            <p:cNvPr id="139" name="Freeform 48">
              <a:extLst>
                <a:ext uri="{FF2B5EF4-FFF2-40B4-BE49-F238E27FC236}">
                  <a16:creationId xmlns:a16="http://schemas.microsoft.com/office/drawing/2014/main" id="{500E3890-4B1E-9C77-0157-926C0B5410C5}"/>
                </a:ext>
              </a:extLst>
            </p:cNvPr>
            <p:cNvSpPr>
              <a:spLocks noEditPoints="1"/>
            </p:cNvSpPr>
            <p:nvPr/>
          </p:nvSpPr>
          <p:spPr bwMode="auto">
            <a:xfrm>
              <a:off x="7143750" y="2373313"/>
              <a:ext cx="908050" cy="736600"/>
            </a:xfrm>
            <a:custGeom>
              <a:avLst/>
              <a:gdLst>
                <a:gd name="T0" fmla="*/ 2716 w 2795"/>
                <a:gd name="T1" fmla="*/ 1093 h 2272"/>
                <a:gd name="T2" fmla="*/ 2225 w 2795"/>
                <a:gd name="T3" fmla="*/ 188 h 2272"/>
                <a:gd name="T4" fmla="*/ 1747 w 2795"/>
                <a:gd name="T5" fmla="*/ 157 h 2272"/>
                <a:gd name="T6" fmla="*/ 957 w 2795"/>
                <a:gd name="T7" fmla="*/ 75 h 2272"/>
                <a:gd name="T8" fmla="*/ 568 w 2795"/>
                <a:gd name="T9" fmla="*/ 188 h 2272"/>
                <a:gd name="T10" fmla="*/ 89 w 2795"/>
                <a:gd name="T11" fmla="*/ 1557 h 2272"/>
                <a:gd name="T12" fmla="*/ 775 w 2795"/>
                <a:gd name="T13" fmla="*/ 1789 h 2272"/>
                <a:gd name="T14" fmla="*/ 911 w 2795"/>
                <a:gd name="T15" fmla="*/ 2204 h 2272"/>
                <a:gd name="T16" fmla="*/ 911 w 2795"/>
                <a:gd name="T17" fmla="*/ 1789 h 2272"/>
                <a:gd name="T18" fmla="*/ 206 w 2795"/>
                <a:gd name="T19" fmla="*/ 1487 h 2272"/>
                <a:gd name="T20" fmla="*/ 199 w 2795"/>
                <a:gd name="T21" fmla="*/ 1158 h 2272"/>
                <a:gd name="T22" fmla="*/ 953 w 2795"/>
                <a:gd name="T23" fmla="*/ 396 h 2272"/>
                <a:gd name="T24" fmla="*/ 480 w 2795"/>
                <a:gd name="T25" fmla="*/ 1268 h 2272"/>
                <a:gd name="T26" fmla="*/ 476 w 2795"/>
                <a:gd name="T27" fmla="*/ 1280 h 2272"/>
                <a:gd name="T28" fmla="*/ 475 w 2795"/>
                <a:gd name="T29" fmla="*/ 1301 h 2272"/>
                <a:gd name="T30" fmla="*/ 477 w 2795"/>
                <a:gd name="T31" fmla="*/ 1311 h 2272"/>
                <a:gd name="T32" fmla="*/ 480 w 2795"/>
                <a:gd name="T33" fmla="*/ 1320 h 2272"/>
                <a:gd name="T34" fmla="*/ 484 w 2795"/>
                <a:gd name="T35" fmla="*/ 1329 h 2272"/>
                <a:gd name="T36" fmla="*/ 490 w 2795"/>
                <a:gd name="T37" fmla="*/ 1337 h 2272"/>
                <a:gd name="T38" fmla="*/ 496 w 2795"/>
                <a:gd name="T39" fmla="*/ 1343 h 2272"/>
                <a:gd name="T40" fmla="*/ 504 w 2795"/>
                <a:gd name="T41" fmla="*/ 1350 h 2272"/>
                <a:gd name="T42" fmla="*/ 517 w 2795"/>
                <a:gd name="T43" fmla="*/ 1357 h 2272"/>
                <a:gd name="T44" fmla="*/ 528 w 2795"/>
                <a:gd name="T45" fmla="*/ 1360 h 2272"/>
                <a:gd name="T46" fmla="*/ 536 w 2795"/>
                <a:gd name="T47" fmla="*/ 1361 h 2272"/>
                <a:gd name="T48" fmla="*/ 2252 w 2795"/>
                <a:gd name="T49" fmla="*/ 1362 h 2272"/>
                <a:gd name="T50" fmla="*/ 2259 w 2795"/>
                <a:gd name="T51" fmla="*/ 1361 h 2272"/>
                <a:gd name="T52" fmla="*/ 2272 w 2795"/>
                <a:gd name="T53" fmla="*/ 1359 h 2272"/>
                <a:gd name="T54" fmla="*/ 2279 w 2795"/>
                <a:gd name="T55" fmla="*/ 1356 h 2272"/>
                <a:gd name="T56" fmla="*/ 2293 w 2795"/>
                <a:gd name="T57" fmla="*/ 1348 h 2272"/>
                <a:gd name="T58" fmla="*/ 2300 w 2795"/>
                <a:gd name="T59" fmla="*/ 1342 h 2272"/>
                <a:gd name="T60" fmla="*/ 2307 w 2795"/>
                <a:gd name="T61" fmla="*/ 1334 h 2272"/>
                <a:gd name="T62" fmla="*/ 2312 w 2795"/>
                <a:gd name="T63" fmla="*/ 1326 h 2272"/>
                <a:gd name="T64" fmla="*/ 2316 w 2795"/>
                <a:gd name="T65" fmla="*/ 1318 h 2272"/>
                <a:gd name="T66" fmla="*/ 2319 w 2795"/>
                <a:gd name="T67" fmla="*/ 1307 h 2272"/>
                <a:gd name="T68" fmla="*/ 2320 w 2795"/>
                <a:gd name="T69" fmla="*/ 1287 h 2272"/>
                <a:gd name="T70" fmla="*/ 2318 w 2795"/>
                <a:gd name="T71" fmla="*/ 1277 h 2272"/>
                <a:gd name="T72" fmla="*/ 2315 w 2795"/>
                <a:gd name="T73" fmla="*/ 1268 h 2272"/>
                <a:gd name="T74" fmla="*/ 1877 w 2795"/>
                <a:gd name="T75" fmla="*/ 459 h 2272"/>
                <a:gd name="T76" fmla="*/ 2106 w 2795"/>
                <a:gd name="T77" fmla="*/ 254 h 2272"/>
                <a:gd name="T78" fmla="*/ 2589 w 2795"/>
                <a:gd name="T79" fmla="*/ 1487 h 2272"/>
                <a:gd name="T80" fmla="*/ 1884 w 2795"/>
                <a:gd name="T81" fmla="*/ 1789 h 2272"/>
                <a:gd name="T82" fmla="*/ 2020 w 2795"/>
                <a:gd name="T83" fmla="*/ 2204 h 2272"/>
                <a:gd name="T84" fmla="*/ 2300 w 2795"/>
                <a:gd name="T85" fmla="*/ 1789 h 2272"/>
                <a:gd name="T86" fmla="*/ 1399 w 2795"/>
                <a:gd name="T87" fmla="*/ 148 h 2272"/>
                <a:gd name="T88" fmla="*/ 1722 w 2795"/>
                <a:gd name="T89" fmla="*/ 460 h 2272"/>
                <a:gd name="T90" fmla="*/ 1577 w 2795"/>
                <a:gd name="T91" fmla="*/ 808 h 2272"/>
                <a:gd name="T92" fmla="*/ 1073 w 2795"/>
                <a:gd name="T93" fmla="*/ 460 h 2272"/>
                <a:gd name="T94" fmla="*/ 1105 w 2795"/>
                <a:gd name="T95" fmla="*/ 303 h 2272"/>
                <a:gd name="T96" fmla="*/ 2138 w 2795"/>
                <a:gd name="T97" fmla="*/ 1226 h 2272"/>
                <a:gd name="T98" fmla="*/ 1152 w 2795"/>
                <a:gd name="T99" fmla="*/ 926 h 2272"/>
                <a:gd name="T100" fmla="*/ 1850 w 2795"/>
                <a:gd name="T101" fmla="*/ 694 h 2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95" h="2272">
                  <a:moveTo>
                    <a:pt x="2716" y="1093"/>
                  </a:moveTo>
                  <a:cubicBezTo>
                    <a:pt x="2716" y="1093"/>
                    <a:pt x="2716" y="1093"/>
                    <a:pt x="2716" y="1093"/>
                  </a:cubicBezTo>
                  <a:cubicBezTo>
                    <a:pt x="2716" y="1093"/>
                    <a:pt x="2716" y="1093"/>
                    <a:pt x="2716" y="1093"/>
                  </a:cubicBezTo>
                  <a:cubicBezTo>
                    <a:pt x="2225" y="188"/>
                    <a:pt x="2225" y="188"/>
                    <a:pt x="2225" y="188"/>
                  </a:cubicBezTo>
                  <a:cubicBezTo>
                    <a:pt x="2225" y="188"/>
                    <a:pt x="2225" y="188"/>
                    <a:pt x="2225" y="188"/>
                  </a:cubicBezTo>
                  <a:cubicBezTo>
                    <a:pt x="2225" y="188"/>
                    <a:pt x="2225" y="188"/>
                    <a:pt x="2225" y="188"/>
                  </a:cubicBezTo>
                  <a:cubicBezTo>
                    <a:pt x="2188" y="122"/>
                    <a:pt x="2128" y="74"/>
                    <a:pt x="2056" y="52"/>
                  </a:cubicBezTo>
                  <a:cubicBezTo>
                    <a:pt x="1984" y="31"/>
                    <a:pt x="1907" y="39"/>
                    <a:pt x="1841" y="75"/>
                  </a:cubicBezTo>
                  <a:cubicBezTo>
                    <a:pt x="1802" y="96"/>
                    <a:pt x="1771" y="124"/>
                    <a:pt x="1747" y="157"/>
                  </a:cubicBezTo>
                  <a:cubicBezTo>
                    <a:pt x="1656" y="65"/>
                    <a:pt x="1530" y="12"/>
                    <a:pt x="1399" y="12"/>
                  </a:cubicBezTo>
                  <a:cubicBezTo>
                    <a:pt x="1267" y="12"/>
                    <a:pt x="1142" y="65"/>
                    <a:pt x="1051" y="157"/>
                  </a:cubicBezTo>
                  <a:cubicBezTo>
                    <a:pt x="1026" y="123"/>
                    <a:pt x="994" y="96"/>
                    <a:pt x="957" y="75"/>
                  </a:cubicBezTo>
                  <a:cubicBezTo>
                    <a:pt x="819" y="0"/>
                    <a:pt x="645" y="51"/>
                    <a:pt x="569" y="188"/>
                  </a:cubicBezTo>
                  <a:cubicBezTo>
                    <a:pt x="569" y="188"/>
                    <a:pt x="569" y="188"/>
                    <a:pt x="569" y="188"/>
                  </a:cubicBezTo>
                  <a:cubicBezTo>
                    <a:pt x="569" y="188"/>
                    <a:pt x="568" y="188"/>
                    <a:pt x="568" y="188"/>
                  </a:cubicBezTo>
                  <a:cubicBezTo>
                    <a:pt x="79" y="1093"/>
                    <a:pt x="79" y="1093"/>
                    <a:pt x="79" y="1093"/>
                  </a:cubicBezTo>
                  <a:cubicBezTo>
                    <a:pt x="79" y="1093"/>
                    <a:pt x="79" y="1093"/>
                    <a:pt x="79" y="1093"/>
                  </a:cubicBezTo>
                  <a:cubicBezTo>
                    <a:pt x="0" y="1240"/>
                    <a:pt x="3" y="1413"/>
                    <a:pt x="89" y="1557"/>
                  </a:cubicBezTo>
                  <a:cubicBezTo>
                    <a:pt x="174" y="1700"/>
                    <a:pt x="329" y="1789"/>
                    <a:pt x="493" y="1789"/>
                  </a:cubicBezTo>
                  <a:cubicBezTo>
                    <a:pt x="775" y="1789"/>
                    <a:pt x="775" y="1789"/>
                    <a:pt x="775" y="1789"/>
                  </a:cubicBezTo>
                  <a:cubicBezTo>
                    <a:pt x="775" y="1789"/>
                    <a:pt x="775" y="1789"/>
                    <a:pt x="775" y="1789"/>
                  </a:cubicBezTo>
                  <a:cubicBezTo>
                    <a:pt x="775" y="2204"/>
                    <a:pt x="775" y="2204"/>
                    <a:pt x="775" y="2204"/>
                  </a:cubicBezTo>
                  <a:cubicBezTo>
                    <a:pt x="775" y="2242"/>
                    <a:pt x="805" y="2272"/>
                    <a:pt x="843" y="2272"/>
                  </a:cubicBezTo>
                  <a:cubicBezTo>
                    <a:pt x="880" y="2272"/>
                    <a:pt x="911" y="2242"/>
                    <a:pt x="911" y="2204"/>
                  </a:cubicBezTo>
                  <a:cubicBezTo>
                    <a:pt x="911" y="1789"/>
                    <a:pt x="911" y="1789"/>
                    <a:pt x="911" y="1789"/>
                  </a:cubicBezTo>
                  <a:cubicBezTo>
                    <a:pt x="911" y="1789"/>
                    <a:pt x="911" y="1789"/>
                    <a:pt x="911" y="1789"/>
                  </a:cubicBezTo>
                  <a:cubicBezTo>
                    <a:pt x="911" y="1789"/>
                    <a:pt x="911" y="1789"/>
                    <a:pt x="911" y="1789"/>
                  </a:cubicBezTo>
                  <a:cubicBezTo>
                    <a:pt x="911" y="1714"/>
                    <a:pt x="850" y="1653"/>
                    <a:pt x="775" y="1653"/>
                  </a:cubicBezTo>
                  <a:cubicBezTo>
                    <a:pt x="493" y="1653"/>
                    <a:pt x="493" y="1653"/>
                    <a:pt x="493" y="1653"/>
                  </a:cubicBezTo>
                  <a:cubicBezTo>
                    <a:pt x="377" y="1653"/>
                    <a:pt x="267" y="1590"/>
                    <a:pt x="206" y="1487"/>
                  </a:cubicBezTo>
                  <a:cubicBezTo>
                    <a:pt x="145" y="1385"/>
                    <a:pt x="142" y="1262"/>
                    <a:pt x="199" y="1158"/>
                  </a:cubicBezTo>
                  <a:cubicBezTo>
                    <a:pt x="199" y="1158"/>
                    <a:pt x="199" y="1158"/>
                    <a:pt x="199" y="1158"/>
                  </a:cubicBezTo>
                  <a:cubicBezTo>
                    <a:pt x="199" y="1158"/>
                    <a:pt x="199" y="1158"/>
                    <a:pt x="199" y="1158"/>
                  </a:cubicBezTo>
                  <a:cubicBezTo>
                    <a:pt x="688" y="254"/>
                    <a:pt x="688" y="254"/>
                    <a:pt x="688" y="254"/>
                  </a:cubicBezTo>
                  <a:cubicBezTo>
                    <a:pt x="728" y="182"/>
                    <a:pt x="819" y="155"/>
                    <a:pt x="892" y="195"/>
                  </a:cubicBezTo>
                  <a:cubicBezTo>
                    <a:pt x="964" y="234"/>
                    <a:pt x="991" y="324"/>
                    <a:pt x="953" y="396"/>
                  </a:cubicBezTo>
                  <a:cubicBezTo>
                    <a:pt x="483" y="1261"/>
                    <a:pt x="483" y="1261"/>
                    <a:pt x="483" y="1261"/>
                  </a:cubicBezTo>
                  <a:cubicBezTo>
                    <a:pt x="482" y="1263"/>
                    <a:pt x="481" y="1265"/>
                    <a:pt x="480" y="1268"/>
                  </a:cubicBezTo>
                  <a:cubicBezTo>
                    <a:pt x="480" y="1268"/>
                    <a:pt x="480" y="1268"/>
                    <a:pt x="480" y="1268"/>
                  </a:cubicBezTo>
                  <a:cubicBezTo>
                    <a:pt x="479" y="1270"/>
                    <a:pt x="478" y="1272"/>
                    <a:pt x="478" y="1274"/>
                  </a:cubicBezTo>
                  <a:cubicBezTo>
                    <a:pt x="477" y="1275"/>
                    <a:pt x="477" y="1276"/>
                    <a:pt x="477" y="1277"/>
                  </a:cubicBezTo>
                  <a:cubicBezTo>
                    <a:pt x="477" y="1278"/>
                    <a:pt x="476" y="1279"/>
                    <a:pt x="476" y="1280"/>
                  </a:cubicBezTo>
                  <a:cubicBezTo>
                    <a:pt x="476" y="1282"/>
                    <a:pt x="475" y="1284"/>
                    <a:pt x="475" y="1286"/>
                  </a:cubicBezTo>
                  <a:cubicBezTo>
                    <a:pt x="475" y="1287"/>
                    <a:pt x="475" y="1287"/>
                    <a:pt x="475" y="1287"/>
                  </a:cubicBezTo>
                  <a:cubicBezTo>
                    <a:pt x="475" y="1291"/>
                    <a:pt x="475" y="1296"/>
                    <a:pt x="475" y="1301"/>
                  </a:cubicBezTo>
                  <a:cubicBezTo>
                    <a:pt x="475" y="1302"/>
                    <a:pt x="475" y="1302"/>
                    <a:pt x="475" y="1303"/>
                  </a:cubicBezTo>
                  <a:cubicBezTo>
                    <a:pt x="476" y="1305"/>
                    <a:pt x="476" y="1306"/>
                    <a:pt x="476" y="1307"/>
                  </a:cubicBezTo>
                  <a:cubicBezTo>
                    <a:pt x="476" y="1308"/>
                    <a:pt x="477" y="1310"/>
                    <a:pt x="477" y="1311"/>
                  </a:cubicBezTo>
                  <a:cubicBezTo>
                    <a:pt x="477" y="1312"/>
                    <a:pt x="477" y="1313"/>
                    <a:pt x="478" y="1313"/>
                  </a:cubicBezTo>
                  <a:cubicBezTo>
                    <a:pt x="478" y="1315"/>
                    <a:pt x="479" y="1316"/>
                    <a:pt x="479" y="1318"/>
                  </a:cubicBezTo>
                  <a:cubicBezTo>
                    <a:pt x="479" y="1318"/>
                    <a:pt x="480" y="1319"/>
                    <a:pt x="480" y="1320"/>
                  </a:cubicBezTo>
                  <a:cubicBezTo>
                    <a:pt x="480" y="1321"/>
                    <a:pt x="481" y="1322"/>
                    <a:pt x="481" y="1323"/>
                  </a:cubicBezTo>
                  <a:cubicBezTo>
                    <a:pt x="482" y="1324"/>
                    <a:pt x="482" y="1325"/>
                    <a:pt x="483" y="1326"/>
                  </a:cubicBezTo>
                  <a:cubicBezTo>
                    <a:pt x="483" y="1327"/>
                    <a:pt x="484" y="1328"/>
                    <a:pt x="484" y="1329"/>
                  </a:cubicBezTo>
                  <a:cubicBezTo>
                    <a:pt x="485" y="1329"/>
                    <a:pt x="485" y="1330"/>
                    <a:pt x="486" y="1331"/>
                  </a:cubicBezTo>
                  <a:cubicBezTo>
                    <a:pt x="487" y="1332"/>
                    <a:pt x="487" y="1333"/>
                    <a:pt x="488" y="1334"/>
                  </a:cubicBezTo>
                  <a:cubicBezTo>
                    <a:pt x="488" y="1335"/>
                    <a:pt x="489" y="1336"/>
                    <a:pt x="490" y="1337"/>
                  </a:cubicBezTo>
                  <a:cubicBezTo>
                    <a:pt x="490" y="1337"/>
                    <a:pt x="491" y="1338"/>
                    <a:pt x="492" y="1338"/>
                  </a:cubicBezTo>
                  <a:cubicBezTo>
                    <a:pt x="492" y="1340"/>
                    <a:pt x="493" y="1341"/>
                    <a:pt x="494" y="1342"/>
                  </a:cubicBezTo>
                  <a:cubicBezTo>
                    <a:pt x="495" y="1342"/>
                    <a:pt x="496" y="1343"/>
                    <a:pt x="496" y="1343"/>
                  </a:cubicBezTo>
                  <a:cubicBezTo>
                    <a:pt x="497" y="1344"/>
                    <a:pt x="498" y="1345"/>
                    <a:pt x="499" y="1346"/>
                  </a:cubicBezTo>
                  <a:cubicBezTo>
                    <a:pt x="500" y="1347"/>
                    <a:pt x="501" y="1348"/>
                    <a:pt x="502" y="1348"/>
                  </a:cubicBezTo>
                  <a:cubicBezTo>
                    <a:pt x="503" y="1349"/>
                    <a:pt x="504" y="1349"/>
                    <a:pt x="504" y="1350"/>
                  </a:cubicBezTo>
                  <a:cubicBezTo>
                    <a:pt x="507" y="1351"/>
                    <a:pt x="509" y="1353"/>
                    <a:pt x="511" y="1354"/>
                  </a:cubicBezTo>
                  <a:cubicBezTo>
                    <a:pt x="512" y="1355"/>
                    <a:pt x="514" y="1355"/>
                    <a:pt x="515" y="1356"/>
                  </a:cubicBezTo>
                  <a:cubicBezTo>
                    <a:pt x="516" y="1356"/>
                    <a:pt x="516" y="1357"/>
                    <a:pt x="517" y="1357"/>
                  </a:cubicBezTo>
                  <a:cubicBezTo>
                    <a:pt x="519" y="1357"/>
                    <a:pt x="521" y="1358"/>
                    <a:pt x="522" y="1359"/>
                  </a:cubicBezTo>
                  <a:cubicBezTo>
                    <a:pt x="523" y="1359"/>
                    <a:pt x="523" y="1359"/>
                    <a:pt x="523" y="1359"/>
                  </a:cubicBezTo>
                  <a:cubicBezTo>
                    <a:pt x="525" y="1359"/>
                    <a:pt x="527" y="1360"/>
                    <a:pt x="528" y="1360"/>
                  </a:cubicBezTo>
                  <a:cubicBezTo>
                    <a:pt x="529" y="1360"/>
                    <a:pt x="529" y="1360"/>
                    <a:pt x="529" y="1360"/>
                  </a:cubicBezTo>
                  <a:cubicBezTo>
                    <a:pt x="531" y="1361"/>
                    <a:pt x="533" y="1361"/>
                    <a:pt x="536" y="1361"/>
                  </a:cubicBezTo>
                  <a:cubicBezTo>
                    <a:pt x="536" y="1361"/>
                    <a:pt x="536" y="1361"/>
                    <a:pt x="536" y="1361"/>
                  </a:cubicBezTo>
                  <a:cubicBezTo>
                    <a:pt x="538" y="1362"/>
                    <a:pt x="540" y="1362"/>
                    <a:pt x="543" y="1362"/>
                  </a:cubicBezTo>
                  <a:cubicBezTo>
                    <a:pt x="543" y="1362"/>
                    <a:pt x="543" y="1362"/>
                    <a:pt x="543" y="1362"/>
                  </a:cubicBezTo>
                  <a:cubicBezTo>
                    <a:pt x="2252" y="1362"/>
                    <a:pt x="2252" y="1362"/>
                    <a:pt x="2252" y="1362"/>
                  </a:cubicBezTo>
                  <a:cubicBezTo>
                    <a:pt x="2252" y="1362"/>
                    <a:pt x="2252" y="1362"/>
                    <a:pt x="2252" y="1362"/>
                  </a:cubicBezTo>
                  <a:cubicBezTo>
                    <a:pt x="2254" y="1362"/>
                    <a:pt x="2257" y="1362"/>
                    <a:pt x="2259" y="1361"/>
                  </a:cubicBezTo>
                  <a:cubicBezTo>
                    <a:pt x="2259" y="1361"/>
                    <a:pt x="2259" y="1361"/>
                    <a:pt x="2259" y="1361"/>
                  </a:cubicBezTo>
                  <a:cubicBezTo>
                    <a:pt x="2261" y="1361"/>
                    <a:pt x="2263" y="1361"/>
                    <a:pt x="2265" y="1360"/>
                  </a:cubicBezTo>
                  <a:cubicBezTo>
                    <a:pt x="2266" y="1360"/>
                    <a:pt x="2266" y="1360"/>
                    <a:pt x="2266" y="1360"/>
                  </a:cubicBezTo>
                  <a:cubicBezTo>
                    <a:pt x="2268" y="1360"/>
                    <a:pt x="2270" y="1359"/>
                    <a:pt x="2272" y="1359"/>
                  </a:cubicBezTo>
                  <a:cubicBezTo>
                    <a:pt x="2272" y="1359"/>
                    <a:pt x="2272" y="1359"/>
                    <a:pt x="2273" y="1359"/>
                  </a:cubicBezTo>
                  <a:cubicBezTo>
                    <a:pt x="2274" y="1358"/>
                    <a:pt x="2276" y="1357"/>
                    <a:pt x="2278" y="1357"/>
                  </a:cubicBezTo>
                  <a:cubicBezTo>
                    <a:pt x="2278" y="1357"/>
                    <a:pt x="2279" y="1356"/>
                    <a:pt x="2279" y="1356"/>
                  </a:cubicBezTo>
                  <a:cubicBezTo>
                    <a:pt x="2281" y="1355"/>
                    <a:pt x="2282" y="1355"/>
                    <a:pt x="2284" y="1354"/>
                  </a:cubicBezTo>
                  <a:cubicBezTo>
                    <a:pt x="2286" y="1353"/>
                    <a:pt x="2288" y="1351"/>
                    <a:pt x="2290" y="1350"/>
                  </a:cubicBezTo>
                  <a:cubicBezTo>
                    <a:pt x="2291" y="1349"/>
                    <a:pt x="2292" y="1349"/>
                    <a:pt x="2293" y="1348"/>
                  </a:cubicBezTo>
                  <a:cubicBezTo>
                    <a:pt x="2294" y="1348"/>
                    <a:pt x="2295" y="1347"/>
                    <a:pt x="2296" y="1346"/>
                  </a:cubicBezTo>
                  <a:cubicBezTo>
                    <a:pt x="2297" y="1345"/>
                    <a:pt x="2298" y="1344"/>
                    <a:pt x="2299" y="1343"/>
                  </a:cubicBezTo>
                  <a:cubicBezTo>
                    <a:pt x="2299" y="1343"/>
                    <a:pt x="2300" y="1342"/>
                    <a:pt x="2300" y="1342"/>
                  </a:cubicBezTo>
                  <a:cubicBezTo>
                    <a:pt x="2301" y="1341"/>
                    <a:pt x="2302" y="1339"/>
                    <a:pt x="2303" y="1338"/>
                  </a:cubicBezTo>
                  <a:cubicBezTo>
                    <a:pt x="2304" y="1338"/>
                    <a:pt x="2304" y="1337"/>
                    <a:pt x="2305" y="1337"/>
                  </a:cubicBezTo>
                  <a:cubicBezTo>
                    <a:pt x="2306" y="1336"/>
                    <a:pt x="2306" y="1335"/>
                    <a:pt x="2307" y="1334"/>
                  </a:cubicBezTo>
                  <a:cubicBezTo>
                    <a:pt x="2308" y="1333"/>
                    <a:pt x="2308" y="1332"/>
                    <a:pt x="2309" y="1331"/>
                  </a:cubicBezTo>
                  <a:cubicBezTo>
                    <a:pt x="2309" y="1330"/>
                    <a:pt x="2310" y="1329"/>
                    <a:pt x="2311" y="1329"/>
                  </a:cubicBezTo>
                  <a:cubicBezTo>
                    <a:pt x="2311" y="1328"/>
                    <a:pt x="2312" y="1327"/>
                    <a:pt x="2312" y="1326"/>
                  </a:cubicBezTo>
                  <a:cubicBezTo>
                    <a:pt x="2313" y="1325"/>
                    <a:pt x="2313" y="1324"/>
                    <a:pt x="2313" y="1323"/>
                  </a:cubicBezTo>
                  <a:cubicBezTo>
                    <a:pt x="2314" y="1322"/>
                    <a:pt x="2315" y="1321"/>
                    <a:pt x="2315" y="1320"/>
                  </a:cubicBezTo>
                  <a:cubicBezTo>
                    <a:pt x="2315" y="1319"/>
                    <a:pt x="2316" y="1318"/>
                    <a:pt x="2316" y="1318"/>
                  </a:cubicBezTo>
                  <a:cubicBezTo>
                    <a:pt x="2316" y="1316"/>
                    <a:pt x="2317" y="1315"/>
                    <a:pt x="2317" y="1313"/>
                  </a:cubicBezTo>
                  <a:cubicBezTo>
                    <a:pt x="2317" y="1313"/>
                    <a:pt x="2318" y="1312"/>
                    <a:pt x="2318" y="1311"/>
                  </a:cubicBezTo>
                  <a:cubicBezTo>
                    <a:pt x="2318" y="1310"/>
                    <a:pt x="2319" y="1308"/>
                    <a:pt x="2319" y="1307"/>
                  </a:cubicBezTo>
                  <a:cubicBezTo>
                    <a:pt x="2319" y="1306"/>
                    <a:pt x="2319" y="1305"/>
                    <a:pt x="2319" y="1303"/>
                  </a:cubicBezTo>
                  <a:cubicBezTo>
                    <a:pt x="2320" y="1302"/>
                    <a:pt x="2320" y="1302"/>
                    <a:pt x="2320" y="1301"/>
                  </a:cubicBezTo>
                  <a:cubicBezTo>
                    <a:pt x="2320" y="1296"/>
                    <a:pt x="2320" y="1291"/>
                    <a:pt x="2320" y="1287"/>
                  </a:cubicBezTo>
                  <a:cubicBezTo>
                    <a:pt x="2320" y="1287"/>
                    <a:pt x="2320" y="1286"/>
                    <a:pt x="2320" y="1286"/>
                  </a:cubicBezTo>
                  <a:cubicBezTo>
                    <a:pt x="2319" y="1284"/>
                    <a:pt x="2319" y="1282"/>
                    <a:pt x="2319" y="1280"/>
                  </a:cubicBezTo>
                  <a:cubicBezTo>
                    <a:pt x="2319" y="1279"/>
                    <a:pt x="2318" y="1278"/>
                    <a:pt x="2318" y="1277"/>
                  </a:cubicBezTo>
                  <a:cubicBezTo>
                    <a:pt x="2318" y="1276"/>
                    <a:pt x="2317" y="1275"/>
                    <a:pt x="2317" y="1274"/>
                  </a:cubicBezTo>
                  <a:cubicBezTo>
                    <a:pt x="2317" y="1272"/>
                    <a:pt x="2316" y="1270"/>
                    <a:pt x="2315" y="1268"/>
                  </a:cubicBezTo>
                  <a:cubicBezTo>
                    <a:pt x="2315" y="1268"/>
                    <a:pt x="2315" y="1268"/>
                    <a:pt x="2315" y="1268"/>
                  </a:cubicBezTo>
                  <a:cubicBezTo>
                    <a:pt x="2314" y="1265"/>
                    <a:pt x="2313" y="1263"/>
                    <a:pt x="2312" y="1261"/>
                  </a:cubicBezTo>
                  <a:cubicBezTo>
                    <a:pt x="1884" y="473"/>
                    <a:pt x="1884" y="473"/>
                    <a:pt x="1884" y="473"/>
                  </a:cubicBezTo>
                  <a:cubicBezTo>
                    <a:pt x="1882" y="468"/>
                    <a:pt x="1880" y="463"/>
                    <a:pt x="1877" y="459"/>
                  </a:cubicBezTo>
                  <a:cubicBezTo>
                    <a:pt x="1842" y="396"/>
                    <a:pt x="1842" y="396"/>
                    <a:pt x="1842" y="396"/>
                  </a:cubicBezTo>
                  <a:cubicBezTo>
                    <a:pt x="1805" y="324"/>
                    <a:pt x="1833" y="234"/>
                    <a:pt x="1905" y="195"/>
                  </a:cubicBezTo>
                  <a:cubicBezTo>
                    <a:pt x="1977" y="156"/>
                    <a:pt x="2065" y="182"/>
                    <a:pt x="2106" y="254"/>
                  </a:cubicBezTo>
                  <a:cubicBezTo>
                    <a:pt x="2596" y="1158"/>
                    <a:pt x="2596" y="1158"/>
                    <a:pt x="2596" y="1158"/>
                  </a:cubicBezTo>
                  <a:cubicBezTo>
                    <a:pt x="2596" y="1158"/>
                    <a:pt x="2596" y="1158"/>
                    <a:pt x="2596" y="1158"/>
                  </a:cubicBezTo>
                  <a:cubicBezTo>
                    <a:pt x="2653" y="1262"/>
                    <a:pt x="2650" y="1385"/>
                    <a:pt x="2589" y="1487"/>
                  </a:cubicBezTo>
                  <a:cubicBezTo>
                    <a:pt x="2529" y="1590"/>
                    <a:pt x="2418" y="1653"/>
                    <a:pt x="2300" y="1653"/>
                  </a:cubicBezTo>
                  <a:cubicBezTo>
                    <a:pt x="2020" y="1653"/>
                    <a:pt x="2020" y="1653"/>
                    <a:pt x="2020" y="1653"/>
                  </a:cubicBezTo>
                  <a:cubicBezTo>
                    <a:pt x="1945" y="1653"/>
                    <a:pt x="1884" y="1714"/>
                    <a:pt x="1884" y="1789"/>
                  </a:cubicBezTo>
                  <a:cubicBezTo>
                    <a:pt x="1884" y="2204"/>
                    <a:pt x="1884" y="2204"/>
                    <a:pt x="1884" y="2204"/>
                  </a:cubicBezTo>
                  <a:cubicBezTo>
                    <a:pt x="1884" y="2242"/>
                    <a:pt x="1915" y="2272"/>
                    <a:pt x="1952" y="2272"/>
                  </a:cubicBezTo>
                  <a:cubicBezTo>
                    <a:pt x="1990" y="2272"/>
                    <a:pt x="2020" y="2242"/>
                    <a:pt x="2020" y="2204"/>
                  </a:cubicBezTo>
                  <a:cubicBezTo>
                    <a:pt x="2020" y="1789"/>
                    <a:pt x="2020" y="1789"/>
                    <a:pt x="2020" y="1789"/>
                  </a:cubicBezTo>
                  <a:cubicBezTo>
                    <a:pt x="2021" y="1789"/>
                    <a:pt x="2021" y="1789"/>
                    <a:pt x="2021" y="1789"/>
                  </a:cubicBezTo>
                  <a:cubicBezTo>
                    <a:pt x="2300" y="1789"/>
                    <a:pt x="2300" y="1789"/>
                    <a:pt x="2300" y="1789"/>
                  </a:cubicBezTo>
                  <a:cubicBezTo>
                    <a:pt x="2466" y="1789"/>
                    <a:pt x="2621" y="1700"/>
                    <a:pt x="2706" y="1557"/>
                  </a:cubicBezTo>
                  <a:cubicBezTo>
                    <a:pt x="2792" y="1413"/>
                    <a:pt x="2795" y="1240"/>
                    <a:pt x="2716" y="1093"/>
                  </a:cubicBezTo>
                  <a:close/>
                  <a:moveTo>
                    <a:pt x="1399" y="148"/>
                  </a:moveTo>
                  <a:cubicBezTo>
                    <a:pt x="1515" y="148"/>
                    <a:pt x="1625" y="206"/>
                    <a:pt x="1691" y="302"/>
                  </a:cubicBezTo>
                  <a:cubicBezTo>
                    <a:pt x="1686" y="355"/>
                    <a:pt x="1696" y="410"/>
                    <a:pt x="1722" y="459"/>
                  </a:cubicBezTo>
                  <a:cubicBezTo>
                    <a:pt x="1722" y="460"/>
                    <a:pt x="1722" y="460"/>
                    <a:pt x="1722" y="460"/>
                  </a:cubicBezTo>
                  <a:cubicBezTo>
                    <a:pt x="1723" y="460"/>
                    <a:pt x="1723" y="460"/>
                    <a:pt x="1723" y="460"/>
                  </a:cubicBezTo>
                  <a:cubicBezTo>
                    <a:pt x="1753" y="516"/>
                    <a:pt x="1753" y="516"/>
                    <a:pt x="1753" y="516"/>
                  </a:cubicBezTo>
                  <a:cubicBezTo>
                    <a:pt x="1748" y="636"/>
                    <a:pt x="1682" y="747"/>
                    <a:pt x="1577" y="808"/>
                  </a:cubicBezTo>
                  <a:cubicBezTo>
                    <a:pt x="1467" y="872"/>
                    <a:pt x="1330" y="872"/>
                    <a:pt x="1220" y="808"/>
                  </a:cubicBezTo>
                  <a:cubicBezTo>
                    <a:pt x="1114" y="747"/>
                    <a:pt x="1048" y="634"/>
                    <a:pt x="1044" y="512"/>
                  </a:cubicBezTo>
                  <a:cubicBezTo>
                    <a:pt x="1073" y="460"/>
                    <a:pt x="1073" y="460"/>
                    <a:pt x="1073" y="460"/>
                  </a:cubicBezTo>
                  <a:cubicBezTo>
                    <a:pt x="1073" y="460"/>
                    <a:pt x="1073" y="460"/>
                    <a:pt x="1073" y="460"/>
                  </a:cubicBezTo>
                  <a:cubicBezTo>
                    <a:pt x="1073" y="460"/>
                    <a:pt x="1073" y="460"/>
                    <a:pt x="1073" y="459"/>
                  </a:cubicBezTo>
                  <a:cubicBezTo>
                    <a:pt x="1099" y="411"/>
                    <a:pt x="1110" y="357"/>
                    <a:pt x="1105" y="303"/>
                  </a:cubicBezTo>
                  <a:cubicBezTo>
                    <a:pt x="1171" y="207"/>
                    <a:pt x="1281" y="148"/>
                    <a:pt x="1399" y="148"/>
                  </a:cubicBezTo>
                  <a:close/>
                  <a:moveTo>
                    <a:pt x="1850" y="694"/>
                  </a:moveTo>
                  <a:cubicBezTo>
                    <a:pt x="2138" y="1226"/>
                    <a:pt x="2138" y="1226"/>
                    <a:pt x="2138" y="1226"/>
                  </a:cubicBezTo>
                  <a:cubicBezTo>
                    <a:pt x="657" y="1226"/>
                    <a:pt x="657" y="1226"/>
                    <a:pt x="657" y="1226"/>
                  </a:cubicBezTo>
                  <a:cubicBezTo>
                    <a:pt x="947" y="692"/>
                    <a:pt x="947" y="692"/>
                    <a:pt x="947" y="692"/>
                  </a:cubicBezTo>
                  <a:cubicBezTo>
                    <a:pt x="987" y="789"/>
                    <a:pt x="1059" y="872"/>
                    <a:pt x="1152" y="926"/>
                  </a:cubicBezTo>
                  <a:cubicBezTo>
                    <a:pt x="1228" y="970"/>
                    <a:pt x="1313" y="992"/>
                    <a:pt x="1399" y="992"/>
                  </a:cubicBezTo>
                  <a:cubicBezTo>
                    <a:pt x="1484" y="992"/>
                    <a:pt x="1569" y="970"/>
                    <a:pt x="1645" y="926"/>
                  </a:cubicBezTo>
                  <a:cubicBezTo>
                    <a:pt x="1738" y="872"/>
                    <a:pt x="1809" y="790"/>
                    <a:pt x="1850" y="694"/>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140" name="Freeform 49">
              <a:extLst>
                <a:ext uri="{FF2B5EF4-FFF2-40B4-BE49-F238E27FC236}">
                  <a16:creationId xmlns:a16="http://schemas.microsoft.com/office/drawing/2014/main" id="{F4318600-92B2-EFA3-2F00-E93EC1381F7A}"/>
                </a:ext>
              </a:extLst>
            </p:cNvPr>
            <p:cNvSpPr>
              <a:spLocks/>
            </p:cNvSpPr>
            <p:nvPr/>
          </p:nvSpPr>
          <p:spPr bwMode="auto">
            <a:xfrm>
              <a:off x="7572375" y="2178050"/>
              <a:ext cx="80963" cy="152400"/>
            </a:xfrm>
            <a:custGeom>
              <a:avLst/>
              <a:gdLst>
                <a:gd name="T0" fmla="*/ 56 w 252"/>
                <a:gd name="T1" fmla="*/ 470 h 470"/>
                <a:gd name="T2" fmla="*/ 112 w 252"/>
                <a:gd name="T3" fmla="*/ 414 h 470"/>
                <a:gd name="T4" fmla="*/ 112 w 252"/>
                <a:gd name="T5" fmla="*/ 290 h 470"/>
                <a:gd name="T6" fmla="*/ 125 w 252"/>
                <a:gd name="T7" fmla="*/ 293 h 470"/>
                <a:gd name="T8" fmla="*/ 126 w 252"/>
                <a:gd name="T9" fmla="*/ 294 h 470"/>
                <a:gd name="T10" fmla="*/ 126 w 252"/>
                <a:gd name="T11" fmla="*/ 294 h 470"/>
                <a:gd name="T12" fmla="*/ 128 w 252"/>
                <a:gd name="T13" fmla="*/ 294 h 470"/>
                <a:gd name="T14" fmla="*/ 130 w 252"/>
                <a:gd name="T15" fmla="*/ 295 h 470"/>
                <a:gd name="T16" fmla="*/ 151 w 252"/>
                <a:gd name="T17" fmla="*/ 297 h 470"/>
                <a:gd name="T18" fmla="*/ 214 w 252"/>
                <a:gd name="T19" fmla="*/ 275 h 470"/>
                <a:gd name="T20" fmla="*/ 251 w 252"/>
                <a:gd name="T21" fmla="*/ 198 h 470"/>
                <a:gd name="T22" fmla="*/ 251 w 252"/>
                <a:gd name="T23" fmla="*/ 197 h 470"/>
                <a:gd name="T24" fmla="*/ 251 w 252"/>
                <a:gd name="T25" fmla="*/ 56 h 470"/>
                <a:gd name="T26" fmla="*/ 195 w 252"/>
                <a:gd name="T27" fmla="*/ 0 h 470"/>
                <a:gd name="T28" fmla="*/ 139 w 252"/>
                <a:gd name="T29" fmla="*/ 56 h 470"/>
                <a:gd name="T30" fmla="*/ 139 w 252"/>
                <a:gd name="T31" fmla="*/ 181 h 470"/>
                <a:gd name="T32" fmla="*/ 127 w 252"/>
                <a:gd name="T33" fmla="*/ 177 h 470"/>
                <a:gd name="T34" fmla="*/ 126 w 252"/>
                <a:gd name="T35" fmla="*/ 177 h 470"/>
                <a:gd name="T36" fmla="*/ 125 w 252"/>
                <a:gd name="T37" fmla="*/ 176 h 470"/>
                <a:gd name="T38" fmla="*/ 39 w 252"/>
                <a:gd name="T39" fmla="*/ 193 h 470"/>
                <a:gd name="T40" fmla="*/ 0 w 252"/>
                <a:gd name="T41" fmla="*/ 273 h 470"/>
                <a:gd name="T42" fmla="*/ 0 w 252"/>
                <a:gd name="T43" fmla="*/ 273 h 470"/>
                <a:gd name="T44" fmla="*/ 0 w 252"/>
                <a:gd name="T45" fmla="*/ 414 h 470"/>
                <a:gd name="T46" fmla="*/ 56 w 252"/>
                <a:gd name="T47"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2" h="470">
                  <a:moveTo>
                    <a:pt x="56" y="470"/>
                  </a:moveTo>
                  <a:cubicBezTo>
                    <a:pt x="87" y="470"/>
                    <a:pt x="112" y="445"/>
                    <a:pt x="112" y="414"/>
                  </a:cubicBezTo>
                  <a:cubicBezTo>
                    <a:pt x="112" y="290"/>
                    <a:pt x="112" y="290"/>
                    <a:pt x="112" y="290"/>
                  </a:cubicBezTo>
                  <a:cubicBezTo>
                    <a:pt x="125" y="293"/>
                    <a:pt x="125" y="293"/>
                    <a:pt x="125" y="293"/>
                  </a:cubicBezTo>
                  <a:cubicBezTo>
                    <a:pt x="125" y="293"/>
                    <a:pt x="125" y="294"/>
                    <a:pt x="126" y="294"/>
                  </a:cubicBezTo>
                  <a:cubicBezTo>
                    <a:pt x="126" y="294"/>
                    <a:pt x="126" y="294"/>
                    <a:pt x="126" y="294"/>
                  </a:cubicBezTo>
                  <a:cubicBezTo>
                    <a:pt x="127" y="294"/>
                    <a:pt x="127" y="294"/>
                    <a:pt x="128" y="294"/>
                  </a:cubicBezTo>
                  <a:cubicBezTo>
                    <a:pt x="128" y="294"/>
                    <a:pt x="129" y="295"/>
                    <a:pt x="130" y="295"/>
                  </a:cubicBezTo>
                  <a:cubicBezTo>
                    <a:pt x="137" y="296"/>
                    <a:pt x="144" y="297"/>
                    <a:pt x="151" y="297"/>
                  </a:cubicBezTo>
                  <a:cubicBezTo>
                    <a:pt x="173" y="297"/>
                    <a:pt x="196" y="290"/>
                    <a:pt x="214" y="275"/>
                  </a:cubicBezTo>
                  <a:cubicBezTo>
                    <a:pt x="238" y="257"/>
                    <a:pt x="252" y="230"/>
                    <a:pt x="251" y="198"/>
                  </a:cubicBezTo>
                  <a:cubicBezTo>
                    <a:pt x="251" y="198"/>
                    <a:pt x="251" y="197"/>
                    <a:pt x="251" y="197"/>
                  </a:cubicBezTo>
                  <a:cubicBezTo>
                    <a:pt x="251" y="56"/>
                    <a:pt x="251" y="56"/>
                    <a:pt x="251" y="56"/>
                  </a:cubicBezTo>
                  <a:cubicBezTo>
                    <a:pt x="251" y="25"/>
                    <a:pt x="226" y="0"/>
                    <a:pt x="195" y="0"/>
                  </a:cubicBezTo>
                  <a:cubicBezTo>
                    <a:pt x="165" y="0"/>
                    <a:pt x="139" y="25"/>
                    <a:pt x="139" y="56"/>
                  </a:cubicBezTo>
                  <a:cubicBezTo>
                    <a:pt x="139" y="181"/>
                    <a:pt x="139" y="181"/>
                    <a:pt x="139" y="181"/>
                  </a:cubicBezTo>
                  <a:cubicBezTo>
                    <a:pt x="127" y="177"/>
                    <a:pt x="127" y="177"/>
                    <a:pt x="127" y="177"/>
                  </a:cubicBezTo>
                  <a:cubicBezTo>
                    <a:pt x="127" y="177"/>
                    <a:pt x="127" y="177"/>
                    <a:pt x="126" y="177"/>
                  </a:cubicBezTo>
                  <a:cubicBezTo>
                    <a:pt x="126" y="177"/>
                    <a:pt x="126" y="176"/>
                    <a:pt x="125" y="176"/>
                  </a:cubicBezTo>
                  <a:cubicBezTo>
                    <a:pt x="95" y="168"/>
                    <a:pt x="64" y="174"/>
                    <a:pt x="39" y="193"/>
                  </a:cubicBezTo>
                  <a:cubicBezTo>
                    <a:pt x="15" y="211"/>
                    <a:pt x="0" y="241"/>
                    <a:pt x="0" y="273"/>
                  </a:cubicBezTo>
                  <a:cubicBezTo>
                    <a:pt x="0" y="273"/>
                    <a:pt x="0" y="273"/>
                    <a:pt x="0" y="273"/>
                  </a:cubicBezTo>
                  <a:cubicBezTo>
                    <a:pt x="0" y="414"/>
                    <a:pt x="0" y="414"/>
                    <a:pt x="0" y="414"/>
                  </a:cubicBezTo>
                  <a:cubicBezTo>
                    <a:pt x="0" y="445"/>
                    <a:pt x="25" y="470"/>
                    <a:pt x="56" y="470"/>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141" name="Freeform 50">
              <a:extLst>
                <a:ext uri="{FF2B5EF4-FFF2-40B4-BE49-F238E27FC236}">
                  <a16:creationId xmlns:a16="http://schemas.microsoft.com/office/drawing/2014/main" id="{D080496B-EFFA-9C83-368A-BBE95CA5D473}"/>
                </a:ext>
              </a:extLst>
            </p:cNvPr>
            <p:cNvSpPr>
              <a:spLocks/>
            </p:cNvSpPr>
            <p:nvPr/>
          </p:nvSpPr>
          <p:spPr bwMode="auto">
            <a:xfrm>
              <a:off x="7415213" y="2212975"/>
              <a:ext cx="73025" cy="158750"/>
            </a:xfrm>
            <a:custGeom>
              <a:avLst/>
              <a:gdLst>
                <a:gd name="T0" fmla="*/ 92 w 222"/>
                <a:gd name="T1" fmla="*/ 196 h 490"/>
                <a:gd name="T2" fmla="*/ 76 w 222"/>
                <a:gd name="T3" fmla="*/ 203 h 490"/>
                <a:gd name="T4" fmla="*/ 76 w 222"/>
                <a:gd name="T5" fmla="*/ 203 h 490"/>
                <a:gd name="T6" fmla="*/ 16 w 222"/>
                <a:gd name="T7" fmla="*/ 265 h 490"/>
                <a:gd name="T8" fmla="*/ 30 w 222"/>
                <a:gd name="T9" fmla="*/ 353 h 490"/>
                <a:gd name="T10" fmla="*/ 30 w 222"/>
                <a:gd name="T11" fmla="*/ 353 h 490"/>
                <a:gd name="T12" fmla="*/ 30 w 222"/>
                <a:gd name="T13" fmla="*/ 353 h 490"/>
                <a:gd name="T14" fmla="*/ 113 w 222"/>
                <a:gd name="T15" fmla="*/ 467 h 490"/>
                <a:gd name="T16" fmla="*/ 159 w 222"/>
                <a:gd name="T17" fmla="*/ 490 h 490"/>
                <a:gd name="T18" fmla="*/ 192 w 222"/>
                <a:gd name="T19" fmla="*/ 480 h 490"/>
                <a:gd name="T20" fmla="*/ 204 w 222"/>
                <a:gd name="T21" fmla="*/ 401 h 490"/>
                <a:gd name="T22" fmla="*/ 131 w 222"/>
                <a:gd name="T23" fmla="*/ 301 h 490"/>
                <a:gd name="T24" fmla="*/ 146 w 222"/>
                <a:gd name="T25" fmla="*/ 295 h 490"/>
                <a:gd name="T26" fmla="*/ 147 w 222"/>
                <a:gd name="T27" fmla="*/ 295 h 490"/>
                <a:gd name="T28" fmla="*/ 208 w 222"/>
                <a:gd name="T29" fmla="*/ 231 h 490"/>
                <a:gd name="T30" fmla="*/ 192 w 222"/>
                <a:gd name="T31" fmla="*/ 145 h 490"/>
                <a:gd name="T32" fmla="*/ 192 w 222"/>
                <a:gd name="T33" fmla="*/ 144 h 490"/>
                <a:gd name="T34" fmla="*/ 192 w 222"/>
                <a:gd name="T35" fmla="*/ 144 h 490"/>
                <a:gd name="T36" fmla="*/ 109 w 222"/>
                <a:gd name="T37" fmla="*/ 30 h 490"/>
                <a:gd name="T38" fmla="*/ 31 w 222"/>
                <a:gd name="T39" fmla="*/ 18 h 490"/>
                <a:gd name="T40" fmla="*/ 19 w 222"/>
                <a:gd name="T41" fmla="*/ 96 h 490"/>
                <a:gd name="T42" fmla="*/ 92 w 222"/>
                <a:gd name="T43" fmla="*/ 19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92" y="196"/>
                  </a:moveTo>
                  <a:cubicBezTo>
                    <a:pt x="76" y="203"/>
                    <a:pt x="76" y="203"/>
                    <a:pt x="76" y="203"/>
                  </a:cubicBezTo>
                  <a:cubicBezTo>
                    <a:pt x="76" y="203"/>
                    <a:pt x="76" y="203"/>
                    <a:pt x="76" y="203"/>
                  </a:cubicBezTo>
                  <a:cubicBezTo>
                    <a:pt x="46" y="214"/>
                    <a:pt x="25" y="237"/>
                    <a:pt x="16" y="265"/>
                  </a:cubicBezTo>
                  <a:cubicBezTo>
                    <a:pt x="7" y="295"/>
                    <a:pt x="12" y="328"/>
                    <a:pt x="30" y="353"/>
                  </a:cubicBezTo>
                  <a:cubicBezTo>
                    <a:pt x="30" y="353"/>
                    <a:pt x="30" y="353"/>
                    <a:pt x="30" y="353"/>
                  </a:cubicBezTo>
                  <a:cubicBezTo>
                    <a:pt x="30" y="353"/>
                    <a:pt x="30" y="353"/>
                    <a:pt x="30" y="353"/>
                  </a:cubicBezTo>
                  <a:cubicBezTo>
                    <a:pt x="113" y="467"/>
                    <a:pt x="113" y="467"/>
                    <a:pt x="113" y="467"/>
                  </a:cubicBezTo>
                  <a:cubicBezTo>
                    <a:pt x="124" y="482"/>
                    <a:pt x="141" y="490"/>
                    <a:pt x="159" y="490"/>
                  </a:cubicBezTo>
                  <a:cubicBezTo>
                    <a:pt x="170" y="490"/>
                    <a:pt x="182" y="487"/>
                    <a:pt x="192" y="480"/>
                  </a:cubicBezTo>
                  <a:cubicBezTo>
                    <a:pt x="217" y="461"/>
                    <a:pt x="222" y="426"/>
                    <a:pt x="204" y="401"/>
                  </a:cubicBezTo>
                  <a:cubicBezTo>
                    <a:pt x="131" y="301"/>
                    <a:pt x="131" y="301"/>
                    <a:pt x="131" y="301"/>
                  </a:cubicBezTo>
                  <a:cubicBezTo>
                    <a:pt x="146" y="295"/>
                    <a:pt x="146" y="295"/>
                    <a:pt x="146" y="295"/>
                  </a:cubicBezTo>
                  <a:cubicBezTo>
                    <a:pt x="147" y="295"/>
                    <a:pt x="147" y="295"/>
                    <a:pt x="147" y="295"/>
                  </a:cubicBezTo>
                  <a:cubicBezTo>
                    <a:pt x="176" y="284"/>
                    <a:pt x="199" y="259"/>
                    <a:pt x="208" y="231"/>
                  </a:cubicBezTo>
                  <a:cubicBezTo>
                    <a:pt x="217" y="202"/>
                    <a:pt x="212" y="171"/>
                    <a:pt x="192" y="145"/>
                  </a:cubicBezTo>
                  <a:cubicBezTo>
                    <a:pt x="192" y="144"/>
                    <a:pt x="192" y="144"/>
                    <a:pt x="192" y="144"/>
                  </a:cubicBezTo>
                  <a:cubicBezTo>
                    <a:pt x="192" y="144"/>
                    <a:pt x="192" y="144"/>
                    <a:pt x="192" y="144"/>
                  </a:cubicBezTo>
                  <a:cubicBezTo>
                    <a:pt x="109" y="30"/>
                    <a:pt x="109" y="30"/>
                    <a:pt x="109" y="30"/>
                  </a:cubicBezTo>
                  <a:cubicBezTo>
                    <a:pt x="91" y="5"/>
                    <a:pt x="56" y="0"/>
                    <a:pt x="31" y="18"/>
                  </a:cubicBezTo>
                  <a:cubicBezTo>
                    <a:pt x="6" y="36"/>
                    <a:pt x="0" y="71"/>
                    <a:pt x="19" y="96"/>
                  </a:cubicBezTo>
                  <a:lnTo>
                    <a:pt x="92" y="196"/>
                  </a:ln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sp>
          <p:nvSpPr>
            <p:cNvPr id="142" name="Freeform 51">
              <a:extLst>
                <a:ext uri="{FF2B5EF4-FFF2-40B4-BE49-F238E27FC236}">
                  <a16:creationId xmlns:a16="http://schemas.microsoft.com/office/drawing/2014/main" id="{EEFC355F-4787-4AB8-C98C-84E0F0CA4D6D}"/>
                </a:ext>
              </a:extLst>
            </p:cNvPr>
            <p:cNvSpPr>
              <a:spLocks/>
            </p:cNvSpPr>
            <p:nvPr/>
          </p:nvSpPr>
          <p:spPr bwMode="auto">
            <a:xfrm>
              <a:off x="7707313" y="2212975"/>
              <a:ext cx="71438" cy="158750"/>
            </a:xfrm>
            <a:custGeom>
              <a:avLst/>
              <a:gdLst>
                <a:gd name="T0" fmla="*/ 31 w 222"/>
                <a:gd name="T1" fmla="*/ 480 h 490"/>
                <a:gd name="T2" fmla="*/ 64 w 222"/>
                <a:gd name="T3" fmla="*/ 490 h 490"/>
                <a:gd name="T4" fmla="*/ 109 w 222"/>
                <a:gd name="T5" fmla="*/ 467 h 490"/>
                <a:gd name="T6" fmla="*/ 192 w 222"/>
                <a:gd name="T7" fmla="*/ 353 h 490"/>
                <a:gd name="T8" fmla="*/ 192 w 222"/>
                <a:gd name="T9" fmla="*/ 353 h 490"/>
                <a:gd name="T10" fmla="*/ 192 w 222"/>
                <a:gd name="T11" fmla="*/ 353 h 490"/>
                <a:gd name="T12" fmla="*/ 208 w 222"/>
                <a:gd name="T13" fmla="*/ 265 h 490"/>
                <a:gd name="T14" fmla="*/ 146 w 222"/>
                <a:gd name="T15" fmla="*/ 202 h 490"/>
                <a:gd name="T16" fmla="*/ 145 w 222"/>
                <a:gd name="T17" fmla="*/ 202 h 490"/>
                <a:gd name="T18" fmla="*/ 131 w 222"/>
                <a:gd name="T19" fmla="*/ 197 h 490"/>
                <a:gd name="T20" fmla="*/ 204 w 222"/>
                <a:gd name="T21" fmla="*/ 96 h 490"/>
                <a:gd name="T22" fmla="*/ 191 w 222"/>
                <a:gd name="T23" fmla="*/ 18 h 490"/>
                <a:gd name="T24" fmla="*/ 113 w 222"/>
                <a:gd name="T25" fmla="*/ 30 h 490"/>
                <a:gd name="T26" fmla="*/ 30 w 222"/>
                <a:gd name="T27" fmla="*/ 144 h 490"/>
                <a:gd name="T28" fmla="*/ 30 w 222"/>
                <a:gd name="T29" fmla="*/ 144 h 490"/>
                <a:gd name="T30" fmla="*/ 30 w 222"/>
                <a:gd name="T31" fmla="*/ 145 h 490"/>
                <a:gd name="T32" fmla="*/ 16 w 222"/>
                <a:gd name="T33" fmla="*/ 231 h 490"/>
                <a:gd name="T34" fmla="*/ 75 w 222"/>
                <a:gd name="T35" fmla="*/ 295 h 490"/>
                <a:gd name="T36" fmla="*/ 75 w 222"/>
                <a:gd name="T37" fmla="*/ 295 h 490"/>
                <a:gd name="T38" fmla="*/ 91 w 222"/>
                <a:gd name="T39" fmla="*/ 302 h 490"/>
                <a:gd name="T40" fmla="*/ 19 w 222"/>
                <a:gd name="T41" fmla="*/ 401 h 490"/>
                <a:gd name="T42" fmla="*/ 31 w 222"/>
                <a:gd name="T43" fmla="*/ 48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 h="490">
                  <a:moveTo>
                    <a:pt x="31" y="480"/>
                  </a:moveTo>
                  <a:cubicBezTo>
                    <a:pt x="41" y="487"/>
                    <a:pt x="52" y="490"/>
                    <a:pt x="64" y="490"/>
                  </a:cubicBezTo>
                  <a:cubicBezTo>
                    <a:pt x="81" y="490"/>
                    <a:pt x="98" y="482"/>
                    <a:pt x="109" y="467"/>
                  </a:cubicBezTo>
                  <a:cubicBezTo>
                    <a:pt x="192" y="353"/>
                    <a:pt x="192" y="353"/>
                    <a:pt x="192" y="353"/>
                  </a:cubicBezTo>
                  <a:cubicBezTo>
                    <a:pt x="192" y="353"/>
                    <a:pt x="192" y="353"/>
                    <a:pt x="192" y="353"/>
                  </a:cubicBezTo>
                  <a:cubicBezTo>
                    <a:pt x="192" y="353"/>
                    <a:pt x="192" y="353"/>
                    <a:pt x="192" y="353"/>
                  </a:cubicBezTo>
                  <a:cubicBezTo>
                    <a:pt x="211" y="327"/>
                    <a:pt x="217" y="294"/>
                    <a:pt x="208" y="265"/>
                  </a:cubicBezTo>
                  <a:cubicBezTo>
                    <a:pt x="199" y="237"/>
                    <a:pt x="177" y="214"/>
                    <a:pt x="146" y="202"/>
                  </a:cubicBezTo>
                  <a:cubicBezTo>
                    <a:pt x="146" y="202"/>
                    <a:pt x="145" y="202"/>
                    <a:pt x="145" y="202"/>
                  </a:cubicBezTo>
                  <a:cubicBezTo>
                    <a:pt x="131" y="197"/>
                    <a:pt x="131" y="197"/>
                    <a:pt x="131" y="197"/>
                  </a:cubicBezTo>
                  <a:cubicBezTo>
                    <a:pt x="204" y="96"/>
                    <a:pt x="204" y="96"/>
                    <a:pt x="204" y="96"/>
                  </a:cubicBezTo>
                  <a:cubicBezTo>
                    <a:pt x="222" y="71"/>
                    <a:pt x="216" y="36"/>
                    <a:pt x="191" y="18"/>
                  </a:cubicBezTo>
                  <a:cubicBezTo>
                    <a:pt x="166" y="0"/>
                    <a:pt x="131" y="5"/>
                    <a:pt x="113" y="30"/>
                  </a:cubicBezTo>
                  <a:cubicBezTo>
                    <a:pt x="30" y="144"/>
                    <a:pt x="30" y="144"/>
                    <a:pt x="30" y="144"/>
                  </a:cubicBezTo>
                  <a:cubicBezTo>
                    <a:pt x="30" y="144"/>
                    <a:pt x="30" y="144"/>
                    <a:pt x="30" y="144"/>
                  </a:cubicBezTo>
                  <a:cubicBezTo>
                    <a:pt x="30" y="144"/>
                    <a:pt x="30" y="145"/>
                    <a:pt x="30" y="145"/>
                  </a:cubicBezTo>
                  <a:cubicBezTo>
                    <a:pt x="12" y="170"/>
                    <a:pt x="7" y="201"/>
                    <a:pt x="16" y="231"/>
                  </a:cubicBezTo>
                  <a:cubicBezTo>
                    <a:pt x="25" y="261"/>
                    <a:pt x="47" y="285"/>
                    <a:pt x="75" y="295"/>
                  </a:cubicBezTo>
                  <a:cubicBezTo>
                    <a:pt x="75" y="295"/>
                    <a:pt x="75" y="295"/>
                    <a:pt x="75" y="295"/>
                  </a:cubicBezTo>
                  <a:cubicBezTo>
                    <a:pt x="91" y="302"/>
                    <a:pt x="91" y="302"/>
                    <a:pt x="91" y="302"/>
                  </a:cubicBezTo>
                  <a:cubicBezTo>
                    <a:pt x="19" y="401"/>
                    <a:pt x="19" y="401"/>
                    <a:pt x="19" y="401"/>
                  </a:cubicBezTo>
                  <a:cubicBezTo>
                    <a:pt x="0" y="426"/>
                    <a:pt x="6" y="461"/>
                    <a:pt x="31" y="480"/>
                  </a:cubicBezTo>
                  <a:close/>
                </a:path>
              </a:pathLst>
            </a:custGeom>
            <a:grpFill/>
            <a:ln w="6350">
              <a:solidFill>
                <a:srgbClr val="EBF0EE"/>
              </a:solidFill>
            </a:ln>
          </p:spPr>
          <p:txBody>
            <a:bodyPr vert="horz" wrap="square" lIns="91440" tIns="45720" rIns="91440" bIns="45720" numCol="1" anchor="t" anchorCtr="0" compatLnSpc="1">
              <a:prstTxWarp prst="textNoShape">
                <a:avLst/>
              </a:prstTxWarp>
            </a:bodyPr>
            <a:lstStyle/>
            <a:p>
              <a:endParaRPr lang="en-US" noProof="0" dirty="0"/>
            </a:p>
          </p:txBody>
        </p:sp>
      </p:grpSp>
      <p:grpSp>
        <p:nvGrpSpPr>
          <p:cNvPr id="175" name="Group 174">
            <a:extLst>
              <a:ext uri="{FF2B5EF4-FFF2-40B4-BE49-F238E27FC236}">
                <a16:creationId xmlns:a16="http://schemas.microsoft.com/office/drawing/2014/main" id="{223B4874-1B7B-CBAA-686F-F1681D0549FC}"/>
              </a:ext>
            </a:extLst>
          </p:cNvPr>
          <p:cNvGrpSpPr/>
          <p:nvPr/>
        </p:nvGrpSpPr>
        <p:grpSpPr>
          <a:xfrm flipH="1">
            <a:off x="8051799" y="3910226"/>
            <a:ext cx="365653" cy="333447"/>
            <a:chOff x="5772148" y="3133782"/>
            <a:chExt cx="647703" cy="590654"/>
          </a:xfrm>
        </p:grpSpPr>
        <p:sp>
          <p:nvSpPr>
            <p:cNvPr id="160" name="Graphic 157" descr="Speech outline">
              <a:extLst>
                <a:ext uri="{FF2B5EF4-FFF2-40B4-BE49-F238E27FC236}">
                  <a16:creationId xmlns:a16="http://schemas.microsoft.com/office/drawing/2014/main" id="{17F1A98B-BC4D-8101-4B59-BFAFD85D2C39}"/>
                </a:ext>
              </a:extLst>
            </p:cNvPr>
            <p:cNvSpPr/>
            <p:nvPr/>
          </p:nvSpPr>
          <p:spPr>
            <a:xfrm>
              <a:off x="5772148" y="3133782"/>
              <a:ext cx="647703" cy="590654"/>
            </a:xfrm>
            <a:custGeom>
              <a:avLst/>
              <a:gdLst>
                <a:gd name="csX0" fmla="*/ 615316 w 647703"/>
                <a:gd name="csY0" fmla="*/ 19040 h 590654"/>
                <a:gd name="csX1" fmla="*/ 628651 w 647703"/>
                <a:gd name="csY1" fmla="*/ 33328 h 590654"/>
                <a:gd name="csX2" fmla="*/ 628651 w 647703"/>
                <a:gd name="csY2" fmla="*/ 426825 h 590654"/>
                <a:gd name="csX3" fmla="*/ 615316 w 647703"/>
                <a:gd name="csY3" fmla="*/ 440160 h 590654"/>
                <a:gd name="csX4" fmla="*/ 499111 w 647703"/>
                <a:gd name="csY4" fmla="*/ 440160 h 590654"/>
                <a:gd name="csX5" fmla="*/ 499111 w 647703"/>
                <a:gd name="csY5" fmla="*/ 543982 h 590654"/>
                <a:gd name="csX6" fmla="*/ 402261 w 647703"/>
                <a:gd name="csY6" fmla="*/ 444951 h 590654"/>
                <a:gd name="csX7" fmla="*/ 396660 w 647703"/>
                <a:gd name="csY7" fmla="*/ 439236 h 590654"/>
                <a:gd name="csX8" fmla="*/ 32386 w 647703"/>
                <a:gd name="csY8" fmla="*/ 439236 h 590654"/>
                <a:gd name="csX9" fmla="*/ 19051 w 647703"/>
                <a:gd name="csY9" fmla="*/ 426479 h 590654"/>
                <a:gd name="csX10" fmla="*/ 19051 w 647703"/>
                <a:gd name="csY10" fmla="*/ 425901 h 590654"/>
                <a:gd name="csX11" fmla="*/ 19051 w 647703"/>
                <a:gd name="csY11" fmla="*/ 32385 h 590654"/>
                <a:gd name="csX12" fmla="*/ 32386 w 647703"/>
                <a:gd name="csY12" fmla="*/ 19050 h 590654"/>
                <a:gd name="csX13" fmla="*/ 615316 w 647703"/>
                <a:gd name="csY13" fmla="*/ 19050 h 590654"/>
                <a:gd name="csX14" fmla="*/ 615316 w 647703"/>
                <a:gd name="csY14" fmla="*/ 0 h 590654"/>
                <a:gd name="csX15" fmla="*/ 32386 w 647703"/>
                <a:gd name="csY15" fmla="*/ 0 h 590654"/>
                <a:gd name="csX16" fmla="*/ 1 w 647703"/>
                <a:gd name="csY16" fmla="*/ 32385 h 590654"/>
                <a:gd name="csX17" fmla="*/ 1 w 647703"/>
                <a:gd name="csY17" fmla="*/ 425872 h 590654"/>
                <a:gd name="csX18" fmla="*/ 31851 w 647703"/>
                <a:gd name="csY18" fmla="*/ 458257 h 590654"/>
                <a:gd name="csX19" fmla="*/ 32386 w 647703"/>
                <a:gd name="csY19" fmla="*/ 458257 h 590654"/>
                <a:gd name="csX20" fmla="*/ 388621 w 647703"/>
                <a:gd name="csY20" fmla="*/ 458257 h 590654"/>
                <a:gd name="csX21" fmla="*/ 518161 w 647703"/>
                <a:gd name="csY21" fmla="*/ 590655 h 590654"/>
                <a:gd name="csX22" fmla="*/ 518161 w 647703"/>
                <a:gd name="csY22" fmla="*/ 459210 h 590654"/>
                <a:gd name="csX23" fmla="*/ 615316 w 647703"/>
                <a:gd name="csY23" fmla="*/ 459210 h 590654"/>
                <a:gd name="csX24" fmla="*/ 647701 w 647703"/>
                <a:gd name="csY24" fmla="*/ 426825 h 590654"/>
                <a:gd name="csX25" fmla="*/ 647701 w 647703"/>
                <a:gd name="csY25" fmla="*/ 33338 h 590654"/>
                <a:gd name="csX26" fmla="*/ 615316 w 647703"/>
                <a:gd name="csY26" fmla="*/ 0 h 5906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7703" h="590654">
                  <a:moveTo>
                    <a:pt x="615316" y="19040"/>
                  </a:moveTo>
                  <a:cubicBezTo>
                    <a:pt x="622934" y="19325"/>
                    <a:pt x="628892" y="25709"/>
                    <a:pt x="628651" y="33328"/>
                  </a:cubicBezTo>
                  <a:lnTo>
                    <a:pt x="628651" y="426825"/>
                  </a:lnTo>
                  <a:cubicBezTo>
                    <a:pt x="628461" y="434109"/>
                    <a:pt x="622601" y="439969"/>
                    <a:pt x="615316" y="440160"/>
                  </a:cubicBezTo>
                  <a:lnTo>
                    <a:pt x="499111" y="440160"/>
                  </a:lnTo>
                  <a:lnTo>
                    <a:pt x="499111" y="543982"/>
                  </a:lnTo>
                  <a:lnTo>
                    <a:pt x="402261" y="444951"/>
                  </a:lnTo>
                  <a:lnTo>
                    <a:pt x="396660" y="439236"/>
                  </a:lnTo>
                  <a:lnTo>
                    <a:pt x="32386" y="439236"/>
                  </a:lnTo>
                  <a:cubicBezTo>
                    <a:pt x="25181" y="439396"/>
                    <a:pt x="19211" y="433684"/>
                    <a:pt x="19051" y="426479"/>
                  </a:cubicBezTo>
                  <a:cubicBezTo>
                    <a:pt x="19047" y="426286"/>
                    <a:pt x="19047" y="426093"/>
                    <a:pt x="19051" y="425901"/>
                  </a:cubicBezTo>
                  <a:lnTo>
                    <a:pt x="19051" y="32385"/>
                  </a:lnTo>
                  <a:cubicBezTo>
                    <a:pt x="19242" y="25100"/>
                    <a:pt x="25101" y="19240"/>
                    <a:pt x="32386" y="19050"/>
                  </a:cubicBezTo>
                  <a:lnTo>
                    <a:pt x="615316" y="19050"/>
                  </a:lnTo>
                  <a:moveTo>
                    <a:pt x="615316" y="0"/>
                  </a:moveTo>
                  <a:lnTo>
                    <a:pt x="32386" y="0"/>
                  </a:lnTo>
                  <a:cubicBezTo>
                    <a:pt x="14578" y="186"/>
                    <a:pt x="187" y="14577"/>
                    <a:pt x="1" y="32385"/>
                  </a:cubicBezTo>
                  <a:lnTo>
                    <a:pt x="1" y="425872"/>
                  </a:lnTo>
                  <a:cubicBezTo>
                    <a:pt x="-147" y="443610"/>
                    <a:pt x="14112" y="458110"/>
                    <a:pt x="31851" y="458257"/>
                  </a:cubicBezTo>
                  <a:cubicBezTo>
                    <a:pt x="32029" y="458258"/>
                    <a:pt x="32208" y="458258"/>
                    <a:pt x="32386" y="458257"/>
                  </a:cubicBezTo>
                  <a:lnTo>
                    <a:pt x="388621" y="458257"/>
                  </a:lnTo>
                  <a:lnTo>
                    <a:pt x="518161" y="590655"/>
                  </a:lnTo>
                  <a:lnTo>
                    <a:pt x="518161" y="459210"/>
                  </a:lnTo>
                  <a:lnTo>
                    <a:pt x="615316" y="459210"/>
                  </a:lnTo>
                  <a:cubicBezTo>
                    <a:pt x="633124" y="459024"/>
                    <a:pt x="647515" y="444633"/>
                    <a:pt x="647701" y="426825"/>
                  </a:cubicBezTo>
                  <a:lnTo>
                    <a:pt x="647701" y="33338"/>
                  </a:lnTo>
                  <a:cubicBezTo>
                    <a:pt x="647924" y="15205"/>
                    <a:pt x="633448" y="303"/>
                    <a:pt x="615316" y="0"/>
                  </a:cubicBezTo>
                  <a:close/>
                </a:path>
              </a:pathLst>
            </a:custGeom>
            <a:solidFill>
              <a:schemeClr val="tx1"/>
            </a:solidFill>
            <a:ln w="9525" cap="flat">
              <a:noFill/>
              <a:prstDash val="solid"/>
              <a:miter/>
            </a:ln>
          </p:spPr>
          <p:txBody>
            <a:bodyPr/>
            <a:lstStyle/>
            <a:p>
              <a:endParaRPr lang="en-US" noProof="0" dirty="0"/>
            </a:p>
          </p:txBody>
        </p:sp>
        <p:grpSp>
          <p:nvGrpSpPr>
            <p:cNvPr id="169" name="Group 168">
              <a:extLst>
                <a:ext uri="{FF2B5EF4-FFF2-40B4-BE49-F238E27FC236}">
                  <a16:creationId xmlns:a16="http://schemas.microsoft.com/office/drawing/2014/main" id="{BB36A85A-2F99-B8C8-C17F-99BDD6E9E37E}"/>
                </a:ext>
              </a:extLst>
            </p:cNvPr>
            <p:cNvGrpSpPr/>
            <p:nvPr/>
          </p:nvGrpSpPr>
          <p:grpSpPr>
            <a:xfrm>
              <a:off x="5839577" y="3206882"/>
              <a:ext cx="512843" cy="304501"/>
              <a:chOff x="8770938" y="3629025"/>
              <a:chExt cx="609600" cy="361950"/>
            </a:xfrm>
            <a:solidFill>
              <a:schemeClr val="tx1"/>
            </a:solidFill>
          </p:grpSpPr>
          <p:sp>
            <p:nvSpPr>
              <p:cNvPr id="170" name="Freeform 77">
                <a:extLst>
                  <a:ext uri="{FF2B5EF4-FFF2-40B4-BE49-F238E27FC236}">
                    <a16:creationId xmlns:a16="http://schemas.microsoft.com/office/drawing/2014/main" id="{4744ABBB-7035-F5EB-E723-DF9CB8001761}"/>
                  </a:ext>
                </a:extLst>
              </p:cNvPr>
              <p:cNvSpPr>
                <a:spLocks noEditPoints="1"/>
              </p:cNvSpPr>
              <p:nvPr/>
            </p:nvSpPr>
            <p:spPr bwMode="auto">
              <a:xfrm>
                <a:off x="8948737" y="3629025"/>
                <a:ext cx="388938" cy="227012"/>
              </a:xfrm>
              <a:custGeom>
                <a:avLst/>
                <a:gdLst>
                  <a:gd name="T0" fmla="*/ 229 w 1194"/>
                  <a:gd name="T1" fmla="*/ 701 h 702"/>
                  <a:gd name="T2" fmla="*/ 242 w 1194"/>
                  <a:gd name="T3" fmla="*/ 702 h 702"/>
                  <a:gd name="T4" fmla="*/ 244 w 1194"/>
                  <a:gd name="T5" fmla="*/ 654 h 702"/>
                  <a:gd name="T6" fmla="*/ 59 w 1194"/>
                  <a:gd name="T7" fmla="*/ 578 h 702"/>
                  <a:gd name="T8" fmla="*/ 147 w 1194"/>
                  <a:gd name="T9" fmla="*/ 495 h 702"/>
                  <a:gd name="T10" fmla="*/ 741 w 1194"/>
                  <a:gd name="T11" fmla="*/ 510 h 702"/>
                  <a:gd name="T12" fmla="*/ 989 w 1194"/>
                  <a:gd name="T13" fmla="*/ 465 h 702"/>
                  <a:gd name="T14" fmla="*/ 1193 w 1194"/>
                  <a:gd name="T15" fmla="*/ 329 h 702"/>
                  <a:gd name="T16" fmla="*/ 1172 w 1194"/>
                  <a:gd name="T17" fmla="*/ 158 h 702"/>
                  <a:gd name="T18" fmla="*/ 1049 w 1194"/>
                  <a:gd name="T19" fmla="*/ 76 h 702"/>
                  <a:gd name="T20" fmla="*/ 299 w 1194"/>
                  <a:gd name="T21" fmla="*/ 155 h 702"/>
                  <a:gd name="T22" fmla="*/ 124 w 1194"/>
                  <a:gd name="T23" fmla="*/ 249 h 702"/>
                  <a:gd name="T24" fmla="*/ 179 w 1194"/>
                  <a:gd name="T25" fmla="*/ 135 h 702"/>
                  <a:gd name="T26" fmla="*/ 373 w 1194"/>
                  <a:gd name="T27" fmla="*/ 21 h 702"/>
                  <a:gd name="T28" fmla="*/ 147 w 1194"/>
                  <a:gd name="T29" fmla="*/ 99 h 702"/>
                  <a:gd name="T30" fmla="*/ 91 w 1194"/>
                  <a:gd name="T31" fmla="*/ 284 h 702"/>
                  <a:gd name="T32" fmla="*/ 55 w 1194"/>
                  <a:gd name="T33" fmla="*/ 432 h 702"/>
                  <a:gd name="T34" fmla="*/ 1145 w 1194"/>
                  <a:gd name="T35" fmla="*/ 331 h 702"/>
                  <a:gd name="T36" fmla="*/ 978 w 1194"/>
                  <a:gd name="T37" fmla="*/ 418 h 702"/>
                  <a:gd name="T38" fmla="*/ 735 w 1194"/>
                  <a:gd name="T39" fmla="*/ 463 h 702"/>
                  <a:gd name="T40" fmla="*/ 158 w 1194"/>
                  <a:gd name="T41" fmla="*/ 448 h 702"/>
                  <a:gd name="T42" fmla="*/ 208 w 1194"/>
                  <a:gd name="T43" fmla="*/ 374 h 702"/>
                  <a:gd name="T44" fmla="*/ 610 w 1194"/>
                  <a:gd name="T45" fmla="*/ 335 h 702"/>
                  <a:gd name="T46" fmla="*/ 1068 w 1194"/>
                  <a:gd name="T47" fmla="*/ 282 h 702"/>
                  <a:gd name="T48" fmla="*/ 1099 w 1194"/>
                  <a:gd name="T49" fmla="*/ 276 h 702"/>
                  <a:gd name="T50" fmla="*/ 398 w 1194"/>
                  <a:gd name="T51" fmla="*/ 294 h 702"/>
                  <a:gd name="T52" fmla="*/ 1009 w 1194"/>
                  <a:gd name="T53" fmla="*/ 248 h 702"/>
                  <a:gd name="T54" fmla="*/ 607 w 1194"/>
                  <a:gd name="T55" fmla="*/ 287 h 702"/>
                  <a:gd name="T56" fmla="*/ 188 w 1194"/>
                  <a:gd name="T57" fmla="*/ 260 h 702"/>
                  <a:gd name="T58" fmla="*/ 856 w 1194"/>
                  <a:gd name="T59" fmla="*/ 107 h 702"/>
                  <a:gd name="T60" fmla="*/ 1040 w 1194"/>
                  <a:gd name="T61" fmla="*/ 123 h 702"/>
                  <a:gd name="T62" fmla="*/ 1109 w 1194"/>
                  <a:gd name="T63" fmla="*/ 210 h 702"/>
                  <a:gd name="T64" fmla="*/ 1003 w 1194"/>
                  <a:gd name="T65" fmla="*/ 199 h 702"/>
                  <a:gd name="T66" fmla="*/ 181 w 1194"/>
                  <a:gd name="T67" fmla="*/ 274 h 702"/>
                  <a:gd name="T68" fmla="*/ 188 w 1194"/>
                  <a:gd name="T69" fmla="*/ 260 h 702"/>
                  <a:gd name="T70" fmla="*/ 132 w 1194"/>
                  <a:gd name="T71" fmla="*/ 310 h 702"/>
                  <a:gd name="T72" fmla="*/ 197 w 1194"/>
                  <a:gd name="T73" fmla="*/ 326 h 702"/>
                  <a:gd name="T74" fmla="*/ 96 w 1194"/>
                  <a:gd name="T75" fmla="*/ 391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4" h="702">
                    <a:moveTo>
                      <a:pt x="12" y="588"/>
                    </a:moveTo>
                    <a:cubicBezTo>
                      <a:pt x="35" y="685"/>
                      <a:pt x="157" y="695"/>
                      <a:pt x="229" y="701"/>
                    </a:cubicBezTo>
                    <a:cubicBezTo>
                      <a:pt x="240" y="702"/>
                      <a:pt x="240" y="702"/>
                      <a:pt x="240" y="702"/>
                    </a:cubicBezTo>
                    <a:cubicBezTo>
                      <a:pt x="241" y="702"/>
                      <a:pt x="241" y="702"/>
                      <a:pt x="242" y="702"/>
                    </a:cubicBezTo>
                    <a:cubicBezTo>
                      <a:pt x="254" y="702"/>
                      <a:pt x="265" y="693"/>
                      <a:pt x="266" y="680"/>
                    </a:cubicBezTo>
                    <a:cubicBezTo>
                      <a:pt x="267" y="667"/>
                      <a:pt x="257" y="655"/>
                      <a:pt x="244" y="654"/>
                    </a:cubicBezTo>
                    <a:cubicBezTo>
                      <a:pt x="233" y="653"/>
                      <a:pt x="233" y="653"/>
                      <a:pt x="233" y="653"/>
                    </a:cubicBezTo>
                    <a:cubicBezTo>
                      <a:pt x="170" y="648"/>
                      <a:pt x="74" y="640"/>
                      <a:pt x="59" y="578"/>
                    </a:cubicBezTo>
                    <a:cubicBezTo>
                      <a:pt x="50" y="537"/>
                      <a:pt x="62" y="501"/>
                      <a:pt x="86" y="469"/>
                    </a:cubicBezTo>
                    <a:cubicBezTo>
                      <a:pt x="105" y="483"/>
                      <a:pt x="127" y="490"/>
                      <a:pt x="147" y="495"/>
                    </a:cubicBezTo>
                    <a:cubicBezTo>
                      <a:pt x="203" y="509"/>
                      <a:pt x="259" y="515"/>
                      <a:pt x="302" y="518"/>
                    </a:cubicBezTo>
                    <a:cubicBezTo>
                      <a:pt x="447" y="531"/>
                      <a:pt x="595" y="528"/>
                      <a:pt x="741" y="510"/>
                    </a:cubicBezTo>
                    <a:cubicBezTo>
                      <a:pt x="815" y="501"/>
                      <a:pt x="888" y="488"/>
                      <a:pt x="960" y="471"/>
                    </a:cubicBezTo>
                    <a:cubicBezTo>
                      <a:pt x="970" y="469"/>
                      <a:pt x="979" y="467"/>
                      <a:pt x="989" y="465"/>
                    </a:cubicBezTo>
                    <a:cubicBezTo>
                      <a:pt x="1042" y="453"/>
                      <a:pt x="1098" y="441"/>
                      <a:pt x="1146" y="409"/>
                    </a:cubicBezTo>
                    <a:cubicBezTo>
                      <a:pt x="1177" y="388"/>
                      <a:pt x="1194" y="360"/>
                      <a:pt x="1193" y="329"/>
                    </a:cubicBezTo>
                    <a:cubicBezTo>
                      <a:pt x="1191" y="298"/>
                      <a:pt x="1172" y="268"/>
                      <a:pt x="1141" y="246"/>
                    </a:cubicBezTo>
                    <a:cubicBezTo>
                      <a:pt x="1167" y="222"/>
                      <a:pt x="1179" y="188"/>
                      <a:pt x="1172" y="158"/>
                    </a:cubicBezTo>
                    <a:cubicBezTo>
                      <a:pt x="1158" y="100"/>
                      <a:pt x="1091" y="85"/>
                      <a:pt x="1051" y="76"/>
                    </a:cubicBezTo>
                    <a:cubicBezTo>
                      <a:pt x="1049" y="76"/>
                      <a:pt x="1049" y="76"/>
                      <a:pt x="1049" y="76"/>
                    </a:cubicBezTo>
                    <a:cubicBezTo>
                      <a:pt x="979" y="60"/>
                      <a:pt x="909" y="58"/>
                      <a:pt x="856" y="59"/>
                    </a:cubicBezTo>
                    <a:cubicBezTo>
                      <a:pt x="664" y="60"/>
                      <a:pt x="477" y="93"/>
                      <a:pt x="299" y="155"/>
                    </a:cubicBezTo>
                    <a:cubicBezTo>
                      <a:pt x="256" y="170"/>
                      <a:pt x="205" y="190"/>
                      <a:pt x="161" y="220"/>
                    </a:cubicBezTo>
                    <a:cubicBezTo>
                      <a:pt x="147" y="229"/>
                      <a:pt x="135" y="239"/>
                      <a:pt x="124" y="249"/>
                    </a:cubicBezTo>
                    <a:cubicBezTo>
                      <a:pt x="119" y="244"/>
                      <a:pt x="117" y="238"/>
                      <a:pt x="117" y="230"/>
                    </a:cubicBezTo>
                    <a:cubicBezTo>
                      <a:pt x="117" y="202"/>
                      <a:pt x="149" y="161"/>
                      <a:pt x="179" y="135"/>
                    </a:cubicBezTo>
                    <a:cubicBezTo>
                      <a:pt x="235" y="85"/>
                      <a:pt x="300" y="64"/>
                      <a:pt x="356" y="50"/>
                    </a:cubicBezTo>
                    <a:cubicBezTo>
                      <a:pt x="369" y="47"/>
                      <a:pt x="376" y="34"/>
                      <a:pt x="373" y="21"/>
                    </a:cubicBezTo>
                    <a:cubicBezTo>
                      <a:pt x="370" y="8"/>
                      <a:pt x="357" y="0"/>
                      <a:pt x="344" y="4"/>
                    </a:cubicBezTo>
                    <a:cubicBezTo>
                      <a:pt x="282" y="19"/>
                      <a:pt x="211" y="43"/>
                      <a:pt x="147" y="99"/>
                    </a:cubicBezTo>
                    <a:cubicBezTo>
                      <a:pt x="129" y="115"/>
                      <a:pt x="70" y="172"/>
                      <a:pt x="69" y="229"/>
                    </a:cubicBezTo>
                    <a:cubicBezTo>
                      <a:pt x="69" y="250"/>
                      <a:pt x="76" y="269"/>
                      <a:pt x="91" y="284"/>
                    </a:cubicBezTo>
                    <a:cubicBezTo>
                      <a:pt x="77" y="302"/>
                      <a:pt x="66" y="322"/>
                      <a:pt x="58" y="342"/>
                    </a:cubicBezTo>
                    <a:cubicBezTo>
                      <a:pt x="45" y="375"/>
                      <a:pt x="44" y="406"/>
                      <a:pt x="55" y="432"/>
                    </a:cubicBezTo>
                    <a:cubicBezTo>
                      <a:pt x="15" y="480"/>
                      <a:pt x="0" y="534"/>
                      <a:pt x="12" y="588"/>
                    </a:cubicBezTo>
                    <a:close/>
                    <a:moveTo>
                      <a:pt x="1145" y="331"/>
                    </a:moveTo>
                    <a:cubicBezTo>
                      <a:pt x="1146" y="345"/>
                      <a:pt x="1137" y="357"/>
                      <a:pt x="1119" y="369"/>
                    </a:cubicBezTo>
                    <a:cubicBezTo>
                      <a:pt x="1079" y="396"/>
                      <a:pt x="1028" y="407"/>
                      <a:pt x="978" y="418"/>
                    </a:cubicBezTo>
                    <a:cubicBezTo>
                      <a:pt x="969" y="420"/>
                      <a:pt x="959" y="422"/>
                      <a:pt x="949" y="424"/>
                    </a:cubicBezTo>
                    <a:cubicBezTo>
                      <a:pt x="879" y="441"/>
                      <a:pt x="807" y="454"/>
                      <a:pt x="735" y="463"/>
                    </a:cubicBezTo>
                    <a:cubicBezTo>
                      <a:pt x="593" y="480"/>
                      <a:pt x="448" y="483"/>
                      <a:pt x="306" y="471"/>
                    </a:cubicBezTo>
                    <a:cubicBezTo>
                      <a:pt x="265" y="467"/>
                      <a:pt x="211" y="461"/>
                      <a:pt x="158" y="448"/>
                    </a:cubicBezTo>
                    <a:cubicBezTo>
                      <a:pt x="145" y="445"/>
                      <a:pt x="131" y="441"/>
                      <a:pt x="119" y="434"/>
                    </a:cubicBezTo>
                    <a:cubicBezTo>
                      <a:pt x="146" y="410"/>
                      <a:pt x="177" y="390"/>
                      <a:pt x="208" y="374"/>
                    </a:cubicBezTo>
                    <a:cubicBezTo>
                      <a:pt x="233" y="361"/>
                      <a:pt x="258" y="349"/>
                      <a:pt x="284" y="337"/>
                    </a:cubicBezTo>
                    <a:cubicBezTo>
                      <a:pt x="393" y="347"/>
                      <a:pt x="502" y="341"/>
                      <a:pt x="610" y="335"/>
                    </a:cubicBezTo>
                    <a:cubicBezTo>
                      <a:pt x="639" y="333"/>
                      <a:pt x="669" y="331"/>
                      <a:pt x="698" y="330"/>
                    </a:cubicBezTo>
                    <a:cubicBezTo>
                      <a:pt x="821" y="325"/>
                      <a:pt x="947" y="319"/>
                      <a:pt x="1068" y="282"/>
                    </a:cubicBezTo>
                    <a:cubicBezTo>
                      <a:pt x="1076" y="280"/>
                      <a:pt x="1085" y="277"/>
                      <a:pt x="1094" y="273"/>
                    </a:cubicBezTo>
                    <a:cubicBezTo>
                      <a:pt x="1096" y="274"/>
                      <a:pt x="1097" y="275"/>
                      <a:pt x="1099" y="276"/>
                    </a:cubicBezTo>
                    <a:cubicBezTo>
                      <a:pt x="1126" y="291"/>
                      <a:pt x="1144" y="312"/>
                      <a:pt x="1145" y="331"/>
                    </a:cubicBezTo>
                    <a:close/>
                    <a:moveTo>
                      <a:pt x="398" y="294"/>
                    </a:moveTo>
                    <a:cubicBezTo>
                      <a:pt x="588" y="233"/>
                      <a:pt x="797" y="215"/>
                      <a:pt x="996" y="246"/>
                    </a:cubicBezTo>
                    <a:cubicBezTo>
                      <a:pt x="1000" y="247"/>
                      <a:pt x="1005" y="248"/>
                      <a:pt x="1009" y="248"/>
                    </a:cubicBezTo>
                    <a:cubicBezTo>
                      <a:pt x="907" y="273"/>
                      <a:pt x="800" y="277"/>
                      <a:pt x="696" y="282"/>
                    </a:cubicBezTo>
                    <a:cubicBezTo>
                      <a:pt x="667" y="283"/>
                      <a:pt x="636" y="285"/>
                      <a:pt x="607" y="287"/>
                    </a:cubicBezTo>
                    <a:cubicBezTo>
                      <a:pt x="538" y="291"/>
                      <a:pt x="468" y="294"/>
                      <a:pt x="398" y="294"/>
                    </a:cubicBezTo>
                    <a:close/>
                    <a:moveTo>
                      <a:pt x="188" y="260"/>
                    </a:moveTo>
                    <a:cubicBezTo>
                      <a:pt x="228" y="232"/>
                      <a:pt x="275" y="214"/>
                      <a:pt x="315" y="200"/>
                    </a:cubicBezTo>
                    <a:cubicBezTo>
                      <a:pt x="488" y="140"/>
                      <a:pt x="670" y="108"/>
                      <a:pt x="856" y="107"/>
                    </a:cubicBezTo>
                    <a:cubicBezTo>
                      <a:pt x="907" y="106"/>
                      <a:pt x="973" y="108"/>
                      <a:pt x="1038" y="122"/>
                    </a:cubicBezTo>
                    <a:cubicBezTo>
                      <a:pt x="1040" y="123"/>
                      <a:pt x="1040" y="123"/>
                      <a:pt x="1040" y="123"/>
                    </a:cubicBezTo>
                    <a:cubicBezTo>
                      <a:pt x="1073" y="130"/>
                      <a:pt x="1118" y="141"/>
                      <a:pt x="1125" y="170"/>
                    </a:cubicBezTo>
                    <a:cubicBezTo>
                      <a:pt x="1129" y="184"/>
                      <a:pt x="1120" y="200"/>
                      <a:pt x="1109" y="210"/>
                    </a:cubicBezTo>
                    <a:cubicBezTo>
                      <a:pt x="1104" y="214"/>
                      <a:pt x="1099" y="218"/>
                      <a:pt x="1093" y="221"/>
                    </a:cubicBezTo>
                    <a:cubicBezTo>
                      <a:pt x="1063" y="209"/>
                      <a:pt x="1031" y="203"/>
                      <a:pt x="1003" y="199"/>
                    </a:cubicBezTo>
                    <a:cubicBezTo>
                      <a:pt x="759" y="161"/>
                      <a:pt x="500" y="193"/>
                      <a:pt x="276" y="288"/>
                    </a:cubicBezTo>
                    <a:cubicBezTo>
                      <a:pt x="244" y="285"/>
                      <a:pt x="213" y="281"/>
                      <a:pt x="181" y="274"/>
                    </a:cubicBezTo>
                    <a:cubicBezTo>
                      <a:pt x="178" y="273"/>
                      <a:pt x="175" y="273"/>
                      <a:pt x="171" y="272"/>
                    </a:cubicBezTo>
                    <a:cubicBezTo>
                      <a:pt x="177" y="267"/>
                      <a:pt x="182" y="263"/>
                      <a:pt x="188" y="260"/>
                    </a:cubicBezTo>
                    <a:close/>
                    <a:moveTo>
                      <a:pt x="103" y="359"/>
                    </a:moveTo>
                    <a:cubicBezTo>
                      <a:pt x="110" y="341"/>
                      <a:pt x="121" y="324"/>
                      <a:pt x="132" y="310"/>
                    </a:cubicBezTo>
                    <a:cubicBezTo>
                      <a:pt x="145" y="315"/>
                      <a:pt x="159" y="318"/>
                      <a:pt x="171" y="321"/>
                    </a:cubicBezTo>
                    <a:cubicBezTo>
                      <a:pt x="180" y="323"/>
                      <a:pt x="188" y="324"/>
                      <a:pt x="197" y="326"/>
                    </a:cubicBezTo>
                    <a:cubicBezTo>
                      <a:pt x="193" y="328"/>
                      <a:pt x="189" y="330"/>
                      <a:pt x="185" y="332"/>
                    </a:cubicBezTo>
                    <a:cubicBezTo>
                      <a:pt x="150" y="350"/>
                      <a:pt x="121" y="370"/>
                      <a:pt x="96" y="391"/>
                    </a:cubicBezTo>
                    <a:cubicBezTo>
                      <a:pt x="97" y="378"/>
                      <a:pt x="101" y="366"/>
                      <a:pt x="103" y="35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71" name="Freeform 78">
                <a:extLst>
                  <a:ext uri="{FF2B5EF4-FFF2-40B4-BE49-F238E27FC236}">
                    <a16:creationId xmlns:a16="http://schemas.microsoft.com/office/drawing/2014/main" id="{14CCBBC8-10D3-BDA1-2183-9F045F3CCCC8}"/>
                  </a:ext>
                </a:extLst>
              </p:cNvPr>
              <p:cNvSpPr>
                <a:spLocks/>
              </p:cNvSpPr>
              <p:nvPr/>
            </p:nvSpPr>
            <p:spPr bwMode="auto">
              <a:xfrm>
                <a:off x="8770938" y="3738563"/>
                <a:ext cx="85725" cy="82550"/>
              </a:xfrm>
              <a:custGeom>
                <a:avLst/>
                <a:gdLst>
                  <a:gd name="T0" fmla="*/ 142 w 263"/>
                  <a:gd name="T1" fmla="*/ 255 h 257"/>
                  <a:gd name="T2" fmla="*/ 146 w 263"/>
                  <a:gd name="T3" fmla="*/ 257 h 257"/>
                  <a:gd name="T4" fmla="*/ 146 w 263"/>
                  <a:gd name="T5" fmla="*/ 257 h 257"/>
                  <a:gd name="T6" fmla="*/ 150 w 263"/>
                  <a:gd name="T7" fmla="*/ 254 h 257"/>
                  <a:gd name="T8" fmla="*/ 177 w 263"/>
                  <a:gd name="T9" fmla="*/ 179 h 257"/>
                  <a:gd name="T10" fmla="*/ 259 w 263"/>
                  <a:gd name="T11" fmla="*/ 171 h 257"/>
                  <a:gd name="T12" fmla="*/ 263 w 263"/>
                  <a:gd name="T13" fmla="*/ 168 h 257"/>
                  <a:gd name="T14" fmla="*/ 262 w 263"/>
                  <a:gd name="T15" fmla="*/ 163 h 257"/>
                  <a:gd name="T16" fmla="*/ 204 w 263"/>
                  <a:gd name="T17" fmla="*/ 106 h 257"/>
                  <a:gd name="T18" fmla="*/ 229 w 263"/>
                  <a:gd name="T19" fmla="*/ 28 h 257"/>
                  <a:gd name="T20" fmla="*/ 228 w 263"/>
                  <a:gd name="T21" fmla="*/ 23 h 257"/>
                  <a:gd name="T22" fmla="*/ 223 w 263"/>
                  <a:gd name="T23" fmla="*/ 22 h 257"/>
                  <a:gd name="T24" fmla="*/ 147 w 263"/>
                  <a:gd name="T25" fmla="*/ 53 h 257"/>
                  <a:gd name="T26" fmla="*/ 83 w 263"/>
                  <a:gd name="T27" fmla="*/ 2 h 257"/>
                  <a:gd name="T28" fmla="*/ 79 w 263"/>
                  <a:gd name="T29" fmla="*/ 1 h 257"/>
                  <a:gd name="T30" fmla="*/ 76 w 263"/>
                  <a:gd name="T31" fmla="*/ 5 h 257"/>
                  <a:gd name="T32" fmla="*/ 78 w 263"/>
                  <a:gd name="T33" fmla="*/ 87 h 257"/>
                  <a:gd name="T34" fmla="*/ 3 w 263"/>
                  <a:gd name="T35" fmla="*/ 120 h 257"/>
                  <a:gd name="T36" fmla="*/ 0 w 263"/>
                  <a:gd name="T37" fmla="*/ 124 h 257"/>
                  <a:gd name="T38" fmla="*/ 3 w 263"/>
                  <a:gd name="T39" fmla="*/ 128 h 257"/>
                  <a:gd name="T40" fmla="*/ 100 w 263"/>
                  <a:gd name="T41" fmla="*/ 161 h 257"/>
                  <a:gd name="T42" fmla="*/ 142 w 263"/>
                  <a:gd name="T43" fmla="*/ 2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3" h="257">
                    <a:moveTo>
                      <a:pt x="142" y="255"/>
                    </a:moveTo>
                    <a:cubicBezTo>
                      <a:pt x="143" y="256"/>
                      <a:pt x="144" y="257"/>
                      <a:pt x="146" y="257"/>
                    </a:cubicBezTo>
                    <a:cubicBezTo>
                      <a:pt x="146" y="257"/>
                      <a:pt x="146" y="257"/>
                      <a:pt x="146" y="257"/>
                    </a:cubicBezTo>
                    <a:cubicBezTo>
                      <a:pt x="148" y="257"/>
                      <a:pt x="150" y="256"/>
                      <a:pt x="150" y="254"/>
                    </a:cubicBezTo>
                    <a:cubicBezTo>
                      <a:pt x="177" y="179"/>
                      <a:pt x="177" y="179"/>
                      <a:pt x="177" y="179"/>
                    </a:cubicBezTo>
                    <a:cubicBezTo>
                      <a:pt x="259" y="171"/>
                      <a:pt x="259" y="171"/>
                      <a:pt x="259" y="171"/>
                    </a:cubicBezTo>
                    <a:cubicBezTo>
                      <a:pt x="260" y="170"/>
                      <a:pt x="262" y="169"/>
                      <a:pt x="263" y="168"/>
                    </a:cubicBezTo>
                    <a:cubicBezTo>
                      <a:pt x="263" y="166"/>
                      <a:pt x="263" y="164"/>
                      <a:pt x="262" y="163"/>
                    </a:cubicBezTo>
                    <a:cubicBezTo>
                      <a:pt x="204" y="106"/>
                      <a:pt x="204" y="106"/>
                      <a:pt x="204" y="106"/>
                    </a:cubicBezTo>
                    <a:cubicBezTo>
                      <a:pt x="229" y="28"/>
                      <a:pt x="229" y="28"/>
                      <a:pt x="229" y="28"/>
                    </a:cubicBezTo>
                    <a:cubicBezTo>
                      <a:pt x="229" y="26"/>
                      <a:pt x="229" y="24"/>
                      <a:pt x="228" y="23"/>
                    </a:cubicBezTo>
                    <a:cubicBezTo>
                      <a:pt x="226" y="22"/>
                      <a:pt x="224" y="22"/>
                      <a:pt x="223" y="22"/>
                    </a:cubicBezTo>
                    <a:cubicBezTo>
                      <a:pt x="147" y="53"/>
                      <a:pt x="147" y="53"/>
                      <a:pt x="147" y="53"/>
                    </a:cubicBezTo>
                    <a:cubicBezTo>
                      <a:pt x="83" y="2"/>
                      <a:pt x="83" y="2"/>
                      <a:pt x="83" y="2"/>
                    </a:cubicBezTo>
                    <a:cubicBezTo>
                      <a:pt x="82" y="1"/>
                      <a:pt x="80" y="0"/>
                      <a:pt x="79" y="1"/>
                    </a:cubicBezTo>
                    <a:cubicBezTo>
                      <a:pt x="77" y="2"/>
                      <a:pt x="76" y="4"/>
                      <a:pt x="76" y="5"/>
                    </a:cubicBezTo>
                    <a:cubicBezTo>
                      <a:pt x="78" y="87"/>
                      <a:pt x="78" y="87"/>
                      <a:pt x="78" y="87"/>
                    </a:cubicBezTo>
                    <a:cubicBezTo>
                      <a:pt x="3" y="120"/>
                      <a:pt x="3" y="120"/>
                      <a:pt x="3" y="120"/>
                    </a:cubicBezTo>
                    <a:cubicBezTo>
                      <a:pt x="1" y="120"/>
                      <a:pt x="0" y="122"/>
                      <a:pt x="0" y="124"/>
                    </a:cubicBezTo>
                    <a:cubicBezTo>
                      <a:pt x="0" y="126"/>
                      <a:pt x="1" y="127"/>
                      <a:pt x="3" y="128"/>
                    </a:cubicBezTo>
                    <a:cubicBezTo>
                      <a:pt x="100" y="161"/>
                      <a:pt x="100" y="161"/>
                      <a:pt x="100" y="161"/>
                    </a:cubicBezTo>
                    <a:lnTo>
                      <a:pt x="142" y="255"/>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72" name="Freeform 79">
                <a:extLst>
                  <a:ext uri="{FF2B5EF4-FFF2-40B4-BE49-F238E27FC236}">
                    <a16:creationId xmlns:a16="http://schemas.microsoft.com/office/drawing/2014/main" id="{AC06F81E-07DD-7EB9-9BAE-D8798BA94384}"/>
                  </a:ext>
                </a:extLst>
              </p:cNvPr>
              <p:cNvSpPr>
                <a:spLocks/>
              </p:cNvSpPr>
              <p:nvPr/>
            </p:nvSpPr>
            <p:spPr bwMode="auto">
              <a:xfrm>
                <a:off x="9294813" y="3790950"/>
                <a:ext cx="85725" cy="79375"/>
              </a:xfrm>
              <a:custGeom>
                <a:avLst/>
                <a:gdLst>
                  <a:gd name="T0" fmla="*/ 262 w 264"/>
                  <a:gd name="T1" fmla="*/ 162 h 248"/>
                  <a:gd name="T2" fmla="*/ 201 w 264"/>
                  <a:gd name="T3" fmla="*/ 107 h 248"/>
                  <a:gd name="T4" fmla="*/ 227 w 264"/>
                  <a:gd name="T5" fmla="*/ 32 h 248"/>
                  <a:gd name="T6" fmla="*/ 226 w 264"/>
                  <a:gd name="T7" fmla="*/ 27 h 248"/>
                  <a:gd name="T8" fmla="*/ 221 w 264"/>
                  <a:gd name="T9" fmla="*/ 26 h 248"/>
                  <a:gd name="T10" fmla="*/ 145 w 264"/>
                  <a:gd name="T11" fmla="*/ 54 h 248"/>
                  <a:gd name="T12" fmla="*/ 84 w 264"/>
                  <a:gd name="T13" fmla="*/ 1 h 248"/>
                  <a:gd name="T14" fmla="*/ 79 w 264"/>
                  <a:gd name="T15" fmla="*/ 0 h 248"/>
                  <a:gd name="T16" fmla="*/ 77 w 264"/>
                  <a:gd name="T17" fmla="*/ 4 h 248"/>
                  <a:gd name="T18" fmla="*/ 74 w 264"/>
                  <a:gd name="T19" fmla="*/ 86 h 248"/>
                  <a:gd name="T20" fmla="*/ 3 w 264"/>
                  <a:gd name="T21" fmla="*/ 123 h 248"/>
                  <a:gd name="T22" fmla="*/ 0 w 264"/>
                  <a:gd name="T23" fmla="*/ 127 h 248"/>
                  <a:gd name="T24" fmla="*/ 3 w 264"/>
                  <a:gd name="T25" fmla="*/ 132 h 248"/>
                  <a:gd name="T26" fmla="*/ 79 w 264"/>
                  <a:gd name="T27" fmla="*/ 164 h 248"/>
                  <a:gd name="T28" fmla="*/ 79 w 264"/>
                  <a:gd name="T29" fmla="*/ 244 h 248"/>
                  <a:gd name="T30" fmla="*/ 82 w 264"/>
                  <a:gd name="T31" fmla="*/ 248 h 248"/>
                  <a:gd name="T32" fmla="*/ 83 w 264"/>
                  <a:gd name="T33" fmla="*/ 248 h 248"/>
                  <a:gd name="T34" fmla="*/ 87 w 264"/>
                  <a:gd name="T35" fmla="*/ 247 h 248"/>
                  <a:gd name="T36" fmla="*/ 155 w 264"/>
                  <a:gd name="T37" fmla="*/ 172 h 248"/>
                  <a:gd name="T38" fmla="*/ 259 w 264"/>
                  <a:gd name="T39" fmla="*/ 170 h 248"/>
                  <a:gd name="T40" fmla="*/ 263 w 264"/>
                  <a:gd name="T41" fmla="*/ 167 h 248"/>
                  <a:gd name="T42" fmla="*/ 262 w 264"/>
                  <a:gd name="T43" fmla="*/ 16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48">
                    <a:moveTo>
                      <a:pt x="262" y="162"/>
                    </a:moveTo>
                    <a:cubicBezTo>
                      <a:pt x="201" y="107"/>
                      <a:pt x="201" y="107"/>
                      <a:pt x="201" y="107"/>
                    </a:cubicBezTo>
                    <a:cubicBezTo>
                      <a:pt x="227" y="32"/>
                      <a:pt x="227" y="32"/>
                      <a:pt x="227" y="32"/>
                    </a:cubicBezTo>
                    <a:cubicBezTo>
                      <a:pt x="228" y="30"/>
                      <a:pt x="227" y="28"/>
                      <a:pt x="226" y="27"/>
                    </a:cubicBezTo>
                    <a:cubicBezTo>
                      <a:pt x="225" y="25"/>
                      <a:pt x="223" y="25"/>
                      <a:pt x="221" y="26"/>
                    </a:cubicBezTo>
                    <a:cubicBezTo>
                      <a:pt x="145" y="54"/>
                      <a:pt x="145" y="54"/>
                      <a:pt x="145" y="54"/>
                    </a:cubicBezTo>
                    <a:cubicBezTo>
                      <a:pt x="84" y="1"/>
                      <a:pt x="84" y="1"/>
                      <a:pt x="84" y="1"/>
                    </a:cubicBezTo>
                    <a:cubicBezTo>
                      <a:pt x="83" y="0"/>
                      <a:pt x="81" y="0"/>
                      <a:pt x="79" y="0"/>
                    </a:cubicBezTo>
                    <a:cubicBezTo>
                      <a:pt x="78" y="1"/>
                      <a:pt x="77" y="3"/>
                      <a:pt x="77" y="4"/>
                    </a:cubicBezTo>
                    <a:cubicBezTo>
                      <a:pt x="74" y="86"/>
                      <a:pt x="74" y="86"/>
                      <a:pt x="74" y="86"/>
                    </a:cubicBezTo>
                    <a:cubicBezTo>
                      <a:pt x="3" y="123"/>
                      <a:pt x="3" y="123"/>
                      <a:pt x="3" y="123"/>
                    </a:cubicBezTo>
                    <a:cubicBezTo>
                      <a:pt x="1" y="124"/>
                      <a:pt x="0" y="126"/>
                      <a:pt x="0" y="127"/>
                    </a:cubicBezTo>
                    <a:cubicBezTo>
                      <a:pt x="0" y="129"/>
                      <a:pt x="1" y="131"/>
                      <a:pt x="3" y="132"/>
                    </a:cubicBezTo>
                    <a:cubicBezTo>
                      <a:pt x="79" y="164"/>
                      <a:pt x="79" y="164"/>
                      <a:pt x="79" y="164"/>
                    </a:cubicBezTo>
                    <a:cubicBezTo>
                      <a:pt x="79" y="244"/>
                      <a:pt x="79" y="244"/>
                      <a:pt x="79" y="244"/>
                    </a:cubicBezTo>
                    <a:cubicBezTo>
                      <a:pt x="79" y="246"/>
                      <a:pt x="80" y="247"/>
                      <a:pt x="82" y="248"/>
                    </a:cubicBezTo>
                    <a:cubicBezTo>
                      <a:pt x="82" y="248"/>
                      <a:pt x="83" y="248"/>
                      <a:pt x="83" y="248"/>
                    </a:cubicBezTo>
                    <a:cubicBezTo>
                      <a:pt x="84" y="248"/>
                      <a:pt x="86" y="248"/>
                      <a:pt x="87" y="247"/>
                    </a:cubicBezTo>
                    <a:cubicBezTo>
                      <a:pt x="155" y="172"/>
                      <a:pt x="155" y="172"/>
                      <a:pt x="155" y="172"/>
                    </a:cubicBezTo>
                    <a:cubicBezTo>
                      <a:pt x="259" y="170"/>
                      <a:pt x="259" y="170"/>
                      <a:pt x="259" y="170"/>
                    </a:cubicBezTo>
                    <a:cubicBezTo>
                      <a:pt x="261" y="170"/>
                      <a:pt x="262" y="169"/>
                      <a:pt x="263" y="167"/>
                    </a:cubicBezTo>
                    <a:cubicBezTo>
                      <a:pt x="264" y="165"/>
                      <a:pt x="263" y="163"/>
                      <a:pt x="262" y="1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73" name="Freeform 80">
                <a:extLst>
                  <a:ext uri="{FF2B5EF4-FFF2-40B4-BE49-F238E27FC236}">
                    <a16:creationId xmlns:a16="http://schemas.microsoft.com/office/drawing/2014/main" id="{E19F8193-B0A0-B6BB-F489-9B55DC080275}"/>
                  </a:ext>
                </a:extLst>
              </p:cNvPr>
              <p:cNvSpPr>
                <a:spLocks/>
              </p:cNvSpPr>
              <p:nvPr/>
            </p:nvSpPr>
            <p:spPr bwMode="auto">
              <a:xfrm>
                <a:off x="9167813" y="3902075"/>
                <a:ext cx="41275" cy="38100"/>
              </a:xfrm>
              <a:custGeom>
                <a:avLst/>
                <a:gdLst>
                  <a:gd name="T0" fmla="*/ 128 w 129"/>
                  <a:gd name="T1" fmla="*/ 43 h 119"/>
                  <a:gd name="T2" fmla="*/ 124 w 129"/>
                  <a:gd name="T3" fmla="*/ 40 h 119"/>
                  <a:gd name="T4" fmla="*/ 87 w 129"/>
                  <a:gd name="T5" fmla="*/ 38 h 119"/>
                  <a:gd name="T6" fmla="*/ 69 w 129"/>
                  <a:gd name="T7" fmla="*/ 2 h 119"/>
                  <a:gd name="T8" fmla="*/ 65 w 129"/>
                  <a:gd name="T9" fmla="*/ 0 h 119"/>
                  <a:gd name="T10" fmla="*/ 60 w 129"/>
                  <a:gd name="T11" fmla="*/ 3 h 119"/>
                  <a:gd name="T12" fmla="*/ 45 w 129"/>
                  <a:gd name="T13" fmla="*/ 38 h 119"/>
                  <a:gd name="T14" fmla="*/ 5 w 129"/>
                  <a:gd name="T15" fmla="*/ 40 h 119"/>
                  <a:gd name="T16" fmla="*/ 1 w 129"/>
                  <a:gd name="T17" fmla="*/ 43 h 119"/>
                  <a:gd name="T18" fmla="*/ 2 w 129"/>
                  <a:gd name="T19" fmla="*/ 48 h 119"/>
                  <a:gd name="T20" fmla="*/ 28 w 129"/>
                  <a:gd name="T21" fmla="*/ 75 h 119"/>
                  <a:gd name="T22" fmla="*/ 14 w 129"/>
                  <a:gd name="T23" fmla="*/ 113 h 119"/>
                  <a:gd name="T24" fmla="*/ 15 w 129"/>
                  <a:gd name="T25" fmla="*/ 118 h 119"/>
                  <a:gd name="T26" fmla="*/ 18 w 129"/>
                  <a:gd name="T27" fmla="*/ 119 h 119"/>
                  <a:gd name="T28" fmla="*/ 20 w 129"/>
                  <a:gd name="T29" fmla="*/ 119 h 119"/>
                  <a:gd name="T30" fmla="*/ 65 w 129"/>
                  <a:gd name="T31" fmla="*/ 98 h 119"/>
                  <a:gd name="T32" fmla="*/ 112 w 129"/>
                  <a:gd name="T33" fmla="*/ 117 h 119"/>
                  <a:gd name="T34" fmla="*/ 113 w 129"/>
                  <a:gd name="T35" fmla="*/ 117 h 119"/>
                  <a:gd name="T36" fmla="*/ 117 w 129"/>
                  <a:gd name="T37" fmla="*/ 116 h 119"/>
                  <a:gd name="T38" fmla="*/ 117 w 129"/>
                  <a:gd name="T39" fmla="*/ 111 h 119"/>
                  <a:gd name="T40" fmla="*/ 102 w 129"/>
                  <a:gd name="T41" fmla="*/ 75 h 119"/>
                  <a:gd name="T42" fmla="*/ 127 w 129"/>
                  <a:gd name="T43" fmla="*/ 48 h 119"/>
                  <a:gd name="T44" fmla="*/ 128 w 129"/>
                  <a:gd name="T45" fmla="*/ 4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9" h="119">
                    <a:moveTo>
                      <a:pt x="128" y="43"/>
                    </a:moveTo>
                    <a:cubicBezTo>
                      <a:pt x="127" y="41"/>
                      <a:pt x="126" y="40"/>
                      <a:pt x="124" y="40"/>
                    </a:cubicBezTo>
                    <a:cubicBezTo>
                      <a:pt x="87" y="38"/>
                      <a:pt x="87" y="38"/>
                      <a:pt x="87" y="38"/>
                    </a:cubicBezTo>
                    <a:cubicBezTo>
                      <a:pt x="69" y="2"/>
                      <a:pt x="69" y="2"/>
                      <a:pt x="69" y="2"/>
                    </a:cubicBezTo>
                    <a:cubicBezTo>
                      <a:pt x="68" y="1"/>
                      <a:pt x="66" y="0"/>
                      <a:pt x="65" y="0"/>
                    </a:cubicBezTo>
                    <a:cubicBezTo>
                      <a:pt x="63" y="0"/>
                      <a:pt x="61" y="1"/>
                      <a:pt x="60" y="3"/>
                    </a:cubicBezTo>
                    <a:cubicBezTo>
                      <a:pt x="45" y="38"/>
                      <a:pt x="45" y="38"/>
                      <a:pt x="45" y="38"/>
                    </a:cubicBezTo>
                    <a:cubicBezTo>
                      <a:pt x="5" y="40"/>
                      <a:pt x="5" y="40"/>
                      <a:pt x="5" y="40"/>
                    </a:cubicBezTo>
                    <a:cubicBezTo>
                      <a:pt x="3" y="40"/>
                      <a:pt x="2" y="41"/>
                      <a:pt x="1" y="43"/>
                    </a:cubicBezTo>
                    <a:cubicBezTo>
                      <a:pt x="0" y="45"/>
                      <a:pt x="1" y="46"/>
                      <a:pt x="2" y="48"/>
                    </a:cubicBezTo>
                    <a:cubicBezTo>
                      <a:pt x="28" y="75"/>
                      <a:pt x="28" y="75"/>
                      <a:pt x="28" y="75"/>
                    </a:cubicBezTo>
                    <a:cubicBezTo>
                      <a:pt x="14" y="113"/>
                      <a:pt x="14" y="113"/>
                      <a:pt x="14" y="113"/>
                    </a:cubicBezTo>
                    <a:cubicBezTo>
                      <a:pt x="13" y="115"/>
                      <a:pt x="14" y="117"/>
                      <a:pt x="15" y="118"/>
                    </a:cubicBezTo>
                    <a:cubicBezTo>
                      <a:pt x="16" y="119"/>
                      <a:pt x="17" y="119"/>
                      <a:pt x="18" y="119"/>
                    </a:cubicBezTo>
                    <a:cubicBezTo>
                      <a:pt x="19" y="119"/>
                      <a:pt x="19" y="119"/>
                      <a:pt x="20" y="119"/>
                    </a:cubicBezTo>
                    <a:cubicBezTo>
                      <a:pt x="65" y="98"/>
                      <a:pt x="65" y="98"/>
                      <a:pt x="65" y="98"/>
                    </a:cubicBezTo>
                    <a:cubicBezTo>
                      <a:pt x="112" y="117"/>
                      <a:pt x="112" y="117"/>
                      <a:pt x="112" y="117"/>
                    </a:cubicBezTo>
                    <a:cubicBezTo>
                      <a:pt x="112" y="117"/>
                      <a:pt x="113" y="117"/>
                      <a:pt x="113" y="117"/>
                    </a:cubicBezTo>
                    <a:cubicBezTo>
                      <a:pt x="115" y="117"/>
                      <a:pt x="116" y="116"/>
                      <a:pt x="117" y="116"/>
                    </a:cubicBezTo>
                    <a:cubicBezTo>
                      <a:pt x="118" y="114"/>
                      <a:pt x="118" y="112"/>
                      <a:pt x="117" y="111"/>
                    </a:cubicBezTo>
                    <a:cubicBezTo>
                      <a:pt x="102" y="75"/>
                      <a:pt x="102" y="75"/>
                      <a:pt x="102" y="75"/>
                    </a:cubicBezTo>
                    <a:cubicBezTo>
                      <a:pt x="127" y="48"/>
                      <a:pt x="127" y="48"/>
                      <a:pt x="127" y="48"/>
                    </a:cubicBezTo>
                    <a:cubicBezTo>
                      <a:pt x="128" y="46"/>
                      <a:pt x="129" y="45"/>
                      <a:pt x="128"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174" name="Freeform 81">
                <a:extLst>
                  <a:ext uri="{FF2B5EF4-FFF2-40B4-BE49-F238E27FC236}">
                    <a16:creationId xmlns:a16="http://schemas.microsoft.com/office/drawing/2014/main" id="{D1541129-E361-66DD-FBBF-6858EF05D6E4}"/>
                  </a:ext>
                </a:extLst>
              </p:cNvPr>
              <p:cNvSpPr>
                <a:spLocks/>
              </p:cNvSpPr>
              <p:nvPr/>
            </p:nvSpPr>
            <p:spPr bwMode="auto">
              <a:xfrm>
                <a:off x="8821738" y="3952875"/>
                <a:ext cx="42863" cy="38100"/>
              </a:xfrm>
              <a:custGeom>
                <a:avLst/>
                <a:gdLst>
                  <a:gd name="T0" fmla="*/ 68 w 130"/>
                  <a:gd name="T1" fmla="*/ 2 h 119"/>
                  <a:gd name="T2" fmla="*/ 64 w 130"/>
                  <a:gd name="T3" fmla="*/ 0 h 119"/>
                  <a:gd name="T4" fmla="*/ 60 w 130"/>
                  <a:gd name="T5" fmla="*/ 2 h 119"/>
                  <a:gd name="T6" fmla="*/ 44 w 130"/>
                  <a:gd name="T7" fmla="*/ 38 h 119"/>
                  <a:gd name="T8" fmla="*/ 5 w 130"/>
                  <a:gd name="T9" fmla="*/ 40 h 119"/>
                  <a:gd name="T10" fmla="*/ 1 w 130"/>
                  <a:gd name="T11" fmla="*/ 43 h 119"/>
                  <a:gd name="T12" fmla="*/ 2 w 130"/>
                  <a:gd name="T13" fmla="*/ 48 h 119"/>
                  <a:gd name="T14" fmla="*/ 29 w 130"/>
                  <a:gd name="T15" fmla="*/ 77 h 119"/>
                  <a:gd name="T16" fmla="*/ 13 w 130"/>
                  <a:gd name="T17" fmla="*/ 112 h 119"/>
                  <a:gd name="T18" fmla="*/ 14 w 130"/>
                  <a:gd name="T19" fmla="*/ 117 h 119"/>
                  <a:gd name="T20" fmla="*/ 18 w 130"/>
                  <a:gd name="T21" fmla="*/ 119 h 119"/>
                  <a:gd name="T22" fmla="*/ 19 w 130"/>
                  <a:gd name="T23" fmla="*/ 118 h 119"/>
                  <a:gd name="T24" fmla="*/ 66 w 130"/>
                  <a:gd name="T25" fmla="*/ 98 h 119"/>
                  <a:gd name="T26" fmla="*/ 111 w 130"/>
                  <a:gd name="T27" fmla="*/ 118 h 119"/>
                  <a:gd name="T28" fmla="*/ 113 w 130"/>
                  <a:gd name="T29" fmla="*/ 119 h 119"/>
                  <a:gd name="T30" fmla="*/ 116 w 130"/>
                  <a:gd name="T31" fmla="*/ 117 h 119"/>
                  <a:gd name="T32" fmla="*/ 117 w 130"/>
                  <a:gd name="T33" fmla="*/ 112 h 119"/>
                  <a:gd name="T34" fmla="*/ 101 w 130"/>
                  <a:gd name="T35" fmla="*/ 77 h 119"/>
                  <a:gd name="T36" fmla="*/ 129 w 130"/>
                  <a:gd name="T37" fmla="*/ 48 h 119"/>
                  <a:gd name="T38" fmla="*/ 130 w 130"/>
                  <a:gd name="T39" fmla="*/ 43 h 119"/>
                  <a:gd name="T40" fmla="*/ 126 w 130"/>
                  <a:gd name="T41" fmla="*/ 40 h 119"/>
                  <a:gd name="T42" fmla="*/ 86 w 130"/>
                  <a:gd name="T43" fmla="*/ 38 h 119"/>
                  <a:gd name="T44" fmla="*/ 68 w 130"/>
                  <a:gd name="T45"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119">
                    <a:moveTo>
                      <a:pt x="68" y="2"/>
                    </a:moveTo>
                    <a:cubicBezTo>
                      <a:pt x="67" y="1"/>
                      <a:pt x="66" y="0"/>
                      <a:pt x="64" y="0"/>
                    </a:cubicBezTo>
                    <a:cubicBezTo>
                      <a:pt x="62" y="0"/>
                      <a:pt x="61" y="1"/>
                      <a:pt x="60" y="2"/>
                    </a:cubicBezTo>
                    <a:cubicBezTo>
                      <a:pt x="44" y="38"/>
                      <a:pt x="44" y="38"/>
                      <a:pt x="44" y="38"/>
                    </a:cubicBezTo>
                    <a:cubicBezTo>
                      <a:pt x="5" y="40"/>
                      <a:pt x="5" y="40"/>
                      <a:pt x="5" y="40"/>
                    </a:cubicBezTo>
                    <a:cubicBezTo>
                      <a:pt x="3" y="40"/>
                      <a:pt x="1" y="41"/>
                      <a:pt x="1" y="43"/>
                    </a:cubicBezTo>
                    <a:cubicBezTo>
                      <a:pt x="0" y="44"/>
                      <a:pt x="0" y="46"/>
                      <a:pt x="2" y="48"/>
                    </a:cubicBezTo>
                    <a:cubicBezTo>
                      <a:pt x="29" y="77"/>
                      <a:pt x="29" y="77"/>
                      <a:pt x="29" y="77"/>
                    </a:cubicBezTo>
                    <a:cubicBezTo>
                      <a:pt x="13" y="112"/>
                      <a:pt x="13" y="112"/>
                      <a:pt x="13" y="112"/>
                    </a:cubicBezTo>
                    <a:cubicBezTo>
                      <a:pt x="13" y="114"/>
                      <a:pt x="13" y="116"/>
                      <a:pt x="14" y="117"/>
                    </a:cubicBezTo>
                    <a:cubicBezTo>
                      <a:pt x="15" y="118"/>
                      <a:pt x="16" y="119"/>
                      <a:pt x="18" y="119"/>
                    </a:cubicBezTo>
                    <a:cubicBezTo>
                      <a:pt x="18" y="119"/>
                      <a:pt x="19" y="119"/>
                      <a:pt x="19" y="118"/>
                    </a:cubicBezTo>
                    <a:cubicBezTo>
                      <a:pt x="66" y="98"/>
                      <a:pt x="66" y="98"/>
                      <a:pt x="66" y="98"/>
                    </a:cubicBezTo>
                    <a:cubicBezTo>
                      <a:pt x="111" y="118"/>
                      <a:pt x="111" y="118"/>
                      <a:pt x="111" y="118"/>
                    </a:cubicBezTo>
                    <a:cubicBezTo>
                      <a:pt x="112" y="119"/>
                      <a:pt x="112" y="119"/>
                      <a:pt x="113" y="119"/>
                    </a:cubicBezTo>
                    <a:cubicBezTo>
                      <a:pt x="114" y="119"/>
                      <a:pt x="115" y="118"/>
                      <a:pt x="116" y="117"/>
                    </a:cubicBezTo>
                    <a:cubicBezTo>
                      <a:pt x="117" y="116"/>
                      <a:pt x="118" y="114"/>
                      <a:pt x="117" y="112"/>
                    </a:cubicBezTo>
                    <a:cubicBezTo>
                      <a:pt x="101" y="77"/>
                      <a:pt x="101" y="77"/>
                      <a:pt x="101" y="77"/>
                    </a:cubicBezTo>
                    <a:cubicBezTo>
                      <a:pt x="129" y="48"/>
                      <a:pt x="129" y="48"/>
                      <a:pt x="129" y="48"/>
                    </a:cubicBezTo>
                    <a:cubicBezTo>
                      <a:pt x="130" y="46"/>
                      <a:pt x="130" y="44"/>
                      <a:pt x="130" y="43"/>
                    </a:cubicBezTo>
                    <a:cubicBezTo>
                      <a:pt x="129" y="41"/>
                      <a:pt x="128" y="40"/>
                      <a:pt x="126" y="40"/>
                    </a:cubicBezTo>
                    <a:cubicBezTo>
                      <a:pt x="86" y="38"/>
                      <a:pt x="86" y="38"/>
                      <a:pt x="86" y="38"/>
                    </a:cubicBezTo>
                    <a:lnTo>
                      <a:pt x="68" y="2"/>
                    </a:lnTo>
                    <a:close/>
                  </a:path>
                </a:pathLst>
              </a:custGeom>
              <a:grpFill/>
              <a:ln>
                <a:noFill/>
              </a:ln>
            </p:spPr>
            <p:txBody>
              <a:bodyPr vert="horz" wrap="square" lIns="91440" tIns="45720" rIns="91440" bIns="45720" numCol="1" anchor="t" anchorCtr="0" compatLnSpc="1">
                <a:prstTxWarp prst="textNoShape">
                  <a:avLst/>
                </a:prstTxWarp>
              </a:bodyPr>
              <a:lstStyle/>
              <a:p>
                <a:endParaRPr lang="en-US" noProof="0" dirty="0"/>
              </a:p>
            </p:txBody>
          </p:sp>
        </p:grpSp>
      </p:grpSp>
    </p:spTree>
    <p:extLst>
      <p:ext uri="{BB962C8B-B14F-4D97-AF65-F5344CB8AC3E}">
        <p14:creationId xmlns:p14="http://schemas.microsoft.com/office/powerpoint/2010/main" val="1289608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86D3-5F84-4A7A-907D-440EBBFDA57C}"/>
              </a:ext>
            </a:extLst>
          </p:cNvPr>
          <p:cNvSpPr>
            <a:spLocks noGrp="1"/>
          </p:cNvSpPr>
          <p:nvPr>
            <p:ph type="title"/>
          </p:nvPr>
        </p:nvSpPr>
        <p:spPr/>
        <p:txBody>
          <a:bodyPr/>
          <a:lstStyle/>
          <a:p>
            <a:r>
              <a:rPr lang="en-US" noProof="0" dirty="0"/>
              <a:t>Synthesis and implications</a:t>
            </a:r>
          </a:p>
        </p:txBody>
      </p:sp>
      <p:sp>
        <p:nvSpPr>
          <p:cNvPr id="4" name="Text Placeholder 3">
            <a:extLst>
              <a:ext uri="{FF2B5EF4-FFF2-40B4-BE49-F238E27FC236}">
                <a16:creationId xmlns:a16="http://schemas.microsoft.com/office/drawing/2014/main" id="{15B6CF07-9C47-D84C-5A8D-3AEF444593F4}"/>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1092325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F8C3C-8C56-A93A-81A3-9BD98775012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82698D-F217-F7A3-CEFE-80AF03795E5C}"/>
              </a:ext>
            </a:extLst>
          </p:cNvPr>
          <p:cNvSpPr>
            <a:spLocks noGrp="1"/>
          </p:cNvSpPr>
          <p:nvPr>
            <p:ph type="body" sz="quarter" idx="17"/>
          </p:nvPr>
        </p:nvSpPr>
        <p:spPr/>
        <p:txBody>
          <a:bodyPr/>
          <a:lstStyle/>
          <a:p>
            <a:r>
              <a:rPr lang="en-US" noProof="0" dirty="0"/>
              <a:t>Schizophrenia – History, definitions, and diagnosis</a:t>
            </a:r>
          </a:p>
        </p:txBody>
      </p:sp>
      <p:sp>
        <p:nvSpPr>
          <p:cNvPr id="13" name="Title 12">
            <a:extLst>
              <a:ext uri="{FF2B5EF4-FFF2-40B4-BE49-F238E27FC236}">
                <a16:creationId xmlns:a16="http://schemas.microsoft.com/office/drawing/2014/main" id="{8E0D1E51-02D0-5353-9326-CC4752DF1631}"/>
              </a:ext>
            </a:extLst>
          </p:cNvPr>
          <p:cNvSpPr>
            <a:spLocks noGrp="1"/>
          </p:cNvSpPr>
          <p:nvPr>
            <p:ph type="title"/>
          </p:nvPr>
        </p:nvSpPr>
        <p:spPr>
          <a:xfrm>
            <a:off x="539749" y="814386"/>
            <a:ext cx="10845427" cy="332399"/>
          </a:xfrm>
        </p:spPr>
        <p:txBody>
          <a:bodyPr/>
          <a:lstStyle/>
          <a:p>
            <a:r>
              <a:rPr lang="en-US" noProof="0" dirty="0"/>
              <a:t>Conceptual integration, clinical challenges, and future directions</a:t>
            </a:r>
          </a:p>
        </p:txBody>
      </p:sp>
      <p:sp>
        <p:nvSpPr>
          <p:cNvPr id="3" name="Content Placeholder 2">
            <a:extLst>
              <a:ext uri="{FF2B5EF4-FFF2-40B4-BE49-F238E27FC236}">
                <a16:creationId xmlns:a16="http://schemas.microsoft.com/office/drawing/2014/main" id="{2CAC6F17-5A49-7FE0-D700-91F21B7C8D58}"/>
              </a:ext>
            </a:extLst>
          </p:cNvPr>
          <p:cNvSpPr>
            <a:spLocks noGrp="1"/>
          </p:cNvSpPr>
          <p:nvPr>
            <p:ph sz="half" idx="20"/>
          </p:nvPr>
        </p:nvSpPr>
        <p:spPr/>
        <p:txBody>
          <a:bodyPr lIns="108000" tIns="108000" rIns="108000" bIns="144000"/>
          <a:lstStyle/>
          <a:p>
            <a:pPr marL="0" lvl="0" indent="0">
              <a:buNone/>
            </a:pPr>
            <a:r>
              <a:rPr lang="en-US" sz="1400" b="1" noProof="0" dirty="0"/>
              <a:t>Future directions</a:t>
            </a:r>
          </a:p>
          <a:p>
            <a:r>
              <a:rPr lang="en-US" sz="1400" noProof="0" dirty="0"/>
              <a:t>There is a need for updated diagnostic frameworks integrating phenomenology, biomarkers, </a:t>
            </a:r>
            <a:br>
              <a:rPr lang="en-US" sz="1400" noProof="0" dirty="0"/>
            </a:br>
            <a:r>
              <a:rPr lang="en-US" sz="1400" noProof="0" dirty="0"/>
              <a:t>and trajectories</a:t>
            </a:r>
            <a:r>
              <a:rPr lang="en-US" sz="1400" baseline="30000" noProof="0" dirty="0"/>
              <a:t>1,3</a:t>
            </a:r>
            <a:endParaRPr lang="en-US" sz="1400" noProof="0" dirty="0"/>
          </a:p>
          <a:p>
            <a:pPr lvl="0"/>
            <a:r>
              <a:rPr lang="en-US" sz="1400" noProof="0" dirty="0"/>
              <a:t>There is a move toward personalized precision psychiatry grounded in developmental risk and </a:t>
            </a:r>
            <a:br>
              <a:rPr lang="en-US" sz="1400" noProof="0" dirty="0"/>
            </a:br>
            <a:r>
              <a:rPr lang="en-US" sz="1400" noProof="0" dirty="0"/>
              <a:t>self-disturbance research to identify and stratify</a:t>
            </a:r>
            <a:r>
              <a:rPr lang="en-US" sz="1400" baseline="30000" noProof="0" dirty="0"/>
              <a:t>1,3</a:t>
            </a:r>
            <a:endParaRPr lang="en-US" sz="1400" noProof="0" dirty="0"/>
          </a:p>
          <a:p>
            <a:pPr lvl="0"/>
            <a:endParaRPr lang="en-US" sz="1400" noProof="0" dirty="0"/>
          </a:p>
          <a:p>
            <a:endParaRPr lang="en-US" sz="1400" noProof="0" dirty="0"/>
          </a:p>
        </p:txBody>
      </p:sp>
      <p:sp>
        <p:nvSpPr>
          <p:cNvPr id="6" name="Content Placeholder 5">
            <a:extLst>
              <a:ext uri="{FF2B5EF4-FFF2-40B4-BE49-F238E27FC236}">
                <a16:creationId xmlns:a16="http://schemas.microsoft.com/office/drawing/2014/main" id="{44F114E1-5929-2DD6-021A-1F5612EE36A6}"/>
              </a:ext>
            </a:extLst>
          </p:cNvPr>
          <p:cNvSpPr>
            <a:spLocks noGrp="1"/>
          </p:cNvSpPr>
          <p:nvPr>
            <p:ph sz="half" idx="21"/>
          </p:nvPr>
        </p:nvSpPr>
        <p:spPr/>
        <p:txBody>
          <a:bodyPr lIns="108000" tIns="108000" rIns="108000" bIns="144000"/>
          <a:lstStyle/>
          <a:p>
            <a:pPr marL="0" indent="0">
              <a:buNone/>
            </a:pPr>
            <a:r>
              <a:rPr lang="en-US" sz="1400" b="1" noProof="0" dirty="0"/>
              <a:t>Conceptual integration</a:t>
            </a:r>
          </a:p>
          <a:p>
            <a:r>
              <a:rPr lang="en-US" sz="1400" noProof="0" dirty="0"/>
              <a:t>Schizophrenia is understood as a developmental disorder leading to a fundamental disturbance in selfhood, with multi-level manifestations</a:t>
            </a:r>
            <a:r>
              <a:rPr lang="en-US" sz="1400" baseline="30000" noProof="0" dirty="0"/>
              <a:t>1,2</a:t>
            </a:r>
            <a:endParaRPr lang="en-US" sz="1400" noProof="0" dirty="0"/>
          </a:p>
          <a:p>
            <a:r>
              <a:rPr lang="en-US" sz="1400" noProof="0" dirty="0"/>
              <a:t>Symptom dimensions are downstream expressions of deeper experiential changes</a:t>
            </a:r>
            <a:r>
              <a:rPr lang="en-US" sz="1400" baseline="30000" noProof="0" dirty="0"/>
              <a:t>1,2</a:t>
            </a:r>
          </a:p>
          <a:p>
            <a:r>
              <a:rPr lang="en-US" sz="1400" noProof="0" dirty="0"/>
              <a:t>Schizophrenia arises from abnormal neurodevelopment, and follows a variable clinical trajectory, through premorbid and prodromal phases to overt disease with </a:t>
            </a:r>
            <a:br>
              <a:rPr lang="en-US" sz="1400" noProof="0" dirty="0"/>
            </a:br>
            <a:r>
              <a:rPr lang="en-US" sz="1400" noProof="0" dirty="0"/>
              <a:t>variable outcomes</a:t>
            </a:r>
            <a:r>
              <a:rPr lang="en-US" sz="1400" baseline="30000" noProof="0" dirty="0"/>
              <a:t>3-5</a:t>
            </a:r>
            <a:endParaRPr lang="en-US" sz="1400" noProof="0" dirty="0"/>
          </a:p>
          <a:p>
            <a:endParaRPr lang="en-US" sz="1400" noProof="0" dirty="0"/>
          </a:p>
        </p:txBody>
      </p:sp>
      <p:sp>
        <p:nvSpPr>
          <p:cNvPr id="7" name="Content Placeholder 6">
            <a:extLst>
              <a:ext uri="{FF2B5EF4-FFF2-40B4-BE49-F238E27FC236}">
                <a16:creationId xmlns:a16="http://schemas.microsoft.com/office/drawing/2014/main" id="{6899AE9C-161D-D516-399F-BABFC83E7214}"/>
              </a:ext>
            </a:extLst>
          </p:cNvPr>
          <p:cNvSpPr>
            <a:spLocks noGrp="1"/>
          </p:cNvSpPr>
          <p:nvPr>
            <p:ph sz="half" idx="22"/>
          </p:nvPr>
        </p:nvSpPr>
        <p:spPr/>
        <p:txBody>
          <a:bodyPr lIns="108000" tIns="108000" rIns="108000" bIns="144000"/>
          <a:lstStyle/>
          <a:p>
            <a:pPr marL="0" indent="0">
              <a:buNone/>
            </a:pPr>
            <a:r>
              <a:rPr lang="en-US" sz="1400" b="1" noProof="0" dirty="0"/>
              <a:t>Clinical challenges</a:t>
            </a:r>
          </a:p>
          <a:p>
            <a:r>
              <a:rPr lang="en-US" sz="1400" noProof="0" dirty="0"/>
              <a:t>Diagnostic systems (e.g., DSM/ICD) only partially capture disease complexity and schizophrenia diagnostic boundaries remain fuzzy, suggesting schizophrenia cannot be categorically defined</a:t>
            </a:r>
            <a:r>
              <a:rPr lang="en-US" sz="1400" baseline="30000" noProof="0" dirty="0"/>
              <a:t>3,6</a:t>
            </a:r>
            <a:endParaRPr lang="en-US" sz="1400" noProof="0" dirty="0"/>
          </a:p>
          <a:p>
            <a:r>
              <a:rPr lang="en-US" sz="1400" noProof="0" dirty="0"/>
              <a:t>There is ongoing debate on the validity of the current disease construct and on renaming ‘schizophrenia’, to align with the most recent scientific data</a:t>
            </a:r>
            <a:r>
              <a:rPr lang="en-US" sz="1400" baseline="30000" noProof="0" dirty="0"/>
              <a:t>3,6,7</a:t>
            </a:r>
            <a:endParaRPr lang="en-US" sz="1400" noProof="0" dirty="0">
              <a:highlight>
                <a:srgbClr val="FFFF00"/>
              </a:highlight>
            </a:endParaRPr>
          </a:p>
          <a:p>
            <a:r>
              <a:rPr lang="en-US" sz="1400" noProof="0" dirty="0"/>
              <a:t>Functional recovery is variable, challenging the view of schizophrenia as a chronic illness, and is influenced by environmental factors</a:t>
            </a:r>
            <a:r>
              <a:rPr lang="en-US" sz="1400" baseline="30000" noProof="0" dirty="0"/>
              <a:t>3,6</a:t>
            </a:r>
            <a:endParaRPr lang="en-US" sz="1400" noProof="0" dirty="0"/>
          </a:p>
          <a:p>
            <a:endParaRPr lang="en-US" sz="1400" noProof="0" dirty="0"/>
          </a:p>
          <a:p>
            <a:pPr lvl="0"/>
            <a:endParaRPr lang="en-US" sz="1400" i="1" noProof="0" dirty="0"/>
          </a:p>
          <a:p>
            <a:endParaRPr lang="en-US" sz="1400" noProof="0" dirty="0"/>
          </a:p>
          <a:p>
            <a:endParaRPr lang="en-US" sz="1400" noProof="0" dirty="0"/>
          </a:p>
        </p:txBody>
      </p:sp>
      <p:sp>
        <p:nvSpPr>
          <p:cNvPr id="14" name="Text Placeholder 13">
            <a:extLst>
              <a:ext uri="{FF2B5EF4-FFF2-40B4-BE49-F238E27FC236}">
                <a16:creationId xmlns:a16="http://schemas.microsoft.com/office/drawing/2014/main" id="{B8FC0CE1-241C-3BEA-5447-B904ED82DC2A}"/>
              </a:ext>
            </a:extLst>
          </p:cNvPr>
          <p:cNvSpPr>
            <a:spLocks noGrp="1"/>
          </p:cNvSpPr>
          <p:nvPr>
            <p:ph type="body" sz="quarter" idx="18"/>
          </p:nvPr>
        </p:nvSpPr>
        <p:spPr/>
        <p:txBody>
          <a:bodyPr/>
          <a:lstStyle/>
          <a:p>
            <a:r>
              <a:rPr lang="en-US" noProof="0" dirty="0"/>
              <a:t>DSM=Diagnostic and Statistical Manual of Mental Disorders; ICD=International Classification of Diseases</a:t>
            </a:r>
          </a:p>
          <a:p>
            <a:r>
              <a:rPr lang="en-US" noProof="0" dirty="0"/>
              <a:t>1. Parnas &amp; </a:t>
            </a:r>
            <a:r>
              <a:rPr lang="en-US" noProof="0" dirty="0" err="1"/>
              <a:t>Sandsten</a:t>
            </a:r>
            <a:r>
              <a:rPr lang="en-US" noProof="0" dirty="0"/>
              <a:t>. </a:t>
            </a:r>
            <a:r>
              <a:rPr lang="en-US" noProof="0" dirty="0" err="1"/>
              <a:t>Schizophr</a:t>
            </a:r>
            <a:r>
              <a:rPr lang="en-US" noProof="0" dirty="0"/>
              <a:t> Res 2024;270:197–201; 2. Parnas. World Psychiatry 2012;11:67–69; 3. Orsolini et al. J Clin Med 2022;11:5040; </a:t>
            </a:r>
            <a:br>
              <a:rPr lang="en-US" noProof="0" dirty="0"/>
            </a:br>
            <a:r>
              <a:rPr lang="en-US" noProof="0" dirty="0"/>
              <a:t>4. </a:t>
            </a:r>
            <a:r>
              <a:rPr lang="en-US" dirty="0"/>
              <a:t>Tandon et al. </a:t>
            </a:r>
            <a:r>
              <a:rPr lang="en-US" dirty="0" err="1"/>
              <a:t>Schizophr</a:t>
            </a:r>
            <a:r>
              <a:rPr lang="en-US" dirty="0"/>
              <a:t> Res 2009;110:1–23</a:t>
            </a:r>
            <a:r>
              <a:rPr lang="en-US" noProof="0" dirty="0"/>
              <a:t>; 5. Owen et al. Lancet 2016;388:86–97; 6. </a:t>
            </a:r>
            <a:r>
              <a:rPr lang="en-US" dirty="0"/>
              <a:t>Tandon et al. </a:t>
            </a:r>
            <a:r>
              <a:rPr lang="en-US" dirty="0" err="1"/>
              <a:t>Schizophr</a:t>
            </a:r>
            <a:r>
              <a:rPr lang="en-US" dirty="0"/>
              <a:t> Res 2024;264:1–28; 7. </a:t>
            </a:r>
            <a:r>
              <a:rPr lang="en-US" noProof="0" dirty="0"/>
              <a:t>Tandon et al. </a:t>
            </a:r>
            <a:r>
              <a:rPr lang="en-US" noProof="0" dirty="0" err="1"/>
              <a:t>Schizophr</a:t>
            </a:r>
            <a:r>
              <a:rPr lang="en-US" noProof="0" dirty="0"/>
              <a:t> Res 2022;242:1–3</a:t>
            </a:r>
          </a:p>
        </p:txBody>
      </p:sp>
      <p:sp>
        <p:nvSpPr>
          <p:cNvPr id="8" name="Slide Number Placeholder 7">
            <a:extLst>
              <a:ext uri="{FF2B5EF4-FFF2-40B4-BE49-F238E27FC236}">
                <a16:creationId xmlns:a16="http://schemas.microsoft.com/office/drawing/2014/main" id="{758D4B10-BF76-E078-77C3-CA639563B57C}"/>
              </a:ext>
            </a:extLst>
          </p:cNvPr>
          <p:cNvSpPr>
            <a:spLocks noGrp="1"/>
          </p:cNvSpPr>
          <p:nvPr>
            <p:ph type="sldNum" sz="quarter" idx="4"/>
          </p:nvPr>
        </p:nvSpPr>
        <p:spPr/>
        <p:txBody>
          <a:bodyPr/>
          <a:lstStyle/>
          <a:p>
            <a:fld id="{6DBC486D-4FAB-B746-8B02-8D7C842291C6}" type="slidenum">
              <a:rPr lang="en-US" noProof="0" smtClean="0"/>
              <a:pPr/>
              <a:t>35</a:t>
            </a:fld>
            <a:endParaRPr lang="en-US" noProof="0" dirty="0"/>
          </a:p>
        </p:txBody>
      </p:sp>
    </p:spTree>
    <p:extLst>
      <p:ext uri="{BB962C8B-B14F-4D97-AF65-F5344CB8AC3E}">
        <p14:creationId xmlns:p14="http://schemas.microsoft.com/office/powerpoint/2010/main" val="685165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6DFFF-83D6-4FE4-D14D-50AA24FC6BA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2E1665-AA13-17CF-BEEF-0CBCA8FD4F42}"/>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16" name="Title 15">
            <a:extLst>
              <a:ext uri="{FF2B5EF4-FFF2-40B4-BE49-F238E27FC236}">
                <a16:creationId xmlns:a16="http://schemas.microsoft.com/office/drawing/2014/main" id="{62797EAA-B945-B087-426D-E8EBB4501D4E}"/>
              </a:ext>
            </a:extLst>
          </p:cNvPr>
          <p:cNvSpPr>
            <a:spLocks noGrp="1"/>
          </p:cNvSpPr>
          <p:nvPr>
            <p:ph type="title"/>
          </p:nvPr>
        </p:nvSpPr>
        <p:spPr>
          <a:xfrm>
            <a:off x="539749" y="814386"/>
            <a:ext cx="9213851" cy="332399"/>
          </a:xfrm>
        </p:spPr>
        <p:txBody>
          <a:bodyPr/>
          <a:lstStyle/>
          <a:p>
            <a:r>
              <a:rPr lang="en-US" noProof="0"/>
              <a:t>Summary slide</a:t>
            </a:r>
            <a:endParaRPr lang="en-US" noProof="0" dirty="0"/>
          </a:p>
        </p:txBody>
      </p:sp>
      <p:sp>
        <p:nvSpPr>
          <p:cNvPr id="21" name="Text Placeholder 20">
            <a:extLst>
              <a:ext uri="{FF2B5EF4-FFF2-40B4-BE49-F238E27FC236}">
                <a16:creationId xmlns:a16="http://schemas.microsoft.com/office/drawing/2014/main" id="{B6B21E34-4C43-2739-CDB8-4E6D304C66B6}"/>
              </a:ext>
            </a:extLst>
          </p:cNvPr>
          <p:cNvSpPr>
            <a:spLocks noGrp="1"/>
          </p:cNvSpPr>
          <p:nvPr>
            <p:ph type="body" sz="quarter" idx="18"/>
          </p:nvPr>
        </p:nvSpPr>
        <p:spPr/>
        <p:txBody>
          <a:bodyPr/>
          <a:lstStyle/>
          <a:p>
            <a:endParaRPr lang="en-US" noProof="0" dirty="0"/>
          </a:p>
        </p:txBody>
      </p:sp>
      <p:sp>
        <p:nvSpPr>
          <p:cNvPr id="3" name="Slide Number Placeholder 2">
            <a:extLst>
              <a:ext uri="{FF2B5EF4-FFF2-40B4-BE49-F238E27FC236}">
                <a16:creationId xmlns:a16="http://schemas.microsoft.com/office/drawing/2014/main" id="{C839CB8C-857F-F360-C2E9-9CF615B86D38}"/>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36</a:t>
            </a:fld>
            <a:endParaRPr lang="en-US" noProof="0" dirty="0"/>
          </a:p>
        </p:txBody>
      </p:sp>
      <p:sp>
        <p:nvSpPr>
          <p:cNvPr id="8" name="Content Placeholder 3">
            <a:extLst>
              <a:ext uri="{FF2B5EF4-FFF2-40B4-BE49-F238E27FC236}">
                <a16:creationId xmlns:a16="http://schemas.microsoft.com/office/drawing/2014/main" id="{4A43C516-2592-6CA2-3184-7F185CC914D4}"/>
              </a:ext>
            </a:extLst>
          </p:cNvPr>
          <p:cNvSpPr txBox="1">
            <a:spLocks/>
          </p:cNvSpPr>
          <p:nvPr/>
        </p:nvSpPr>
        <p:spPr>
          <a:xfrm>
            <a:off x="539751" y="1409700"/>
            <a:ext cx="10433050" cy="632526"/>
          </a:xfrm>
          <a:prstGeom prst="roundRect">
            <a:avLst>
              <a:gd name="adj" fmla="val 7607"/>
            </a:avLst>
          </a:prstGeom>
          <a:solidFill>
            <a:schemeClr val="accent3">
              <a:lumMod val="20000"/>
              <a:lumOff val="80000"/>
            </a:schemeClr>
          </a:solidFill>
        </p:spPr>
        <p:txBody>
          <a:bodyPr lIns="72000"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Schizophrenia plays a central role in psychiatry, but its conceptual validity and diagnostic boundaries continue to be re-evaluated as psychiatric research advances</a:t>
            </a:r>
          </a:p>
        </p:txBody>
      </p:sp>
      <p:sp>
        <p:nvSpPr>
          <p:cNvPr id="9" name="Content Placeholder 3">
            <a:extLst>
              <a:ext uri="{FF2B5EF4-FFF2-40B4-BE49-F238E27FC236}">
                <a16:creationId xmlns:a16="http://schemas.microsoft.com/office/drawing/2014/main" id="{BB406B7A-C898-A9C0-5928-204953DB9B47}"/>
              </a:ext>
            </a:extLst>
          </p:cNvPr>
          <p:cNvSpPr txBox="1">
            <a:spLocks/>
          </p:cNvSpPr>
          <p:nvPr/>
        </p:nvSpPr>
        <p:spPr>
          <a:xfrm>
            <a:off x="539749" y="2134592"/>
            <a:ext cx="10433050"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The schizophrenia concept has evolved from a single disease entity to a spectrum‑based model, integrating phenomenology, neurobiology, genetics, and environmental factors to explain disease heterogeneity</a:t>
            </a:r>
          </a:p>
        </p:txBody>
      </p:sp>
      <p:sp>
        <p:nvSpPr>
          <p:cNvPr id="10" name="Content Placeholder 3">
            <a:extLst>
              <a:ext uri="{FF2B5EF4-FFF2-40B4-BE49-F238E27FC236}">
                <a16:creationId xmlns:a16="http://schemas.microsoft.com/office/drawing/2014/main" id="{C463FAA8-913B-F7F2-9329-4341F15E4CAE}"/>
              </a:ext>
            </a:extLst>
          </p:cNvPr>
          <p:cNvSpPr txBox="1">
            <a:spLocks/>
          </p:cNvSpPr>
          <p:nvPr/>
        </p:nvSpPr>
        <p:spPr>
          <a:xfrm>
            <a:off x="539749" y="2859484"/>
            <a:ext cx="10433050"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Self-disturbance constitutes a core Gestalt of schizophrenia; it is an early, enduring, trait-like marker of the illness, and underpins symptom expression and illness trajectory </a:t>
            </a:r>
            <a:endParaRPr lang="en-US" sz="1800" noProof="0" dirty="0"/>
          </a:p>
        </p:txBody>
      </p:sp>
      <p:sp>
        <p:nvSpPr>
          <p:cNvPr id="11" name="Content Placeholder 3">
            <a:extLst>
              <a:ext uri="{FF2B5EF4-FFF2-40B4-BE49-F238E27FC236}">
                <a16:creationId xmlns:a16="http://schemas.microsoft.com/office/drawing/2014/main" id="{FC23A148-3443-156C-07CB-2F607808E34E}"/>
              </a:ext>
            </a:extLst>
          </p:cNvPr>
          <p:cNvSpPr txBox="1">
            <a:spLocks/>
          </p:cNvSpPr>
          <p:nvPr/>
        </p:nvSpPr>
        <p:spPr>
          <a:xfrm>
            <a:off x="539749" y="3591463"/>
            <a:ext cx="10433050"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Symptom dimensions (positive, negative, and disorganization) are understood as downstream expressions of deeper experiential and cognitive alterations</a:t>
            </a:r>
          </a:p>
        </p:txBody>
      </p:sp>
      <p:sp>
        <p:nvSpPr>
          <p:cNvPr id="12" name="Content Placeholder 3">
            <a:extLst>
              <a:ext uri="{FF2B5EF4-FFF2-40B4-BE49-F238E27FC236}">
                <a16:creationId xmlns:a16="http://schemas.microsoft.com/office/drawing/2014/main" id="{4E59164D-0E23-3FF9-0B44-BA4A6A26293C}"/>
              </a:ext>
            </a:extLst>
          </p:cNvPr>
          <p:cNvSpPr txBox="1">
            <a:spLocks/>
          </p:cNvSpPr>
          <p:nvPr/>
        </p:nvSpPr>
        <p:spPr>
          <a:xfrm>
            <a:off x="539749" y="5112908"/>
            <a:ext cx="10433050" cy="71127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There is a need for updated diagnostic frameworks integrating phenomenology, biomarkers, and trajectories, which move beyond symptom counting to contextualized, person‑cent</a:t>
            </a:r>
            <a:r>
              <a:rPr lang="en-US" dirty="0"/>
              <a:t>re</a:t>
            </a:r>
            <a:r>
              <a:rPr lang="en-US" noProof="0" dirty="0"/>
              <a:t>d assessment</a:t>
            </a:r>
          </a:p>
        </p:txBody>
      </p:sp>
      <p:sp>
        <p:nvSpPr>
          <p:cNvPr id="15" name="Content Placeholder 3">
            <a:extLst>
              <a:ext uri="{FF2B5EF4-FFF2-40B4-BE49-F238E27FC236}">
                <a16:creationId xmlns:a16="http://schemas.microsoft.com/office/drawing/2014/main" id="{5A9AA472-847A-74C2-88B6-2C1E5BCE2612}"/>
              </a:ext>
            </a:extLst>
          </p:cNvPr>
          <p:cNvSpPr txBox="1">
            <a:spLocks/>
          </p:cNvSpPr>
          <p:nvPr/>
        </p:nvSpPr>
        <p:spPr>
          <a:xfrm>
            <a:off x="539749" y="4380929"/>
            <a:ext cx="10433050"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0" dirty="0"/>
              <a:t>Current diagnostic systems only partially capture experiential, Gestalt‑level aspects of schizophrenia and impose strict diagnostic boundaries which fail to capture the spectrum-based nature of the illness</a:t>
            </a:r>
          </a:p>
        </p:txBody>
      </p:sp>
    </p:spTree>
    <p:extLst>
      <p:ext uri="{BB962C8B-B14F-4D97-AF65-F5344CB8AC3E}">
        <p14:creationId xmlns:p14="http://schemas.microsoft.com/office/powerpoint/2010/main" val="373277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 name="Group 177">
            <a:extLst>
              <a:ext uri="{FF2B5EF4-FFF2-40B4-BE49-F238E27FC236}">
                <a16:creationId xmlns:a16="http://schemas.microsoft.com/office/drawing/2014/main" id="{67EE4037-2896-D962-826E-39DC146ADBC2}"/>
              </a:ext>
            </a:extLst>
          </p:cNvPr>
          <p:cNvGrpSpPr/>
          <p:nvPr/>
        </p:nvGrpSpPr>
        <p:grpSpPr>
          <a:xfrm>
            <a:off x="4865962" y="1450541"/>
            <a:ext cx="3166109" cy="601018"/>
            <a:chOff x="554990" y="1450541"/>
            <a:chExt cx="3166109" cy="601018"/>
          </a:xfrm>
        </p:grpSpPr>
        <p:grpSp>
          <p:nvGrpSpPr>
            <p:cNvPr id="179" name="Group 178">
              <a:extLst>
                <a:ext uri="{FF2B5EF4-FFF2-40B4-BE49-F238E27FC236}">
                  <a16:creationId xmlns:a16="http://schemas.microsoft.com/office/drawing/2014/main" id="{E0C9ADBE-C45A-9F97-6124-F11F02FF608E}"/>
                </a:ext>
              </a:extLst>
            </p:cNvPr>
            <p:cNvGrpSpPr/>
            <p:nvPr/>
          </p:nvGrpSpPr>
          <p:grpSpPr>
            <a:xfrm>
              <a:off x="554990" y="1450541"/>
              <a:ext cx="279400" cy="541020"/>
              <a:chOff x="554990" y="1614170"/>
              <a:chExt cx="279400" cy="541020"/>
            </a:xfrm>
          </p:grpSpPr>
          <p:sp>
            <p:nvSpPr>
              <p:cNvPr id="181" name="Oval 180">
                <a:extLst>
                  <a:ext uri="{FF2B5EF4-FFF2-40B4-BE49-F238E27FC236}">
                    <a16:creationId xmlns:a16="http://schemas.microsoft.com/office/drawing/2014/main" id="{5C2D983E-7DB6-F358-8F25-A51572BF9119}"/>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2" name="Straight Connector 181">
                <a:extLst>
                  <a:ext uri="{FF2B5EF4-FFF2-40B4-BE49-F238E27FC236}">
                    <a16:creationId xmlns:a16="http://schemas.microsoft.com/office/drawing/2014/main" id="{9DCB4642-9537-30F1-8B8E-F4005D12A97B}"/>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80" name="TextBox 179">
              <a:hlinkClick r:id="rId3" action="ppaction://hlinksldjump"/>
              <a:extLst>
                <a:ext uri="{FF2B5EF4-FFF2-40B4-BE49-F238E27FC236}">
                  <a16:creationId xmlns:a16="http://schemas.microsoft.com/office/drawing/2014/main" id="{E0B26911-C748-558B-469B-1B0C4E57765B}"/>
                </a:ext>
              </a:extLst>
            </p:cNvPr>
            <p:cNvSpPr txBox="1"/>
            <p:nvPr/>
          </p:nvSpPr>
          <p:spPr>
            <a:xfrm>
              <a:off x="861640" y="1651449"/>
              <a:ext cx="285945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Late‑19th century</a:t>
              </a:r>
              <a:endParaRPr lang="en-US" sz="2000" b="1" noProof="0" dirty="0">
                <a:solidFill>
                  <a:schemeClr val="accent1">
                    <a:lumMod val="20000"/>
                    <a:lumOff val="80000"/>
                  </a:schemeClr>
                </a:solidFill>
                <a:latin typeface="+mj-lt"/>
              </a:endParaRPr>
            </a:p>
          </p:txBody>
        </p:sp>
      </p:grpSp>
      <p:grpSp>
        <p:nvGrpSpPr>
          <p:cNvPr id="183" name="Group 182">
            <a:extLst>
              <a:ext uri="{FF2B5EF4-FFF2-40B4-BE49-F238E27FC236}">
                <a16:creationId xmlns:a16="http://schemas.microsoft.com/office/drawing/2014/main" id="{3A774C92-39C5-DC86-244C-2B003A19D0A0}"/>
              </a:ext>
            </a:extLst>
          </p:cNvPr>
          <p:cNvGrpSpPr/>
          <p:nvPr/>
        </p:nvGrpSpPr>
        <p:grpSpPr>
          <a:xfrm>
            <a:off x="9756590" y="1450541"/>
            <a:ext cx="2588639" cy="601018"/>
            <a:chOff x="554990" y="1450541"/>
            <a:chExt cx="2588639" cy="601018"/>
          </a:xfrm>
        </p:grpSpPr>
        <p:grpSp>
          <p:nvGrpSpPr>
            <p:cNvPr id="184" name="Group 183">
              <a:extLst>
                <a:ext uri="{FF2B5EF4-FFF2-40B4-BE49-F238E27FC236}">
                  <a16:creationId xmlns:a16="http://schemas.microsoft.com/office/drawing/2014/main" id="{6E3C6D45-F376-E24A-78DA-99F93B665E0B}"/>
                </a:ext>
              </a:extLst>
            </p:cNvPr>
            <p:cNvGrpSpPr/>
            <p:nvPr/>
          </p:nvGrpSpPr>
          <p:grpSpPr>
            <a:xfrm>
              <a:off x="554990" y="1450541"/>
              <a:ext cx="279400" cy="541020"/>
              <a:chOff x="554990" y="1614170"/>
              <a:chExt cx="279400" cy="541020"/>
            </a:xfrm>
          </p:grpSpPr>
          <p:sp>
            <p:nvSpPr>
              <p:cNvPr id="186" name="Oval 185">
                <a:extLst>
                  <a:ext uri="{FF2B5EF4-FFF2-40B4-BE49-F238E27FC236}">
                    <a16:creationId xmlns:a16="http://schemas.microsoft.com/office/drawing/2014/main" id="{7980598A-B0B7-75B3-A724-A725EEACD625}"/>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7" name="Straight Connector 186">
                <a:extLst>
                  <a:ext uri="{FF2B5EF4-FFF2-40B4-BE49-F238E27FC236}">
                    <a16:creationId xmlns:a16="http://schemas.microsoft.com/office/drawing/2014/main" id="{61AAEE49-24B2-190B-829D-ADFE2573462D}"/>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85" name="TextBox 184">
              <a:hlinkClick r:id="rId4" action="ppaction://hlinksldjump"/>
              <a:extLst>
                <a:ext uri="{FF2B5EF4-FFF2-40B4-BE49-F238E27FC236}">
                  <a16:creationId xmlns:a16="http://schemas.microsoft.com/office/drawing/2014/main" id="{D067E91A-4CBB-73CC-6179-8861A214F930}"/>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20th century</a:t>
              </a:r>
              <a:endParaRPr lang="en-US" sz="2000" b="1" noProof="0" dirty="0">
                <a:solidFill>
                  <a:schemeClr val="accent1">
                    <a:lumMod val="20000"/>
                    <a:lumOff val="80000"/>
                  </a:schemeClr>
                </a:solidFill>
                <a:latin typeface="+mj-lt"/>
              </a:endParaRPr>
            </a:p>
          </p:txBody>
        </p:sp>
      </p:grpSp>
      <p:sp>
        <p:nvSpPr>
          <p:cNvPr id="22" name="Rectangle 21">
            <a:extLst>
              <a:ext uri="{FF2B5EF4-FFF2-40B4-BE49-F238E27FC236}">
                <a16:creationId xmlns:a16="http://schemas.microsoft.com/office/drawing/2014/main" id="{BCBA6A01-73A3-9855-67B2-57D4F5B0F01F}"/>
              </a:ext>
            </a:extLst>
          </p:cNvPr>
          <p:cNvSpPr/>
          <p:nvPr/>
        </p:nvSpPr>
        <p:spPr>
          <a:xfrm>
            <a:off x="0" y="1275897"/>
            <a:ext cx="12192000" cy="296340"/>
          </a:xfrm>
          <a:prstGeom prst="rect">
            <a:avLst/>
          </a:prstGeom>
          <a:gradFill>
            <a:gsLst>
              <a:gs pos="44000">
                <a:srgbClr val="C2D1CB"/>
              </a:gs>
              <a:gs pos="100000">
                <a:srgbClr val="8FAB9F"/>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0" name="Content Placeholder 209">
            <a:extLst>
              <a:ext uri="{FF2B5EF4-FFF2-40B4-BE49-F238E27FC236}">
                <a16:creationId xmlns:a16="http://schemas.microsoft.com/office/drawing/2014/main" id="{1B10270D-9370-39BA-3C0B-6A9CF739000A}"/>
              </a:ext>
            </a:extLst>
          </p:cNvPr>
          <p:cNvSpPr>
            <a:spLocks noGrp="1"/>
          </p:cNvSpPr>
          <p:nvPr>
            <p:ph sz="half" idx="1"/>
          </p:nvPr>
        </p:nvSpPr>
        <p:spPr>
          <a:xfrm>
            <a:off x="9080500" y="2377439"/>
            <a:ext cx="3111501" cy="3940811"/>
          </a:xfrm>
        </p:spPr>
        <p:txBody>
          <a:bodyPr/>
          <a:lstStyle/>
          <a:p>
            <a:r>
              <a:rPr lang="en-US" noProof="0" dirty="0"/>
              <a:t>Kahlbaum described catatonia as a distinct syndrome, emphasizing the importance of observing mental illness over time</a:t>
            </a:r>
            <a:r>
              <a:rPr lang="en-US" baseline="30000" noProof="0" dirty="0"/>
              <a:t>2</a:t>
            </a:r>
            <a:r>
              <a:rPr lang="en-US" noProof="0" dirty="0"/>
              <a:t> </a:t>
            </a:r>
          </a:p>
          <a:p>
            <a:r>
              <a:rPr lang="en-US" noProof="0" dirty="0"/>
              <a:t>Hecker described hebephrenia as an </a:t>
            </a:r>
            <a:br>
              <a:rPr lang="en-US" noProof="0" dirty="0"/>
            </a:br>
            <a:r>
              <a:rPr lang="en-US" noProof="0" dirty="0"/>
              <a:t>early-onset syndrome marked by thought disorder, sadness, delusions, and irreversible dementia</a:t>
            </a:r>
            <a:r>
              <a:rPr lang="en-US" baseline="30000" noProof="0" dirty="0"/>
              <a:t>2,3</a:t>
            </a:r>
            <a:endParaRPr lang="en-US" noProof="0" dirty="0"/>
          </a:p>
          <a:p>
            <a:endParaRPr lang="en-US" noProof="0" dirty="0"/>
          </a:p>
        </p:txBody>
      </p:sp>
      <p:sp>
        <p:nvSpPr>
          <p:cNvPr id="3" name="Text Placeholder 2">
            <a:extLst>
              <a:ext uri="{FF2B5EF4-FFF2-40B4-BE49-F238E27FC236}">
                <a16:creationId xmlns:a16="http://schemas.microsoft.com/office/drawing/2014/main" id="{589A371C-AD46-7D4A-0EEE-6A3FD8AD8AE7}"/>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a:p>
            <a:endParaRPr lang="en-US" noProof="0" dirty="0"/>
          </a:p>
        </p:txBody>
      </p:sp>
      <p:sp>
        <p:nvSpPr>
          <p:cNvPr id="197" name="Title 196">
            <a:extLst>
              <a:ext uri="{FF2B5EF4-FFF2-40B4-BE49-F238E27FC236}">
                <a16:creationId xmlns:a16="http://schemas.microsoft.com/office/drawing/2014/main" id="{662F3698-D42C-621F-F291-5A94DD9EA3FF}"/>
              </a:ext>
            </a:extLst>
          </p:cNvPr>
          <p:cNvSpPr>
            <a:spLocks noGrp="1"/>
          </p:cNvSpPr>
          <p:nvPr>
            <p:ph type="title"/>
          </p:nvPr>
        </p:nvSpPr>
        <p:spPr>
          <a:xfrm>
            <a:off x="539750" y="814388"/>
            <a:ext cx="11607800" cy="331787"/>
          </a:xfrm>
        </p:spPr>
        <p:txBody>
          <a:bodyPr/>
          <a:lstStyle/>
          <a:p>
            <a:r>
              <a:rPr lang="en-US" noProof="0" dirty="0"/>
              <a:t>Precursors to the concept of schizophrenia (mid 19</a:t>
            </a:r>
            <a:r>
              <a:rPr lang="en-US" baseline="30000" noProof="0" dirty="0"/>
              <a:t>th</a:t>
            </a:r>
            <a:r>
              <a:rPr lang="en-US" noProof="0" dirty="0"/>
              <a:t> century concepts)</a:t>
            </a:r>
          </a:p>
        </p:txBody>
      </p:sp>
      <p:sp>
        <p:nvSpPr>
          <p:cNvPr id="211" name="Content Placeholder 210">
            <a:extLst>
              <a:ext uri="{FF2B5EF4-FFF2-40B4-BE49-F238E27FC236}">
                <a16:creationId xmlns:a16="http://schemas.microsoft.com/office/drawing/2014/main" id="{5086BDCE-E401-2641-2EEF-738F3A18964B}"/>
              </a:ext>
            </a:extLst>
          </p:cNvPr>
          <p:cNvSpPr>
            <a:spLocks noGrp="1"/>
          </p:cNvSpPr>
          <p:nvPr>
            <p:ph idx="19"/>
          </p:nvPr>
        </p:nvSpPr>
        <p:spPr>
          <a:xfrm>
            <a:off x="539750" y="1416785"/>
            <a:ext cx="7700010" cy="4415215"/>
          </a:xfrm>
        </p:spPr>
        <p:txBody>
          <a:bodyPr/>
          <a:lstStyle/>
          <a:p>
            <a:endParaRPr lang="en-US" b="1" noProof="0" dirty="0"/>
          </a:p>
          <a:p>
            <a:endParaRPr lang="en-US" b="1" noProof="0" dirty="0"/>
          </a:p>
          <a:p>
            <a:r>
              <a:rPr lang="en-US" b="1" noProof="0" dirty="0"/>
              <a:t>Prior to the mid-19th century</a:t>
            </a:r>
            <a:r>
              <a:rPr lang="en-US" noProof="0" dirty="0"/>
              <a:t>, psychotic states were described using </a:t>
            </a:r>
            <a:r>
              <a:rPr lang="en-US" b="1" noProof="0" dirty="0"/>
              <a:t>broad, undifferentiated categories </a:t>
            </a:r>
            <a:r>
              <a:rPr lang="en-US" noProof="0" dirty="0"/>
              <a:t>such as ‘mania’, ‘melancholia’, or </a:t>
            </a:r>
            <a:br>
              <a:rPr lang="en-US" noProof="0" dirty="0"/>
            </a:br>
            <a:r>
              <a:rPr lang="en-US" noProof="0" dirty="0"/>
              <a:t>more generally as ‘insanity’</a:t>
            </a:r>
            <a:r>
              <a:rPr lang="en-US" baseline="30000" noProof="0" dirty="0"/>
              <a:t>1-3</a:t>
            </a:r>
          </a:p>
          <a:p>
            <a:r>
              <a:rPr lang="en-US" noProof="0" dirty="0"/>
              <a:t>By the </a:t>
            </a:r>
            <a:r>
              <a:rPr lang="en-US" b="1" noProof="0" dirty="0"/>
              <a:t>mid-19th century</a:t>
            </a:r>
            <a:r>
              <a:rPr lang="en-US" noProof="0" dirty="0"/>
              <a:t>, a </a:t>
            </a:r>
            <a:r>
              <a:rPr lang="en-US" b="1" noProof="0" dirty="0"/>
              <a:t>major conceptual shift </a:t>
            </a:r>
            <a:r>
              <a:rPr lang="en-US" noProof="0" dirty="0"/>
              <a:t>occurred as symptom descriptions began to be organized into </a:t>
            </a:r>
            <a:r>
              <a:rPr lang="en-US" b="1" noProof="0" dirty="0"/>
              <a:t>structured clinical syndromes</a:t>
            </a:r>
            <a:r>
              <a:rPr lang="en-US" noProof="0" dirty="0"/>
              <a:t>, representing </a:t>
            </a:r>
            <a:r>
              <a:rPr lang="en-US" b="1" noProof="0" dirty="0"/>
              <a:t>early proto-disease entities</a:t>
            </a:r>
            <a:r>
              <a:rPr lang="en-US" baseline="30000" noProof="0" dirty="0"/>
              <a:t>1-3</a:t>
            </a:r>
            <a:endParaRPr lang="en-US" noProof="0" dirty="0"/>
          </a:p>
          <a:p>
            <a:r>
              <a:rPr lang="en-US" noProof="0" dirty="0"/>
              <a:t>During this period, European psychiatrists Karl Ludwig Kahlbaum and </a:t>
            </a:r>
            <a:br>
              <a:rPr lang="en-US" noProof="0" dirty="0"/>
            </a:br>
            <a:r>
              <a:rPr lang="en-US" noProof="0" dirty="0"/>
              <a:t>Edwald Hecker</a:t>
            </a:r>
            <a:r>
              <a:rPr lang="en-US" dirty="0"/>
              <a:t> </a:t>
            </a:r>
            <a:r>
              <a:rPr lang="en-US" noProof="0" dirty="0"/>
              <a:t>described disorders of unknown cause typically affecting the young, often leading to chronic deterioration</a:t>
            </a:r>
            <a:r>
              <a:rPr lang="en-US" baseline="30000" noProof="0" dirty="0"/>
              <a:t>1-4</a:t>
            </a:r>
          </a:p>
          <a:p>
            <a:r>
              <a:rPr lang="en-US" noProof="0" dirty="0"/>
              <a:t>These </a:t>
            </a:r>
            <a:r>
              <a:rPr lang="en-US" b="1" noProof="0" dirty="0"/>
              <a:t>systematic clinical descriptions</a:t>
            </a:r>
            <a:r>
              <a:rPr lang="en-US" noProof="0" dirty="0"/>
              <a:t> established a </a:t>
            </a:r>
            <a:r>
              <a:rPr lang="en-US" b="1" noProof="0" dirty="0"/>
              <a:t>conceptual framework for psychiatric research </a:t>
            </a:r>
            <a:r>
              <a:rPr lang="en-US" noProof="0" dirty="0"/>
              <a:t>aimed at better defining major psychiatric diseases</a:t>
            </a:r>
            <a:r>
              <a:rPr lang="en-US" baseline="30000" noProof="0" dirty="0"/>
              <a:t>3</a:t>
            </a:r>
          </a:p>
          <a:p>
            <a:endParaRPr lang="en-US" noProof="0" dirty="0"/>
          </a:p>
        </p:txBody>
      </p:sp>
      <p:sp>
        <p:nvSpPr>
          <p:cNvPr id="16" name="Text Placeholder 1">
            <a:extLst>
              <a:ext uri="{FF2B5EF4-FFF2-40B4-BE49-F238E27FC236}">
                <a16:creationId xmlns:a16="http://schemas.microsoft.com/office/drawing/2014/main" id="{B3C1505B-5F2C-EBF4-62BD-43902F25309C}"/>
              </a:ext>
            </a:extLst>
          </p:cNvPr>
          <p:cNvSpPr>
            <a:spLocks noGrp="1"/>
          </p:cNvSpPr>
          <p:nvPr>
            <p:ph type="body" sz="quarter" idx="18"/>
          </p:nvPr>
        </p:nvSpPr>
        <p:spPr>
          <a:xfrm>
            <a:off x="539749" y="6102000"/>
            <a:ext cx="9213851" cy="619200"/>
          </a:xfrm>
        </p:spPr>
        <p:txBody>
          <a:bodyPr/>
          <a:lstStyle/>
          <a:p>
            <a:r>
              <a:rPr lang="en-US" noProof="0" dirty="0"/>
              <a:t>1. </a:t>
            </a:r>
            <a:r>
              <a:rPr lang="en-US" noProof="0" dirty="0" err="1"/>
              <a:t>Jablensky</a:t>
            </a:r>
            <a:r>
              <a:rPr lang="en-US" noProof="0" dirty="0"/>
              <a:t>. Dialogues Clin </a:t>
            </a:r>
            <a:r>
              <a:rPr lang="en-US" noProof="0" dirty="0" err="1"/>
              <a:t>Neurosci</a:t>
            </a:r>
            <a:r>
              <a:rPr lang="en-US" noProof="0" dirty="0"/>
              <a:t> 2010;12:271–287; 2. Berrios. Hist Psychiatry 2003;14:111–140; 3. Kendler. Am J Psychiatry 2017;174:102–109; </a:t>
            </a:r>
            <a:br>
              <a:rPr lang="en-US" noProof="0" dirty="0"/>
            </a:br>
            <a:r>
              <a:rPr lang="en-US" noProof="0" dirty="0"/>
              <a:t>4. Tandon et al. </a:t>
            </a:r>
            <a:r>
              <a:rPr lang="en-US" noProof="0" dirty="0" err="1"/>
              <a:t>Schizophr</a:t>
            </a:r>
            <a:r>
              <a:rPr lang="en-US" noProof="0" dirty="0"/>
              <a:t> Res 2009;110:1–23</a:t>
            </a:r>
          </a:p>
        </p:txBody>
      </p:sp>
      <p:sp>
        <p:nvSpPr>
          <p:cNvPr id="7" name="Slide Number Placeholder 6">
            <a:extLst>
              <a:ext uri="{FF2B5EF4-FFF2-40B4-BE49-F238E27FC236}">
                <a16:creationId xmlns:a16="http://schemas.microsoft.com/office/drawing/2014/main" id="{47E06605-35B7-61AC-D2B8-63FFF8F9E527}"/>
              </a:ext>
            </a:extLst>
          </p:cNvPr>
          <p:cNvSpPr>
            <a:spLocks noGrp="1"/>
          </p:cNvSpPr>
          <p:nvPr>
            <p:ph type="sldNum" sz="quarter" idx="4"/>
          </p:nvPr>
        </p:nvSpPr>
        <p:spPr>
          <a:xfrm>
            <a:off x="11326690" y="6434112"/>
            <a:ext cx="595310" cy="153888"/>
          </a:xfrm>
        </p:spPr>
        <p:txBody>
          <a:bodyPr/>
          <a:lstStyle/>
          <a:p>
            <a:pPr lvl="0"/>
            <a:fld id="{6DBC486D-4FAB-B746-8B02-8D7C842291C6}" type="slidenum">
              <a:rPr lang="en-US" noProof="0" smtClean="0"/>
              <a:pPr lvl="0"/>
              <a:t>4</a:t>
            </a:fld>
            <a:endParaRPr lang="en-US" noProof="0" dirty="0"/>
          </a:p>
        </p:txBody>
      </p:sp>
      <p:pic>
        <p:nvPicPr>
          <p:cNvPr id="13" name="Graphic 12" descr="Back with solid fill">
            <a:extLst>
              <a:ext uri="{FF2B5EF4-FFF2-40B4-BE49-F238E27FC236}">
                <a16:creationId xmlns:a16="http://schemas.microsoft.com/office/drawing/2014/main" id="{DE6397C3-25BF-F2F6-F4E3-BCC6CB3C6683}"/>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7260987" y="3250737"/>
            <a:ext cx="1734026" cy="1062632"/>
          </a:xfrm>
          <a:prstGeom prst="rect">
            <a:avLst/>
          </a:prstGeom>
        </p:spPr>
      </p:pic>
      <p:grpSp>
        <p:nvGrpSpPr>
          <p:cNvPr id="188" name="Group 187">
            <a:extLst>
              <a:ext uri="{FF2B5EF4-FFF2-40B4-BE49-F238E27FC236}">
                <a16:creationId xmlns:a16="http://schemas.microsoft.com/office/drawing/2014/main" id="{21A11003-F0F2-4475-7783-141A42B1A22E}"/>
              </a:ext>
            </a:extLst>
          </p:cNvPr>
          <p:cNvGrpSpPr/>
          <p:nvPr/>
        </p:nvGrpSpPr>
        <p:grpSpPr>
          <a:xfrm>
            <a:off x="554990" y="1450541"/>
            <a:ext cx="2588639" cy="601018"/>
            <a:chOff x="554990" y="1450541"/>
            <a:chExt cx="2588639" cy="601018"/>
          </a:xfrm>
        </p:grpSpPr>
        <p:grpSp>
          <p:nvGrpSpPr>
            <p:cNvPr id="30" name="Group 29">
              <a:extLst>
                <a:ext uri="{FF2B5EF4-FFF2-40B4-BE49-F238E27FC236}">
                  <a16:creationId xmlns:a16="http://schemas.microsoft.com/office/drawing/2014/main" id="{97FD435A-DEBD-C102-09D3-B38DCF81B2BF}"/>
                </a:ext>
              </a:extLst>
            </p:cNvPr>
            <p:cNvGrpSpPr/>
            <p:nvPr/>
          </p:nvGrpSpPr>
          <p:grpSpPr>
            <a:xfrm>
              <a:off x="554990" y="1450541"/>
              <a:ext cx="279400" cy="541020"/>
              <a:chOff x="554990" y="1614170"/>
              <a:chExt cx="279400" cy="541020"/>
            </a:xfrm>
          </p:grpSpPr>
          <p:sp>
            <p:nvSpPr>
              <p:cNvPr id="25" name="Oval 24">
                <a:extLst>
                  <a:ext uri="{FF2B5EF4-FFF2-40B4-BE49-F238E27FC236}">
                    <a16:creationId xmlns:a16="http://schemas.microsoft.com/office/drawing/2014/main" id="{A01EF97C-7026-D615-A91E-EBF14E520C3B}"/>
                  </a:ext>
                </a:extLst>
              </p:cNvPr>
              <p:cNvSpPr/>
              <p:nvPr/>
            </p:nvSpPr>
            <p:spPr>
              <a:xfrm>
                <a:off x="554990" y="1875790"/>
                <a:ext cx="279400" cy="279400"/>
              </a:xfrm>
              <a:prstGeom prst="ellipse">
                <a:avLst/>
              </a:prstGeom>
              <a:solidFill>
                <a:schemeClr val="bg1"/>
              </a:solidFill>
              <a:ln w="76200">
                <a:solidFill>
                  <a:srgbClr val="C2D1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7" name="Straight Connector 26">
                <a:extLst>
                  <a:ext uri="{FF2B5EF4-FFF2-40B4-BE49-F238E27FC236}">
                    <a16:creationId xmlns:a16="http://schemas.microsoft.com/office/drawing/2014/main" id="{51984D7D-F6E2-296D-1EC8-84AEDA54EB60}"/>
                  </a:ext>
                </a:extLst>
              </p:cNvPr>
              <p:cNvCxnSpPr/>
              <p:nvPr/>
            </p:nvCxnSpPr>
            <p:spPr>
              <a:xfrm>
                <a:off x="688340" y="1614170"/>
                <a:ext cx="0" cy="261620"/>
              </a:xfrm>
              <a:prstGeom prst="line">
                <a:avLst/>
              </a:prstGeom>
              <a:solidFill>
                <a:schemeClr val="bg1"/>
              </a:solidFill>
              <a:ln w="76200">
                <a:solidFill>
                  <a:srgbClr val="C2D1CB"/>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TextBox 28">
              <a:extLst>
                <a:ext uri="{FF2B5EF4-FFF2-40B4-BE49-F238E27FC236}">
                  <a16:creationId xmlns:a16="http://schemas.microsoft.com/office/drawing/2014/main" id="{54DB7AED-F327-E3B8-4A20-2305F1D11FA8}"/>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chemeClr val="accent3"/>
                  </a:solidFill>
                  <a:effectLst/>
                  <a:latin typeface="+mj-lt"/>
                </a:rPr>
                <a:t>Mid‑19th century</a:t>
              </a:r>
              <a:endParaRPr lang="en-US" sz="2000" b="1" noProof="0" dirty="0">
                <a:solidFill>
                  <a:schemeClr val="accent3"/>
                </a:solidFill>
                <a:latin typeface="+mj-lt"/>
              </a:endParaRPr>
            </a:p>
          </p:txBody>
        </p:sp>
      </p:grpSp>
      <p:grpSp>
        <p:nvGrpSpPr>
          <p:cNvPr id="171" name="Group 170">
            <a:extLst>
              <a:ext uri="{FF2B5EF4-FFF2-40B4-BE49-F238E27FC236}">
                <a16:creationId xmlns:a16="http://schemas.microsoft.com/office/drawing/2014/main" id="{B6D32BE9-D7D2-5FDB-8FB3-43F6F3932EE3}"/>
              </a:ext>
            </a:extLst>
          </p:cNvPr>
          <p:cNvGrpSpPr/>
          <p:nvPr/>
        </p:nvGrpSpPr>
        <p:grpSpPr>
          <a:xfrm>
            <a:off x="61283" y="1378911"/>
            <a:ext cx="12069435" cy="90312"/>
            <a:chOff x="131274" y="1363744"/>
            <a:chExt cx="12069435" cy="90312"/>
          </a:xfrm>
          <a:solidFill>
            <a:schemeClr val="bg1"/>
          </a:solidFill>
        </p:grpSpPr>
        <p:grpSp>
          <p:nvGrpSpPr>
            <p:cNvPr id="31" name="Group 30">
              <a:extLst>
                <a:ext uri="{FF2B5EF4-FFF2-40B4-BE49-F238E27FC236}">
                  <a16:creationId xmlns:a16="http://schemas.microsoft.com/office/drawing/2014/main" id="{9CCE1ED4-87C9-D11B-8890-EA40F38C619A}"/>
                </a:ext>
              </a:extLst>
            </p:cNvPr>
            <p:cNvGrpSpPr/>
            <p:nvPr/>
          </p:nvGrpSpPr>
          <p:grpSpPr>
            <a:xfrm>
              <a:off x="131274" y="1363744"/>
              <a:ext cx="4051082" cy="90312"/>
              <a:chOff x="761795" y="2374011"/>
              <a:chExt cx="4051082" cy="90312"/>
            </a:xfrm>
            <a:grpFill/>
          </p:grpSpPr>
          <p:sp>
            <p:nvSpPr>
              <p:cNvPr id="32" name="Chevron 47">
                <a:extLst>
                  <a:ext uri="{FF2B5EF4-FFF2-40B4-BE49-F238E27FC236}">
                    <a16:creationId xmlns:a16="http://schemas.microsoft.com/office/drawing/2014/main" id="{08F36987-E28B-2B57-B64C-841A68814838}"/>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3" name="Chevron 48">
                <a:extLst>
                  <a:ext uri="{FF2B5EF4-FFF2-40B4-BE49-F238E27FC236}">
                    <a16:creationId xmlns:a16="http://schemas.microsoft.com/office/drawing/2014/main" id="{0059F7CF-EDAD-726D-AF75-17880314F68A}"/>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4" name="Chevron 49">
                <a:extLst>
                  <a:ext uri="{FF2B5EF4-FFF2-40B4-BE49-F238E27FC236}">
                    <a16:creationId xmlns:a16="http://schemas.microsoft.com/office/drawing/2014/main" id="{4DAF1197-F8E3-9D1A-45CA-91E6B9F9424B}"/>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5" name="Chevron 50">
                <a:extLst>
                  <a:ext uri="{FF2B5EF4-FFF2-40B4-BE49-F238E27FC236}">
                    <a16:creationId xmlns:a16="http://schemas.microsoft.com/office/drawing/2014/main" id="{BCF1EB1E-1CCA-08C6-B009-59BEDC335840}"/>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6" name="Chevron 51">
                <a:extLst>
                  <a:ext uri="{FF2B5EF4-FFF2-40B4-BE49-F238E27FC236}">
                    <a16:creationId xmlns:a16="http://schemas.microsoft.com/office/drawing/2014/main" id="{46A5DE0A-356E-7D04-723A-2830676F30F6}"/>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7" name="Chevron 52">
                <a:extLst>
                  <a:ext uri="{FF2B5EF4-FFF2-40B4-BE49-F238E27FC236}">
                    <a16:creationId xmlns:a16="http://schemas.microsoft.com/office/drawing/2014/main" id="{2D421CFE-1FA8-122A-44AD-F8283F4F6B15}"/>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8" name="Chevron 53">
                <a:extLst>
                  <a:ext uri="{FF2B5EF4-FFF2-40B4-BE49-F238E27FC236}">
                    <a16:creationId xmlns:a16="http://schemas.microsoft.com/office/drawing/2014/main" id="{B3C04B3C-C768-7539-54CF-F13EE4B16D32}"/>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9" name="Chevron 54">
                <a:extLst>
                  <a:ext uri="{FF2B5EF4-FFF2-40B4-BE49-F238E27FC236}">
                    <a16:creationId xmlns:a16="http://schemas.microsoft.com/office/drawing/2014/main" id="{BB1D1691-9435-219D-CE40-FEB34883C686}"/>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0" name="Chevron 55">
                <a:extLst>
                  <a:ext uri="{FF2B5EF4-FFF2-40B4-BE49-F238E27FC236}">
                    <a16:creationId xmlns:a16="http://schemas.microsoft.com/office/drawing/2014/main" id="{0C31195B-9BA1-113B-AC50-B7E50EE1DD32}"/>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1" name="Chevron 75">
                <a:extLst>
                  <a:ext uri="{FF2B5EF4-FFF2-40B4-BE49-F238E27FC236}">
                    <a16:creationId xmlns:a16="http://schemas.microsoft.com/office/drawing/2014/main" id="{5DF002FA-58A6-623B-9813-830B1A2F1373}"/>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2" name="Chevron 76">
                <a:extLst>
                  <a:ext uri="{FF2B5EF4-FFF2-40B4-BE49-F238E27FC236}">
                    <a16:creationId xmlns:a16="http://schemas.microsoft.com/office/drawing/2014/main" id="{4C716B21-F868-11CE-F548-EC069EA5385F}"/>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3" name="Chevron 77">
                <a:extLst>
                  <a:ext uri="{FF2B5EF4-FFF2-40B4-BE49-F238E27FC236}">
                    <a16:creationId xmlns:a16="http://schemas.microsoft.com/office/drawing/2014/main" id="{38E278AD-1F36-71E0-80EB-C94B528BC4AC}"/>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4" name="Chevron 47">
                <a:extLst>
                  <a:ext uri="{FF2B5EF4-FFF2-40B4-BE49-F238E27FC236}">
                    <a16:creationId xmlns:a16="http://schemas.microsoft.com/office/drawing/2014/main" id="{58B53F14-C51A-1158-9385-79A8A34F29FC}"/>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5" name="Chevron 48">
                <a:extLst>
                  <a:ext uri="{FF2B5EF4-FFF2-40B4-BE49-F238E27FC236}">
                    <a16:creationId xmlns:a16="http://schemas.microsoft.com/office/drawing/2014/main" id="{3DD55449-DCDD-77E6-1C35-7E57762DDC6F}"/>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6" name="Chevron 49">
                <a:extLst>
                  <a:ext uri="{FF2B5EF4-FFF2-40B4-BE49-F238E27FC236}">
                    <a16:creationId xmlns:a16="http://schemas.microsoft.com/office/drawing/2014/main" id="{4E26EDAD-65CD-6517-CE91-9720C4A3EFF0}"/>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7" name="Chevron 50">
                <a:extLst>
                  <a:ext uri="{FF2B5EF4-FFF2-40B4-BE49-F238E27FC236}">
                    <a16:creationId xmlns:a16="http://schemas.microsoft.com/office/drawing/2014/main" id="{3DA74B60-5FD5-4081-B288-7EDCC105B34D}"/>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8" name="Chevron 51">
                <a:extLst>
                  <a:ext uri="{FF2B5EF4-FFF2-40B4-BE49-F238E27FC236}">
                    <a16:creationId xmlns:a16="http://schemas.microsoft.com/office/drawing/2014/main" id="{9F3FF060-1443-1470-3DCC-0D875692AAE3}"/>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9" name="Chevron 52">
                <a:extLst>
                  <a:ext uri="{FF2B5EF4-FFF2-40B4-BE49-F238E27FC236}">
                    <a16:creationId xmlns:a16="http://schemas.microsoft.com/office/drawing/2014/main" id="{B1955111-1F30-A8E6-7E64-ECB8F039ADC6}"/>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0" name="Chevron 53">
                <a:extLst>
                  <a:ext uri="{FF2B5EF4-FFF2-40B4-BE49-F238E27FC236}">
                    <a16:creationId xmlns:a16="http://schemas.microsoft.com/office/drawing/2014/main" id="{DE984A28-B210-BFF3-BB87-5D2EB6821D67}"/>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1" name="Chevron 54">
                <a:extLst>
                  <a:ext uri="{FF2B5EF4-FFF2-40B4-BE49-F238E27FC236}">
                    <a16:creationId xmlns:a16="http://schemas.microsoft.com/office/drawing/2014/main" id="{8E925099-D70E-C914-6E57-CABB5E69F1EE}"/>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2" name="Chevron 55">
                <a:extLst>
                  <a:ext uri="{FF2B5EF4-FFF2-40B4-BE49-F238E27FC236}">
                    <a16:creationId xmlns:a16="http://schemas.microsoft.com/office/drawing/2014/main" id="{0B906D43-0E0C-9BB9-CCF5-6988CBF361F7}"/>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3" name="Chevron 75">
                <a:extLst>
                  <a:ext uri="{FF2B5EF4-FFF2-40B4-BE49-F238E27FC236}">
                    <a16:creationId xmlns:a16="http://schemas.microsoft.com/office/drawing/2014/main" id="{29747235-E634-AE98-7665-6046EED715A2}"/>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4" name="Chevron 48">
                <a:extLst>
                  <a:ext uri="{FF2B5EF4-FFF2-40B4-BE49-F238E27FC236}">
                    <a16:creationId xmlns:a16="http://schemas.microsoft.com/office/drawing/2014/main" id="{AFE5BDC0-A0E6-3215-0486-19824F130ED9}"/>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5" name="Chevron 49">
                <a:extLst>
                  <a:ext uri="{FF2B5EF4-FFF2-40B4-BE49-F238E27FC236}">
                    <a16:creationId xmlns:a16="http://schemas.microsoft.com/office/drawing/2014/main" id="{73C94D29-A323-E9C5-1A6D-71C99655E18E}"/>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6" name="Chevron 50">
                <a:extLst>
                  <a:ext uri="{FF2B5EF4-FFF2-40B4-BE49-F238E27FC236}">
                    <a16:creationId xmlns:a16="http://schemas.microsoft.com/office/drawing/2014/main" id="{33DE0C2E-4A11-77D7-9B6A-B3CE9239FA4E}"/>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7" name="Chevron 51">
                <a:extLst>
                  <a:ext uri="{FF2B5EF4-FFF2-40B4-BE49-F238E27FC236}">
                    <a16:creationId xmlns:a16="http://schemas.microsoft.com/office/drawing/2014/main" id="{48046F29-9AF3-D073-5ABE-252878C2AAD8}"/>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8" name="Chevron 52">
                <a:extLst>
                  <a:ext uri="{FF2B5EF4-FFF2-40B4-BE49-F238E27FC236}">
                    <a16:creationId xmlns:a16="http://schemas.microsoft.com/office/drawing/2014/main" id="{614FDB32-1CD7-8D03-F977-694CAD8C1584}"/>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9" name="Chevron 53">
                <a:extLst>
                  <a:ext uri="{FF2B5EF4-FFF2-40B4-BE49-F238E27FC236}">
                    <a16:creationId xmlns:a16="http://schemas.microsoft.com/office/drawing/2014/main" id="{E59B1956-372A-5AA0-40FF-4BFBE4CC7F90}"/>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0" name="Chevron 54">
                <a:extLst>
                  <a:ext uri="{FF2B5EF4-FFF2-40B4-BE49-F238E27FC236}">
                    <a16:creationId xmlns:a16="http://schemas.microsoft.com/office/drawing/2014/main" id="{21CFBDF1-E142-0C21-4D65-4315AB02D028}"/>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Chevron 55">
                <a:extLst>
                  <a:ext uri="{FF2B5EF4-FFF2-40B4-BE49-F238E27FC236}">
                    <a16:creationId xmlns:a16="http://schemas.microsoft.com/office/drawing/2014/main" id="{6FCFC989-19AB-7220-3DD1-5AC01D5AA594}"/>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2" name="Chevron 75">
                <a:extLst>
                  <a:ext uri="{FF2B5EF4-FFF2-40B4-BE49-F238E27FC236}">
                    <a16:creationId xmlns:a16="http://schemas.microsoft.com/office/drawing/2014/main" id="{660DEFFB-7CF8-F94C-CDBF-788ACF551C5B}"/>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3" name="Chevron 76">
                <a:extLst>
                  <a:ext uri="{FF2B5EF4-FFF2-40B4-BE49-F238E27FC236}">
                    <a16:creationId xmlns:a16="http://schemas.microsoft.com/office/drawing/2014/main" id="{7E94DF17-B241-72C2-FA83-A546C97CAFEE}"/>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4" name="Chevron 77">
                <a:extLst>
                  <a:ext uri="{FF2B5EF4-FFF2-40B4-BE49-F238E27FC236}">
                    <a16:creationId xmlns:a16="http://schemas.microsoft.com/office/drawing/2014/main" id="{A0D95397-4064-6840-10E2-264684EF4683}"/>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5" name="Chevron 47">
                <a:extLst>
                  <a:ext uri="{FF2B5EF4-FFF2-40B4-BE49-F238E27FC236}">
                    <a16:creationId xmlns:a16="http://schemas.microsoft.com/office/drawing/2014/main" id="{CADCA430-3B2B-5A68-5D31-1491F90F2484}"/>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66" name="Group 65">
              <a:extLst>
                <a:ext uri="{FF2B5EF4-FFF2-40B4-BE49-F238E27FC236}">
                  <a16:creationId xmlns:a16="http://schemas.microsoft.com/office/drawing/2014/main" id="{DBCDBB8C-4F88-6969-543B-CF0DFA27C4CC}"/>
                </a:ext>
              </a:extLst>
            </p:cNvPr>
            <p:cNvGrpSpPr/>
            <p:nvPr/>
          </p:nvGrpSpPr>
          <p:grpSpPr>
            <a:xfrm>
              <a:off x="4260890" y="1363744"/>
              <a:ext cx="4051082" cy="90312"/>
              <a:chOff x="761795" y="2374011"/>
              <a:chExt cx="4051082" cy="90312"/>
            </a:xfrm>
            <a:grpFill/>
          </p:grpSpPr>
          <p:sp>
            <p:nvSpPr>
              <p:cNvPr id="67" name="Chevron 47">
                <a:extLst>
                  <a:ext uri="{FF2B5EF4-FFF2-40B4-BE49-F238E27FC236}">
                    <a16:creationId xmlns:a16="http://schemas.microsoft.com/office/drawing/2014/main" id="{1544893C-1CB9-7290-1523-EE9EAA24DCC4}"/>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8" name="Chevron 48">
                <a:extLst>
                  <a:ext uri="{FF2B5EF4-FFF2-40B4-BE49-F238E27FC236}">
                    <a16:creationId xmlns:a16="http://schemas.microsoft.com/office/drawing/2014/main" id="{38F734CB-165E-2BD6-EA3A-73B611ECB05F}"/>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9" name="Chevron 49">
                <a:extLst>
                  <a:ext uri="{FF2B5EF4-FFF2-40B4-BE49-F238E27FC236}">
                    <a16:creationId xmlns:a16="http://schemas.microsoft.com/office/drawing/2014/main" id="{CA5C3A8D-448D-5B1D-C8A2-5193307A6C68}"/>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0" name="Chevron 50">
                <a:extLst>
                  <a:ext uri="{FF2B5EF4-FFF2-40B4-BE49-F238E27FC236}">
                    <a16:creationId xmlns:a16="http://schemas.microsoft.com/office/drawing/2014/main" id="{95B483A2-9B52-C73A-CC06-00B1F183EDC8}"/>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1" name="Chevron 51">
                <a:extLst>
                  <a:ext uri="{FF2B5EF4-FFF2-40B4-BE49-F238E27FC236}">
                    <a16:creationId xmlns:a16="http://schemas.microsoft.com/office/drawing/2014/main" id="{1E1B178E-6688-9032-E38C-E4893C317442}"/>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2" name="Chevron 52">
                <a:extLst>
                  <a:ext uri="{FF2B5EF4-FFF2-40B4-BE49-F238E27FC236}">
                    <a16:creationId xmlns:a16="http://schemas.microsoft.com/office/drawing/2014/main" id="{91BB3284-A593-E3E9-A951-1F3583AEDE10}"/>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3" name="Chevron 53">
                <a:extLst>
                  <a:ext uri="{FF2B5EF4-FFF2-40B4-BE49-F238E27FC236}">
                    <a16:creationId xmlns:a16="http://schemas.microsoft.com/office/drawing/2014/main" id="{9046AA64-90F0-DE0B-62DE-6CD8687D0AB2}"/>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4" name="Chevron 54">
                <a:extLst>
                  <a:ext uri="{FF2B5EF4-FFF2-40B4-BE49-F238E27FC236}">
                    <a16:creationId xmlns:a16="http://schemas.microsoft.com/office/drawing/2014/main" id="{2804F316-806C-817A-2C57-9FC22C576DFC}"/>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5" name="Chevron 55">
                <a:extLst>
                  <a:ext uri="{FF2B5EF4-FFF2-40B4-BE49-F238E27FC236}">
                    <a16:creationId xmlns:a16="http://schemas.microsoft.com/office/drawing/2014/main" id="{4AA81FBD-61B2-4398-F2FE-37F06EA332C1}"/>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6" name="Chevron 75">
                <a:extLst>
                  <a:ext uri="{FF2B5EF4-FFF2-40B4-BE49-F238E27FC236}">
                    <a16:creationId xmlns:a16="http://schemas.microsoft.com/office/drawing/2014/main" id="{BFBDF6F1-3F7A-EE08-1729-B854923DA286}"/>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7" name="Chevron 76">
                <a:extLst>
                  <a:ext uri="{FF2B5EF4-FFF2-40B4-BE49-F238E27FC236}">
                    <a16:creationId xmlns:a16="http://schemas.microsoft.com/office/drawing/2014/main" id="{AEB5BB7B-315A-87A9-76B1-3A201DF1F931}"/>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8" name="Chevron 77">
                <a:extLst>
                  <a:ext uri="{FF2B5EF4-FFF2-40B4-BE49-F238E27FC236}">
                    <a16:creationId xmlns:a16="http://schemas.microsoft.com/office/drawing/2014/main" id="{D6EE4D26-FF4B-7567-B49B-FA165E813D5E}"/>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9" name="Chevron 47">
                <a:extLst>
                  <a:ext uri="{FF2B5EF4-FFF2-40B4-BE49-F238E27FC236}">
                    <a16:creationId xmlns:a16="http://schemas.microsoft.com/office/drawing/2014/main" id="{F53AA35A-B57D-2551-2B4C-EFFC7FBD638E}"/>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0" name="Chevron 48">
                <a:extLst>
                  <a:ext uri="{FF2B5EF4-FFF2-40B4-BE49-F238E27FC236}">
                    <a16:creationId xmlns:a16="http://schemas.microsoft.com/office/drawing/2014/main" id="{586F81DF-09E6-4724-7157-0E25C59D5A17}"/>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1" name="Chevron 49">
                <a:extLst>
                  <a:ext uri="{FF2B5EF4-FFF2-40B4-BE49-F238E27FC236}">
                    <a16:creationId xmlns:a16="http://schemas.microsoft.com/office/drawing/2014/main" id="{76C1461F-7242-377E-D54B-B5A8C60B6153}"/>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2" name="Chevron 50">
                <a:extLst>
                  <a:ext uri="{FF2B5EF4-FFF2-40B4-BE49-F238E27FC236}">
                    <a16:creationId xmlns:a16="http://schemas.microsoft.com/office/drawing/2014/main" id="{224C6957-5AD6-8DA6-F751-359661D5BB02}"/>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3" name="Chevron 51">
                <a:extLst>
                  <a:ext uri="{FF2B5EF4-FFF2-40B4-BE49-F238E27FC236}">
                    <a16:creationId xmlns:a16="http://schemas.microsoft.com/office/drawing/2014/main" id="{D0EB2475-3E27-1BF2-5F9D-8BC84331138F}"/>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4" name="Chevron 52">
                <a:extLst>
                  <a:ext uri="{FF2B5EF4-FFF2-40B4-BE49-F238E27FC236}">
                    <a16:creationId xmlns:a16="http://schemas.microsoft.com/office/drawing/2014/main" id="{B4486539-8DA1-4D8C-FC02-C1D4B2056561}"/>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5" name="Chevron 53">
                <a:extLst>
                  <a:ext uri="{FF2B5EF4-FFF2-40B4-BE49-F238E27FC236}">
                    <a16:creationId xmlns:a16="http://schemas.microsoft.com/office/drawing/2014/main" id="{225DA8E5-9A8A-C9AA-EA89-9E6AB6481930}"/>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6" name="Chevron 54">
                <a:extLst>
                  <a:ext uri="{FF2B5EF4-FFF2-40B4-BE49-F238E27FC236}">
                    <a16:creationId xmlns:a16="http://schemas.microsoft.com/office/drawing/2014/main" id="{5FAFDFD8-D100-5B2A-BF16-5268F8AE95D5}"/>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7" name="Chevron 55">
                <a:extLst>
                  <a:ext uri="{FF2B5EF4-FFF2-40B4-BE49-F238E27FC236}">
                    <a16:creationId xmlns:a16="http://schemas.microsoft.com/office/drawing/2014/main" id="{0CAAC5B6-3766-EB09-228D-AEE3A141F0D3}"/>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8" name="Chevron 75">
                <a:extLst>
                  <a:ext uri="{FF2B5EF4-FFF2-40B4-BE49-F238E27FC236}">
                    <a16:creationId xmlns:a16="http://schemas.microsoft.com/office/drawing/2014/main" id="{A4AD3FFD-AE1B-B605-CB11-8DFF4E213361}"/>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9" name="Chevron 48">
                <a:extLst>
                  <a:ext uri="{FF2B5EF4-FFF2-40B4-BE49-F238E27FC236}">
                    <a16:creationId xmlns:a16="http://schemas.microsoft.com/office/drawing/2014/main" id="{8BC7CDD3-C405-BE3B-6CEF-86E0F7BA9A15}"/>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0" name="Chevron 49">
                <a:extLst>
                  <a:ext uri="{FF2B5EF4-FFF2-40B4-BE49-F238E27FC236}">
                    <a16:creationId xmlns:a16="http://schemas.microsoft.com/office/drawing/2014/main" id="{52FE406B-0276-6F99-C2E5-B6D099A61A6D}"/>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1" name="Chevron 50">
                <a:extLst>
                  <a:ext uri="{FF2B5EF4-FFF2-40B4-BE49-F238E27FC236}">
                    <a16:creationId xmlns:a16="http://schemas.microsoft.com/office/drawing/2014/main" id="{FDADAE84-A1B0-BFD8-8A7B-42B69177519A}"/>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2" name="Chevron 51">
                <a:extLst>
                  <a:ext uri="{FF2B5EF4-FFF2-40B4-BE49-F238E27FC236}">
                    <a16:creationId xmlns:a16="http://schemas.microsoft.com/office/drawing/2014/main" id="{5B731A00-81D0-A3E7-7D63-2A89241614C1}"/>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3" name="Chevron 52">
                <a:extLst>
                  <a:ext uri="{FF2B5EF4-FFF2-40B4-BE49-F238E27FC236}">
                    <a16:creationId xmlns:a16="http://schemas.microsoft.com/office/drawing/2014/main" id="{DA50BFFA-ACA2-9899-2E7A-135BDAB9E974}"/>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4" name="Chevron 53">
                <a:extLst>
                  <a:ext uri="{FF2B5EF4-FFF2-40B4-BE49-F238E27FC236}">
                    <a16:creationId xmlns:a16="http://schemas.microsoft.com/office/drawing/2014/main" id="{1B011AC2-5F88-E4CD-2B7D-D89F8C1B7269}"/>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5" name="Chevron 54">
                <a:extLst>
                  <a:ext uri="{FF2B5EF4-FFF2-40B4-BE49-F238E27FC236}">
                    <a16:creationId xmlns:a16="http://schemas.microsoft.com/office/drawing/2014/main" id="{F45BEF92-41C7-A573-4F73-8541941349BC}"/>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6" name="Chevron 55">
                <a:extLst>
                  <a:ext uri="{FF2B5EF4-FFF2-40B4-BE49-F238E27FC236}">
                    <a16:creationId xmlns:a16="http://schemas.microsoft.com/office/drawing/2014/main" id="{20DC97BA-58A2-CDE8-914A-6B025F69F09C}"/>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7" name="Chevron 75">
                <a:extLst>
                  <a:ext uri="{FF2B5EF4-FFF2-40B4-BE49-F238E27FC236}">
                    <a16:creationId xmlns:a16="http://schemas.microsoft.com/office/drawing/2014/main" id="{AEF84841-E5EC-B6CA-65B7-ABA9C0637F9B}"/>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8" name="Chevron 76">
                <a:extLst>
                  <a:ext uri="{FF2B5EF4-FFF2-40B4-BE49-F238E27FC236}">
                    <a16:creationId xmlns:a16="http://schemas.microsoft.com/office/drawing/2014/main" id="{1C80F9F0-0E99-458A-95F9-6136ABB48E52}"/>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9" name="Chevron 77">
                <a:extLst>
                  <a:ext uri="{FF2B5EF4-FFF2-40B4-BE49-F238E27FC236}">
                    <a16:creationId xmlns:a16="http://schemas.microsoft.com/office/drawing/2014/main" id="{DDB5CD13-85A4-1CFE-C649-DB31EFCBF59C}"/>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0" name="Chevron 47">
                <a:extLst>
                  <a:ext uri="{FF2B5EF4-FFF2-40B4-BE49-F238E27FC236}">
                    <a16:creationId xmlns:a16="http://schemas.microsoft.com/office/drawing/2014/main" id="{7797E433-6481-8014-3908-8028802F1D64}"/>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36" name="Group 135">
              <a:extLst>
                <a:ext uri="{FF2B5EF4-FFF2-40B4-BE49-F238E27FC236}">
                  <a16:creationId xmlns:a16="http://schemas.microsoft.com/office/drawing/2014/main" id="{74E8AFAA-7F37-83C4-289B-7E902DD7F4A2}"/>
                </a:ext>
              </a:extLst>
            </p:cNvPr>
            <p:cNvGrpSpPr/>
            <p:nvPr/>
          </p:nvGrpSpPr>
          <p:grpSpPr>
            <a:xfrm>
              <a:off x="8390507" y="1363744"/>
              <a:ext cx="3810202" cy="90312"/>
              <a:chOff x="761795" y="2374011"/>
              <a:chExt cx="3810202" cy="90312"/>
            </a:xfrm>
            <a:grpFill/>
          </p:grpSpPr>
          <p:sp>
            <p:nvSpPr>
              <p:cNvPr id="137" name="Chevron 47">
                <a:extLst>
                  <a:ext uri="{FF2B5EF4-FFF2-40B4-BE49-F238E27FC236}">
                    <a16:creationId xmlns:a16="http://schemas.microsoft.com/office/drawing/2014/main" id="{4BA0B333-EA1A-E97E-58B9-D1012E211A07}"/>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8" name="Chevron 48">
                <a:extLst>
                  <a:ext uri="{FF2B5EF4-FFF2-40B4-BE49-F238E27FC236}">
                    <a16:creationId xmlns:a16="http://schemas.microsoft.com/office/drawing/2014/main" id="{0BAF6462-E6C4-176F-5021-39227B12B097}"/>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9" name="Chevron 49">
                <a:extLst>
                  <a:ext uri="{FF2B5EF4-FFF2-40B4-BE49-F238E27FC236}">
                    <a16:creationId xmlns:a16="http://schemas.microsoft.com/office/drawing/2014/main" id="{DFFB572D-5849-A8CD-6422-37B212E0654F}"/>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0" name="Chevron 50">
                <a:extLst>
                  <a:ext uri="{FF2B5EF4-FFF2-40B4-BE49-F238E27FC236}">
                    <a16:creationId xmlns:a16="http://schemas.microsoft.com/office/drawing/2014/main" id="{29530F79-91FE-2B0C-62DB-FB265F79ED1B}"/>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1" name="Chevron 51">
                <a:extLst>
                  <a:ext uri="{FF2B5EF4-FFF2-40B4-BE49-F238E27FC236}">
                    <a16:creationId xmlns:a16="http://schemas.microsoft.com/office/drawing/2014/main" id="{CAAA8C81-C9EB-FDCF-312E-C60DECAE6F57}"/>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2" name="Chevron 52">
                <a:extLst>
                  <a:ext uri="{FF2B5EF4-FFF2-40B4-BE49-F238E27FC236}">
                    <a16:creationId xmlns:a16="http://schemas.microsoft.com/office/drawing/2014/main" id="{155F9955-33E3-4E41-76E8-C3B1E1AD5E5A}"/>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3" name="Chevron 53">
                <a:extLst>
                  <a:ext uri="{FF2B5EF4-FFF2-40B4-BE49-F238E27FC236}">
                    <a16:creationId xmlns:a16="http://schemas.microsoft.com/office/drawing/2014/main" id="{99707F70-1646-90F1-9EBD-021A3080822C}"/>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4" name="Chevron 54">
                <a:extLst>
                  <a:ext uri="{FF2B5EF4-FFF2-40B4-BE49-F238E27FC236}">
                    <a16:creationId xmlns:a16="http://schemas.microsoft.com/office/drawing/2014/main" id="{7450D2EA-4304-A8BB-1969-88935467F251}"/>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5" name="Chevron 55">
                <a:extLst>
                  <a:ext uri="{FF2B5EF4-FFF2-40B4-BE49-F238E27FC236}">
                    <a16:creationId xmlns:a16="http://schemas.microsoft.com/office/drawing/2014/main" id="{9BF1EA24-252F-AE95-E4A9-338E9B0D8D97}"/>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6" name="Chevron 75">
                <a:extLst>
                  <a:ext uri="{FF2B5EF4-FFF2-40B4-BE49-F238E27FC236}">
                    <a16:creationId xmlns:a16="http://schemas.microsoft.com/office/drawing/2014/main" id="{0EA3BAE0-70FD-0140-78C0-32833C3015D6}"/>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7" name="Chevron 76">
                <a:extLst>
                  <a:ext uri="{FF2B5EF4-FFF2-40B4-BE49-F238E27FC236}">
                    <a16:creationId xmlns:a16="http://schemas.microsoft.com/office/drawing/2014/main" id="{E5853E71-CDAD-A490-04C4-CA6FB398DEE8}"/>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8" name="Chevron 77">
                <a:extLst>
                  <a:ext uri="{FF2B5EF4-FFF2-40B4-BE49-F238E27FC236}">
                    <a16:creationId xmlns:a16="http://schemas.microsoft.com/office/drawing/2014/main" id="{EA5E54AE-AB02-748A-BB61-EB1619D54FBE}"/>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9" name="Chevron 47">
                <a:extLst>
                  <a:ext uri="{FF2B5EF4-FFF2-40B4-BE49-F238E27FC236}">
                    <a16:creationId xmlns:a16="http://schemas.microsoft.com/office/drawing/2014/main" id="{926D76E5-54C5-B21C-1E0C-7128D9DE02CC}"/>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0" name="Chevron 48">
                <a:extLst>
                  <a:ext uri="{FF2B5EF4-FFF2-40B4-BE49-F238E27FC236}">
                    <a16:creationId xmlns:a16="http://schemas.microsoft.com/office/drawing/2014/main" id="{91898448-F8C3-B044-1F6F-0C65AD4E35BB}"/>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1" name="Chevron 49">
                <a:extLst>
                  <a:ext uri="{FF2B5EF4-FFF2-40B4-BE49-F238E27FC236}">
                    <a16:creationId xmlns:a16="http://schemas.microsoft.com/office/drawing/2014/main" id="{48B0197B-20A1-3791-F242-64A101408F43}"/>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2" name="Chevron 50">
                <a:extLst>
                  <a:ext uri="{FF2B5EF4-FFF2-40B4-BE49-F238E27FC236}">
                    <a16:creationId xmlns:a16="http://schemas.microsoft.com/office/drawing/2014/main" id="{CBAEE5B4-D1CD-BE0C-9CA5-8042FE1D5E43}"/>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3" name="Chevron 51">
                <a:extLst>
                  <a:ext uri="{FF2B5EF4-FFF2-40B4-BE49-F238E27FC236}">
                    <a16:creationId xmlns:a16="http://schemas.microsoft.com/office/drawing/2014/main" id="{FB7BD93F-752B-D856-5273-4B04B769E2BA}"/>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4" name="Chevron 52">
                <a:extLst>
                  <a:ext uri="{FF2B5EF4-FFF2-40B4-BE49-F238E27FC236}">
                    <a16:creationId xmlns:a16="http://schemas.microsoft.com/office/drawing/2014/main" id="{945FE38C-611F-874E-D252-1A2DFE9AD357}"/>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5" name="Chevron 53">
                <a:extLst>
                  <a:ext uri="{FF2B5EF4-FFF2-40B4-BE49-F238E27FC236}">
                    <a16:creationId xmlns:a16="http://schemas.microsoft.com/office/drawing/2014/main" id="{D215A899-A351-97CF-AFED-204D263E5322}"/>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6" name="Chevron 54">
                <a:extLst>
                  <a:ext uri="{FF2B5EF4-FFF2-40B4-BE49-F238E27FC236}">
                    <a16:creationId xmlns:a16="http://schemas.microsoft.com/office/drawing/2014/main" id="{22BF7C7B-6153-CFCD-003E-AD3CE4B5706F}"/>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7" name="Chevron 55">
                <a:extLst>
                  <a:ext uri="{FF2B5EF4-FFF2-40B4-BE49-F238E27FC236}">
                    <a16:creationId xmlns:a16="http://schemas.microsoft.com/office/drawing/2014/main" id="{DCAFC87D-65D7-22DD-C8F6-1A25DB1DFE58}"/>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8" name="Chevron 75">
                <a:extLst>
                  <a:ext uri="{FF2B5EF4-FFF2-40B4-BE49-F238E27FC236}">
                    <a16:creationId xmlns:a16="http://schemas.microsoft.com/office/drawing/2014/main" id="{FC24738C-49EA-2653-F80A-4E5E5755C172}"/>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9" name="Chevron 48">
                <a:extLst>
                  <a:ext uri="{FF2B5EF4-FFF2-40B4-BE49-F238E27FC236}">
                    <a16:creationId xmlns:a16="http://schemas.microsoft.com/office/drawing/2014/main" id="{ECD56BEA-ED5A-34CD-1F00-DB7F07B1337E}"/>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0" name="Chevron 49">
                <a:extLst>
                  <a:ext uri="{FF2B5EF4-FFF2-40B4-BE49-F238E27FC236}">
                    <a16:creationId xmlns:a16="http://schemas.microsoft.com/office/drawing/2014/main" id="{AB56D33E-6C3D-2C35-CB9D-C41AC7AA67BA}"/>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1" name="Chevron 50">
                <a:extLst>
                  <a:ext uri="{FF2B5EF4-FFF2-40B4-BE49-F238E27FC236}">
                    <a16:creationId xmlns:a16="http://schemas.microsoft.com/office/drawing/2014/main" id="{E4460E85-08CC-5110-FF9F-7CB1C90F3B1E}"/>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2" name="Chevron 51">
                <a:extLst>
                  <a:ext uri="{FF2B5EF4-FFF2-40B4-BE49-F238E27FC236}">
                    <a16:creationId xmlns:a16="http://schemas.microsoft.com/office/drawing/2014/main" id="{875439EB-FBCF-7270-714F-B3DFD2AC0F32}"/>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3" name="Chevron 52">
                <a:extLst>
                  <a:ext uri="{FF2B5EF4-FFF2-40B4-BE49-F238E27FC236}">
                    <a16:creationId xmlns:a16="http://schemas.microsoft.com/office/drawing/2014/main" id="{B88B369A-85BC-91B8-1D00-C6564AA25D40}"/>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4" name="Chevron 53">
                <a:extLst>
                  <a:ext uri="{FF2B5EF4-FFF2-40B4-BE49-F238E27FC236}">
                    <a16:creationId xmlns:a16="http://schemas.microsoft.com/office/drawing/2014/main" id="{D2CAC410-FDD1-7D6E-D649-129705CE8ACE}"/>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5" name="Chevron 54">
                <a:extLst>
                  <a:ext uri="{FF2B5EF4-FFF2-40B4-BE49-F238E27FC236}">
                    <a16:creationId xmlns:a16="http://schemas.microsoft.com/office/drawing/2014/main" id="{2F0A8806-CA98-37C3-F6A3-86F5C1D1F2DC}"/>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6" name="Chevron 55">
                <a:extLst>
                  <a:ext uri="{FF2B5EF4-FFF2-40B4-BE49-F238E27FC236}">
                    <a16:creationId xmlns:a16="http://schemas.microsoft.com/office/drawing/2014/main" id="{80ED00AD-3F05-76BD-DAB5-215B656C5731}"/>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7" name="Chevron 75">
                <a:extLst>
                  <a:ext uri="{FF2B5EF4-FFF2-40B4-BE49-F238E27FC236}">
                    <a16:creationId xmlns:a16="http://schemas.microsoft.com/office/drawing/2014/main" id="{820E01A8-D15F-AA4F-E61F-93F445DF93E5}"/>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8" name="Chevron 76">
                <a:extLst>
                  <a:ext uri="{FF2B5EF4-FFF2-40B4-BE49-F238E27FC236}">
                    <a16:creationId xmlns:a16="http://schemas.microsoft.com/office/drawing/2014/main" id="{94496A40-F2D4-A4EA-497F-D66C8026190B}"/>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1788150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4" name="Group 233">
            <a:extLst>
              <a:ext uri="{FF2B5EF4-FFF2-40B4-BE49-F238E27FC236}">
                <a16:creationId xmlns:a16="http://schemas.microsoft.com/office/drawing/2014/main" id="{B6414C02-B708-AB86-D33E-CC6158D66147}"/>
              </a:ext>
            </a:extLst>
          </p:cNvPr>
          <p:cNvGrpSpPr/>
          <p:nvPr/>
        </p:nvGrpSpPr>
        <p:grpSpPr>
          <a:xfrm>
            <a:off x="4865962" y="1450541"/>
            <a:ext cx="3166109" cy="601018"/>
            <a:chOff x="554990" y="1450541"/>
            <a:chExt cx="3166109" cy="601018"/>
          </a:xfrm>
        </p:grpSpPr>
        <p:grpSp>
          <p:nvGrpSpPr>
            <p:cNvPr id="235" name="Group 234">
              <a:extLst>
                <a:ext uri="{FF2B5EF4-FFF2-40B4-BE49-F238E27FC236}">
                  <a16:creationId xmlns:a16="http://schemas.microsoft.com/office/drawing/2014/main" id="{32954C30-5A23-FF5D-C269-851DBC3F2CFD}"/>
                </a:ext>
              </a:extLst>
            </p:cNvPr>
            <p:cNvGrpSpPr/>
            <p:nvPr/>
          </p:nvGrpSpPr>
          <p:grpSpPr>
            <a:xfrm>
              <a:off x="554990" y="1450541"/>
              <a:ext cx="279400" cy="541020"/>
              <a:chOff x="554990" y="1614170"/>
              <a:chExt cx="279400" cy="541020"/>
            </a:xfrm>
          </p:grpSpPr>
          <p:sp>
            <p:nvSpPr>
              <p:cNvPr id="237" name="Oval 236">
                <a:extLst>
                  <a:ext uri="{FF2B5EF4-FFF2-40B4-BE49-F238E27FC236}">
                    <a16:creationId xmlns:a16="http://schemas.microsoft.com/office/drawing/2014/main" id="{76A0985F-81C4-B499-352C-C495E40A1304}"/>
                  </a:ext>
                </a:extLst>
              </p:cNvPr>
              <p:cNvSpPr/>
              <p:nvPr/>
            </p:nvSpPr>
            <p:spPr>
              <a:xfrm>
                <a:off x="554990" y="1875790"/>
                <a:ext cx="279400" cy="279400"/>
              </a:xfrm>
              <a:prstGeom prst="ellipse">
                <a:avLst/>
              </a:prstGeom>
              <a:solidFill>
                <a:schemeClr val="bg1"/>
              </a:solidFill>
              <a:ln w="76200">
                <a:solidFill>
                  <a:srgbClr val="8FAB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38" name="Straight Connector 237">
                <a:extLst>
                  <a:ext uri="{FF2B5EF4-FFF2-40B4-BE49-F238E27FC236}">
                    <a16:creationId xmlns:a16="http://schemas.microsoft.com/office/drawing/2014/main" id="{84701A23-59C9-2C85-ADE3-4A756819CEB6}"/>
                  </a:ext>
                </a:extLst>
              </p:cNvPr>
              <p:cNvCxnSpPr/>
              <p:nvPr/>
            </p:nvCxnSpPr>
            <p:spPr>
              <a:xfrm>
                <a:off x="688340" y="1614170"/>
                <a:ext cx="0" cy="261620"/>
              </a:xfrm>
              <a:prstGeom prst="line">
                <a:avLst/>
              </a:prstGeom>
              <a:solidFill>
                <a:schemeClr val="bg1"/>
              </a:solidFill>
              <a:ln w="76200">
                <a:solidFill>
                  <a:srgbClr val="8FAB9F"/>
                </a:solidFill>
              </a:ln>
            </p:spPr>
            <p:style>
              <a:lnRef idx="2">
                <a:schemeClr val="accent1">
                  <a:shade val="50000"/>
                </a:schemeClr>
              </a:lnRef>
              <a:fillRef idx="1">
                <a:schemeClr val="accent1"/>
              </a:fillRef>
              <a:effectRef idx="0">
                <a:schemeClr val="accent1"/>
              </a:effectRef>
              <a:fontRef idx="minor">
                <a:schemeClr val="lt1"/>
              </a:fontRef>
            </p:style>
          </p:cxnSp>
        </p:grpSp>
        <p:sp>
          <p:nvSpPr>
            <p:cNvPr id="236" name="TextBox 235">
              <a:extLst>
                <a:ext uri="{FF2B5EF4-FFF2-40B4-BE49-F238E27FC236}">
                  <a16:creationId xmlns:a16="http://schemas.microsoft.com/office/drawing/2014/main" id="{F44FA5B6-90C9-B2D0-1871-B7BFC79D0913}"/>
                </a:ext>
              </a:extLst>
            </p:cNvPr>
            <p:cNvSpPr txBox="1"/>
            <p:nvPr/>
          </p:nvSpPr>
          <p:spPr>
            <a:xfrm>
              <a:off x="861640" y="1651449"/>
              <a:ext cx="2859459" cy="400110"/>
            </a:xfrm>
            <a:prstGeom prst="rect">
              <a:avLst/>
            </a:prstGeom>
            <a:noFill/>
          </p:spPr>
          <p:txBody>
            <a:bodyPr wrap="square">
              <a:spAutoFit/>
            </a:bodyPr>
            <a:lstStyle/>
            <a:p>
              <a:r>
                <a:rPr lang="en-US" sz="2000" b="1" noProof="0" dirty="0">
                  <a:solidFill>
                    <a:srgbClr val="8FAB9F"/>
                  </a:solidFill>
                  <a:effectLst/>
                  <a:latin typeface="+mj-lt"/>
                </a:rPr>
                <a:t>Late‑19th century</a:t>
              </a:r>
              <a:endParaRPr lang="en-US" sz="2000" b="1" noProof="0" dirty="0">
                <a:solidFill>
                  <a:srgbClr val="8FAB9F"/>
                </a:solidFill>
                <a:latin typeface="+mj-lt"/>
              </a:endParaRPr>
            </a:p>
          </p:txBody>
        </p:sp>
      </p:grpSp>
      <p:grpSp>
        <p:nvGrpSpPr>
          <p:cNvPr id="239" name="Group 238">
            <a:extLst>
              <a:ext uri="{FF2B5EF4-FFF2-40B4-BE49-F238E27FC236}">
                <a16:creationId xmlns:a16="http://schemas.microsoft.com/office/drawing/2014/main" id="{CD87EE80-A18B-28F9-B9BF-617C42D42B5F}"/>
              </a:ext>
            </a:extLst>
          </p:cNvPr>
          <p:cNvGrpSpPr/>
          <p:nvPr/>
        </p:nvGrpSpPr>
        <p:grpSpPr>
          <a:xfrm>
            <a:off x="9756590" y="1450541"/>
            <a:ext cx="2588639" cy="601018"/>
            <a:chOff x="554990" y="1450541"/>
            <a:chExt cx="2588639" cy="601018"/>
          </a:xfrm>
        </p:grpSpPr>
        <p:grpSp>
          <p:nvGrpSpPr>
            <p:cNvPr id="240" name="Group 239">
              <a:extLst>
                <a:ext uri="{FF2B5EF4-FFF2-40B4-BE49-F238E27FC236}">
                  <a16:creationId xmlns:a16="http://schemas.microsoft.com/office/drawing/2014/main" id="{D794400B-2C08-1597-8AD2-0D910C497466}"/>
                </a:ext>
              </a:extLst>
            </p:cNvPr>
            <p:cNvGrpSpPr/>
            <p:nvPr/>
          </p:nvGrpSpPr>
          <p:grpSpPr>
            <a:xfrm>
              <a:off x="554990" y="1450541"/>
              <a:ext cx="279400" cy="541020"/>
              <a:chOff x="554990" y="1614170"/>
              <a:chExt cx="279400" cy="541020"/>
            </a:xfrm>
          </p:grpSpPr>
          <p:sp>
            <p:nvSpPr>
              <p:cNvPr id="242" name="Oval 241">
                <a:extLst>
                  <a:ext uri="{FF2B5EF4-FFF2-40B4-BE49-F238E27FC236}">
                    <a16:creationId xmlns:a16="http://schemas.microsoft.com/office/drawing/2014/main" id="{1486FCDE-5CD9-8D33-F428-402912836B50}"/>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43" name="Straight Connector 242">
                <a:extLst>
                  <a:ext uri="{FF2B5EF4-FFF2-40B4-BE49-F238E27FC236}">
                    <a16:creationId xmlns:a16="http://schemas.microsoft.com/office/drawing/2014/main" id="{83F39AFB-9AB6-C6DD-0945-29DB53DE7C1B}"/>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41" name="TextBox 240">
              <a:hlinkClick r:id="rId3" action="ppaction://hlinksldjump"/>
              <a:extLst>
                <a:ext uri="{FF2B5EF4-FFF2-40B4-BE49-F238E27FC236}">
                  <a16:creationId xmlns:a16="http://schemas.microsoft.com/office/drawing/2014/main" id="{9BAD28B4-4799-BDFB-FB97-EF26DB39F7CC}"/>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20th century</a:t>
              </a:r>
              <a:endParaRPr lang="en-US" sz="2000" b="1" noProof="0" dirty="0">
                <a:solidFill>
                  <a:schemeClr val="accent1">
                    <a:lumMod val="20000"/>
                    <a:lumOff val="80000"/>
                  </a:schemeClr>
                </a:solidFill>
                <a:latin typeface="+mj-lt"/>
              </a:endParaRPr>
            </a:p>
          </p:txBody>
        </p:sp>
      </p:grpSp>
      <p:grpSp>
        <p:nvGrpSpPr>
          <p:cNvPr id="244" name="Group 243">
            <a:extLst>
              <a:ext uri="{FF2B5EF4-FFF2-40B4-BE49-F238E27FC236}">
                <a16:creationId xmlns:a16="http://schemas.microsoft.com/office/drawing/2014/main" id="{3C286135-4B1F-3CD2-275D-6B316BF59308}"/>
              </a:ext>
            </a:extLst>
          </p:cNvPr>
          <p:cNvGrpSpPr/>
          <p:nvPr/>
        </p:nvGrpSpPr>
        <p:grpSpPr>
          <a:xfrm>
            <a:off x="554990" y="1450541"/>
            <a:ext cx="2588639" cy="601018"/>
            <a:chOff x="554990" y="1450541"/>
            <a:chExt cx="2588639" cy="601018"/>
          </a:xfrm>
        </p:grpSpPr>
        <p:grpSp>
          <p:nvGrpSpPr>
            <p:cNvPr id="245" name="Group 244">
              <a:extLst>
                <a:ext uri="{FF2B5EF4-FFF2-40B4-BE49-F238E27FC236}">
                  <a16:creationId xmlns:a16="http://schemas.microsoft.com/office/drawing/2014/main" id="{48EC8882-AFC3-C0D1-000F-77F7A9080635}"/>
                </a:ext>
              </a:extLst>
            </p:cNvPr>
            <p:cNvGrpSpPr/>
            <p:nvPr/>
          </p:nvGrpSpPr>
          <p:grpSpPr>
            <a:xfrm>
              <a:off x="554990" y="1450541"/>
              <a:ext cx="279400" cy="541020"/>
              <a:chOff x="554990" y="1614170"/>
              <a:chExt cx="279400" cy="541020"/>
            </a:xfrm>
          </p:grpSpPr>
          <p:sp>
            <p:nvSpPr>
              <p:cNvPr id="247" name="Oval 246">
                <a:extLst>
                  <a:ext uri="{FF2B5EF4-FFF2-40B4-BE49-F238E27FC236}">
                    <a16:creationId xmlns:a16="http://schemas.microsoft.com/office/drawing/2014/main" id="{641A3DCB-F588-E1DD-4717-1A86B5117F82}"/>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48" name="Straight Connector 247">
                <a:extLst>
                  <a:ext uri="{FF2B5EF4-FFF2-40B4-BE49-F238E27FC236}">
                    <a16:creationId xmlns:a16="http://schemas.microsoft.com/office/drawing/2014/main" id="{3BE0394A-55CB-8183-3391-DDF9C63F36DB}"/>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46" name="TextBox 245">
              <a:hlinkClick r:id="rId4" action="ppaction://hlinksldjump"/>
              <a:extLst>
                <a:ext uri="{FF2B5EF4-FFF2-40B4-BE49-F238E27FC236}">
                  <a16:creationId xmlns:a16="http://schemas.microsoft.com/office/drawing/2014/main" id="{0F518701-C98E-ED50-DE1C-FDB2918890DE}"/>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Mid‑19th century</a:t>
              </a:r>
              <a:endParaRPr lang="en-US" sz="2000" b="1" noProof="0" dirty="0">
                <a:solidFill>
                  <a:schemeClr val="accent1">
                    <a:lumMod val="20000"/>
                    <a:lumOff val="80000"/>
                  </a:schemeClr>
                </a:solidFill>
                <a:latin typeface="+mj-lt"/>
              </a:endParaRPr>
            </a:p>
          </p:txBody>
        </p:sp>
      </p:grpSp>
      <p:sp>
        <p:nvSpPr>
          <p:cNvPr id="2" name="Text Placeholder 1">
            <a:extLst>
              <a:ext uri="{FF2B5EF4-FFF2-40B4-BE49-F238E27FC236}">
                <a16:creationId xmlns:a16="http://schemas.microsoft.com/office/drawing/2014/main" id="{57AD699F-BC36-81B8-F784-629CB6845D57}"/>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a:p>
            <a:endParaRPr lang="en-US" noProof="0" dirty="0"/>
          </a:p>
        </p:txBody>
      </p:sp>
      <p:sp>
        <p:nvSpPr>
          <p:cNvPr id="268" name="Title 267">
            <a:extLst>
              <a:ext uri="{FF2B5EF4-FFF2-40B4-BE49-F238E27FC236}">
                <a16:creationId xmlns:a16="http://schemas.microsoft.com/office/drawing/2014/main" id="{FA1A2B8A-9124-B304-132A-7DCEEABB866D}"/>
              </a:ext>
            </a:extLst>
          </p:cNvPr>
          <p:cNvSpPr>
            <a:spLocks noGrp="1"/>
          </p:cNvSpPr>
          <p:nvPr>
            <p:ph type="title"/>
          </p:nvPr>
        </p:nvSpPr>
        <p:spPr>
          <a:xfrm>
            <a:off x="539749" y="814388"/>
            <a:ext cx="11204015" cy="331787"/>
          </a:xfrm>
        </p:spPr>
        <p:txBody>
          <a:bodyPr/>
          <a:lstStyle/>
          <a:p>
            <a:r>
              <a:rPr lang="en-US" noProof="0" dirty="0"/>
              <a:t>Precursors to the concept of schizophrenia (late 19</a:t>
            </a:r>
            <a:r>
              <a:rPr lang="en-US" baseline="30000" noProof="0" dirty="0"/>
              <a:t>th</a:t>
            </a:r>
            <a:r>
              <a:rPr lang="en-US" noProof="0" dirty="0"/>
              <a:t> century concepts)</a:t>
            </a:r>
          </a:p>
        </p:txBody>
      </p:sp>
      <p:sp>
        <p:nvSpPr>
          <p:cNvPr id="273" name="Content Placeholder 3">
            <a:extLst>
              <a:ext uri="{FF2B5EF4-FFF2-40B4-BE49-F238E27FC236}">
                <a16:creationId xmlns:a16="http://schemas.microsoft.com/office/drawing/2014/main" id="{A4761080-8763-8AA4-323C-815F04ACD5E8}"/>
              </a:ext>
            </a:extLst>
          </p:cNvPr>
          <p:cNvSpPr>
            <a:spLocks noGrp="1"/>
          </p:cNvSpPr>
          <p:nvPr>
            <p:ph sz="half" idx="20"/>
          </p:nvPr>
        </p:nvSpPr>
        <p:spPr>
          <a:xfrm>
            <a:off x="6235700" y="2133401"/>
            <a:ext cx="5410200" cy="3247121"/>
          </a:xfrm>
        </p:spPr>
        <p:txBody>
          <a:bodyPr lIns="180000" tIns="144000" rIns="144000" bIns="144000"/>
          <a:lstStyle/>
          <a:p>
            <a:pPr marL="0" indent="0">
              <a:buNone/>
            </a:pPr>
            <a:r>
              <a:rPr lang="en-US" b="1" noProof="0" dirty="0"/>
              <a:t>Eugen Bleuler: the group of schizophrenia</a:t>
            </a:r>
          </a:p>
          <a:p>
            <a:pPr>
              <a:spcBef>
                <a:spcPts val="600"/>
              </a:spcBef>
            </a:pPr>
            <a:r>
              <a:rPr lang="en-US" noProof="0" dirty="0"/>
              <a:t>In 1911, Bleuler reconceptualized ‘dementia praecox’ as ‘schizophrenia’, reframing this as a group of disorders (the schizophrenias)</a:t>
            </a:r>
            <a:r>
              <a:rPr lang="en-US" baseline="30000" noProof="0" dirty="0"/>
              <a:t>1-4 </a:t>
            </a:r>
          </a:p>
          <a:p>
            <a:pPr>
              <a:spcBef>
                <a:spcPts val="600"/>
              </a:spcBef>
            </a:pPr>
            <a:r>
              <a:rPr lang="en-US" noProof="0" dirty="0"/>
              <a:t>Bleuler rejected the inevitable deterioration of schizophrenia, instead considering the course and outcome to be variable</a:t>
            </a:r>
            <a:r>
              <a:rPr lang="en-US" baseline="30000" noProof="0" dirty="0"/>
              <a:t>1,2</a:t>
            </a:r>
          </a:p>
          <a:p>
            <a:pPr>
              <a:spcBef>
                <a:spcPts val="600"/>
              </a:spcBef>
            </a:pPr>
            <a:r>
              <a:rPr lang="en-US" noProof="0" dirty="0"/>
              <a:t>He identified the ‘</a:t>
            </a:r>
            <a:r>
              <a:rPr lang="en-US" b="1" noProof="0" dirty="0"/>
              <a:t>four</a:t>
            </a:r>
            <a:r>
              <a:rPr lang="en-US" noProof="0" dirty="0"/>
              <a:t> </a:t>
            </a:r>
            <a:r>
              <a:rPr lang="en-US" b="1" noProof="0" dirty="0"/>
              <a:t>As</a:t>
            </a:r>
            <a:r>
              <a:rPr lang="en-US" noProof="0" dirty="0"/>
              <a:t>’ as fundamental basic symptoms of schizophrenia: Affective blunting, loosening of Associations, Ambivalence, and Autism</a:t>
            </a:r>
            <a:r>
              <a:rPr lang="en-US" baseline="30000" noProof="0" dirty="0"/>
              <a:t>1,2,5 </a:t>
            </a:r>
          </a:p>
        </p:txBody>
      </p:sp>
      <p:sp>
        <p:nvSpPr>
          <p:cNvPr id="280" name="Text Placeholder 279">
            <a:extLst>
              <a:ext uri="{FF2B5EF4-FFF2-40B4-BE49-F238E27FC236}">
                <a16:creationId xmlns:a16="http://schemas.microsoft.com/office/drawing/2014/main" id="{A8D9DF8F-7C01-3F1F-14F7-D5F38A6F9399}"/>
              </a:ext>
            </a:extLst>
          </p:cNvPr>
          <p:cNvSpPr>
            <a:spLocks noGrp="1"/>
          </p:cNvSpPr>
          <p:nvPr>
            <p:ph type="body" sz="quarter" idx="18"/>
          </p:nvPr>
        </p:nvSpPr>
        <p:spPr/>
        <p:txBody>
          <a:bodyPr/>
          <a:lstStyle/>
          <a:p>
            <a:r>
              <a:rPr lang="en-US" noProof="0" dirty="0"/>
              <a:t>1. </a:t>
            </a:r>
            <a:r>
              <a:rPr lang="en-US" noProof="0" dirty="0" err="1"/>
              <a:t>Jablensky</a:t>
            </a:r>
            <a:r>
              <a:rPr lang="en-US" noProof="0" dirty="0"/>
              <a:t>. Dialogues Clin </a:t>
            </a:r>
            <a:r>
              <a:rPr lang="en-US" noProof="0" dirty="0" err="1"/>
              <a:t>Neurosci</a:t>
            </a:r>
            <a:r>
              <a:rPr lang="en-US" noProof="0" dirty="0"/>
              <a:t> 2010;12:271–287; 2. Tandon et al. </a:t>
            </a:r>
            <a:r>
              <a:rPr lang="en-US" noProof="0" dirty="0" err="1"/>
              <a:t>Schizophr</a:t>
            </a:r>
            <a:r>
              <a:rPr lang="en-US" noProof="0" dirty="0"/>
              <a:t> Res 2009;110:1–23; 3 Kendler. Am J </a:t>
            </a:r>
            <a:r>
              <a:rPr lang="en-US" noProof="0" dirty="0" err="1"/>
              <a:t>Psychiatr</a:t>
            </a:r>
            <a:r>
              <a:rPr lang="en-US" noProof="0" dirty="0"/>
              <a:t> 2017;174:102–109; </a:t>
            </a:r>
            <a:br>
              <a:rPr lang="en-US" noProof="0" dirty="0"/>
            </a:br>
            <a:r>
              <a:rPr lang="en-US" noProof="0" dirty="0"/>
              <a:t>4. </a:t>
            </a:r>
            <a:r>
              <a:rPr lang="en-US" dirty="0"/>
              <a:t>Berrios. Hist Psychiatry 2003;14:111–140; </a:t>
            </a:r>
            <a:r>
              <a:rPr lang="en-US" noProof="0" dirty="0"/>
              <a:t>5. Raskin. Br J Psychiatry 1975;127:231–234</a:t>
            </a:r>
          </a:p>
        </p:txBody>
      </p:sp>
      <p:sp>
        <p:nvSpPr>
          <p:cNvPr id="7" name="Slide Number Placeholder 6">
            <a:extLst>
              <a:ext uri="{FF2B5EF4-FFF2-40B4-BE49-F238E27FC236}">
                <a16:creationId xmlns:a16="http://schemas.microsoft.com/office/drawing/2014/main" id="{1244CF42-B32F-7E3D-BB25-00FCE264EAC8}"/>
              </a:ext>
            </a:extLst>
          </p:cNvPr>
          <p:cNvSpPr>
            <a:spLocks noGrp="1"/>
          </p:cNvSpPr>
          <p:nvPr>
            <p:ph type="sldNum" sz="quarter" idx="4"/>
          </p:nvPr>
        </p:nvSpPr>
        <p:spPr>
          <a:xfrm>
            <a:off x="11326690" y="6434112"/>
            <a:ext cx="595310" cy="153888"/>
          </a:xfrm>
        </p:spPr>
        <p:txBody>
          <a:bodyPr/>
          <a:lstStyle/>
          <a:p>
            <a:pPr lvl="0"/>
            <a:fld id="{6DBC486D-4FAB-B746-8B02-8D7C842291C6}" type="slidenum">
              <a:rPr lang="en-US" noProof="0" smtClean="0"/>
              <a:pPr lvl="0"/>
              <a:t>5</a:t>
            </a:fld>
            <a:endParaRPr lang="en-US" noProof="0" dirty="0"/>
          </a:p>
        </p:txBody>
      </p:sp>
      <p:sp>
        <p:nvSpPr>
          <p:cNvPr id="125" name="Rectangle 124">
            <a:extLst>
              <a:ext uri="{FF2B5EF4-FFF2-40B4-BE49-F238E27FC236}">
                <a16:creationId xmlns:a16="http://schemas.microsoft.com/office/drawing/2014/main" id="{58C23218-AB04-0D13-2DBA-297E3F8E2547}"/>
              </a:ext>
            </a:extLst>
          </p:cNvPr>
          <p:cNvSpPr/>
          <p:nvPr/>
        </p:nvSpPr>
        <p:spPr>
          <a:xfrm>
            <a:off x="0" y="1275897"/>
            <a:ext cx="12192000" cy="296340"/>
          </a:xfrm>
          <a:prstGeom prst="rect">
            <a:avLst/>
          </a:prstGeom>
          <a:gradFill>
            <a:gsLst>
              <a:gs pos="44000">
                <a:srgbClr val="8FAB9F"/>
              </a:gs>
              <a:gs pos="100000">
                <a:srgbClr val="60827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6" name="Group 125">
            <a:extLst>
              <a:ext uri="{FF2B5EF4-FFF2-40B4-BE49-F238E27FC236}">
                <a16:creationId xmlns:a16="http://schemas.microsoft.com/office/drawing/2014/main" id="{62B70F45-A337-44F6-8A9A-CC159AB7749C}"/>
              </a:ext>
            </a:extLst>
          </p:cNvPr>
          <p:cNvGrpSpPr/>
          <p:nvPr/>
        </p:nvGrpSpPr>
        <p:grpSpPr>
          <a:xfrm>
            <a:off x="61283" y="1378911"/>
            <a:ext cx="12069435" cy="90312"/>
            <a:chOff x="131274" y="1363744"/>
            <a:chExt cx="12069435" cy="90312"/>
          </a:xfrm>
          <a:solidFill>
            <a:schemeClr val="bg1"/>
          </a:solidFill>
        </p:grpSpPr>
        <p:grpSp>
          <p:nvGrpSpPr>
            <p:cNvPr id="127" name="Group 126">
              <a:extLst>
                <a:ext uri="{FF2B5EF4-FFF2-40B4-BE49-F238E27FC236}">
                  <a16:creationId xmlns:a16="http://schemas.microsoft.com/office/drawing/2014/main" id="{A787B128-4EDF-832B-1875-6A20948B504F}"/>
                </a:ext>
              </a:extLst>
            </p:cNvPr>
            <p:cNvGrpSpPr/>
            <p:nvPr/>
          </p:nvGrpSpPr>
          <p:grpSpPr>
            <a:xfrm>
              <a:off x="131274" y="1363744"/>
              <a:ext cx="4051082" cy="90312"/>
              <a:chOff x="761795" y="2374011"/>
              <a:chExt cx="4051082" cy="90312"/>
            </a:xfrm>
            <a:grpFill/>
          </p:grpSpPr>
          <p:sp>
            <p:nvSpPr>
              <p:cNvPr id="196" name="Chevron 47">
                <a:extLst>
                  <a:ext uri="{FF2B5EF4-FFF2-40B4-BE49-F238E27FC236}">
                    <a16:creationId xmlns:a16="http://schemas.microsoft.com/office/drawing/2014/main" id="{2E98D9D9-B0A7-64B2-3EC4-22CF7D79BE2B}"/>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7" name="Chevron 48">
                <a:extLst>
                  <a:ext uri="{FF2B5EF4-FFF2-40B4-BE49-F238E27FC236}">
                    <a16:creationId xmlns:a16="http://schemas.microsoft.com/office/drawing/2014/main" id="{A40F4135-A361-4DCE-3E3C-E68DD5C46DD4}"/>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8" name="Chevron 49">
                <a:extLst>
                  <a:ext uri="{FF2B5EF4-FFF2-40B4-BE49-F238E27FC236}">
                    <a16:creationId xmlns:a16="http://schemas.microsoft.com/office/drawing/2014/main" id="{0EC69CD3-A5F7-9DE1-F35C-77F284EB6E6B}"/>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9" name="Chevron 50">
                <a:extLst>
                  <a:ext uri="{FF2B5EF4-FFF2-40B4-BE49-F238E27FC236}">
                    <a16:creationId xmlns:a16="http://schemas.microsoft.com/office/drawing/2014/main" id="{F2F70A83-85E9-7D7C-C71A-17F2F13148F2}"/>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0" name="Chevron 51">
                <a:extLst>
                  <a:ext uri="{FF2B5EF4-FFF2-40B4-BE49-F238E27FC236}">
                    <a16:creationId xmlns:a16="http://schemas.microsoft.com/office/drawing/2014/main" id="{130C60A9-F2DF-0337-F1FA-DC017D0B61EC}"/>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1" name="Chevron 52">
                <a:extLst>
                  <a:ext uri="{FF2B5EF4-FFF2-40B4-BE49-F238E27FC236}">
                    <a16:creationId xmlns:a16="http://schemas.microsoft.com/office/drawing/2014/main" id="{466E348A-614C-2D52-53C0-3B19F1BA3061}"/>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2" name="Chevron 53">
                <a:extLst>
                  <a:ext uri="{FF2B5EF4-FFF2-40B4-BE49-F238E27FC236}">
                    <a16:creationId xmlns:a16="http://schemas.microsoft.com/office/drawing/2014/main" id="{052B1C19-5FB5-70EB-DD06-7E3A962B530C}"/>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3" name="Chevron 54">
                <a:extLst>
                  <a:ext uri="{FF2B5EF4-FFF2-40B4-BE49-F238E27FC236}">
                    <a16:creationId xmlns:a16="http://schemas.microsoft.com/office/drawing/2014/main" id="{B83AC5E0-B543-D357-78B4-F0D0BA9B5B14}"/>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4" name="Chevron 55">
                <a:extLst>
                  <a:ext uri="{FF2B5EF4-FFF2-40B4-BE49-F238E27FC236}">
                    <a16:creationId xmlns:a16="http://schemas.microsoft.com/office/drawing/2014/main" id="{98A7904D-220B-D824-5FE2-8710995EAA97}"/>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5" name="Chevron 75">
                <a:extLst>
                  <a:ext uri="{FF2B5EF4-FFF2-40B4-BE49-F238E27FC236}">
                    <a16:creationId xmlns:a16="http://schemas.microsoft.com/office/drawing/2014/main" id="{B48CE73F-D4A5-77FD-2A44-870CF771EFEE}"/>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6" name="Chevron 76">
                <a:extLst>
                  <a:ext uri="{FF2B5EF4-FFF2-40B4-BE49-F238E27FC236}">
                    <a16:creationId xmlns:a16="http://schemas.microsoft.com/office/drawing/2014/main" id="{7EB21345-42A7-5BC3-44DD-15CDAE9FF63D}"/>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7" name="Chevron 77">
                <a:extLst>
                  <a:ext uri="{FF2B5EF4-FFF2-40B4-BE49-F238E27FC236}">
                    <a16:creationId xmlns:a16="http://schemas.microsoft.com/office/drawing/2014/main" id="{E60BCC69-2E86-59D6-2230-6211B38BFA7A}"/>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8" name="Chevron 47">
                <a:extLst>
                  <a:ext uri="{FF2B5EF4-FFF2-40B4-BE49-F238E27FC236}">
                    <a16:creationId xmlns:a16="http://schemas.microsoft.com/office/drawing/2014/main" id="{C28B2390-3BA1-1681-3E9E-0CE0102F9C7D}"/>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9" name="Chevron 48">
                <a:extLst>
                  <a:ext uri="{FF2B5EF4-FFF2-40B4-BE49-F238E27FC236}">
                    <a16:creationId xmlns:a16="http://schemas.microsoft.com/office/drawing/2014/main" id="{E1A8EBB7-05F4-860E-AB89-25848AC8F2BC}"/>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0" name="Chevron 49">
                <a:extLst>
                  <a:ext uri="{FF2B5EF4-FFF2-40B4-BE49-F238E27FC236}">
                    <a16:creationId xmlns:a16="http://schemas.microsoft.com/office/drawing/2014/main" id="{18CFA9B7-9FA7-BF1A-2D69-CCBE5C189A10}"/>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1" name="Chevron 50">
                <a:extLst>
                  <a:ext uri="{FF2B5EF4-FFF2-40B4-BE49-F238E27FC236}">
                    <a16:creationId xmlns:a16="http://schemas.microsoft.com/office/drawing/2014/main" id="{808EB784-6286-F9CB-52A1-8385A096BD26}"/>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2" name="Chevron 51">
                <a:extLst>
                  <a:ext uri="{FF2B5EF4-FFF2-40B4-BE49-F238E27FC236}">
                    <a16:creationId xmlns:a16="http://schemas.microsoft.com/office/drawing/2014/main" id="{6C571D3E-55CA-6126-5D09-E3C6EF979EF5}"/>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3" name="Chevron 52">
                <a:extLst>
                  <a:ext uri="{FF2B5EF4-FFF2-40B4-BE49-F238E27FC236}">
                    <a16:creationId xmlns:a16="http://schemas.microsoft.com/office/drawing/2014/main" id="{5073939B-C2BC-29F5-6D53-7A577A24538D}"/>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4" name="Chevron 53">
                <a:extLst>
                  <a:ext uri="{FF2B5EF4-FFF2-40B4-BE49-F238E27FC236}">
                    <a16:creationId xmlns:a16="http://schemas.microsoft.com/office/drawing/2014/main" id="{D965617B-89D8-3255-DAA6-FF8413C7AA9A}"/>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5" name="Chevron 54">
                <a:extLst>
                  <a:ext uri="{FF2B5EF4-FFF2-40B4-BE49-F238E27FC236}">
                    <a16:creationId xmlns:a16="http://schemas.microsoft.com/office/drawing/2014/main" id="{FF1448BF-C28A-C702-7F80-EF97CAFF8D47}"/>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6" name="Chevron 55">
                <a:extLst>
                  <a:ext uri="{FF2B5EF4-FFF2-40B4-BE49-F238E27FC236}">
                    <a16:creationId xmlns:a16="http://schemas.microsoft.com/office/drawing/2014/main" id="{AF13D268-2F23-7663-E2A6-18B99358E2AC}"/>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7" name="Chevron 75">
                <a:extLst>
                  <a:ext uri="{FF2B5EF4-FFF2-40B4-BE49-F238E27FC236}">
                    <a16:creationId xmlns:a16="http://schemas.microsoft.com/office/drawing/2014/main" id="{EE95764B-7E24-E892-1AA3-7FC3075EC018}"/>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8" name="Chevron 48">
                <a:extLst>
                  <a:ext uri="{FF2B5EF4-FFF2-40B4-BE49-F238E27FC236}">
                    <a16:creationId xmlns:a16="http://schemas.microsoft.com/office/drawing/2014/main" id="{6B8579CF-BCA7-127A-E58C-27E45247B100}"/>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9" name="Chevron 49">
                <a:extLst>
                  <a:ext uri="{FF2B5EF4-FFF2-40B4-BE49-F238E27FC236}">
                    <a16:creationId xmlns:a16="http://schemas.microsoft.com/office/drawing/2014/main" id="{2604DB61-31FA-F87F-E53D-B6FA59405315}"/>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0" name="Chevron 50">
                <a:extLst>
                  <a:ext uri="{FF2B5EF4-FFF2-40B4-BE49-F238E27FC236}">
                    <a16:creationId xmlns:a16="http://schemas.microsoft.com/office/drawing/2014/main" id="{4CBD8D0A-8AD1-3A1A-4685-6E956D502E58}"/>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1" name="Chevron 51">
                <a:extLst>
                  <a:ext uri="{FF2B5EF4-FFF2-40B4-BE49-F238E27FC236}">
                    <a16:creationId xmlns:a16="http://schemas.microsoft.com/office/drawing/2014/main" id="{C25E768D-B3F7-7374-24BD-06F36ECFDDFB}"/>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2" name="Chevron 52">
                <a:extLst>
                  <a:ext uri="{FF2B5EF4-FFF2-40B4-BE49-F238E27FC236}">
                    <a16:creationId xmlns:a16="http://schemas.microsoft.com/office/drawing/2014/main" id="{33CBAE5C-2549-CE06-EF44-0CDD32F917AA}"/>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3" name="Chevron 53">
                <a:extLst>
                  <a:ext uri="{FF2B5EF4-FFF2-40B4-BE49-F238E27FC236}">
                    <a16:creationId xmlns:a16="http://schemas.microsoft.com/office/drawing/2014/main" id="{739F2E67-50E7-B210-5B90-5804F2AEB2B1}"/>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4" name="Chevron 54">
                <a:extLst>
                  <a:ext uri="{FF2B5EF4-FFF2-40B4-BE49-F238E27FC236}">
                    <a16:creationId xmlns:a16="http://schemas.microsoft.com/office/drawing/2014/main" id="{4BAC9E55-92A8-EFBE-25C7-5C3062286F0F}"/>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5" name="Chevron 55">
                <a:extLst>
                  <a:ext uri="{FF2B5EF4-FFF2-40B4-BE49-F238E27FC236}">
                    <a16:creationId xmlns:a16="http://schemas.microsoft.com/office/drawing/2014/main" id="{99A2BA46-8941-62DC-B41C-070381DCE514}"/>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6" name="Chevron 75">
                <a:extLst>
                  <a:ext uri="{FF2B5EF4-FFF2-40B4-BE49-F238E27FC236}">
                    <a16:creationId xmlns:a16="http://schemas.microsoft.com/office/drawing/2014/main" id="{9B14586D-F49C-437A-9D0F-2E530842BA16}"/>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7" name="Chevron 76">
                <a:extLst>
                  <a:ext uri="{FF2B5EF4-FFF2-40B4-BE49-F238E27FC236}">
                    <a16:creationId xmlns:a16="http://schemas.microsoft.com/office/drawing/2014/main" id="{E717383C-A7D1-861D-8665-CB2E65166A49}"/>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8" name="Chevron 77">
                <a:extLst>
                  <a:ext uri="{FF2B5EF4-FFF2-40B4-BE49-F238E27FC236}">
                    <a16:creationId xmlns:a16="http://schemas.microsoft.com/office/drawing/2014/main" id="{1AE3A652-BCAB-1339-0F6B-0324317DE655}"/>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9" name="Chevron 47">
                <a:extLst>
                  <a:ext uri="{FF2B5EF4-FFF2-40B4-BE49-F238E27FC236}">
                    <a16:creationId xmlns:a16="http://schemas.microsoft.com/office/drawing/2014/main" id="{58A361D7-2444-4B0E-8406-42A93942736F}"/>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8" name="Group 127">
              <a:extLst>
                <a:ext uri="{FF2B5EF4-FFF2-40B4-BE49-F238E27FC236}">
                  <a16:creationId xmlns:a16="http://schemas.microsoft.com/office/drawing/2014/main" id="{F0D33441-3FB4-BC21-CB60-392AC83D82BA}"/>
                </a:ext>
              </a:extLst>
            </p:cNvPr>
            <p:cNvGrpSpPr/>
            <p:nvPr/>
          </p:nvGrpSpPr>
          <p:grpSpPr>
            <a:xfrm>
              <a:off x="4260890" y="1363744"/>
              <a:ext cx="4051082" cy="90312"/>
              <a:chOff x="761795" y="2374011"/>
              <a:chExt cx="4051082" cy="90312"/>
            </a:xfrm>
            <a:grpFill/>
          </p:grpSpPr>
          <p:sp>
            <p:nvSpPr>
              <p:cNvPr id="162" name="Chevron 47">
                <a:extLst>
                  <a:ext uri="{FF2B5EF4-FFF2-40B4-BE49-F238E27FC236}">
                    <a16:creationId xmlns:a16="http://schemas.microsoft.com/office/drawing/2014/main" id="{24A48A58-A44F-30CE-96D1-93E8A2C04B30}"/>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3" name="Chevron 48">
                <a:extLst>
                  <a:ext uri="{FF2B5EF4-FFF2-40B4-BE49-F238E27FC236}">
                    <a16:creationId xmlns:a16="http://schemas.microsoft.com/office/drawing/2014/main" id="{3AE50C3F-125B-BA14-5B73-438957F9C41A}"/>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4" name="Chevron 49">
                <a:extLst>
                  <a:ext uri="{FF2B5EF4-FFF2-40B4-BE49-F238E27FC236}">
                    <a16:creationId xmlns:a16="http://schemas.microsoft.com/office/drawing/2014/main" id="{DEDC83A4-39B2-D27D-FF32-1D413D5A2A39}"/>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5" name="Chevron 50">
                <a:extLst>
                  <a:ext uri="{FF2B5EF4-FFF2-40B4-BE49-F238E27FC236}">
                    <a16:creationId xmlns:a16="http://schemas.microsoft.com/office/drawing/2014/main" id="{E21F5772-118E-819A-25B9-4A20F61E9B08}"/>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6" name="Chevron 51">
                <a:extLst>
                  <a:ext uri="{FF2B5EF4-FFF2-40B4-BE49-F238E27FC236}">
                    <a16:creationId xmlns:a16="http://schemas.microsoft.com/office/drawing/2014/main" id="{3EC69F9E-8DC5-DB03-67AE-7EFA54E008DA}"/>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7" name="Chevron 52">
                <a:extLst>
                  <a:ext uri="{FF2B5EF4-FFF2-40B4-BE49-F238E27FC236}">
                    <a16:creationId xmlns:a16="http://schemas.microsoft.com/office/drawing/2014/main" id="{E50B7865-A93F-37ED-F1A7-D8B7A4D029C0}"/>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8" name="Chevron 53">
                <a:extLst>
                  <a:ext uri="{FF2B5EF4-FFF2-40B4-BE49-F238E27FC236}">
                    <a16:creationId xmlns:a16="http://schemas.microsoft.com/office/drawing/2014/main" id="{A7E8CA4D-D7FA-2F3C-4996-0D80E5422259}"/>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9" name="Chevron 54">
                <a:extLst>
                  <a:ext uri="{FF2B5EF4-FFF2-40B4-BE49-F238E27FC236}">
                    <a16:creationId xmlns:a16="http://schemas.microsoft.com/office/drawing/2014/main" id="{B7DDC8FB-5CEC-02EF-D2B7-3CD647CF3442}"/>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0" name="Chevron 55">
                <a:extLst>
                  <a:ext uri="{FF2B5EF4-FFF2-40B4-BE49-F238E27FC236}">
                    <a16:creationId xmlns:a16="http://schemas.microsoft.com/office/drawing/2014/main" id="{A611C6AD-2199-2912-D07C-0A670C02CBA8}"/>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1" name="Chevron 75">
                <a:extLst>
                  <a:ext uri="{FF2B5EF4-FFF2-40B4-BE49-F238E27FC236}">
                    <a16:creationId xmlns:a16="http://schemas.microsoft.com/office/drawing/2014/main" id="{730F9709-1969-D001-885D-E60C2FB19870}"/>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2" name="Chevron 76">
                <a:extLst>
                  <a:ext uri="{FF2B5EF4-FFF2-40B4-BE49-F238E27FC236}">
                    <a16:creationId xmlns:a16="http://schemas.microsoft.com/office/drawing/2014/main" id="{74AAD048-1B85-AC10-3ED5-572C2E38394B}"/>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3" name="Chevron 77">
                <a:extLst>
                  <a:ext uri="{FF2B5EF4-FFF2-40B4-BE49-F238E27FC236}">
                    <a16:creationId xmlns:a16="http://schemas.microsoft.com/office/drawing/2014/main" id="{C13F85D9-F46C-3AD1-A6AA-31305E52490C}"/>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4" name="Chevron 47">
                <a:extLst>
                  <a:ext uri="{FF2B5EF4-FFF2-40B4-BE49-F238E27FC236}">
                    <a16:creationId xmlns:a16="http://schemas.microsoft.com/office/drawing/2014/main" id="{7567CE52-7924-7DA0-ACC9-1895572539F0}"/>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5" name="Chevron 48">
                <a:extLst>
                  <a:ext uri="{FF2B5EF4-FFF2-40B4-BE49-F238E27FC236}">
                    <a16:creationId xmlns:a16="http://schemas.microsoft.com/office/drawing/2014/main" id="{A3D8E22E-82CB-1078-F286-45D7BC66E190}"/>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6" name="Chevron 49">
                <a:extLst>
                  <a:ext uri="{FF2B5EF4-FFF2-40B4-BE49-F238E27FC236}">
                    <a16:creationId xmlns:a16="http://schemas.microsoft.com/office/drawing/2014/main" id="{5DA6B2A4-E6A7-CD03-208B-C1D98D4B8783}"/>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7" name="Chevron 50">
                <a:extLst>
                  <a:ext uri="{FF2B5EF4-FFF2-40B4-BE49-F238E27FC236}">
                    <a16:creationId xmlns:a16="http://schemas.microsoft.com/office/drawing/2014/main" id="{315F0CB6-2F84-AC03-09EF-A5A796C770D7}"/>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8" name="Chevron 51">
                <a:extLst>
                  <a:ext uri="{FF2B5EF4-FFF2-40B4-BE49-F238E27FC236}">
                    <a16:creationId xmlns:a16="http://schemas.microsoft.com/office/drawing/2014/main" id="{51CB8D8D-F02D-AA3A-23B1-E33A42D94CD8}"/>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9" name="Chevron 52">
                <a:extLst>
                  <a:ext uri="{FF2B5EF4-FFF2-40B4-BE49-F238E27FC236}">
                    <a16:creationId xmlns:a16="http://schemas.microsoft.com/office/drawing/2014/main" id="{F137DD63-8E69-97FA-723B-98B340DA6B32}"/>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0" name="Chevron 53">
                <a:extLst>
                  <a:ext uri="{FF2B5EF4-FFF2-40B4-BE49-F238E27FC236}">
                    <a16:creationId xmlns:a16="http://schemas.microsoft.com/office/drawing/2014/main" id="{65EDBF6B-BA62-DB80-7026-E1E2877048C7}"/>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1" name="Chevron 54">
                <a:extLst>
                  <a:ext uri="{FF2B5EF4-FFF2-40B4-BE49-F238E27FC236}">
                    <a16:creationId xmlns:a16="http://schemas.microsoft.com/office/drawing/2014/main" id="{DCC627E6-3A6D-6CC0-76F9-6881F67DE7BF}"/>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2" name="Chevron 55">
                <a:extLst>
                  <a:ext uri="{FF2B5EF4-FFF2-40B4-BE49-F238E27FC236}">
                    <a16:creationId xmlns:a16="http://schemas.microsoft.com/office/drawing/2014/main" id="{C03539A2-A089-586A-7B72-74CD9EE1A495}"/>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3" name="Chevron 75">
                <a:extLst>
                  <a:ext uri="{FF2B5EF4-FFF2-40B4-BE49-F238E27FC236}">
                    <a16:creationId xmlns:a16="http://schemas.microsoft.com/office/drawing/2014/main" id="{838CC866-1EA5-D818-A974-9E3054AE283B}"/>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4" name="Chevron 48">
                <a:extLst>
                  <a:ext uri="{FF2B5EF4-FFF2-40B4-BE49-F238E27FC236}">
                    <a16:creationId xmlns:a16="http://schemas.microsoft.com/office/drawing/2014/main" id="{431F2D1C-B41B-337B-FB8F-A31C2524D2BB}"/>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5" name="Chevron 49">
                <a:extLst>
                  <a:ext uri="{FF2B5EF4-FFF2-40B4-BE49-F238E27FC236}">
                    <a16:creationId xmlns:a16="http://schemas.microsoft.com/office/drawing/2014/main" id="{C7EB053A-8AD6-32F6-1955-2B3E76A599CD}"/>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6" name="Chevron 50">
                <a:extLst>
                  <a:ext uri="{FF2B5EF4-FFF2-40B4-BE49-F238E27FC236}">
                    <a16:creationId xmlns:a16="http://schemas.microsoft.com/office/drawing/2014/main" id="{42F4552C-F3FD-5DE8-E244-8C7D1A42461D}"/>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7" name="Chevron 51">
                <a:extLst>
                  <a:ext uri="{FF2B5EF4-FFF2-40B4-BE49-F238E27FC236}">
                    <a16:creationId xmlns:a16="http://schemas.microsoft.com/office/drawing/2014/main" id="{E7F32D59-464E-F1DC-379E-B8C87353C4D1}"/>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8" name="Chevron 52">
                <a:extLst>
                  <a:ext uri="{FF2B5EF4-FFF2-40B4-BE49-F238E27FC236}">
                    <a16:creationId xmlns:a16="http://schemas.microsoft.com/office/drawing/2014/main" id="{A25DCA06-4DD4-14D8-512B-776C1C6C7F81}"/>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9" name="Chevron 53">
                <a:extLst>
                  <a:ext uri="{FF2B5EF4-FFF2-40B4-BE49-F238E27FC236}">
                    <a16:creationId xmlns:a16="http://schemas.microsoft.com/office/drawing/2014/main" id="{0DDAEA97-F893-1F14-0244-5CDC75C092B9}"/>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0" name="Chevron 54">
                <a:extLst>
                  <a:ext uri="{FF2B5EF4-FFF2-40B4-BE49-F238E27FC236}">
                    <a16:creationId xmlns:a16="http://schemas.microsoft.com/office/drawing/2014/main" id="{021FA8E9-E98A-37A8-18A3-C4294AC2D8B1}"/>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1" name="Chevron 55">
                <a:extLst>
                  <a:ext uri="{FF2B5EF4-FFF2-40B4-BE49-F238E27FC236}">
                    <a16:creationId xmlns:a16="http://schemas.microsoft.com/office/drawing/2014/main" id="{D71DF7C8-AA8A-D133-A558-53FA28141C9D}"/>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2" name="Chevron 75">
                <a:extLst>
                  <a:ext uri="{FF2B5EF4-FFF2-40B4-BE49-F238E27FC236}">
                    <a16:creationId xmlns:a16="http://schemas.microsoft.com/office/drawing/2014/main" id="{149D372C-B39D-4767-8728-96EDCECBA0BF}"/>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3" name="Chevron 76">
                <a:extLst>
                  <a:ext uri="{FF2B5EF4-FFF2-40B4-BE49-F238E27FC236}">
                    <a16:creationId xmlns:a16="http://schemas.microsoft.com/office/drawing/2014/main" id="{70DF2AF5-1C2A-D167-A141-4C94DE88DA8D}"/>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4" name="Chevron 77">
                <a:extLst>
                  <a:ext uri="{FF2B5EF4-FFF2-40B4-BE49-F238E27FC236}">
                    <a16:creationId xmlns:a16="http://schemas.microsoft.com/office/drawing/2014/main" id="{673E956F-1D51-9E0D-307D-BBC0A0EAFB0A}"/>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5" name="Chevron 47">
                <a:extLst>
                  <a:ext uri="{FF2B5EF4-FFF2-40B4-BE49-F238E27FC236}">
                    <a16:creationId xmlns:a16="http://schemas.microsoft.com/office/drawing/2014/main" id="{9A517884-BCEE-4868-78A1-6E8BB1A35671}"/>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9" name="Group 128">
              <a:extLst>
                <a:ext uri="{FF2B5EF4-FFF2-40B4-BE49-F238E27FC236}">
                  <a16:creationId xmlns:a16="http://schemas.microsoft.com/office/drawing/2014/main" id="{59705542-0E1F-E550-F088-EC9B1BA67019}"/>
                </a:ext>
              </a:extLst>
            </p:cNvPr>
            <p:cNvGrpSpPr/>
            <p:nvPr/>
          </p:nvGrpSpPr>
          <p:grpSpPr>
            <a:xfrm>
              <a:off x="8390507" y="1363744"/>
              <a:ext cx="3810202" cy="90312"/>
              <a:chOff x="761795" y="2374011"/>
              <a:chExt cx="3810202" cy="90312"/>
            </a:xfrm>
            <a:grpFill/>
          </p:grpSpPr>
          <p:sp>
            <p:nvSpPr>
              <p:cNvPr id="130" name="Chevron 47">
                <a:extLst>
                  <a:ext uri="{FF2B5EF4-FFF2-40B4-BE49-F238E27FC236}">
                    <a16:creationId xmlns:a16="http://schemas.microsoft.com/office/drawing/2014/main" id="{D9742D4A-DBA6-4E5C-6E22-15E8CAC923B2}"/>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1" name="Chevron 48">
                <a:extLst>
                  <a:ext uri="{FF2B5EF4-FFF2-40B4-BE49-F238E27FC236}">
                    <a16:creationId xmlns:a16="http://schemas.microsoft.com/office/drawing/2014/main" id="{CA866E72-B46E-FA3F-B990-BF3745B00407}"/>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2" name="Chevron 49">
                <a:extLst>
                  <a:ext uri="{FF2B5EF4-FFF2-40B4-BE49-F238E27FC236}">
                    <a16:creationId xmlns:a16="http://schemas.microsoft.com/office/drawing/2014/main" id="{03F2F95A-3F9A-83B2-31CB-D3DB070B8A83}"/>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3" name="Chevron 50">
                <a:extLst>
                  <a:ext uri="{FF2B5EF4-FFF2-40B4-BE49-F238E27FC236}">
                    <a16:creationId xmlns:a16="http://schemas.microsoft.com/office/drawing/2014/main" id="{6C23E8FF-FC33-9663-7B81-C7EB7ED59300}"/>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4" name="Chevron 51">
                <a:extLst>
                  <a:ext uri="{FF2B5EF4-FFF2-40B4-BE49-F238E27FC236}">
                    <a16:creationId xmlns:a16="http://schemas.microsoft.com/office/drawing/2014/main" id="{9D7EFB9D-2516-080C-B21B-E51D474BF67D}"/>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5" name="Chevron 52">
                <a:extLst>
                  <a:ext uri="{FF2B5EF4-FFF2-40B4-BE49-F238E27FC236}">
                    <a16:creationId xmlns:a16="http://schemas.microsoft.com/office/drawing/2014/main" id="{2EB63E34-65C1-EA22-E5D8-1BD88A75EE1B}"/>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6" name="Chevron 53">
                <a:extLst>
                  <a:ext uri="{FF2B5EF4-FFF2-40B4-BE49-F238E27FC236}">
                    <a16:creationId xmlns:a16="http://schemas.microsoft.com/office/drawing/2014/main" id="{7C0CAA2E-1A1D-E301-A84C-699543B27FB8}"/>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7" name="Chevron 54">
                <a:extLst>
                  <a:ext uri="{FF2B5EF4-FFF2-40B4-BE49-F238E27FC236}">
                    <a16:creationId xmlns:a16="http://schemas.microsoft.com/office/drawing/2014/main" id="{4476737D-CF4C-C51E-58E0-0E9E5E7199F9}"/>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8" name="Chevron 55">
                <a:extLst>
                  <a:ext uri="{FF2B5EF4-FFF2-40B4-BE49-F238E27FC236}">
                    <a16:creationId xmlns:a16="http://schemas.microsoft.com/office/drawing/2014/main" id="{2C2D1B89-8BCF-129B-94F2-B09A9B52BC1C}"/>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9" name="Chevron 75">
                <a:extLst>
                  <a:ext uri="{FF2B5EF4-FFF2-40B4-BE49-F238E27FC236}">
                    <a16:creationId xmlns:a16="http://schemas.microsoft.com/office/drawing/2014/main" id="{5A6A5D13-4991-3B30-607A-02EB3DC86ACA}"/>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0" name="Chevron 76">
                <a:extLst>
                  <a:ext uri="{FF2B5EF4-FFF2-40B4-BE49-F238E27FC236}">
                    <a16:creationId xmlns:a16="http://schemas.microsoft.com/office/drawing/2014/main" id="{B6BD944F-1ADD-ECA1-FDD9-73888790F207}"/>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1" name="Chevron 77">
                <a:extLst>
                  <a:ext uri="{FF2B5EF4-FFF2-40B4-BE49-F238E27FC236}">
                    <a16:creationId xmlns:a16="http://schemas.microsoft.com/office/drawing/2014/main" id="{85367812-6302-E300-4B70-9771879707E5}"/>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2" name="Chevron 47">
                <a:extLst>
                  <a:ext uri="{FF2B5EF4-FFF2-40B4-BE49-F238E27FC236}">
                    <a16:creationId xmlns:a16="http://schemas.microsoft.com/office/drawing/2014/main" id="{2B1552D3-A5D2-425B-A030-4ECBB5004E7C}"/>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3" name="Chevron 48">
                <a:extLst>
                  <a:ext uri="{FF2B5EF4-FFF2-40B4-BE49-F238E27FC236}">
                    <a16:creationId xmlns:a16="http://schemas.microsoft.com/office/drawing/2014/main" id="{11BE7B5A-9131-EC97-1E54-881C2990E64F}"/>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4" name="Chevron 49">
                <a:extLst>
                  <a:ext uri="{FF2B5EF4-FFF2-40B4-BE49-F238E27FC236}">
                    <a16:creationId xmlns:a16="http://schemas.microsoft.com/office/drawing/2014/main" id="{2743675C-8466-BA71-FCA3-F0A90C4760A1}"/>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5" name="Chevron 50">
                <a:extLst>
                  <a:ext uri="{FF2B5EF4-FFF2-40B4-BE49-F238E27FC236}">
                    <a16:creationId xmlns:a16="http://schemas.microsoft.com/office/drawing/2014/main" id="{E9A44F94-157E-E9AB-0256-1ABC80252FF3}"/>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6" name="Chevron 51">
                <a:extLst>
                  <a:ext uri="{FF2B5EF4-FFF2-40B4-BE49-F238E27FC236}">
                    <a16:creationId xmlns:a16="http://schemas.microsoft.com/office/drawing/2014/main" id="{CF58E27D-0F86-43D4-0A69-65C378518F55}"/>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7" name="Chevron 52">
                <a:extLst>
                  <a:ext uri="{FF2B5EF4-FFF2-40B4-BE49-F238E27FC236}">
                    <a16:creationId xmlns:a16="http://schemas.microsoft.com/office/drawing/2014/main" id="{D40CFBB8-7C8E-2B25-E04F-3C5C5D6E116C}"/>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8" name="Chevron 53">
                <a:extLst>
                  <a:ext uri="{FF2B5EF4-FFF2-40B4-BE49-F238E27FC236}">
                    <a16:creationId xmlns:a16="http://schemas.microsoft.com/office/drawing/2014/main" id="{2733C869-4EA7-5CBA-0AD6-16F4A5A2C2D8}"/>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9" name="Chevron 54">
                <a:extLst>
                  <a:ext uri="{FF2B5EF4-FFF2-40B4-BE49-F238E27FC236}">
                    <a16:creationId xmlns:a16="http://schemas.microsoft.com/office/drawing/2014/main" id="{F0B90AEB-9C31-F02E-0B80-03444197F6B6}"/>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0" name="Chevron 55">
                <a:extLst>
                  <a:ext uri="{FF2B5EF4-FFF2-40B4-BE49-F238E27FC236}">
                    <a16:creationId xmlns:a16="http://schemas.microsoft.com/office/drawing/2014/main" id="{D91BC9FA-181B-89D0-7E0A-C84957406109}"/>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1" name="Chevron 75">
                <a:extLst>
                  <a:ext uri="{FF2B5EF4-FFF2-40B4-BE49-F238E27FC236}">
                    <a16:creationId xmlns:a16="http://schemas.microsoft.com/office/drawing/2014/main" id="{53341179-104E-6601-F1FF-AB4B708CC371}"/>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2" name="Chevron 48">
                <a:extLst>
                  <a:ext uri="{FF2B5EF4-FFF2-40B4-BE49-F238E27FC236}">
                    <a16:creationId xmlns:a16="http://schemas.microsoft.com/office/drawing/2014/main" id="{869C3D67-E1DB-8F42-2DBD-7524DCE9A52F}"/>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3" name="Chevron 49">
                <a:extLst>
                  <a:ext uri="{FF2B5EF4-FFF2-40B4-BE49-F238E27FC236}">
                    <a16:creationId xmlns:a16="http://schemas.microsoft.com/office/drawing/2014/main" id="{6143A20E-9BAB-A551-1EA3-68FD1E0660A4}"/>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4" name="Chevron 50">
                <a:extLst>
                  <a:ext uri="{FF2B5EF4-FFF2-40B4-BE49-F238E27FC236}">
                    <a16:creationId xmlns:a16="http://schemas.microsoft.com/office/drawing/2014/main" id="{745A8822-4D75-9BBF-F786-5FFAE312DAFC}"/>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5" name="Chevron 51">
                <a:extLst>
                  <a:ext uri="{FF2B5EF4-FFF2-40B4-BE49-F238E27FC236}">
                    <a16:creationId xmlns:a16="http://schemas.microsoft.com/office/drawing/2014/main" id="{9C1DBF09-87FF-D652-5BCF-4F137E2EEB53}"/>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6" name="Chevron 52">
                <a:extLst>
                  <a:ext uri="{FF2B5EF4-FFF2-40B4-BE49-F238E27FC236}">
                    <a16:creationId xmlns:a16="http://schemas.microsoft.com/office/drawing/2014/main" id="{76FC1DD5-E5B4-26B2-E734-3822A9F15239}"/>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7" name="Chevron 53">
                <a:extLst>
                  <a:ext uri="{FF2B5EF4-FFF2-40B4-BE49-F238E27FC236}">
                    <a16:creationId xmlns:a16="http://schemas.microsoft.com/office/drawing/2014/main" id="{90B48433-7AB0-B089-8201-C72D07951C77}"/>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8" name="Chevron 54">
                <a:extLst>
                  <a:ext uri="{FF2B5EF4-FFF2-40B4-BE49-F238E27FC236}">
                    <a16:creationId xmlns:a16="http://schemas.microsoft.com/office/drawing/2014/main" id="{D90C2FD0-A52B-E586-3BEE-4294388B46DE}"/>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9" name="Chevron 55">
                <a:extLst>
                  <a:ext uri="{FF2B5EF4-FFF2-40B4-BE49-F238E27FC236}">
                    <a16:creationId xmlns:a16="http://schemas.microsoft.com/office/drawing/2014/main" id="{1CA16783-46FB-B3C2-7ED4-1AA5540B4091}"/>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0" name="Chevron 75">
                <a:extLst>
                  <a:ext uri="{FF2B5EF4-FFF2-40B4-BE49-F238E27FC236}">
                    <a16:creationId xmlns:a16="http://schemas.microsoft.com/office/drawing/2014/main" id="{BE8EB709-7FB7-DAC2-2796-8C07733AACF9}"/>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1" name="Chevron 76">
                <a:extLst>
                  <a:ext uri="{FF2B5EF4-FFF2-40B4-BE49-F238E27FC236}">
                    <a16:creationId xmlns:a16="http://schemas.microsoft.com/office/drawing/2014/main" id="{B89C46DA-CFC7-04BD-8F6D-52476B81E5E7}"/>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272" name="Content Placeholder 4">
            <a:extLst>
              <a:ext uri="{FF2B5EF4-FFF2-40B4-BE49-F238E27FC236}">
                <a16:creationId xmlns:a16="http://schemas.microsoft.com/office/drawing/2014/main" id="{9418D804-1071-1FA8-8B3D-BEEC3D39D2E9}"/>
              </a:ext>
            </a:extLst>
          </p:cNvPr>
          <p:cNvSpPr txBox="1">
            <a:spLocks/>
          </p:cNvSpPr>
          <p:nvPr/>
        </p:nvSpPr>
        <p:spPr>
          <a:xfrm>
            <a:off x="539749" y="2133401"/>
            <a:ext cx="5410197" cy="3247121"/>
          </a:xfrm>
          <a:prstGeom prst="round2DiagRect">
            <a:avLst>
              <a:gd name="adj1" fmla="val 0"/>
              <a:gd name="adj2" fmla="val 5647"/>
            </a:avLst>
          </a:prstGeom>
          <a:solidFill>
            <a:srgbClr val="D9D1CC"/>
          </a:solidFill>
        </p:spPr>
        <p:txBody>
          <a:bodyPr vert="horz" lIns="180000" tIns="144000" rIns="144000" bIns="14400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noProof="0" dirty="0">
                <a:ea typeface="Calibri" panose="020F0502020204030204" pitchFamily="34" charset="0"/>
                <a:cs typeface="Calibri" panose="020F0502020204030204" pitchFamily="34" charset="0"/>
              </a:rPr>
              <a:t>Emil Kraepelin: dementia praecox</a:t>
            </a:r>
          </a:p>
          <a:p>
            <a:pPr>
              <a:spcBef>
                <a:spcPts val="600"/>
              </a:spcBef>
            </a:pPr>
            <a:r>
              <a:rPr lang="en-US" noProof="0" dirty="0">
                <a:ea typeface="Calibri" panose="020F0502020204030204" pitchFamily="34" charset="0"/>
                <a:cs typeface="Calibri" panose="020F0502020204030204" pitchFamily="34" charset="0"/>
              </a:rPr>
              <a:t>In the late 19</a:t>
            </a:r>
            <a:r>
              <a:rPr lang="en-US" baseline="30000" noProof="0" dirty="0">
                <a:ea typeface="Calibri" panose="020F0502020204030204" pitchFamily="34" charset="0"/>
                <a:cs typeface="Calibri" panose="020F0502020204030204" pitchFamily="34" charset="0"/>
              </a:rPr>
              <a:t>th</a:t>
            </a:r>
            <a:r>
              <a:rPr lang="en-US" noProof="0" dirty="0">
                <a:ea typeface="Calibri" panose="020F0502020204030204" pitchFamily="34" charset="0"/>
                <a:cs typeface="Calibri" panose="020F0502020204030204" pitchFamily="34" charset="0"/>
              </a:rPr>
              <a:t> and early 20</a:t>
            </a:r>
            <a:r>
              <a:rPr lang="en-US" baseline="30000" noProof="0" dirty="0">
                <a:ea typeface="Calibri" panose="020F0502020204030204" pitchFamily="34" charset="0"/>
                <a:cs typeface="Calibri" panose="020F0502020204030204" pitchFamily="34" charset="0"/>
              </a:rPr>
              <a:t>th</a:t>
            </a:r>
            <a:r>
              <a:rPr lang="en-US" noProof="0" dirty="0">
                <a:ea typeface="Calibri" panose="020F0502020204030204" pitchFamily="34" charset="0"/>
                <a:cs typeface="Calibri" panose="020F0502020204030204" pitchFamily="34" charset="0"/>
              </a:rPr>
              <a:t> centuries, Kraepelin unified hebephrenia, catatonia and paranoid dementia into a single entity, ‘</a:t>
            </a:r>
            <a:r>
              <a:rPr lang="en-US" b="1" noProof="0" dirty="0">
                <a:ea typeface="Calibri" panose="020F0502020204030204" pitchFamily="34" charset="0"/>
                <a:cs typeface="Calibri" panose="020F0502020204030204" pitchFamily="34" charset="0"/>
              </a:rPr>
              <a:t>dementia praecox</a:t>
            </a:r>
            <a:r>
              <a:rPr lang="en-US" noProof="0" dirty="0">
                <a:ea typeface="Calibri" panose="020F0502020204030204" pitchFamily="34" charset="0"/>
                <a:cs typeface="Calibri" panose="020F0502020204030204" pitchFamily="34" charset="0"/>
              </a:rPr>
              <a:t>’</a:t>
            </a:r>
            <a:r>
              <a:rPr lang="en-US" baseline="30000" noProof="0" dirty="0">
                <a:ea typeface="Calibri" panose="020F0502020204030204" pitchFamily="34" charset="0"/>
                <a:cs typeface="Calibri" panose="020F0502020204030204" pitchFamily="34" charset="0"/>
              </a:rPr>
              <a:t>1,2</a:t>
            </a:r>
          </a:p>
          <a:p>
            <a:pPr>
              <a:spcBef>
                <a:spcPts val="600"/>
              </a:spcBef>
            </a:pPr>
            <a:r>
              <a:rPr lang="en-US" noProof="0" dirty="0"/>
              <a:t>Kraepelin defined disorders by their </a:t>
            </a:r>
            <a:r>
              <a:rPr lang="en-US" b="1" noProof="0" dirty="0"/>
              <a:t>longitudinal course</a:t>
            </a:r>
            <a:r>
              <a:rPr lang="en-US" noProof="0" dirty="0"/>
              <a:t> and </a:t>
            </a:r>
            <a:r>
              <a:rPr lang="en-US" b="1" noProof="0" dirty="0"/>
              <a:t>outcome</a:t>
            </a:r>
            <a:r>
              <a:rPr lang="en-US" noProof="0" dirty="0"/>
              <a:t>, with</a:t>
            </a:r>
            <a:r>
              <a:rPr lang="en-US" dirty="0"/>
              <a:t> early onset, chronic and deteriorating course, and poor outcomes (permanent mental impairment)</a:t>
            </a:r>
            <a:r>
              <a:rPr lang="en-US" noProof="0" dirty="0"/>
              <a:t> as key defining criteria for dementia praecox</a:t>
            </a:r>
            <a:r>
              <a:rPr lang="en-US" baseline="30000" dirty="0"/>
              <a:t>1,2</a:t>
            </a:r>
            <a:endParaRPr lang="en-US" baseline="30000" noProof="0" dirty="0"/>
          </a:p>
          <a:p>
            <a:pPr>
              <a:spcBef>
                <a:spcPts val="600"/>
              </a:spcBef>
            </a:pPr>
            <a:r>
              <a:rPr lang="en-US" noProof="0" dirty="0"/>
              <a:t>His nosology for major psychiatry remains influential in modern day psychiatry</a:t>
            </a:r>
            <a:r>
              <a:rPr lang="en-US" baseline="30000" noProof="0" dirty="0"/>
              <a:t>1,3</a:t>
            </a:r>
          </a:p>
        </p:txBody>
      </p:sp>
      <p:sp>
        <p:nvSpPr>
          <p:cNvPr id="274" name="Arrow: Right 14">
            <a:extLst>
              <a:ext uri="{FF2B5EF4-FFF2-40B4-BE49-F238E27FC236}">
                <a16:creationId xmlns:a16="http://schemas.microsoft.com/office/drawing/2014/main" id="{9FC8B74E-ACB7-1523-3CD1-FF2DA7C41BEB}"/>
              </a:ext>
            </a:extLst>
          </p:cNvPr>
          <p:cNvSpPr/>
          <p:nvPr/>
        </p:nvSpPr>
        <p:spPr>
          <a:xfrm>
            <a:off x="5782063" y="3589163"/>
            <a:ext cx="599687" cy="619200"/>
          </a:xfrm>
          <a:prstGeom prst="rightArrow">
            <a:avLst>
              <a:gd name="adj1" fmla="val 50000"/>
              <a:gd name="adj2" fmla="val 73951"/>
            </a:avLst>
          </a:prstGeom>
          <a:solidFill>
            <a:srgbClr val="D9D1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5" name="Rounded Rectangle 8">
            <a:extLst>
              <a:ext uri="{FF2B5EF4-FFF2-40B4-BE49-F238E27FC236}">
                <a16:creationId xmlns:a16="http://schemas.microsoft.com/office/drawing/2014/main" id="{B773AC95-5D8D-5351-7E6D-A5DCCDA7291C}"/>
              </a:ext>
            </a:extLst>
          </p:cNvPr>
          <p:cNvSpPr/>
          <p:nvPr/>
        </p:nvSpPr>
        <p:spPr>
          <a:xfrm>
            <a:off x="546101" y="5462636"/>
            <a:ext cx="11099800" cy="765229"/>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Kraepelin focused on </a:t>
            </a:r>
            <a:r>
              <a:rPr kumimoji="0" lang="en-US" sz="1600" b="1" i="0" u="none" strike="noStrike" kern="1200" cap="none" spc="0" normalizeH="0" baseline="0" noProof="0" dirty="0">
                <a:ln>
                  <a:noFill/>
                </a:ln>
                <a:solidFill>
                  <a:srgbClr val="3F1A01"/>
                </a:solidFill>
                <a:effectLst/>
                <a:uLnTx/>
                <a:uFillTx/>
                <a:latin typeface="Arial"/>
                <a:ea typeface="+mn-ea"/>
                <a:cs typeface="+mn-cs"/>
              </a:rPr>
              <a:t>deterioration</a:t>
            </a:r>
            <a:r>
              <a:rPr kumimoji="0" lang="en-US" sz="1600" b="0" i="0" u="none" strike="noStrike" kern="1200" cap="none" spc="0" normalizeH="0" baseline="0" noProof="0" dirty="0">
                <a:ln>
                  <a:noFill/>
                </a:ln>
                <a:solidFill>
                  <a:srgbClr val="3F1A01"/>
                </a:solidFill>
                <a:effectLst/>
                <a:uLnTx/>
                <a:uFillTx/>
                <a:latin typeface="Arial"/>
                <a:ea typeface="+mn-ea"/>
                <a:cs typeface="+mn-cs"/>
              </a:rPr>
              <a:t>, while Bleuler shifted the focus away from psychotic symptoms to emphasize </a:t>
            </a:r>
            <a:br>
              <a:rPr kumimoji="0" lang="en-US" sz="1600" b="0" i="0" u="none" strike="noStrike" kern="1200" cap="none" spc="0" normalizeH="0" baseline="0" noProof="0" dirty="0">
                <a:ln>
                  <a:noFill/>
                </a:ln>
                <a:solidFill>
                  <a:srgbClr val="3F1A01"/>
                </a:solidFill>
                <a:effectLst/>
                <a:uLnTx/>
                <a:uFillTx/>
                <a:latin typeface="Arial"/>
                <a:ea typeface="+mn-ea"/>
                <a:cs typeface="+mn-cs"/>
              </a:rPr>
            </a:br>
            <a:r>
              <a:rPr kumimoji="0" lang="en-US" sz="1600" b="1" i="0" u="none" strike="noStrike" kern="1200" cap="none" spc="0" normalizeH="0" baseline="0" noProof="0" dirty="0">
                <a:ln>
                  <a:noFill/>
                </a:ln>
                <a:solidFill>
                  <a:srgbClr val="3F1A01"/>
                </a:solidFill>
                <a:effectLst/>
                <a:uLnTx/>
                <a:uFillTx/>
                <a:latin typeface="Arial"/>
                <a:ea typeface="+mn-ea"/>
                <a:cs typeface="+mn-cs"/>
              </a:rPr>
              <a:t>fragmentation of psychic functions </a:t>
            </a:r>
            <a:r>
              <a:rPr lang="en-US" sz="1600" dirty="0">
                <a:solidFill>
                  <a:srgbClr val="3F1A01"/>
                </a:solidFill>
                <a:latin typeface="Arial"/>
              </a:rPr>
              <a:t>and </a:t>
            </a:r>
            <a:r>
              <a:rPr kumimoji="0" lang="en-US" sz="1600" b="1" i="0" u="none" strike="noStrike" kern="1200" cap="none" spc="0" normalizeH="0" baseline="0" noProof="0" dirty="0">
                <a:ln>
                  <a:noFill/>
                </a:ln>
                <a:solidFill>
                  <a:srgbClr val="3F1A01"/>
                </a:solidFill>
                <a:effectLst/>
                <a:uLnTx/>
                <a:uFillTx/>
                <a:latin typeface="Arial"/>
                <a:ea typeface="+mn-ea"/>
                <a:cs typeface="+mn-cs"/>
              </a:rPr>
              <a:t>variable outcomes</a:t>
            </a:r>
            <a:r>
              <a:rPr kumimoji="0" lang="en-US" sz="1600" b="1" i="0" u="none" strike="noStrike" kern="1200" cap="none" spc="0" normalizeH="0" baseline="30000" noProof="0" dirty="0">
                <a:ln>
                  <a:noFill/>
                </a:ln>
                <a:solidFill>
                  <a:srgbClr val="3F1A01"/>
                </a:solidFill>
                <a:effectLst/>
                <a:uLnTx/>
                <a:uFillTx/>
                <a:latin typeface="Arial"/>
                <a:ea typeface="+mn-ea"/>
                <a:cs typeface="+mn-cs"/>
              </a:rPr>
              <a:t>2,4</a:t>
            </a:r>
            <a:endParaRPr kumimoji="0" lang="en-US" sz="1600" b="1"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4128963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E8424-CD54-656F-607C-2ADFC775A54F}"/>
            </a:ext>
          </a:extLst>
        </p:cNvPr>
        <p:cNvGrpSpPr/>
        <p:nvPr/>
      </p:nvGrpSpPr>
      <p:grpSpPr>
        <a:xfrm>
          <a:off x="0" y="0"/>
          <a:ext cx="0" cy="0"/>
          <a:chOff x="0" y="0"/>
          <a:chExt cx="0" cy="0"/>
        </a:xfrm>
      </p:grpSpPr>
      <p:grpSp>
        <p:nvGrpSpPr>
          <p:cNvPr id="237" name="Group 236">
            <a:extLst>
              <a:ext uri="{FF2B5EF4-FFF2-40B4-BE49-F238E27FC236}">
                <a16:creationId xmlns:a16="http://schemas.microsoft.com/office/drawing/2014/main" id="{957CC846-6B90-3BBD-6CFF-7B184B4B4850}"/>
              </a:ext>
            </a:extLst>
          </p:cNvPr>
          <p:cNvGrpSpPr/>
          <p:nvPr/>
        </p:nvGrpSpPr>
        <p:grpSpPr>
          <a:xfrm>
            <a:off x="9756590" y="1450541"/>
            <a:ext cx="2588639" cy="601018"/>
            <a:chOff x="554990" y="1450541"/>
            <a:chExt cx="2588639" cy="601018"/>
          </a:xfrm>
        </p:grpSpPr>
        <p:grpSp>
          <p:nvGrpSpPr>
            <p:cNvPr id="238" name="Group 237">
              <a:extLst>
                <a:ext uri="{FF2B5EF4-FFF2-40B4-BE49-F238E27FC236}">
                  <a16:creationId xmlns:a16="http://schemas.microsoft.com/office/drawing/2014/main" id="{5C7C404F-B1CE-2D47-4709-189516958449}"/>
                </a:ext>
              </a:extLst>
            </p:cNvPr>
            <p:cNvGrpSpPr/>
            <p:nvPr/>
          </p:nvGrpSpPr>
          <p:grpSpPr>
            <a:xfrm>
              <a:off x="554990" y="1450541"/>
              <a:ext cx="279400" cy="541020"/>
              <a:chOff x="554990" y="1614170"/>
              <a:chExt cx="279400" cy="541020"/>
            </a:xfrm>
          </p:grpSpPr>
          <p:sp>
            <p:nvSpPr>
              <p:cNvPr id="240" name="Oval 239">
                <a:extLst>
                  <a:ext uri="{FF2B5EF4-FFF2-40B4-BE49-F238E27FC236}">
                    <a16:creationId xmlns:a16="http://schemas.microsoft.com/office/drawing/2014/main" id="{6E4FA72F-7DCB-02E2-A7E1-1D610EFD564F}"/>
                  </a:ext>
                </a:extLst>
              </p:cNvPr>
              <p:cNvSpPr/>
              <p:nvPr/>
            </p:nvSpPr>
            <p:spPr>
              <a:xfrm>
                <a:off x="554990" y="1875790"/>
                <a:ext cx="279400" cy="279400"/>
              </a:xfrm>
              <a:prstGeom prst="ellipse">
                <a:avLst/>
              </a:prstGeom>
              <a:solidFill>
                <a:schemeClr val="bg1"/>
              </a:solidFill>
              <a:ln w="76200">
                <a:solidFill>
                  <a:srgbClr val="4A64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41" name="Straight Connector 240">
                <a:extLst>
                  <a:ext uri="{FF2B5EF4-FFF2-40B4-BE49-F238E27FC236}">
                    <a16:creationId xmlns:a16="http://schemas.microsoft.com/office/drawing/2014/main" id="{DE58B2BD-464D-3A84-30C8-28E4FADE6661}"/>
                  </a:ext>
                </a:extLst>
              </p:cNvPr>
              <p:cNvCxnSpPr/>
              <p:nvPr/>
            </p:nvCxnSpPr>
            <p:spPr>
              <a:xfrm>
                <a:off x="688340" y="1614170"/>
                <a:ext cx="0" cy="261620"/>
              </a:xfrm>
              <a:prstGeom prst="line">
                <a:avLst/>
              </a:prstGeom>
              <a:solidFill>
                <a:schemeClr val="bg1"/>
              </a:solidFill>
              <a:ln w="76200">
                <a:solidFill>
                  <a:srgbClr val="4A6459"/>
                </a:solidFill>
              </a:ln>
            </p:spPr>
            <p:style>
              <a:lnRef idx="2">
                <a:schemeClr val="accent1">
                  <a:shade val="50000"/>
                </a:schemeClr>
              </a:lnRef>
              <a:fillRef idx="1">
                <a:schemeClr val="accent1"/>
              </a:fillRef>
              <a:effectRef idx="0">
                <a:schemeClr val="accent1"/>
              </a:effectRef>
              <a:fontRef idx="minor">
                <a:schemeClr val="lt1"/>
              </a:fontRef>
            </p:style>
          </p:cxnSp>
        </p:grpSp>
        <p:sp>
          <p:nvSpPr>
            <p:cNvPr id="239" name="TextBox 238">
              <a:extLst>
                <a:ext uri="{FF2B5EF4-FFF2-40B4-BE49-F238E27FC236}">
                  <a16:creationId xmlns:a16="http://schemas.microsoft.com/office/drawing/2014/main" id="{6EC7C051-4839-2798-4662-99B56FA3BE8E}"/>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rgbClr val="4A6459"/>
                  </a:solidFill>
                  <a:effectLst/>
                  <a:latin typeface="+mj-lt"/>
                </a:rPr>
                <a:t>20th century</a:t>
              </a:r>
              <a:endParaRPr lang="en-US" sz="2000" b="1" noProof="0" dirty="0">
                <a:solidFill>
                  <a:srgbClr val="4A6459"/>
                </a:solidFill>
                <a:latin typeface="+mj-lt"/>
              </a:endParaRPr>
            </a:p>
          </p:txBody>
        </p:sp>
      </p:grpSp>
      <p:grpSp>
        <p:nvGrpSpPr>
          <p:cNvPr id="224" name="Group 223">
            <a:extLst>
              <a:ext uri="{FF2B5EF4-FFF2-40B4-BE49-F238E27FC236}">
                <a16:creationId xmlns:a16="http://schemas.microsoft.com/office/drawing/2014/main" id="{8B34FE34-ACB2-450A-CAD2-64307696B70C}"/>
              </a:ext>
            </a:extLst>
          </p:cNvPr>
          <p:cNvGrpSpPr/>
          <p:nvPr/>
        </p:nvGrpSpPr>
        <p:grpSpPr>
          <a:xfrm>
            <a:off x="554990" y="1450541"/>
            <a:ext cx="2588639" cy="601018"/>
            <a:chOff x="554990" y="1450541"/>
            <a:chExt cx="2588639" cy="601018"/>
          </a:xfrm>
        </p:grpSpPr>
        <p:grpSp>
          <p:nvGrpSpPr>
            <p:cNvPr id="225" name="Group 224">
              <a:extLst>
                <a:ext uri="{FF2B5EF4-FFF2-40B4-BE49-F238E27FC236}">
                  <a16:creationId xmlns:a16="http://schemas.microsoft.com/office/drawing/2014/main" id="{9CD8AB59-5C5E-B094-8830-6BE6AD422370}"/>
                </a:ext>
              </a:extLst>
            </p:cNvPr>
            <p:cNvGrpSpPr/>
            <p:nvPr/>
          </p:nvGrpSpPr>
          <p:grpSpPr>
            <a:xfrm>
              <a:off x="554990" y="1450541"/>
              <a:ext cx="279400" cy="541020"/>
              <a:chOff x="554990" y="1614170"/>
              <a:chExt cx="279400" cy="541020"/>
            </a:xfrm>
          </p:grpSpPr>
          <p:sp>
            <p:nvSpPr>
              <p:cNvPr id="227" name="Oval 226">
                <a:extLst>
                  <a:ext uri="{FF2B5EF4-FFF2-40B4-BE49-F238E27FC236}">
                    <a16:creationId xmlns:a16="http://schemas.microsoft.com/office/drawing/2014/main" id="{FC9035DC-D8DF-FE90-D3E4-195B1EDB13FF}"/>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8" name="Straight Connector 227">
                <a:extLst>
                  <a:ext uri="{FF2B5EF4-FFF2-40B4-BE49-F238E27FC236}">
                    <a16:creationId xmlns:a16="http://schemas.microsoft.com/office/drawing/2014/main" id="{EB715387-5C1F-33E8-3663-2B2A57F3468E}"/>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6" name="TextBox 225">
              <a:hlinkClick r:id="rId3" action="ppaction://hlinksldjump"/>
              <a:extLst>
                <a:ext uri="{FF2B5EF4-FFF2-40B4-BE49-F238E27FC236}">
                  <a16:creationId xmlns:a16="http://schemas.microsoft.com/office/drawing/2014/main" id="{544F65B3-5252-293C-10A4-8A6A14A86A73}"/>
                </a:ext>
              </a:extLst>
            </p:cNvPr>
            <p:cNvSpPr txBox="1"/>
            <p:nvPr/>
          </p:nvSpPr>
          <p:spPr>
            <a:xfrm>
              <a:off x="861640" y="1651449"/>
              <a:ext cx="228198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Mid‑19th century</a:t>
              </a:r>
              <a:endParaRPr lang="en-US" sz="2000" b="1" noProof="0" dirty="0">
                <a:solidFill>
                  <a:schemeClr val="accent1">
                    <a:lumMod val="20000"/>
                    <a:lumOff val="80000"/>
                  </a:schemeClr>
                </a:solidFill>
                <a:latin typeface="+mj-lt"/>
              </a:endParaRPr>
            </a:p>
          </p:txBody>
        </p:sp>
      </p:grpSp>
      <p:grpSp>
        <p:nvGrpSpPr>
          <p:cNvPr id="229" name="Group 228">
            <a:extLst>
              <a:ext uri="{FF2B5EF4-FFF2-40B4-BE49-F238E27FC236}">
                <a16:creationId xmlns:a16="http://schemas.microsoft.com/office/drawing/2014/main" id="{67F5D23A-EF72-59C8-4D46-9AC240A9EA31}"/>
              </a:ext>
            </a:extLst>
          </p:cNvPr>
          <p:cNvGrpSpPr/>
          <p:nvPr/>
        </p:nvGrpSpPr>
        <p:grpSpPr>
          <a:xfrm>
            <a:off x="4865962" y="1450541"/>
            <a:ext cx="3166109" cy="601018"/>
            <a:chOff x="554990" y="1450541"/>
            <a:chExt cx="3166109" cy="601018"/>
          </a:xfrm>
        </p:grpSpPr>
        <p:grpSp>
          <p:nvGrpSpPr>
            <p:cNvPr id="233" name="Group 232">
              <a:extLst>
                <a:ext uri="{FF2B5EF4-FFF2-40B4-BE49-F238E27FC236}">
                  <a16:creationId xmlns:a16="http://schemas.microsoft.com/office/drawing/2014/main" id="{C829812F-29E9-D704-D121-F4C7F0BE7264}"/>
                </a:ext>
              </a:extLst>
            </p:cNvPr>
            <p:cNvGrpSpPr/>
            <p:nvPr/>
          </p:nvGrpSpPr>
          <p:grpSpPr>
            <a:xfrm>
              <a:off x="554990" y="1450541"/>
              <a:ext cx="279400" cy="541020"/>
              <a:chOff x="554990" y="1614170"/>
              <a:chExt cx="279400" cy="541020"/>
            </a:xfrm>
          </p:grpSpPr>
          <p:sp>
            <p:nvSpPr>
              <p:cNvPr id="235" name="Oval 234">
                <a:extLst>
                  <a:ext uri="{FF2B5EF4-FFF2-40B4-BE49-F238E27FC236}">
                    <a16:creationId xmlns:a16="http://schemas.microsoft.com/office/drawing/2014/main" id="{D1163399-30C8-86FE-DDB3-36D96F27056C}"/>
                  </a:ext>
                </a:extLst>
              </p:cNvPr>
              <p:cNvSpPr/>
              <p:nvPr/>
            </p:nvSpPr>
            <p:spPr>
              <a:xfrm>
                <a:off x="554990" y="1875790"/>
                <a:ext cx="279400" cy="279400"/>
              </a:xfrm>
              <a:prstGeom prst="ellips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36" name="Straight Connector 235">
                <a:extLst>
                  <a:ext uri="{FF2B5EF4-FFF2-40B4-BE49-F238E27FC236}">
                    <a16:creationId xmlns:a16="http://schemas.microsoft.com/office/drawing/2014/main" id="{80281FAB-ED57-819B-E7A7-4B1FF6E4DE57}"/>
                  </a:ext>
                </a:extLst>
              </p:cNvPr>
              <p:cNvCxnSpPr/>
              <p:nvPr/>
            </p:nvCxnSpPr>
            <p:spPr>
              <a:xfrm>
                <a:off x="688340" y="1614170"/>
                <a:ext cx="0" cy="261620"/>
              </a:xfrm>
              <a:prstGeom prst="line">
                <a:avLst/>
              </a:prstGeom>
              <a:solidFill>
                <a:schemeClr val="bg1"/>
              </a:solidFill>
              <a:ln w="76200">
                <a:solidFill>
                  <a:schemeClr val="tx2">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34" name="TextBox 233">
              <a:hlinkClick r:id="rId4" action="ppaction://hlinksldjump"/>
              <a:extLst>
                <a:ext uri="{FF2B5EF4-FFF2-40B4-BE49-F238E27FC236}">
                  <a16:creationId xmlns:a16="http://schemas.microsoft.com/office/drawing/2014/main" id="{466859FF-1646-D633-C7AA-39E27914F935}"/>
                </a:ext>
              </a:extLst>
            </p:cNvPr>
            <p:cNvSpPr txBox="1"/>
            <p:nvPr/>
          </p:nvSpPr>
          <p:spPr>
            <a:xfrm>
              <a:off x="861640" y="1651449"/>
              <a:ext cx="2859459" cy="400110"/>
            </a:xfrm>
            <a:prstGeom prst="rect">
              <a:avLst/>
            </a:prstGeom>
            <a:noFill/>
          </p:spPr>
          <p:txBody>
            <a:bodyPr wrap="square">
              <a:spAutoFit/>
            </a:bodyPr>
            <a:lstStyle/>
            <a:p>
              <a:r>
                <a:rPr lang="en-US" sz="2000" b="1" noProof="0" dirty="0">
                  <a:solidFill>
                    <a:schemeClr val="accent1">
                      <a:lumMod val="20000"/>
                      <a:lumOff val="80000"/>
                    </a:schemeClr>
                  </a:solidFill>
                  <a:effectLst/>
                  <a:latin typeface="+mj-lt"/>
                </a:rPr>
                <a:t>Late‑19th century</a:t>
              </a:r>
              <a:endParaRPr lang="en-US" sz="2000" b="1" noProof="0" dirty="0">
                <a:solidFill>
                  <a:schemeClr val="accent1">
                    <a:lumMod val="20000"/>
                    <a:lumOff val="80000"/>
                  </a:schemeClr>
                </a:solidFill>
                <a:latin typeface="+mj-lt"/>
              </a:endParaRPr>
            </a:p>
          </p:txBody>
        </p:sp>
      </p:grpSp>
      <p:sp>
        <p:nvSpPr>
          <p:cNvPr id="2" name="Text Placeholder 1">
            <a:extLst>
              <a:ext uri="{FF2B5EF4-FFF2-40B4-BE49-F238E27FC236}">
                <a16:creationId xmlns:a16="http://schemas.microsoft.com/office/drawing/2014/main" id="{01CE27BA-7E72-F257-7DBD-B007CCF270E5}"/>
              </a:ext>
            </a:extLst>
          </p:cNvPr>
          <p:cNvSpPr>
            <a:spLocks noGrp="1"/>
          </p:cNvSpPr>
          <p:nvPr>
            <p:ph type="body" sz="quarter" idx="17"/>
          </p:nvPr>
        </p:nvSpPr>
        <p:spPr/>
        <p:txBody>
          <a:bodyPr/>
          <a:lstStyle/>
          <a:p>
            <a:r>
              <a:rPr lang="en-US" noProof="0" dirty="0"/>
              <a:t>Schizophrenia – History, definitions, and diagnosis</a:t>
            </a:r>
          </a:p>
          <a:p>
            <a:endParaRPr lang="en-US" noProof="0" dirty="0"/>
          </a:p>
        </p:txBody>
      </p:sp>
      <p:sp>
        <p:nvSpPr>
          <p:cNvPr id="264" name="Title 263">
            <a:extLst>
              <a:ext uri="{FF2B5EF4-FFF2-40B4-BE49-F238E27FC236}">
                <a16:creationId xmlns:a16="http://schemas.microsoft.com/office/drawing/2014/main" id="{B2802497-F8F9-635B-893F-D74802BD07A4}"/>
              </a:ext>
            </a:extLst>
          </p:cNvPr>
          <p:cNvSpPr>
            <a:spLocks noGrp="1"/>
          </p:cNvSpPr>
          <p:nvPr>
            <p:ph type="title"/>
          </p:nvPr>
        </p:nvSpPr>
        <p:spPr>
          <a:xfrm>
            <a:off x="539749" y="814386"/>
            <a:ext cx="10858875" cy="332399"/>
          </a:xfrm>
        </p:spPr>
        <p:txBody>
          <a:bodyPr/>
          <a:lstStyle/>
          <a:p>
            <a:r>
              <a:rPr lang="en-US" noProof="0" dirty="0"/>
              <a:t>Precursors to the concept of schizophrenia (20</a:t>
            </a:r>
            <a:r>
              <a:rPr lang="en-US" baseline="30000" noProof="0" dirty="0"/>
              <a:t>th</a:t>
            </a:r>
            <a:r>
              <a:rPr lang="en-US" noProof="0" dirty="0"/>
              <a:t> century concepts)</a:t>
            </a:r>
          </a:p>
        </p:txBody>
      </p:sp>
      <p:sp>
        <p:nvSpPr>
          <p:cNvPr id="265" name="Text Placeholder 264">
            <a:extLst>
              <a:ext uri="{FF2B5EF4-FFF2-40B4-BE49-F238E27FC236}">
                <a16:creationId xmlns:a16="http://schemas.microsoft.com/office/drawing/2014/main" id="{86842939-E3B0-CBDD-3695-5F2229CB3B7A}"/>
              </a:ext>
            </a:extLst>
          </p:cNvPr>
          <p:cNvSpPr>
            <a:spLocks noGrp="1"/>
          </p:cNvSpPr>
          <p:nvPr>
            <p:ph type="body" sz="quarter" idx="18"/>
          </p:nvPr>
        </p:nvSpPr>
        <p:spPr/>
        <p:txBody>
          <a:bodyPr/>
          <a:lstStyle/>
          <a:p>
            <a:r>
              <a:rPr lang="en-US" noProof="0" dirty="0"/>
              <a:t>DSM-III=Diagnostic and Statistical Manual of Mental Disorders, third edition; </a:t>
            </a:r>
            <a:r>
              <a:rPr lang="en-US" noProof="0" dirty="0">
                <a:ea typeface="Calibri" panose="020F0502020204030204" pitchFamily="34" charset="0"/>
              </a:rPr>
              <a:t>FRS=first rank symptoms</a:t>
            </a:r>
          </a:p>
          <a:p>
            <a:r>
              <a:rPr lang="en-US" noProof="0" dirty="0"/>
              <a:t>1. </a:t>
            </a:r>
            <a:r>
              <a:rPr lang="en-US" noProof="0" dirty="0" err="1"/>
              <a:t>Jablensky</a:t>
            </a:r>
            <a:r>
              <a:rPr lang="en-US" noProof="0" dirty="0"/>
              <a:t>. Dialogues Clin </a:t>
            </a:r>
            <a:r>
              <a:rPr lang="en-US" noProof="0" dirty="0" err="1"/>
              <a:t>Neurosci</a:t>
            </a:r>
            <a:r>
              <a:rPr lang="en-US" noProof="0" dirty="0"/>
              <a:t> 2010;12:271–287; 2. Tandon et al. </a:t>
            </a:r>
            <a:r>
              <a:rPr lang="en-US" noProof="0" dirty="0" err="1"/>
              <a:t>Schizophr</a:t>
            </a:r>
            <a:r>
              <a:rPr lang="en-US" noProof="0" dirty="0"/>
              <a:t> Res 2009;110:1–23; 3. Soares-Weiser et al. Cochrane Database Syst Rev 2015;1:CD010653</a:t>
            </a:r>
            <a:r>
              <a:rPr lang="en-US" noProof="0" dirty="0">
                <a:ea typeface="Calibri" panose="020F0502020204030204" pitchFamily="34" charset="0"/>
              </a:rPr>
              <a:t>; </a:t>
            </a:r>
            <a:br>
              <a:rPr lang="en-US" noProof="0" dirty="0">
                <a:ea typeface="Calibri" panose="020F0502020204030204" pitchFamily="34" charset="0"/>
              </a:rPr>
            </a:br>
            <a:r>
              <a:rPr lang="en-US" noProof="0" dirty="0">
                <a:ea typeface="Calibri" panose="020F0502020204030204" pitchFamily="34" charset="0"/>
              </a:rPr>
              <a:t>4. </a:t>
            </a:r>
            <a:r>
              <a:rPr lang="en-US" noProof="0" dirty="0"/>
              <a:t>Urfer. </a:t>
            </a:r>
            <a:r>
              <a:rPr lang="en-US" noProof="0" dirty="0" err="1"/>
              <a:t>Philos</a:t>
            </a:r>
            <a:r>
              <a:rPr lang="en-US" noProof="0" dirty="0"/>
              <a:t> Psychiatry Psychol 2001;8:215–230; 5. Parnas &amp; </a:t>
            </a:r>
            <a:r>
              <a:rPr lang="en-US" noProof="0" dirty="0" err="1"/>
              <a:t>Sandsten</a:t>
            </a:r>
            <a:r>
              <a:rPr lang="en-US" noProof="0" dirty="0"/>
              <a:t>. </a:t>
            </a:r>
            <a:r>
              <a:rPr lang="en-US" noProof="0" dirty="0" err="1"/>
              <a:t>Schizophr</a:t>
            </a:r>
            <a:r>
              <a:rPr lang="en-US" noProof="0" dirty="0"/>
              <a:t> Res 2024;270:197–201; 6. </a:t>
            </a:r>
            <a:r>
              <a:rPr lang="en-US" dirty="0"/>
              <a:t>Raballo et al. </a:t>
            </a:r>
            <a:r>
              <a:rPr lang="en-US" dirty="0" err="1"/>
              <a:t>Schizophr</a:t>
            </a:r>
            <a:r>
              <a:rPr lang="en-US" dirty="0"/>
              <a:t> Bull 2025;51:11877–1192</a:t>
            </a:r>
            <a:endParaRPr lang="en-US" noProof="0" dirty="0"/>
          </a:p>
        </p:txBody>
      </p:sp>
      <p:sp>
        <p:nvSpPr>
          <p:cNvPr id="7" name="Slide Number Placeholder 6">
            <a:extLst>
              <a:ext uri="{FF2B5EF4-FFF2-40B4-BE49-F238E27FC236}">
                <a16:creationId xmlns:a16="http://schemas.microsoft.com/office/drawing/2014/main" id="{22111432-90B7-0AFB-B555-C5F3AC3E132E}"/>
              </a:ext>
            </a:extLst>
          </p:cNvPr>
          <p:cNvSpPr>
            <a:spLocks noGrp="1"/>
          </p:cNvSpPr>
          <p:nvPr>
            <p:ph type="sldNum" sz="quarter" idx="4"/>
          </p:nvPr>
        </p:nvSpPr>
        <p:spPr/>
        <p:txBody>
          <a:bodyPr/>
          <a:lstStyle/>
          <a:p>
            <a:pPr lvl="0"/>
            <a:fld id="{6DBC486D-4FAB-B746-8B02-8D7C842291C6}" type="slidenum">
              <a:rPr lang="en-US" noProof="0" smtClean="0"/>
              <a:pPr lvl="0"/>
              <a:t>6</a:t>
            </a:fld>
            <a:endParaRPr lang="en-US" noProof="0" dirty="0"/>
          </a:p>
        </p:txBody>
      </p:sp>
      <p:sp>
        <p:nvSpPr>
          <p:cNvPr id="118" name="Rectangle 117">
            <a:extLst>
              <a:ext uri="{FF2B5EF4-FFF2-40B4-BE49-F238E27FC236}">
                <a16:creationId xmlns:a16="http://schemas.microsoft.com/office/drawing/2014/main" id="{2E1D08C1-14CD-9C96-FCBF-217EBFBDED3E}"/>
              </a:ext>
            </a:extLst>
          </p:cNvPr>
          <p:cNvSpPr/>
          <p:nvPr/>
        </p:nvSpPr>
        <p:spPr>
          <a:xfrm>
            <a:off x="0" y="1275897"/>
            <a:ext cx="12192000" cy="296340"/>
          </a:xfrm>
          <a:prstGeom prst="rect">
            <a:avLst/>
          </a:prstGeom>
          <a:gradFill>
            <a:gsLst>
              <a:gs pos="44000">
                <a:srgbClr val="608273"/>
              </a:gs>
              <a:gs pos="100000">
                <a:srgbClr val="42584F"/>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19" name="Group 118">
            <a:extLst>
              <a:ext uri="{FF2B5EF4-FFF2-40B4-BE49-F238E27FC236}">
                <a16:creationId xmlns:a16="http://schemas.microsoft.com/office/drawing/2014/main" id="{B62B3192-6CE7-E18F-3962-1EEEACF5242C}"/>
              </a:ext>
            </a:extLst>
          </p:cNvPr>
          <p:cNvGrpSpPr/>
          <p:nvPr/>
        </p:nvGrpSpPr>
        <p:grpSpPr>
          <a:xfrm>
            <a:off x="61283" y="1378911"/>
            <a:ext cx="12069435" cy="90312"/>
            <a:chOff x="131274" y="1363744"/>
            <a:chExt cx="12069435" cy="90312"/>
          </a:xfrm>
          <a:solidFill>
            <a:schemeClr val="bg1"/>
          </a:solidFill>
        </p:grpSpPr>
        <p:grpSp>
          <p:nvGrpSpPr>
            <p:cNvPr id="120" name="Group 119">
              <a:extLst>
                <a:ext uri="{FF2B5EF4-FFF2-40B4-BE49-F238E27FC236}">
                  <a16:creationId xmlns:a16="http://schemas.microsoft.com/office/drawing/2014/main" id="{F9745D2F-0478-1048-330C-EA9388C5F3AC}"/>
                </a:ext>
              </a:extLst>
            </p:cNvPr>
            <p:cNvGrpSpPr/>
            <p:nvPr/>
          </p:nvGrpSpPr>
          <p:grpSpPr>
            <a:xfrm>
              <a:off x="131274" y="1363744"/>
              <a:ext cx="4051082" cy="90312"/>
              <a:chOff x="761795" y="2374011"/>
              <a:chExt cx="4051082" cy="90312"/>
            </a:xfrm>
            <a:grpFill/>
          </p:grpSpPr>
          <p:sp>
            <p:nvSpPr>
              <p:cNvPr id="189" name="Chevron 47">
                <a:extLst>
                  <a:ext uri="{FF2B5EF4-FFF2-40B4-BE49-F238E27FC236}">
                    <a16:creationId xmlns:a16="http://schemas.microsoft.com/office/drawing/2014/main" id="{FFADE73F-A26C-0D28-8DC0-28AB9A26B958}"/>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0" name="Chevron 48">
                <a:extLst>
                  <a:ext uri="{FF2B5EF4-FFF2-40B4-BE49-F238E27FC236}">
                    <a16:creationId xmlns:a16="http://schemas.microsoft.com/office/drawing/2014/main" id="{6BB9525A-7BC0-CAE2-8DDC-0F6810FEEDB0}"/>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1" name="Chevron 49">
                <a:extLst>
                  <a:ext uri="{FF2B5EF4-FFF2-40B4-BE49-F238E27FC236}">
                    <a16:creationId xmlns:a16="http://schemas.microsoft.com/office/drawing/2014/main" id="{D1ABD62B-4A16-6D87-CA53-C12E1E8D032F}"/>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2" name="Chevron 50">
                <a:extLst>
                  <a:ext uri="{FF2B5EF4-FFF2-40B4-BE49-F238E27FC236}">
                    <a16:creationId xmlns:a16="http://schemas.microsoft.com/office/drawing/2014/main" id="{F95E8798-436C-AE96-A407-059CA715EE42}"/>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3" name="Chevron 51">
                <a:extLst>
                  <a:ext uri="{FF2B5EF4-FFF2-40B4-BE49-F238E27FC236}">
                    <a16:creationId xmlns:a16="http://schemas.microsoft.com/office/drawing/2014/main" id="{019E56E9-6A73-7C39-07A2-6E107A038685}"/>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4" name="Chevron 52">
                <a:extLst>
                  <a:ext uri="{FF2B5EF4-FFF2-40B4-BE49-F238E27FC236}">
                    <a16:creationId xmlns:a16="http://schemas.microsoft.com/office/drawing/2014/main" id="{1DA391EE-713D-515B-E74D-BFC9BEFF512D}"/>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5" name="Chevron 53">
                <a:extLst>
                  <a:ext uri="{FF2B5EF4-FFF2-40B4-BE49-F238E27FC236}">
                    <a16:creationId xmlns:a16="http://schemas.microsoft.com/office/drawing/2014/main" id="{1805E12E-B77D-80AE-163A-612488B6A6D7}"/>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6" name="Chevron 54">
                <a:extLst>
                  <a:ext uri="{FF2B5EF4-FFF2-40B4-BE49-F238E27FC236}">
                    <a16:creationId xmlns:a16="http://schemas.microsoft.com/office/drawing/2014/main" id="{5D83E3D9-D026-FD33-0755-0B04FB750EEC}"/>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7" name="Chevron 55">
                <a:extLst>
                  <a:ext uri="{FF2B5EF4-FFF2-40B4-BE49-F238E27FC236}">
                    <a16:creationId xmlns:a16="http://schemas.microsoft.com/office/drawing/2014/main" id="{534733D1-0074-E78F-6F54-7A556F41CFEC}"/>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8" name="Chevron 75">
                <a:extLst>
                  <a:ext uri="{FF2B5EF4-FFF2-40B4-BE49-F238E27FC236}">
                    <a16:creationId xmlns:a16="http://schemas.microsoft.com/office/drawing/2014/main" id="{FDCA0E63-B56A-32CB-60C7-C1E5943DFAE7}"/>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9" name="Chevron 76">
                <a:extLst>
                  <a:ext uri="{FF2B5EF4-FFF2-40B4-BE49-F238E27FC236}">
                    <a16:creationId xmlns:a16="http://schemas.microsoft.com/office/drawing/2014/main" id="{73B75F7B-30A8-F6C2-BF84-B7AEE54810F7}"/>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0" name="Chevron 77">
                <a:extLst>
                  <a:ext uri="{FF2B5EF4-FFF2-40B4-BE49-F238E27FC236}">
                    <a16:creationId xmlns:a16="http://schemas.microsoft.com/office/drawing/2014/main" id="{C2EDFF87-8C0D-274B-0C8E-F76472737813}"/>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1" name="Chevron 47">
                <a:extLst>
                  <a:ext uri="{FF2B5EF4-FFF2-40B4-BE49-F238E27FC236}">
                    <a16:creationId xmlns:a16="http://schemas.microsoft.com/office/drawing/2014/main" id="{3C871A0D-CA88-054C-87AB-A25FD7CA16C3}"/>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2" name="Chevron 48">
                <a:extLst>
                  <a:ext uri="{FF2B5EF4-FFF2-40B4-BE49-F238E27FC236}">
                    <a16:creationId xmlns:a16="http://schemas.microsoft.com/office/drawing/2014/main" id="{F1A847F8-03F1-5433-9601-2D932EFBF9AD}"/>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3" name="Chevron 49">
                <a:extLst>
                  <a:ext uri="{FF2B5EF4-FFF2-40B4-BE49-F238E27FC236}">
                    <a16:creationId xmlns:a16="http://schemas.microsoft.com/office/drawing/2014/main" id="{3D8A1AB2-3EE6-16B0-635E-6D9F39D84C9E}"/>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4" name="Chevron 50">
                <a:extLst>
                  <a:ext uri="{FF2B5EF4-FFF2-40B4-BE49-F238E27FC236}">
                    <a16:creationId xmlns:a16="http://schemas.microsoft.com/office/drawing/2014/main" id="{BF2FC7B9-A26B-79BC-439B-F8378AD93C8A}"/>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5" name="Chevron 51">
                <a:extLst>
                  <a:ext uri="{FF2B5EF4-FFF2-40B4-BE49-F238E27FC236}">
                    <a16:creationId xmlns:a16="http://schemas.microsoft.com/office/drawing/2014/main" id="{770A692C-86E4-E619-E8F5-5F1DFD923F01}"/>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6" name="Chevron 52">
                <a:extLst>
                  <a:ext uri="{FF2B5EF4-FFF2-40B4-BE49-F238E27FC236}">
                    <a16:creationId xmlns:a16="http://schemas.microsoft.com/office/drawing/2014/main" id="{877BCB05-5C2E-7DAF-A26A-FE9B7693CEA4}"/>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7" name="Chevron 53">
                <a:extLst>
                  <a:ext uri="{FF2B5EF4-FFF2-40B4-BE49-F238E27FC236}">
                    <a16:creationId xmlns:a16="http://schemas.microsoft.com/office/drawing/2014/main" id="{F2E1C78C-B766-2A82-9491-6D4E1FB1BC89}"/>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8" name="Chevron 54">
                <a:extLst>
                  <a:ext uri="{FF2B5EF4-FFF2-40B4-BE49-F238E27FC236}">
                    <a16:creationId xmlns:a16="http://schemas.microsoft.com/office/drawing/2014/main" id="{6BF0C157-1276-0BDF-88C5-7E5225D03E8A}"/>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9" name="Chevron 55">
                <a:extLst>
                  <a:ext uri="{FF2B5EF4-FFF2-40B4-BE49-F238E27FC236}">
                    <a16:creationId xmlns:a16="http://schemas.microsoft.com/office/drawing/2014/main" id="{19294626-292E-5997-AD9D-D85334CEB9E5}"/>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0" name="Chevron 75">
                <a:extLst>
                  <a:ext uri="{FF2B5EF4-FFF2-40B4-BE49-F238E27FC236}">
                    <a16:creationId xmlns:a16="http://schemas.microsoft.com/office/drawing/2014/main" id="{A2CB0421-B182-40AF-F3E7-0C30142B4722}"/>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1" name="Chevron 48">
                <a:extLst>
                  <a:ext uri="{FF2B5EF4-FFF2-40B4-BE49-F238E27FC236}">
                    <a16:creationId xmlns:a16="http://schemas.microsoft.com/office/drawing/2014/main" id="{18EDF8E8-E7F8-918E-87C4-5A54721C543B}"/>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2" name="Chevron 49">
                <a:extLst>
                  <a:ext uri="{FF2B5EF4-FFF2-40B4-BE49-F238E27FC236}">
                    <a16:creationId xmlns:a16="http://schemas.microsoft.com/office/drawing/2014/main" id="{CA179686-3640-3A70-206D-7A1DEDCB9DCC}"/>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3" name="Chevron 50">
                <a:extLst>
                  <a:ext uri="{FF2B5EF4-FFF2-40B4-BE49-F238E27FC236}">
                    <a16:creationId xmlns:a16="http://schemas.microsoft.com/office/drawing/2014/main" id="{FD71B174-5F81-0988-5377-2526F013ECBB}"/>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4" name="Chevron 51">
                <a:extLst>
                  <a:ext uri="{FF2B5EF4-FFF2-40B4-BE49-F238E27FC236}">
                    <a16:creationId xmlns:a16="http://schemas.microsoft.com/office/drawing/2014/main" id="{7D392433-E2B7-1694-80E2-5B1F8A471DB4}"/>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5" name="Chevron 52">
                <a:extLst>
                  <a:ext uri="{FF2B5EF4-FFF2-40B4-BE49-F238E27FC236}">
                    <a16:creationId xmlns:a16="http://schemas.microsoft.com/office/drawing/2014/main" id="{87D82727-F5C8-0CA7-20C2-1F627F038C9F}"/>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6" name="Chevron 53">
                <a:extLst>
                  <a:ext uri="{FF2B5EF4-FFF2-40B4-BE49-F238E27FC236}">
                    <a16:creationId xmlns:a16="http://schemas.microsoft.com/office/drawing/2014/main" id="{0C41ABF9-9228-1DBD-30DE-0B692B42477D}"/>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7" name="Chevron 54">
                <a:extLst>
                  <a:ext uri="{FF2B5EF4-FFF2-40B4-BE49-F238E27FC236}">
                    <a16:creationId xmlns:a16="http://schemas.microsoft.com/office/drawing/2014/main" id="{065E7538-7042-7D21-9988-A2C6993F39B7}"/>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8" name="Chevron 55">
                <a:extLst>
                  <a:ext uri="{FF2B5EF4-FFF2-40B4-BE49-F238E27FC236}">
                    <a16:creationId xmlns:a16="http://schemas.microsoft.com/office/drawing/2014/main" id="{3C99E92B-7C64-EF9E-8CA4-2C527BBA3745}"/>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9" name="Chevron 75">
                <a:extLst>
                  <a:ext uri="{FF2B5EF4-FFF2-40B4-BE49-F238E27FC236}">
                    <a16:creationId xmlns:a16="http://schemas.microsoft.com/office/drawing/2014/main" id="{EA2A3013-95CA-51D0-7226-4613F3E9F42C}"/>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0" name="Chevron 76">
                <a:extLst>
                  <a:ext uri="{FF2B5EF4-FFF2-40B4-BE49-F238E27FC236}">
                    <a16:creationId xmlns:a16="http://schemas.microsoft.com/office/drawing/2014/main" id="{2C16056F-630F-418E-3B2E-460784F037E5}"/>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1" name="Chevron 77">
                <a:extLst>
                  <a:ext uri="{FF2B5EF4-FFF2-40B4-BE49-F238E27FC236}">
                    <a16:creationId xmlns:a16="http://schemas.microsoft.com/office/drawing/2014/main" id="{57468D5B-8EF5-8AF4-1992-8EAF05AF0D12}"/>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2" name="Chevron 47">
                <a:extLst>
                  <a:ext uri="{FF2B5EF4-FFF2-40B4-BE49-F238E27FC236}">
                    <a16:creationId xmlns:a16="http://schemas.microsoft.com/office/drawing/2014/main" id="{2A1E8155-E507-CFF5-F31B-EA0F985C626E}"/>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1" name="Group 120">
              <a:extLst>
                <a:ext uri="{FF2B5EF4-FFF2-40B4-BE49-F238E27FC236}">
                  <a16:creationId xmlns:a16="http://schemas.microsoft.com/office/drawing/2014/main" id="{38973BEF-6583-91E1-8F26-C903CD7CB3C1}"/>
                </a:ext>
              </a:extLst>
            </p:cNvPr>
            <p:cNvGrpSpPr/>
            <p:nvPr/>
          </p:nvGrpSpPr>
          <p:grpSpPr>
            <a:xfrm>
              <a:off x="4260890" y="1363744"/>
              <a:ext cx="4051082" cy="90312"/>
              <a:chOff x="761795" y="2374011"/>
              <a:chExt cx="4051082" cy="90312"/>
            </a:xfrm>
            <a:grpFill/>
          </p:grpSpPr>
          <p:sp>
            <p:nvSpPr>
              <p:cNvPr id="155" name="Chevron 47">
                <a:extLst>
                  <a:ext uri="{FF2B5EF4-FFF2-40B4-BE49-F238E27FC236}">
                    <a16:creationId xmlns:a16="http://schemas.microsoft.com/office/drawing/2014/main" id="{1921BA09-97D0-739F-FE8B-4C154DFE9A29}"/>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6" name="Chevron 48">
                <a:extLst>
                  <a:ext uri="{FF2B5EF4-FFF2-40B4-BE49-F238E27FC236}">
                    <a16:creationId xmlns:a16="http://schemas.microsoft.com/office/drawing/2014/main" id="{B62D7A27-E020-5A5C-F725-0063F206391E}"/>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7" name="Chevron 49">
                <a:extLst>
                  <a:ext uri="{FF2B5EF4-FFF2-40B4-BE49-F238E27FC236}">
                    <a16:creationId xmlns:a16="http://schemas.microsoft.com/office/drawing/2014/main" id="{6CEC1A44-8122-95E5-6CE3-255C2584A1B2}"/>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8" name="Chevron 50">
                <a:extLst>
                  <a:ext uri="{FF2B5EF4-FFF2-40B4-BE49-F238E27FC236}">
                    <a16:creationId xmlns:a16="http://schemas.microsoft.com/office/drawing/2014/main" id="{9192E45E-DE63-48DD-7674-338CCFB42358}"/>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9" name="Chevron 51">
                <a:extLst>
                  <a:ext uri="{FF2B5EF4-FFF2-40B4-BE49-F238E27FC236}">
                    <a16:creationId xmlns:a16="http://schemas.microsoft.com/office/drawing/2014/main" id="{AA5803AE-1E1C-8F5F-22CE-FA320ABEB2E0}"/>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0" name="Chevron 52">
                <a:extLst>
                  <a:ext uri="{FF2B5EF4-FFF2-40B4-BE49-F238E27FC236}">
                    <a16:creationId xmlns:a16="http://schemas.microsoft.com/office/drawing/2014/main" id="{66AEC1C0-32D6-1B38-0378-9DECA3D02DEC}"/>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1" name="Chevron 53">
                <a:extLst>
                  <a:ext uri="{FF2B5EF4-FFF2-40B4-BE49-F238E27FC236}">
                    <a16:creationId xmlns:a16="http://schemas.microsoft.com/office/drawing/2014/main" id="{956771DF-C107-BD6F-702A-0D60F59C7739}"/>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2" name="Chevron 54">
                <a:extLst>
                  <a:ext uri="{FF2B5EF4-FFF2-40B4-BE49-F238E27FC236}">
                    <a16:creationId xmlns:a16="http://schemas.microsoft.com/office/drawing/2014/main" id="{85F99F09-E958-1CDD-F550-8958223BAC2A}"/>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3" name="Chevron 55">
                <a:extLst>
                  <a:ext uri="{FF2B5EF4-FFF2-40B4-BE49-F238E27FC236}">
                    <a16:creationId xmlns:a16="http://schemas.microsoft.com/office/drawing/2014/main" id="{0B6A879C-EFCC-A423-2F39-2E2173B1C6B5}"/>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4" name="Chevron 75">
                <a:extLst>
                  <a:ext uri="{FF2B5EF4-FFF2-40B4-BE49-F238E27FC236}">
                    <a16:creationId xmlns:a16="http://schemas.microsoft.com/office/drawing/2014/main" id="{061F5736-A6B2-5557-7CD4-8CD0F3C25529}"/>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5" name="Chevron 76">
                <a:extLst>
                  <a:ext uri="{FF2B5EF4-FFF2-40B4-BE49-F238E27FC236}">
                    <a16:creationId xmlns:a16="http://schemas.microsoft.com/office/drawing/2014/main" id="{F7FE49A9-3183-71F9-C4EE-40C37B189436}"/>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6" name="Chevron 77">
                <a:extLst>
                  <a:ext uri="{FF2B5EF4-FFF2-40B4-BE49-F238E27FC236}">
                    <a16:creationId xmlns:a16="http://schemas.microsoft.com/office/drawing/2014/main" id="{52F7B572-D4E4-77E9-9324-4C4C40A44AB9}"/>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7" name="Chevron 47">
                <a:extLst>
                  <a:ext uri="{FF2B5EF4-FFF2-40B4-BE49-F238E27FC236}">
                    <a16:creationId xmlns:a16="http://schemas.microsoft.com/office/drawing/2014/main" id="{EE5F9AA9-D0A0-A37C-2137-41A2259F5D14}"/>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8" name="Chevron 48">
                <a:extLst>
                  <a:ext uri="{FF2B5EF4-FFF2-40B4-BE49-F238E27FC236}">
                    <a16:creationId xmlns:a16="http://schemas.microsoft.com/office/drawing/2014/main" id="{36317B33-C806-739D-F19E-E3D5FC0BA6E2}"/>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9" name="Chevron 49">
                <a:extLst>
                  <a:ext uri="{FF2B5EF4-FFF2-40B4-BE49-F238E27FC236}">
                    <a16:creationId xmlns:a16="http://schemas.microsoft.com/office/drawing/2014/main" id="{36249DC4-E272-81CA-1388-6370AB8D860E}"/>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0" name="Chevron 50">
                <a:extLst>
                  <a:ext uri="{FF2B5EF4-FFF2-40B4-BE49-F238E27FC236}">
                    <a16:creationId xmlns:a16="http://schemas.microsoft.com/office/drawing/2014/main" id="{5A2B9EA3-C256-313B-7002-4BBEB2F1ED5C}"/>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1" name="Chevron 51">
                <a:extLst>
                  <a:ext uri="{FF2B5EF4-FFF2-40B4-BE49-F238E27FC236}">
                    <a16:creationId xmlns:a16="http://schemas.microsoft.com/office/drawing/2014/main" id="{505E3C9F-8958-2570-5441-E44462CB83CC}"/>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2" name="Chevron 52">
                <a:extLst>
                  <a:ext uri="{FF2B5EF4-FFF2-40B4-BE49-F238E27FC236}">
                    <a16:creationId xmlns:a16="http://schemas.microsoft.com/office/drawing/2014/main" id="{67AABDB1-EDED-9EA9-DA80-9C07107024FD}"/>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3" name="Chevron 53">
                <a:extLst>
                  <a:ext uri="{FF2B5EF4-FFF2-40B4-BE49-F238E27FC236}">
                    <a16:creationId xmlns:a16="http://schemas.microsoft.com/office/drawing/2014/main" id="{6FA050F0-C275-9CF4-1116-FBF83E92E661}"/>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4" name="Chevron 54">
                <a:extLst>
                  <a:ext uri="{FF2B5EF4-FFF2-40B4-BE49-F238E27FC236}">
                    <a16:creationId xmlns:a16="http://schemas.microsoft.com/office/drawing/2014/main" id="{EBE46320-DA5B-F2FB-6373-CCA6AFE59CA7}"/>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5" name="Chevron 55">
                <a:extLst>
                  <a:ext uri="{FF2B5EF4-FFF2-40B4-BE49-F238E27FC236}">
                    <a16:creationId xmlns:a16="http://schemas.microsoft.com/office/drawing/2014/main" id="{2009515C-FAEC-9D79-0A39-5F82B920BE0E}"/>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6" name="Chevron 75">
                <a:extLst>
                  <a:ext uri="{FF2B5EF4-FFF2-40B4-BE49-F238E27FC236}">
                    <a16:creationId xmlns:a16="http://schemas.microsoft.com/office/drawing/2014/main" id="{4196527B-1E82-91D7-4686-95D73FB226A4}"/>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7" name="Chevron 48">
                <a:extLst>
                  <a:ext uri="{FF2B5EF4-FFF2-40B4-BE49-F238E27FC236}">
                    <a16:creationId xmlns:a16="http://schemas.microsoft.com/office/drawing/2014/main" id="{C62E76A8-45C2-8236-D797-E8E5C7776AA3}"/>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8" name="Chevron 49">
                <a:extLst>
                  <a:ext uri="{FF2B5EF4-FFF2-40B4-BE49-F238E27FC236}">
                    <a16:creationId xmlns:a16="http://schemas.microsoft.com/office/drawing/2014/main" id="{0513ABBD-79E1-66FE-82AD-2C92B6BC4C57}"/>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9" name="Chevron 50">
                <a:extLst>
                  <a:ext uri="{FF2B5EF4-FFF2-40B4-BE49-F238E27FC236}">
                    <a16:creationId xmlns:a16="http://schemas.microsoft.com/office/drawing/2014/main" id="{1C0E7C34-7916-5EB7-8C01-0C45C47995DF}"/>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0" name="Chevron 51">
                <a:extLst>
                  <a:ext uri="{FF2B5EF4-FFF2-40B4-BE49-F238E27FC236}">
                    <a16:creationId xmlns:a16="http://schemas.microsoft.com/office/drawing/2014/main" id="{FAFF0DF9-8ED9-2BAE-B227-3913F82CEDB8}"/>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1" name="Chevron 52">
                <a:extLst>
                  <a:ext uri="{FF2B5EF4-FFF2-40B4-BE49-F238E27FC236}">
                    <a16:creationId xmlns:a16="http://schemas.microsoft.com/office/drawing/2014/main" id="{B1DF78DB-5BD9-C96E-A49F-E12E8D9DFFCE}"/>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2" name="Chevron 53">
                <a:extLst>
                  <a:ext uri="{FF2B5EF4-FFF2-40B4-BE49-F238E27FC236}">
                    <a16:creationId xmlns:a16="http://schemas.microsoft.com/office/drawing/2014/main" id="{705D7BDC-E519-0391-0C29-A34FD7FEA3E4}"/>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3" name="Chevron 54">
                <a:extLst>
                  <a:ext uri="{FF2B5EF4-FFF2-40B4-BE49-F238E27FC236}">
                    <a16:creationId xmlns:a16="http://schemas.microsoft.com/office/drawing/2014/main" id="{9BD87135-A6BE-7549-4436-AE905723CAA2}"/>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4" name="Chevron 55">
                <a:extLst>
                  <a:ext uri="{FF2B5EF4-FFF2-40B4-BE49-F238E27FC236}">
                    <a16:creationId xmlns:a16="http://schemas.microsoft.com/office/drawing/2014/main" id="{DACA1F4F-4EC2-2982-AEC1-787C46031C28}"/>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5" name="Chevron 75">
                <a:extLst>
                  <a:ext uri="{FF2B5EF4-FFF2-40B4-BE49-F238E27FC236}">
                    <a16:creationId xmlns:a16="http://schemas.microsoft.com/office/drawing/2014/main" id="{51033E7D-664E-0EDF-CC4A-EFC71CC0E062}"/>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6" name="Chevron 76">
                <a:extLst>
                  <a:ext uri="{FF2B5EF4-FFF2-40B4-BE49-F238E27FC236}">
                    <a16:creationId xmlns:a16="http://schemas.microsoft.com/office/drawing/2014/main" id="{A2D498E6-6C2C-EE48-54EA-F6F9F00A4B01}"/>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7" name="Chevron 77">
                <a:extLst>
                  <a:ext uri="{FF2B5EF4-FFF2-40B4-BE49-F238E27FC236}">
                    <a16:creationId xmlns:a16="http://schemas.microsoft.com/office/drawing/2014/main" id="{2C1C2A0B-08D2-F6FC-12B0-E40BD45CAE1D}"/>
                  </a:ext>
                </a:extLst>
              </p:cNvPr>
              <p:cNvSpPr/>
              <p:nvPr/>
            </p:nvSpPr>
            <p:spPr>
              <a:xfrm>
                <a:off x="46202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8" name="Chevron 47">
                <a:extLst>
                  <a:ext uri="{FF2B5EF4-FFF2-40B4-BE49-F238E27FC236}">
                    <a16:creationId xmlns:a16="http://schemas.microsoft.com/office/drawing/2014/main" id="{FB6C0C88-8193-350D-847E-6914294F191C}"/>
                  </a:ext>
                </a:extLst>
              </p:cNvPr>
              <p:cNvSpPr/>
              <p:nvPr/>
            </p:nvSpPr>
            <p:spPr>
              <a:xfrm>
                <a:off x="47407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22" name="Group 121">
              <a:extLst>
                <a:ext uri="{FF2B5EF4-FFF2-40B4-BE49-F238E27FC236}">
                  <a16:creationId xmlns:a16="http://schemas.microsoft.com/office/drawing/2014/main" id="{21C54B33-A078-CF5B-B782-EBA5084AA9AD}"/>
                </a:ext>
              </a:extLst>
            </p:cNvPr>
            <p:cNvGrpSpPr/>
            <p:nvPr/>
          </p:nvGrpSpPr>
          <p:grpSpPr>
            <a:xfrm>
              <a:off x="8390507" y="1363744"/>
              <a:ext cx="3810202" cy="90312"/>
              <a:chOff x="761795" y="2374011"/>
              <a:chExt cx="3810202" cy="90312"/>
            </a:xfrm>
            <a:grpFill/>
          </p:grpSpPr>
          <p:sp>
            <p:nvSpPr>
              <p:cNvPr id="123" name="Chevron 47">
                <a:extLst>
                  <a:ext uri="{FF2B5EF4-FFF2-40B4-BE49-F238E27FC236}">
                    <a16:creationId xmlns:a16="http://schemas.microsoft.com/office/drawing/2014/main" id="{5DB9FF59-E4F9-07FD-0096-3A8DE5037B56}"/>
                  </a:ext>
                </a:extLst>
              </p:cNvPr>
              <p:cNvSpPr/>
              <p:nvPr/>
            </p:nvSpPr>
            <p:spPr>
              <a:xfrm>
                <a:off x="7617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4" name="Chevron 48">
                <a:extLst>
                  <a:ext uri="{FF2B5EF4-FFF2-40B4-BE49-F238E27FC236}">
                    <a16:creationId xmlns:a16="http://schemas.microsoft.com/office/drawing/2014/main" id="{0D00025E-5F5A-5EDF-BE77-378E5F13874F}"/>
                  </a:ext>
                </a:extLst>
              </p:cNvPr>
              <p:cNvSpPr/>
              <p:nvPr/>
            </p:nvSpPr>
            <p:spPr>
              <a:xfrm>
                <a:off x="8822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5" name="Chevron 49">
                <a:extLst>
                  <a:ext uri="{FF2B5EF4-FFF2-40B4-BE49-F238E27FC236}">
                    <a16:creationId xmlns:a16="http://schemas.microsoft.com/office/drawing/2014/main" id="{B7AB9601-7E25-D84E-2F0C-3EA401EC0F7F}"/>
                  </a:ext>
                </a:extLst>
              </p:cNvPr>
              <p:cNvSpPr/>
              <p:nvPr/>
            </p:nvSpPr>
            <p:spPr>
              <a:xfrm>
                <a:off x="10026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6" name="Chevron 50">
                <a:extLst>
                  <a:ext uri="{FF2B5EF4-FFF2-40B4-BE49-F238E27FC236}">
                    <a16:creationId xmlns:a16="http://schemas.microsoft.com/office/drawing/2014/main" id="{1D5CC0E0-91DA-96DE-5705-F632E132295F}"/>
                  </a:ext>
                </a:extLst>
              </p:cNvPr>
              <p:cNvSpPr/>
              <p:nvPr/>
            </p:nvSpPr>
            <p:spPr>
              <a:xfrm>
                <a:off x="11231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7" name="Chevron 51">
                <a:extLst>
                  <a:ext uri="{FF2B5EF4-FFF2-40B4-BE49-F238E27FC236}">
                    <a16:creationId xmlns:a16="http://schemas.microsoft.com/office/drawing/2014/main" id="{CACECD77-60B7-3CFE-6E13-C33DF143EA0D}"/>
                  </a:ext>
                </a:extLst>
              </p:cNvPr>
              <p:cNvSpPr/>
              <p:nvPr/>
            </p:nvSpPr>
            <p:spPr>
              <a:xfrm>
                <a:off x="12435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8" name="Chevron 52">
                <a:extLst>
                  <a:ext uri="{FF2B5EF4-FFF2-40B4-BE49-F238E27FC236}">
                    <a16:creationId xmlns:a16="http://schemas.microsoft.com/office/drawing/2014/main" id="{4AAE0197-85FA-CEFC-E828-998D6A95AA85}"/>
                  </a:ext>
                </a:extLst>
              </p:cNvPr>
              <p:cNvSpPr/>
              <p:nvPr/>
            </p:nvSpPr>
            <p:spPr>
              <a:xfrm>
                <a:off x="13639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9" name="Chevron 53">
                <a:extLst>
                  <a:ext uri="{FF2B5EF4-FFF2-40B4-BE49-F238E27FC236}">
                    <a16:creationId xmlns:a16="http://schemas.microsoft.com/office/drawing/2014/main" id="{17B9B962-8B63-589C-1F9B-87D6EFCC8A7E}"/>
                  </a:ext>
                </a:extLst>
              </p:cNvPr>
              <p:cNvSpPr/>
              <p:nvPr/>
            </p:nvSpPr>
            <p:spPr>
              <a:xfrm>
                <a:off x="14844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0" name="Chevron 54">
                <a:extLst>
                  <a:ext uri="{FF2B5EF4-FFF2-40B4-BE49-F238E27FC236}">
                    <a16:creationId xmlns:a16="http://schemas.microsoft.com/office/drawing/2014/main" id="{A95F7894-9B32-BE89-3E55-81EE034011FE}"/>
                  </a:ext>
                </a:extLst>
              </p:cNvPr>
              <p:cNvSpPr/>
              <p:nvPr/>
            </p:nvSpPr>
            <p:spPr>
              <a:xfrm>
                <a:off x="16048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1" name="Chevron 55">
                <a:extLst>
                  <a:ext uri="{FF2B5EF4-FFF2-40B4-BE49-F238E27FC236}">
                    <a16:creationId xmlns:a16="http://schemas.microsoft.com/office/drawing/2014/main" id="{8A72F0B9-6099-F024-0430-34D95B7DE9CA}"/>
                  </a:ext>
                </a:extLst>
              </p:cNvPr>
              <p:cNvSpPr/>
              <p:nvPr/>
            </p:nvSpPr>
            <p:spPr>
              <a:xfrm>
                <a:off x="17253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2" name="Chevron 75">
                <a:extLst>
                  <a:ext uri="{FF2B5EF4-FFF2-40B4-BE49-F238E27FC236}">
                    <a16:creationId xmlns:a16="http://schemas.microsoft.com/office/drawing/2014/main" id="{0A89BF3C-F0B2-1BA4-B279-15BFEBDFF877}"/>
                  </a:ext>
                </a:extLst>
              </p:cNvPr>
              <p:cNvSpPr/>
              <p:nvPr/>
            </p:nvSpPr>
            <p:spPr>
              <a:xfrm>
                <a:off x="18457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3" name="Chevron 76">
                <a:extLst>
                  <a:ext uri="{FF2B5EF4-FFF2-40B4-BE49-F238E27FC236}">
                    <a16:creationId xmlns:a16="http://schemas.microsoft.com/office/drawing/2014/main" id="{BF9C80CC-6676-C59B-31F6-0B044DAFD7C5}"/>
                  </a:ext>
                </a:extLst>
              </p:cNvPr>
              <p:cNvSpPr/>
              <p:nvPr/>
            </p:nvSpPr>
            <p:spPr>
              <a:xfrm>
                <a:off x="19661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4" name="Chevron 77">
                <a:extLst>
                  <a:ext uri="{FF2B5EF4-FFF2-40B4-BE49-F238E27FC236}">
                    <a16:creationId xmlns:a16="http://schemas.microsoft.com/office/drawing/2014/main" id="{28B71AE3-0546-933F-416E-EBC833F6F26F}"/>
                  </a:ext>
                </a:extLst>
              </p:cNvPr>
              <p:cNvSpPr/>
              <p:nvPr/>
            </p:nvSpPr>
            <p:spPr>
              <a:xfrm>
                <a:off x="20866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5" name="Chevron 47">
                <a:extLst>
                  <a:ext uri="{FF2B5EF4-FFF2-40B4-BE49-F238E27FC236}">
                    <a16:creationId xmlns:a16="http://schemas.microsoft.com/office/drawing/2014/main" id="{A3A8EDDE-A599-577B-A54B-59AD561B85FA}"/>
                  </a:ext>
                </a:extLst>
              </p:cNvPr>
              <p:cNvSpPr/>
              <p:nvPr/>
            </p:nvSpPr>
            <p:spPr>
              <a:xfrm>
                <a:off x="22070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6" name="Chevron 48">
                <a:extLst>
                  <a:ext uri="{FF2B5EF4-FFF2-40B4-BE49-F238E27FC236}">
                    <a16:creationId xmlns:a16="http://schemas.microsoft.com/office/drawing/2014/main" id="{F806F641-ADD1-ADD2-C3FC-D296CDA4552B}"/>
                  </a:ext>
                </a:extLst>
              </p:cNvPr>
              <p:cNvSpPr/>
              <p:nvPr/>
            </p:nvSpPr>
            <p:spPr>
              <a:xfrm>
                <a:off x="23275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7" name="Chevron 49">
                <a:extLst>
                  <a:ext uri="{FF2B5EF4-FFF2-40B4-BE49-F238E27FC236}">
                    <a16:creationId xmlns:a16="http://schemas.microsoft.com/office/drawing/2014/main" id="{8704C9B9-EBE7-6988-A6D9-2C66D5319A56}"/>
                  </a:ext>
                </a:extLst>
              </p:cNvPr>
              <p:cNvSpPr/>
              <p:nvPr/>
            </p:nvSpPr>
            <p:spPr>
              <a:xfrm>
                <a:off x="24479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8" name="Chevron 50">
                <a:extLst>
                  <a:ext uri="{FF2B5EF4-FFF2-40B4-BE49-F238E27FC236}">
                    <a16:creationId xmlns:a16="http://schemas.microsoft.com/office/drawing/2014/main" id="{EB3B9618-43B3-F113-E47A-39818D555C7C}"/>
                  </a:ext>
                </a:extLst>
              </p:cNvPr>
              <p:cNvSpPr/>
              <p:nvPr/>
            </p:nvSpPr>
            <p:spPr>
              <a:xfrm>
                <a:off x="25683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9" name="Chevron 51">
                <a:extLst>
                  <a:ext uri="{FF2B5EF4-FFF2-40B4-BE49-F238E27FC236}">
                    <a16:creationId xmlns:a16="http://schemas.microsoft.com/office/drawing/2014/main" id="{BB838F5B-A759-B617-2ABD-5F25D15219B9}"/>
                  </a:ext>
                </a:extLst>
              </p:cNvPr>
              <p:cNvSpPr/>
              <p:nvPr/>
            </p:nvSpPr>
            <p:spPr>
              <a:xfrm>
                <a:off x="268883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0" name="Chevron 52">
                <a:extLst>
                  <a:ext uri="{FF2B5EF4-FFF2-40B4-BE49-F238E27FC236}">
                    <a16:creationId xmlns:a16="http://schemas.microsoft.com/office/drawing/2014/main" id="{4A68D919-C42F-D6BF-B2DE-F598F5415931}"/>
                  </a:ext>
                </a:extLst>
              </p:cNvPr>
              <p:cNvSpPr/>
              <p:nvPr/>
            </p:nvSpPr>
            <p:spPr>
              <a:xfrm>
                <a:off x="280927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1" name="Chevron 53">
                <a:extLst>
                  <a:ext uri="{FF2B5EF4-FFF2-40B4-BE49-F238E27FC236}">
                    <a16:creationId xmlns:a16="http://schemas.microsoft.com/office/drawing/2014/main" id="{8E2AA443-CF00-D121-A3F3-0C93AA71AE0C}"/>
                  </a:ext>
                </a:extLst>
              </p:cNvPr>
              <p:cNvSpPr/>
              <p:nvPr/>
            </p:nvSpPr>
            <p:spPr>
              <a:xfrm>
                <a:off x="292971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2" name="Chevron 54">
                <a:extLst>
                  <a:ext uri="{FF2B5EF4-FFF2-40B4-BE49-F238E27FC236}">
                    <a16:creationId xmlns:a16="http://schemas.microsoft.com/office/drawing/2014/main" id="{E6CC832B-EAD7-E9AD-E437-06C8A6A4E91C}"/>
                  </a:ext>
                </a:extLst>
              </p:cNvPr>
              <p:cNvSpPr/>
              <p:nvPr/>
            </p:nvSpPr>
            <p:spPr>
              <a:xfrm>
                <a:off x="305015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3" name="Chevron 55">
                <a:extLst>
                  <a:ext uri="{FF2B5EF4-FFF2-40B4-BE49-F238E27FC236}">
                    <a16:creationId xmlns:a16="http://schemas.microsoft.com/office/drawing/2014/main" id="{F4074815-6D03-A059-AF73-6C06F3E25E0F}"/>
                  </a:ext>
                </a:extLst>
              </p:cNvPr>
              <p:cNvSpPr/>
              <p:nvPr/>
            </p:nvSpPr>
            <p:spPr>
              <a:xfrm>
                <a:off x="317059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4" name="Chevron 75">
                <a:extLst>
                  <a:ext uri="{FF2B5EF4-FFF2-40B4-BE49-F238E27FC236}">
                    <a16:creationId xmlns:a16="http://schemas.microsoft.com/office/drawing/2014/main" id="{7FEACE28-24A3-01D5-DEB5-AEEAE535D719}"/>
                  </a:ext>
                </a:extLst>
              </p:cNvPr>
              <p:cNvSpPr/>
              <p:nvPr/>
            </p:nvSpPr>
            <p:spPr>
              <a:xfrm>
                <a:off x="3291043"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5" name="Chevron 48">
                <a:extLst>
                  <a:ext uri="{FF2B5EF4-FFF2-40B4-BE49-F238E27FC236}">
                    <a16:creationId xmlns:a16="http://schemas.microsoft.com/office/drawing/2014/main" id="{22007AAD-9060-758E-BB47-34D2EEB04805}"/>
                  </a:ext>
                </a:extLst>
              </p:cNvPr>
              <p:cNvSpPr/>
              <p:nvPr/>
            </p:nvSpPr>
            <p:spPr>
              <a:xfrm>
                <a:off x="34158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6" name="Chevron 49">
                <a:extLst>
                  <a:ext uri="{FF2B5EF4-FFF2-40B4-BE49-F238E27FC236}">
                    <a16:creationId xmlns:a16="http://schemas.microsoft.com/office/drawing/2014/main" id="{F9D1D659-5B0E-233C-18AC-EF5D06160F1D}"/>
                  </a:ext>
                </a:extLst>
              </p:cNvPr>
              <p:cNvSpPr/>
              <p:nvPr/>
            </p:nvSpPr>
            <p:spPr>
              <a:xfrm>
                <a:off x="35363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7" name="Chevron 50">
                <a:extLst>
                  <a:ext uri="{FF2B5EF4-FFF2-40B4-BE49-F238E27FC236}">
                    <a16:creationId xmlns:a16="http://schemas.microsoft.com/office/drawing/2014/main" id="{4DCA0DC4-D3FA-B835-57D9-50EC26E53A28}"/>
                  </a:ext>
                </a:extLst>
              </p:cNvPr>
              <p:cNvSpPr/>
              <p:nvPr/>
            </p:nvSpPr>
            <p:spPr>
              <a:xfrm>
                <a:off x="36567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8" name="Chevron 51">
                <a:extLst>
                  <a:ext uri="{FF2B5EF4-FFF2-40B4-BE49-F238E27FC236}">
                    <a16:creationId xmlns:a16="http://schemas.microsoft.com/office/drawing/2014/main" id="{D56EE8D8-A839-8E3D-6D27-7307C3413691}"/>
                  </a:ext>
                </a:extLst>
              </p:cNvPr>
              <p:cNvSpPr/>
              <p:nvPr/>
            </p:nvSpPr>
            <p:spPr>
              <a:xfrm>
                <a:off x="37772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9" name="Chevron 52">
                <a:extLst>
                  <a:ext uri="{FF2B5EF4-FFF2-40B4-BE49-F238E27FC236}">
                    <a16:creationId xmlns:a16="http://schemas.microsoft.com/office/drawing/2014/main" id="{34022175-7397-19B8-FB84-59CF37A275D3}"/>
                  </a:ext>
                </a:extLst>
              </p:cNvPr>
              <p:cNvSpPr/>
              <p:nvPr/>
            </p:nvSpPr>
            <p:spPr>
              <a:xfrm>
                <a:off x="38976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0" name="Chevron 53">
                <a:extLst>
                  <a:ext uri="{FF2B5EF4-FFF2-40B4-BE49-F238E27FC236}">
                    <a16:creationId xmlns:a16="http://schemas.microsoft.com/office/drawing/2014/main" id="{4851AAFC-5B5C-1CC3-D1B8-69BCF47AD473}"/>
                  </a:ext>
                </a:extLst>
              </p:cNvPr>
              <p:cNvSpPr/>
              <p:nvPr/>
            </p:nvSpPr>
            <p:spPr>
              <a:xfrm>
                <a:off x="401808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1" name="Chevron 54">
                <a:extLst>
                  <a:ext uri="{FF2B5EF4-FFF2-40B4-BE49-F238E27FC236}">
                    <a16:creationId xmlns:a16="http://schemas.microsoft.com/office/drawing/2014/main" id="{8FEFB8BC-382A-889E-DF8A-6BA7B0E0B858}"/>
                  </a:ext>
                </a:extLst>
              </p:cNvPr>
              <p:cNvSpPr/>
              <p:nvPr/>
            </p:nvSpPr>
            <p:spPr>
              <a:xfrm>
                <a:off x="413852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2" name="Chevron 55">
                <a:extLst>
                  <a:ext uri="{FF2B5EF4-FFF2-40B4-BE49-F238E27FC236}">
                    <a16:creationId xmlns:a16="http://schemas.microsoft.com/office/drawing/2014/main" id="{739954B2-F666-0C14-574D-5FD31559F7B9}"/>
                  </a:ext>
                </a:extLst>
              </p:cNvPr>
              <p:cNvSpPr/>
              <p:nvPr/>
            </p:nvSpPr>
            <p:spPr>
              <a:xfrm>
                <a:off x="425896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3" name="Chevron 75">
                <a:extLst>
                  <a:ext uri="{FF2B5EF4-FFF2-40B4-BE49-F238E27FC236}">
                    <a16:creationId xmlns:a16="http://schemas.microsoft.com/office/drawing/2014/main" id="{A2D65592-D3BF-0583-FAC3-32B5B95DACEB}"/>
                  </a:ext>
                </a:extLst>
              </p:cNvPr>
              <p:cNvSpPr/>
              <p:nvPr/>
            </p:nvSpPr>
            <p:spPr>
              <a:xfrm>
                <a:off x="437940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4" name="Chevron 76">
                <a:extLst>
                  <a:ext uri="{FF2B5EF4-FFF2-40B4-BE49-F238E27FC236}">
                    <a16:creationId xmlns:a16="http://schemas.microsoft.com/office/drawing/2014/main" id="{7DBE2F04-CF84-DD66-50DD-7A684AFFE44F}"/>
                  </a:ext>
                </a:extLst>
              </p:cNvPr>
              <p:cNvSpPr/>
              <p:nvPr/>
            </p:nvSpPr>
            <p:spPr>
              <a:xfrm>
                <a:off x="4499845" y="2374011"/>
                <a:ext cx="72152" cy="90312"/>
              </a:xfrm>
              <a:prstGeom prst="chevron">
                <a:avLst>
                  <a:gd name="adj" fmla="val 63917"/>
                </a:avLst>
              </a:prstGeom>
              <a:grpFill/>
              <a:ln w="2857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263" name="Rounded Rectangle 7">
            <a:extLst>
              <a:ext uri="{FF2B5EF4-FFF2-40B4-BE49-F238E27FC236}">
                <a16:creationId xmlns:a16="http://schemas.microsoft.com/office/drawing/2014/main" id="{9977D2D8-71F5-50CE-03C0-DE0995A93D7F}"/>
              </a:ext>
            </a:extLst>
          </p:cNvPr>
          <p:cNvSpPr/>
          <p:nvPr/>
        </p:nvSpPr>
        <p:spPr>
          <a:xfrm>
            <a:off x="546101" y="5462636"/>
            <a:ext cx="11099800" cy="65903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Schneider emphasized </a:t>
            </a:r>
            <a:r>
              <a:rPr kumimoji="0" lang="en-US" sz="1600" b="1" i="0" u="none" strike="noStrike" kern="1200" cap="none" spc="0" normalizeH="0" baseline="0" noProof="0" dirty="0">
                <a:ln>
                  <a:noFill/>
                </a:ln>
                <a:solidFill>
                  <a:srgbClr val="3F1A01"/>
                </a:solidFill>
                <a:effectLst/>
                <a:uLnTx/>
                <a:uFillTx/>
                <a:latin typeface="Arial"/>
                <a:ea typeface="+mn-ea"/>
                <a:cs typeface="+mn-cs"/>
              </a:rPr>
              <a:t>diagnostic reliability</a:t>
            </a:r>
            <a:r>
              <a:rPr kumimoji="0" lang="en-US" sz="1600" b="0" i="0" u="none" strike="noStrike" kern="1200" cap="none" spc="0" normalizeH="0" baseline="0" noProof="0" dirty="0">
                <a:ln>
                  <a:noFill/>
                </a:ln>
                <a:solidFill>
                  <a:srgbClr val="3F1A01"/>
                </a:solidFill>
                <a:effectLst/>
                <a:uLnTx/>
                <a:uFillTx/>
                <a:latin typeface="Arial"/>
                <a:ea typeface="+mn-ea"/>
                <a:cs typeface="+mn-cs"/>
              </a:rPr>
              <a:t>, whereas phenomenological psychiatry </a:t>
            </a:r>
            <a:br>
              <a:rPr kumimoji="0" lang="en-US" sz="1600" b="0" i="0" u="none" strike="noStrike" kern="1200" cap="none" spc="0" normalizeH="0" baseline="0" noProof="0" dirty="0">
                <a:ln>
                  <a:noFill/>
                </a:ln>
                <a:solidFill>
                  <a:srgbClr val="3F1A01"/>
                </a:solidFill>
                <a:effectLst/>
                <a:uLnTx/>
                <a:uFillTx/>
                <a:latin typeface="Arial"/>
                <a:ea typeface="+mn-ea"/>
                <a:cs typeface="+mn-cs"/>
              </a:rPr>
            </a:br>
            <a:r>
              <a:rPr kumimoji="0" lang="en-US" sz="1600" b="0" i="0" u="none" strike="noStrike" kern="1200" cap="none" spc="0" normalizeH="0" baseline="0" noProof="0" dirty="0">
                <a:ln>
                  <a:noFill/>
                </a:ln>
                <a:solidFill>
                  <a:srgbClr val="3F1A01"/>
                </a:solidFill>
                <a:effectLst/>
                <a:uLnTx/>
                <a:uFillTx/>
                <a:latin typeface="Arial"/>
                <a:ea typeface="+mn-ea"/>
                <a:cs typeface="+mn-cs"/>
              </a:rPr>
              <a:t>focused on the </a:t>
            </a:r>
            <a:r>
              <a:rPr kumimoji="0" lang="en-US" sz="1600" b="1" i="0" u="none" strike="noStrike" kern="1200" cap="none" spc="0" normalizeH="0" baseline="0" noProof="0" dirty="0">
                <a:ln>
                  <a:noFill/>
                </a:ln>
                <a:solidFill>
                  <a:srgbClr val="3F1A01"/>
                </a:solidFill>
                <a:effectLst/>
                <a:uLnTx/>
                <a:uFillTx/>
                <a:latin typeface="Arial"/>
                <a:ea typeface="+mn-ea"/>
                <a:cs typeface="+mn-cs"/>
              </a:rPr>
              <a:t>subjective experience </a:t>
            </a:r>
            <a:r>
              <a:rPr kumimoji="0" lang="en-US" sz="1600" b="0" i="0" u="none" strike="noStrike" kern="1200" cap="none" spc="0" normalizeH="0" baseline="0" noProof="0" dirty="0">
                <a:ln>
                  <a:noFill/>
                </a:ln>
                <a:solidFill>
                  <a:srgbClr val="3F1A01"/>
                </a:solidFill>
                <a:effectLst/>
                <a:uLnTx/>
                <a:uFillTx/>
                <a:latin typeface="Arial"/>
                <a:ea typeface="+mn-ea"/>
                <a:cs typeface="+mn-cs"/>
              </a:rPr>
              <a:t>in schizophrenia</a:t>
            </a:r>
            <a:r>
              <a:rPr kumimoji="0" lang="en-US" sz="1600" b="0" i="0" u="none" strike="noStrike" kern="1200" cap="none" spc="0" normalizeH="0" baseline="30000" noProof="0" dirty="0">
                <a:ln>
                  <a:noFill/>
                </a:ln>
                <a:solidFill>
                  <a:srgbClr val="3F1A01"/>
                </a:solidFill>
                <a:effectLst/>
                <a:uLnTx/>
                <a:uFillTx/>
                <a:latin typeface="Arial"/>
                <a:ea typeface="+mn-ea"/>
                <a:cs typeface="+mn-cs"/>
              </a:rPr>
              <a:t>1,4,5</a:t>
            </a:r>
          </a:p>
        </p:txBody>
      </p:sp>
      <p:sp>
        <p:nvSpPr>
          <p:cNvPr id="276" name="Content Placeholder 3">
            <a:extLst>
              <a:ext uri="{FF2B5EF4-FFF2-40B4-BE49-F238E27FC236}">
                <a16:creationId xmlns:a16="http://schemas.microsoft.com/office/drawing/2014/main" id="{9DFD7DB7-16B6-E99C-4816-A033F25C32E7}"/>
              </a:ext>
            </a:extLst>
          </p:cNvPr>
          <p:cNvSpPr>
            <a:spLocks noGrp="1"/>
          </p:cNvSpPr>
          <p:nvPr>
            <p:ph sz="half" idx="20"/>
          </p:nvPr>
        </p:nvSpPr>
        <p:spPr>
          <a:xfrm>
            <a:off x="6235700" y="2133401"/>
            <a:ext cx="5410200" cy="3247121"/>
          </a:xfrm>
        </p:spPr>
        <p:txBody>
          <a:bodyPr lIns="180000" tIns="144000" rIns="180000" bIns="144000"/>
          <a:lstStyle/>
          <a:p>
            <a:pPr marL="0" indent="0">
              <a:spcBef>
                <a:spcPts val="1200"/>
              </a:spcBef>
              <a:buNone/>
            </a:pPr>
            <a:r>
              <a:rPr lang="en-US" sz="1400" b="1" noProof="0" dirty="0"/>
              <a:t>Phenomenological psychopathology</a:t>
            </a:r>
          </a:p>
          <a:p>
            <a:pPr>
              <a:spcBef>
                <a:spcPts val="600"/>
              </a:spcBef>
            </a:pPr>
            <a:r>
              <a:rPr lang="en-US" sz="1400" noProof="0" dirty="0"/>
              <a:t>Early 20</a:t>
            </a:r>
            <a:r>
              <a:rPr lang="en-US" sz="1400" baseline="30000" noProof="0" dirty="0"/>
              <a:t>th</a:t>
            </a:r>
            <a:r>
              <a:rPr lang="en-US" sz="1400" noProof="0" dirty="0"/>
              <a:t> century psychiatrists </a:t>
            </a:r>
            <a:r>
              <a:rPr lang="en-US" sz="1400" b="1" noProof="0" dirty="0"/>
              <a:t>Eugène Minkowski </a:t>
            </a:r>
            <a:r>
              <a:rPr lang="en-US" sz="1400" noProof="0" dirty="0"/>
              <a:t>and </a:t>
            </a:r>
            <a:r>
              <a:rPr lang="en-US" sz="1400" b="1" noProof="0" dirty="0"/>
              <a:t>Ludwig Binswanger </a:t>
            </a:r>
            <a:r>
              <a:rPr lang="en-US" sz="1400" noProof="0" dirty="0"/>
              <a:t>first conceptualized schizophrenia phenomenologically focusing on the </a:t>
            </a:r>
            <a:r>
              <a:rPr lang="en-US" sz="1400" b="1" noProof="0" dirty="0"/>
              <a:t>experiential structures </a:t>
            </a:r>
            <a:r>
              <a:rPr lang="en-US" sz="1400" noProof="0" dirty="0"/>
              <a:t>of the illness</a:t>
            </a:r>
            <a:r>
              <a:rPr lang="en-US" sz="1400" baseline="30000" noProof="0" dirty="0"/>
              <a:t>4</a:t>
            </a:r>
          </a:p>
          <a:p>
            <a:pPr>
              <a:spcBef>
                <a:spcPts val="600"/>
              </a:spcBef>
            </a:pPr>
            <a:r>
              <a:rPr lang="en-US" sz="1400" dirty="0"/>
              <a:t>Key experiential constructs included </a:t>
            </a:r>
            <a:r>
              <a:rPr lang="en-US" sz="1400" b="1" dirty="0"/>
              <a:t>autism, loss of vital contact with reality, and altered basic structures of subjectivity including selfhood</a:t>
            </a:r>
            <a:r>
              <a:rPr lang="en-US" sz="1400" baseline="30000" noProof="0" dirty="0"/>
              <a:t>4,5</a:t>
            </a:r>
          </a:p>
          <a:p>
            <a:pPr>
              <a:spcBef>
                <a:spcPts val="600"/>
              </a:spcBef>
            </a:pPr>
            <a:r>
              <a:rPr lang="en-US" sz="1400" noProof="0" dirty="0"/>
              <a:t>Building on this phenomenological approach, contemporary research emphasizes that schizophrenia reflects </a:t>
            </a:r>
            <a:r>
              <a:rPr lang="en-US" sz="1400" b="1" noProof="0" dirty="0"/>
              <a:t>a global transformation of subjective experience</a:t>
            </a:r>
            <a:r>
              <a:rPr lang="en-US" sz="1400" baseline="30000" dirty="0"/>
              <a:t>5,6</a:t>
            </a:r>
            <a:endParaRPr lang="en-US" sz="1400" baseline="30000" noProof="0" dirty="0"/>
          </a:p>
        </p:txBody>
      </p:sp>
      <p:sp>
        <p:nvSpPr>
          <p:cNvPr id="277" name="Content Placeholder 4">
            <a:extLst>
              <a:ext uri="{FF2B5EF4-FFF2-40B4-BE49-F238E27FC236}">
                <a16:creationId xmlns:a16="http://schemas.microsoft.com/office/drawing/2014/main" id="{D2BBFE92-D851-E66D-9A69-050B8ABF2452}"/>
              </a:ext>
            </a:extLst>
          </p:cNvPr>
          <p:cNvSpPr>
            <a:spLocks noGrp="1"/>
          </p:cNvSpPr>
          <p:nvPr>
            <p:ph sz="half" idx="21"/>
          </p:nvPr>
        </p:nvSpPr>
        <p:spPr>
          <a:xfrm>
            <a:off x="539749" y="2133401"/>
            <a:ext cx="5410197" cy="3247121"/>
          </a:xfrm>
        </p:spPr>
        <p:txBody>
          <a:bodyPr lIns="180000" tIns="144000" rIns="144000" bIns="144000"/>
          <a:lstStyle/>
          <a:p>
            <a:pPr marL="0" indent="0">
              <a:spcBef>
                <a:spcPts val="1200"/>
              </a:spcBef>
              <a:buNone/>
            </a:pPr>
            <a:r>
              <a:rPr lang="en-US" sz="1400" b="1" noProof="0" dirty="0">
                <a:ea typeface="Calibri" panose="020F0502020204030204" pitchFamily="34" charset="0"/>
                <a:cs typeface="Calibri" panose="020F0502020204030204" pitchFamily="34" charset="0"/>
              </a:rPr>
              <a:t>Kurt Schneider’s first-rank symptoms </a:t>
            </a:r>
          </a:p>
          <a:p>
            <a:pPr>
              <a:spcBef>
                <a:spcPts val="600"/>
              </a:spcBef>
            </a:pPr>
            <a:r>
              <a:rPr lang="en-US" sz="1400" noProof="0" dirty="0">
                <a:ea typeface="Calibri" panose="020F0502020204030204" pitchFamily="34" charset="0"/>
                <a:cs typeface="Calibri" panose="020F0502020204030204" pitchFamily="34" charset="0"/>
              </a:rPr>
              <a:t>In 1959, Schneider proposed FRS to improve the diagnostic reliability of schizophrenia</a:t>
            </a:r>
            <a:r>
              <a:rPr lang="en-US" sz="1400" baseline="30000" noProof="0" dirty="0">
                <a:ea typeface="Calibri" panose="020F0502020204030204" pitchFamily="34" charset="0"/>
                <a:cs typeface="Calibri" panose="020F0502020204030204" pitchFamily="34" charset="0"/>
              </a:rPr>
              <a:t>1,2</a:t>
            </a:r>
          </a:p>
          <a:p>
            <a:pPr>
              <a:spcBef>
                <a:spcPts val="600"/>
              </a:spcBef>
            </a:pPr>
            <a:r>
              <a:rPr lang="en-US" sz="1400" noProof="0" dirty="0">
                <a:ea typeface="Calibri" panose="020F0502020204030204" pitchFamily="34" charset="0"/>
                <a:cs typeface="Calibri" panose="020F0502020204030204" pitchFamily="34" charset="0"/>
              </a:rPr>
              <a:t>FRS include </a:t>
            </a:r>
            <a:r>
              <a:rPr lang="en-US" sz="1400" b="1" noProof="0" dirty="0">
                <a:ea typeface="Calibri" panose="020F0502020204030204" pitchFamily="34" charset="0"/>
                <a:cs typeface="Calibri" panose="020F0502020204030204" pitchFamily="34" charset="0"/>
              </a:rPr>
              <a:t>auditory hallucinations, thought interference and broadcasting, somatic hallucinations, </a:t>
            </a:r>
            <a:r>
              <a:rPr lang="en-US" sz="1400" noProof="0" dirty="0">
                <a:ea typeface="Calibri" panose="020F0502020204030204" pitchFamily="34" charset="0"/>
                <a:cs typeface="Calibri" panose="020F0502020204030204" pitchFamily="34" charset="0"/>
              </a:rPr>
              <a:t>and </a:t>
            </a:r>
            <a:r>
              <a:rPr lang="en-US" sz="1400" b="1" noProof="0" dirty="0">
                <a:ea typeface="Calibri" panose="020F0502020204030204" pitchFamily="34" charset="0"/>
                <a:cs typeface="Calibri" panose="020F0502020204030204" pitchFamily="34" charset="0"/>
              </a:rPr>
              <a:t>delusional perception</a:t>
            </a:r>
            <a:r>
              <a:rPr lang="en-US" sz="1400" baseline="30000" noProof="0" dirty="0">
                <a:ea typeface="Calibri" panose="020F0502020204030204" pitchFamily="34" charset="0"/>
                <a:cs typeface="Calibri" panose="020F0502020204030204" pitchFamily="34" charset="0"/>
              </a:rPr>
              <a:t>1,3</a:t>
            </a:r>
          </a:p>
          <a:p>
            <a:pPr>
              <a:spcBef>
                <a:spcPts val="600"/>
              </a:spcBef>
            </a:pPr>
            <a:r>
              <a:rPr lang="en-US" sz="1400" noProof="0" dirty="0">
                <a:ea typeface="Calibri" panose="020F0502020204030204" pitchFamily="34" charset="0"/>
                <a:cs typeface="Calibri" panose="020F0502020204030204" pitchFamily="34" charset="0"/>
              </a:rPr>
              <a:t>The clear definitions of FRS were incorporated in operational diagnostic systems, including DSM-III</a:t>
            </a:r>
            <a:r>
              <a:rPr lang="en-US" sz="1400" baseline="30000" noProof="0" dirty="0">
                <a:ea typeface="Calibri" panose="020F0502020204030204" pitchFamily="34" charset="0"/>
                <a:cs typeface="Calibri" panose="020F0502020204030204" pitchFamily="34" charset="0"/>
              </a:rPr>
              <a:t>1</a:t>
            </a:r>
          </a:p>
          <a:p>
            <a:pPr>
              <a:spcBef>
                <a:spcPts val="600"/>
              </a:spcBef>
            </a:pPr>
            <a:r>
              <a:rPr lang="en-US" sz="1400" noProof="0" dirty="0">
                <a:ea typeface="Calibri" panose="020F0502020204030204" pitchFamily="34" charset="0"/>
                <a:cs typeface="Calibri" panose="020F0502020204030204" pitchFamily="34" charset="0"/>
              </a:rPr>
              <a:t>However, later research has shown limited specificity of FRS for schizophrenia as these symptoms have also been observed in other mental disorders</a:t>
            </a:r>
            <a:r>
              <a:rPr lang="en-US" sz="1400" baseline="30000" noProof="0" dirty="0">
                <a:ea typeface="Calibri" panose="020F0502020204030204" pitchFamily="34" charset="0"/>
                <a:cs typeface="Calibri" panose="020F0502020204030204" pitchFamily="34" charset="0"/>
              </a:rPr>
              <a:t>3</a:t>
            </a:r>
            <a:endParaRPr lang="en-US" sz="1400" noProof="0" dirty="0">
              <a:ea typeface="Calibri" panose="020F0502020204030204" pitchFamily="34" charset="0"/>
              <a:cs typeface="Calibri" panose="020F0502020204030204" pitchFamily="34" charset="0"/>
            </a:endParaRPr>
          </a:p>
          <a:p>
            <a:pPr>
              <a:spcBef>
                <a:spcPts val="1200"/>
              </a:spcBef>
            </a:pPr>
            <a:endParaRPr lang="en-US" sz="1400" noProof="0" dirty="0"/>
          </a:p>
        </p:txBody>
      </p:sp>
    </p:spTree>
    <p:extLst>
      <p:ext uri="{BB962C8B-B14F-4D97-AF65-F5344CB8AC3E}">
        <p14:creationId xmlns:p14="http://schemas.microsoft.com/office/powerpoint/2010/main" val="449898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E1D6B-CAA4-2F50-BCC0-75DA33DFFFB4}"/>
              </a:ext>
            </a:extLst>
          </p:cNvPr>
          <p:cNvSpPr>
            <a:spLocks noGrp="1"/>
          </p:cNvSpPr>
          <p:nvPr>
            <p:ph type="title"/>
          </p:nvPr>
        </p:nvSpPr>
        <p:spPr/>
        <p:txBody>
          <a:bodyPr/>
          <a:lstStyle/>
          <a:p>
            <a:r>
              <a:rPr lang="en-US" noProof="0" dirty="0"/>
              <a:t>Definitions of schizophrenia</a:t>
            </a:r>
          </a:p>
        </p:txBody>
      </p:sp>
      <p:sp>
        <p:nvSpPr>
          <p:cNvPr id="4" name="Text Placeholder 3">
            <a:extLst>
              <a:ext uri="{FF2B5EF4-FFF2-40B4-BE49-F238E27FC236}">
                <a16:creationId xmlns:a16="http://schemas.microsoft.com/office/drawing/2014/main" id="{781E305D-9B84-8203-069D-4E731963201A}"/>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1706390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DA9A4-BB99-DBB2-4CB8-6946EDC529D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AFAD1A-D4D4-320B-7267-F3FCE12C9ACF}"/>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19" name="Title 18">
            <a:extLst>
              <a:ext uri="{FF2B5EF4-FFF2-40B4-BE49-F238E27FC236}">
                <a16:creationId xmlns:a16="http://schemas.microsoft.com/office/drawing/2014/main" id="{9AA4B5A5-6F5F-C03C-A6A5-791F0959F812}"/>
              </a:ext>
            </a:extLst>
          </p:cNvPr>
          <p:cNvSpPr>
            <a:spLocks noGrp="1"/>
          </p:cNvSpPr>
          <p:nvPr>
            <p:ph type="title"/>
          </p:nvPr>
        </p:nvSpPr>
        <p:spPr>
          <a:xfrm>
            <a:off x="539749" y="814386"/>
            <a:ext cx="9213851" cy="332399"/>
          </a:xfrm>
        </p:spPr>
        <p:txBody>
          <a:bodyPr/>
          <a:lstStyle/>
          <a:p>
            <a:r>
              <a:rPr lang="en-US" noProof="0" dirty="0"/>
              <a:t>What is our understanding of schizophrenia today? </a:t>
            </a:r>
          </a:p>
        </p:txBody>
      </p:sp>
      <p:sp>
        <p:nvSpPr>
          <p:cNvPr id="25" name="Text Placeholder 24">
            <a:extLst>
              <a:ext uri="{FF2B5EF4-FFF2-40B4-BE49-F238E27FC236}">
                <a16:creationId xmlns:a16="http://schemas.microsoft.com/office/drawing/2014/main" id="{A3B5E6A3-5004-913D-107D-CB1106C17159}"/>
              </a:ext>
            </a:extLst>
          </p:cNvPr>
          <p:cNvSpPr>
            <a:spLocks noGrp="1"/>
          </p:cNvSpPr>
          <p:nvPr>
            <p:ph type="body" sz="quarter" idx="18"/>
          </p:nvPr>
        </p:nvSpPr>
        <p:spPr>
          <a:xfrm>
            <a:off x="539749" y="6102000"/>
            <a:ext cx="9452283" cy="619200"/>
          </a:xfrm>
        </p:spPr>
        <p:txBody>
          <a:bodyPr/>
          <a:lstStyle/>
          <a:p>
            <a:r>
              <a:rPr lang="en-US" noProof="0" dirty="0"/>
              <a:t>1. Leucht et al. Nat Rev Dis Primers 2025;11:83; 2. Tandon et al. </a:t>
            </a:r>
            <a:r>
              <a:rPr lang="en-US" noProof="0" dirty="0" err="1"/>
              <a:t>Schizophr</a:t>
            </a:r>
            <a:r>
              <a:rPr lang="en-US" noProof="0" dirty="0"/>
              <a:t> Res 2009;110:1–23; 3. </a:t>
            </a:r>
            <a:r>
              <a:rPr lang="en-US" noProof="0" dirty="0" err="1"/>
              <a:t>Jablensky</a:t>
            </a:r>
            <a:r>
              <a:rPr lang="en-US" noProof="0" dirty="0"/>
              <a:t>. Am J Psychiatry 2015;172:105–107; 4. Owen et al. Lancet 2016;388:86–97; </a:t>
            </a:r>
            <a:br>
              <a:rPr lang="en-US" noProof="0" dirty="0"/>
            </a:br>
            <a:r>
              <a:rPr lang="en-US" dirty="0"/>
              <a:t>5. Raballo A. Personal communication; </a:t>
            </a:r>
            <a:r>
              <a:rPr lang="en-US" noProof="0" dirty="0"/>
              <a:t>6. Howes &amp; . Lancet 2014;383:1677–1687; 7. Nelson et al. </a:t>
            </a:r>
            <a:r>
              <a:rPr lang="en-US" noProof="0" dirty="0" err="1"/>
              <a:t>Schizophr</a:t>
            </a:r>
            <a:r>
              <a:rPr lang="en-US" noProof="0" dirty="0"/>
              <a:t> Res 2014;152;20–27; 8. </a:t>
            </a:r>
            <a:r>
              <a:rPr lang="en-US" dirty="0"/>
              <a:t>Raballo et al. </a:t>
            </a:r>
            <a:r>
              <a:rPr lang="en-US" dirty="0" err="1"/>
              <a:t>Schizophr</a:t>
            </a:r>
            <a:r>
              <a:rPr lang="en-US" dirty="0"/>
              <a:t> Bull 2025;51:11877–1192 </a:t>
            </a:r>
            <a:endParaRPr lang="en-US" noProof="0" dirty="0"/>
          </a:p>
        </p:txBody>
      </p:sp>
      <p:sp>
        <p:nvSpPr>
          <p:cNvPr id="28" name="Content Placeholder 9">
            <a:extLst>
              <a:ext uri="{FF2B5EF4-FFF2-40B4-BE49-F238E27FC236}">
                <a16:creationId xmlns:a16="http://schemas.microsoft.com/office/drawing/2014/main" id="{6A02BE60-3B71-E741-B496-BE65011602F6}"/>
              </a:ext>
            </a:extLst>
          </p:cNvPr>
          <p:cNvSpPr txBox="1">
            <a:spLocks/>
          </p:cNvSpPr>
          <p:nvPr/>
        </p:nvSpPr>
        <p:spPr>
          <a:xfrm>
            <a:off x="539749" y="1729949"/>
            <a:ext cx="6369051" cy="4112099"/>
          </a:xfrm>
          <a:prstGeom prst="round2DiagRect">
            <a:avLst>
              <a:gd name="adj1" fmla="val 0"/>
              <a:gd name="adj2" fmla="val 5647"/>
            </a:avLst>
          </a:prstGeom>
          <a:solidFill>
            <a:srgbClr val="D9D1CC"/>
          </a:solidFill>
        </p:spPr>
        <p:txBody>
          <a:bodyPr vert="horz" lIns="108000" tIns="108000" rIns="108000" bIns="108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dirty="0"/>
              <a:t>Schizophrenia is a </a:t>
            </a:r>
            <a:r>
              <a:rPr lang="en-US" b="1" noProof="0" dirty="0"/>
              <a:t>severe mental illness </a:t>
            </a:r>
            <a:r>
              <a:rPr lang="en-US" noProof="0" dirty="0"/>
              <a:t>that typically emerges in late adolescence, and is associated with heterogenous symptoms and a high degree of disability</a:t>
            </a:r>
            <a:r>
              <a:rPr lang="en-US" baseline="30000" noProof="0" dirty="0"/>
              <a:t>1</a:t>
            </a:r>
            <a:endParaRPr lang="en-US" noProof="0" dirty="0"/>
          </a:p>
          <a:p>
            <a:r>
              <a:rPr lang="en-US" noProof="0" dirty="0"/>
              <a:t>The schizophrenia construct has evolved over time, with varying definitions and diagnostic boundaries, and is increasingly recognized as a </a:t>
            </a:r>
            <a:r>
              <a:rPr lang="en-US" b="1" dirty="0"/>
              <a:t>collection </a:t>
            </a:r>
            <a:r>
              <a:rPr lang="en-US" b="1" noProof="0" dirty="0"/>
              <a:t>of phenotypically similar syndromes</a:t>
            </a:r>
            <a:r>
              <a:rPr lang="en-US" noProof="0" dirty="0"/>
              <a:t>, rather than a single disease entity</a:t>
            </a:r>
            <a:r>
              <a:rPr lang="en-US" baseline="30000" noProof="0" dirty="0"/>
              <a:t>2-4 </a:t>
            </a:r>
            <a:endParaRPr lang="en-US" noProof="0" dirty="0"/>
          </a:p>
          <a:p>
            <a:r>
              <a:rPr lang="en-US" noProof="0" dirty="0"/>
              <a:t>The illness expresses as a probabilistic, non-deterministic trajectory, ranging from premorbid vulnerability and risk states to clinically manifest psychosis across lifetime</a:t>
            </a:r>
            <a:r>
              <a:rPr lang="en-US" baseline="30000" noProof="0" dirty="0"/>
              <a:t>5</a:t>
            </a:r>
            <a:endParaRPr lang="en-US" noProof="0" dirty="0"/>
          </a:p>
          <a:p>
            <a:r>
              <a:rPr lang="en-US" b="1" noProof="0" dirty="0"/>
              <a:t>Abnormal neurodevelopment </a:t>
            </a:r>
            <a:r>
              <a:rPr lang="en-US" noProof="0" dirty="0"/>
              <a:t>caused by genetic and environmental factors may increase vulnerability to illness and underpin symptoms</a:t>
            </a:r>
            <a:r>
              <a:rPr lang="en-US" baseline="30000" noProof="0" dirty="0"/>
              <a:t>4,6</a:t>
            </a:r>
            <a:endParaRPr lang="en-US" noProof="0" dirty="0"/>
          </a:p>
        </p:txBody>
      </p:sp>
      <p:sp>
        <p:nvSpPr>
          <p:cNvPr id="29" name="Rectangle: Rounded Corners 28">
            <a:extLst>
              <a:ext uri="{FF2B5EF4-FFF2-40B4-BE49-F238E27FC236}">
                <a16:creationId xmlns:a16="http://schemas.microsoft.com/office/drawing/2014/main" id="{A701FBD1-A939-34F7-6AD7-B862ECB7DC29}"/>
              </a:ext>
            </a:extLst>
          </p:cNvPr>
          <p:cNvSpPr/>
          <p:nvPr/>
        </p:nvSpPr>
        <p:spPr>
          <a:xfrm>
            <a:off x="7187941" y="3702190"/>
            <a:ext cx="4471987" cy="2139858"/>
          </a:xfrm>
          <a:prstGeom prst="roundRect">
            <a:avLst>
              <a:gd name="adj" fmla="val 9659"/>
            </a:avLst>
          </a:prstGeom>
          <a:solidFill>
            <a:schemeClr val="accent5">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B9CBB"/>
                </a:solidFill>
                <a:effectLst/>
                <a:uLnTx/>
                <a:uFillTx/>
                <a:latin typeface="Arial"/>
                <a:ea typeface="+mn-ea"/>
                <a:cs typeface="+mn-cs"/>
              </a:rPr>
              <a:t>Multi-level understanding: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Contemporary research advocates for an integrated model of phenomenology, neurodevelopmental </a:t>
            </a:r>
            <a:b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b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processes, genetic liability, </a:t>
            </a:r>
            <a:b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b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and environmental factors to </a:t>
            </a:r>
            <a:b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b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explain disease </a:t>
            </a:r>
            <a:r>
              <a:rPr kumimoji="0" lang="en-US" sz="1600" b="0" i="0" u="none" strike="noStrike" kern="1200" cap="none" spc="0" normalizeH="0" noProof="0" dirty="0">
                <a:ln>
                  <a:noFill/>
                </a:ln>
                <a:solidFill>
                  <a:srgbClr val="3F1A01">
                    <a:hueOff val="0"/>
                    <a:satOff val="0"/>
                    <a:lumOff val="0"/>
                    <a:alphaOff val="0"/>
                  </a:srgbClr>
                </a:solidFill>
                <a:effectLst/>
                <a:uLnTx/>
                <a:uFillTx/>
                <a:latin typeface="Arial"/>
                <a:ea typeface="+mn-ea"/>
                <a:cs typeface="+mn-cs"/>
              </a:rPr>
              <a:t>heterogeneity</a:t>
            </a:r>
            <a:r>
              <a:rPr kumimoji="0" lang="en-US" sz="1600" b="0" i="0" u="none" strike="noStrike" kern="1200" cap="none" spc="0" normalizeH="0" baseline="30000" noProof="0" dirty="0">
                <a:ln>
                  <a:noFill/>
                </a:ln>
                <a:solidFill>
                  <a:srgbClr val="3F1A01">
                    <a:hueOff val="0"/>
                    <a:satOff val="0"/>
                    <a:lumOff val="0"/>
                    <a:alphaOff val="0"/>
                  </a:srgbClr>
                </a:solidFill>
                <a:effectLst/>
                <a:uLnTx/>
                <a:uFillTx/>
                <a:latin typeface="Arial"/>
                <a:ea typeface="+mn-ea"/>
                <a:cs typeface="+mn-cs"/>
              </a:rPr>
              <a:t>4,6,7 </a:t>
            </a:r>
            <a:endPar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endParaRPr>
          </a:p>
        </p:txBody>
      </p:sp>
      <p:sp>
        <p:nvSpPr>
          <p:cNvPr id="30" name="Rectangle: Rounded Corners 29">
            <a:extLst>
              <a:ext uri="{FF2B5EF4-FFF2-40B4-BE49-F238E27FC236}">
                <a16:creationId xmlns:a16="http://schemas.microsoft.com/office/drawing/2014/main" id="{000E0FB3-C3D4-4245-9191-65E706FB7CBC}"/>
              </a:ext>
            </a:extLst>
          </p:cNvPr>
          <p:cNvSpPr/>
          <p:nvPr/>
        </p:nvSpPr>
        <p:spPr>
          <a:xfrm>
            <a:off x="7187941" y="1729949"/>
            <a:ext cx="4471987" cy="1855933"/>
          </a:xfrm>
          <a:prstGeom prst="roundRect">
            <a:avLst>
              <a:gd name="adj" fmla="val 1000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wrap="square" tIns="46800" rIns="90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9B3A8">
                    <a:lumMod val="75000"/>
                  </a:srgbClr>
                </a:solidFill>
                <a:effectLst/>
                <a:uLnTx/>
                <a:uFillTx/>
                <a:latin typeface="Arial"/>
                <a:ea typeface="+mn-ea"/>
                <a:cs typeface="+mn-cs"/>
              </a:rPr>
              <a:t>Experiential transformation: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Schizophrenia is not defined solely by observable symptoms but also by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experiential disturbances </a:t>
            </a: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in </a:t>
            </a:r>
            <a:b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b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sense of self, reflecting global</a:t>
            </a:r>
            <a:b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br>
            <a:r>
              <a:rPr kumimoji="0" lang="en-US" sz="1600" b="0" i="0" u="none" strike="noStrike" kern="1200" cap="none" spc="0" normalizeH="0" baseline="0" noProof="0" dirty="0">
                <a:ln>
                  <a:noFill/>
                </a:ln>
                <a:solidFill>
                  <a:srgbClr val="3F1A01">
                    <a:hueOff val="0"/>
                    <a:satOff val="0"/>
                    <a:lumOff val="0"/>
                    <a:alphaOff val="0"/>
                  </a:srgbClr>
                </a:solidFill>
                <a:effectLst/>
                <a:uLnTx/>
                <a:uFillTx/>
                <a:latin typeface="Arial"/>
                <a:ea typeface="+mn-ea"/>
                <a:cs typeface="+mn-cs"/>
              </a:rPr>
              <a:t>transformation of subjectivity</a:t>
            </a:r>
            <a:r>
              <a:rPr lang="en-US" sz="1600" baseline="30000" noProof="0" dirty="0">
                <a:solidFill>
                  <a:srgbClr val="3F1A01">
                    <a:hueOff val="0"/>
                    <a:satOff val="0"/>
                    <a:lumOff val="0"/>
                    <a:alphaOff val="0"/>
                  </a:srgbClr>
                </a:solidFill>
                <a:latin typeface="Arial"/>
              </a:rPr>
              <a:t>7,8</a:t>
            </a:r>
            <a:endParaRPr kumimoji="0" lang="en-US" sz="1600" b="0" i="0" u="none" strike="noStrike" kern="1200" cap="none" spc="0" normalizeH="0" baseline="30000" noProof="0" dirty="0">
              <a:ln>
                <a:noFill/>
              </a:ln>
              <a:solidFill>
                <a:srgbClr val="3F1A01">
                  <a:hueOff val="0"/>
                  <a:satOff val="0"/>
                  <a:lumOff val="0"/>
                  <a:alphaOff val="0"/>
                </a:srgbClr>
              </a:solidFill>
              <a:effectLst/>
              <a:uLnTx/>
              <a:uFillTx/>
              <a:latin typeface="Arial"/>
              <a:ea typeface="+mn-ea"/>
              <a:cs typeface="+mn-cs"/>
            </a:endParaRPr>
          </a:p>
        </p:txBody>
      </p:sp>
      <p:pic>
        <p:nvPicPr>
          <p:cNvPr id="31" name="Graphic 30" descr="Head with gears outline">
            <a:extLst>
              <a:ext uri="{FF2B5EF4-FFF2-40B4-BE49-F238E27FC236}">
                <a16:creationId xmlns:a16="http://schemas.microsoft.com/office/drawing/2014/main" id="{2511E4BE-61B8-EA64-6B3A-A7A3F64F92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71352" y="2449714"/>
            <a:ext cx="884386" cy="884386"/>
          </a:xfrm>
          <a:prstGeom prst="rect">
            <a:avLst/>
          </a:prstGeom>
        </p:spPr>
      </p:pic>
      <p:pic>
        <p:nvPicPr>
          <p:cNvPr id="32" name="Graphic 31" descr="Connections with solid fill">
            <a:extLst>
              <a:ext uri="{FF2B5EF4-FFF2-40B4-BE49-F238E27FC236}">
                <a16:creationId xmlns:a16="http://schemas.microsoft.com/office/drawing/2014/main" id="{31BDCF85-D41B-2E71-7EEB-DE79C8FB7E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39387" y="4720162"/>
            <a:ext cx="914400" cy="914400"/>
          </a:xfrm>
          <a:prstGeom prst="rect">
            <a:avLst/>
          </a:prstGeom>
        </p:spPr>
      </p:pic>
      <p:sp>
        <p:nvSpPr>
          <p:cNvPr id="33" name="Slide Number Placeholder 32">
            <a:extLst>
              <a:ext uri="{FF2B5EF4-FFF2-40B4-BE49-F238E27FC236}">
                <a16:creationId xmlns:a16="http://schemas.microsoft.com/office/drawing/2014/main" id="{84F749E6-C8E9-69A8-1D0D-B50C9C908999}"/>
              </a:ext>
            </a:extLst>
          </p:cNvPr>
          <p:cNvSpPr>
            <a:spLocks noGrp="1"/>
          </p:cNvSpPr>
          <p:nvPr>
            <p:ph type="sldNum" sz="quarter" idx="4"/>
          </p:nvPr>
        </p:nvSpPr>
        <p:spPr/>
        <p:txBody>
          <a:bodyPr/>
          <a:lstStyle/>
          <a:p>
            <a:fld id="{6DBC486D-4FAB-B746-8B02-8D7C842291C6}" type="slidenum">
              <a:rPr lang="en-US" noProof="0" smtClean="0"/>
              <a:pPr/>
              <a:t>8</a:t>
            </a:fld>
            <a:endParaRPr lang="en-US" noProof="0" dirty="0"/>
          </a:p>
        </p:txBody>
      </p:sp>
    </p:spTree>
    <p:extLst>
      <p:ext uri="{BB962C8B-B14F-4D97-AF65-F5344CB8AC3E}">
        <p14:creationId xmlns:p14="http://schemas.microsoft.com/office/powerpoint/2010/main" val="1347928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18C8-2041-C256-24EA-296FC20B239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A65FA6-6FF5-9F1C-6363-F5D2AFEEFF28}"/>
              </a:ext>
            </a:extLst>
          </p:cNvPr>
          <p:cNvSpPr>
            <a:spLocks noGrp="1"/>
          </p:cNvSpPr>
          <p:nvPr>
            <p:ph type="body" sz="quarter" idx="17"/>
          </p:nvPr>
        </p:nvSpPr>
        <p:spPr>
          <a:xfrm>
            <a:off x="539749" y="539750"/>
            <a:ext cx="9213851" cy="266676"/>
          </a:xfrm>
        </p:spPr>
        <p:txBody>
          <a:bodyPr/>
          <a:lstStyle/>
          <a:p>
            <a:r>
              <a:rPr lang="en-US" noProof="0" dirty="0"/>
              <a:t>Schizophrenia – History, definitions, and diagnosis</a:t>
            </a:r>
          </a:p>
        </p:txBody>
      </p:sp>
      <p:sp>
        <p:nvSpPr>
          <p:cNvPr id="16" name="Title 15">
            <a:extLst>
              <a:ext uri="{FF2B5EF4-FFF2-40B4-BE49-F238E27FC236}">
                <a16:creationId xmlns:a16="http://schemas.microsoft.com/office/drawing/2014/main" id="{54DEAF8E-5BBD-EEB7-503B-A7CFFD527610}"/>
              </a:ext>
            </a:extLst>
          </p:cNvPr>
          <p:cNvSpPr>
            <a:spLocks noGrp="1"/>
          </p:cNvSpPr>
          <p:nvPr>
            <p:ph type="title"/>
          </p:nvPr>
        </p:nvSpPr>
        <p:spPr>
          <a:xfrm>
            <a:off x="539749" y="814386"/>
            <a:ext cx="9213851" cy="332399"/>
          </a:xfrm>
        </p:spPr>
        <p:txBody>
          <a:bodyPr/>
          <a:lstStyle/>
          <a:p>
            <a:r>
              <a:rPr lang="en-US" noProof="0" dirty="0"/>
              <a:t>Symptom dimensions (positive, negative, disorganization)</a:t>
            </a:r>
          </a:p>
        </p:txBody>
      </p:sp>
      <p:sp>
        <p:nvSpPr>
          <p:cNvPr id="22" name="Text Placeholder 21">
            <a:extLst>
              <a:ext uri="{FF2B5EF4-FFF2-40B4-BE49-F238E27FC236}">
                <a16:creationId xmlns:a16="http://schemas.microsoft.com/office/drawing/2014/main" id="{2E5DFC26-07CA-3167-5D15-FAB33AD5FA19}"/>
              </a:ext>
            </a:extLst>
          </p:cNvPr>
          <p:cNvSpPr>
            <a:spLocks noGrp="1"/>
          </p:cNvSpPr>
          <p:nvPr>
            <p:ph type="body" sz="quarter" idx="18"/>
          </p:nvPr>
        </p:nvSpPr>
        <p:spPr>
          <a:xfrm>
            <a:off x="539749" y="6102000"/>
            <a:ext cx="10002745" cy="619200"/>
          </a:xfrm>
        </p:spPr>
        <p:txBody>
          <a:bodyPr/>
          <a:lstStyle/>
          <a:p>
            <a:r>
              <a:rPr lang="en-US" noProof="0" dirty="0"/>
              <a:t>1.</a:t>
            </a:r>
            <a:r>
              <a:rPr lang="en-US" dirty="0"/>
              <a:t> Tandon et al. </a:t>
            </a:r>
            <a:r>
              <a:rPr lang="en-US" dirty="0" err="1"/>
              <a:t>Schizophr</a:t>
            </a:r>
            <a:r>
              <a:rPr lang="en-US" dirty="0"/>
              <a:t> Res 2009;110:1–23;</a:t>
            </a:r>
            <a:r>
              <a:rPr lang="en-US" noProof="0" dirty="0"/>
              <a:t> 2. Jauhar et al. Lancet 2022;399:473–486; 3. Correll et al. </a:t>
            </a:r>
            <a:r>
              <a:rPr lang="en-US" noProof="0" dirty="0" err="1"/>
              <a:t>Neuropsychiatr</a:t>
            </a:r>
            <a:r>
              <a:rPr lang="en-US" noProof="0" dirty="0"/>
              <a:t> Dis Treat 2020:16 519–534; </a:t>
            </a:r>
            <a:br>
              <a:rPr lang="en-US" noProof="0" dirty="0"/>
            </a:br>
            <a:r>
              <a:rPr lang="en-US" noProof="0" dirty="0"/>
              <a:t>4. Blasio et al. Negative and cognitive symptoms in schizophrenia. 2025</a:t>
            </a:r>
          </a:p>
        </p:txBody>
      </p:sp>
      <p:sp>
        <p:nvSpPr>
          <p:cNvPr id="8" name="Rectangle: Rounded Corners 7">
            <a:extLst>
              <a:ext uri="{FF2B5EF4-FFF2-40B4-BE49-F238E27FC236}">
                <a16:creationId xmlns:a16="http://schemas.microsoft.com/office/drawing/2014/main" id="{841FE1B5-C0A5-40A6-769F-CC8E640D6CFF}"/>
              </a:ext>
            </a:extLst>
          </p:cNvPr>
          <p:cNvSpPr/>
          <p:nvPr/>
        </p:nvSpPr>
        <p:spPr>
          <a:xfrm>
            <a:off x="540543" y="1409701"/>
            <a:ext cx="11110914" cy="39888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Schizophrenia is understood through a multidimensional framework, arising from empirical clustering of symptoms</a:t>
            </a:r>
            <a:r>
              <a:rPr kumimoji="0" lang="en-US" sz="1600" b="0" i="0" u="none" strike="noStrike" kern="1200" cap="none" spc="0" normalizeH="0" baseline="30000" noProof="0" dirty="0">
                <a:ln>
                  <a:noFill/>
                </a:ln>
                <a:solidFill>
                  <a:srgbClr val="3F1A01"/>
                </a:solidFill>
                <a:effectLst/>
                <a:uLnTx/>
                <a:uFillTx/>
                <a:latin typeface="Arial"/>
                <a:ea typeface="+mn-ea"/>
                <a:cs typeface="+mn-cs"/>
              </a:rPr>
              <a:t>1</a:t>
            </a:r>
          </a:p>
        </p:txBody>
      </p:sp>
      <p:sp>
        <p:nvSpPr>
          <p:cNvPr id="3" name="Rectangle: Rounded Corners 2">
            <a:extLst>
              <a:ext uri="{FF2B5EF4-FFF2-40B4-BE49-F238E27FC236}">
                <a16:creationId xmlns:a16="http://schemas.microsoft.com/office/drawing/2014/main" id="{BBD809D7-422A-C0D0-0797-2D63C2473B56}"/>
              </a:ext>
            </a:extLst>
          </p:cNvPr>
          <p:cNvSpPr/>
          <p:nvPr/>
        </p:nvSpPr>
        <p:spPr>
          <a:xfrm>
            <a:off x="633241" y="1848688"/>
            <a:ext cx="10925518" cy="72000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1A01"/>
                </a:solidFill>
                <a:effectLst/>
                <a:uLnTx/>
                <a:uFillTx/>
                <a:latin typeface="Arial"/>
                <a:ea typeface="+mn-ea"/>
                <a:cs typeface="+mn-cs"/>
              </a:rPr>
              <a:t>Factor analysis models consistently identify three core domains</a:t>
            </a:r>
            <a:br>
              <a:rPr lang="en-US" sz="1600" b="1" noProof="0" dirty="0">
                <a:solidFill>
                  <a:srgbClr val="3F1A01"/>
                </a:solidFill>
                <a:latin typeface="Arial"/>
              </a:rPr>
            </a:br>
            <a:r>
              <a:rPr lang="en-US" sz="1600" noProof="0" dirty="0">
                <a:solidFill>
                  <a:srgbClr val="3F1A01"/>
                </a:solidFill>
                <a:latin typeface="Arial"/>
              </a:rPr>
              <a:t>T</a:t>
            </a:r>
            <a:r>
              <a:rPr kumimoji="0" lang="en-US" sz="1600" b="0" i="0" u="none" strike="noStrike" kern="1200" cap="none" spc="0" normalizeH="0" baseline="0" noProof="0" dirty="0">
                <a:ln>
                  <a:noFill/>
                </a:ln>
                <a:solidFill>
                  <a:srgbClr val="3F1A01"/>
                </a:solidFill>
                <a:effectLst/>
                <a:uLnTx/>
                <a:uFillTx/>
                <a:latin typeface="Arial"/>
                <a:ea typeface="+mn-ea"/>
                <a:cs typeface="+mn-cs"/>
              </a:rPr>
              <a:t>his dimensional structure has been broadly replicated across studies:</a:t>
            </a:r>
            <a:r>
              <a:rPr kumimoji="0" lang="en-US" sz="1600" b="0" i="0" u="none" strike="noStrike" kern="1200" cap="none" spc="0" normalizeH="0" baseline="30000" noProof="0" dirty="0">
                <a:ln>
                  <a:noFill/>
                </a:ln>
                <a:solidFill>
                  <a:srgbClr val="3F1A01"/>
                </a:solidFill>
                <a:effectLst/>
                <a:uLnTx/>
                <a:uFillTx/>
                <a:latin typeface="Arial"/>
                <a:ea typeface="+mn-ea"/>
                <a:cs typeface="+mn-cs"/>
              </a:rPr>
              <a:t>2</a:t>
            </a:r>
            <a:r>
              <a:rPr kumimoji="0" lang="en-US" sz="1600" b="0" i="0" u="none" strike="noStrike" kern="1200" cap="none" spc="0" normalizeH="0" baseline="0" noProof="0" dirty="0">
                <a:ln>
                  <a:noFill/>
                </a:ln>
                <a:solidFill>
                  <a:srgbClr val="3F1A01"/>
                </a:solidFill>
                <a:effectLst/>
                <a:uLnTx/>
                <a:uFillTx/>
                <a:latin typeface="Arial"/>
                <a:ea typeface="+mn-ea"/>
                <a:cs typeface="+mn-cs"/>
              </a:rPr>
              <a:t> </a:t>
            </a:r>
            <a:endParaRPr kumimoji="0" lang="en-US" sz="1600" b="0" i="0" u="none" strike="noStrike" kern="1200" cap="none" spc="0" normalizeH="0" baseline="30000" noProof="0" dirty="0">
              <a:ln>
                <a:noFill/>
              </a:ln>
              <a:solidFill>
                <a:srgbClr val="3F1A01"/>
              </a:solidFill>
              <a:effectLst/>
              <a:uLnTx/>
              <a:uFillTx/>
              <a:latin typeface="Arial"/>
              <a:ea typeface="+mn-ea"/>
              <a:cs typeface="+mn-cs"/>
            </a:endParaRPr>
          </a:p>
        </p:txBody>
      </p:sp>
      <p:sp>
        <p:nvSpPr>
          <p:cNvPr id="7" name="Content Placeholder 9">
            <a:extLst>
              <a:ext uri="{FF2B5EF4-FFF2-40B4-BE49-F238E27FC236}">
                <a16:creationId xmlns:a16="http://schemas.microsoft.com/office/drawing/2014/main" id="{36CD195B-6E7C-B08A-29EA-9CBB80504117}"/>
              </a:ext>
            </a:extLst>
          </p:cNvPr>
          <p:cNvSpPr txBox="1">
            <a:spLocks/>
          </p:cNvSpPr>
          <p:nvPr/>
        </p:nvSpPr>
        <p:spPr>
          <a:xfrm>
            <a:off x="4313207" y="2990500"/>
            <a:ext cx="3564000" cy="3030888"/>
          </a:xfrm>
          <a:prstGeom prst="round2DiagRect">
            <a:avLst>
              <a:gd name="adj1" fmla="val 0"/>
              <a:gd name="adj2" fmla="val 7633"/>
            </a:avLst>
          </a:prstGeom>
          <a:solidFill>
            <a:schemeClr val="accent5">
              <a:lumMod val="40000"/>
              <a:lumOff val="60000"/>
            </a:schemeClr>
          </a:solidFill>
        </p:spPr>
        <p:txBody>
          <a:bodyPr vert="horz" lIns="216000" tIns="216000" rIns="216000" bIns="216000" rtlCol="0" anchor="t">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3F1A01"/>
                </a:solidFill>
                <a:effectLst/>
                <a:uLnTx/>
                <a:uFillTx/>
                <a:latin typeface="Arial"/>
                <a:ea typeface="+mn-ea"/>
                <a:cs typeface="+mn-cs"/>
              </a:rPr>
              <a:t>Disorganization of thinking and </a:t>
            </a:r>
            <a:r>
              <a:rPr kumimoji="0" lang="en-US" b="1" i="0" u="none" strike="noStrike" kern="1200" cap="none" spc="0" normalizeH="0" baseline="0" noProof="0" dirty="0" err="1">
                <a:ln>
                  <a:noFill/>
                </a:ln>
                <a:solidFill>
                  <a:srgbClr val="3F1A01"/>
                </a:solidFill>
                <a:effectLst/>
                <a:uLnTx/>
                <a:uFillTx/>
                <a:latin typeface="Arial"/>
                <a:ea typeface="+mn-ea"/>
                <a:cs typeface="+mn-cs"/>
              </a:rPr>
              <a:t>behaviour</a:t>
            </a:r>
            <a:r>
              <a:rPr lang="en-US" b="1" baseline="30000" dirty="0">
                <a:latin typeface="Arial"/>
              </a:rPr>
              <a:t>1,2</a:t>
            </a:r>
            <a:endParaRPr kumimoji="0" lang="en-US" b="1" i="0" u="none" strike="noStrike" kern="1200" cap="none" spc="0" normalizeH="0" baseline="30000" noProof="0" dirty="0">
              <a:ln>
                <a:noFill/>
              </a:ln>
              <a:solidFill>
                <a:srgbClr val="3F1A01"/>
              </a:solidFill>
              <a:effectLst/>
              <a:uLnTx/>
              <a:uFillTx/>
              <a:latin typeface="Arial"/>
              <a:ea typeface="+mn-ea"/>
              <a:cs typeface="+mn-cs"/>
            </a:endParaRPr>
          </a:p>
          <a:p>
            <a:r>
              <a:rPr lang="en-US" noProof="0" dirty="0">
                <a:latin typeface="Arial"/>
              </a:rPr>
              <a:t>Formal thought disorder encompassing derailment, neologisms, and poverty of thought</a:t>
            </a:r>
          </a:p>
          <a:p>
            <a:r>
              <a:rPr kumimoji="0" lang="en-US" b="0" i="0" u="none" strike="noStrike" kern="1200" cap="none" spc="0" normalizeH="0" baseline="0" noProof="0" dirty="0">
                <a:ln>
                  <a:noFill/>
                </a:ln>
                <a:solidFill>
                  <a:srgbClr val="3F1A01"/>
                </a:solidFill>
                <a:effectLst/>
                <a:uLnTx/>
                <a:uFillTx/>
                <a:latin typeface="Arial"/>
                <a:ea typeface="+mn-ea"/>
                <a:cs typeface="+mn-cs"/>
              </a:rPr>
              <a:t>Disorganization of behaviour frequently co-occurs with formal thought disorder</a:t>
            </a:r>
          </a:p>
        </p:txBody>
      </p:sp>
      <p:sp>
        <p:nvSpPr>
          <p:cNvPr id="14" name="Content Placeholder 10">
            <a:extLst>
              <a:ext uri="{FF2B5EF4-FFF2-40B4-BE49-F238E27FC236}">
                <a16:creationId xmlns:a16="http://schemas.microsoft.com/office/drawing/2014/main" id="{9BAA385C-7787-784B-4E00-46B433D97385}"/>
              </a:ext>
            </a:extLst>
          </p:cNvPr>
          <p:cNvSpPr txBox="1">
            <a:spLocks/>
          </p:cNvSpPr>
          <p:nvPr/>
        </p:nvSpPr>
        <p:spPr>
          <a:xfrm>
            <a:off x="539750" y="2990500"/>
            <a:ext cx="3564000" cy="3030888"/>
          </a:xfrm>
          <a:prstGeom prst="round2DiagRect">
            <a:avLst>
              <a:gd name="adj1" fmla="val 0"/>
              <a:gd name="adj2" fmla="val 7633"/>
            </a:avLst>
          </a:prstGeom>
          <a:solidFill>
            <a:schemeClr val="accent3">
              <a:lumMod val="40000"/>
              <a:lumOff val="60000"/>
            </a:schemeClr>
          </a:solidFill>
        </p:spPr>
        <p:txBody>
          <a:bodyPr vert="horz" lIns="216000" tIns="216000" rIns="216000" bIns="216000" rtlCol="0" anchor="t">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3F1A01"/>
                </a:solidFill>
                <a:effectLst/>
                <a:uLnTx/>
                <a:uFillTx/>
                <a:latin typeface="Arial"/>
                <a:ea typeface="+mn-ea"/>
                <a:cs typeface="+mn-cs"/>
              </a:rPr>
              <a:t>Positive symptoms</a:t>
            </a:r>
            <a:r>
              <a:rPr lang="en-US" b="1" baseline="30000" dirty="0">
                <a:latin typeface="Arial"/>
              </a:rPr>
              <a:t>1,2</a:t>
            </a:r>
            <a:r>
              <a:rPr lang="en-US" b="1" baseline="30000" noProof="0" dirty="0">
                <a:latin typeface="Arial"/>
              </a:rPr>
              <a:t> </a:t>
            </a:r>
            <a:r>
              <a:rPr kumimoji="0" lang="en-US" b="1" i="0" u="none" strike="noStrike" kern="1200" cap="none" spc="0" normalizeH="0" baseline="30000" noProof="0" dirty="0">
                <a:ln>
                  <a:noFill/>
                </a:ln>
                <a:solidFill>
                  <a:srgbClr val="3F1A01"/>
                </a:solidFill>
                <a:effectLst/>
                <a:uLnTx/>
                <a:uFillTx/>
                <a:latin typeface="Arial"/>
                <a:ea typeface="+mn-ea"/>
                <a:cs typeface="+mn-cs"/>
              </a:rPr>
              <a:t> </a:t>
            </a:r>
          </a:p>
          <a:p>
            <a:r>
              <a:rPr kumimoji="0" lang="en-US" b="0" i="0" u="none" strike="noStrike" kern="1200" cap="none" spc="0" normalizeH="0" baseline="0" noProof="0" dirty="0">
                <a:ln>
                  <a:noFill/>
                </a:ln>
                <a:solidFill>
                  <a:srgbClr val="3F1A01"/>
                </a:solidFill>
                <a:effectLst/>
                <a:uLnTx/>
                <a:uFillTx/>
                <a:latin typeface="Arial"/>
                <a:ea typeface="+mn-ea"/>
                <a:cs typeface="+mn-cs"/>
              </a:rPr>
              <a:t>Symptoms related to reality distortion </a:t>
            </a:r>
          </a:p>
          <a:p>
            <a:r>
              <a:rPr kumimoji="0" lang="en-US" b="0" i="0" u="none" strike="noStrike" kern="1200" cap="none" spc="0" normalizeH="0" baseline="0" noProof="0" dirty="0">
                <a:ln>
                  <a:noFill/>
                </a:ln>
                <a:solidFill>
                  <a:srgbClr val="3F1A01"/>
                </a:solidFill>
                <a:effectLst/>
                <a:uLnTx/>
                <a:uFillTx/>
                <a:latin typeface="Arial"/>
                <a:ea typeface="+mn-ea"/>
                <a:cs typeface="+mn-cs"/>
              </a:rPr>
              <a:t>Also known as psychotic symptoms</a:t>
            </a:r>
          </a:p>
          <a:p>
            <a:r>
              <a:rPr kumimoji="0" lang="en-US" b="0" i="0" u="none" strike="noStrike" kern="1200" cap="none" spc="0" normalizeH="0" baseline="0" noProof="0" dirty="0">
                <a:ln>
                  <a:noFill/>
                </a:ln>
                <a:solidFill>
                  <a:srgbClr val="3F1A01"/>
                </a:solidFill>
                <a:effectLst/>
                <a:uLnTx/>
                <a:uFillTx/>
                <a:latin typeface="Arial"/>
                <a:ea typeface="+mn-ea"/>
                <a:cs typeface="+mn-cs"/>
              </a:rPr>
              <a:t>Include hallucinations and delusions  </a:t>
            </a:r>
          </a:p>
        </p:txBody>
      </p:sp>
      <p:sp>
        <p:nvSpPr>
          <p:cNvPr id="18" name="Content Placeholder 11">
            <a:extLst>
              <a:ext uri="{FF2B5EF4-FFF2-40B4-BE49-F238E27FC236}">
                <a16:creationId xmlns:a16="http://schemas.microsoft.com/office/drawing/2014/main" id="{6F4FFA97-78F5-3E38-186D-BDEC0EFBD5C9}"/>
              </a:ext>
            </a:extLst>
          </p:cNvPr>
          <p:cNvSpPr txBox="1">
            <a:spLocks/>
          </p:cNvSpPr>
          <p:nvPr/>
        </p:nvSpPr>
        <p:spPr>
          <a:xfrm>
            <a:off x="8086663" y="2990500"/>
            <a:ext cx="3564000" cy="3030888"/>
          </a:xfrm>
          <a:prstGeom prst="round2DiagRect">
            <a:avLst>
              <a:gd name="adj1" fmla="val 0"/>
              <a:gd name="adj2" fmla="val 7633"/>
            </a:avLst>
          </a:prstGeom>
          <a:solidFill>
            <a:schemeClr val="accent2">
              <a:lumMod val="20000"/>
              <a:lumOff val="80000"/>
            </a:schemeClr>
          </a:solidFill>
        </p:spPr>
        <p:txBody>
          <a:bodyPr vert="horz" lIns="216000" tIns="216000" rIns="216000" bIns="216000" rtlCol="0" anchor="t">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3F1A01"/>
                </a:solidFill>
                <a:effectLst/>
                <a:uLnTx/>
                <a:uFillTx/>
                <a:latin typeface="Arial"/>
                <a:ea typeface="+mn-ea"/>
                <a:cs typeface="+mn-cs"/>
              </a:rPr>
              <a:t>Negative symptoms</a:t>
            </a:r>
            <a:endParaRPr kumimoji="0" lang="en-US" b="1" i="0" u="none" strike="noStrike" kern="1200" cap="none" spc="0" normalizeH="0" baseline="30000" noProof="0" dirty="0">
              <a:ln>
                <a:noFill/>
              </a:ln>
              <a:solidFill>
                <a:srgbClr val="3F1A01"/>
              </a:solidFill>
              <a:effectLst/>
              <a:uLnTx/>
              <a:uFillTx/>
              <a:latin typeface="Arial"/>
              <a:ea typeface="+mn-ea"/>
              <a:cs typeface="+mn-cs"/>
            </a:endParaRPr>
          </a:p>
          <a:p>
            <a:r>
              <a:rPr kumimoji="0" lang="en-US" i="0" u="none" strike="noStrike" kern="1200" cap="none" spc="0" normalizeH="0" noProof="0" dirty="0">
                <a:ln>
                  <a:noFill/>
                </a:ln>
                <a:solidFill>
                  <a:srgbClr val="3F1A01"/>
                </a:solidFill>
                <a:effectLst/>
                <a:uLnTx/>
                <a:uFillTx/>
                <a:latin typeface="Arial"/>
                <a:ea typeface="+mn-ea"/>
                <a:cs typeface="+mn-cs"/>
              </a:rPr>
              <a:t>I</a:t>
            </a:r>
            <a:r>
              <a:rPr kumimoji="0" lang="en-US" i="0" u="none" strike="noStrike" kern="1200" cap="none" spc="0" normalizeH="0" baseline="0" noProof="0" dirty="0">
                <a:ln>
                  <a:noFill/>
                </a:ln>
                <a:solidFill>
                  <a:srgbClr val="3F1A01"/>
                </a:solidFill>
                <a:effectLst/>
                <a:uLnTx/>
                <a:uFillTx/>
                <a:latin typeface="Arial"/>
                <a:ea typeface="+mn-ea"/>
                <a:cs typeface="+mn-cs"/>
              </a:rPr>
              <a:t>n</a:t>
            </a:r>
            <a:r>
              <a:rPr kumimoji="0" lang="en-US" b="0" i="0" u="none" strike="noStrike" kern="1200" cap="none" spc="0" normalizeH="0" baseline="0" noProof="0" dirty="0">
                <a:ln>
                  <a:noFill/>
                </a:ln>
                <a:solidFill>
                  <a:srgbClr val="3F1A01"/>
                </a:solidFill>
                <a:effectLst/>
                <a:uLnTx/>
                <a:uFillTx/>
                <a:latin typeface="Arial"/>
                <a:ea typeface="+mn-ea"/>
                <a:cs typeface="+mn-cs"/>
              </a:rPr>
              <a:t>clude avolition, anhedonia, alogia, affective blunting, asociality</a:t>
            </a:r>
            <a:r>
              <a:rPr lang="en-US" baseline="30000" dirty="0">
                <a:latin typeface="Arial"/>
              </a:rPr>
              <a:t>3</a:t>
            </a:r>
            <a:endParaRPr kumimoji="0" lang="en-US" b="0" i="0" u="none" strike="noStrike" kern="1200" cap="none" spc="0" normalizeH="0" baseline="0" noProof="0" dirty="0">
              <a:ln>
                <a:noFill/>
              </a:ln>
              <a:solidFill>
                <a:srgbClr val="3F1A01"/>
              </a:solidFill>
              <a:effectLst/>
              <a:uLnTx/>
              <a:uFillTx/>
              <a:latin typeface="Arial"/>
              <a:ea typeface="+mn-ea"/>
              <a:cs typeface="+mn-cs"/>
            </a:endParaRPr>
          </a:p>
          <a:p>
            <a:r>
              <a:rPr lang="en-US" noProof="0" dirty="0">
                <a:latin typeface="Arial"/>
              </a:rPr>
              <a:t>Negative symptoms have been h</a:t>
            </a:r>
            <a:r>
              <a:rPr kumimoji="0" lang="en-US" b="0" i="0" u="none" strike="noStrike" kern="1200" cap="none" spc="0" normalizeH="0" baseline="0" noProof="0" dirty="0">
                <a:ln>
                  <a:noFill/>
                </a:ln>
                <a:solidFill>
                  <a:srgbClr val="3F1A01"/>
                </a:solidFill>
                <a:effectLst/>
                <a:uLnTx/>
                <a:uFillTx/>
                <a:latin typeface="Arial"/>
                <a:ea typeface="+mn-ea"/>
                <a:cs typeface="+mn-cs"/>
              </a:rPr>
              <a:t>istorically underrecognized</a:t>
            </a:r>
            <a:r>
              <a:rPr lang="en-US" noProof="0" dirty="0">
                <a:latin typeface="Arial"/>
              </a:rPr>
              <a:t> in classification systems and diagnostic criteria</a:t>
            </a:r>
            <a:r>
              <a:rPr lang="en-US" baseline="30000" dirty="0">
                <a:latin typeface="Arial"/>
              </a:rPr>
              <a:t>4</a:t>
            </a:r>
            <a:r>
              <a:rPr kumimoji="0" lang="en-US" b="0" i="0" u="none" strike="noStrike" kern="1200" cap="none" spc="0" normalizeH="0" baseline="0" noProof="0" dirty="0">
                <a:ln>
                  <a:noFill/>
                </a:ln>
                <a:solidFill>
                  <a:srgbClr val="3F1A01"/>
                </a:solidFill>
                <a:effectLst/>
                <a:uLnTx/>
                <a:uFillTx/>
                <a:latin typeface="Arial"/>
                <a:ea typeface="+mn-ea"/>
                <a:cs typeface="+mn-cs"/>
              </a:rPr>
              <a:t> </a:t>
            </a:r>
          </a:p>
        </p:txBody>
      </p:sp>
      <p:sp>
        <p:nvSpPr>
          <p:cNvPr id="20" name="Isosceles Triangle 19">
            <a:extLst>
              <a:ext uri="{FF2B5EF4-FFF2-40B4-BE49-F238E27FC236}">
                <a16:creationId xmlns:a16="http://schemas.microsoft.com/office/drawing/2014/main" id="{48790640-B157-1075-8789-59DDA86BB8AD}"/>
              </a:ext>
            </a:extLst>
          </p:cNvPr>
          <p:cNvSpPr/>
          <p:nvPr/>
        </p:nvSpPr>
        <p:spPr>
          <a:xfrm flipV="1">
            <a:off x="4373880" y="2608795"/>
            <a:ext cx="3444240" cy="275189"/>
          </a:xfrm>
          <a:prstGeom prst="triangl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Slide Number Placeholder 22">
            <a:extLst>
              <a:ext uri="{FF2B5EF4-FFF2-40B4-BE49-F238E27FC236}">
                <a16:creationId xmlns:a16="http://schemas.microsoft.com/office/drawing/2014/main" id="{370E0B51-0E95-382B-D75A-00EFD2C3622D}"/>
              </a:ext>
            </a:extLst>
          </p:cNvPr>
          <p:cNvSpPr>
            <a:spLocks noGrp="1"/>
          </p:cNvSpPr>
          <p:nvPr>
            <p:ph type="sldNum" sz="quarter" idx="4"/>
          </p:nvPr>
        </p:nvSpPr>
        <p:spPr/>
        <p:txBody>
          <a:bodyPr/>
          <a:lstStyle/>
          <a:p>
            <a:fld id="{6DBC486D-4FAB-B746-8B02-8D7C842291C6}" type="slidenum">
              <a:rPr lang="en-US" noProof="0" smtClean="0"/>
              <a:pPr/>
              <a:t>9</a:t>
            </a:fld>
            <a:endParaRPr lang="en-US" noProof="0" dirty="0"/>
          </a:p>
        </p:txBody>
      </p:sp>
    </p:spTree>
    <p:extLst>
      <p:ext uri="{BB962C8B-B14F-4D97-AF65-F5344CB8AC3E}">
        <p14:creationId xmlns:p14="http://schemas.microsoft.com/office/powerpoint/2010/main" val="2425923769"/>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FF0000"/>
          </a:solidFill>
        </a:ln>
      </a:spPr>
      <a:bodyPr rtlCol="0" anchor="ctr"/>
      <a:lstStyle>
        <a:defPPr algn="ctr">
          <a:defRPr sz="900" dirty="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9fc3bf6-b849-4d69-9168-f1484ee4dfd9" xsi:nil="true"/>
    <lcf76f155ced4ddcb4097134ff3c332f xmlns="070a1678-d5f9-449f-87bd-9bff089b519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http://www.w3.org/XML/1998/namespace"/>
    <ds:schemaRef ds:uri="http://schemas.microsoft.com/office/2006/metadata/properties"/>
    <ds:schemaRef ds:uri="http://schemas.microsoft.com/office/infopath/2007/PartnerControls"/>
    <ds:schemaRef ds:uri="http://purl.org/dc/elements/1.1/"/>
    <ds:schemaRef ds:uri="http://purl.org/dc/terms/"/>
    <ds:schemaRef ds:uri="http://purl.org/dc/dcmitype/"/>
    <ds:schemaRef ds:uri="http://schemas.microsoft.com/office/2006/documentManagement/types"/>
    <ds:schemaRef ds:uri="http://schemas.openxmlformats.org/package/2006/metadata/core-properties"/>
    <ds:schemaRef ds:uri="08562aa6-c0ad-4fb9-8a82-15409d3a28b4"/>
    <ds:schemaRef ds:uri="28627d7c-4416-4bc1-86cf-ca6c3a42a8f2"/>
    <ds:schemaRef ds:uri="79fc3bf6-b849-4d69-9168-f1484ee4dfd9"/>
    <ds:schemaRef ds:uri="070a1678-d5f9-449f-87bd-9bff089b519d"/>
  </ds:schemaRefs>
</ds:datastoreItem>
</file>

<file path=customXml/itemProps2.xml><?xml version="1.0" encoding="utf-8"?>
<ds:datastoreItem xmlns:ds="http://schemas.openxmlformats.org/officeDocument/2006/customXml" ds:itemID="{2392F824-9736-4517-BCF0-0662653BBC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0a1678-d5f9-449f-87bd-9bff089b519d"/>
    <ds:schemaRef ds:uri="79fc3bf6-b849-4d69-9168-f1484ee4d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TotalTime>
  <Words>15129</Words>
  <Application>Microsoft Office PowerPoint</Application>
  <PresentationFormat>Widescreen</PresentationFormat>
  <Paragraphs>784</Paragraphs>
  <Slides>36</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Yu Mincho</vt:lpstr>
      <vt:lpstr>Aptos</vt:lpstr>
      <vt:lpstr>Arial</vt:lpstr>
      <vt:lpstr>Calibri</vt:lpstr>
      <vt:lpstr>Tahoma</vt:lpstr>
      <vt:lpstr>Times New Roman</vt:lpstr>
      <vt:lpstr>Neurotorium - PowerPoint-Skabelon - 2022-01-28</vt:lpstr>
      <vt:lpstr>PowerPoint Presentation</vt:lpstr>
      <vt:lpstr>Introduction and history  of schizophrenia</vt:lpstr>
      <vt:lpstr>Why does schizophrenia remain foundational to psychiatry?</vt:lpstr>
      <vt:lpstr>Precursors to the concept of schizophrenia (mid 19th century concepts)</vt:lpstr>
      <vt:lpstr>Precursors to the concept of schizophrenia (late 19th century concepts)</vt:lpstr>
      <vt:lpstr>Precursors to the concept of schizophrenia (20th century concepts)</vt:lpstr>
      <vt:lpstr>Definitions of schizophrenia</vt:lpstr>
      <vt:lpstr>What is our understanding of schizophrenia today? </vt:lpstr>
      <vt:lpstr>Symptom dimensions (positive, negative, disorganization)</vt:lpstr>
      <vt:lpstr>First-rank symptoms: current perspectives</vt:lpstr>
      <vt:lpstr>Disturbances in the basic sense of self in schizophrenia-spectrum disorders</vt:lpstr>
      <vt:lpstr>The core Gestalt concept</vt:lpstr>
      <vt:lpstr>Schizotaxia, schizotypy, and liability to schizophrenia</vt:lpstr>
      <vt:lpstr>Developmental psychopathology and early emergence</vt:lpstr>
      <vt:lpstr>Schizophrenia or schizophrenias?</vt:lpstr>
      <vt:lpstr>Classification systems for schizophrenia</vt:lpstr>
      <vt:lpstr>Introduction to classification systems DSM and ICD</vt:lpstr>
      <vt:lpstr>DSM versus ICD: convergences and divergences</vt:lpstr>
      <vt:lpstr>Critiques of current diagnostic systems for schizophrenia</vt:lpstr>
      <vt:lpstr>Reinventing schizophrenia: ongoing, contemporary debate</vt:lpstr>
      <vt:lpstr>RDoC: a contextual research framework for psychosis</vt:lpstr>
      <vt:lpstr>HiTOP: quantitative nosology and psychosis super-spectrum</vt:lpstr>
      <vt:lpstr>Diagnosis of schizophrenia</vt:lpstr>
      <vt:lpstr>Principles of the clinical diagnosis of schizophrenia</vt:lpstr>
      <vt:lpstr>Canonical diagnostic features and familial risk in schizophrenia</vt:lpstr>
      <vt:lpstr>Self-disturbance in schizophrenia diagnosis</vt:lpstr>
      <vt:lpstr>Thought disorder and language disturbance in schizophrenia</vt:lpstr>
      <vt:lpstr>Negative symptoms in schizophrenia</vt:lpstr>
      <vt:lpstr>Differentiating schizophrenia from mood disorders with psychosis</vt:lpstr>
      <vt:lpstr>Prodromal presentations of psychosis </vt:lpstr>
      <vt:lpstr>Structured interviews and assessment tools in schizophrenia</vt:lpstr>
      <vt:lpstr>Integrating phenomenology and operational criteria in schizophrenia</vt:lpstr>
      <vt:lpstr>Current clinical diagnostic criteria for schizophrenia</vt:lpstr>
      <vt:lpstr>Synthesis and implications</vt:lpstr>
      <vt:lpstr>Conceptual integration, clinical challenges, and future directions</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12</cp:revision>
  <dcterms:created xsi:type="dcterms:W3CDTF">2026-02-02T13:01:55Z</dcterms:created>
  <dcterms:modified xsi:type="dcterms:W3CDTF">2026-07-30T09:13:47Z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y fmtid="{D5CDD505-2E9C-101B-9397-08002B2CF9AE}" pid="4" name="Order">
    <vt:r8>3603000</vt:r8>
  </property>
</Properties>
</file>