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rts/chart1.xml" ContentType="application/vnd.openxmlformats-officedocument.drawingml.chart+xml"/>
  <Override PartName="/ppt/theme/themeOverride1.xml" ContentType="application/vnd.openxmlformats-officedocument.themeOverride+xml"/>
  <Override PartName="/ppt/charts/chart2.xml" ContentType="application/vnd.openxmlformats-officedocument.drawingml.chart+xml"/>
  <Override PartName="/ppt/theme/themeOverride2.xml" ContentType="application/vnd.openxmlformats-officedocument.themeOverride+xml"/>
  <Override PartName="/ppt/charts/chart3.xml" ContentType="application/vnd.openxmlformats-officedocument.drawingml.chart+xml"/>
  <Override PartName="/ppt/theme/themeOverride3.xml" ContentType="application/vnd.openxmlformats-officedocument.themeOverride+xml"/>
  <Override PartName="/ppt/drawings/drawing1.xml" ContentType="application/vnd.openxmlformats-officedocument.drawingml.chartshapes+xml"/>
  <Override PartName="/ppt/charts/chart4.xml" ContentType="application/vnd.openxmlformats-officedocument.drawingml.chart+xml"/>
  <Override PartName="/ppt/theme/themeOverride4.xml" ContentType="application/vnd.openxmlformats-officedocument.themeOverride+xml"/>
  <Override PartName="/ppt/drawings/drawing2.xml" ContentType="application/vnd.openxmlformats-officedocument.drawingml.chartshapes+xml"/>
  <Override PartName="/ppt/notesSlides/notesSlide9.xml" ContentType="application/vnd.openxmlformats-officedocument.presentationml.notesSlide+xml"/>
  <Override PartName="/ppt/charts/chart5.xml" ContentType="application/vnd.openxmlformats-officedocument.drawingml.chart+xml"/>
  <Override PartName="/ppt/theme/themeOverride5.xml" ContentType="application/vnd.openxmlformats-officedocument.themeOverride+xml"/>
  <Override PartName="/ppt/charts/chart6.xml" ContentType="application/vnd.openxmlformats-officedocument.drawingml.chart+xml"/>
  <Override PartName="/ppt/theme/themeOverride6.xml" ContentType="application/vnd.openxmlformats-officedocument.themeOverride+xml"/>
  <Override PartName="/ppt/charts/chart7.xml" ContentType="application/vnd.openxmlformats-officedocument.drawingml.chart+xml"/>
  <Override PartName="/ppt/theme/themeOverride7.xml" ContentType="application/vnd.openxmlformats-officedocument.themeOverride+xml"/>
  <Override PartName="/ppt/charts/chart8.xml" ContentType="application/vnd.openxmlformats-officedocument.drawingml.chart+xml"/>
  <Override PartName="/ppt/theme/themeOverride8.xml" ContentType="application/vnd.openxmlformats-officedocument.themeOverride+xml"/>
  <Override PartName="/ppt/charts/chart9.xml" ContentType="application/vnd.openxmlformats-officedocument.drawingml.chart+xml"/>
  <Override PartName="/ppt/theme/themeOverride9.xml" ContentType="application/vnd.openxmlformats-officedocument.themeOverr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charts/chart10.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4.xml" ContentType="application/vnd.openxmlformats-officedocument.presentationml.notesSlide+xml"/>
  <Override PartName="/ppt/charts/chart11.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charts/chart12.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26.xml" ContentType="application/vnd.openxmlformats-officedocument.presentationml.notesSlide+xml"/>
  <Override PartName="/ppt/charts/chart13.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charts/chart14.xml" ContentType="application/vnd.openxmlformats-officedocument.drawingml.chart+xml"/>
  <Override PartName="/ppt/theme/themeOverride10.xml" ContentType="application/vnd.openxmlformats-officedocument.themeOverr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charts/chart15.xml" ContentType="application/vnd.openxmlformats-officedocument.drawingml.chart+xml"/>
  <Override PartName="/ppt/charts/style5.xml" ContentType="application/vnd.ms-office.chartstyle+xml"/>
  <Override PartName="/ppt/charts/colors5.xml" ContentType="application/vnd.ms-office.chartcolorstyl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47"/>
  </p:notesMasterIdLst>
  <p:handoutMasterIdLst>
    <p:handoutMasterId r:id="rId48"/>
  </p:handoutMasterIdLst>
  <p:sldIdLst>
    <p:sldId id="364" r:id="rId5"/>
    <p:sldId id="366" r:id="rId6"/>
    <p:sldId id="367" r:id="rId7"/>
    <p:sldId id="369" r:id="rId8"/>
    <p:sldId id="370" r:id="rId9"/>
    <p:sldId id="1048" r:id="rId10"/>
    <p:sldId id="371" r:id="rId11"/>
    <p:sldId id="2134960006" r:id="rId12"/>
    <p:sldId id="2134960014" r:id="rId13"/>
    <p:sldId id="373" r:id="rId14"/>
    <p:sldId id="376" r:id="rId15"/>
    <p:sldId id="1021" r:id="rId16"/>
    <p:sldId id="1022" r:id="rId17"/>
    <p:sldId id="2134960007" r:id="rId18"/>
    <p:sldId id="378" r:id="rId19"/>
    <p:sldId id="1024" r:id="rId20"/>
    <p:sldId id="1025" r:id="rId21"/>
    <p:sldId id="2134960009" r:id="rId22"/>
    <p:sldId id="1027" r:id="rId23"/>
    <p:sldId id="385" r:id="rId24"/>
    <p:sldId id="1028" r:id="rId25"/>
    <p:sldId id="1029" r:id="rId26"/>
    <p:sldId id="1030" r:id="rId27"/>
    <p:sldId id="389" r:id="rId28"/>
    <p:sldId id="2134960008" r:id="rId29"/>
    <p:sldId id="1032" r:id="rId30"/>
    <p:sldId id="1046" r:id="rId31"/>
    <p:sldId id="1033" r:id="rId32"/>
    <p:sldId id="1034" r:id="rId33"/>
    <p:sldId id="1035" r:id="rId34"/>
    <p:sldId id="1036" r:id="rId35"/>
    <p:sldId id="1045" r:id="rId36"/>
    <p:sldId id="1052" r:id="rId37"/>
    <p:sldId id="1043" r:id="rId38"/>
    <p:sldId id="2134960013" r:id="rId39"/>
    <p:sldId id="1039" r:id="rId40"/>
    <p:sldId id="1040" r:id="rId41"/>
    <p:sldId id="1055" r:id="rId42"/>
    <p:sldId id="2134960012" r:id="rId43"/>
    <p:sldId id="390" r:id="rId44"/>
    <p:sldId id="1042" r:id="rId45"/>
    <p:sldId id="406" r:id="rId4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E68DBF29-173B-1EE4-E980-EBF86C79181A}" name="Editor" initials="C" userId="Editor" providerId="None"/>
  <p188:author id="{A650F12B-C64C-074B-07F6-F48D2265D014}" name="Christoph U. Correll" initials="CC" userId="eaee6724343eddb1" providerId="Windows Live"/>
  <p188:author id="{C07A505D-5E7E-6BEB-4195-801D42364FA7}" name="Ceren Akdeniz Vogt" initials="CA" userId="S::cak@lundbeckfonden.com::6291f9b8-8487-4396-8769-615d243e0f4b" providerId="AD"/>
  <p188:author id="{46555C6D-31EC-DA99-61B5-C6F6A324EF99}" name="Fact Check" initials="JS" userId="Fact Check" providerId="None"/>
  <p188:author id="{C8911B80-9C65-8D61-72BF-E1ED915E10FA}" name="Mel Ward" initials="MW" userId="Mel Ward" providerId="None"/>
  <p188:author id="{33F2F481-7F84-1190-CBE4-732A72D1E981}" name="Jane Snowball" initials="JS" userId="Jane Snowball" providerId="None"/>
  <p188:author id="{4EE41886-2B80-BDDB-D5E7-536828E472A2}" name="Medical writer" initials="SR" userId="Medical writer" providerId="None"/>
  <p188:author id="{A00A1298-AB63-4804-7CAD-1CF35FB5980A}" name="Jane Snowball " initials="JS" userId="Jane Snowball " providerId="None"/>
  <p188:author id="{8EBDF5A9-C4BC-A8A8-CDF6-CD616BF5A6CC}" name="Lucy Helas" initials="LH" userId="Lucy Helas" providerId="None"/>
  <p188:author id="{E5ACE6B3-FD31-9A5C-2F35-D2D1F7876E5B}" name="Editor CW" initials="C" userId="Editor CW" providerId="None"/>
  <p188:author id="{548E33BE-41FD-592C-5C8D-31BD765ADCA9}" name="Cambridge" initials="JS" userId="Cambridge" providerId="None"/>
  <p188:author id="{F33448D5-5D31-AF39-23D4-F2806F1DAECB}" name="Hazel Ramwi" initials="HR" userId="Hazel Ramwi" providerId="None"/>
  <p188:author id="{418AA2D6-496A-47C3-5018-89298CC9AEF7}" name="Elliot Piper-Brown" initials="EP" userId="S::elliot.piper-brown@primeglobalpeople.com::f9f5c069-9888-4662-9765-c25bc9bb0b78" providerId="AD"/>
  <p188:author id="{0C8432D9-FFBD-FC28-EED3-675692D2F58F}" name="David Stanley" initials="DS" userId="S::david.stanley@primeglobalpeople.com::577f62c1-a009-40ab-b0e0-6082ed2a73a8" providerId="AD"/>
  <p188:author id="{B832B1DC-702B-2076-34F6-ABE5906ECE9E}" name="Sarah Ramsden" initials="SR" userId="Sarah Ramsden" providerId="None"/>
  <p188:author id="{65AAF7DC-9C5A-B082-9540-A0AF9B6F044C}" name="Stefan Leucht" initials="SL" userId="S::stefan.leucht@tum.de::21ee4c59-815f-4b4a-83ea-48a7b5faf7a1" providerId="AD"/>
  <p188:author id="{69EEE8EB-91A6-0E81-D1E6-B34A0A533E9F}" name="Prime - Senior Medical Writer" initials="SMW" userId="Prime - Senior Medical Writer" providerId="None"/>
  <p188:author id="{C536F4EF-557A-800A-363B-FC62070B3F72}" name="Jane Snowball  " initials="JS" userId="Jane Snowball  " providerId="Non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EBF0EE"/>
    <a:srgbClr val="5E512C"/>
    <a:srgbClr val="D9D1CC"/>
    <a:srgbClr val="D6E1DC"/>
    <a:srgbClr val="E5EBF1"/>
    <a:srgbClr val="4F7599"/>
    <a:srgbClr val="FFFFFF"/>
    <a:srgbClr val="E0DBD6"/>
    <a:srgbClr val="C6C1BE"/>
    <a:srgbClr val="F7F1E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CDD51C83-BFFA-4A68-903E-B5B872F3D946}" v="2" dt="2026-08-05T08:13:53.155"/>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9592" autoAdjust="0"/>
    <p:restoredTop sz="84383" autoAdjust="0"/>
  </p:normalViewPr>
  <p:slideViewPr>
    <p:cSldViewPr snapToGrid="0">
      <p:cViewPr>
        <p:scale>
          <a:sx n="100" d="100"/>
          <a:sy n="100" d="100"/>
        </p:scale>
        <p:origin x="648" y="-372"/>
      </p:cViewPr>
      <p:guideLst/>
    </p:cSldViewPr>
  </p:slideViewPr>
  <p:outlineViewPr>
    <p:cViewPr>
      <p:scale>
        <a:sx n="33" d="100"/>
        <a:sy n="33" d="100"/>
      </p:scale>
      <p:origin x="0" y="0"/>
    </p:cViewPr>
  </p:outlineViewPr>
  <p:notesTextViewPr>
    <p:cViewPr>
      <p:scale>
        <a:sx n="165" d="100"/>
        <a:sy n="165" d="100"/>
      </p:scale>
      <p:origin x="0" y="0"/>
    </p:cViewPr>
  </p:notesTextViewPr>
  <p:sorterViewPr>
    <p:cViewPr varScale="1">
      <p:scale>
        <a:sx n="1" d="1"/>
        <a:sy n="1" d="1"/>
      </p:scale>
      <p:origin x="0" y="-20760"/>
    </p:cViewPr>
  </p:sorterViewPr>
  <p:notesViewPr>
    <p:cSldViewPr snapToGrid="0">
      <p:cViewPr varScale="1">
        <p:scale>
          <a:sx n="81" d="100"/>
          <a:sy n="81" d="100"/>
        </p:scale>
        <p:origin x="2868" y="10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notesMaster" Target="notesMasters/notesMaster1.xml"/><Relationship Id="rId50" Type="http://schemas.openxmlformats.org/officeDocument/2006/relationships/viewProps" Target="viewProps.xml"/><Relationship Id="rId55" Type="http://schemas.microsoft.com/office/2018/10/relationships/authors" Targe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microsoft.com/office/2016/11/relationships/changesInfo" Target="changesInfos/changesInfo1.xml"/><Relationship Id="rId5" Type="http://schemas.openxmlformats.org/officeDocument/2006/relationships/slide" Target="slides/slide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handoutMaster" Target="handoutMasters/handoutMaster1.xml"/><Relationship Id="rId8" Type="http://schemas.openxmlformats.org/officeDocument/2006/relationships/slide" Target="slides/slide4.xml"/><Relationship Id="rId51" Type="http://schemas.openxmlformats.org/officeDocument/2006/relationships/theme" Target="theme/theme1.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20" Type="http://schemas.openxmlformats.org/officeDocument/2006/relationships/slide" Target="slides/slide16.xml"/><Relationship Id="rId41" Type="http://schemas.openxmlformats.org/officeDocument/2006/relationships/slide" Target="slides/slide37.xml"/><Relationship Id="rId54"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presProps" Target="presProp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Lucy Helas" userId="ddfafa0a-b6b5-4bdd-b86f-ac994cb89b8b" providerId="ADAL" clId="{24817C30-EE8C-4751-BCB8-6AC7A077870C}"/>
    <pc:docChg chg="undo redo custSel delSld modSld">
      <pc:chgData name="Lucy Helas" userId="ddfafa0a-b6b5-4bdd-b86f-ac994cb89b8b" providerId="ADAL" clId="{24817C30-EE8C-4751-BCB8-6AC7A077870C}" dt="2026-08-05T08:13:53.155" v="67"/>
      <pc:docMkLst>
        <pc:docMk/>
      </pc:docMkLst>
      <pc:sldChg chg="modNotes">
        <pc:chgData name="Lucy Helas" userId="ddfafa0a-b6b5-4bdd-b86f-ac994cb89b8b" providerId="ADAL" clId="{24817C30-EE8C-4751-BCB8-6AC7A077870C}" dt="2026-07-27T09:31:36.029" v="8" actId="478"/>
        <pc:sldMkLst>
          <pc:docMk/>
          <pc:sldMk cId="4233905278" sldId="367"/>
        </pc:sldMkLst>
      </pc:sldChg>
      <pc:sldChg chg="modSp mod modNotes">
        <pc:chgData name="Lucy Helas" userId="ddfafa0a-b6b5-4bdd-b86f-ac994cb89b8b" providerId="ADAL" clId="{24817C30-EE8C-4751-BCB8-6AC7A077870C}" dt="2026-07-27T11:07:14.861" v="45" actId="20577"/>
        <pc:sldMkLst>
          <pc:docMk/>
          <pc:sldMk cId="2469550932" sldId="370"/>
        </pc:sldMkLst>
        <pc:spChg chg="mod">
          <ac:chgData name="Lucy Helas" userId="ddfafa0a-b6b5-4bdd-b86f-ac994cb89b8b" providerId="ADAL" clId="{24817C30-EE8C-4751-BCB8-6AC7A077870C}" dt="2026-07-27T11:07:14.861" v="45" actId="20577"/>
          <ac:spMkLst>
            <pc:docMk/>
            <pc:sldMk cId="2469550932" sldId="370"/>
            <ac:spMk id="6" creationId="{8047032F-3CF9-B8D0-8410-B813D33694F3}"/>
          </ac:spMkLst>
        </pc:spChg>
      </pc:sldChg>
      <pc:sldChg chg="modNotes">
        <pc:chgData name="Lucy Helas" userId="ddfafa0a-b6b5-4bdd-b86f-ac994cb89b8b" providerId="ADAL" clId="{24817C30-EE8C-4751-BCB8-6AC7A077870C}" dt="2026-07-27T09:31:56.670" v="11" actId="478"/>
        <pc:sldMkLst>
          <pc:docMk/>
          <pc:sldMk cId="2665730550" sldId="371"/>
        </pc:sldMkLst>
      </pc:sldChg>
      <pc:sldChg chg="modNotes">
        <pc:chgData name="Lucy Helas" userId="ddfafa0a-b6b5-4bdd-b86f-ac994cb89b8b" providerId="ADAL" clId="{24817C30-EE8C-4751-BCB8-6AC7A077870C}" dt="2026-07-27T09:32:13.003" v="14" actId="478"/>
        <pc:sldMkLst>
          <pc:docMk/>
          <pc:sldMk cId="3511132712" sldId="373"/>
        </pc:sldMkLst>
      </pc:sldChg>
      <pc:sldChg chg="modNotes">
        <pc:chgData name="Lucy Helas" userId="ddfafa0a-b6b5-4bdd-b86f-ac994cb89b8b" providerId="ADAL" clId="{24817C30-EE8C-4751-BCB8-6AC7A077870C}" dt="2026-07-27T09:32:19.546" v="15" actId="478"/>
        <pc:sldMkLst>
          <pc:docMk/>
          <pc:sldMk cId="2735965529" sldId="1021"/>
        </pc:sldMkLst>
      </pc:sldChg>
      <pc:sldChg chg="modNotes">
        <pc:chgData name="Lucy Helas" userId="ddfafa0a-b6b5-4bdd-b86f-ac994cb89b8b" providerId="ADAL" clId="{24817C30-EE8C-4751-BCB8-6AC7A077870C}" dt="2026-07-27T09:32:27.572" v="16" actId="478"/>
        <pc:sldMkLst>
          <pc:docMk/>
          <pc:sldMk cId="977197280" sldId="1022"/>
        </pc:sldMkLst>
      </pc:sldChg>
      <pc:sldChg chg="modNotes">
        <pc:chgData name="Lucy Helas" userId="ddfafa0a-b6b5-4bdd-b86f-ac994cb89b8b" providerId="ADAL" clId="{24817C30-EE8C-4751-BCB8-6AC7A077870C}" dt="2026-07-27T09:32:48.362" v="18" actId="478"/>
        <pc:sldMkLst>
          <pc:docMk/>
          <pc:sldMk cId="1553248959" sldId="1024"/>
        </pc:sldMkLst>
      </pc:sldChg>
      <pc:sldChg chg="modNotes">
        <pc:chgData name="Lucy Helas" userId="ddfafa0a-b6b5-4bdd-b86f-ac994cb89b8b" providerId="ADAL" clId="{24817C30-EE8C-4751-BCB8-6AC7A077870C}" dt="2026-07-27T09:32:55.937" v="19" actId="478"/>
        <pc:sldMkLst>
          <pc:docMk/>
          <pc:sldMk cId="1649630319" sldId="1025"/>
        </pc:sldMkLst>
      </pc:sldChg>
      <pc:sldChg chg="modNotes">
        <pc:chgData name="Lucy Helas" userId="ddfafa0a-b6b5-4bdd-b86f-ac994cb89b8b" providerId="ADAL" clId="{24817C30-EE8C-4751-BCB8-6AC7A077870C}" dt="2026-07-27T09:34:58.531" v="21" actId="478"/>
        <pc:sldMkLst>
          <pc:docMk/>
          <pc:sldMk cId="4079399333" sldId="1027"/>
        </pc:sldMkLst>
      </pc:sldChg>
      <pc:sldChg chg="modNotes">
        <pc:chgData name="Lucy Helas" userId="ddfafa0a-b6b5-4bdd-b86f-ac994cb89b8b" providerId="ADAL" clId="{24817C30-EE8C-4751-BCB8-6AC7A077870C}" dt="2026-07-27T09:35:01.522" v="22" actId="478"/>
        <pc:sldMkLst>
          <pc:docMk/>
          <pc:sldMk cId="1651510758" sldId="1028"/>
        </pc:sldMkLst>
      </pc:sldChg>
      <pc:sldChg chg="modNotes">
        <pc:chgData name="Lucy Helas" userId="ddfafa0a-b6b5-4bdd-b86f-ac994cb89b8b" providerId="ADAL" clId="{24817C30-EE8C-4751-BCB8-6AC7A077870C}" dt="2026-07-27T09:35:03.736" v="23" actId="478"/>
        <pc:sldMkLst>
          <pc:docMk/>
          <pc:sldMk cId="982734306" sldId="1029"/>
        </pc:sldMkLst>
      </pc:sldChg>
      <pc:sldChg chg="modNotes">
        <pc:chgData name="Lucy Helas" userId="ddfafa0a-b6b5-4bdd-b86f-ac994cb89b8b" providerId="ADAL" clId="{24817C30-EE8C-4751-BCB8-6AC7A077870C}" dt="2026-07-27T09:35:06.074" v="24" actId="478"/>
        <pc:sldMkLst>
          <pc:docMk/>
          <pc:sldMk cId="3453980654" sldId="1030"/>
        </pc:sldMkLst>
      </pc:sldChg>
      <pc:sldChg chg="modNotes">
        <pc:chgData name="Lucy Helas" userId="ddfafa0a-b6b5-4bdd-b86f-ac994cb89b8b" providerId="ADAL" clId="{24817C30-EE8C-4751-BCB8-6AC7A077870C}" dt="2026-07-27T09:35:14.483" v="26" actId="478"/>
        <pc:sldMkLst>
          <pc:docMk/>
          <pc:sldMk cId="2209141862" sldId="1032"/>
        </pc:sldMkLst>
      </pc:sldChg>
      <pc:sldChg chg="modNotes">
        <pc:chgData name="Lucy Helas" userId="ddfafa0a-b6b5-4bdd-b86f-ac994cb89b8b" providerId="ADAL" clId="{24817C30-EE8C-4751-BCB8-6AC7A077870C}" dt="2026-07-27T09:35:20.346" v="28" actId="478"/>
        <pc:sldMkLst>
          <pc:docMk/>
          <pc:sldMk cId="1560821322" sldId="1033"/>
        </pc:sldMkLst>
      </pc:sldChg>
      <pc:sldChg chg="modNotes">
        <pc:chgData name="Lucy Helas" userId="ddfafa0a-b6b5-4bdd-b86f-ac994cb89b8b" providerId="ADAL" clId="{24817C30-EE8C-4751-BCB8-6AC7A077870C}" dt="2026-07-27T09:35:22.675" v="29" actId="478"/>
        <pc:sldMkLst>
          <pc:docMk/>
          <pc:sldMk cId="4013638703" sldId="1034"/>
        </pc:sldMkLst>
      </pc:sldChg>
      <pc:sldChg chg="modNotes">
        <pc:chgData name="Lucy Helas" userId="ddfafa0a-b6b5-4bdd-b86f-ac994cb89b8b" providerId="ADAL" clId="{24817C30-EE8C-4751-BCB8-6AC7A077870C}" dt="2026-07-27T09:35:25.405" v="30" actId="478"/>
        <pc:sldMkLst>
          <pc:docMk/>
          <pc:sldMk cId="1977724148" sldId="1035"/>
        </pc:sldMkLst>
      </pc:sldChg>
      <pc:sldChg chg="modNotes">
        <pc:chgData name="Lucy Helas" userId="ddfafa0a-b6b5-4bdd-b86f-ac994cb89b8b" providerId="ADAL" clId="{24817C30-EE8C-4751-BCB8-6AC7A077870C}" dt="2026-07-27T09:35:28.405" v="31" actId="478"/>
        <pc:sldMkLst>
          <pc:docMk/>
          <pc:sldMk cId="3302880264" sldId="1036"/>
        </pc:sldMkLst>
      </pc:sldChg>
      <pc:sldChg chg="addSp delSp modSp mod modNotes">
        <pc:chgData name="Lucy Helas" userId="ddfafa0a-b6b5-4bdd-b86f-ac994cb89b8b" providerId="ADAL" clId="{24817C30-EE8C-4751-BCB8-6AC7A077870C}" dt="2026-08-05T08:13:53.155" v="67"/>
        <pc:sldMkLst>
          <pc:docMk/>
          <pc:sldMk cId="1834408805" sldId="1039"/>
        </pc:sldMkLst>
        <pc:spChg chg="del">
          <ac:chgData name="Lucy Helas" userId="ddfafa0a-b6b5-4bdd-b86f-ac994cb89b8b" providerId="ADAL" clId="{24817C30-EE8C-4751-BCB8-6AC7A077870C}" dt="2026-08-05T08:12:24.872" v="58" actId="478"/>
          <ac:spMkLst>
            <pc:docMk/>
            <pc:sldMk cId="1834408805" sldId="1039"/>
            <ac:spMk id="9" creationId="{7E5D579B-B2AB-A3E6-19BA-C1BF41BA0AAD}"/>
          </ac:spMkLst>
        </pc:spChg>
        <pc:spChg chg="add mod">
          <ac:chgData name="Lucy Helas" userId="ddfafa0a-b6b5-4bdd-b86f-ac994cb89b8b" providerId="ADAL" clId="{24817C30-EE8C-4751-BCB8-6AC7A077870C}" dt="2026-08-05T08:12:31.181" v="60" actId="1076"/>
          <ac:spMkLst>
            <pc:docMk/>
            <pc:sldMk cId="1834408805" sldId="1039"/>
            <ac:spMk id="10" creationId="{8FDB5385-D1E4-DEC4-B319-931ECE86A934}"/>
          </ac:spMkLst>
        </pc:spChg>
        <pc:spChg chg="mod">
          <ac:chgData name="Lucy Helas" userId="ddfafa0a-b6b5-4bdd-b86f-ac994cb89b8b" providerId="ADAL" clId="{24817C30-EE8C-4751-BCB8-6AC7A077870C}" dt="2026-08-05T08:13:02.930" v="63" actId="20577"/>
          <ac:spMkLst>
            <pc:docMk/>
            <pc:sldMk cId="1834408805" sldId="1039"/>
            <ac:spMk id="31" creationId="{CC662DDD-7E38-EF2D-6173-697F51BAF225}"/>
          </ac:spMkLst>
        </pc:spChg>
        <pc:spChg chg="mod">
          <ac:chgData name="Lucy Helas" userId="ddfafa0a-b6b5-4bdd-b86f-ac994cb89b8b" providerId="ADAL" clId="{24817C30-EE8C-4751-BCB8-6AC7A077870C}" dt="2026-08-05T08:13:06.443" v="64" actId="14100"/>
          <ac:spMkLst>
            <pc:docMk/>
            <pc:sldMk cId="1834408805" sldId="1039"/>
            <ac:spMk id="35" creationId="{15EE91DA-508E-B887-C26E-786783E001B4}"/>
          </ac:spMkLst>
        </pc:spChg>
        <pc:spChg chg="mod">
          <ac:chgData name="Lucy Helas" userId="ddfafa0a-b6b5-4bdd-b86f-ac994cb89b8b" providerId="ADAL" clId="{24817C30-EE8C-4751-BCB8-6AC7A077870C}" dt="2026-08-05T08:12:26.200" v="59"/>
          <ac:spMkLst>
            <pc:docMk/>
            <pc:sldMk cId="1834408805" sldId="1039"/>
            <ac:spMk id="38" creationId="{88A9A507-0E13-EDC1-A1AB-35406624F1C8}"/>
          </ac:spMkLst>
        </pc:spChg>
        <pc:spChg chg="mod">
          <ac:chgData name="Lucy Helas" userId="ddfafa0a-b6b5-4bdd-b86f-ac994cb89b8b" providerId="ADAL" clId="{24817C30-EE8C-4751-BCB8-6AC7A077870C}" dt="2026-08-05T08:12:26.200" v="59"/>
          <ac:spMkLst>
            <pc:docMk/>
            <pc:sldMk cId="1834408805" sldId="1039"/>
            <ac:spMk id="40" creationId="{FEB5145D-11EC-1B57-B081-28B928917C2C}"/>
          </ac:spMkLst>
        </pc:spChg>
        <pc:spChg chg="mod">
          <ac:chgData name="Lucy Helas" userId="ddfafa0a-b6b5-4bdd-b86f-ac994cb89b8b" providerId="ADAL" clId="{24817C30-EE8C-4751-BCB8-6AC7A077870C}" dt="2026-08-05T08:12:26.200" v="59"/>
          <ac:spMkLst>
            <pc:docMk/>
            <pc:sldMk cId="1834408805" sldId="1039"/>
            <ac:spMk id="41" creationId="{3B1924D9-54AE-DC9B-8D2D-838327160429}"/>
          </ac:spMkLst>
        </pc:spChg>
        <pc:spChg chg="mod">
          <ac:chgData name="Lucy Helas" userId="ddfafa0a-b6b5-4bdd-b86f-ac994cb89b8b" providerId="ADAL" clId="{24817C30-EE8C-4751-BCB8-6AC7A077870C}" dt="2026-08-05T08:12:26.200" v="59"/>
          <ac:spMkLst>
            <pc:docMk/>
            <pc:sldMk cId="1834408805" sldId="1039"/>
            <ac:spMk id="42" creationId="{F72F77F6-680D-D994-5266-CEC6B5F346F3}"/>
          </ac:spMkLst>
        </pc:spChg>
        <pc:spChg chg="mod">
          <ac:chgData name="Lucy Helas" userId="ddfafa0a-b6b5-4bdd-b86f-ac994cb89b8b" providerId="ADAL" clId="{24817C30-EE8C-4751-BCB8-6AC7A077870C}" dt="2026-08-05T08:12:26.200" v="59"/>
          <ac:spMkLst>
            <pc:docMk/>
            <pc:sldMk cId="1834408805" sldId="1039"/>
            <ac:spMk id="45" creationId="{7A6C21A7-7214-B0C4-879A-F5F281BBCBC6}"/>
          </ac:spMkLst>
        </pc:spChg>
        <pc:spChg chg="mod">
          <ac:chgData name="Lucy Helas" userId="ddfafa0a-b6b5-4bdd-b86f-ac994cb89b8b" providerId="ADAL" clId="{24817C30-EE8C-4751-BCB8-6AC7A077870C}" dt="2026-08-05T08:12:26.200" v="59"/>
          <ac:spMkLst>
            <pc:docMk/>
            <pc:sldMk cId="1834408805" sldId="1039"/>
            <ac:spMk id="46" creationId="{3651781F-EA7F-64C3-A15D-234F03DB607D}"/>
          </ac:spMkLst>
        </pc:spChg>
        <pc:spChg chg="mod">
          <ac:chgData name="Lucy Helas" userId="ddfafa0a-b6b5-4bdd-b86f-ac994cb89b8b" providerId="ADAL" clId="{24817C30-EE8C-4751-BCB8-6AC7A077870C}" dt="2026-08-05T08:12:26.200" v="59"/>
          <ac:spMkLst>
            <pc:docMk/>
            <pc:sldMk cId="1834408805" sldId="1039"/>
            <ac:spMk id="48" creationId="{3DDA1880-643C-21C2-2660-E084B2574581}"/>
          </ac:spMkLst>
        </pc:spChg>
        <pc:spChg chg="mod">
          <ac:chgData name="Lucy Helas" userId="ddfafa0a-b6b5-4bdd-b86f-ac994cb89b8b" providerId="ADAL" clId="{24817C30-EE8C-4751-BCB8-6AC7A077870C}" dt="2026-08-05T08:13:53.155" v="67"/>
          <ac:spMkLst>
            <pc:docMk/>
            <pc:sldMk cId="1834408805" sldId="1039"/>
            <ac:spMk id="54" creationId="{A1FADD3A-B4F3-44BB-DA31-43B85F249742}"/>
          </ac:spMkLst>
        </pc:spChg>
        <pc:spChg chg="mod">
          <ac:chgData name="Lucy Helas" userId="ddfafa0a-b6b5-4bdd-b86f-ac994cb89b8b" providerId="ADAL" clId="{24817C30-EE8C-4751-BCB8-6AC7A077870C}" dt="2026-08-05T08:13:53.155" v="67"/>
          <ac:spMkLst>
            <pc:docMk/>
            <pc:sldMk cId="1834408805" sldId="1039"/>
            <ac:spMk id="57" creationId="{D2F73D14-DD6B-DAE1-8B64-6E3FB879F804}"/>
          </ac:spMkLst>
        </pc:spChg>
        <pc:spChg chg="mod">
          <ac:chgData name="Lucy Helas" userId="ddfafa0a-b6b5-4bdd-b86f-ac994cb89b8b" providerId="ADAL" clId="{24817C30-EE8C-4751-BCB8-6AC7A077870C}" dt="2026-08-05T08:13:53.155" v="67"/>
          <ac:spMkLst>
            <pc:docMk/>
            <pc:sldMk cId="1834408805" sldId="1039"/>
            <ac:spMk id="59" creationId="{3DA3C1A4-0A5B-56AB-0C1F-E892D1978FBC}"/>
          </ac:spMkLst>
        </pc:spChg>
        <pc:spChg chg="mod">
          <ac:chgData name="Lucy Helas" userId="ddfafa0a-b6b5-4bdd-b86f-ac994cb89b8b" providerId="ADAL" clId="{24817C30-EE8C-4751-BCB8-6AC7A077870C}" dt="2026-08-05T08:13:53.155" v="67"/>
          <ac:spMkLst>
            <pc:docMk/>
            <pc:sldMk cId="1834408805" sldId="1039"/>
            <ac:spMk id="60" creationId="{B5FD6FDA-8A30-BA26-911F-29BF422026DD}"/>
          </ac:spMkLst>
        </pc:spChg>
        <pc:spChg chg="mod">
          <ac:chgData name="Lucy Helas" userId="ddfafa0a-b6b5-4bdd-b86f-ac994cb89b8b" providerId="ADAL" clId="{24817C30-EE8C-4751-BCB8-6AC7A077870C}" dt="2026-08-05T08:13:53.155" v="67"/>
          <ac:spMkLst>
            <pc:docMk/>
            <pc:sldMk cId="1834408805" sldId="1039"/>
            <ac:spMk id="61" creationId="{941688A6-9F38-8053-C5FF-117F4F36E155}"/>
          </ac:spMkLst>
        </pc:spChg>
        <pc:spChg chg="mod">
          <ac:chgData name="Lucy Helas" userId="ddfafa0a-b6b5-4bdd-b86f-ac994cb89b8b" providerId="ADAL" clId="{24817C30-EE8C-4751-BCB8-6AC7A077870C}" dt="2026-08-05T08:13:53.155" v="67"/>
          <ac:spMkLst>
            <pc:docMk/>
            <pc:sldMk cId="1834408805" sldId="1039"/>
            <ac:spMk id="62" creationId="{2F10A0E2-9A71-1CFF-02A6-31353813FF21}"/>
          </ac:spMkLst>
        </pc:spChg>
        <pc:spChg chg="mod">
          <ac:chgData name="Lucy Helas" userId="ddfafa0a-b6b5-4bdd-b86f-ac994cb89b8b" providerId="ADAL" clId="{24817C30-EE8C-4751-BCB8-6AC7A077870C}" dt="2026-08-05T08:13:53.155" v="67"/>
          <ac:spMkLst>
            <pc:docMk/>
            <pc:sldMk cId="1834408805" sldId="1039"/>
            <ac:spMk id="63" creationId="{038D17C2-6097-A14F-AE2A-E2E33830414E}"/>
          </ac:spMkLst>
        </pc:spChg>
        <pc:spChg chg="mod">
          <ac:chgData name="Lucy Helas" userId="ddfafa0a-b6b5-4bdd-b86f-ac994cb89b8b" providerId="ADAL" clId="{24817C30-EE8C-4751-BCB8-6AC7A077870C}" dt="2026-08-05T08:13:53.155" v="67"/>
          <ac:spMkLst>
            <pc:docMk/>
            <pc:sldMk cId="1834408805" sldId="1039"/>
            <ac:spMk id="66" creationId="{146E6427-7F98-D16D-B544-B903B4D3C515}"/>
          </ac:spMkLst>
        </pc:spChg>
        <pc:spChg chg="mod">
          <ac:chgData name="Lucy Helas" userId="ddfafa0a-b6b5-4bdd-b86f-ac994cb89b8b" providerId="ADAL" clId="{24817C30-EE8C-4751-BCB8-6AC7A077870C}" dt="2026-08-05T08:13:53.155" v="67"/>
          <ac:spMkLst>
            <pc:docMk/>
            <pc:sldMk cId="1834408805" sldId="1039"/>
            <ac:spMk id="67" creationId="{EED42F32-DEAB-1EA8-1FFE-8AB432803432}"/>
          </ac:spMkLst>
        </pc:spChg>
        <pc:spChg chg="mod">
          <ac:chgData name="Lucy Helas" userId="ddfafa0a-b6b5-4bdd-b86f-ac994cb89b8b" providerId="ADAL" clId="{24817C30-EE8C-4751-BCB8-6AC7A077870C}" dt="2026-08-05T08:13:53.155" v="67"/>
          <ac:spMkLst>
            <pc:docMk/>
            <pc:sldMk cId="1834408805" sldId="1039"/>
            <ac:spMk id="69" creationId="{CC7EA758-7541-90A6-D901-0673FB50CC72}"/>
          </ac:spMkLst>
        </pc:spChg>
        <pc:grpChg chg="del">
          <ac:chgData name="Lucy Helas" userId="ddfafa0a-b6b5-4bdd-b86f-ac994cb89b8b" providerId="ADAL" clId="{24817C30-EE8C-4751-BCB8-6AC7A077870C}" dt="2026-08-05T08:12:24.872" v="58" actId="478"/>
          <ac:grpSpMkLst>
            <pc:docMk/>
            <pc:sldMk cId="1834408805" sldId="1039"/>
            <ac:grpSpMk id="3" creationId="{29DEEE5B-D0CA-1EBB-EE85-C9697B5B93A9}"/>
          </ac:grpSpMkLst>
        </pc:grpChg>
        <pc:grpChg chg="del">
          <ac:chgData name="Lucy Helas" userId="ddfafa0a-b6b5-4bdd-b86f-ac994cb89b8b" providerId="ADAL" clId="{24817C30-EE8C-4751-BCB8-6AC7A077870C}" dt="2026-08-05T08:12:24.872" v="58" actId="478"/>
          <ac:grpSpMkLst>
            <pc:docMk/>
            <pc:sldMk cId="1834408805" sldId="1039"/>
            <ac:grpSpMk id="16" creationId="{AD4F0D31-24FE-8748-1EF3-CB4E56A9A929}"/>
          </ac:grpSpMkLst>
        </pc:grpChg>
        <pc:grpChg chg="del">
          <ac:chgData name="Lucy Helas" userId="ddfafa0a-b6b5-4bdd-b86f-ac994cb89b8b" providerId="ADAL" clId="{24817C30-EE8C-4751-BCB8-6AC7A077870C}" dt="2026-08-05T08:12:24.872" v="58" actId="478"/>
          <ac:grpSpMkLst>
            <pc:docMk/>
            <pc:sldMk cId="1834408805" sldId="1039"/>
            <ac:grpSpMk id="20" creationId="{A246F182-D2CD-0876-2397-4D79FC9C3562}"/>
          </ac:grpSpMkLst>
        </pc:grpChg>
        <pc:grpChg chg="del">
          <ac:chgData name="Lucy Helas" userId="ddfafa0a-b6b5-4bdd-b86f-ac994cb89b8b" providerId="ADAL" clId="{24817C30-EE8C-4751-BCB8-6AC7A077870C}" dt="2026-08-05T08:13:52.027" v="66" actId="478"/>
          <ac:grpSpMkLst>
            <pc:docMk/>
            <pc:sldMk cId="1834408805" sldId="1039"/>
            <ac:grpSpMk id="29" creationId="{8C8B3671-91D3-5C41-02E6-CE1460F8F216}"/>
          </ac:grpSpMkLst>
        </pc:grpChg>
        <pc:grpChg chg="del mod">
          <ac:chgData name="Lucy Helas" userId="ddfafa0a-b6b5-4bdd-b86f-ac994cb89b8b" providerId="ADAL" clId="{24817C30-EE8C-4751-BCB8-6AC7A077870C}" dt="2026-08-05T08:13:52.027" v="66" actId="478"/>
          <ac:grpSpMkLst>
            <pc:docMk/>
            <pc:sldMk cId="1834408805" sldId="1039"/>
            <ac:grpSpMk id="37" creationId="{48C9D7B4-9C39-4AE4-0227-C5CE89E6DBCB}"/>
          </ac:grpSpMkLst>
        </pc:grpChg>
        <pc:grpChg chg="del mod">
          <ac:chgData name="Lucy Helas" userId="ddfafa0a-b6b5-4bdd-b86f-ac994cb89b8b" providerId="ADAL" clId="{24817C30-EE8C-4751-BCB8-6AC7A077870C}" dt="2026-08-05T08:13:52.027" v="66" actId="478"/>
          <ac:grpSpMkLst>
            <pc:docMk/>
            <pc:sldMk cId="1834408805" sldId="1039"/>
            <ac:grpSpMk id="44" creationId="{3300B0EB-C321-E693-CC32-61004F78F8F0}"/>
          </ac:grpSpMkLst>
        </pc:grpChg>
        <pc:graphicFrameChg chg="del">
          <ac:chgData name="Lucy Helas" userId="ddfafa0a-b6b5-4bdd-b86f-ac994cb89b8b" providerId="ADAL" clId="{24817C30-EE8C-4751-BCB8-6AC7A077870C}" dt="2026-08-05T08:12:24.872" v="58" actId="478"/>
          <ac:graphicFrameMkLst>
            <pc:docMk/>
            <pc:sldMk cId="1834408805" sldId="1039"/>
            <ac:graphicFrameMk id="19" creationId="{18137D76-D6D6-9F09-1A9F-503F3BF10B8B}"/>
          </ac:graphicFrameMkLst>
        </pc:graphicFrameChg>
        <pc:graphicFrameChg chg="del">
          <ac:chgData name="Lucy Helas" userId="ddfafa0a-b6b5-4bdd-b86f-ac994cb89b8b" providerId="ADAL" clId="{24817C30-EE8C-4751-BCB8-6AC7A077870C}" dt="2026-08-05T08:13:52.027" v="66" actId="478"/>
          <ac:graphicFrameMkLst>
            <pc:docMk/>
            <pc:sldMk cId="1834408805" sldId="1039"/>
            <ac:graphicFrameMk id="28" creationId="{0C9C80C9-3D7F-4C99-5FEB-509759C7BB21}"/>
          </ac:graphicFrameMkLst>
        </pc:graphicFrameChg>
      </pc:sldChg>
      <pc:sldChg chg="modSp mod modNotes modNotesTx">
        <pc:chgData name="Lucy Helas" userId="ddfafa0a-b6b5-4bdd-b86f-ac994cb89b8b" providerId="ADAL" clId="{24817C30-EE8C-4751-BCB8-6AC7A077870C}" dt="2026-07-27T13:05:32.793" v="55" actId="20577"/>
        <pc:sldMkLst>
          <pc:docMk/>
          <pc:sldMk cId="2656447725" sldId="1040"/>
        </pc:sldMkLst>
        <pc:spChg chg="mod">
          <ac:chgData name="Lucy Helas" userId="ddfafa0a-b6b5-4bdd-b86f-ac994cb89b8b" providerId="ADAL" clId="{24817C30-EE8C-4751-BCB8-6AC7A077870C}" dt="2026-07-27T13:05:32.793" v="55" actId="20577"/>
          <ac:spMkLst>
            <pc:docMk/>
            <pc:sldMk cId="2656447725" sldId="1040"/>
            <ac:spMk id="6" creationId="{3D7515D2-E973-D640-07F2-7DEF6EAA2818}"/>
          </ac:spMkLst>
        </pc:spChg>
      </pc:sldChg>
      <pc:sldChg chg="modNotes">
        <pc:chgData name="Lucy Helas" userId="ddfafa0a-b6b5-4bdd-b86f-ac994cb89b8b" providerId="ADAL" clId="{24817C30-EE8C-4751-BCB8-6AC7A077870C}" dt="2026-07-27T09:36:07.658" v="42" actId="478"/>
        <pc:sldMkLst>
          <pc:docMk/>
          <pc:sldMk cId="3853924217" sldId="1042"/>
        </pc:sldMkLst>
      </pc:sldChg>
      <pc:sldChg chg="modNotes">
        <pc:chgData name="Lucy Helas" userId="ddfafa0a-b6b5-4bdd-b86f-ac994cb89b8b" providerId="ADAL" clId="{24817C30-EE8C-4751-BCB8-6AC7A077870C}" dt="2026-07-27T09:35:43.217" v="35" actId="478"/>
        <pc:sldMkLst>
          <pc:docMk/>
          <pc:sldMk cId="2398605316" sldId="1043"/>
        </pc:sldMkLst>
      </pc:sldChg>
      <pc:sldChg chg="modNotes">
        <pc:chgData name="Lucy Helas" userId="ddfafa0a-b6b5-4bdd-b86f-ac994cb89b8b" providerId="ADAL" clId="{24817C30-EE8C-4751-BCB8-6AC7A077870C}" dt="2026-07-27T09:35:30.577" v="32" actId="478"/>
        <pc:sldMkLst>
          <pc:docMk/>
          <pc:sldMk cId="3576353281" sldId="1045"/>
        </pc:sldMkLst>
      </pc:sldChg>
      <pc:sldChg chg="modNotes">
        <pc:chgData name="Lucy Helas" userId="ddfafa0a-b6b5-4bdd-b86f-ac994cb89b8b" providerId="ADAL" clId="{24817C30-EE8C-4751-BCB8-6AC7A077870C}" dt="2026-07-27T09:35:17.272" v="27" actId="478"/>
        <pc:sldMkLst>
          <pc:docMk/>
          <pc:sldMk cId="714366001" sldId="1046"/>
        </pc:sldMkLst>
      </pc:sldChg>
      <pc:sldChg chg="modNotes">
        <pc:chgData name="Lucy Helas" userId="ddfafa0a-b6b5-4bdd-b86f-ac994cb89b8b" providerId="ADAL" clId="{24817C30-EE8C-4751-BCB8-6AC7A077870C}" dt="2026-07-27T09:31:49.490" v="10" actId="478"/>
        <pc:sldMkLst>
          <pc:docMk/>
          <pc:sldMk cId="882962704" sldId="1048"/>
        </pc:sldMkLst>
      </pc:sldChg>
      <pc:sldChg chg="modNotes">
        <pc:chgData name="Lucy Helas" userId="ddfafa0a-b6b5-4bdd-b86f-ac994cb89b8b" providerId="ADAL" clId="{24817C30-EE8C-4751-BCB8-6AC7A077870C}" dt="2026-07-27T09:35:37.062" v="33" actId="478"/>
        <pc:sldMkLst>
          <pc:docMk/>
          <pc:sldMk cId="3798573541" sldId="1052"/>
        </pc:sldMkLst>
      </pc:sldChg>
      <pc:sldChg chg="modSp mod modNotes">
        <pc:chgData name="Lucy Helas" userId="ddfafa0a-b6b5-4bdd-b86f-ac994cb89b8b" providerId="ADAL" clId="{24817C30-EE8C-4751-BCB8-6AC7A077870C}" dt="2026-07-27T12:38:04.978" v="50" actId="20577"/>
        <pc:sldMkLst>
          <pc:docMk/>
          <pc:sldMk cId="1076497866" sldId="1055"/>
        </pc:sldMkLst>
        <pc:spChg chg="mod">
          <ac:chgData name="Lucy Helas" userId="ddfafa0a-b6b5-4bdd-b86f-ac994cb89b8b" providerId="ADAL" clId="{24817C30-EE8C-4751-BCB8-6AC7A077870C}" dt="2026-07-27T12:38:02.852" v="49" actId="20577"/>
          <ac:spMkLst>
            <pc:docMk/>
            <pc:sldMk cId="1076497866" sldId="1055"/>
            <ac:spMk id="7" creationId="{65EC58D7-89E0-B343-5D33-820335436F66}"/>
          </ac:spMkLst>
        </pc:spChg>
        <pc:spChg chg="mod">
          <ac:chgData name="Lucy Helas" userId="ddfafa0a-b6b5-4bdd-b86f-ac994cb89b8b" providerId="ADAL" clId="{24817C30-EE8C-4751-BCB8-6AC7A077870C}" dt="2026-07-27T12:37:59.580" v="48" actId="20577"/>
          <ac:spMkLst>
            <pc:docMk/>
            <pc:sldMk cId="1076497866" sldId="1055"/>
            <ac:spMk id="10" creationId="{AC15FDCE-D7AE-EF6D-2E98-95E3B49EB93B}"/>
          </ac:spMkLst>
        </pc:spChg>
        <pc:spChg chg="mod">
          <ac:chgData name="Lucy Helas" userId="ddfafa0a-b6b5-4bdd-b86f-ac994cb89b8b" providerId="ADAL" clId="{24817C30-EE8C-4751-BCB8-6AC7A077870C}" dt="2026-07-27T12:38:04.978" v="50" actId="20577"/>
          <ac:spMkLst>
            <pc:docMk/>
            <pc:sldMk cId="1076497866" sldId="1055"/>
            <ac:spMk id="11" creationId="{1EF08D43-7091-2380-1F5D-07ECE27C4617}"/>
          </ac:spMkLst>
        </pc:spChg>
      </pc:sldChg>
      <pc:sldChg chg="modSp mod modNotes">
        <pc:chgData name="Lucy Helas" userId="ddfafa0a-b6b5-4bdd-b86f-ac994cb89b8b" providerId="ADAL" clId="{24817C30-EE8C-4751-BCB8-6AC7A077870C}" dt="2026-08-04T10:06:59.668" v="57" actId="20577"/>
        <pc:sldMkLst>
          <pc:docMk/>
          <pc:sldMk cId="2485266739" sldId="2134960006"/>
        </pc:sldMkLst>
        <pc:spChg chg="mod">
          <ac:chgData name="Lucy Helas" userId="ddfafa0a-b6b5-4bdd-b86f-ac994cb89b8b" providerId="ADAL" clId="{24817C30-EE8C-4751-BCB8-6AC7A077870C}" dt="2026-08-04T10:06:59.668" v="57" actId="20577"/>
          <ac:spMkLst>
            <pc:docMk/>
            <pc:sldMk cId="2485266739" sldId="2134960006"/>
            <ac:spMk id="4" creationId="{58F18BBF-3495-3BFA-4428-9E947F56CF7D}"/>
          </ac:spMkLst>
        </pc:spChg>
      </pc:sldChg>
      <pc:sldChg chg="modNotes">
        <pc:chgData name="Lucy Helas" userId="ddfafa0a-b6b5-4bdd-b86f-ac994cb89b8b" providerId="ADAL" clId="{24817C30-EE8C-4751-BCB8-6AC7A077870C}" dt="2026-07-27T09:32:33.320" v="17" actId="478"/>
        <pc:sldMkLst>
          <pc:docMk/>
          <pc:sldMk cId="3986485751" sldId="2134960007"/>
        </pc:sldMkLst>
      </pc:sldChg>
      <pc:sldChg chg="modNotes">
        <pc:chgData name="Lucy Helas" userId="ddfafa0a-b6b5-4bdd-b86f-ac994cb89b8b" providerId="ADAL" clId="{24817C30-EE8C-4751-BCB8-6AC7A077870C}" dt="2026-07-27T09:35:12.189" v="25" actId="478"/>
        <pc:sldMkLst>
          <pc:docMk/>
          <pc:sldMk cId="1472235156" sldId="2134960008"/>
        </pc:sldMkLst>
      </pc:sldChg>
      <pc:sldChg chg="modNotes">
        <pc:chgData name="Lucy Helas" userId="ddfafa0a-b6b5-4bdd-b86f-ac994cb89b8b" providerId="ADAL" clId="{24817C30-EE8C-4751-BCB8-6AC7A077870C}" dt="2026-07-27T09:33:00.829" v="20" actId="478"/>
        <pc:sldMkLst>
          <pc:docMk/>
          <pc:sldMk cId="1517298824" sldId="2134960009"/>
        </pc:sldMkLst>
      </pc:sldChg>
      <pc:sldChg chg="delSp mod modNotes">
        <pc:chgData name="Lucy Helas" userId="ddfafa0a-b6b5-4bdd-b86f-ac994cb89b8b" providerId="ADAL" clId="{24817C30-EE8C-4751-BCB8-6AC7A077870C}" dt="2026-07-27T09:36:03.316" v="41" actId="478"/>
        <pc:sldMkLst>
          <pc:docMk/>
          <pc:sldMk cId="2129392113" sldId="2134960012"/>
        </pc:sldMkLst>
      </pc:sldChg>
      <pc:sldChg chg="modNotes">
        <pc:chgData name="Lucy Helas" userId="ddfafa0a-b6b5-4bdd-b86f-ac994cb89b8b" providerId="ADAL" clId="{24817C30-EE8C-4751-BCB8-6AC7A077870C}" dt="2026-07-27T09:35:46.993" v="36" actId="478"/>
        <pc:sldMkLst>
          <pc:docMk/>
          <pc:sldMk cId="11737746" sldId="2134960013"/>
        </pc:sldMkLst>
      </pc:sldChg>
      <pc:sldChg chg="modSp mod modNotes">
        <pc:chgData name="Lucy Helas" userId="ddfafa0a-b6b5-4bdd-b86f-ac994cb89b8b" providerId="ADAL" clId="{24817C30-EE8C-4751-BCB8-6AC7A077870C}" dt="2026-08-04T10:06:56.036" v="56" actId="20577"/>
        <pc:sldMkLst>
          <pc:docMk/>
          <pc:sldMk cId="114012060" sldId="2134960014"/>
        </pc:sldMkLst>
        <pc:spChg chg="mod">
          <ac:chgData name="Lucy Helas" userId="ddfafa0a-b6b5-4bdd-b86f-ac994cb89b8b" providerId="ADAL" clId="{24817C30-EE8C-4751-BCB8-6AC7A077870C}" dt="2026-08-04T10:06:56.036" v="56" actId="20577"/>
          <ac:spMkLst>
            <pc:docMk/>
            <pc:sldMk cId="114012060" sldId="2134960014"/>
            <ac:spMk id="4" creationId="{88A6CD0E-83E2-07B6-BB6D-63A7EA3974B9}"/>
          </ac:spMkLst>
        </pc:spChg>
      </pc:sldChg>
    </pc:docChg>
  </pc:docChgLst>
</pc:chgInfo>
</file>

<file path=ppt/charts/_rels/chart1.xml.rels><?xml version="1.0" encoding="UTF-8" standalone="yes"?>
<Relationships xmlns="http://schemas.openxmlformats.org/package/2006/relationships"><Relationship Id="rId2" Type="http://schemas.openxmlformats.org/officeDocument/2006/relationships/package" Target="../embeddings/Microsoft_Excel_Worksheet.xlsx"/><Relationship Id="rId1" Type="http://schemas.openxmlformats.org/officeDocument/2006/relationships/themeOverride" Target="../theme/themeOverride1.xml"/></Relationships>
</file>

<file path=ppt/charts/_rels/chart10.xml.rels><?xml version="1.0" encoding="UTF-8" standalone="yes"?>
<Relationships xmlns="http://schemas.openxmlformats.org/package/2006/relationships"><Relationship Id="rId3" Type="http://schemas.openxmlformats.org/officeDocument/2006/relationships/package" Target="../embeddings/Microsoft_Excel_Worksheet9.xlsx"/><Relationship Id="rId2" Type="http://schemas.microsoft.com/office/2011/relationships/chartColorStyle" Target="colors1.xml"/><Relationship Id="rId1" Type="http://schemas.microsoft.com/office/2011/relationships/chartStyle" Target="style1.xml"/></Relationships>
</file>

<file path=ppt/charts/_rels/chart11.xml.rels><?xml version="1.0" encoding="UTF-8" standalone="yes"?>
<Relationships xmlns="http://schemas.openxmlformats.org/package/2006/relationships"><Relationship Id="rId3" Type="http://schemas.openxmlformats.org/officeDocument/2006/relationships/package" Target="../embeddings/Microsoft_Excel_Worksheet10.xlsx"/><Relationship Id="rId2" Type="http://schemas.microsoft.com/office/2011/relationships/chartColorStyle" Target="colors2.xml"/><Relationship Id="rId1" Type="http://schemas.microsoft.com/office/2011/relationships/chartStyle" Target="style2.xml"/></Relationships>
</file>

<file path=ppt/charts/_rels/chart12.xml.rels><?xml version="1.0" encoding="UTF-8" standalone="yes"?>
<Relationships xmlns="http://schemas.openxmlformats.org/package/2006/relationships"><Relationship Id="rId3" Type="http://schemas.openxmlformats.org/officeDocument/2006/relationships/package" Target="../embeddings/Microsoft_Excel_Worksheet11.xlsx"/><Relationship Id="rId2" Type="http://schemas.microsoft.com/office/2011/relationships/chartColorStyle" Target="colors3.xml"/><Relationship Id="rId1" Type="http://schemas.microsoft.com/office/2011/relationships/chartStyle" Target="style3.xml"/></Relationships>
</file>

<file path=ppt/charts/_rels/chart13.xml.rels><?xml version="1.0" encoding="UTF-8" standalone="yes"?>
<Relationships xmlns="http://schemas.openxmlformats.org/package/2006/relationships"><Relationship Id="rId3" Type="http://schemas.openxmlformats.org/officeDocument/2006/relationships/oleObject" Target="../embeddings/oleObject1.bin"/><Relationship Id="rId2" Type="http://schemas.microsoft.com/office/2011/relationships/chartColorStyle" Target="colors4.xml"/><Relationship Id="rId1" Type="http://schemas.microsoft.com/office/2011/relationships/chartStyle" Target="style4.xml"/></Relationships>
</file>

<file path=ppt/charts/_rels/chart14.xml.rels><?xml version="1.0" encoding="UTF-8" standalone="yes"?>
<Relationships xmlns="http://schemas.openxmlformats.org/package/2006/relationships"><Relationship Id="rId2" Type="http://schemas.openxmlformats.org/officeDocument/2006/relationships/package" Target="../embeddings/Microsoft_Excel_Worksheet12.xlsx"/><Relationship Id="rId1" Type="http://schemas.openxmlformats.org/officeDocument/2006/relationships/themeOverride" Target="../theme/themeOverride10.xml"/></Relationships>
</file>

<file path=ppt/charts/_rels/chart15.xml.rels><?xml version="1.0" encoding="UTF-8" standalone="yes"?>
<Relationships xmlns="http://schemas.openxmlformats.org/package/2006/relationships"><Relationship Id="rId3" Type="http://schemas.openxmlformats.org/officeDocument/2006/relationships/package" Target="../embeddings/Microsoft_Excel_Worksheet13.xlsx"/><Relationship Id="rId2" Type="http://schemas.microsoft.com/office/2011/relationships/chartColorStyle" Target="colors5.xml"/><Relationship Id="rId1" Type="http://schemas.microsoft.com/office/2011/relationships/chartStyle" Target="style5.xml"/></Relationships>
</file>

<file path=ppt/charts/_rels/chart2.xml.rels><?xml version="1.0" encoding="UTF-8" standalone="yes"?>
<Relationships xmlns="http://schemas.openxmlformats.org/package/2006/relationships"><Relationship Id="rId2" Type="http://schemas.openxmlformats.org/officeDocument/2006/relationships/package" Target="../embeddings/Microsoft_Excel_Worksheet1.xlsx"/><Relationship Id="rId1" Type="http://schemas.openxmlformats.org/officeDocument/2006/relationships/themeOverride" Target="../theme/themeOverride2.xml"/></Relationships>
</file>

<file path=ppt/charts/_rels/chart3.xml.rels><?xml version="1.0" encoding="UTF-8" standalone="yes"?>
<Relationships xmlns="http://schemas.openxmlformats.org/package/2006/relationships"><Relationship Id="rId3" Type="http://schemas.openxmlformats.org/officeDocument/2006/relationships/chartUserShapes" Target="../drawings/drawing1.xml"/><Relationship Id="rId2" Type="http://schemas.openxmlformats.org/officeDocument/2006/relationships/package" Target="../embeddings/Microsoft_Excel_Worksheet2.xlsx"/><Relationship Id="rId1" Type="http://schemas.openxmlformats.org/officeDocument/2006/relationships/themeOverride" Target="../theme/themeOverride3.xml"/></Relationships>
</file>

<file path=ppt/charts/_rels/chart4.xml.rels><?xml version="1.0" encoding="UTF-8" standalone="yes"?>
<Relationships xmlns="http://schemas.openxmlformats.org/package/2006/relationships"><Relationship Id="rId3" Type="http://schemas.openxmlformats.org/officeDocument/2006/relationships/chartUserShapes" Target="../drawings/drawing2.xml"/><Relationship Id="rId2" Type="http://schemas.openxmlformats.org/officeDocument/2006/relationships/package" Target="../embeddings/Microsoft_Excel_Worksheet3.xlsx"/><Relationship Id="rId1" Type="http://schemas.openxmlformats.org/officeDocument/2006/relationships/themeOverride" Target="../theme/themeOverride4.xml"/></Relationships>
</file>

<file path=ppt/charts/_rels/chart5.xml.rels><?xml version="1.0" encoding="UTF-8" standalone="yes"?>
<Relationships xmlns="http://schemas.openxmlformats.org/package/2006/relationships"><Relationship Id="rId2" Type="http://schemas.openxmlformats.org/officeDocument/2006/relationships/package" Target="../embeddings/Microsoft_Excel_Worksheet4.xlsx"/><Relationship Id="rId1" Type="http://schemas.openxmlformats.org/officeDocument/2006/relationships/themeOverride" Target="../theme/themeOverride5.xml"/></Relationships>
</file>

<file path=ppt/charts/_rels/chart6.xml.rels><?xml version="1.0" encoding="UTF-8" standalone="yes"?>
<Relationships xmlns="http://schemas.openxmlformats.org/package/2006/relationships"><Relationship Id="rId2" Type="http://schemas.openxmlformats.org/officeDocument/2006/relationships/package" Target="../embeddings/Microsoft_Excel_Worksheet5.xlsx"/><Relationship Id="rId1" Type="http://schemas.openxmlformats.org/officeDocument/2006/relationships/themeOverride" Target="../theme/themeOverride6.xml"/></Relationships>
</file>

<file path=ppt/charts/_rels/chart7.xml.rels><?xml version="1.0" encoding="UTF-8" standalone="yes"?>
<Relationships xmlns="http://schemas.openxmlformats.org/package/2006/relationships"><Relationship Id="rId2" Type="http://schemas.openxmlformats.org/officeDocument/2006/relationships/package" Target="../embeddings/Microsoft_Excel_Worksheet6.xlsx"/><Relationship Id="rId1" Type="http://schemas.openxmlformats.org/officeDocument/2006/relationships/themeOverride" Target="../theme/themeOverride7.xml"/></Relationships>
</file>

<file path=ppt/charts/_rels/chart8.xml.rels><?xml version="1.0" encoding="UTF-8" standalone="yes"?>
<Relationships xmlns="http://schemas.openxmlformats.org/package/2006/relationships"><Relationship Id="rId2" Type="http://schemas.openxmlformats.org/officeDocument/2006/relationships/package" Target="../embeddings/Microsoft_Excel_Worksheet7.xlsx"/><Relationship Id="rId1" Type="http://schemas.openxmlformats.org/officeDocument/2006/relationships/themeOverride" Target="../theme/themeOverride8.xml"/></Relationships>
</file>

<file path=ppt/charts/_rels/chart9.xml.rels><?xml version="1.0" encoding="UTF-8" standalone="yes"?>
<Relationships xmlns="http://schemas.openxmlformats.org/package/2006/relationships"><Relationship Id="rId2" Type="http://schemas.openxmlformats.org/officeDocument/2006/relationships/package" Target="../embeddings/Microsoft_Excel_Worksheet8.xlsx"/><Relationship Id="rId1" Type="http://schemas.openxmlformats.org/officeDocument/2006/relationships/themeOverride" Target="../theme/themeOverrid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51830856529888"/>
          <c:y val="1.3072022249372968E-2"/>
          <c:w val="0.96130479151197878"/>
          <c:h val="0.86570439250342901"/>
        </c:manualLayout>
      </c:layout>
      <c:scatterChart>
        <c:scatterStyle val="lineMarker"/>
        <c:varyColors val="0"/>
        <c:ser>
          <c:idx val="0"/>
          <c:order val="0"/>
          <c:tx>
            <c:strRef>
              <c:f>Sheet1!$A$2</c:f>
              <c:strCache>
                <c:ptCount val="1"/>
                <c:pt idx="0">
                  <c:v>Outcome</c:v>
                </c:pt>
              </c:strCache>
            </c:strRef>
          </c:tx>
          <c:spPr>
            <a:ln w="28575">
              <a:noFill/>
            </a:ln>
          </c:spPr>
          <c:marker>
            <c:symbol val="circle"/>
            <c:size val="5"/>
            <c:spPr>
              <a:solidFill>
                <a:srgbClr val="7B9CBB"/>
              </a:solidFill>
              <a:ln>
                <a:noFill/>
              </a:ln>
            </c:spPr>
          </c:marker>
          <c:dPt>
            <c:idx val="0"/>
            <c:marker>
              <c:spPr>
                <a:solidFill>
                  <a:srgbClr val="7B9CBB">
                    <a:lumMod val="50000"/>
                  </a:srgbClr>
                </a:solidFill>
                <a:ln>
                  <a:noFill/>
                </a:ln>
              </c:spPr>
            </c:marker>
            <c:bubble3D val="0"/>
            <c:extLst>
              <c:ext xmlns:c16="http://schemas.microsoft.com/office/drawing/2014/chart" uri="{C3380CC4-5D6E-409C-BE32-E72D297353CC}">
                <c16:uniqueId val="{0000000F-B852-4A26-BAE7-D3748273D8CF}"/>
              </c:ext>
            </c:extLst>
          </c:dPt>
          <c:dPt>
            <c:idx val="1"/>
            <c:marker>
              <c:spPr>
                <a:solidFill>
                  <a:srgbClr val="7B9CBB">
                    <a:lumMod val="50000"/>
                  </a:srgbClr>
                </a:solidFill>
                <a:ln>
                  <a:noFill/>
                </a:ln>
              </c:spPr>
            </c:marker>
            <c:bubble3D val="0"/>
            <c:extLst>
              <c:ext xmlns:c16="http://schemas.microsoft.com/office/drawing/2014/chart" uri="{C3380CC4-5D6E-409C-BE32-E72D297353CC}">
                <c16:uniqueId val="{00000010-B852-4A26-BAE7-D3748273D8CF}"/>
              </c:ext>
            </c:extLst>
          </c:dPt>
          <c:dPt>
            <c:idx val="3"/>
            <c:marker>
              <c:spPr>
                <a:solidFill>
                  <a:srgbClr val="7B9CBB">
                    <a:lumMod val="50000"/>
                  </a:srgbClr>
                </a:solidFill>
                <a:ln>
                  <a:noFill/>
                </a:ln>
              </c:spPr>
            </c:marker>
            <c:bubble3D val="0"/>
            <c:extLst>
              <c:ext xmlns:c16="http://schemas.microsoft.com/office/drawing/2014/chart" uri="{C3380CC4-5D6E-409C-BE32-E72D297353CC}">
                <c16:uniqueId val="{00000011-B852-4A26-BAE7-D3748273D8CF}"/>
              </c:ext>
            </c:extLst>
          </c:dPt>
          <c:dPt>
            <c:idx val="4"/>
            <c:marker>
              <c:spPr>
                <a:solidFill>
                  <a:srgbClr val="7B9CBB">
                    <a:lumMod val="50000"/>
                  </a:srgbClr>
                </a:solidFill>
                <a:ln>
                  <a:noFill/>
                </a:ln>
              </c:spPr>
            </c:marker>
            <c:bubble3D val="0"/>
            <c:extLst>
              <c:ext xmlns:c16="http://schemas.microsoft.com/office/drawing/2014/chart" uri="{C3380CC4-5D6E-409C-BE32-E72D297353CC}">
                <c16:uniqueId val="{00000012-B852-4A26-BAE7-D3748273D8CF}"/>
              </c:ext>
            </c:extLst>
          </c:dPt>
          <c:dPt>
            <c:idx val="5"/>
            <c:bubble3D val="0"/>
            <c:extLst>
              <c:ext xmlns:c16="http://schemas.microsoft.com/office/drawing/2014/chart" uri="{C3380CC4-5D6E-409C-BE32-E72D297353CC}">
                <c16:uniqueId val="{00000013-B852-4A26-BAE7-D3748273D8CF}"/>
              </c:ext>
            </c:extLst>
          </c:dPt>
          <c:dPt>
            <c:idx val="6"/>
            <c:bubble3D val="0"/>
            <c:extLst>
              <c:ext xmlns:c16="http://schemas.microsoft.com/office/drawing/2014/chart" uri="{C3380CC4-5D6E-409C-BE32-E72D297353CC}">
                <c16:uniqueId val="{00000014-B852-4A26-BAE7-D3748273D8CF}"/>
              </c:ext>
            </c:extLst>
          </c:dPt>
          <c:dPt>
            <c:idx val="7"/>
            <c:marker>
              <c:spPr>
                <a:solidFill>
                  <a:srgbClr val="7B9CBB">
                    <a:lumMod val="50000"/>
                  </a:srgbClr>
                </a:solidFill>
                <a:ln>
                  <a:noFill/>
                </a:ln>
              </c:spPr>
            </c:marker>
            <c:bubble3D val="0"/>
            <c:extLst>
              <c:ext xmlns:c16="http://schemas.microsoft.com/office/drawing/2014/chart" uri="{C3380CC4-5D6E-409C-BE32-E72D297353CC}">
                <c16:uniqueId val="{00000015-B852-4A26-BAE7-D3748273D8CF}"/>
              </c:ext>
            </c:extLst>
          </c:dPt>
          <c:dPt>
            <c:idx val="8"/>
            <c:marker>
              <c:spPr>
                <a:solidFill>
                  <a:srgbClr val="7B9CBB">
                    <a:lumMod val="50000"/>
                  </a:srgbClr>
                </a:solidFill>
                <a:ln>
                  <a:noFill/>
                </a:ln>
              </c:spPr>
            </c:marker>
            <c:bubble3D val="0"/>
            <c:extLst>
              <c:ext xmlns:c16="http://schemas.microsoft.com/office/drawing/2014/chart" uri="{C3380CC4-5D6E-409C-BE32-E72D297353CC}">
                <c16:uniqueId val="{00000000-B852-4A26-BAE7-D3748273D8CF}"/>
              </c:ext>
            </c:extLst>
          </c:dPt>
          <c:dPt>
            <c:idx val="9"/>
            <c:marker>
              <c:spPr>
                <a:solidFill>
                  <a:srgbClr val="7B9CBB">
                    <a:lumMod val="50000"/>
                  </a:srgbClr>
                </a:solidFill>
                <a:ln>
                  <a:noFill/>
                </a:ln>
              </c:spPr>
            </c:marker>
            <c:bubble3D val="0"/>
            <c:extLst>
              <c:ext xmlns:c16="http://schemas.microsoft.com/office/drawing/2014/chart" uri="{C3380CC4-5D6E-409C-BE32-E72D297353CC}">
                <c16:uniqueId val="{00000000-A9D6-4546-BB8E-11C63BF87821}"/>
              </c:ext>
            </c:extLst>
          </c:dPt>
          <c:dPt>
            <c:idx val="12"/>
            <c:bubble3D val="0"/>
            <c:extLst>
              <c:ext xmlns:c16="http://schemas.microsoft.com/office/drawing/2014/chart" uri="{C3380CC4-5D6E-409C-BE32-E72D297353CC}">
                <c16:uniqueId val="{00000004-B852-4A26-BAE7-D3748273D8CF}"/>
              </c:ext>
            </c:extLst>
          </c:dPt>
          <c:dPt>
            <c:idx val="13"/>
            <c:bubble3D val="0"/>
            <c:extLst>
              <c:ext xmlns:c16="http://schemas.microsoft.com/office/drawing/2014/chart" uri="{C3380CC4-5D6E-409C-BE32-E72D297353CC}">
                <c16:uniqueId val="{00000005-B852-4A26-BAE7-D3748273D8CF}"/>
              </c:ext>
            </c:extLst>
          </c:dPt>
          <c:dPt>
            <c:idx val="14"/>
            <c:bubble3D val="0"/>
            <c:extLst>
              <c:ext xmlns:c16="http://schemas.microsoft.com/office/drawing/2014/chart" uri="{C3380CC4-5D6E-409C-BE32-E72D297353CC}">
                <c16:uniqueId val="{00000006-B852-4A26-BAE7-D3748273D8CF}"/>
              </c:ext>
            </c:extLst>
          </c:dPt>
          <c:dPt>
            <c:idx val="15"/>
            <c:bubble3D val="0"/>
            <c:extLst>
              <c:ext xmlns:c16="http://schemas.microsoft.com/office/drawing/2014/chart" uri="{C3380CC4-5D6E-409C-BE32-E72D297353CC}">
                <c16:uniqueId val="{00000007-B852-4A26-BAE7-D3748273D8CF}"/>
              </c:ext>
            </c:extLst>
          </c:dPt>
          <c:dPt>
            <c:idx val="16"/>
            <c:bubble3D val="0"/>
            <c:extLst>
              <c:ext xmlns:c16="http://schemas.microsoft.com/office/drawing/2014/chart" uri="{C3380CC4-5D6E-409C-BE32-E72D297353CC}">
                <c16:uniqueId val="{00000008-B852-4A26-BAE7-D3748273D8CF}"/>
              </c:ext>
            </c:extLst>
          </c:dPt>
          <c:dPt>
            <c:idx val="17"/>
            <c:bubble3D val="0"/>
            <c:extLst>
              <c:ext xmlns:c16="http://schemas.microsoft.com/office/drawing/2014/chart" uri="{C3380CC4-5D6E-409C-BE32-E72D297353CC}">
                <c16:uniqueId val="{00000009-B852-4A26-BAE7-D3748273D8CF}"/>
              </c:ext>
            </c:extLst>
          </c:dPt>
          <c:dPt>
            <c:idx val="18"/>
            <c:bubble3D val="0"/>
            <c:extLst>
              <c:ext xmlns:c16="http://schemas.microsoft.com/office/drawing/2014/chart" uri="{C3380CC4-5D6E-409C-BE32-E72D297353CC}">
                <c16:uniqueId val="{0000000A-B852-4A26-BAE7-D3748273D8CF}"/>
              </c:ext>
            </c:extLst>
          </c:dPt>
          <c:dPt>
            <c:idx val="19"/>
            <c:bubble3D val="0"/>
            <c:extLst>
              <c:ext xmlns:c16="http://schemas.microsoft.com/office/drawing/2014/chart" uri="{C3380CC4-5D6E-409C-BE32-E72D297353CC}">
                <c16:uniqueId val="{0000000B-B852-4A26-BAE7-D3748273D8CF}"/>
              </c:ext>
            </c:extLst>
          </c:dPt>
          <c:dPt>
            <c:idx val="20"/>
            <c:bubble3D val="0"/>
            <c:extLst>
              <c:ext xmlns:c16="http://schemas.microsoft.com/office/drawing/2014/chart" uri="{C3380CC4-5D6E-409C-BE32-E72D297353CC}">
                <c16:uniqueId val="{00000010-789C-4E3A-A6DB-5A98E639FBB6}"/>
              </c:ext>
            </c:extLst>
          </c:dPt>
          <c:dPt>
            <c:idx val="21"/>
            <c:bubble3D val="0"/>
            <c:extLst>
              <c:ext xmlns:c16="http://schemas.microsoft.com/office/drawing/2014/chart" uri="{C3380CC4-5D6E-409C-BE32-E72D297353CC}">
                <c16:uniqueId val="{00000011-789C-4E3A-A6DB-5A98E639FBB6}"/>
              </c:ext>
            </c:extLst>
          </c:dPt>
          <c:dPt>
            <c:idx val="22"/>
            <c:bubble3D val="0"/>
            <c:extLst>
              <c:ext xmlns:c16="http://schemas.microsoft.com/office/drawing/2014/chart" uri="{C3380CC4-5D6E-409C-BE32-E72D297353CC}">
                <c16:uniqueId val="{00000012-789C-4E3A-A6DB-5A98E639FBB6}"/>
              </c:ext>
            </c:extLst>
          </c:dPt>
          <c:dPt>
            <c:idx val="23"/>
            <c:bubble3D val="0"/>
            <c:extLst>
              <c:ext xmlns:c16="http://schemas.microsoft.com/office/drawing/2014/chart" uri="{C3380CC4-5D6E-409C-BE32-E72D297353CC}">
                <c16:uniqueId val="{00000013-789C-4E3A-A6DB-5A98E639FBB6}"/>
              </c:ext>
            </c:extLst>
          </c:dPt>
          <c:dLbls>
            <c:delete val="1"/>
          </c:dLbls>
          <c:errBars>
            <c:errDir val="x"/>
            <c:errBarType val="both"/>
            <c:errValType val="cust"/>
            <c:noEndCap val="0"/>
            <c:plus>
              <c:numRef>
                <c:f>Sheet1!$G$3:$G$26</c:f>
                <c:numCache>
                  <c:formatCode>General</c:formatCode>
                  <c:ptCount val="24"/>
                  <c:pt idx="0">
                    <c:v>0.9</c:v>
                  </c:pt>
                  <c:pt idx="1">
                    <c:v>0.41</c:v>
                  </c:pt>
                  <c:pt idx="3">
                    <c:v>0.41000000000000003</c:v>
                  </c:pt>
                  <c:pt idx="4">
                    <c:v>0.78</c:v>
                  </c:pt>
                  <c:pt idx="5">
                    <c:v>0.31999999999999995</c:v>
                  </c:pt>
                  <c:pt idx="6">
                    <c:v>0.32999999999999996</c:v>
                  </c:pt>
                  <c:pt idx="7">
                    <c:v>0.68</c:v>
                  </c:pt>
                  <c:pt idx="8">
                    <c:v>0.63</c:v>
                  </c:pt>
                  <c:pt idx="9">
                    <c:v>1.8800000000000001</c:v>
                  </c:pt>
                  <c:pt idx="10">
                    <c:v>0.72</c:v>
                  </c:pt>
                  <c:pt idx="11">
                    <c:v>0.58000000000000007</c:v>
                  </c:pt>
                  <c:pt idx="12">
                    <c:v>0.79</c:v>
                  </c:pt>
                  <c:pt idx="13">
                    <c:v>0.5</c:v>
                  </c:pt>
                  <c:pt idx="14">
                    <c:v>0.34000000000000008</c:v>
                  </c:pt>
                  <c:pt idx="15">
                    <c:v>0.27</c:v>
                  </c:pt>
                  <c:pt idx="16">
                    <c:v>0.39999999999999991</c:v>
                  </c:pt>
                  <c:pt idx="17">
                    <c:v>0.76000000000000023</c:v>
                  </c:pt>
                  <c:pt idx="18">
                    <c:v>0.60999999999999988</c:v>
                  </c:pt>
                  <c:pt idx="19">
                    <c:v>1.0699999999999998</c:v>
                  </c:pt>
                  <c:pt idx="20">
                    <c:v>0.95000000000000018</c:v>
                  </c:pt>
                  <c:pt idx="21">
                    <c:v>0.65000000000000036</c:v>
                  </c:pt>
                  <c:pt idx="22">
                    <c:v>0.25999999999999979</c:v>
                  </c:pt>
                  <c:pt idx="23">
                    <c:v>1.0099999999999998</c:v>
                  </c:pt>
                </c:numCache>
              </c:numRef>
            </c:plus>
            <c:minus>
              <c:numRef>
                <c:f>Sheet1!$C$3:$C$26</c:f>
                <c:numCache>
                  <c:formatCode>General</c:formatCode>
                  <c:ptCount val="24"/>
                  <c:pt idx="0">
                    <c:v>0.9</c:v>
                  </c:pt>
                  <c:pt idx="1">
                    <c:v>0.41000000000000003</c:v>
                  </c:pt>
                  <c:pt idx="3">
                    <c:v>0.41000000000000003</c:v>
                  </c:pt>
                  <c:pt idx="4">
                    <c:v>0.78</c:v>
                  </c:pt>
                  <c:pt idx="5">
                    <c:v>0.31000000000000005</c:v>
                  </c:pt>
                  <c:pt idx="6">
                    <c:v>0.32000000000000006</c:v>
                  </c:pt>
                  <c:pt idx="7">
                    <c:v>0.66999999999999993</c:v>
                  </c:pt>
                  <c:pt idx="8">
                    <c:v>0.63</c:v>
                  </c:pt>
                  <c:pt idx="9">
                    <c:v>1.87</c:v>
                  </c:pt>
                  <c:pt idx="10">
                    <c:v>0.71</c:v>
                  </c:pt>
                  <c:pt idx="11">
                    <c:v>0.58000000000000007</c:v>
                  </c:pt>
                  <c:pt idx="12">
                    <c:v>0.79999999999999993</c:v>
                  </c:pt>
                  <c:pt idx="13">
                    <c:v>0.51</c:v>
                  </c:pt>
                  <c:pt idx="14">
                    <c:v>0.33999999999999986</c:v>
                  </c:pt>
                  <c:pt idx="15">
                    <c:v>0.28000000000000003</c:v>
                  </c:pt>
                  <c:pt idx="16">
                    <c:v>0.40999999999999992</c:v>
                  </c:pt>
                  <c:pt idx="17">
                    <c:v>0.77</c:v>
                  </c:pt>
                  <c:pt idx="18">
                    <c:v>0.62000000000000011</c:v>
                  </c:pt>
                  <c:pt idx="19">
                    <c:v>1.0800000000000003</c:v>
                  </c:pt>
                  <c:pt idx="20">
                    <c:v>0.96</c:v>
                  </c:pt>
                  <c:pt idx="21">
                    <c:v>0.64999999999999991</c:v>
                  </c:pt>
                  <c:pt idx="22">
                    <c:v>0.27</c:v>
                  </c:pt>
                  <c:pt idx="23">
                    <c:v>1</c:v>
                  </c:pt>
                </c:numCache>
              </c:numRef>
            </c:minus>
          </c:errBars>
          <c:xVal>
            <c:numRef>
              <c:f>Sheet1!$E$3:$E$26</c:f>
              <c:numCache>
                <c:formatCode>General</c:formatCode>
                <c:ptCount val="24"/>
                <c:pt idx="0">
                  <c:v>-0.37</c:v>
                </c:pt>
                <c:pt idx="1">
                  <c:v>-0.12</c:v>
                </c:pt>
                <c:pt idx="2">
                  <c:v>0</c:v>
                </c:pt>
                <c:pt idx="3">
                  <c:v>0.4</c:v>
                </c:pt>
                <c:pt idx="4">
                  <c:v>0.45</c:v>
                </c:pt>
                <c:pt idx="5">
                  <c:v>0.55000000000000004</c:v>
                </c:pt>
                <c:pt idx="6">
                  <c:v>0.56000000000000005</c:v>
                </c:pt>
                <c:pt idx="7">
                  <c:v>0.57999999999999996</c:v>
                </c:pt>
                <c:pt idx="8">
                  <c:v>0.61</c:v>
                </c:pt>
                <c:pt idx="9">
                  <c:v>0.51</c:v>
                </c:pt>
                <c:pt idx="10">
                  <c:v>0.97</c:v>
                </c:pt>
                <c:pt idx="11">
                  <c:v>1.02</c:v>
                </c:pt>
                <c:pt idx="12">
                  <c:v>1.1599999999999999</c:v>
                </c:pt>
                <c:pt idx="13">
                  <c:v>1.24</c:v>
                </c:pt>
                <c:pt idx="14">
                  <c:v>1.45</c:v>
                </c:pt>
                <c:pt idx="15">
                  <c:v>1.55</c:v>
                </c:pt>
                <c:pt idx="16">
                  <c:v>1.94</c:v>
                </c:pt>
                <c:pt idx="17">
                  <c:v>1.98</c:v>
                </c:pt>
                <c:pt idx="18">
                  <c:v>2.12</c:v>
                </c:pt>
                <c:pt idx="19">
                  <c:v>2.2200000000000002</c:v>
                </c:pt>
                <c:pt idx="20">
                  <c:v>2.44</c:v>
                </c:pt>
                <c:pt idx="21">
                  <c:v>2.59</c:v>
                </c:pt>
                <c:pt idx="22">
                  <c:v>2.91</c:v>
                </c:pt>
                <c:pt idx="23">
                  <c:v>3.21</c:v>
                </c:pt>
              </c:numCache>
            </c:numRef>
          </c:xVal>
          <c:yVal>
            <c:numRef>
              <c:f>Sheet1!$B$3:$B$26</c:f>
              <c:numCache>
                <c:formatCode>General</c:formatCode>
                <c:ptCount val="24"/>
                <c:pt idx="0">
                  <c:v>23.5</c:v>
                </c:pt>
                <c:pt idx="1">
                  <c:v>22.5</c:v>
                </c:pt>
                <c:pt idx="2">
                  <c:v>21.5</c:v>
                </c:pt>
                <c:pt idx="3">
                  <c:v>20.5</c:v>
                </c:pt>
                <c:pt idx="4">
                  <c:v>19.5</c:v>
                </c:pt>
                <c:pt idx="5">
                  <c:v>18.5</c:v>
                </c:pt>
                <c:pt idx="6">
                  <c:v>17.5</c:v>
                </c:pt>
                <c:pt idx="7">
                  <c:v>16.5</c:v>
                </c:pt>
                <c:pt idx="8">
                  <c:v>15.5</c:v>
                </c:pt>
                <c:pt idx="9">
                  <c:v>14.5</c:v>
                </c:pt>
                <c:pt idx="10">
                  <c:v>13.5</c:v>
                </c:pt>
                <c:pt idx="11">
                  <c:v>12.5</c:v>
                </c:pt>
                <c:pt idx="12">
                  <c:v>11.5</c:v>
                </c:pt>
                <c:pt idx="13">
                  <c:v>10.5</c:v>
                </c:pt>
                <c:pt idx="14">
                  <c:v>9.5</c:v>
                </c:pt>
                <c:pt idx="15">
                  <c:v>8.5</c:v>
                </c:pt>
                <c:pt idx="16">
                  <c:v>7.5</c:v>
                </c:pt>
                <c:pt idx="17">
                  <c:v>6.5</c:v>
                </c:pt>
                <c:pt idx="18">
                  <c:v>5.5</c:v>
                </c:pt>
                <c:pt idx="19">
                  <c:v>4.5</c:v>
                </c:pt>
                <c:pt idx="20">
                  <c:v>3.5</c:v>
                </c:pt>
                <c:pt idx="21">
                  <c:v>2.5</c:v>
                </c:pt>
                <c:pt idx="22">
                  <c:v>1.5</c:v>
                </c:pt>
                <c:pt idx="23">
                  <c:v>0.5</c:v>
                </c:pt>
              </c:numCache>
            </c:numRef>
          </c:yVal>
          <c:smooth val="0"/>
          <c:extLst>
            <c:ext xmlns:c16="http://schemas.microsoft.com/office/drawing/2014/chart" uri="{C3380CC4-5D6E-409C-BE32-E72D297353CC}">
              <c16:uniqueId val="{0000000C-B852-4A26-BAE7-D3748273D8CF}"/>
            </c:ext>
          </c:extLst>
        </c:ser>
        <c:ser>
          <c:idx val="1"/>
          <c:order val="1"/>
          <c:tx>
            <c:strRef>
              <c:f>Sheet1!$A$31</c:f>
              <c:strCache>
                <c:ptCount val="1"/>
              </c:strCache>
            </c:strRef>
          </c:tx>
          <c:spPr>
            <a:ln w="19050">
              <a:noFill/>
            </a:ln>
          </c:spPr>
          <c:marker>
            <c:symbol val="square"/>
            <c:size val="4"/>
            <c:spPr>
              <a:solidFill>
                <a:schemeClr val="accent2"/>
              </a:solidFill>
            </c:spPr>
          </c:marker>
          <c:dLbls>
            <c:delete val="1"/>
          </c:dLbls>
          <c:errBars>
            <c:errDir val="x"/>
            <c:errBarType val="both"/>
            <c:errValType val="cust"/>
            <c:noEndCap val="0"/>
            <c:plus>
              <c:numRef>
                <c:f>Sheet1!$G$32:$G$47</c:f>
                <c:numCache>
                  <c:formatCode>General</c:formatCode>
                  <c:ptCount val="16"/>
                </c:numCache>
              </c:numRef>
            </c:plus>
            <c:minus>
              <c:numRef>
                <c:f>Sheet1!$C$32:$C$47</c:f>
                <c:numCache>
                  <c:formatCode>General</c:formatCode>
                  <c:ptCount val="16"/>
                </c:numCache>
              </c:numRef>
            </c:minus>
            <c:spPr>
              <a:ln w="9525">
                <a:solidFill>
                  <a:schemeClr val="accent2"/>
                </a:solidFill>
              </a:ln>
            </c:spPr>
          </c:errBars>
          <c:xVal>
            <c:numRef>
              <c:f>Sheet1!$E$32:$E$47</c:f>
              <c:numCache>
                <c:formatCode>General</c:formatCode>
                <c:ptCount val="16"/>
              </c:numCache>
            </c:numRef>
          </c:xVal>
          <c:yVal>
            <c:numRef>
              <c:f>Sheet1!$B$32:$B$47</c:f>
              <c:numCache>
                <c:formatCode>General</c:formatCode>
                <c:ptCount val="16"/>
              </c:numCache>
            </c:numRef>
          </c:yVal>
          <c:smooth val="0"/>
          <c:extLst>
            <c:ext xmlns:c16="http://schemas.microsoft.com/office/drawing/2014/chart" uri="{C3380CC4-5D6E-409C-BE32-E72D297353CC}">
              <c16:uniqueId val="{0000000D-B852-4A26-BAE7-D3748273D8CF}"/>
            </c:ext>
          </c:extLst>
        </c:ser>
        <c:ser>
          <c:idx val="2"/>
          <c:order val="2"/>
          <c:tx>
            <c:strRef>
              <c:f>Sheet1!$A$49</c:f>
              <c:strCache>
                <c:ptCount val="1"/>
              </c:strCache>
            </c:strRef>
          </c:tx>
          <c:spPr>
            <a:ln w="19050">
              <a:noFill/>
            </a:ln>
          </c:spPr>
          <c:marker>
            <c:symbol val="triangle"/>
            <c:size val="4"/>
          </c:marker>
          <c:dLbls>
            <c:delete val="1"/>
          </c:dLbls>
          <c:errBars>
            <c:errDir val="x"/>
            <c:errBarType val="both"/>
            <c:errValType val="cust"/>
            <c:noEndCap val="0"/>
            <c:plus>
              <c:numRef>
                <c:f>Sheet1!$G$49</c:f>
                <c:numCache>
                  <c:formatCode>General</c:formatCode>
                  <c:ptCount val="1"/>
                </c:numCache>
              </c:numRef>
            </c:plus>
            <c:minus>
              <c:numRef>
                <c:f>Sheet1!$C$49</c:f>
                <c:numCache>
                  <c:formatCode>General</c:formatCode>
                  <c:ptCount val="1"/>
                </c:numCache>
              </c:numRef>
            </c:minus>
            <c:spPr>
              <a:ln w="9525">
                <a:solidFill>
                  <a:schemeClr val="accent3"/>
                </a:solidFill>
              </a:ln>
            </c:spPr>
          </c:errBars>
          <c:xVal>
            <c:numRef>
              <c:f>Sheet1!$E$49</c:f>
              <c:numCache>
                <c:formatCode>0.00</c:formatCode>
                <c:ptCount val="1"/>
              </c:numCache>
            </c:numRef>
          </c:xVal>
          <c:yVal>
            <c:numRef>
              <c:f>Sheet1!$B$49</c:f>
              <c:numCache>
                <c:formatCode>General</c:formatCode>
                <c:ptCount val="1"/>
              </c:numCache>
            </c:numRef>
          </c:yVal>
          <c:smooth val="0"/>
          <c:extLst>
            <c:ext xmlns:c16="http://schemas.microsoft.com/office/drawing/2014/chart" uri="{C3380CC4-5D6E-409C-BE32-E72D297353CC}">
              <c16:uniqueId val="{0000000E-B852-4A26-BAE7-D3748273D8CF}"/>
            </c:ext>
          </c:extLst>
        </c:ser>
        <c:dLbls>
          <c:dLblPos val="t"/>
          <c:showLegendKey val="0"/>
          <c:showVal val="1"/>
          <c:showCatName val="0"/>
          <c:showSerName val="0"/>
          <c:showPercent val="0"/>
          <c:showBubbleSize val="0"/>
        </c:dLbls>
        <c:axId val="489368576"/>
        <c:axId val="489367792"/>
      </c:scatterChart>
      <c:valAx>
        <c:axId val="489368576"/>
        <c:scaling>
          <c:orientation val="minMax"/>
          <c:max val="5"/>
          <c:min val="-5"/>
        </c:scaling>
        <c:delete val="0"/>
        <c:axPos val="b"/>
        <c:numFmt formatCode="#,##0.0" sourceLinked="0"/>
        <c:majorTickMark val="out"/>
        <c:minorTickMark val="none"/>
        <c:tickLblPos val="nextTo"/>
        <c:spPr>
          <a:noFill/>
          <a:ln w="9525">
            <a:solidFill>
              <a:srgbClr val="1A1A17"/>
            </a:solidFill>
            <a:tailEnd type="none"/>
          </a:ln>
        </c:spPr>
        <c:txPr>
          <a:bodyPr anchor="t" anchorCtr="0"/>
          <a:lstStyle/>
          <a:p>
            <a:pPr>
              <a:defRPr sz="1050">
                <a:solidFill>
                  <a:schemeClr val="tx1"/>
                </a:solidFill>
              </a:defRPr>
            </a:pPr>
            <a:endParaRPr lang="en-US"/>
          </a:p>
        </c:txPr>
        <c:crossAx val="489367792"/>
        <c:crosses val="autoZero"/>
        <c:crossBetween val="midCat"/>
      </c:valAx>
      <c:valAx>
        <c:axId val="489367792"/>
        <c:scaling>
          <c:orientation val="minMax"/>
          <c:max val="25"/>
          <c:min val="0"/>
        </c:scaling>
        <c:delete val="0"/>
        <c:axPos val="l"/>
        <c:majorGridlines>
          <c:spPr>
            <a:ln w="9525">
              <a:noFill/>
            </a:ln>
          </c:spPr>
        </c:majorGridlines>
        <c:numFmt formatCode="General" sourceLinked="1"/>
        <c:majorTickMark val="none"/>
        <c:minorTickMark val="none"/>
        <c:tickLblPos val="none"/>
        <c:spPr>
          <a:noFill/>
          <a:ln w="9525">
            <a:solidFill>
              <a:srgbClr val="1A1A17"/>
            </a:solidFill>
            <a:prstDash val="dash"/>
          </a:ln>
        </c:spPr>
        <c:crossAx val="489368576"/>
        <c:crossesAt val="0"/>
        <c:crossBetween val="midCat"/>
        <c:majorUnit val="1"/>
      </c:valAx>
      <c:spPr>
        <a:noFill/>
        <a:ln>
          <a:noFill/>
        </a:ln>
      </c:spPr>
    </c:plotArea>
    <c:plotVisOnly val="1"/>
    <c:dispBlanksAs val="gap"/>
    <c:showDLblsOverMax val="0"/>
  </c:chart>
  <c:spPr>
    <a:noFill/>
    <a:effectLst/>
  </c:spPr>
  <c:txPr>
    <a:bodyPr/>
    <a:lstStyle/>
    <a:p>
      <a:pPr>
        <a:defRPr sz="900">
          <a:solidFill>
            <a:schemeClr val="tx2"/>
          </a:solidFill>
        </a:defRPr>
      </a:pPr>
      <a:endParaRPr lang="en-US"/>
    </a:p>
  </c:txPr>
  <c:externalData r:id="rId2">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750023274154241E-2"/>
          <c:y val="4.0708076007776369E-3"/>
          <c:w val="0.96130479151197878"/>
          <c:h val="0.69513004069597117"/>
        </c:manualLayout>
      </c:layout>
      <c:scatterChart>
        <c:scatterStyle val="lineMarker"/>
        <c:varyColors val="0"/>
        <c:ser>
          <c:idx val="0"/>
          <c:order val="2"/>
          <c:tx>
            <c:strRef>
              <c:f>Sheet1!$A$2</c:f>
              <c:strCache>
                <c:ptCount val="1"/>
                <c:pt idx="0">
                  <c:v>Outcome</c:v>
                </c:pt>
              </c:strCache>
            </c:strRef>
          </c:tx>
          <c:spPr>
            <a:ln w="28575" cap="rnd" cmpd="sng" algn="ctr">
              <a:solidFill>
                <a:schemeClr val="accent3">
                  <a:lumMod val="75000"/>
                </a:schemeClr>
              </a:solidFill>
              <a:prstDash val="solid"/>
              <a:round/>
            </a:ln>
            <a:effectLst/>
          </c:spPr>
          <c:marker>
            <c:symbol val="square"/>
            <c:size val="8"/>
            <c:spPr>
              <a:solidFill>
                <a:schemeClr val="accent3">
                  <a:lumMod val="50000"/>
                </a:schemeClr>
              </a:solidFill>
              <a:ln w="6350" cap="flat" cmpd="sng" algn="ctr">
                <a:solidFill>
                  <a:schemeClr val="accent3">
                    <a:lumMod val="75000"/>
                  </a:schemeClr>
                </a:solidFill>
                <a:prstDash val="solid"/>
                <a:round/>
              </a:ln>
              <a:effectLst/>
            </c:spPr>
          </c:marker>
          <c:dPt>
            <c:idx val="0"/>
            <c:bubble3D val="0"/>
            <c:extLst>
              <c:ext xmlns:c16="http://schemas.microsoft.com/office/drawing/2014/chart" uri="{C3380CC4-5D6E-409C-BE32-E72D297353CC}">
                <c16:uniqueId val="{00000000-7A26-4B5D-9DFF-408C368BBF4A}"/>
              </c:ext>
            </c:extLst>
          </c:dPt>
          <c:dPt>
            <c:idx val="1"/>
            <c:bubble3D val="0"/>
            <c:extLst>
              <c:ext xmlns:c16="http://schemas.microsoft.com/office/drawing/2014/chart" uri="{C3380CC4-5D6E-409C-BE32-E72D297353CC}">
                <c16:uniqueId val="{00000001-7A26-4B5D-9DFF-408C368BBF4A}"/>
              </c:ext>
            </c:extLst>
          </c:dPt>
          <c:dPt>
            <c:idx val="2"/>
            <c:bubble3D val="0"/>
            <c:extLst>
              <c:ext xmlns:c16="http://schemas.microsoft.com/office/drawing/2014/chart" uri="{C3380CC4-5D6E-409C-BE32-E72D297353CC}">
                <c16:uniqueId val="{00000002-7A26-4B5D-9DFF-408C368BBF4A}"/>
              </c:ext>
            </c:extLst>
          </c:dPt>
          <c:dPt>
            <c:idx val="3"/>
            <c:bubble3D val="0"/>
            <c:extLst>
              <c:ext xmlns:c16="http://schemas.microsoft.com/office/drawing/2014/chart" uri="{C3380CC4-5D6E-409C-BE32-E72D297353CC}">
                <c16:uniqueId val="{00000003-7A26-4B5D-9DFF-408C368BBF4A}"/>
              </c:ext>
            </c:extLst>
          </c:dPt>
          <c:dPt>
            <c:idx val="4"/>
            <c:bubble3D val="0"/>
            <c:extLst>
              <c:ext xmlns:c16="http://schemas.microsoft.com/office/drawing/2014/chart" uri="{C3380CC4-5D6E-409C-BE32-E72D297353CC}">
                <c16:uniqueId val="{00000004-7A26-4B5D-9DFF-408C368BBF4A}"/>
              </c:ext>
            </c:extLst>
          </c:dPt>
          <c:dPt>
            <c:idx val="5"/>
            <c:bubble3D val="0"/>
            <c:extLst>
              <c:ext xmlns:c16="http://schemas.microsoft.com/office/drawing/2014/chart" uri="{C3380CC4-5D6E-409C-BE32-E72D297353CC}">
                <c16:uniqueId val="{00000005-7A26-4B5D-9DFF-408C368BBF4A}"/>
              </c:ext>
            </c:extLst>
          </c:dPt>
          <c:dPt>
            <c:idx val="6"/>
            <c:bubble3D val="0"/>
            <c:extLst>
              <c:ext xmlns:c16="http://schemas.microsoft.com/office/drawing/2014/chart" uri="{C3380CC4-5D6E-409C-BE32-E72D297353CC}">
                <c16:uniqueId val="{00000006-7A26-4B5D-9DFF-408C368BBF4A}"/>
              </c:ext>
            </c:extLst>
          </c:dPt>
          <c:dPt>
            <c:idx val="7"/>
            <c:bubble3D val="0"/>
            <c:extLst>
              <c:ext xmlns:c16="http://schemas.microsoft.com/office/drawing/2014/chart" uri="{C3380CC4-5D6E-409C-BE32-E72D297353CC}">
                <c16:uniqueId val="{00000007-7A26-4B5D-9DFF-408C368BBF4A}"/>
              </c:ext>
            </c:extLst>
          </c:dPt>
          <c:dPt>
            <c:idx val="8"/>
            <c:bubble3D val="0"/>
            <c:extLst>
              <c:ext xmlns:c16="http://schemas.microsoft.com/office/drawing/2014/chart" uri="{C3380CC4-5D6E-409C-BE32-E72D297353CC}">
                <c16:uniqueId val="{00000008-7A26-4B5D-9DFF-408C368BBF4A}"/>
              </c:ext>
            </c:extLst>
          </c:dPt>
          <c:dPt>
            <c:idx val="9"/>
            <c:bubble3D val="0"/>
            <c:extLst>
              <c:ext xmlns:c16="http://schemas.microsoft.com/office/drawing/2014/chart" uri="{C3380CC4-5D6E-409C-BE32-E72D297353CC}">
                <c16:uniqueId val="{00000009-7A26-4B5D-9DFF-408C368BBF4A}"/>
              </c:ext>
            </c:extLst>
          </c:dPt>
          <c:dPt>
            <c:idx val="10"/>
            <c:bubble3D val="0"/>
            <c:extLst>
              <c:ext xmlns:c16="http://schemas.microsoft.com/office/drawing/2014/chart" uri="{C3380CC4-5D6E-409C-BE32-E72D297353CC}">
                <c16:uniqueId val="{0000000A-7A26-4B5D-9DFF-408C368BBF4A}"/>
              </c:ext>
            </c:extLst>
          </c:dPt>
          <c:dPt>
            <c:idx val="11"/>
            <c:bubble3D val="0"/>
            <c:extLst>
              <c:ext xmlns:c16="http://schemas.microsoft.com/office/drawing/2014/chart" uri="{C3380CC4-5D6E-409C-BE32-E72D297353CC}">
                <c16:uniqueId val="{0000000B-7A26-4B5D-9DFF-408C368BBF4A}"/>
              </c:ext>
            </c:extLst>
          </c:dPt>
          <c:dPt>
            <c:idx val="12"/>
            <c:bubble3D val="0"/>
            <c:extLst>
              <c:ext xmlns:c16="http://schemas.microsoft.com/office/drawing/2014/chart" uri="{C3380CC4-5D6E-409C-BE32-E72D297353CC}">
                <c16:uniqueId val="{0000000C-7A26-4B5D-9DFF-408C368BBF4A}"/>
              </c:ext>
            </c:extLst>
          </c:dPt>
          <c:dPt>
            <c:idx val="13"/>
            <c:bubble3D val="0"/>
            <c:extLst>
              <c:ext xmlns:c16="http://schemas.microsoft.com/office/drawing/2014/chart" uri="{C3380CC4-5D6E-409C-BE32-E72D297353CC}">
                <c16:uniqueId val="{0000000D-7A26-4B5D-9DFF-408C368BBF4A}"/>
              </c:ext>
            </c:extLst>
          </c:dPt>
          <c:dPt>
            <c:idx val="14"/>
            <c:bubble3D val="0"/>
            <c:extLst>
              <c:ext xmlns:c16="http://schemas.microsoft.com/office/drawing/2014/chart" uri="{C3380CC4-5D6E-409C-BE32-E72D297353CC}">
                <c16:uniqueId val="{0000000E-7A26-4B5D-9DFF-408C368BBF4A}"/>
              </c:ext>
            </c:extLst>
          </c:dPt>
          <c:dPt>
            <c:idx val="15"/>
            <c:bubble3D val="0"/>
            <c:extLst>
              <c:ext xmlns:c16="http://schemas.microsoft.com/office/drawing/2014/chart" uri="{C3380CC4-5D6E-409C-BE32-E72D297353CC}">
                <c16:uniqueId val="{0000000F-7A26-4B5D-9DFF-408C368BBF4A}"/>
              </c:ext>
            </c:extLst>
          </c:dPt>
          <c:dPt>
            <c:idx val="16"/>
            <c:bubble3D val="0"/>
            <c:extLst>
              <c:ext xmlns:c16="http://schemas.microsoft.com/office/drawing/2014/chart" uri="{C3380CC4-5D6E-409C-BE32-E72D297353CC}">
                <c16:uniqueId val="{00000010-7A26-4B5D-9DFF-408C368BBF4A}"/>
              </c:ext>
            </c:extLst>
          </c:dPt>
          <c:dPt>
            <c:idx val="18"/>
            <c:bubble3D val="0"/>
            <c:extLst>
              <c:ext xmlns:c16="http://schemas.microsoft.com/office/drawing/2014/chart" uri="{C3380CC4-5D6E-409C-BE32-E72D297353CC}">
                <c16:uniqueId val="{00000011-7A26-4B5D-9DFF-408C368BBF4A}"/>
              </c:ext>
            </c:extLst>
          </c:dPt>
          <c:dPt>
            <c:idx val="20"/>
            <c:bubble3D val="0"/>
            <c:extLst>
              <c:ext xmlns:c16="http://schemas.microsoft.com/office/drawing/2014/chart" uri="{C3380CC4-5D6E-409C-BE32-E72D297353CC}">
                <c16:uniqueId val="{00000012-7A26-4B5D-9DFF-408C368BBF4A}"/>
              </c:ext>
            </c:extLst>
          </c:dPt>
          <c:dLbls>
            <c:delete val="1"/>
          </c:dLbls>
          <c:errBars>
            <c:errDir val="x"/>
            <c:errBarType val="both"/>
            <c:errValType val="cust"/>
            <c:noEndCap val="0"/>
            <c:plus>
              <c:numRef>
                <c:f>Sheet1!$G$3:$G$68</c:f>
                <c:numCache>
                  <c:formatCode>General</c:formatCode>
                  <c:ptCount val="66"/>
                  <c:pt idx="0">
                    <c:v>0.30999999999999983</c:v>
                  </c:pt>
                </c:numCache>
              </c:numRef>
            </c:plus>
            <c:minus>
              <c:numRef>
                <c:f>Sheet1!$C$3:$C$68</c:f>
                <c:numCache>
                  <c:formatCode>General</c:formatCode>
                  <c:ptCount val="66"/>
                  <c:pt idx="0">
                    <c:v>0.23000000000000009</c:v>
                  </c:pt>
                </c:numCache>
              </c:numRef>
            </c:minus>
            <c:spPr>
              <a:solidFill>
                <a:schemeClr val="tx1"/>
              </a:solidFill>
              <a:ln w="12700" cap="flat" cmpd="sng" algn="ctr">
                <a:solidFill>
                  <a:schemeClr val="tx2"/>
                </a:solidFill>
                <a:prstDash val="solid"/>
                <a:round/>
              </a:ln>
              <a:effectLst/>
            </c:spPr>
          </c:errBars>
          <c:xVal>
            <c:numRef>
              <c:f>Sheet1!$E$3:$E$30</c:f>
              <c:numCache>
                <c:formatCode>General</c:formatCode>
                <c:ptCount val="28"/>
                <c:pt idx="0" formatCode="0.00">
                  <c:v>1.0900000000000001</c:v>
                </c:pt>
              </c:numCache>
            </c:numRef>
          </c:xVal>
          <c:yVal>
            <c:numRef>
              <c:f>Sheet1!$B$3:$B$30</c:f>
              <c:numCache>
                <c:formatCode>General</c:formatCode>
                <c:ptCount val="28"/>
                <c:pt idx="0">
                  <c:v>0.5</c:v>
                </c:pt>
              </c:numCache>
            </c:numRef>
          </c:yVal>
          <c:smooth val="0"/>
          <c:extLst>
            <c:ext xmlns:c16="http://schemas.microsoft.com/office/drawing/2014/chart" uri="{C3380CC4-5D6E-409C-BE32-E72D297353CC}">
              <c16:uniqueId val="{00000013-7A26-4B5D-9DFF-408C368BBF4A}"/>
            </c:ext>
          </c:extLst>
        </c:ser>
        <c:dLbls>
          <c:dLblPos val="t"/>
          <c:showLegendKey val="0"/>
          <c:showVal val="1"/>
          <c:showCatName val="0"/>
          <c:showSerName val="0"/>
          <c:showPercent val="0"/>
          <c:showBubbleSize val="0"/>
        </c:dLbls>
        <c:axId val="489368576"/>
        <c:axId val="489367792"/>
        <c:extLst>
          <c:ext xmlns:c15="http://schemas.microsoft.com/office/drawing/2012/chart" uri="{02D57815-91ED-43cb-92C2-25804820EDAC}">
            <c15:filteredScatterSeries>
              <c15:ser>
                <c:idx val="1"/>
                <c:order val="0"/>
                <c:tx>
                  <c:strRef>
                    <c:extLst>
                      <c:ext uri="{02D57815-91ED-43cb-92C2-25804820EDAC}">
                        <c15:formulaRef>
                          <c15:sqref>Sheet1!$A$32</c15:sqref>
                        </c15:formulaRef>
                      </c:ext>
                    </c:extLst>
                    <c:strCache>
                      <c:ptCount val="1"/>
                    </c:strCache>
                  </c:strRef>
                </c:tx>
                <c:spPr>
                  <a:ln w="19050" cap="rnd" cmpd="sng" algn="ctr">
                    <a:noFill/>
                    <a:prstDash val="solid"/>
                    <a:round/>
                  </a:ln>
                  <a:effectLst/>
                </c:spPr>
                <c:marker>
                  <c:symbol val="square"/>
                  <c:size val="4"/>
                  <c:spPr>
                    <a:solidFill>
                      <a:schemeClr val="accent2"/>
                    </a:solidFill>
                    <a:ln w="6350" cap="flat" cmpd="sng" algn="ctr">
                      <a:solidFill>
                        <a:schemeClr val="accent2"/>
                      </a:solidFill>
                      <a:prstDash val="solid"/>
                      <a:round/>
                    </a:ln>
                    <a:effectLst/>
                  </c:spPr>
                </c:marker>
                <c:dLbls>
                  <c:delete val="1"/>
                </c:dLbls>
                <c:errBars>
                  <c:errDir val="x"/>
                  <c:errBarType val="both"/>
                  <c:errValType val="cust"/>
                  <c:noEndCap val="0"/>
                  <c:plus>
                    <c:numRef>
                      <c:extLst>
                        <c:ext uri="{02D57815-91ED-43cb-92C2-25804820EDAC}">
                          <c15:formulaRef>
                            <c15:sqref>Sheet1!$G$33:$G$48</c15:sqref>
                          </c15:formulaRef>
                        </c:ext>
                      </c:extLst>
                      <c:numCache>
                        <c:formatCode>General</c:formatCode>
                        <c:ptCount val="16"/>
                      </c:numCache>
                    </c:numRef>
                  </c:plus>
                  <c:minus>
                    <c:numRef>
                      <c:extLst>
                        <c:ext uri="{02D57815-91ED-43cb-92C2-25804820EDAC}">
                          <c15:formulaRef>
                            <c15:sqref>Sheet1!$C$33:$C$48</c15:sqref>
                          </c15:formulaRef>
                        </c:ext>
                      </c:extLst>
                      <c:numCache>
                        <c:formatCode>General</c:formatCode>
                        <c:ptCount val="16"/>
                      </c:numCache>
                    </c:numRef>
                  </c:minus>
                  <c:spPr>
                    <a:solidFill>
                      <a:schemeClr val="tx1"/>
                    </a:solidFill>
                    <a:ln w="9525" cap="flat" cmpd="sng" algn="ctr">
                      <a:solidFill>
                        <a:schemeClr val="accent2"/>
                      </a:solidFill>
                      <a:prstDash val="solid"/>
                      <a:round/>
                    </a:ln>
                    <a:effectLst/>
                  </c:spPr>
                </c:errBars>
                <c:xVal>
                  <c:numRef>
                    <c:extLst>
                      <c:ext uri="{02D57815-91ED-43cb-92C2-25804820EDAC}">
                        <c15:formulaRef>
                          <c15:sqref>Sheet1!$E$33:$E$48</c15:sqref>
                        </c15:formulaRef>
                      </c:ext>
                    </c:extLst>
                    <c:numCache>
                      <c:formatCode>General</c:formatCode>
                      <c:ptCount val="16"/>
                    </c:numCache>
                  </c:numRef>
                </c:xVal>
                <c:yVal>
                  <c:numRef>
                    <c:extLst>
                      <c:ext uri="{02D57815-91ED-43cb-92C2-25804820EDAC}">
                        <c15:formulaRef>
                          <c15:sqref>Sheet1!$B$33:$B$48</c15:sqref>
                        </c15:formulaRef>
                      </c:ext>
                    </c:extLst>
                    <c:numCache>
                      <c:formatCode>General</c:formatCode>
                      <c:ptCount val="16"/>
                    </c:numCache>
                  </c:numRef>
                </c:yVal>
                <c:smooth val="0"/>
                <c:extLst>
                  <c:ext xmlns:c16="http://schemas.microsoft.com/office/drawing/2014/chart" uri="{C3380CC4-5D6E-409C-BE32-E72D297353CC}">
                    <c16:uniqueId val="{00000014-7A26-4B5D-9DFF-408C368BBF4A}"/>
                  </c:ext>
                </c:extLst>
              </c15:ser>
            </c15:filteredScatterSeries>
            <c15:filteredScatterSeries>
              <c15:ser>
                <c:idx val="2"/>
                <c:order val="1"/>
                <c:tx>
                  <c:strRef>
                    <c:extLst xmlns:c15="http://schemas.microsoft.com/office/drawing/2012/chart">
                      <c:ext xmlns:c15="http://schemas.microsoft.com/office/drawing/2012/chart" uri="{02D57815-91ED-43cb-92C2-25804820EDAC}">
                        <c15:formulaRef>
                          <c15:sqref>Sheet1!$A$50</c15:sqref>
                        </c15:formulaRef>
                      </c:ext>
                    </c:extLst>
                    <c:strCache>
                      <c:ptCount val="1"/>
                    </c:strCache>
                  </c:strRef>
                </c:tx>
                <c:spPr>
                  <a:ln w="19050" cap="rnd" cmpd="sng" algn="ctr">
                    <a:noFill/>
                    <a:prstDash val="solid"/>
                    <a:round/>
                  </a:ln>
                  <a:effectLst/>
                </c:spPr>
                <c:marker>
                  <c:symbol val="triangle"/>
                  <c:size val="4"/>
                  <c:spPr>
                    <a:solidFill>
                      <a:schemeClr val="accent3"/>
                    </a:solidFill>
                    <a:ln w="6350" cap="flat" cmpd="sng" algn="ctr">
                      <a:solidFill>
                        <a:schemeClr val="accent3"/>
                      </a:solidFill>
                      <a:prstDash val="solid"/>
                      <a:round/>
                    </a:ln>
                    <a:effectLst/>
                  </c:spPr>
                </c:marker>
                <c:dLbls>
                  <c:delete val="1"/>
                </c:dLbls>
                <c:errBars>
                  <c:errDir val="x"/>
                  <c:errBarType val="both"/>
                  <c:errValType val="cust"/>
                  <c:noEndCap val="0"/>
                  <c:plus>
                    <c:numRef>
                      <c:extLst xmlns:c15="http://schemas.microsoft.com/office/drawing/2012/chart">
                        <c:ext xmlns:c15="http://schemas.microsoft.com/office/drawing/2012/chart" uri="{02D57815-91ED-43cb-92C2-25804820EDAC}">
                          <c15:formulaRef>
                            <c15:sqref>Sheet1!$G$50</c15:sqref>
                          </c15:formulaRef>
                        </c:ext>
                      </c:extLst>
                      <c:numCache>
                        <c:formatCode>General</c:formatCode>
                        <c:ptCount val="1"/>
                      </c:numCache>
                    </c:numRef>
                  </c:plus>
                  <c:minus>
                    <c:numRef>
                      <c:extLst xmlns:c15="http://schemas.microsoft.com/office/drawing/2012/chart">
                        <c:ext xmlns:c15="http://schemas.microsoft.com/office/drawing/2012/chart" uri="{02D57815-91ED-43cb-92C2-25804820EDAC}">
                          <c15:formulaRef>
                            <c15:sqref>Sheet1!$C$50</c15:sqref>
                          </c15:formulaRef>
                        </c:ext>
                      </c:extLst>
                      <c:numCache>
                        <c:formatCode>General</c:formatCode>
                        <c:ptCount val="1"/>
                      </c:numCache>
                    </c:numRef>
                  </c:minus>
                  <c:spPr>
                    <a:solidFill>
                      <a:schemeClr val="tx1"/>
                    </a:solidFill>
                    <a:ln w="9525" cap="flat" cmpd="sng" algn="ctr">
                      <a:solidFill>
                        <a:schemeClr val="accent3"/>
                      </a:solidFill>
                      <a:prstDash val="solid"/>
                      <a:round/>
                    </a:ln>
                    <a:effectLst/>
                  </c:spPr>
                </c:errBars>
                <c:xVal>
                  <c:numRef>
                    <c:extLst xmlns:c15="http://schemas.microsoft.com/office/drawing/2012/chart">
                      <c:ext xmlns:c15="http://schemas.microsoft.com/office/drawing/2012/chart" uri="{02D57815-91ED-43cb-92C2-25804820EDAC}">
                        <c15:formulaRef>
                          <c15:sqref>Sheet1!$E$50</c15:sqref>
                        </c15:formulaRef>
                      </c:ext>
                    </c:extLst>
                    <c:numCache>
                      <c:formatCode>0.00</c:formatCode>
                      <c:ptCount val="1"/>
                    </c:numCache>
                  </c:numRef>
                </c:xVal>
                <c:yVal>
                  <c:numRef>
                    <c:extLst xmlns:c15="http://schemas.microsoft.com/office/drawing/2012/chart">
                      <c:ext xmlns:c15="http://schemas.microsoft.com/office/drawing/2012/chart" uri="{02D57815-91ED-43cb-92C2-25804820EDAC}">
                        <c15:formulaRef>
                          <c15:sqref>Sheet1!$B$50</c15:sqref>
                        </c15:formulaRef>
                      </c:ext>
                    </c:extLst>
                    <c:numCache>
                      <c:formatCode>General</c:formatCode>
                      <c:ptCount val="1"/>
                    </c:numCache>
                  </c:numRef>
                </c:yVal>
                <c:smooth val="0"/>
                <c:extLst xmlns:c15="http://schemas.microsoft.com/office/drawing/2012/chart">
                  <c:ext xmlns:c16="http://schemas.microsoft.com/office/drawing/2014/chart" uri="{C3380CC4-5D6E-409C-BE32-E72D297353CC}">
                    <c16:uniqueId val="{00000015-7A26-4B5D-9DFF-408C368BBF4A}"/>
                  </c:ext>
                </c:extLst>
              </c15:ser>
            </c15:filteredScatterSeries>
          </c:ext>
        </c:extLst>
      </c:scatterChart>
      <c:valAx>
        <c:axId val="489368576"/>
        <c:scaling>
          <c:logBase val="10"/>
          <c:orientation val="minMax"/>
          <c:max val="10"/>
          <c:min val="0.1"/>
        </c:scaling>
        <c:delete val="0"/>
        <c:axPos val="b"/>
        <c:numFmt formatCode="#,##0.00" sourceLinked="0"/>
        <c:majorTickMark val="out"/>
        <c:minorTickMark val="none"/>
        <c:tickLblPos val="nextTo"/>
        <c:spPr>
          <a:noFill/>
          <a:ln w="19050" cap="flat" cmpd="sng" algn="ctr">
            <a:solidFill>
              <a:schemeClr val="tx2"/>
            </a:solidFill>
            <a:prstDash val="solid"/>
            <a:round/>
            <a:tailEnd type="none"/>
          </a:ln>
          <a:effectLst/>
        </c:spPr>
        <c:txPr>
          <a:bodyPr rot="-60000000" spcFirstLastPara="1" vertOverflow="ellipsis" vert="horz" wrap="square" anchor="t" anchorCtr="0"/>
          <a:lstStyle/>
          <a:p>
            <a:pPr>
              <a:defRPr sz="1200" b="0" i="0" u="none" strike="noStrike" kern="1200" baseline="0">
                <a:solidFill>
                  <a:schemeClr val="tx2"/>
                </a:solidFill>
                <a:latin typeface="+mn-lt"/>
                <a:ea typeface="+mn-ea"/>
                <a:cs typeface="+mn-cs"/>
              </a:defRPr>
            </a:pPr>
            <a:endParaRPr lang="en-US"/>
          </a:p>
        </c:txPr>
        <c:crossAx val="489367792"/>
        <c:crosses val="autoZero"/>
        <c:crossBetween val="midCat"/>
      </c:valAx>
      <c:valAx>
        <c:axId val="489367792"/>
        <c:scaling>
          <c:orientation val="minMax"/>
          <c:max val="2"/>
          <c:min val="0"/>
        </c:scaling>
        <c:delete val="0"/>
        <c:axPos val="l"/>
        <c:majorGridlines>
          <c:spPr>
            <a:ln w="9525" cap="flat" cmpd="sng" algn="ctr">
              <a:noFill/>
              <a:prstDash val="solid"/>
              <a:round/>
            </a:ln>
            <a:effectLst/>
          </c:spPr>
        </c:majorGridlines>
        <c:numFmt formatCode="General" sourceLinked="1"/>
        <c:majorTickMark val="none"/>
        <c:minorTickMark val="none"/>
        <c:tickLblPos val="none"/>
        <c:spPr>
          <a:noFill/>
          <a:ln w="19050" cap="flat" cmpd="sng" algn="ctr">
            <a:solidFill>
              <a:schemeClr val="tx2"/>
            </a:solidFill>
            <a:prstDash val="dash"/>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489368576"/>
        <c:crossesAt val="1"/>
        <c:crossBetween val="midCat"/>
        <c:majorUnit val="1"/>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900">
          <a:solidFill>
            <a:schemeClr val="tx2"/>
          </a:solidFill>
        </a:defRPr>
      </a:pPr>
      <a:endParaRPr lang="en-US"/>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1.7750023274154241E-2"/>
          <c:y val="4.0708076007776369E-3"/>
          <c:w val="0.96130479151197878"/>
          <c:h val="0.69513004069597117"/>
        </c:manualLayout>
      </c:layout>
      <c:scatterChart>
        <c:scatterStyle val="lineMarker"/>
        <c:varyColors val="0"/>
        <c:ser>
          <c:idx val="0"/>
          <c:order val="2"/>
          <c:tx>
            <c:strRef>
              <c:f>Sheet1!$A$2</c:f>
              <c:strCache>
                <c:ptCount val="1"/>
                <c:pt idx="0">
                  <c:v>Outcome</c:v>
                </c:pt>
              </c:strCache>
            </c:strRef>
          </c:tx>
          <c:spPr>
            <a:ln w="28575" cap="rnd" cmpd="sng" algn="ctr">
              <a:solidFill>
                <a:schemeClr val="accent3">
                  <a:lumMod val="75000"/>
                </a:schemeClr>
              </a:solidFill>
              <a:prstDash val="solid"/>
              <a:round/>
            </a:ln>
            <a:effectLst/>
          </c:spPr>
          <c:marker>
            <c:symbol val="square"/>
            <c:size val="8"/>
            <c:spPr>
              <a:solidFill>
                <a:schemeClr val="accent3">
                  <a:lumMod val="50000"/>
                </a:schemeClr>
              </a:solidFill>
              <a:ln w="6350" cap="flat" cmpd="sng" algn="ctr">
                <a:solidFill>
                  <a:schemeClr val="accent3">
                    <a:lumMod val="75000"/>
                  </a:schemeClr>
                </a:solidFill>
                <a:prstDash val="solid"/>
                <a:round/>
              </a:ln>
              <a:effectLst/>
            </c:spPr>
          </c:marker>
          <c:dPt>
            <c:idx val="0"/>
            <c:bubble3D val="0"/>
            <c:extLst>
              <c:ext xmlns:c16="http://schemas.microsoft.com/office/drawing/2014/chart" uri="{C3380CC4-5D6E-409C-BE32-E72D297353CC}">
                <c16:uniqueId val="{00000000-4C51-4F8A-8264-79DA1084C39D}"/>
              </c:ext>
            </c:extLst>
          </c:dPt>
          <c:dPt>
            <c:idx val="1"/>
            <c:bubble3D val="0"/>
            <c:spPr>
              <a:ln w="28575" cap="rnd" cmpd="sng" algn="ctr">
                <a:noFill/>
                <a:prstDash val="solid"/>
                <a:round/>
              </a:ln>
              <a:effectLst/>
            </c:spPr>
            <c:extLst>
              <c:ext xmlns:c16="http://schemas.microsoft.com/office/drawing/2014/chart" uri="{C3380CC4-5D6E-409C-BE32-E72D297353CC}">
                <c16:uniqueId val="{00000001-4C51-4F8A-8264-79DA1084C39D}"/>
              </c:ext>
            </c:extLst>
          </c:dPt>
          <c:dPt>
            <c:idx val="2"/>
            <c:bubble3D val="0"/>
            <c:spPr>
              <a:ln w="28575" cap="rnd" cmpd="sng" algn="ctr">
                <a:noFill/>
                <a:prstDash val="solid"/>
                <a:round/>
              </a:ln>
              <a:effectLst/>
            </c:spPr>
            <c:extLst>
              <c:ext xmlns:c16="http://schemas.microsoft.com/office/drawing/2014/chart" uri="{C3380CC4-5D6E-409C-BE32-E72D297353CC}">
                <c16:uniqueId val="{00000002-4C51-4F8A-8264-79DA1084C39D}"/>
              </c:ext>
            </c:extLst>
          </c:dPt>
          <c:dPt>
            <c:idx val="3"/>
            <c:bubble3D val="0"/>
            <c:extLst>
              <c:ext xmlns:c16="http://schemas.microsoft.com/office/drawing/2014/chart" uri="{C3380CC4-5D6E-409C-BE32-E72D297353CC}">
                <c16:uniqueId val="{00000003-4C51-4F8A-8264-79DA1084C39D}"/>
              </c:ext>
            </c:extLst>
          </c:dPt>
          <c:dPt>
            <c:idx val="4"/>
            <c:bubble3D val="0"/>
            <c:extLst>
              <c:ext xmlns:c16="http://schemas.microsoft.com/office/drawing/2014/chart" uri="{C3380CC4-5D6E-409C-BE32-E72D297353CC}">
                <c16:uniqueId val="{00000004-4C51-4F8A-8264-79DA1084C39D}"/>
              </c:ext>
            </c:extLst>
          </c:dPt>
          <c:dPt>
            <c:idx val="5"/>
            <c:bubble3D val="0"/>
            <c:extLst>
              <c:ext xmlns:c16="http://schemas.microsoft.com/office/drawing/2014/chart" uri="{C3380CC4-5D6E-409C-BE32-E72D297353CC}">
                <c16:uniqueId val="{00000005-4C51-4F8A-8264-79DA1084C39D}"/>
              </c:ext>
            </c:extLst>
          </c:dPt>
          <c:dPt>
            <c:idx val="6"/>
            <c:bubble3D val="0"/>
            <c:extLst>
              <c:ext xmlns:c16="http://schemas.microsoft.com/office/drawing/2014/chart" uri="{C3380CC4-5D6E-409C-BE32-E72D297353CC}">
                <c16:uniqueId val="{00000006-4C51-4F8A-8264-79DA1084C39D}"/>
              </c:ext>
            </c:extLst>
          </c:dPt>
          <c:dPt>
            <c:idx val="7"/>
            <c:bubble3D val="0"/>
            <c:extLst>
              <c:ext xmlns:c16="http://schemas.microsoft.com/office/drawing/2014/chart" uri="{C3380CC4-5D6E-409C-BE32-E72D297353CC}">
                <c16:uniqueId val="{00000007-4C51-4F8A-8264-79DA1084C39D}"/>
              </c:ext>
            </c:extLst>
          </c:dPt>
          <c:dPt>
            <c:idx val="8"/>
            <c:bubble3D val="0"/>
            <c:extLst>
              <c:ext xmlns:c16="http://schemas.microsoft.com/office/drawing/2014/chart" uri="{C3380CC4-5D6E-409C-BE32-E72D297353CC}">
                <c16:uniqueId val="{00000008-4C51-4F8A-8264-79DA1084C39D}"/>
              </c:ext>
            </c:extLst>
          </c:dPt>
          <c:dPt>
            <c:idx val="9"/>
            <c:bubble3D val="0"/>
            <c:extLst>
              <c:ext xmlns:c16="http://schemas.microsoft.com/office/drawing/2014/chart" uri="{C3380CC4-5D6E-409C-BE32-E72D297353CC}">
                <c16:uniqueId val="{00000009-4C51-4F8A-8264-79DA1084C39D}"/>
              </c:ext>
            </c:extLst>
          </c:dPt>
          <c:dPt>
            <c:idx val="10"/>
            <c:bubble3D val="0"/>
            <c:extLst>
              <c:ext xmlns:c16="http://schemas.microsoft.com/office/drawing/2014/chart" uri="{C3380CC4-5D6E-409C-BE32-E72D297353CC}">
                <c16:uniqueId val="{0000000A-4C51-4F8A-8264-79DA1084C39D}"/>
              </c:ext>
            </c:extLst>
          </c:dPt>
          <c:dPt>
            <c:idx val="11"/>
            <c:bubble3D val="0"/>
            <c:extLst>
              <c:ext xmlns:c16="http://schemas.microsoft.com/office/drawing/2014/chart" uri="{C3380CC4-5D6E-409C-BE32-E72D297353CC}">
                <c16:uniqueId val="{0000000B-4C51-4F8A-8264-79DA1084C39D}"/>
              </c:ext>
            </c:extLst>
          </c:dPt>
          <c:dPt>
            <c:idx val="12"/>
            <c:bubble3D val="0"/>
            <c:extLst>
              <c:ext xmlns:c16="http://schemas.microsoft.com/office/drawing/2014/chart" uri="{C3380CC4-5D6E-409C-BE32-E72D297353CC}">
                <c16:uniqueId val="{0000000C-4C51-4F8A-8264-79DA1084C39D}"/>
              </c:ext>
            </c:extLst>
          </c:dPt>
          <c:dPt>
            <c:idx val="13"/>
            <c:bubble3D val="0"/>
            <c:extLst>
              <c:ext xmlns:c16="http://schemas.microsoft.com/office/drawing/2014/chart" uri="{C3380CC4-5D6E-409C-BE32-E72D297353CC}">
                <c16:uniqueId val="{0000000D-4C51-4F8A-8264-79DA1084C39D}"/>
              </c:ext>
            </c:extLst>
          </c:dPt>
          <c:dPt>
            <c:idx val="14"/>
            <c:bubble3D val="0"/>
            <c:extLst>
              <c:ext xmlns:c16="http://schemas.microsoft.com/office/drawing/2014/chart" uri="{C3380CC4-5D6E-409C-BE32-E72D297353CC}">
                <c16:uniqueId val="{0000000E-4C51-4F8A-8264-79DA1084C39D}"/>
              </c:ext>
            </c:extLst>
          </c:dPt>
          <c:dPt>
            <c:idx val="15"/>
            <c:bubble3D val="0"/>
            <c:extLst>
              <c:ext xmlns:c16="http://schemas.microsoft.com/office/drawing/2014/chart" uri="{C3380CC4-5D6E-409C-BE32-E72D297353CC}">
                <c16:uniqueId val="{0000000F-4C51-4F8A-8264-79DA1084C39D}"/>
              </c:ext>
            </c:extLst>
          </c:dPt>
          <c:dPt>
            <c:idx val="16"/>
            <c:bubble3D val="0"/>
            <c:extLst>
              <c:ext xmlns:c16="http://schemas.microsoft.com/office/drawing/2014/chart" uri="{C3380CC4-5D6E-409C-BE32-E72D297353CC}">
                <c16:uniqueId val="{00000010-4C51-4F8A-8264-79DA1084C39D}"/>
              </c:ext>
            </c:extLst>
          </c:dPt>
          <c:dPt>
            <c:idx val="18"/>
            <c:bubble3D val="0"/>
            <c:extLst>
              <c:ext xmlns:c16="http://schemas.microsoft.com/office/drawing/2014/chart" uri="{C3380CC4-5D6E-409C-BE32-E72D297353CC}">
                <c16:uniqueId val="{00000011-4C51-4F8A-8264-79DA1084C39D}"/>
              </c:ext>
            </c:extLst>
          </c:dPt>
          <c:dPt>
            <c:idx val="20"/>
            <c:bubble3D val="0"/>
            <c:extLst>
              <c:ext xmlns:c16="http://schemas.microsoft.com/office/drawing/2014/chart" uri="{C3380CC4-5D6E-409C-BE32-E72D297353CC}">
                <c16:uniqueId val="{00000012-4C51-4F8A-8264-79DA1084C39D}"/>
              </c:ext>
            </c:extLst>
          </c:dPt>
          <c:dLbls>
            <c:delete val="1"/>
          </c:dLbls>
          <c:errBars>
            <c:errDir val="x"/>
            <c:errBarType val="both"/>
            <c:errValType val="cust"/>
            <c:noEndCap val="0"/>
            <c:plus>
              <c:numRef>
                <c:f>Sheet1!$G$3:$G$68</c:f>
                <c:numCache>
                  <c:formatCode>General</c:formatCode>
                  <c:ptCount val="66"/>
                  <c:pt idx="0">
                    <c:v>0.15000000000000002</c:v>
                  </c:pt>
                  <c:pt idx="1">
                    <c:v>0.13</c:v>
                  </c:pt>
                  <c:pt idx="2">
                    <c:v>0.25999999999999995</c:v>
                  </c:pt>
                </c:numCache>
              </c:numRef>
            </c:plus>
            <c:minus>
              <c:numRef>
                <c:f>Sheet1!$C$3:$C$68</c:f>
                <c:numCache>
                  <c:formatCode>General</c:formatCode>
                  <c:ptCount val="66"/>
                  <c:pt idx="0">
                    <c:v>0.15000000000000002</c:v>
                  </c:pt>
                  <c:pt idx="1">
                    <c:v>0.11000000000000001</c:v>
                  </c:pt>
                  <c:pt idx="2">
                    <c:v>0.24</c:v>
                  </c:pt>
                </c:numCache>
              </c:numRef>
            </c:minus>
            <c:spPr>
              <a:solidFill>
                <a:schemeClr val="tx1"/>
              </a:solidFill>
              <a:ln w="19050" cap="flat" cmpd="sng" algn="ctr">
                <a:solidFill>
                  <a:schemeClr val="tx1"/>
                </a:solidFill>
                <a:prstDash val="solid"/>
                <a:round/>
              </a:ln>
              <a:effectLst/>
            </c:spPr>
          </c:errBars>
          <c:xVal>
            <c:numRef>
              <c:f>Sheet1!$E$3:$E$30</c:f>
              <c:numCache>
                <c:formatCode>0.00</c:formatCode>
                <c:ptCount val="28"/>
                <c:pt idx="0">
                  <c:v>0.53</c:v>
                </c:pt>
                <c:pt idx="1">
                  <c:v>0.26</c:v>
                </c:pt>
                <c:pt idx="2">
                  <c:v>0.43</c:v>
                </c:pt>
              </c:numCache>
            </c:numRef>
          </c:xVal>
          <c:yVal>
            <c:numRef>
              <c:f>Sheet1!$B$3:$B$30</c:f>
              <c:numCache>
                <c:formatCode>General</c:formatCode>
                <c:ptCount val="28"/>
                <c:pt idx="0">
                  <c:v>2.5</c:v>
                </c:pt>
                <c:pt idx="1">
                  <c:v>1.5</c:v>
                </c:pt>
                <c:pt idx="2">
                  <c:v>0.5</c:v>
                </c:pt>
              </c:numCache>
            </c:numRef>
          </c:yVal>
          <c:smooth val="0"/>
          <c:extLst>
            <c:ext xmlns:c16="http://schemas.microsoft.com/office/drawing/2014/chart" uri="{C3380CC4-5D6E-409C-BE32-E72D297353CC}">
              <c16:uniqueId val="{00000013-4C51-4F8A-8264-79DA1084C39D}"/>
            </c:ext>
          </c:extLst>
        </c:ser>
        <c:dLbls>
          <c:dLblPos val="t"/>
          <c:showLegendKey val="0"/>
          <c:showVal val="1"/>
          <c:showCatName val="0"/>
          <c:showSerName val="0"/>
          <c:showPercent val="0"/>
          <c:showBubbleSize val="0"/>
        </c:dLbls>
        <c:axId val="489368576"/>
        <c:axId val="489367792"/>
        <c:extLst>
          <c:ext xmlns:c15="http://schemas.microsoft.com/office/drawing/2012/chart" uri="{02D57815-91ED-43cb-92C2-25804820EDAC}">
            <c15:filteredScatterSeries>
              <c15:ser>
                <c:idx val="1"/>
                <c:order val="0"/>
                <c:tx>
                  <c:strRef>
                    <c:extLst>
                      <c:ext uri="{02D57815-91ED-43cb-92C2-25804820EDAC}">
                        <c15:formulaRef>
                          <c15:sqref>Sheet1!$A$32</c15:sqref>
                        </c15:formulaRef>
                      </c:ext>
                    </c:extLst>
                    <c:strCache>
                      <c:ptCount val="1"/>
                    </c:strCache>
                  </c:strRef>
                </c:tx>
                <c:spPr>
                  <a:ln w="19050" cap="rnd" cmpd="sng" algn="ctr">
                    <a:noFill/>
                    <a:prstDash val="solid"/>
                    <a:round/>
                  </a:ln>
                  <a:effectLst/>
                </c:spPr>
                <c:marker>
                  <c:symbol val="square"/>
                  <c:size val="4"/>
                  <c:spPr>
                    <a:solidFill>
                      <a:schemeClr val="accent2"/>
                    </a:solidFill>
                    <a:ln w="6350" cap="flat" cmpd="sng" algn="ctr">
                      <a:solidFill>
                        <a:schemeClr val="accent2"/>
                      </a:solidFill>
                      <a:prstDash val="solid"/>
                      <a:round/>
                    </a:ln>
                    <a:effectLst/>
                  </c:spPr>
                </c:marker>
                <c:dLbls>
                  <c:delete val="1"/>
                </c:dLbls>
                <c:errBars>
                  <c:errDir val="x"/>
                  <c:errBarType val="both"/>
                  <c:errValType val="cust"/>
                  <c:noEndCap val="0"/>
                  <c:plus>
                    <c:numRef>
                      <c:extLst>
                        <c:ext uri="{02D57815-91ED-43cb-92C2-25804820EDAC}">
                          <c15:formulaRef>
                            <c15:sqref>Sheet1!$G$33:$G$48</c15:sqref>
                          </c15:formulaRef>
                        </c:ext>
                      </c:extLst>
                      <c:numCache>
                        <c:formatCode>General</c:formatCode>
                        <c:ptCount val="16"/>
                      </c:numCache>
                    </c:numRef>
                  </c:plus>
                  <c:minus>
                    <c:numRef>
                      <c:extLst>
                        <c:ext uri="{02D57815-91ED-43cb-92C2-25804820EDAC}">
                          <c15:formulaRef>
                            <c15:sqref>Sheet1!$C$33:$C$48</c15:sqref>
                          </c15:formulaRef>
                        </c:ext>
                      </c:extLst>
                      <c:numCache>
                        <c:formatCode>General</c:formatCode>
                        <c:ptCount val="16"/>
                      </c:numCache>
                    </c:numRef>
                  </c:minus>
                  <c:spPr>
                    <a:solidFill>
                      <a:schemeClr val="tx1"/>
                    </a:solidFill>
                    <a:ln w="9525" cap="flat" cmpd="sng" algn="ctr">
                      <a:solidFill>
                        <a:schemeClr val="accent2"/>
                      </a:solidFill>
                      <a:prstDash val="solid"/>
                      <a:round/>
                    </a:ln>
                    <a:effectLst/>
                  </c:spPr>
                </c:errBars>
                <c:xVal>
                  <c:numRef>
                    <c:extLst>
                      <c:ext uri="{02D57815-91ED-43cb-92C2-25804820EDAC}">
                        <c15:formulaRef>
                          <c15:sqref>Sheet1!$E$33:$E$48</c15:sqref>
                        </c15:formulaRef>
                      </c:ext>
                    </c:extLst>
                    <c:numCache>
                      <c:formatCode>General</c:formatCode>
                      <c:ptCount val="16"/>
                    </c:numCache>
                  </c:numRef>
                </c:xVal>
                <c:yVal>
                  <c:numRef>
                    <c:extLst>
                      <c:ext uri="{02D57815-91ED-43cb-92C2-25804820EDAC}">
                        <c15:formulaRef>
                          <c15:sqref>Sheet1!$B$33:$B$48</c15:sqref>
                        </c15:formulaRef>
                      </c:ext>
                    </c:extLst>
                    <c:numCache>
                      <c:formatCode>General</c:formatCode>
                      <c:ptCount val="16"/>
                    </c:numCache>
                  </c:numRef>
                </c:yVal>
                <c:smooth val="0"/>
                <c:extLst>
                  <c:ext xmlns:c16="http://schemas.microsoft.com/office/drawing/2014/chart" uri="{C3380CC4-5D6E-409C-BE32-E72D297353CC}">
                    <c16:uniqueId val="{00000014-4C51-4F8A-8264-79DA1084C39D}"/>
                  </c:ext>
                </c:extLst>
              </c15:ser>
            </c15:filteredScatterSeries>
            <c15:filteredScatterSeries>
              <c15:ser>
                <c:idx val="2"/>
                <c:order val="1"/>
                <c:tx>
                  <c:strRef>
                    <c:extLst xmlns:c15="http://schemas.microsoft.com/office/drawing/2012/chart">
                      <c:ext xmlns:c15="http://schemas.microsoft.com/office/drawing/2012/chart" uri="{02D57815-91ED-43cb-92C2-25804820EDAC}">
                        <c15:formulaRef>
                          <c15:sqref>Sheet1!$A$50</c15:sqref>
                        </c15:formulaRef>
                      </c:ext>
                    </c:extLst>
                    <c:strCache>
                      <c:ptCount val="1"/>
                    </c:strCache>
                  </c:strRef>
                </c:tx>
                <c:spPr>
                  <a:ln w="19050" cap="rnd" cmpd="sng" algn="ctr">
                    <a:noFill/>
                    <a:prstDash val="solid"/>
                    <a:round/>
                  </a:ln>
                  <a:effectLst/>
                </c:spPr>
                <c:marker>
                  <c:symbol val="triangle"/>
                  <c:size val="4"/>
                  <c:spPr>
                    <a:solidFill>
                      <a:schemeClr val="accent3"/>
                    </a:solidFill>
                    <a:ln w="6350" cap="flat" cmpd="sng" algn="ctr">
                      <a:solidFill>
                        <a:schemeClr val="accent3"/>
                      </a:solidFill>
                      <a:prstDash val="solid"/>
                      <a:round/>
                    </a:ln>
                    <a:effectLst/>
                  </c:spPr>
                </c:marker>
                <c:dLbls>
                  <c:delete val="1"/>
                </c:dLbls>
                <c:errBars>
                  <c:errDir val="x"/>
                  <c:errBarType val="both"/>
                  <c:errValType val="cust"/>
                  <c:noEndCap val="0"/>
                  <c:plus>
                    <c:numRef>
                      <c:extLst xmlns:c15="http://schemas.microsoft.com/office/drawing/2012/chart">
                        <c:ext xmlns:c15="http://schemas.microsoft.com/office/drawing/2012/chart" uri="{02D57815-91ED-43cb-92C2-25804820EDAC}">
                          <c15:formulaRef>
                            <c15:sqref>Sheet1!$G$50</c15:sqref>
                          </c15:formulaRef>
                        </c:ext>
                      </c:extLst>
                      <c:numCache>
                        <c:formatCode>General</c:formatCode>
                        <c:ptCount val="1"/>
                      </c:numCache>
                    </c:numRef>
                  </c:plus>
                  <c:minus>
                    <c:numRef>
                      <c:extLst xmlns:c15="http://schemas.microsoft.com/office/drawing/2012/chart">
                        <c:ext xmlns:c15="http://schemas.microsoft.com/office/drawing/2012/chart" uri="{02D57815-91ED-43cb-92C2-25804820EDAC}">
                          <c15:formulaRef>
                            <c15:sqref>Sheet1!$C$50</c15:sqref>
                          </c15:formulaRef>
                        </c:ext>
                      </c:extLst>
                      <c:numCache>
                        <c:formatCode>General</c:formatCode>
                        <c:ptCount val="1"/>
                      </c:numCache>
                    </c:numRef>
                  </c:minus>
                  <c:spPr>
                    <a:solidFill>
                      <a:schemeClr val="tx1"/>
                    </a:solidFill>
                    <a:ln w="9525" cap="flat" cmpd="sng" algn="ctr">
                      <a:solidFill>
                        <a:schemeClr val="accent3"/>
                      </a:solidFill>
                      <a:prstDash val="solid"/>
                      <a:round/>
                    </a:ln>
                    <a:effectLst/>
                  </c:spPr>
                </c:errBars>
                <c:xVal>
                  <c:numRef>
                    <c:extLst xmlns:c15="http://schemas.microsoft.com/office/drawing/2012/chart">
                      <c:ext xmlns:c15="http://schemas.microsoft.com/office/drawing/2012/chart" uri="{02D57815-91ED-43cb-92C2-25804820EDAC}">
                        <c15:formulaRef>
                          <c15:sqref>Sheet1!$E$50</c15:sqref>
                        </c15:formulaRef>
                      </c:ext>
                    </c:extLst>
                    <c:numCache>
                      <c:formatCode>0.00</c:formatCode>
                      <c:ptCount val="1"/>
                    </c:numCache>
                  </c:numRef>
                </c:xVal>
                <c:yVal>
                  <c:numRef>
                    <c:extLst xmlns:c15="http://schemas.microsoft.com/office/drawing/2012/chart">
                      <c:ext xmlns:c15="http://schemas.microsoft.com/office/drawing/2012/chart" uri="{02D57815-91ED-43cb-92C2-25804820EDAC}">
                        <c15:formulaRef>
                          <c15:sqref>Sheet1!$B$50</c15:sqref>
                        </c15:formulaRef>
                      </c:ext>
                    </c:extLst>
                    <c:numCache>
                      <c:formatCode>General</c:formatCode>
                      <c:ptCount val="1"/>
                    </c:numCache>
                  </c:numRef>
                </c:yVal>
                <c:smooth val="0"/>
                <c:extLst xmlns:c15="http://schemas.microsoft.com/office/drawing/2012/chart">
                  <c:ext xmlns:c16="http://schemas.microsoft.com/office/drawing/2014/chart" uri="{C3380CC4-5D6E-409C-BE32-E72D297353CC}">
                    <c16:uniqueId val="{00000015-4C51-4F8A-8264-79DA1084C39D}"/>
                  </c:ext>
                </c:extLst>
              </c15:ser>
            </c15:filteredScatterSeries>
          </c:ext>
        </c:extLst>
      </c:scatterChart>
      <c:valAx>
        <c:axId val="489368576"/>
        <c:scaling>
          <c:orientation val="minMax"/>
          <c:max val="0.8"/>
          <c:min val="0"/>
        </c:scaling>
        <c:delete val="0"/>
        <c:axPos val="b"/>
        <c:numFmt formatCode="#,##0.00" sourceLinked="0"/>
        <c:majorTickMark val="out"/>
        <c:minorTickMark val="none"/>
        <c:tickLblPos val="nextTo"/>
        <c:spPr>
          <a:noFill/>
          <a:ln w="19050" cap="flat" cmpd="sng" algn="ctr">
            <a:solidFill>
              <a:schemeClr val="tx2"/>
            </a:solidFill>
            <a:prstDash val="solid"/>
            <a:round/>
            <a:tailEnd type="none"/>
          </a:ln>
          <a:effectLst/>
        </c:spPr>
        <c:txPr>
          <a:bodyPr rot="-60000000" spcFirstLastPara="1" vertOverflow="ellipsis" vert="horz" wrap="square" anchor="t" anchorCtr="0"/>
          <a:lstStyle/>
          <a:p>
            <a:pPr>
              <a:defRPr sz="1200" b="0" i="0" u="none" strike="noStrike" kern="1200" baseline="0">
                <a:solidFill>
                  <a:schemeClr val="tx2"/>
                </a:solidFill>
                <a:latin typeface="+mn-lt"/>
                <a:ea typeface="+mn-ea"/>
                <a:cs typeface="+mn-cs"/>
              </a:defRPr>
            </a:pPr>
            <a:endParaRPr lang="en-US"/>
          </a:p>
        </c:txPr>
        <c:crossAx val="489367792"/>
        <c:crosses val="autoZero"/>
        <c:crossBetween val="midCat"/>
        <c:majorUnit val="0.2"/>
      </c:valAx>
      <c:valAx>
        <c:axId val="489367792"/>
        <c:scaling>
          <c:orientation val="minMax"/>
          <c:max val="3"/>
          <c:min val="0"/>
        </c:scaling>
        <c:delete val="0"/>
        <c:axPos val="l"/>
        <c:majorGridlines>
          <c:spPr>
            <a:ln w="9525" cap="flat" cmpd="sng" algn="ctr">
              <a:noFill/>
              <a:prstDash val="solid"/>
              <a:round/>
            </a:ln>
            <a:effectLst/>
          </c:spPr>
        </c:majorGridlines>
        <c:numFmt formatCode="General" sourceLinked="1"/>
        <c:majorTickMark val="none"/>
        <c:minorTickMark val="none"/>
        <c:tickLblPos val="none"/>
        <c:spPr>
          <a:noFill/>
          <a:ln w="19050" cap="flat" cmpd="sng" algn="ctr">
            <a:solidFill>
              <a:schemeClr val="tx2"/>
            </a:solidFill>
            <a:prstDash val="dash"/>
            <a:round/>
          </a:ln>
          <a:effectLst/>
        </c:spPr>
        <c:txPr>
          <a:bodyPr rot="-60000000" spcFirstLastPara="1" vertOverflow="ellipsis" vert="horz" wrap="square" anchor="ctr" anchorCtr="1"/>
          <a:lstStyle/>
          <a:p>
            <a:pPr>
              <a:defRPr sz="900" b="0" i="0" u="none" strike="noStrike" kern="1200" baseline="0">
                <a:solidFill>
                  <a:schemeClr val="tx2"/>
                </a:solidFill>
                <a:latin typeface="+mn-lt"/>
                <a:ea typeface="+mn-ea"/>
                <a:cs typeface="+mn-cs"/>
              </a:defRPr>
            </a:pPr>
            <a:endParaRPr lang="en-US"/>
          </a:p>
        </c:txPr>
        <c:crossAx val="489368576"/>
        <c:crosses val="autoZero"/>
        <c:crossBetween val="midCat"/>
        <c:majorUnit val="1"/>
      </c:valAx>
      <c:spPr>
        <a:noFill/>
        <a:ln>
          <a:noFill/>
        </a:ln>
        <a:effectLst/>
      </c:spPr>
    </c:plotArea>
    <c:plotVisOnly val="1"/>
    <c:dispBlanksAs val="gap"/>
    <c:showDLblsOverMax val="0"/>
  </c:chart>
  <c:spPr>
    <a:noFill/>
    <a:ln w="6350" cap="flat" cmpd="sng" algn="ctr">
      <a:noFill/>
      <a:prstDash val="solid"/>
      <a:miter lim="800000"/>
    </a:ln>
    <a:effectLst/>
  </c:spPr>
  <c:txPr>
    <a:bodyPr/>
    <a:lstStyle/>
    <a:p>
      <a:pPr>
        <a:defRPr sz="900">
          <a:solidFill>
            <a:schemeClr val="tx2"/>
          </a:solidFill>
        </a:defRPr>
      </a:pPr>
      <a:endParaRPr lang="en-US"/>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3313293669616603"/>
          <c:y val="0.21536703828572754"/>
          <c:w val="0.55936791033650912"/>
          <c:h val="0.58027432510908539"/>
        </c:manualLayout>
      </c:layout>
      <c:barChart>
        <c:barDir val="col"/>
        <c:grouping val="clustered"/>
        <c:varyColors val="0"/>
        <c:ser>
          <c:idx val="0"/>
          <c:order val="0"/>
          <c:tx>
            <c:strRef>
              <c:f>Sheet1!$B$1</c:f>
              <c:strCache>
                <c:ptCount val="1"/>
                <c:pt idx="0">
                  <c:v>Antipsychotics</c:v>
                </c:pt>
              </c:strCache>
            </c:strRef>
          </c:tx>
          <c:spPr>
            <a:solidFill>
              <a:schemeClr val="accent3"/>
            </a:solidFill>
            <a:ln>
              <a:noFill/>
            </a:ln>
            <a:effectLst/>
          </c:spPr>
          <c:invertIfNegative val="0"/>
          <c:dLbls>
            <c:dLbl>
              <c:idx val="0"/>
              <c:tx>
                <c:rich>
                  <a:bodyPr/>
                  <a:lstStyle/>
                  <a:p>
                    <a:fld id="{EBF882D7-300A-4F2C-9AA6-075443F3C9EF}"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3-96C0-4067-9039-91FC19039A5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mj-lt"/>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1"/>
                <c:pt idx="0">
                  <c:v>Relapse 7–12 months</c:v>
                </c:pt>
              </c:strCache>
              <c:extLst/>
            </c:strRef>
          </c:cat>
          <c:val>
            <c:numRef>
              <c:f>Sheet1!$B$2:$B$4</c:f>
              <c:numCache>
                <c:formatCode>General</c:formatCode>
                <c:ptCount val="1"/>
                <c:pt idx="0">
                  <c:v>27</c:v>
                </c:pt>
              </c:numCache>
              <c:extLst/>
            </c:numRef>
          </c:val>
          <c:extLst>
            <c:ext xmlns:c16="http://schemas.microsoft.com/office/drawing/2014/chart" uri="{C3380CC4-5D6E-409C-BE32-E72D297353CC}">
              <c16:uniqueId val="{00000000-96C0-4067-9039-91FC19039A5F}"/>
            </c:ext>
          </c:extLst>
        </c:ser>
        <c:ser>
          <c:idx val="1"/>
          <c:order val="1"/>
          <c:tx>
            <c:strRef>
              <c:f>Sheet1!$C$1</c:f>
              <c:strCache>
                <c:ptCount val="1"/>
                <c:pt idx="0">
                  <c:v>Placebo</c:v>
                </c:pt>
              </c:strCache>
            </c:strRef>
          </c:tx>
          <c:spPr>
            <a:solidFill>
              <a:schemeClr val="accent4"/>
            </a:solidFill>
            <a:ln>
              <a:noFill/>
            </a:ln>
            <a:effectLst/>
          </c:spPr>
          <c:invertIfNegative val="0"/>
          <c:dLbls>
            <c:dLbl>
              <c:idx val="0"/>
              <c:tx>
                <c:rich>
                  <a:bodyPr/>
                  <a:lstStyle/>
                  <a:p>
                    <a:fld id="{F33DC08B-B1EE-491D-9F00-0D3336176B1C}" type="VALUE">
                      <a:rPr lang="en-US" smtClean="0"/>
                      <a:pPr/>
                      <a:t>[VALUE]</a:t>
                    </a:fld>
                    <a:r>
                      <a:rPr lang="en-US"/>
                      <a:t>%</a:t>
                    </a:r>
                  </a:p>
                </c:rich>
              </c:tx>
              <c:dLblPos val="outEnd"/>
              <c:showLegendKey val="0"/>
              <c:showVal val="1"/>
              <c:showCatName val="0"/>
              <c:showSerName val="0"/>
              <c:showPercent val="0"/>
              <c:showBubbleSize val="0"/>
              <c:extLst>
                <c:ext xmlns:c15="http://schemas.microsoft.com/office/drawing/2012/chart" uri="{CE6537A1-D6FC-4f65-9D91-7224C49458BB}">
                  <c15:dlblFieldTable/>
                  <c15:showDataLabelsRange val="0"/>
                </c:ext>
                <c:ext xmlns:c16="http://schemas.microsoft.com/office/drawing/2014/chart" uri="{C3380CC4-5D6E-409C-BE32-E72D297353CC}">
                  <c16:uniqueId val="{00000004-96C0-4067-9039-91FC19039A5F}"/>
                </c:ext>
              </c:extLst>
            </c:dLbl>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mj-lt"/>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Sheet1!$A$2:$A$4</c:f>
              <c:strCache>
                <c:ptCount val="1"/>
                <c:pt idx="0">
                  <c:v>Relapse 7–12 months</c:v>
                </c:pt>
              </c:strCache>
              <c:extLst/>
            </c:strRef>
          </c:cat>
          <c:val>
            <c:numRef>
              <c:f>Sheet1!$C$2:$C$4</c:f>
              <c:numCache>
                <c:formatCode>General</c:formatCode>
                <c:ptCount val="1"/>
                <c:pt idx="0">
                  <c:v>64</c:v>
                </c:pt>
              </c:numCache>
              <c:extLst/>
            </c:numRef>
          </c:val>
          <c:extLst>
            <c:ext xmlns:c16="http://schemas.microsoft.com/office/drawing/2014/chart" uri="{C3380CC4-5D6E-409C-BE32-E72D297353CC}">
              <c16:uniqueId val="{00000001-96C0-4067-9039-91FC19039A5F}"/>
            </c:ext>
          </c:extLst>
        </c:ser>
        <c:dLbls>
          <c:dLblPos val="outEnd"/>
          <c:showLegendKey val="0"/>
          <c:showVal val="1"/>
          <c:showCatName val="0"/>
          <c:showSerName val="0"/>
          <c:showPercent val="0"/>
          <c:showBubbleSize val="0"/>
        </c:dLbls>
        <c:gapWidth val="239"/>
        <c:overlap val="-100"/>
        <c:axId val="1012664784"/>
        <c:axId val="1012665744"/>
      </c:barChart>
      <c:catAx>
        <c:axId val="1012664784"/>
        <c:scaling>
          <c:orientation val="minMax"/>
        </c:scaling>
        <c:delete val="0"/>
        <c:axPos val="b"/>
        <c:numFmt formatCode="General" sourceLinked="1"/>
        <c:majorTickMark val="out"/>
        <c:minorTickMark val="none"/>
        <c:tickLblPos val="nextTo"/>
        <c:spPr>
          <a:noFill/>
          <a:ln w="19050" cap="flat" cmpd="sng" algn="ctr">
            <a:solidFill>
              <a:schemeClr val="tx2"/>
            </a:solidFill>
            <a:round/>
          </a:ln>
          <a:effectLst/>
        </c:spPr>
        <c:txPr>
          <a:bodyPr rot="-60000000" spcFirstLastPara="1" vertOverflow="ellipsis" vert="horz" wrap="square" anchor="ctr" anchorCtr="1"/>
          <a:lstStyle/>
          <a:p>
            <a:pPr>
              <a:defRPr sz="1100" b="1" i="0" u="none" strike="noStrike" kern="1200" baseline="0">
                <a:solidFill>
                  <a:schemeClr val="tx2"/>
                </a:solidFill>
                <a:latin typeface="+mn-lt"/>
                <a:ea typeface="+mn-ea"/>
                <a:cs typeface="+mn-cs"/>
              </a:defRPr>
            </a:pPr>
            <a:endParaRPr lang="en-US"/>
          </a:p>
        </c:txPr>
        <c:crossAx val="1012665744"/>
        <c:crosses val="autoZero"/>
        <c:auto val="1"/>
        <c:lblAlgn val="ctr"/>
        <c:lblOffset val="100"/>
        <c:noMultiLvlLbl val="0"/>
      </c:catAx>
      <c:valAx>
        <c:axId val="1012665744"/>
        <c:scaling>
          <c:orientation val="minMax"/>
        </c:scaling>
        <c:delete val="0"/>
        <c:axPos val="l"/>
        <c:title>
          <c:tx>
            <c:rich>
              <a:bodyPr rot="-5400000" spcFirstLastPara="1" vertOverflow="ellipsis" vert="horz" wrap="square" anchor="ctr" anchorCtr="1"/>
              <a:lstStyle/>
              <a:p>
                <a:pPr>
                  <a:defRPr sz="1330" b="1" i="0" u="none" strike="noStrike" kern="1200" baseline="0">
                    <a:solidFill>
                      <a:schemeClr val="tx2"/>
                    </a:solidFill>
                    <a:latin typeface="+mn-lt"/>
                    <a:ea typeface="+mn-ea"/>
                    <a:cs typeface="+mn-cs"/>
                  </a:defRPr>
                </a:pPr>
                <a:r>
                  <a:rPr lang="en-GB" b="1" dirty="0">
                    <a:solidFill>
                      <a:schemeClr val="tx2"/>
                    </a:solidFill>
                  </a:rPr>
                  <a:t>Patients (%)</a:t>
                </a:r>
              </a:p>
            </c:rich>
          </c:tx>
          <c:layout>
            <c:manualLayout>
              <c:xMode val="edge"/>
              <c:yMode val="edge"/>
              <c:x val="6.6517408215539309E-2"/>
              <c:y val="0.25202466794630241"/>
            </c:manualLayout>
          </c:layout>
          <c:overlay val="0"/>
          <c:spPr>
            <a:noFill/>
            <a:ln>
              <a:noFill/>
            </a:ln>
            <a:effectLst/>
          </c:spPr>
          <c:txPr>
            <a:bodyPr rot="-5400000" spcFirstLastPara="1" vertOverflow="ellipsis" vert="horz" wrap="square" anchor="ctr" anchorCtr="1"/>
            <a:lstStyle/>
            <a:p>
              <a:pPr>
                <a:defRPr sz="1330" b="1" i="0" u="none" strike="noStrike" kern="1200" baseline="0">
                  <a:solidFill>
                    <a:schemeClr val="tx2"/>
                  </a:solidFill>
                  <a:latin typeface="+mn-lt"/>
                  <a:ea typeface="+mn-ea"/>
                  <a:cs typeface="+mn-cs"/>
                </a:defRPr>
              </a:pPr>
              <a:endParaRPr lang="en-US"/>
            </a:p>
          </c:txPr>
        </c:title>
        <c:numFmt formatCode="General" sourceLinked="1"/>
        <c:majorTickMark val="out"/>
        <c:minorTickMark val="none"/>
        <c:tickLblPos val="nextTo"/>
        <c:spPr>
          <a:noFill/>
          <a:ln w="19050">
            <a:solidFill>
              <a:schemeClr val="tx2"/>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1012664784"/>
        <c:crosses val="autoZero"/>
        <c:crossBetween val="between"/>
      </c:valAx>
      <c:spPr>
        <a:noFill/>
        <a:ln>
          <a:noFill/>
        </a:ln>
        <a:effectLst/>
      </c:spPr>
    </c:plotArea>
    <c:legend>
      <c:legendPos val="b"/>
      <c:layout>
        <c:manualLayout>
          <c:xMode val="edge"/>
          <c:yMode val="edge"/>
          <c:x val="0.66930903757571447"/>
          <c:y val="0.39525222254060438"/>
          <c:w val="0.33069104313768005"/>
          <c:h val="0.27475088396014141"/>
        </c:manualLayout>
      </c:layout>
      <c:overlay val="0"/>
      <c:spPr>
        <a:noFill/>
        <a:ln>
          <a:noFill/>
        </a:ln>
        <a:effectLst/>
      </c:spPr>
      <c:txPr>
        <a:bodyPr rot="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legend>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lgn="ctr" rtl="0">
              <a:defRPr lang="en-GB" sz="1400" b="1" i="0" u="none" strike="noStrike" kern="1200" spc="0" baseline="0" dirty="0">
                <a:solidFill>
                  <a:schemeClr val="tx2"/>
                </a:solidFill>
                <a:latin typeface="+mn-lt"/>
                <a:ea typeface="+mn-ea"/>
                <a:cs typeface="+mn-cs"/>
              </a:defRPr>
            </a:pPr>
            <a:r>
              <a:rPr lang="en-US" sz="1400" b="1" i="0" u="none" strike="noStrike" kern="1200" spc="0" baseline="0" noProof="0" dirty="0">
                <a:solidFill>
                  <a:srgbClr val="5E512C"/>
                </a:solidFill>
                <a:latin typeface="+mn-lt"/>
                <a:ea typeface="+mn-ea"/>
                <a:cs typeface="+mn-cs"/>
              </a:rPr>
              <a:t>Hospital readmission</a:t>
            </a:r>
          </a:p>
        </c:rich>
      </c:tx>
      <c:layout>
        <c:manualLayout>
          <c:xMode val="edge"/>
          <c:yMode val="edge"/>
          <c:x val="0.34844444444444445"/>
          <c:y val="8.3333333333333329E-2"/>
        </c:manualLayout>
      </c:layout>
      <c:overlay val="0"/>
      <c:spPr>
        <a:noFill/>
        <a:ln>
          <a:noFill/>
        </a:ln>
        <a:effectLst/>
      </c:spPr>
      <c:txPr>
        <a:bodyPr rot="0" spcFirstLastPara="1" vertOverflow="ellipsis" vert="horz" wrap="square" anchor="ctr" anchorCtr="1"/>
        <a:lstStyle/>
        <a:p>
          <a:pPr algn="ctr" rtl="0">
            <a:defRPr lang="en-GB" sz="1400" b="1" i="0" u="none" strike="noStrike" kern="1200" spc="0" baseline="0" dirty="0">
              <a:solidFill>
                <a:schemeClr val="tx2"/>
              </a:solidFill>
              <a:latin typeface="+mn-lt"/>
              <a:ea typeface="+mn-ea"/>
              <a:cs typeface="+mn-cs"/>
            </a:defRPr>
          </a:pPr>
          <a:endParaRPr lang="en-GB"/>
        </a:p>
      </c:txPr>
    </c:title>
    <c:autoTitleDeleted val="0"/>
    <c:plotArea>
      <c:layout/>
      <c:barChart>
        <c:barDir val="col"/>
        <c:grouping val="clustered"/>
        <c:varyColors val="0"/>
        <c:ser>
          <c:idx val="0"/>
          <c:order val="0"/>
          <c:spPr>
            <a:solidFill>
              <a:schemeClr val="accent3"/>
            </a:solidFill>
            <a:ln>
              <a:noFill/>
            </a:ln>
            <a:effectLst/>
          </c:spPr>
          <c:invertIfNegative val="0"/>
          <c:dPt>
            <c:idx val="1"/>
            <c:invertIfNegative val="0"/>
            <c:bubble3D val="0"/>
            <c:spPr>
              <a:solidFill>
                <a:schemeClr val="accent2"/>
              </a:solidFill>
              <a:ln>
                <a:noFill/>
              </a:ln>
              <a:effectLst/>
            </c:spPr>
            <c:extLst>
              <c:ext xmlns:c16="http://schemas.microsoft.com/office/drawing/2014/chart" uri="{C3380CC4-5D6E-409C-BE32-E72D297353CC}">
                <c16:uniqueId val="{00000001-32A8-4D5D-B54D-AA994EE6ED20}"/>
              </c:ext>
            </c:extLst>
          </c:dPt>
          <c:dPt>
            <c:idx val="2"/>
            <c:invertIfNegative val="0"/>
            <c:bubble3D val="0"/>
            <c:spPr>
              <a:solidFill>
                <a:schemeClr val="accent5"/>
              </a:solidFill>
              <a:ln>
                <a:noFill/>
              </a:ln>
              <a:effectLst/>
            </c:spPr>
            <c:extLst>
              <c:ext xmlns:c16="http://schemas.microsoft.com/office/drawing/2014/chart" uri="{C3380CC4-5D6E-409C-BE32-E72D297353CC}">
                <c16:uniqueId val="{00000002-32A8-4D5D-B54D-AA994EE6ED20}"/>
              </c:ext>
            </c:extLst>
          </c:dPt>
          <c:dLbls>
            <c:spPr>
              <a:noFill/>
              <a:ln>
                <a:noFill/>
              </a:ln>
              <a:effectLst/>
            </c:spPr>
            <c:txPr>
              <a:bodyPr rot="0" spcFirstLastPara="1" vertOverflow="ellipsis" vert="horz" wrap="square" lIns="38100" tIns="19050" rIns="38100" bIns="19050" anchor="ctr" anchorCtr="1">
                <a:spAutoFit/>
              </a:bodyPr>
              <a:lstStyle/>
              <a:p>
                <a:pPr>
                  <a:defRPr sz="1400" b="0" i="0" u="none" strike="noStrike" kern="1200" baseline="0">
                    <a:solidFill>
                      <a:schemeClr val="tx2"/>
                    </a:solidFill>
                    <a:latin typeface="Times New Roman" panose="02020603050405020304" pitchFamily="18" charset="0"/>
                    <a:ea typeface="+mn-ea"/>
                    <a:cs typeface="Times New Roman" panose="02020603050405020304" pitchFamily="18" charset="0"/>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'[Chart in Microsoft PowerPoint]Sheet1'!$A$2:$A$4</c:f>
              <c:strCache>
                <c:ptCount val="3"/>
                <c:pt idx="0">
                  <c:v>Within 1 month</c:v>
                </c:pt>
                <c:pt idx="1">
                  <c:v>Within 1 year</c:v>
                </c:pt>
                <c:pt idx="2">
                  <c:v>Within 5 years</c:v>
                </c:pt>
              </c:strCache>
            </c:strRef>
          </c:cat>
          <c:val>
            <c:numRef>
              <c:f>'[Chart in Microsoft PowerPoint]Sheet1'!$B$2:$B$4</c:f>
              <c:numCache>
                <c:formatCode>General</c:formatCode>
                <c:ptCount val="3"/>
                <c:pt idx="0">
                  <c:v>13.4</c:v>
                </c:pt>
                <c:pt idx="1">
                  <c:v>38.9</c:v>
                </c:pt>
                <c:pt idx="2">
                  <c:v>64.099999999999994</c:v>
                </c:pt>
              </c:numCache>
            </c:numRef>
          </c:val>
          <c:extLst>
            <c:ext xmlns:c16="http://schemas.microsoft.com/office/drawing/2014/chart" uri="{C3380CC4-5D6E-409C-BE32-E72D297353CC}">
              <c16:uniqueId val="{00000000-32A8-4D5D-B54D-AA994EE6ED20}"/>
            </c:ext>
          </c:extLst>
        </c:ser>
        <c:dLbls>
          <c:dLblPos val="outEnd"/>
          <c:showLegendKey val="0"/>
          <c:showVal val="1"/>
          <c:showCatName val="0"/>
          <c:showSerName val="0"/>
          <c:showPercent val="0"/>
          <c:showBubbleSize val="0"/>
        </c:dLbls>
        <c:gapWidth val="63"/>
        <c:overlap val="1"/>
        <c:axId val="1529782384"/>
        <c:axId val="1529779984"/>
      </c:barChart>
      <c:catAx>
        <c:axId val="1529782384"/>
        <c:scaling>
          <c:orientation val="minMax"/>
        </c:scaling>
        <c:delete val="0"/>
        <c:axPos val="b"/>
        <c:numFmt formatCode="General" sourceLinked="1"/>
        <c:majorTickMark val="out"/>
        <c:minorTickMark val="none"/>
        <c:tickLblPos val="nextTo"/>
        <c:spPr>
          <a:noFill/>
          <a:ln w="19050" cap="flat" cmpd="sng" algn="ctr">
            <a:solidFill>
              <a:schemeClr val="tx2"/>
            </a:solidFill>
            <a:round/>
          </a:ln>
          <a:effectLst/>
        </c:spPr>
        <c:txPr>
          <a:bodyPr rot="-6000000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en-US"/>
          </a:p>
        </c:txPr>
        <c:crossAx val="1529779984"/>
        <c:crosses val="autoZero"/>
        <c:auto val="1"/>
        <c:lblAlgn val="ctr"/>
        <c:lblOffset val="100"/>
        <c:noMultiLvlLbl val="0"/>
      </c:catAx>
      <c:valAx>
        <c:axId val="1529779984"/>
        <c:scaling>
          <c:orientation val="minMax"/>
          <c:max val="100"/>
        </c:scaling>
        <c:delete val="0"/>
        <c:axPos val="l"/>
        <c:title>
          <c:tx>
            <c:rich>
              <a:bodyPr rot="-5400000" spcFirstLastPara="1" vertOverflow="ellipsis" vert="horz" wrap="square" anchor="ctr" anchorCtr="1"/>
              <a:lstStyle/>
              <a:p>
                <a:pPr>
                  <a:defRPr sz="1400" b="1" i="0" u="none" strike="noStrike" kern="1200" baseline="0">
                    <a:solidFill>
                      <a:schemeClr val="tx2"/>
                    </a:solidFill>
                    <a:latin typeface="+mn-lt"/>
                    <a:ea typeface="+mn-ea"/>
                    <a:cs typeface="+mn-cs"/>
                  </a:defRPr>
                </a:pPr>
                <a:r>
                  <a:rPr lang="en-US" b="1" noProof="0" dirty="0">
                    <a:solidFill>
                      <a:schemeClr val="tx2"/>
                    </a:solidFill>
                  </a:rPr>
                  <a:t>Patients (%)</a:t>
                </a:r>
              </a:p>
            </c:rich>
          </c:tx>
          <c:overlay val="0"/>
          <c:spPr>
            <a:noFill/>
            <a:ln>
              <a:noFill/>
            </a:ln>
            <a:effectLst/>
          </c:spPr>
          <c:txPr>
            <a:bodyPr rot="-5400000" spcFirstLastPara="1" vertOverflow="ellipsis" vert="horz" wrap="square" anchor="ctr" anchorCtr="1"/>
            <a:lstStyle/>
            <a:p>
              <a:pPr>
                <a:defRPr sz="1400" b="1" i="0" u="none" strike="noStrike" kern="1200" baseline="0">
                  <a:solidFill>
                    <a:schemeClr val="tx2"/>
                  </a:solidFill>
                  <a:latin typeface="+mn-lt"/>
                  <a:ea typeface="+mn-ea"/>
                  <a:cs typeface="+mn-cs"/>
                </a:defRPr>
              </a:pPr>
              <a:endParaRPr lang="en-US"/>
            </a:p>
          </c:txPr>
        </c:title>
        <c:numFmt formatCode="General" sourceLinked="1"/>
        <c:majorTickMark val="out"/>
        <c:minorTickMark val="none"/>
        <c:tickLblPos val="nextTo"/>
        <c:spPr>
          <a:noFill/>
          <a:ln w="19050">
            <a:solidFill>
              <a:schemeClr val="tx2"/>
            </a:solidFill>
          </a:ln>
          <a:effectLst/>
        </c:spPr>
        <c:txPr>
          <a:bodyPr rot="-60000000" spcFirstLastPara="1" vertOverflow="ellipsis" vert="horz" wrap="square" anchor="ctr" anchorCtr="1"/>
          <a:lstStyle/>
          <a:p>
            <a:pPr>
              <a:defRPr sz="1400" b="0" i="0" u="none" strike="noStrike" kern="1200" baseline="0">
                <a:solidFill>
                  <a:schemeClr val="tx2"/>
                </a:solidFill>
                <a:latin typeface="+mn-lt"/>
                <a:ea typeface="+mn-ea"/>
                <a:cs typeface="+mn-cs"/>
              </a:defRPr>
            </a:pPr>
            <a:endParaRPr lang="en-US"/>
          </a:p>
        </c:txPr>
        <c:crossAx val="1529782384"/>
        <c:crosses val="autoZero"/>
        <c:crossBetween val="between"/>
        <c:majorUnit val="20"/>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sz="1400">
          <a:solidFill>
            <a:schemeClr val="tx1"/>
          </a:solidFill>
        </a:defRPr>
      </a:pPr>
      <a:endParaRPr lang="en-US"/>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7750023274154241E-2"/>
          <c:y val="7.9508139509059592E-2"/>
          <c:w val="0.96130479151197878"/>
          <c:h val="0.79504887512651057"/>
        </c:manualLayout>
      </c:layout>
      <c:scatterChart>
        <c:scatterStyle val="lineMarker"/>
        <c:varyColors val="0"/>
        <c:ser>
          <c:idx val="0"/>
          <c:order val="0"/>
          <c:tx>
            <c:strRef>
              <c:f>Sheet1!$A$2</c:f>
              <c:strCache>
                <c:ptCount val="1"/>
                <c:pt idx="0">
                  <c:v>Outcome</c:v>
                </c:pt>
              </c:strCache>
            </c:strRef>
          </c:tx>
          <c:spPr>
            <a:ln w="28575">
              <a:noFill/>
            </a:ln>
          </c:spPr>
          <c:marker>
            <c:symbol val="square"/>
            <c:size val="8"/>
            <c:spPr>
              <a:solidFill>
                <a:srgbClr val="99B3A8">
                  <a:lumMod val="50000"/>
                </a:srgbClr>
              </a:solidFill>
              <a:ln>
                <a:noFill/>
              </a:ln>
            </c:spPr>
          </c:marker>
          <c:dPt>
            <c:idx val="0"/>
            <c:bubble3D val="0"/>
            <c:extLst>
              <c:ext xmlns:c16="http://schemas.microsoft.com/office/drawing/2014/chart" uri="{C3380CC4-5D6E-409C-BE32-E72D297353CC}">
                <c16:uniqueId val="{00000000-1A76-4A71-A1DD-4FA7D012E193}"/>
              </c:ext>
            </c:extLst>
          </c:dPt>
          <c:dPt>
            <c:idx val="1"/>
            <c:bubble3D val="0"/>
            <c:extLst>
              <c:ext xmlns:c16="http://schemas.microsoft.com/office/drawing/2014/chart" uri="{C3380CC4-5D6E-409C-BE32-E72D297353CC}">
                <c16:uniqueId val="{00000001-1A76-4A71-A1DD-4FA7D012E193}"/>
              </c:ext>
            </c:extLst>
          </c:dPt>
          <c:dPt>
            <c:idx val="2"/>
            <c:bubble3D val="0"/>
            <c:extLst>
              <c:ext xmlns:c16="http://schemas.microsoft.com/office/drawing/2014/chart" uri="{C3380CC4-5D6E-409C-BE32-E72D297353CC}">
                <c16:uniqueId val="{00000002-1A76-4A71-A1DD-4FA7D012E193}"/>
              </c:ext>
            </c:extLst>
          </c:dPt>
          <c:dPt>
            <c:idx val="3"/>
            <c:bubble3D val="0"/>
            <c:extLst>
              <c:ext xmlns:c16="http://schemas.microsoft.com/office/drawing/2014/chart" uri="{C3380CC4-5D6E-409C-BE32-E72D297353CC}">
                <c16:uniqueId val="{00000003-1A76-4A71-A1DD-4FA7D012E193}"/>
              </c:ext>
            </c:extLst>
          </c:dPt>
          <c:dPt>
            <c:idx val="4"/>
            <c:bubble3D val="0"/>
            <c:extLst>
              <c:ext xmlns:c16="http://schemas.microsoft.com/office/drawing/2014/chart" uri="{C3380CC4-5D6E-409C-BE32-E72D297353CC}">
                <c16:uniqueId val="{00000004-1A76-4A71-A1DD-4FA7D012E193}"/>
              </c:ext>
            </c:extLst>
          </c:dPt>
          <c:dPt>
            <c:idx val="5"/>
            <c:bubble3D val="0"/>
            <c:extLst>
              <c:ext xmlns:c16="http://schemas.microsoft.com/office/drawing/2014/chart" uri="{C3380CC4-5D6E-409C-BE32-E72D297353CC}">
                <c16:uniqueId val="{00000005-1A76-4A71-A1DD-4FA7D012E193}"/>
              </c:ext>
            </c:extLst>
          </c:dPt>
          <c:dPt>
            <c:idx val="6"/>
            <c:bubble3D val="0"/>
            <c:extLst>
              <c:ext xmlns:c16="http://schemas.microsoft.com/office/drawing/2014/chart" uri="{C3380CC4-5D6E-409C-BE32-E72D297353CC}">
                <c16:uniqueId val="{00000006-1A76-4A71-A1DD-4FA7D012E193}"/>
              </c:ext>
            </c:extLst>
          </c:dPt>
          <c:dPt>
            <c:idx val="7"/>
            <c:bubble3D val="0"/>
            <c:extLst>
              <c:ext xmlns:c16="http://schemas.microsoft.com/office/drawing/2014/chart" uri="{C3380CC4-5D6E-409C-BE32-E72D297353CC}">
                <c16:uniqueId val="{00000007-1A76-4A71-A1DD-4FA7D012E193}"/>
              </c:ext>
            </c:extLst>
          </c:dPt>
          <c:dPt>
            <c:idx val="8"/>
            <c:bubble3D val="0"/>
            <c:extLst>
              <c:ext xmlns:c16="http://schemas.microsoft.com/office/drawing/2014/chart" uri="{C3380CC4-5D6E-409C-BE32-E72D297353CC}">
                <c16:uniqueId val="{00000008-1A76-4A71-A1DD-4FA7D012E193}"/>
              </c:ext>
            </c:extLst>
          </c:dPt>
          <c:dPt>
            <c:idx val="9"/>
            <c:bubble3D val="0"/>
            <c:extLst>
              <c:ext xmlns:c16="http://schemas.microsoft.com/office/drawing/2014/chart" uri="{C3380CC4-5D6E-409C-BE32-E72D297353CC}">
                <c16:uniqueId val="{00000009-1A76-4A71-A1DD-4FA7D012E193}"/>
              </c:ext>
            </c:extLst>
          </c:dPt>
          <c:dPt>
            <c:idx val="10"/>
            <c:bubble3D val="0"/>
            <c:extLst>
              <c:ext xmlns:c16="http://schemas.microsoft.com/office/drawing/2014/chart" uri="{C3380CC4-5D6E-409C-BE32-E72D297353CC}">
                <c16:uniqueId val="{0000000A-1A76-4A71-A1DD-4FA7D012E193}"/>
              </c:ext>
            </c:extLst>
          </c:dPt>
          <c:dPt>
            <c:idx val="11"/>
            <c:bubble3D val="0"/>
            <c:extLst>
              <c:ext xmlns:c16="http://schemas.microsoft.com/office/drawing/2014/chart" uri="{C3380CC4-5D6E-409C-BE32-E72D297353CC}">
                <c16:uniqueId val="{0000000B-1A76-4A71-A1DD-4FA7D012E193}"/>
              </c:ext>
            </c:extLst>
          </c:dPt>
          <c:dPt>
            <c:idx val="12"/>
            <c:bubble3D val="0"/>
            <c:extLst>
              <c:ext xmlns:c16="http://schemas.microsoft.com/office/drawing/2014/chart" uri="{C3380CC4-5D6E-409C-BE32-E72D297353CC}">
                <c16:uniqueId val="{0000000C-1A76-4A71-A1DD-4FA7D012E193}"/>
              </c:ext>
            </c:extLst>
          </c:dPt>
          <c:dPt>
            <c:idx val="13"/>
            <c:bubble3D val="0"/>
            <c:extLst>
              <c:ext xmlns:c16="http://schemas.microsoft.com/office/drawing/2014/chart" uri="{C3380CC4-5D6E-409C-BE32-E72D297353CC}">
                <c16:uniqueId val="{0000000D-1A76-4A71-A1DD-4FA7D012E193}"/>
              </c:ext>
            </c:extLst>
          </c:dPt>
          <c:dPt>
            <c:idx val="14"/>
            <c:bubble3D val="0"/>
            <c:extLst>
              <c:ext xmlns:c16="http://schemas.microsoft.com/office/drawing/2014/chart" uri="{C3380CC4-5D6E-409C-BE32-E72D297353CC}">
                <c16:uniqueId val="{0000000E-1A76-4A71-A1DD-4FA7D012E193}"/>
              </c:ext>
            </c:extLst>
          </c:dPt>
          <c:dPt>
            <c:idx val="15"/>
            <c:bubble3D val="0"/>
            <c:extLst>
              <c:ext xmlns:c16="http://schemas.microsoft.com/office/drawing/2014/chart" uri="{C3380CC4-5D6E-409C-BE32-E72D297353CC}">
                <c16:uniqueId val="{0000000F-1A76-4A71-A1DD-4FA7D012E193}"/>
              </c:ext>
            </c:extLst>
          </c:dPt>
          <c:dPt>
            <c:idx val="16"/>
            <c:bubble3D val="0"/>
            <c:extLst>
              <c:ext xmlns:c16="http://schemas.microsoft.com/office/drawing/2014/chart" uri="{C3380CC4-5D6E-409C-BE32-E72D297353CC}">
                <c16:uniqueId val="{00000010-1A76-4A71-A1DD-4FA7D012E193}"/>
              </c:ext>
            </c:extLst>
          </c:dPt>
          <c:dPt>
            <c:idx val="18"/>
            <c:bubble3D val="0"/>
            <c:extLst>
              <c:ext xmlns:c16="http://schemas.microsoft.com/office/drawing/2014/chart" uri="{C3380CC4-5D6E-409C-BE32-E72D297353CC}">
                <c16:uniqueId val="{00000011-1A76-4A71-A1DD-4FA7D012E193}"/>
              </c:ext>
            </c:extLst>
          </c:dPt>
          <c:dPt>
            <c:idx val="20"/>
            <c:bubble3D val="0"/>
            <c:extLst>
              <c:ext xmlns:c16="http://schemas.microsoft.com/office/drawing/2014/chart" uri="{C3380CC4-5D6E-409C-BE32-E72D297353CC}">
                <c16:uniqueId val="{00000012-1A76-4A71-A1DD-4FA7D012E193}"/>
              </c:ext>
            </c:extLst>
          </c:dPt>
          <c:dLbls>
            <c:delete val="1"/>
          </c:dLbls>
          <c:errBars>
            <c:errDir val="x"/>
            <c:errBarType val="both"/>
            <c:errValType val="cust"/>
            <c:noEndCap val="0"/>
            <c:plus>
              <c:numRef>
                <c:f>Sheet1!$G$3:$G$68</c:f>
                <c:numCache>
                  <c:formatCode>General</c:formatCode>
                  <c:ptCount val="66"/>
                  <c:pt idx="0">
                    <c:v>1.1300000000000001</c:v>
                  </c:pt>
                  <c:pt idx="1">
                    <c:v>1.4499999999999997</c:v>
                  </c:pt>
                  <c:pt idx="2">
                    <c:v>1.08</c:v>
                  </c:pt>
                  <c:pt idx="3">
                    <c:v>0</c:v>
                  </c:pt>
                  <c:pt idx="4">
                    <c:v>0</c:v>
                  </c:pt>
                  <c:pt idx="5">
                    <c:v>0</c:v>
                  </c:pt>
                  <c:pt idx="6">
                    <c:v>0</c:v>
                  </c:pt>
                  <c:pt idx="7">
                    <c:v>0</c:v>
                  </c:pt>
                  <c:pt idx="8">
                    <c:v>0</c:v>
                  </c:pt>
                  <c:pt idx="9">
                    <c:v>0</c:v>
                  </c:pt>
                  <c:pt idx="10">
                    <c:v>0</c:v>
                  </c:pt>
                </c:numCache>
              </c:numRef>
            </c:plus>
            <c:minus>
              <c:numRef>
                <c:f>Sheet1!$C$3:$C$68</c:f>
                <c:numCache>
                  <c:formatCode>General</c:formatCode>
                  <c:ptCount val="66"/>
                  <c:pt idx="0">
                    <c:v>0.48</c:v>
                  </c:pt>
                  <c:pt idx="1">
                    <c:v>0.91000000000000014</c:v>
                  </c:pt>
                  <c:pt idx="2">
                    <c:v>0.76</c:v>
                  </c:pt>
                  <c:pt idx="3">
                    <c:v>0</c:v>
                  </c:pt>
                  <c:pt idx="4">
                    <c:v>0</c:v>
                  </c:pt>
                  <c:pt idx="5">
                    <c:v>0</c:v>
                  </c:pt>
                  <c:pt idx="6">
                    <c:v>0</c:v>
                  </c:pt>
                  <c:pt idx="7">
                    <c:v>0</c:v>
                  </c:pt>
                  <c:pt idx="8">
                    <c:v>0</c:v>
                  </c:pt>
                  <c:pt idx="9">
                    <c:v>0</c:v>
                  </c:pt>
                  <c:pt idx="10">
                    <c:v>0</c:v>
                  </c:pt>
                </c:numCache>
              </c:numRef>
            </c:minus>
            <c:spPr>
              <a:ln w="19050">
                <a:solidFill>
                  <a:srgbClr val="1A1A17"/>
                </a:solidFill>
              </a:ln>
            </c:spPr>
          </c:errBars>
          <c:xVal>
            <c:numRef>
              <c:f>Sheet1!$E$3:$E$30</c:f>
              <c:numCache>
                <c:formatCode>0.00</c:formatCode>
                <c:ptCount val="28"/>
                <c:pt idx="0">
                  <c:v>1.68</c:v>
                </c:pt>
                <c:pt idx="1">
                  <c:v>2.41</c:v>
                </c:pt>
                <c:pt idx="2">
                  <c:v>2.46</c:v>
                </c:pt>
              </c:numCache>
            </c:numRef>
          </c:xVal>
          <c:yVal>
            <c:numRef>
              <c:f>Sheet1!$B$3:$B$30</c:f>
              <c:numCache>
                <c:formatCode>General</c:formatCode>
                <c:ptCount val="28"/>
                <c:pt idx="0">
                  <c:v>0.5</c:v>
                </c:pt>
                <c:pt idx="1">
                  <c:v>1.5</c:v>
                </c:pt>
                <c:pt idx="2">
                  <c:v>2.5</c:v>
                </c:pt>
                <c:pt idx="3">
                  <c:v>9.5</c:v>
                </c:pt>
                <c:pt idx="4">
                  <c:v>8.5</c:v>
                </c:pt>
                <c:pt idx="5">
                  <c:v>6.5</c:v>
                </c:pt>
                <c:pt idx="6">
                  <c:v>5.5</c:v>
                </c:pt>
                <c:pt idx="7">
                  <c:v>4.5</c:v>
                </c:pt>
                <c:pt idx="8">
                  <c:v>2.5</c:v>
                </c:pt>
                <c:pt idx="9">
                  <c:v>1.5</c:v>
                </c:pt>
                <c:pt idx="10">
                  <c:v>0.5</c:v>
                </c:pt>
              </c:numCache>
            </c:numRef>
          </c:yVal>
          <c:smooth val="0"/>
          <c:extLst>
            <c:ext xmlns:c16="http://schemas.microsoft.com/office/drawing/2014/chart" uri="{C3380CC4-5D6E-409C-BE32-E72D297353CC}">
              <c16:uniqueId val="{00000013-1A76-4A71-A1DD-4FA7D012E193}"/>
            </c:ext>
          </c:extLst>
        </c:ser>
        <c:dLbls>
          <c:dLblPos val="t"/>
          <c:showLegendKey val="0"/>
          <c:showVal val="1"/>
          <c:showCatName val="0"/>
          <c:showSerName val="0"/>
          <c:showPercent val="0"/>
          <c:showBubbleSize val="0"/>
        </c:dLbls>
        <c:axId val="489368576"/>
        <c:axId val="489367792"/>
        <c:extLst>
          <c:ext xmlns:c15="http://schemas.microsoft.com/office/drawing/2012/chart" uri="{02D57815-91ED-43cb-92C2-25804820EDAC}">
            <c15:filteredScatterSeries>
              <c15:ser>
                <c:idx val="1"/>
                <c:order val="1"/>
                <c:tx>
                  <c:strRef>
                    <c:extLst>
                      <c:ext uri="{02D57815-91ED-43cb-92C2-25804820EDAC}">
                        <c15:formulaRef>
                          <c15:sqref>Sheet1!$A$32</c15:sqref>
                        </c15:formulaRef>
                      </c:ext>
                    </c:extLst>
                    <c:strCache>
                      <c:ptCount val="1"/>
                    </c:strCache>
                  </c:strRef>
                </c:tx>
                <c:spPr>
                  <a:ln w="19050">
                    <a:noFill/>
                  </a:ln>
                </c:spPr>
                <c:marker>
                  <c:symbol val="square"/>
                  <c:size val="4"/>
                  <c:spPr>
                    <a:solidFill>
                      <a:schemeClr val="accent2"/>
                    </a:solidFill>
                  </c:spPr>
                </c:marker>
                <c:dLbls>
                  <c:delete val="1"/>
                </c:dLbls>
                <c:errBars>
                  <c:errDir val="x"/>
                  <c:errBarType val="both"/>
                  <c:errValType val="cust"/>
                  <c:noEndCap val="0"/>
                  <c:plus>
                    <c:numRef>
                      <c:extLst>
                        <c:ext uri="{02D57815-91ED-43cb-92C2-25804820EDAC}">
                          <c15:formulaRef>
                            <c15:sqref>Sheet1!$G$33:$G$48</c15:sqref>
                          </c15:formulaRef>
                        </c:ext>
                      </c:extLst>
                      <c:numCache>
                        <c:formatCode>General</c:formatCode>
                        <c:ptCount val="16"/>
                      </c:numCache>
                    </c:numRef>
                  </c:plus>
                  <c:minus>
                    <c:numRef>
                      <c:extLst>
                        <c:ext uri="{02D57815-91ED-43cb-92C2-25804820EDAC}">
                          <c15:formulaRef>
                            <c15:sqref>Sheet1!$C$33:$C$48</c15:sqref>
                          </c15:formulaRef>
                        </c:ext>
                      </c:extLst>
                      <c:numCache>
                        <c:formatCode>General</c:formatCode>
                        <c:ptCount val="16"/>
                      </c:numCache>
                    </c:numRef>
                  </c:minus>
                  <c:spPr>
                    <a:ln w="9525">
                      <a:solidFill>
                        <a:schemeClr val="accent2"/>
                      </a:solidFill>
                    </a:ln>
                  </c:spPr>
                </c:errBars>
                <c:xVal>
                  <c:numRef>
                    <c:extLst>
                      <c:ext uri="{02D57815-91ED-43cb-92C2-25804820EDAC}">
                        <c15:formulaRef>
                          <c15:sqref>Sheet1!$E$33:$E$48</c15:sqref>
                        </c15:formulaRef>
                      </c:ext>
                    </c:extLst>
                    <c:numCache>
                      <c:formatCode>General</c:formatCode>
                      <c:ptCount val="16"/>
                    </c:numCache>
                  </c:numRef>
                </c:xVal>
                <c:yVal>
                  <c:numRef>
                    <c:extLst>
                      <c:ext uri="{02D57815-91ED-43cb-92C2-25804820EDAC}">
                        <c15:formulaRef>
                          <c15:sqref>Sheet1!$B$33:$B$48</c15:sqref>
                        </c15:formulaRef>
                      </c:ext>
                    </c:extLst>
                    <c:numCache>
                      <c:formatCode>General</c:formatCode>
                      <c:ptCount val="16"/>
                    </c:numCache>
                  </c:numRef>
                </c:yVal>
                <c:smooth val="0"/>
                <c:extLst>
                  <c:ext xmlns:c16="http://schemas.microsoft.com/office/drawing/2014/chart" uri="{C3380CC4-5D6E-409C-BE32-E72D297353CC}">
                    <c16:uniqueId val="{00000014-1A76-4A71-A1DD-4FA7D012E193}"/>
                  </c:ext>
                </c:extLst>
              </c15:ser>
            </c15:filteredScatterSeries>
            <c15:filteredScatterSeries>
              <c15:ser>
                <c:idx val="2"/>
                <c:order val="2"/>
                <c:tx>
                  <c:strRef>
                    <c:extLst xmlns:c15="http://schemas.microsoft.com/office/drawing/2012/chart">
                      <c:ext xmlns:c15="http://schemas.microsoft.com/office/drawing/2012/chart" uri="{02D57815-91ED-43cb-92C2-25804820EDAC}">
                        <c15:formulaRef>
                          <c15:sqref>Sheet1!$A$50</c15:sqref>
                        </c15:formulaRef>
                      </c:ext>
                    </c:extLst>
                    <c:strCache>
                      <c:ptCount val="1"/>
                    </c:strCache>
                  </c:strRef>
                </c:tx>
                <c:spPr>
                  <a:ln w="19050">
                    <a:noFill/>
                  </a:ln>
                </c:spPr>
                <c:marker>
                  <c:symbol val="triangle"/>
                  <c:size val="4"/>
                </c:marker>
                <c:dLbls>
                  <c:delete val="1"/>
                </c:dLbls>
                <c:errBars>
                  <c:errDir val="x"/>
                  <c:errBarType val="both"/>
                  <c:errValType val="cust"/>
                  <c:noEndCap val="0"/>
                  <c:plus>
                    <c:numRef>
                      <c:extLst xmlns:c15="http://schemas.microsoft.com/office/drawing/2012/chart">
                        <c:ext xmlns:c15="http://schemas.microsoft.com/office/drawing/2012/chart" uri="{02D57815-91ED-43cb-92C2-25804820EDAC}">
                          <c15:formulaRef>
                            <c15:sqref>Sheet1!$G$50</c15:sqref>
                          </c15:formulaRef>
                        </c:ext>
                      </c:extLst>
                      <c:numCache>
                        <c:formatCode>General</c:formatCode>
                        <c:ptCount val="1"/>
                      </c:numCache>
                    </c:numRef>
                  </c:plus>
                  <c:minus>
                    <c:numRef>
                      <c:extLst xmlns:c15="http://schemas.microsoft.com/office/drawing/2012/chart">
                        <c:ext xmlns:c15="http://schemas.microsoft.com/office/drawing/2012/chart" uri="{02D57815-91ED-43cb-92C2-25804820EDAC}">
                          <c15:formulaRef>
                            <c15:sqref>Sheet1!$C$50</c15:sqref>
                          </c15:formulaRef>
                        </c:ext>
                      </c:extLst>
                      <c:numCache>
                        <c:formatCode>General</c:formatCode>
                        <c:ptCount val="1"/>
                      </c:numCache>
                    </c:numRef>
                  </c:minus>
                  <c:spPr>
                    <a:ln w="9525">
                      <a:solidFill>
                        <a:schemeClr val="accent3"/>
                      </a:solidFill>
                    </a:ln>
                  </c:spPr>
                </c:errBars>
                <c:xVal>
                  <c:numRef>
                    <c:extLst xmlns:c15="http://schemas.microsoft.com/office/drawing/2012/chart">
                      <c:ext xmlns:c15="http://schemas.microsoft.com/office/drawing/2012/chart" uri="{02D57815-91ED-43cb-92C2-25804820EDAC}">
                        <c15:formulaRef>
                          <c15:sqref>Sheet1!$E$50</c15:sqref>
                        </c15:formulaRef>
                      </c:ext>
                    </c:extLst>
                    <c:numCache>
                      <c:formatCode>0.00</c:formatCode>
                      <c:ptCount val="1"/>
                    </c:numCache>
                  </c:numRef>
                </c:xVal>
                <c:yVal>
                  <c:numRef>
                    <c:extLst xmlns:c15="http://schemas.microsoft.com/office/drawing/2012/chart">
                      <c:ext xmlns:c15="http://schemas.microsoft.com/office/drawing/2012/chart" uri="{02D57815-91ED-43cb-92C2-25804820EDAC}">
                        <c15:formulaRef>
                          <c15:sqref>Sheet1!$B$50</c15:sqref>
                        </c15:formulaRef>
                      </c:ext>
                    </c:extLst>
                    <c:numCache>
                      <c:formatCode>General</c:formatCode>
                      <c:ptCount val="1"/>
                    </c:numCache>
                  </c:numRef>
                </c:yVal>
                <c:smooth val="0"/>
                <c:extLst xmlns:c15="http://schemas.microsoft.com/office/drawing/2012/chart">
                  <c:ext xmlns:c16="http://schemas.microsoft.com/office/drawing/2014/chart" uri="{C3380CC4-5D6E-409C-BE32-E72D297353CC}">
                    <c16:uniqueId val="{00000015-1A76-4A71-A1DD-4FA7D012E193}"/>
                  </c:ext>
                </c:extLst>
              </c15:ser>
            </c15:filteredScatterSeries>
          </c:ext>
        </c:extLst>
      </c:scatterChart>
      <c:valAx>
        <c:axId val="489368576"/>
        <c:scaling>
          <c:logBase val="10"/>
          <c:orientation val="minMax"/>
          <c:max val="10"/>
          <c:min val="0.1"/>
        </c:scaling>
        <c:delete val="0"/>
        <c:axPos val="b"/>
        <c:numFmt formatCode="#,##0.00" sourceLinked="0"/>
        <c:majorTickMark val="out"/>
        <c:minorTickMark val="none"/>
        <c:tickLblPos val="nextTo"/>
        <c:spPr>
          <a:noFill/>
          <a:ln w="19050">
            <a:solidFill>
              <a:srgbClr val="1A1A17"/>
            </a:solidFill>
            <a:tailEnd type="none"/>
          </a:ln>
        </c:spPr>
        <c:txPr>
          <a:bodyPr anchor="t" anchorCtr="0"/>
          <a:lstStyle/>
          <a:p>
            <a:pPr>
              <a:defRPr sz="1400">
                <a:solidFill>
                  <a:schemeClr val="tx1"/>
                </a:solidFill>
              </a:defRPr>
            </a:pPr>
            <a:endParaRPr lang="en-US"/>
          </a:p>
        </c:txPr>
        <c:crossAx val="489367792"/>
        <c:crosses val="autoZero"/>
        <c:crossBetween val="midCat"/>
      </c:valAx>
      <c:valAx>
        <c:axId val="489367792"/>
        <c:scaling>
          <c:orientation val="minMax"/>
          <c:max val="3"/>
        </c:scaling>
        <c:delete val="0"/>
        <c:axPos val="l"/>
        <c:majorGridlines>
          <c:spPr>
            <a:ln w="9525">
              <a:noFill/>
            </a:ln>
          </c:spPr>
        </c:majorGridlines>
        <c:numFmt formatCode="General" sourceLinked="1"/>
        <c:majorTickMark val="none"/>
        <c:minorTickMark val="none"/>
        <c:tickLblPos val="none"/>
        <c:spPr>
          <a:noFill/>
          <a:ln w="19050">
            <a:solidFill>
              <a:srgbClr val="1A1A17"/>
            </a:solidFill>
            <a:prstDash val="dash"/>
          </a:ln>
        </c:spPr>
        <c:crossAx val="489368576"/>
        <c:crossesAt val="1"/>
        <c:crossBetween val="midCat"/>
      </c:valAx>
      <c:spPr>
        <a:noFill/>
        <a:ln>
          <a:noFill/>
        </a:ln>
      </c:spPr>
    </c:plotArea>
    <c:plotVisOnly val="1"/>
    <c:dispBlanksAs val="gap"/>
    <c:showDLblsOverMax val="0"/>
  </c:chart>
  <c:spPr>
    <a:noFill/>
    <a:effectLst/>
  </c:spPr>
  <c:txPr>
    <a:bodyPr/>
    <a:lstStyle/>
    <a:p>
      <a:pPr>
        <a:defRPr sz="900">
          <a:solidFill>
            <a:schemeClr val="tx2"/>
          </a:solidFill>
        </a:defRPr>
      </a:pPr>
      <a:endParaRPr lang="en-US"/>
    </a:p>
  </c:txPr>
  <c:externalData r:id="rId2">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5"/>
    </mc:Choice>
    <mc:Fallback>
      <c:style val="5"/>
    </mc:Fallback>
  </mc:AlternateContent>
  <c:chart>
    <c:autoTitleDeleted val="1"/>
    <c:plotArea>
      <c:layout>
        <c:manualLayout>
          <c:layoutTarget val="inner"/>
          <c:xMode val="edge"/>
          <c:yMode val="edge"/>
          <c:x val="0.11303818289491097"/>
          <c:y val="0.25033974650005969"/>
          <c:w val="0.84962165599527195"/>
          <c:h val="0.52107202343706582"/>
        </c:manualLayout>
      </c:layout>
      <c:barChart>
        <c:barDir val="col"/>
        <c:grouping val="clustered"/>
        <c:varyColors val="0"/>
        <c:ser>
          <c:idx val="0"/>
          <c:order val="0"/>
          <c:tx>
            <c:strRef>
              <c:f>Sheet1!$B$1</c:f>
              <c:strCache>
                <c:ptCount val="1"/>
                <c:pt idx="0">
                  <c:v>Series 1</c:v>
                </c:pt>
              </c:strCache>
            </c:strRef>
          </c:tx>
          <c:spPr>
            <a:solidFill>
              <a:schemeClr val="accent3"/>
            </a:solidFill>
            <a:ln>
              <a:noFill/>
            </a:ln>
            <a:effectLst/>
          </c:spPr>
          <c:invertIfNegative val="0"/>
          <c:dPt>
            <c:idx val="1"/>
            <c:invertIfNegative val="0"/>
            <c:bubble3D val="0"/>
            <c:spPr>
              <a:solidFill>
                <a:schemeClr val="accent3"/>
              </a:solidFill>
              <a:ln>
                <a:noFill/>
              </a:ln>
              <a:effectLst/>
            </c:spPr>
            <c:extLst>
              <c:ext xmlns:c16="http://schemas.microsoft.com/office/drawing/2014/chart" uri="{C3380CC4-5D6E-409C-BE32-E72D297353CC}">
                <c16:uniqueId val="{00000005-65C8-41CA-9F2D-20A92073ED1B}"/>
              </c:ext>
            </c:extLst>
          </c:dPt>
          <c:dPt>
            <c:idx val="2"/>
            <c:invertIfNegative val="0"/>
            <c:bubble3D val="0"/>
            <c:spPr>
              <a:solidFill>
                <a:schemeClr val="accent3"/>
              </a:solidFill>
              <a:ln>
                <a:noFill/>
              </a:ln>
              <a:effectLst/>
            </c:spPr>
            <c:extLst>
              <c:ext xmlns:c16="http://schemas.microsoft.com/office/drawing/2014/chart" uri="{C3380CC4-5D6E-409C-BE32-E72D297353CC}">
                <c16:uniqueId val="{00000006-65C8-41CA-9F2D-20A92073ED1B}"/>
              </c:ext>
            </c:extLst>
          </c:dPt>
          <c:dPt>
            <c:idx val="3"/>
            <c:invertIfNegative val="0"/>
            <c:bubble3D val="0"/>
            <c:spPr>
              <a:solidFill>
                <a:schemeClr val="accent3"/>
              </a:solidFill>
              <a:ln>
                <a:noFill/>
              </a:ln>
              <a:effectLst/>
            </c:spPr>
            <c:extLst>
              <c:ext xmlns:c16="http://schemas.microsoft.com/office/drawing/2014/chart" uri="{C3380CC4-5D6E-409C-BE32-E72D297353CC}">
                <c16:uniqueId val="{00000007-65C8-41CA-9F2D-20A92073ED1B}"/>
              </c:ext>
            </c:extLst>
          </c:dPt>
          <c:dPt>
            <c:idx val="4"/>
            <c:invertIfNegative val="0"/>
            <c:bubble3D val="0"/>
            <c:spPr>
              <a:solidFill>
                <a:schemeClr val="accent3"/>
              </a:solidFill>
              <a:ln>
                <a:noFill/>
              </a:ln>
              <a:effectLst/>
            </c:spPr>
            <c:extLst>
              <c:ext xmlns:c16="http://schemas.microsoft.com/office/drawing/2014/chart" uri="{C3380CC4-5D6E-409C-BE32-E72D297353CC}">
                <c16:uniqueId val="{00000008-65C8-41CA-9F2D-20A92073ED1B}"/>
              </c:ext>
            </c:extLst>
          </c:dPt>
          <c:dLbls>
            <c:spPr>
              <a:noFill/>
              <a:ln>
                <a:noFill/>
              </a:ln>
              <a:effectLst/>
            </c:spPr>
            <c:txPr>
              <a:bodyPr rot="0" spcFirstLastPara="1" vertOverflow="ellipsis" vert="horz" wrap="square" lIns="38100" tIns="19050" rIns="38100" bIns="19050" anchor="ctr" anchorCtr="1">
                <a:spAutoFit/>
              </a:bodyPr>
              <a:lstStyle/>
              <a:p>
                <a:pPr>
                  <a:defRPr sz="1000" b="0" i="0" u="none" strike="noStrike" kern="1200" baseline="0">
                    <a:solidFill>
                      <a:schemeClr val="tx2"/>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Sheet1!$A$2:$A$9</c:f>
              <c:strCache>
                <c:ptCount val="8"/>
                <c:pt idx="0">
                  <c:v>Difficulty sleeping</c:v>
                </c:pt>
                <c:pt idx="1">
                  <c:v>Restlessness</c:v>
                </c:pt>
                <c:pt idx="2">
                  <c:v>Shaky hands or arms</c:v>
                </c:pt>
                <c:pt idx="3">
                  <c:v>Feeling drugged or like a zombie</c:v>
                </c:pt>
                <c:pt idx="4">
                  <c:v>Sleepy during the day</c:v>
                </c:pt>
                <c:pt idx="5">
                  <c:v>Feeling dizzy/fainted</c:v>
                </c:pt>
                <c:pt idx="6">
                  <c:v>Weight gain</c:v>
                </c:pt>
                <c:pt idx="7">
                  <c:v>Problems enjoying sex</c:v>
                </c:pt>
              </c:strCache>
            </c:strRef>
          </c:cat>
          <c:val>
            <c:numRef>
              <c:f>Sheet1!$B$2:$B$9</c:f>
              <c:numCache>
                <c:formatCode>0.0</c:formatCode>
                <c:ptCount val="8"/>
                <c:pt idx="0">
                  <c:v>61</c:v>
                </c:pt>
                <c:pt idx="1">
                  <c:v>59.1</c:v>
                </c:pt>
                <c:pt idx="2">
                  <c:v>56.7</c:v>
                </c:pt>
                <c:pt idx="3">
                  <c:v>61.6</c:v>
                </c:pt>
                <c:pt idx="4">
                  <c:v>60.9</c:v>
                </c:pt>
                <c:pt idx="5">
                  <c:v>56.2</c:v>
                </c:pt>
                <c:pt idx="6">
                  <c:v>67.5</c:v>
                </c:pt>
                <c:pt idx="7">
                  <c:v>65.8</c:v>
                </c:pt>
              </c:numCache>
            </c:numRef>
          </c:val>
          <c:extLst>
            <c:ext xmlns:c16="http://schemas.microsoft.com/office/drawing/2014/chart" uri="{C3380CC4-5D6E-409C-BE32-E72D297353CC}">
              <c16:uniqueId val="{00000000-96C0-4067-9039-91FC19039A5F}"/>
            </c:ext>
          </c:extLst>
        </c:ser>
        <c:dLbls>
          <c:dLblPos val="outEnd"/>
          <c:showLegendKey val="0"/>
          <c:showVal val="1"/>
          <c:showCatName val="0"/>
          <c:showSerName val="0"/>
          <c:showPercent val="0"/>
          <c:showBubbleSize val="0"/>
        </c:dLbls>
        <c:gapWidth val="239"/>
        <c:overlap val="-100"/>
        <c:axId val="1012664784"/>
        <c:axId val="1012665744"/>
      </c:barChart>
      <c:catAx>
        <c:axId val="1012664784"/>
        <c:scaling>
          <c:orientation val="minMax"/>
        </c:scaling>
        <c:delete val="0"/>
        <c:axPos val="b"/>
        <c:numFmt formatCode="General" sourceLinked="1"/>
        <c:majorTickMark val="out"/>
        <c:minorTickMark val="none"/>
        <c:tickLblPos val="nextTo"/>
        <c:spPr>
          <a:noFill/>
          <a:ln w="19050" cap="flat" cmpd="sng" algn="ctr">
            <a:solidFill>
              <a:schemeClr val="tx2"/>
            </a:solidFill>
            <a:round/>
          </a:ln>
          <a:effectLst/>
        </c:spPr>
        <c:txPr>
          <a:bodyPr rot="-60000000" spcFirstLastPara="1" vertOverflow="ellipsis" vert="horz" wrap="square" anchor="ctr" anchorCtr="1"/>
          <a:lstStyle/>
          <a:p>
            <a:pPr>
              <a:defRPr sz="1000" b="1" i="0" u="none" strike="noStrike" kern="1200" baseline="0">
                <a:solidFill>
                  <a:schemeClr val="tx2"/>
                </a:solidFill>
                <a:latin typeface="+mn-lt"/>
                <a:ea typeface="+mn-ea"/>
                <a:cs typeface="+mn-cs"/>
              </a:defRPr>
            </a:pPr>
            <a:endParaRPr lang="en-US"/>
          </a:p>
        </c:txPr>
        <c:crossAx val="1012665744"/>
        <c:crosses val="autoZero"/>
        <c:auto val="1"/>
        <c:lblAlgn val="ctr"/>
        <c:lblOffset val="100"/>
        <c:noMultiLvlLbl val="0"/>
      </c:catAx>
      <c:valAx>
        <c:axId val="1012665744"/>
        <c:scaling>
          <c:orientation val="minMax"/>
          <c:max val="100"/>
        </c:scaling>
        <c:delete val="0"/>
        <c:axPos val="l"/>
        <c:title>
          <c:tx>
            <c:rich>
              <a:bodyPr rot="-5400000" spcFirstLastPara="1" vertOverflow="ellipsis" vert="horz" wrap="square" anchor="ctr" anchorCtr="1"/>
              <a:lstStyle/>
              <a:p>
                <a:pPr>
                  <a:defRPr sz="1330" b="1" i="0" u="none" strike="noStrike" kern="1200" baseline="0">
                    <a:solidFill>
                      <a:schemeClr val="tx2"/>
                    </a:solidFill>
                    <a:latin typeface="+mn-lt"/>
                    <a:ea typeface="+mn-ea"/>
                    <a:cs typeface="+mn-cs"/>
                  </a:defRPr>
                </a:pPr>
                <a:r>
                  <a:rPr lang="en-GB" dirty="0"/>
                  <a:t>Impact</a:t>
                </a:r>
                <a:r>
                  <a:rPr lang="en-GB" baseline="0" dirty="0"/>
                  <a:t> on functioning </a:t>
                </a:r>
                <a:br>
                  <a:rPr lang="en-GB" baseline="0" dirty="0"/>
                </a:br>
                <a:r>
                  <a:rPr lang="en-GB" baseline="0" dirty="0"/>
                  <a:t>(VAS scale)</a:t>
                </a:r>
                <a:endParaRPr lang="en-GB" dirty="0"/>
              </a:p>
            </c:rich>
          </c:tx>
          <c:layout>
            <c:manualLayout>
              <c:xMode val="edge"/>
              <c:yMode val="edge"/>
              <c:x val="6.0836829754479082E-3"/>
              <c:y val="0.20076679663348673"/>
            </c:manualLayout>
          </c:layout>
          <c:overlay val="0"/>
          <c:spPr>
            <a:noFill/>
            <a:ln>
              <a:noFill/>
            </a:ln>
            <a:effectLst/>
          </c:spPr>
          <c:txPr>
            <a:bodyPr rot="-5400000" spcFirstLastPara="1" vertOverflow="ellipsis" vert="horz" wrap="square" anchor="ctr" anchorCtr="1"/>
            <a:lstStyle/>
            <a:p>
              <a:pPr>
                <a:defRPr sz="1330" b="1" i="0" u="none" strike="noStrike" kern="1200" baseline="0">
                  <a:solidFill>
                    <a:schemeClr val="tx2"/>
                  </a:solidFill>
                  <a:latin typeface="+mn-lt"/>
                  <a:ea typeface="+mn-ea"/>
                  <a:cs typeface="+mn-cs"/>
                </a:defRPr>
              </a:pPr>
              <a:endParaRPr lang="en-GB"/>
            </a:p>
          </c:txPr>
        </c:title>
        <c:numFmt formatCode="0.0" sourceLinked="1"/>
        <c:majorTickMark val="out"/>
        <c:minorTickMark val="none"/>
        <c:tickLblPos val="nextTo"/>
        <c:spPr>
          <a:noFill/>
          <a:ln w="19050">
            <a:solidFill>
              <a:schemeClr val="tx2"/>
            </a:solidFill>
          </a:ln>
          <a:effectLst/>
        </c:spPr>
        <c:txPr>
          <a:bodyPr rot="-60000000" spcFirstLastPara="1" vertOverflow="ellipsis" vert="horz" wrap="square" anchor="ctr" anchorCtr="1"/>
          <a:lstStyle/>
          <a:p>
            <a:pPr>
              <a:defRPr sz="1000" b="0" i="0" u="none" strike="noStrike" kern="1200" baseline="0">
                <a:solidFill>
                  <a:schemeClr val="tx2"/>
                </a:solidFill>
                <a:latin typeface="+mn-lt"/>
                <a:ea typeface="+mn-ea"/>
                <a:cs typeface="+mn-cs"/>
              </a:defRPr>
            </a:pPr>
            <a:endParaRPr lang="en-US"/>
          </a:p>
        </c:txPr>
        <c:crossAx val="1012664784"/>
        <c:crosses val="autoZero"/>
        <c:crossBetween val="between"/>
        <c:majorUnit val="20"/>
      </c:valAx>
      <c:spPr>
        <a:noFill/>
        <a:ln>
          <a:noFill/>
        </a:ln>
        <a:effectLst/>
      </c:spPr>
    </c:plotArea>
    <c:plotVisOnly val="1"/>
    <c:dispBlanksAs val="gap"/>
    <c:showDLblsOverMax val="0"/>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7750023274154241E-2"/>
          <c:y val="7.9508139509059592E-2"/>
          <c:w val="0.96130479151197878"/>
          <c:h val="0.79504887512651057"/>
        </c:manualLayout>
      </c:layout>
      <c:scatterChart>
        <c:scatterStyle val="lineMarker"/>
        <c:varyColors val="0"/>
        <c:ser>
          <c:idx val="0"/>
          <c:order val="0"/>
          <c:tx>
            <c:strRef>
              <c:f>Sheet1!$A$2</c:f>
              <c:strCache>
                <c:ptCount val="1"/>
                <c:pt idx="0">
                  <c:v>Outcome</c:v>
                </c:pt>
              </c:strCache>
            </c:strRef>
          </c:tx>
          <c:spPr>
            <a:ln w="28575">
              <a:noFill/>
            </a:ln>
          </c:spPr>
          <c:marker>
            <c:symbol val="circle"/>
            <c:size val="5"/>
            <c:spPr>
              <a:solidFill>
                <a:srgbClr val="7B9CBB"/>
              </a:solidFill>
              <a:ln>
                <a:noFill/>
              </a:ln>
            </c:spPr>
          </c:marker>
          <c:dPt>
            <c:idx val="0"/>
            <c:bubble3D val="0"/>
            <c:extLst>
              <c:ext xmlns:c16="http://schemas.microsoft.com/office/drawing/2014/chart" uri="{C3380CC4-5D6E-409C-BE32-E72D297353CC}">
                <c16:uniqueId val="{00000000-1D8E-4B30-9B84-ADD70E440D04}"/>
              </c:ext>
            </c:extLst>
          </c:dPt>
          <c:dPt>
            <c:idx val="1"/>
            <c:bubble3D val="0"/>
            <c:extLst>
              <c:ext xmlns:c16="http://schemas.microsoft.com/office/drawing/2014/chart" uri="{C3380CC4-5D6E-409C-BE32-E72D297353CC}">
                <c16:uniqueId val="{00000001-1D8E-4B30-9B84-ADD70E440D04}"/>
              </c:ext>
            </c:extLst>
          </c:dPt>
          <c:dPt>
            <c:idx val="2"/>
            <c:bubble3D val="0"/>
            <c:extLst>
              <c:ext xmlns:c16="http://schemas.microsoft.com/office/drawing/2014/chart" uri="{C3380CC4-5D6E-409C-BE32-E72D297353CC}">
                <c16:uniqueId val="{00000002-1D8E-4B30-9B84-ADD70E440D04}"/>
              </c:ext>
            </c:extLst>
          </c:dPt>
          <c:dPt>
            <c:idx val="3"/>
            <c:bubble3D val="0"/>
            <c:extLst>
              <c:ext xmlns:c16="http://schemas.microsoft.com/office/drawing/2014/chart" uri="{C3380CC4-5D6E-409C-BE32-E72D297353CC}">
                <c16:uniqueId val="{00000003-1D8E-4B30-9B84-ADD70E440D04}"/>
              </c:ext>
            </c:extLst>
          </c:dPt>
          <c:dPt>
            <c:idx val="4"/>
            <c:bubble3D val="0"/>
            <c:extLst>
              <c:ext xmlns:c16="http://schemas.microsoft.com/office/drawing/2014/chart" uri="{C3380CC4-5D6E-409C-BE32-E72D297353CC}">
                <c16:uniqueId val="{00000004-1D8E-4B30-9B84-ADD70E440D04}"/>
              </c:ext>
            </c:extLst>
          </c:dPt>
          <c:dPt>
            <c:idx val="5"/>
            <c:bubble3D val="0"/>
            <c:extLst>
              <c:ext xmlns:c16="http://schemas.microsoft.com/office/drawing/2014/chart" uri="{C3380CC4-5D6E-409C-BE32-E72D297353CC}">
                <c16:uniqueId val="{00000005-1D8E-4B30-9B84-ADD70E440D04}"/>
              </c:ext>
            </c:extLst>
          </c:dPt>
          <c:dPt>
            <c:idx val="6"/>
            <c:bubble3D val="0"/>
            <c:extLst>
              <c:ext xmlns:c16="http://schemas.microsoft.com/office/drawing/2014/chart" uri="{C3380CC4-5D6E-409C-BE32-E72D297353CC}">
                <c16:uniqueId val="{00000006-1D8E-4B30-9B84-ADD70E440D04}"/>
              </c:ext>
            </c:extLst>
          </c:dPt>
          <c:dPt>
            <c:idx val="7"/>
            <c:bubble3D val="0"/>
            <c:extLst>
              <c:ext xmlns:c16="http://schemas.microsoft.com/office/drawing/2014/chart" uri="{C3380CC4-5D6E-409C-BE32-E72D297353CC}">
                <c16:uniqueId val="{00000007-1D8E-4B30-9B84-ADD70E440D04}"/>
              </c:ext>
            </c:extLst>
          </c:dPt>
          <c:dPt>
            <c:idx val="8"/>
            <c:bubble3D val="0"/>
            <c:extLst>
              <c:ext xmlns:c16="http://schemas.microsoft.com/office/drawing/2014/chart" uri="{C3380CC4-5D6E-409C-BE32-E72D297353CC}">
                <c16:uniqueId val="{00000008-1D8E-4B30-9B84-ADD70E440D04}"/>
              </c:ext>
            </c:extLst>
          </c:dPt>
          <c:dPt>
            <c:idx val="9"/>
            <c:bubble3D val="0"/>
            <c:extLst>
              <c:ext xmlns:c16="http://schemas.microsoft.com/office/drawing/2014/chart" uri="{C3380CC4-5D6E-409C-BE32-E72D297353CC}">
                <c16:uniqueId val="{00000009-1D8E-4B30-9B84-ADD70E440D04}"/>
              </c:ext>
            </c:extLst>
          </c:dPt>
          <c:dPt>
            <c:idx val="10"/>
            <c:bubble3D val="0"/>
            <c:extLst>
              <c:ext xmlns:c16="http://schemas.microsoft.com/office/drawing/2014/chart" uri="{C3380CC4-5D6E-409C-BE32-E72D297353CC}">
                <c16:uniqueId val="{0000000A-1D8E-4B30-9B84-ADD70E440D04}"/>
              </c:ext>
            </c:extLst>
          </c:dPt>
          <c:dPt>
            <c:idx val="11"/>
            <c:bubble3D val="0"/>
            <c:extLst>
              <c:ext xmlns:c16="http://schemas.microsoft.com/office/drawing/2014/chart" uri="{C3380CC4-5D6E-409C-BE32-E72D297353CC}">
                <c16:uniqueId val="{0000000B-1D8E-4B30-9B84-ADD70E440D04}"/>
              </c:ext>
            </c:extLst>
          </c:dPt>
          <c:dPt>
            <c:idx val="12"/>
            <c:bubble3D val="0"/>
            <c:extLst>
              <c:ext xmlns:c16="http://schemas.microsoft.com/office/drawing/2014/chart" uri="{C3380CC4-5D6E-409C-BE32-E72D297353CC}">
                <c16:uniqueId val="{0000000C-1D8E-4B30-9B84-ADD70E440D04}"/>
              </c:ext>
            </c:extLst>
          </c:dPt>
          <c:dPt>
            <c:idx val="13"/>
            <c:bubble3D val="0"/>
            <c:extLst>
              <c:ext xmlns:c16="http://schemas.microsoft.com/office/drawing/2014/chart" uri="{C3380CC4-5D6E-409C-BE32-E72D297353CC}">
                <c16:uniqueId val="{0000000D-1D8E-4B30-9B84-ADD70E440D04}"/>
              </c:ext>
            </c:extLst>
          </c:dPt>
          <c:dPt>
            <c:idx val="14"/>
            <c:bubble3D val="0"/>
            <c:extLst>
              <c:ext xmlns:c16="http://schemas.microsoft.com/office/drawing/2014/chart" uri="{C3380CC4-5D6E-409C-BE32-E72D297353CC}">
                <c16:uniqueId val="{0000000E-1D8E-4B30-9B84-ADD70E440D04}"/>
              </c:ext>
            </c:extLst>
          </c:dPt>
          <c:dPt>
            <c:idx val="15"/>
            <c:bubble3D val="0"/>
            <c:extLst>
              <c:ext xmlns:c16="http://schemas.microsoft.com/office/drawing/2014/chart" uri="{C3380CC4-5D6E-409C-BE32-E72D297353CC}">
                <c16:uniqueId val="{0000000F-1D8E-4B30-9B84-ADD70E440D04}"/>
              </c:ext>
            </c:extLst>
          </c:dPt>
          <c:dPt>
            <c:idx val="16"/>
            <c:bubble3D val="0"/>
            <c:extLst>
              <c:ext xmlns:c16="http://schemas.microsoft.com/office/drawing/2014/chart" uri="{C3380CC4-5D6E-409C-BE32-E72D297353CC}">
                <c16:uniqueId val="{00000010-1D8E-4B30-9B84-ADD70E440D04}"/>
              </c:ext>
            </c:extLst>
          </c:dPt>
          <c:dPt>
            <c:idx val="18"/>
            <c:bubble3D val="0"/>
            <c:extLst>
              <c:ext xmlns:c16="http://schemas.microsoft.com/office/drawing/2014/chart" uri="{C3380CC4-5D6E-409C-BE32-E72D297353CC}">
                <c16:uniqueId val="{00000011-1D8E-4B30-9B84-ADD70E440D04}"/>
              </c:ext>
            </c:extLst>
          </c:dPt>
          <c:dPt>
            <c:idx val="20"/>
            <c:bubble3D val="0"/>
            <c:extLst>
              <c:ext xmlns:c16="http://schemas.microsoft.com/office/drawing/2014/chart" uri="{C3380CC4-5D6E-409C-BE32-E72D297353CC}">
                <c16:uniqueId val="{00000012-1D8E-4B30-9B84-ADD70E440D04}"/>
              </c:ext>
            </c:extLst>
          </c:dPt>
          <c:dLbls>
            <c:delete val="1"/>
          </c:dLbls>
          <c:errBars>
            <c:errDir val="x"/>
            <c:errBarType val="both"/>
            <c:errValType val="cust"/>
            <c:noEndCap val="0"/>
            <c:plus>
              <c:numRef>
                <c:f>Sheet1!$J$3:$J$27</c:f>
                <c:numCache>
                  <c:formatCode>General</c:formatCode>
                  <c:ptCount val="25"/>
                  <c:pt idx="0">
                    <c:v>0.13</c:v>
                  </c:pt>
                  <c:pt idx="1">
                    <c:v>0.13</c:v>
                  </c:pt>
                  <c:pt idx="2">
                    <c:v>0.38</c:v>
                  </c:pt>
                  <c:pt idx="3">
                    <c:v>4.9999999999999933E-2</c:v>
                  </c:pt>
                  <c:pt idx="4">
                    <c:v>0.20999999999999996</c:v>
                  </c:pt>
                  <c:pt idx="5">
                    <c:v>0.19999999999999996</c:v>
                  </c:pt>
                  <c:pt idx="6">
                    <c:v>5.0000000000000044E-2</c:v>
                  </c:pt>
                  <c:pt idx="7">
                    <c:v>0.15000000000000002</c:v>
                  </c:pt>
                  <c:pt idx="8">
                    <c:v>7.0000000000000007E-2</c:v>
                  </c:pt>
                  <c:pt idx="9">
                    <c:v>0.10999999999999999</c:v>
                  </c:pt>
                  <c:pt idx="10">
                    <c:v>0.27</c:v>
                  </c:pt>
                  <c:pt idx="11">
                    <c:v>0.06</c:v>
                  </c:pt>
                  <c:pt idx="12">
                    <c:v>0.06</c:v>
                  </c:pt>
                  <c:pt idx="13">
                    <c:v>0.31999999999999995</c:v>
                  </c:pt>
                  <c:pt idx="14">
                    <c:v>7.0000000000000007E-2</c:v>
                  </c:pt>
                  <c:pt idx="15">
                    <c:v>0.12</c:v>
                  </c:pt>
                  <c:pt idx="16">
                    <c:v>9.9999999999999978E-2</c:v>
                  </c:pt>
                  <c:pt idx="17">
                    <c:v>9.0000000000000024E-2</c:v>
                  </c:pt>
                  <c:pt idx="18">
                    <c:v>9.9999999999999978E-2</c:v>
                  </c:pt>
                  <c:pt idx="19">
                    <c:v>8.0000000000000016E-2</c:v>
                  </c:pt>
                  <c:pt idx="20">
                    <c:v>0.11000000000000001</c:v>
                  </c:pt>
                  <c:pt idx="21">
                    <c:v>0.1</c:v>
                  </c:pt>
                  <c:pt idx="22">
                    <c:v>0.10999999999999999</c:v>
                  </c:pt>
                  <c:pt idx="23">
                    <c:v>0.17</c:v>
                  </c:pt>
                  <c:pt idx="24">
                    <c:v>0</c:v>
                  </c:pt>
                </c:numCache>
              </c:numRef>
            </c:plus>
            <c:minus>
              <c:numRef>
                <c:f>Sheet1!$C$3:$C$27</c:f>
                <c:numCache>
                  <c:formatCode>General</c:formatCode>
                  <c:ptCount val="25"/>
                  <c:pt idx="0">
                    <c:v>0.13</c:v>
                  </c:pt>
                  <c:pt idx="1">
                    <c:v>0.13</c:v>
                  </c:pt>
                  <c:pt idx="2">
                    <c:v>0.38000000000000012</c:v>
                  </c:pt>
                  <c:pt idx="3">
                    <c:v>5.0000000000000044E-2</c:v>
                  </c:pt>
                  <c:pt idx="4">
                    <c:v>0.21000000000000008</c:v>
                  </c:pt>
                  <c:pt idx="5">
                    <c:v>0.19000000000000006</c:v>
                  </c:pt>
                  <c:pt idx="6">
                    <c:v>3.9999999999999925E-2</c:v>
                  </c:pt>
                  <c:pt idx="7">
                    <c:v>0.14000000000000001</c:v>
                  </c:pt>
                  <c:pt idx="8">
                    <c:v>7.0000000000000062E-2</c:v>
                  </c:pt>
                  <c:pt idx="9">
                    <c:v>0.12</c:v>
                  </c:pt>
                  <c:pt idx="10">
                    <c:v>0.28000000000000003</c:v>
                  </c:pt>
                  <c:pt idx="11">
                    <c:v>7.0000000000000007E-2</c:v>
                  </c:pt>
                  <c:pt idx="12">
                    <c:v>0.06</c:v>
                  </c:pt>
                  <c:pt idx="13">
                    <c:v>0.31</c:v>
                  </c:pt>
                  <c:pt idx="14">
                    <c:v>6.9999999999999951E-2</c:v>
                  </c:pt>
                  <c:pt idx="15">
                    <c:v>0.10999999999999999</c:v>
                  </c:pt>
                  <c:pt idx="16">
                    <c:v>9.9999999999999978E-2</c:v>
                  </c:pt>
                  <c:pt idx="17">
                    <c:v>8.9999999999999969E-2</c:v>
                  </c:pt>
                  <c:pt idx="18">
                    <c:v>0.10999999999999999</c:v>
                  </c:pt>
                  <c:pt idx="19">
                    <c:v>7.999999999999996E-2</c:v>
                  </c:pt>
                  <c:pt idx="20">
                    <c:v>0.12</c:v>
                  </c:pt>
                  <c:pt idx="21">
                    <c:v>9.9999999999999978E-2</c:v>
                  </c:pt>
                  <c:pt idx="22">
                    <c:v>0.10000000000000003</c:v>
                  </c:pt>
                  <c:pt idx="23">
                    <c:v>0.16</c:v>
                  </c:pt>
                  <c:pt idx="24">
                    <c:v>0</c:v>
                  </c:pt>
                </c:numCache>
              </c:numRef>
            </c:minus>
            <c:spPr>
              <a:ln w="9525">
                <a:solidFill>
                  <a:srgbClr val="3F1A01"/>
                </a:solidFill>
              </a:ln>
            </c:spPr>
          </c:errBars>
          <c:xVal>
            <c:numRef>
              <c:f>Sheet1!$G$3:$G$27</c:f>
              <c:numCache>
                <c:formatCode>0.00</c:formatCode>
                <c:ptCount val="25"/>
                <c:pt idx="0">
                  <c:v>-0.9</c:v>
                </c:pt>
                <c:pt idx="1">
                  <c:v>-0.68</c:v>
                </c:pt>
                <c:pt idx="2">
                  <c:v>-0.73</c:v>
                </c:pt>
                <c:pt idx="3">
                  <c:v>-0.56999999999999995</c:v>
                </c:pt>
                <c:pt idx="4">
                  <c:v>-0.59</c:v>
                </c:pt>
                <c:pt idx="5">
                  <c:v>-0.56999999999999995</c:v>
                </c:pt>
                <c:pt idx="6">
                  <c:v>-0.53</c:v>
                </c:pt>
                <c:pt idx="7">
                  <c:v>-0.51</c:v>
                </c:pt>
                <c:pt idx="8">
                  <c:v>-0.49</c:v>
                </c:pt>
                <c:pt idx="9">
                  <c:v>-0.47</c:v>
                </c:pt>
                <c:pt idx="10">
                  <c:v>-0.49</c:v>
                </c:pt>
                <c:pt idx="11">
                  <c:v>-0.45</c:v>
                </c:pt>
                <c:pt idx="12">
                  <c:v>-0.44</c:v>
                </c:pt>
                <c:pt idx="13">
                  <c:v>-0.42</c:v>
                </c:pt>
                <c:pt idx="14">
                  <c:v>-0.4</c:v>
                </c:pt>
                <c:pt idx="15">
                  <c:v>-0.39</c:v>
                </c:pt>
                <c:pt idx="16">
                  <c:v>-0.38</c:v>
                </c:pt>
                <c:pt idx="17">
                  <c:v>-0.38</c:v>
                </c:pt>
                <c:pt idx="18">
                  <c:v>-0.36</c:v>
                </c:pt>
                <c:pt idx="19">
                  <c:v>-0.34</c:v>
                </c:pt>
                <c:pt idx="20">
                  <c:v>-0.32</c:v>
                </c:pt>
                <c:pt idx="21">
                  <c:v>-0.31</c:v>
                </c:pt>
                <c:pt idx="22">
                  <c:v>-0.28999999999999998</c:v>
                </c:pt>
                <c:pt idx="23">
                  <c:v>-0.23</c:v>
                </c:pt>
                <c:pt idx="24">
                  <c:v>0</c:v>
                </c:pt>
              </c:numCache>
            </c:numRef>
          </c:xVal>
          <c:yVal>
            <c:numRef>
              <c:f>Sheet1!$B$3:$B$32</c:f>
              <c:numCache>
                <c:formatCode>General</c:formatCode>
                <c:ptCount val="30"/>
                <c:pt idx="0">
                  <c:v>24.5</c:v>
                </c:pt>
                <c:pt idx="1">
                  <c:v>23.5</c:v>
                </c:pt>
                <c:pt idx="2">
                  <c:v>22.5</c:v>
                </c:pt>
                <c:pt idx="3">
                  <c:v>21.5</c:v>
                </c:pt>
                <c:pt idx="4">
                  <c:v>20.5</c:v>
                </c:pt>
                <c:pt idx="5">
                  <c:v>19.5</c:v>
                </c:pt>
                <c:pt idx="6">
                  <c:v>18.5</c:v>
                </c:pt>
                <c:pt idx="7">
                  <c:v>17.5</c:v>
                </c:pt>
                <c:pt idx="8">
                  <c:v>16.5</c:v>
                </c:pt>
                <c:pt idx="9">
                  <c:v>15.5</c:v>
                </c:pt>
                <c:pt idx="10">
                  <c:v>14.5</c:v>
                </c:pt>
                <c:pt idx="11">
                  <c:v>13.5</c:v>
                </c:pt>
                <c:pt idx="12">
                  <c:v>12.5</c:v>
                </c:pt>
                <c:pt idx="13">
                  <c:v>11.5</c:v>
                </c:pt>
                <c:pt idx="14">
                  <c:v>10.5</c:v>
                </c:pt>
                <c:pt idx="15">
                  <c:v>9.5</c:v>
                </c:pt>
                <c:pt idx="16">
                  <c:v>8.5</c:v>
                </c:pt>
                <c:pt idx="17">
                  <c:v>7.5</c:v>
                </c:pt>
                <c:pt idx="18">
                  <c:v>6.5</c:v>
                </c:pt>
                <c:pt idx="19">
                  <c:v>5.5</c:v>
                </c:pt>
                <c:pt idx="20">
                  <c:v>4.5</c:v>
                </c:pt>
                <c:pt idx="21">
                  <c:v>3.5</c:v>
                </c:pt>
                <c:pt idx="22">
                  <c:v>2.5</c:v>
                </c:pt>
                <c:pt idx="23">
                  <c:v>1.5</c:v>
                </c:pt>
                <c:pt idx="24">
                  <c:v>0.5</c:v>
                </c:pt>
              </c:numCache>
            </c:numRef>
          </c:yVal>
          <c:smooth val="0"/>
          <c:extLst>
            <c:ext xmlns:c16="http://schemas.microsoft.com/office/drawing/2014/chart" uri="{C3380CC4-5D6E-409C-BE32-E72D297353CC}">
              <c16:uniqueId val="{00000013-1D8E-4B30-9B84-ADD70E440D04}"/>
            </c:ext>
          </c:extLst>
        </c:ser>
        <c:dLbls>
          <c:dLblPos val="t"/>
          <c:showLegendKey val="0"/>
          <c:showVal val="1"/>
          <c:showCatName val="0"/>
          <c:showSerName val="0"/>
          <c:showPercent val="0"/>
          <c:showBubbleSize val="0"/>
        </c:dLbls>
        <c:axId val="489368576"/>
        <c:axId val="489367792"/>
        <c:extLst>
          <c:ext xmlns:c15="http://schemas.microsoft.com/office/drawing/2012/chart" uri="{02D57815-91ED-43cb-92C2-25804820EDAC}">
            <c15:filteredScatterSeries>
              <c15:ser>
                <c:idx val="1"/>
                <c:order val="1"/>
                <c:tx>
                  <c:strRef>
                    <c:extLst>
                      <c:ext uri="{02D57815-91ED-43cb-92C2-25804820EDAC}">
                        <c15:formulaRef>
                          <c15:sqref>Sheet1!$A$34</c15:sqref>
                        </c15:formulaRef>
                      </c:ext>
                    </c:extLst>
                    <c:strCache>
                      <c:ptCount val="1"/>
                    </c:strCache>
                  </c:strRef>
                </c:tx>
                <c:spPr>
                  <a:ln w="19050">
                    <a:noFill/>
                  </a:ln>
                </c:spPr>
                <c:marker>
                  <c:symbol val="square"/>
                  <c:size val="4"/>
                  <c:spPr>
                    <a:solidFill>
                      <a:schemeClr val="accent2"/>
                    </a:solidFill>
                  </c:spPr>
                </c:marker>
                <c:dLbls>
                  <c:delete val="1"/>
                </c:dLbls>
                <c:errBars>
                  <c:errDir val="x"/>
                  <c:errBarType val="both"/>
                  <c:errValType val="cust"/>
                  <c:noEndCap val="0"/>
                  <c:plus>
                    <c:numRef>
                      <c:extLst>
                        <c:ext uri="{02D57815-91ED-43cb-92C2-25804820EDAC}">
                          <c15:formulaRef>
                            <c15:sqref>Sheet1!$I$35:$I$50</c15:sqref>
                          </c15:formulaRef>
                        </c:ext>
                      </c:extLst>
                      <c:numCache>
                        <c:formatCode>General</c:formatCode>
                        <c:ptCount val="16"/>
                      </c:numCache>
                    </c:numRef>
                  </c:plus>
                  <c:minus>
                    <c:numRef>
                      <c:extLst>
                        <c:ext uri="{02D57815-91ED-43cb-92C2-25804820EDAC}">
                          <c15:formulaRef>
                            <c15:sqref>Sheet1!$D$35:$D$50</c15:sqref>
                          </c15:formulaRef>
                        </c:ext>
                      </c:extLst>
                      <c:numCache>
                        <c:formatCode>General</c:formatCode>
                        <c:ptCount val="16"/>
                      </c:numCache>
                    </c:numRef>
                  </c:minus>
                  <c:spPr>
                    <a:ln w="9525">
                      <a:solidFill>
                        <a:schemeClr val="accent2"/>
                      </a:solidFill>
                    </a:ln>
                  </c:spPr>
                </c:errBars>
                <c:xVal>
                  <c:numRef>
                    <c:extLst>
                      <c:ext uri="{02D57815-91ED-43cb-92C2-25804820EDAC}">
                        <c15:formulaRef>
                          <c15:sqref>Sheet1!$G$35:$G$50</c15:sqref>
                        </c15:formulaRef>
                      </c:ext>
                    </c:extLst>
                    <c:numCache>
                      <c:formatCode>General</c:formatCode>
                      <c:ptCount val="16"/>
                    </c:numCache>
                  </c:numRef>
                </c:xVal>
                <c:yVal>
                  <c:numRef>
                    <c:extLst>
                      <c:ext uri="{02D57815-91ED-43cb-92C2-25804820EDAC}">
                        <c15:formulaRef>
                          <c15:sqref>Sheet1!$B$35:$B$50</c15:sqref>
                        </c15:formulaRef>
                      </c:ext>
                    </c:extLst>
                    <c:numCache>
                      <c:formatCode>General</c:formatCode>
                      <c:ptCount val="16"/>
                    </c:numCache>
                  </c:numRef>
                </c:yVal>
                <c:smooth val="0"/>
                <c:extLst>
                  <c:ext xmlns:c16="http://schemas.microsoft.com/office/drawing/2014/chart" uri="{C3380CC4-5D6E-409C-BE32-E72D297353CC}">
                    <c16:uniqueId val="{00000014-1D8E-4B30-9B84-ADD70E440D04}"/>
                  </c:ext>
                </c:extLst>
              </c15:ser>
            </c15:filteredScatterSeries>
            <c15:filteredScatterSeries>
              <c15:ser>
                <c:idx val="2"/>
                <c:order val="2"/>
                <c:tx>
                  <c:strRef>
                    <c:extLst xmlns:c15="http://schemas.microsoft.com/office/drawing/2012/chart">
                      <c:ext xmlns:c15="http://schemas.microsoft.com/office/drawing/2012/chart" uri="{02D57815-91ED-43cb-92C2-25804820EDAC}">
                        <c15:formulaRef>
                          <c15:sqref>Sheet1!$A$52</c15:sqref>
                        </c15:formulaRef>
                      </c:ext>
                    </c:extLst>
                    <c:strCache>
                      <c:ptCount val="1"/>
                    </c:strCache>
                  </c:strRef>
                </c:tx>
                <c:spPr>
                  <a:ln w="19050">
                    <a:noFill/>
                  </a:ln>
                </c:spPr>
                <c:marker>
                  <c:symbol val="triangle"/>
                  <c:size val="4"/>
                </c:marker>
                <c:dLbls>
                  <c:delete val="1"/>
                </c:dLbls>
                <c:errBars>
                  <c:errDir val="x"/>
                  <c:errBarType val="both"/>
                  <c:errValType val="cust"/>
                  <c:noEndCap val="0"/>
                  <c:plus>
                    <c:numRef>
                      <c:extLst xmlns:c15="http://schemas.microsoft.com/office/drawing/2012/chart">
                        <c:ext xmlns:c15="http://schemas.microsoft.com/office/drawing/2012/chart" uri="{02D57815-91ED-43cb-92C2-25804820EDAC}">
                          <c15:formulaRef>
                            <c15:sqref>Sheet1!$I$52</c15:sqref>
                          </c15:formulaRef>
                        </c:ext>
                      </c:extLst>
                      <c:numCache>
                        <c:formatCode>General</c:formatCode>
                        <c:ptCount val="1"/>
                      </c:numCache>
                    </c:numRef>
                  </c:plus>
                  <c:minus>
                    <c:numRef>
                      <c:extLst xmlns:c15="http://schemas.microsoft.com/office/drawing/2012/chart">
                        <c:ext xmlns:c15="http://schemas.microsoft.com/office/drawing/2012/chart" uri="{02D57815-91ED-43cb-92C2-25804820EDAC}">
                          <c15:formulaRef>
                            <c15:sqref>Sheet1!$D$52</c15:sqref>
                          </c15:formulaRef>
                        </c:ext>
                      </c:extLst>
                      <c:numCache>
                        <c:formatCode>General</c:formatCode>
                        <c:ptCount val="1"/>
                      </c:numCache>
                    </c:numRef>
                  </c:minus>
                  <c:spPr>
                    <a:ln w="9525">
                      <a:solidFill>
                        <a:schemeClr val="accent3"/>
                      </a:solidFill>
                    </a:ln>
                  </c:spPr>
                </c:errBars>
                <c:xVal>
                  <c:numRef>
                    <c:extLst xmlns:c15="http://schemas.microsoft.com/office/drawing/2012/chart">
                      <c:ext xmlns:c15="http://schemas.microsoft.com/office/drawing/2012/chart" uri="{02D57815-91ED-43cb-92C2-25804820EDAC}">
                        <c15:formulaRef>
                          <c15:sqref>Sheet1!$G$52</c15:sqref>
                        </c15:formulaRef>
                      </c:ext>
                    </c:extLst>
                    <c:numCache>
                      <c:formatCode>0.00</c:formatCode>
                      <c:ptCount val="1"/>
                    </c:numCache>
                  </c:numRef>
                </c:xVal>
                <c:yVal>
                  <c:numRef>
                    <c:extLst xmlns:c15="http://schemas.microsoft.com/office/drawing/2012/chart">
                      <c:ext xmlns:c15="http://schemas.microsoft.com/office/drawing/2012/chart" uri="{02D57815-91ED-43cb-92C2-25804820EDAC}">
                        <c15:formulaRef>
                          <c15:sqref>Sheet1!$B$52</c15:sqref>
                        </c15:formulaRef>
                      </c:ext>
                    </c:extLst>
                    <c:numCache>
                      <c:formatCode>General</c:formatCode>
                      <c:ptCount val="1"/>
                    </c:numCache>
                  </c:numRef>
                </c:yVal>
                <c:smooth val="0"/>
                <c:extLst xmlns:c15="http://schemas.microsoft.com/office/drawing/2012/chart">
                  <c:ext xmlns:c16="http://schemas.microsoft.com/office/drawing/2014/chart" uri="{C3380CC4-5D6E-409C-BE32-E72D297353CC}">
                    <c16:uniqueId val="{00000015-1D8E-4B30-9B84-ADD70E440D04}"/>
                  </c:ext>
                </c:extLst>
              </c15:ser>
            </c15:filteredScatterSeries>
          </c:ext>
        </c:extLst>
      </c:scatterChart>
      <c:valAx>
        <c:axId val="489368576"/>
        <c:scaling>
          <c:orientation val="minMax"/>
          <c:max val="0.5"/>
          <c:min val="-1.5"/>
        </c:scaling>
        <c:delete val="0"/>
        <c:axPos val="b"/>
        <c:numFmt formatCode="#,##0.0" sourceLinked="0"/>
        <c:majorTickMark val="out"/>
        <c:minorTickMark val="none"/>
        <c:tickLblPos val="nextTo"/>
        <c:spPr>
          <a:noFill/>
          <a:ln w="9525">
            <a:solidFill>
              <a:srgbClr val="1A1A17"/>
            </a:solidFill>
            <a:tailEnd type="none"/>
          </a:ln>
        </c:spPr>
        <c:txPr>
          <a:bodyPr anchor="t" anchorCtr="0"/>
          <a:lstStyle/>
          <a:p>
            <a:pPr>
              <a:defRPr sz="800">
                <a:solidFill>
                  <a:schemeClr val="tx1"/>
                </a:solidFill>
              </a:defRPr>
            </a:pPr>
            <a:endParaRPr lang="en-US"/>
          </a:p>
        </c:txPr>
        <c:crossAx val="489367792"/>
        <c:crosses val="autoZero"/>
        <c:crossBetween val="midCat"/>
        <c:majorUnit val="0.5"/>
      </c:valAx>
      <c:valAx>
        <c:axId val="489367792"/>
        <c:scaling>
          <c:orientation val="minMax"/>
          <c:max val="25"/>
          <c:min val="0"/>
        </c:scaling>
        <c:delete val="0"/>
        <c:axPos val="l"/>
        <c:majorGridlines>
          <c:spPr>
            <a:ln w="9525">
              <a:noFill/>
            </a:ln>
          </c:spPr>
        </c:majorGridlines>
        <c:numFmt formatCode="General" sourceLinked="1"/>
        <c:majorTickMark val="none"/>
        <c:minorTickMark val="none"/>
        <c:tickLblPos val="none"/>
        <c:spPr>
          <a:noFill/>
          <a:ln w="9525">
            <a:solidFill>
              <a:srgbClr val="1A1A17"/>
            </a:solidFill>
            <a:prstDash val="dash"/>
          </a:ln>
        </c:spPr>
        <c:crossAx val="489368576"/>
        <c:crossesAt val="0"/>
        <c:crossBetween val="midCat"/>
        <c:majorUnit val="1"/>
      </c:valAx>
      <c:spPr>
        <a:noFill/>
        <a:ln>
          <a:noFill/>
        </a:ln>
      </c:spPr>
    </c:plotArea>
    <c:plotVisOnly val="1"/>
    <c:dispBlanksAs val="gap"/>
    <c:showDLblsOverMax val="0"/>
  </c:chart>
  <c:spPr>
    <a:noFill/>
    <a:effectLst/>
  </c:spPr>
  <c:txPr>
    <a:bodyPr/>
    <a:lstStyle/>
    <a:p>
      <a:pPr>
        <a:defRPr sz="900">
          <a:solidFill>
            <a:schemeClr val="tx2"/>
          </a:solidFill>
        </a:defRPr>
      </a:pPr>
      <a:endParaRPr lang="en-US"/>
    </a:p>
  </c:txPr>
  <c:externalData r:id="rId2">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51830856529888"/>
          <c:y val="5.067407051605529E-2"/>
          <c:w val="0.96130479151197878"/>
          <c:h val="0.82810254767105218"/>
        </c:manualLayout>
      </c:layout>
      <c:scatterChart>
        <c:scatterStyle val="lineMarker"/>
        <c:varyColors val="0"/>
        <c:ser>
          <c:idx val="0"/>
          <c:order val="0"/>
          <c:tx>
            <c:strRef>
              <c:f>Sheet1!$A$2</c:f>
              <c:strCache>
                <c:ptCount val="1"/>
                <c:pt idx="0">
                  <c:v>Outcome</c:v>
                </c:pt>
              </c:strCache>
            </c:strRef>
          </c:tx>
          <c:spPr>
            <a:ln w="28575">
              <a:noFill/>
            </a:ln>
          </c:spPr>
          <c:marker>
            <c:symbol val="circle"/>
            <c:size val="5"/>
            <c:spPr>
              <a:solidFill>
                <a:srgbClr val="7B9CBB">
                  <a:lumMod val="50000"/>
                </a:srgbClr>
              </a:solidFill>
              <a:ln>
                <a:noFill/>
              </a:ln>
            </c:spPr>
          </c:marker>
          <c:dPt>
            <c:idx val="4"/>
            <c:marker>
              <c:spPr>
                <a:solidFill>
                  <a:srgbClr val="7B9CBB"/>
                </a:solidFill>
                <a:ln>
                  <a:noFill/>
                </a:ln>
              </c:spPr>
            </c:marker>
            <c:bubble3D val="0"/>
            <c:extLst>
              <c:ext xmlns:c16="http://schemas.microsoft.com/office/drawing/2014/chart" uri="{C3380CC4-5D6E-409C-BE32-E72D297353CC}">
                <c16:uniqueId val="{00000000-371E-4530-98E7-9EFF88182D9D}"/>
              </c:ext>
            </c:extLst>
          </c:dPt>
          <c:dPt>
            <c:idx val="11"/>
            <c:marker>
              <c:spPr>
                <a:solidFill>
                  <a:srgbClr val="7B9CBB"/>
                </a:solidFill>
                <a:ln>
                  <a:noFill/>
                </a:ln>
              </c:spPr>
            </c:marker>
            <c:bubble3D val="0"/>
            <c:extLst>
              <c:ext xmlns:c16="http://schemas.microsoft.com/office/drawing/2014/chart" uri="{C3380CC4-5D6E-409C-BE32-E72D297353CC}">
                <c16:uniqueId val="{00000001-371E-4530-98E7-9EFF88182D9D}"/>
              </c:ext>
            </c:extLst>
          </c:dPt>
          <c:dPt>
            <c:idx val="12"/>
            <c:bubble3D val="0"/>
            <c:extLst>
              <c:ext xmlns:c16="http://schemas.microsoft.com/office/drawing/2014/chart" uri="{C3380CC4-5D6E-409C-BE32-E72D297353CC}">
                <c16:uniqueId val="{00000002-371E-4530-98E7-9EFF88182D9D}"/>
              </c:ext>
            </c:extLst>
          </c:dPt>
          <c:dPt>
            <c:idx val="13"/>
            <c:marker>
              <c:spPr>
                <a:solidFill>
                  <a:srgbClr val="7B9CBB"/>
                </a:solidFill>
                <a:ln>
                  <a:noFill/>
                </a:ln>
              </c:spPr>
            </c:marker>
            <c:bubble3D val="0"/>
            <c:extLst>
              <c:ext xmlns:c16="http://schemas.microsoft.com/office/drawing/2014/chart" uri="{C3380CC4-5D6E-409C-BE32-E72D297353CC}">
                <c16:uniqueId val="{00000003-371E-4530-98E7-9EFF88182D9D}"/>
              </c:ext>
            </c:extLst>
          </c:dPt>
          <c:dPt>
            <c:idx val="14"/>
            <c:marker>
              <c:spPr>
                <a:solidFill>
                  <a:srgbClr val="7B9CBB"/>
                </a:solidFill>
                <a:ln>
                  <a:noFill/>
                </a:ln>
              </c:spPr>
            </c:marker>
            <c:bubble3D val="0"/>
            <c:extLst>
              <c:ext xmlns:c16="http://schemas.microsoft.com/office/drawing/2014/chart" uri="{C3380CC4-5D6E-409C-BE32-E72D297353CC}">
                <c16:uniqueId val="{00000004-371E-4530-98E7-9EFF88182D9D}"/>
              </c:ext>
            </c:extLst>
          </c:dPt>
          <c:dPt>
            <c:idx val="15"/>
            <c:bubble3D val="0"/>
            <c:extLst>
              <c:ext xmlns:c16="http://schemas.microsoft.com/office/drawing/2014/chart" uri="{C3380CC4-5D6E-409C-BE32-E72D297353CC}">
                <c16:uniqueId val="{00000005-371E-4530-98E7-9EFF88182D9D}"/>
              </c:ext>
            </c:extLst>
          </c:dPt>
          <c:dPt>
            <c:idx val="16"/>
            <c:marker>
              <c:spPr>
                <a:solidFill>
                  <a:srgbClr val="7B9CBB"/>
                </a:solidFill>
                <a:ln>
                  <a:noFill/>
                </a:ln>
              </c:spPr>
            </c:marker>
            <c:bubble3D val="0"/>
            <c:extLst>
              <c:ext xmlns:c16="http://schemas.microsoft.com/office/drawing/2014/chart" uri="{C3380CC4-5D6E-409C-BE32-E72D297353CC}">
                <c16:uniqueId val="{00000006-371E-4530-98E7-9EFF88182D9D}"/>
              </c:ext>
            </c:extLst>
          </c:dPt>
          <c:dPt>
            <c:idx val="17"/>
            <c:marker>
              <c:spPr>
                <a:solidFill>
                  <a:srgbClr val="7B9CBB"/>
                </a:solidFill>
                <a:ln>
                  <a:noFill/>
                </a:ln>
              </c:spPr>
            </c:marker>
            <c:bubble3D val="0"/>
            <c:extLst>
              <c:ext xmlns:c16="http://schemas.microsoft.com/office/drawing/2014/chart" uri="{C3380CC4-5D6E-409C-BE32-E72D297353CC}">
                <c16:uniqueId val="{00000007-371E-4530-98E7-9EFF88182D9D}"/>
              </c:ext>
            </c:extLst>
          </c:dPt>
          <c:dPt>
            <c:idx val="18"/>
            <c:marker>
              <c:spPr>
                <a:solidFill>
                  <a:srgbClr val="7B9CBB"/>
                </a:solidFill>
                <a:ln>
                  <a:noFill/>
                </a:ln>
              </c:spPr>
            </c:marker>
            <c:bubble3D val="0"/>
            <c:extLst>
              <c:ext xmlns:c16="http://schemas.microsoft.com/office/drawing/2014/chart" uri="{C3380CC4-5D6E-409C-BE32-E72D297353CC}">
                <c16:uniqueId val="{00000008-371E-4530-98E7-9EFF88182D9D}"/>
              </c:ext>
            </c:extLst>
          </c:dPt>
          <c:dPt>
            <c:idx val="19"/>
            <c:marker>
              <c:spPr>
                <a:solidFill>
                  <a:srgbClr val="7B9CBB"/>
                </a:solidFill>
                <a:ln>
                  <a:noFill/>
                </a:ln>
              </c:spPr>
            </c:marker>
            <c:bubble3D val="0"/>
            <c:extLst>
              <c:ext xmlns:c16="http://schemas.microsoft.com/office/drawing/2014/chart" uri="{C3380CC4-5D6E-409C-BE32-E72D297353CC}">
                <c16:uniqueId val="{00000009-371E-4530-98E7-9EFF88182D9D}"/>
              </c:ext>
            </c:extLst>
          </c:dPt>
          <c:dPt>
            <c:idx val="20"/>
            <c:marker>
              <c:spPr>
                <a:solidFill>
                  <a:srgbClr val="7B9CBB"/>
                </a:solidFill>
                <a:ln>
                  <a:noFill/>
                </a:ln>
              </c:spPr>
            </c:marker>
            <c:bubble3D val="0"/>
            <c:extLst>
              <c:ext xmlns:c16="http://schemas.microsoft.com/office/drawing/2014/chart" uri="{C3380CC4-5D6E-409C-BE32-E72D297353CC}">
                <c16:uniqueId val="{0000000A-371E-4530-98E7-9EFF88182D9D}"/>
              </c:ext>
            </c:extLst>
          </c:dPt>
          <c:dPt>
            <c:idx val="21"/>
            <c:marker>
              <c:spPr>
                <a:solidFill>
                  <a:srgbClr val="7B9CBB"/>
                </a:solidFill>
                <a:ln>
                  <a:noFill/>
                </a:ln>
              </c:spPr>
            </c:marker>
            <c:bubble3D val="0"/>
            <c:extLst>
              <c:ext xmlns:c16="http://schemas.microsoft.com/office/drawing/2014/chart" uri="{C3380CC4-5D6E-409C-BE32-E72D297353CC}">
                <c16:uniqueId val="{0000000B-371E-4530-98E7-9EFF88182D9D}"/>
              </c:ext>
            </c:extLst>
          </c:dPt>
          <c:dPt>
            <c:idx val="22"/>
            <c:marker>
              <c:spPr>
                <a:solidFill>
                  <a:srgbClr val="7B9CBB"/>
                </a:solidFill>
                <a:ln>
                  <a:noFill/>
                </a:ln>
              </c:spPr>
            </c:marker>
            <c:bubble3D val="0"/>
            <c:extLst>
              <c:ext xmlns:c16="http://schemas.microsoft.com/office/drawing/2014/chart" uri="{C3380CC4-5D6E-409C-BE32-E72D297353CC}">
                <c16:uniqueId val="{0000000C-371E-4530-98E7-9EFF88182D9D}"/>
              </c:ext>
            </c:extLst>
          </c:dPt>
          <c:dPt>
            <c:idx val="23"/>
            <c:marker>
              <c:spPr>
                <a:solidFill>
                  <a:srgbClr val="7B9CBB"/>
                </a:solidFill>
                <a:ln>
                  <a:noFill/>
                </a:ln>
              </c:spPr>
            </c:marker>
            <c:bubble3D val="0"/>
            <c:extLst>
              <c:ext xmlns:c16="http://schemas.microsoft.com/office/drawing/2014/chart" uri="{C3380CC4-5D6E-409C-BE32-E72D297353CC}">
                <c16:uniqueId val="{0000000D-371E-4530-98E7-9EFF88182D9D}"/>
              </c:ext>
            </c:extLst>
          </c:dPt>
          <c:errBars>
            <c:errDir val="x"/>
            <c:errBarType val="both"/>
            <c:errValType val="cust"/>
            <c:noEndCap val="0"/>
            <c:plus>
              <c:numRef>
                <c:f>Sheet1!$G$3:$G$68</c:f>
                <c:numCache>
                  <c:formatCode>General</c:formatCode>
                  <c:ptCount val="66"/>
                  <c:pt idx="0">
                    <c:v>0.82</c:v>
                  </c:pt>
                  <c:pt idx="1">
                    <c:v>1.6</c:v>
                  </c:pt>
                  <c:pt idx="2">
                    <c:v>0.37000000000000011</c:v>
                  </c:pt>
                  <c:pt idx="3">
                    <c:v>8.57</c:v>
                  </c:pt>
                  <c:pt idx="4">
                    <c:v>-1</c:v>
                  </c:pt>
                  <c:pt idx="5">
                    <c:v>0.54</c:v>
                  </c:pt>
                  <c:pt idx="6">
                    <c:v>0.32999999999999985</c:v>
                  </c:pt>
                  <c:pt idx="7">
                    <c:v>0.99999999999999978</c:v>
                  </c:pt>
                  <c:pt idx="8">
                    <c:v>1.0000000000000002</c:v>
                  </c:pt>
                  <c:pt idx="9">
                    <c:v>1.7999999999999998</c:v>
                  </c:pt>
                  <c:pt idx="10">
                    <c:v>0.48</c:v>
                  </c:pt>
                  <c:pt idx="11">
                    <c:v>1.8199999999999998</c:v>
                  </c:pt>
                  <c:pt idx="12">
                    <c:v>0.67000000000000015</c:v>
                  </c:pt>
                  <c:pt idx="13">
                    <c:v>0.73</c:v>
                  </c:pt>
                  <c:pt idx="14">
                    <c:v>2.87</c:v>
                  </c:pt>
                  <c:pt idx="15">
                    <c:v>1.6</c:v>
                  </c:pt>
                  <c:pt idx="16">
                    <c:v>0.46000000000000019</c:v>
                  </c:pt>
                  <c:pt idx="17">
                    <c:v>0.82999999999999963</c:v>
                  </c:pt>
                  <c:pt idx="18">
                    <c:v>2.3199999999999998</c:v>
                  </c:pt>
                  <c:pt idx="19">
                    <c:v>3.0500000000000003</c:v>
                  </c:pt>
                  <c:pt idx="20">
                    <c:v>2.25</c:v>
                  </c:pt>
                  <c:pt idx="21">
                    <c:v>5.03</c:v>
                  </c:pt>
                  <c:pt idx="22">
                    <c:v>4.82</c:v>
                  </c:pt>
                  <c:pt idx="23">
                    <c:v>1.0499999999999998</c:v>
                  </c:pt>
                </c:numCache>
              </c:numRef>
            </c:plus>
            <c:minus>
              <c:numRef>
                <c:f>Sheet1!$C$3:$C$68</c:f>
                <c:numCache>
                  <c:formatCode>General</c:formatCode>
                  <c:ptCount val="66"/>
                  <c:pt idx="0">
                    <c:v>0.37000000000000005</c:v>
                  </c:pt>
                  <c:pt idx="1">
                    <c:v>0.48</c:v>
                  </c:pt>
                  <c:pt idx="2">
                    <c:v>0.26999999999999991</c:v>
                  </c:pt>
                  <c:pt idx="3">
                    <c:v>0.32</c:v>
                  </c:pt>
                  <c:pt idx="4">
                    <c:v>1</c:v>
                  </c:pt>
                  <c:pt idx="5">
                    <c:v>0.33999999999999997</c:v>
                  </c:pt>
                  <c:pt idx="6">
                    <c:v>0.25</c:v>
                  </c:pt>
                  <c:pt idx="7">
                    <c:v>0.57000000000000006</c:v>
                  </c:pt>
                  <c:pt idx="8">
                    <c:v>0.59</c:v>
                  </c:pt>
                  <c:pt idx="9">
                    <c:v>0.80999999999999994</c:v>
                  </c:pt>
                  <c:pt idx="10">
                    <c:v>0.3600000000000001</c:v>
                  </c:pt>
                  <c:pt idx="11">
                    <c:v>0.85000000000000009</c:v>
                  </c:pt>
                  <c:pt idx="12">
                    <c:v>0.48</c:v>
                  </c:pt>
                  <c:pt idx="13">
                    <c:v>0.51</c:v>
                  </c:pt>
                  <c:pt idx="14">
                    <c:v>1.18</c:v>
                  </c:pt>
                  <c:pt idx="15">
                    <c:v>0.86999999999999988</c:v>
                  </c:pt>
                  <c:pt idx="16">
                    <c:v>0.36999999999999988</c:v>
                  </c:pt>
                  <c:pt idx="17">
                    <c:v>0.60000000000000009</c:v>
                  </c:pt>
                  <c:pt idx="18">
                    <c:v>1.18</c:v>
                  </c:pt>
                  <c:pt idx="19">
                    <c:v>1.4100000000000001</c:v>
                  </c:pt>
                  <c:pt idx="20">
                    <c:v>1.22</c:v>
                  </c:pt>
                  <c:pt idx="21">
                    <c:v>1.84</c:v>
                  </c:pt>
                  <c:pt idx="22">
                    <c:v>1.82</c:v>
                  </c:pt>
                  <c:pt idx="23">
                    <c:v>0.83999999999999986</c:v>
                  </c:pt>
                </c:numCache>
              </c:numRef>
            </c:minus>
            <c:spPr>
              <a:ln w="9525">
                <a:solidFill>
                  <a:srgbClr val="3F1A01"/>
                </a:solidFill>
              </a:ln>
            </c:spPr>
          </c:errBars>
          <c:xVal>
            <c:numRef>
              <c:f>Sheet1!$E$3:$E$26</c:f>
              <c:numCache>
                <c:formatCode>General</c:formatCode>
                <c:ptCount val="24"/>
                <c:pt idx="0">
                  <c:v>0.68</c:v>
                </c:pt>
                <c:pt idx="1">
                  <c:v>0.69</c:v>
                </c:pt>
                <c:pt idx="2">
                  <c:v>0.94</c:v>
                </c:pt>
                <c:pt idx="3">
                  <c:v>0.33</c:v>
                </c:pt>
                <c:pt idx="4">
                  <c:v>1</c:v>
                </c:pt>
                <c:pt idx="5">
                  <c:v>0.99</c:v>
                </c:pt>
                <c:pt idx="6">
                  <c:v>1.06</c:v>
                </c:pt>
                <c:pt idx="7">
                  <c:v>1.28</c:v>
                </c:pt>
                <c:pt idx="8">
                  <c:v>1.45</c:v>
                </c:pt>
                <c:pt idx="9">
                  <c:v>1.48</c:v>
                </c:pt>
                <c:pt idx="10">
                  <c:v>1.56</c:v>
                </c:pt>
                <c:pt idx="11">
                  <c:v>1.58</c:v>
                </c:pt>
                <c:pt idx="12">
                  <c:v>1.64</c:v>
                </c:pt>
                <c:pt idx="13">
                  <c:v>1.65</c:v>
                </c:pt>
                <c:pt idx="14">
                  <c:v>1.99</c:v>
                </c:pt>
                <c:pt idx="15">
                  <c:v>1.92</c:v>
                </c:pt>
                <c:pt idx="16">
                  <c:v>1.89</c:v>
                </c:pt>
                <c:pt idx="17">
                  <c:v>2.2000000000000002</c:v>
                </c:pt>
                <c:pt idx="18">
                  <c:v>2.4</c:v>
                </c:pt>
                <c:pt idx="19">
                  <c:v>2.6</c:v>
                </c:pt>
                <c:pt idx="20">
                  <c:v>2.63</c:v>
                </c:pt>
                <c:pt idx="21">
                  <c:v>2.91</c:v>
                </c:pt>
                <c:pt idx="22">
                  <c:v>2.91</c:v>
                </c:pt>
                <c:pt idx="23">
                  <c:v>4.38</c:v>
                </c:pt>
              </c:numCache>
            </c:numRef>
          </c:xVal>
          <c:yVal>
            <c:numRef>
              <c:f>Sheet1!$B$3:$B$26</c:f>
              <c:numCache>
                <c:formatCode>General</c:formatCode>
                <c:ptCount val="24"/>
                <c:pt idx="0">
                  <c:v>23.5</c:v>
                </c:pt>
                <c:pt idx="1">
                  <c:v>22.5</c:v>
                </c:pt>
                <c:pt idx="2">
                  <c:v>21.5</c:v>
                </c:pt>
                <c:pt idx="3">
                  <c:v>20.5</c:v>
                </c:pt>
                <c:pt idx="4">
                  <c:v>19.5</c:v>
                </c:pt>
                <c:pt idx="5">
                  <c:v>18.5</c:v>
                </c:pt>
                <c:pt idx="6">
                  <c:v>17.5</c:v>
                </c:pt>
                <c:pt idx="7">
                  <c:v>16.5</c:v>
                </c:pt>
                <c:pt idx="8">
                  <c:v>15.5</c:v>
                </c:pt>
                <c:pt idx="9">
                  <c:v>14.5</c:v>
                </c:pt>
                <c:pt idx="10">
                  <c:v>13.5</c:v>
                </c:pt>
                <c:pt idx="11">
                  <c:v>12.5</c:v>
                </c:pt>
                <c:pt idx="12">
                  <c:v>11.5</c:v>
                </c:pt>
                <c:pt idx="13">
                  <c:v>10.5</c:v>
                </c:pt>
                <c:pt idx="14">
                  <c:v>9.5</c:v>
                </c:pt>
                <c:pt idx="15">
                  <c:v>8.5</c:v>
                </c:pt>
                <c:pt idx="16">
                  <c:v>7.5</c:v>
                </c:pt>
                <c:pt idx="17">
                  <c:v>6.5</c:v>
                </c:pt>
                <c:pt idx="18">
                  <c:v>5.5</c:v>
                </c:pt>
                <c:pt idx="19">
                  <c:v>4.5</c:v>
                </c:pt>
                <c:pt idx="20">
                  <c:v>3.5</c:v>
                </c:pt>
                <c:pt idx="21">
                  <c:v>2.5</c:v>
                </c:pt>
                <c:pt idx="22">
                  <c:v>1.5</c:v>
                </c:pt>
                <c:pt idx="23">
                  <c:v>0.5</c:v>
                </c:pt>
              </c:numCache>
            </c:numRef>
          </c:yVal>
          <c:smooth val="0"/>
          <c:extLst>
            <c:ext xmlns:c16="http://schemas.microsoft.com/office/drawing/2014/chart" uri="{C3380CC4-5D6E-409C-BE32-E72D297353CC}">
              <c16:uniqueId val="{0000000E-371E-4530-98E7-9EFF88182D9D}"/>
            </c:ext>
          </c:extLst>
        </c:ser>
        <c:ser>
          <c:idx val="1"/>
          <c:order val="1"/>
          <c:tx>
            <c:strRef>
              <c:f>Sheet1!$A$32</c:f>
              <c:strCache>
                <c:ptCount val="1"/>
              </c:strCache>
            </c:strRef>
          </c:tx>
          <c:spPr>
            <a:ln w="19050">
              <a:noFill/>
            </a:ln>
          </c:spPr>
          <c:marker>
            <c:symbol val="square"/>
            <c:size val="4"/>
            <c:spPr>
              <a:solidFill>
                <a:schemeClr val="accent2"/>
              </a:solidFill>
            </c:spPr>
          </c:marker>
          <c:errBars>
            <c:errDir val="x"/>
            <c:errBarType val="both"/>
            <c:errValType val="cust"/>
            <c:noEndCap val="0"/>
            <c:plus>
              <c:numRef>
                <c:f>Sheet1!$G$33:$G$48</c:f>
                <c:numCache>
                  <c:formatCode>General</c:formatCode>
                  <c:ptCount val="16"/>
                </c:numCache>
              </c:numRef>
            </c:plus>
            <c:minus>
              <c:numRef>
                <c:f>Sheet1!$C$33:$C$48</c:f>
                <c:numCache>
                  <c:formatCode>General</c:formatCode>
                  <c:ptCount val="16"/>
                </c:numCache>
              </c:numRef>
            </c:minus>
            <c:spPr>
              <a:ln w="9525">
                <a:solidFill>
                  <a:schemeClr val="accent2"/>
                </a:solidFill>
              </a:ln>
            </c:spPr>
          </c:errBars>
          <c:xVal>
            <c:numRef>
              <c:f>Sheet1!$E$33:$E$48</c:f>
              <c:numCache>
                <c:formatCode>General</c:formatCode>
                <c:ptCount val="16"/>
              </c:numCache>
            </c:numRef>
          </c:xVal>
          <c:yVal>
            <c:numRef>
              <c:f>Sheet1!$B$33:$B$48</c:f>
              <c:numCache>
                <c:formatCode>General</c:formatCode>
                <c:ptCount val="16"/>
              </c:numCache>
            </c:numRef>
          </c:yVal>
          <c:smooth val="0"/>
          <c:extLst>
            <c:ext xmlns:c16="http://schemas.microsoft.com/office/drawing/2014/chart" uri="{C3380CC4-5D6E-409C-BE32-E72D297353CC}">
              <c16:uniqueId val="{0000000F-371E-4530-98E7-9EFF88182D9D}"/>
            </c:ext>
          </c:extLst>
        </c:ser>
        <c:ser>
          <c:idx val="2"/>
          <c:order val="2"/>
          <c:tx>
            <c:strRef>
              <c:f>Sheet1!$A$50</c:f>
              <c:strCache>
                <c:ptCount val="1"/>
              </c:strCache>
            </c:strRef>
          </c:tx>
          <c:spPr>
            <a:ln w="19050">
              <a:noFill/>
            </a:ln>
          </c:spPr>
          <c:marker>
            <c:symbol val="triangle"/>
            <c:size val="4"/>
          </c:marker>
          <c:errBars>
            <c:errDir val="x"/>
            <c:errBarType val="both"/>
            <c:errValType val="cust"/>
            <c:noEndCap val="0"/>
            <c:plus>
              <c:numRef>
                <c:f>Sheet1!$G$50</c:f>
                <c:numCache>
                  <c:formatCode>General</c:formatCode>
                  <c:ptCount val="1"/>
                </c:numCache>
              </c:numRef>
            </c:plus>
            <c:minus>
              <c:numRef>
                <c:f>Sheet1!$C$50</c:f>
                <c:numCache>
                  <c:formatCode>General</c:formatCode>
                  <c:ptCount val="1"/>
                </c:numCache>
              </c:numRef>
            </c:minus>
            <c:spPr>
              <a:ln w="9525">
                <a:solidFill>
                  <a:schemeClr val="accent3"/>
                </a:solidFill>
              </a:ln>
            </c:spPr>
          </c:errBars>
          <c:xVal>
            <c:numRef>
              <c:f>Sheet1!$E$50</c:f>
              <c:numCache>
                <c:formatCode>0.00</c:formatCode>
                <c:ptCount val="1"/>
              </c:numCache>
            </c:numRef>
          </c:xVal>
          <c:yVal>
            <c:numRef>
              <c:f>Sheet1!$B$50</c:f>
              <c:numCache>
                <c:formatCode>General</c:formatCode>
                <c:ptCount val="1"/>
              </c:numCache>
            </c:numRef>
          </c:yVal>
          <c:smooth val="0"/>
          <c:extLst>
            <c:ext xmlns:c16="http://schemas.microsoft.com/office/drawing/2014/chart" uri="{C3380CC4-5D6E-409C-BE32-E72D297353CC}">
              <c16:uniqueId val="{00000010-371E-4530-98E7-9EFF88182D9D}"/>
            </c:ext>
          </c:extLst>
        </c:ser>
        <c:dLbls>
          <c:showLegendKey val="0"/>
          <c:showVal val="0"/>
          <c:showCatName val="0"/>
          <c:showSerName val="0"/>
          <c:showPercent val="0"/>
          <c:showBubbleSize val="0"/>
        </c:dLbls>
        <c:axId val="489368576"/>
        <c:axId val="489367792"/>
      </c:scatterChart>
      <c:valAx>
        <c:axId val="489368576"/>
        <c:scaling>
          <c:logBase val="10"/>
          <c:orientation val="minMax"/>
          <c:max val="10"/>
          <c:min val="0.1"/>
        </c:scaling>
        <c:delete val="0"/>
        <c:axPos val="b"/>
        <c:numFmt formatCode="#,##0.0" sourceLinked="0"/>
        <c:majorTickMark val="out"/>
        <c:minorTickMark val="none"/>
        <c:tickLblPos val="nextTo"/>
        <c:spPr>
          <a:noFill/>
          <a:ln w="9525">
            <a:solidFill>
              <a:srgbClr val="1A1A17"/>
            </a:solidFill>
            <a:tailEnd type="none"/>
          </a:ln>
        </c:spPr>
        <c:txPr>
          <a:bodyPr anchor="t" anchorCtr="0"/>
          <a:lstStyle/>
          <a:p>
            <a:pPr>
              <a:defRPr sz="1050">
                <a:solidFill>
                  <a:schemeClr val="tx1"/>
                </a:solidFill>
              </a:defRPr>
            </a:pPr>
            <a:endParaRPr lang="en-US"/>
          </a:p>
        </c:txPr>
        <c:crossAx val="489367792"/>
        <c:crosses val="autoZero"/>
        <c:crossBetween val="midCat"/>
      </c:valAx>
      <c:valAx>
        <c:axId val="489367792"/>
        <c:scaling>
          <c:orientation val="minMax"/>
          <c:max val="24"/>
          <c:min val="0"/>
        </c:scaling>
        <c:delete val="0"/>
        <c:axPos val="l"/>
        <c:majorGridlines>
          <c:spPr>
            <a:ln w="9525">
              <a:noFill/>
            </a:ln>
          </c:spPr>
        </c:majorGridlines>
        <c:numFmt formatCode="General" sourceLinked="1"/>
        <c:majorTickMark val="none"/>
        <c:minorTickMark val="none"/>
        <c:tickLblPos val="none"/>
        <c:spPr>
          <a:noFill/>
          <a:ln w="9525">
            <a:solidFill>
              <a:srgbClr val="1A1A17"/>
            </a:solidFill>
            <a:prstDash val="dash"/>
          </a:ln>
        </c:spPr>
        <c:crossAx val="489368576"/>
        <c:crossesAt val="1"/>
        <c:crossBetween val="midCat"/>
        <c:majorUnit val="1"/>
      </c:valAx>
      <c:spPr>
        <a:noFill/>
        <a:ln>
          <a:noFill/>
        </a:ln>
      </c:spPr>
    </c:plotArea>
    <c:plotVisOnly val="1"/>
    <c:dispBlanksAs val="gap"/>
    <c:showDLblsOverMax val="0"/>
  </c:chart>
  <c:spPr>
    <a:noFill/>
    <a:effectLst/>
  </c:spPr>
  <c:txPr>
    <a:bodyPr/>
    <a:lstStyle/>
    <a:p>
      <a:pPr>
        <a:defRPr sz="900">
          <a:solidFill>
            <a:schemeClr val="tx2"/>
          </a:solidFill>
        </a:defRPr>
      </a:pPr>
      <a:endParaRPr lang="en-US"/>
    </a:p>
  </c:txPr>
  <c:externalData r:id="rId2">
    <c:autoUpdate val="0"/>
  </c:externalData>
  <c:userShapes r:id="rId3"/>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51830856529888"/>
          <c:y val="7.3320586186645553E-2"/>
          <c:w val="0.74423186257827501"/>
          <c:h val="0.78811073628429784"/>
        </c:manualLayout>
      </c:layout>
      <c:scatterChart>
        <c:scatterStyle val="lineMarker"/>
        <c:varyColors val="0"/>
        <c:ser>
          <c:idx val="0"/>
          <c:order val="0"/>
          <c:tx>
            <c:strRef>
              <c:f>Sheet1!$A$2</c:f>
              <c:strCache>
                <c:ptCount val="1"/>
                <c:pt idx="0">
                  <c:v>Outcome</c:v>
                </c:pt>
              </c:strCache>
            </c:strRef>
          </c:tx>
          <c:spPr>
            <a:ln w="28575">
              <a:noFill/>
            </a:ln>
          </c:spPr>
          <c:marker>
            <c:symbol val="circle"/>
            <c:size val="5"/>
            <c:spPr>
              <a:solidFill>
                <a:srgbClr val="7B9CBB"/>
              </a:solidFill>
              <a:ln>
                <a:noFill/>
              </a:ln>
            </c:spPr>
          </c:marker>
          <c:dPt>
            <c:idx val="3"/>
            <c:marker>
              <c:spPr>
                <a:solidFill>
                  <a:srgbClr val="7B9CBB">
                    <a:lumMod val="50000"/>
                  </a:srgbClr>
                </a:solidFill>
                <a:ln>
                  <a:noFill/>
                </a:ln>
              </c:spPr>
            </c:marker>
            <c:bubble3D val="0"/>
            <c:extLst>
              <c:ext xmlns:c16="http://schemas.microsoft.com/office/drawing/2014/chart" uri="{C3380CC4-5D6E-409C-BE32-E72D297353CC}">
                <c16:uniqueId val="{00000000-DDF7-4D50-88D5-7F777C436D2E}"/>
              </c:ext>
            </c:extLst>
          </c:dPt>
          <c:dPt>
            <c:idx val="4"/>
            <c:marker>
              <c:spPr>
                <a:solidFill>
                  <a:srgbClr val="7B9CBB">
                    <a:lumMod val="50000"/>
                  </a:srgbClr>
                </a:solidFill>
                <a:ln>
                  <a:noFill/>
                </a:ln>
              </c:spPr>
            </c:marker>
            <c:bubble3D val="0"/>
            <c:extLst>
              <c:ext xmlns:c16="http://schemas.microsoft.com/office/drawing/2014/chart" uri="{C3380CC4-5D6E-409C-BE32-E72D297353CC}">
                <c16:uniqueId val="{00000001-DDF7-4D50-88D5-7F777C436D2E}"/>
              </c:ext>
            </c:extLst>
          </c:dPt>
          <c:dPt>
            <c:idx val="5"/>
            <c:marker>
              <c:spPr>
                <a:solidFill>
                  <a:srgbClr val="7B9CBB">
                    <a:lumMod val="50000"/>
                  </a:srgbClr>
                </a:solidFill>
                <a:ln>
                  <a:noFill/>
                </a:ln>
              </c:spPr>
            </c:marker>
            <c:bubble3D val="0"/>
            <c:extLst>
              <c:ext xmlns:c16="http://schemas.microsoft.com/office/drawing/2014/chart" uri="{C3380CC4-5D6E-409C-BE32-E72D297353CC}">
                <c16:uniqueId val="{00000002-DDF7-4D50-88D5-7F777C436D2E}"/>
              </c:ext>
            </c:extLst>
          </c:dPt>
          <c:dPt>
            <c:idx val="6"/>
            <c:marker>
              <c:spPr>
                <a:solidFill>
                  <a:srgbClr val="7B9CBB">
                    <a:lumMod val="50000"/>
                  </a:srgbClr>
                </a:solidFill>
                <a:ln>
                  <a:noFill/>
                </a:ln>
              </c:spPr>
            </c:marker>
            <c:bubble3D val="0"/>
            <c:extLst>
              <c:ext xmlns:c16="http://schemas.microsoft.com/office/drawing/2014/chart" uri="{C3380CC4-5D6E-409C-BE32-E72D297353CC}">
                <c16:uniqueId val="{00000003-DDF7-4D50-88D5-7F777C436D2E}"/>
              </c:ext>
            </c:extLst>
          </c:dPt>
          <c:dPt>
            <c:idx val="7"/>
            <c:marker>
              <c:spPr>
                <a:solidFill>
                  <a:srgbClr val="7B9CBB">
                    <a:lumMod val="50000"/>
                  </a:srgbClr>
                </a:solidFill>
                <a:ln>
                  <a:noFill/>
                </a:ln>
              </c:spPr>
            </c:marker>
            <c:bubble3D val="0"/>
            <c:extLst>
              <c:ext xmlns:c16="http://schemas.microsoft.com/office/drawing/2014/chart" uri="{C3380CC4-5D6E-409C-BE32-E72D297353CC}">
                <c16:uniqueId val="{00000004-DDF7-4D50-88D5-7F777C436D2E}"/>
              </c:ext>
            </c:extLst>
          </c:dPt>
          <c:dPt>
            <c:idx val="11"/>
            <c:marker>
              <c:spPr>
                <a:solidFill>
                  <a:srgbClr val="7B9CBB">
                    <a:lumMod val="50000"/>
                  </a:srgbClr>
                </a:solidFill>
                <a:ln>
                  <a:noFill/>
                </a:ln>
              </c:spPr>
            </c:marker>
            <c:bubble3D val="0"/>
            <c:extLst>
              <c:ext xmlns:c16="http://schemas.microsoft.com/office/drawing/2014/chart" uri="{C3380CC4-5D6E-409C-BE32-E72D297353CC}">
                <c16:uniqueId val="{00000005-DDF7-4D50-88D5-7F777C436D2E}"/>
              </c:ext>
            </c:extLst>
          </c:dPt>
          <c:dPt>
            <c:idx val="12"/>
            <c:marker>
              <c:spPr>
                <a:solidFill>
                  <a:srgbClr val="7B9CBB">
                    <a:lumMod val="50000"/>
                  </a:srgbClr>
                </a:solidFill>
                <a:ln>
                  <a:noFill/>
                </a:ln>
              </c:spPr>
            </c:marker>
            <c:bubble3D val="0"/>
            <c:extLst>
              <c:ext xmlns:c16="http://schemas.microsoft.com/office/drawing/2014/chart" uri="{C3380CC4-5D6E-409C-BE32-E72D297353CC}">
                <c16:uniqueId val="{00000006-DDF7-4D50-88D5-7F777C436D2E}"/>
              </c:ext>
            </c:extLst>
          </c:dPt>
          <c:dPt>
            <c:idx val="13"/>
            <c:bubble3D val="0"/>
            <c:extLst>
              <c:ext xmlns:c16="http://schemas.microsoft.com/office/drawing/2014/chart" uri="{C3380CC4-5D6E-409C-BE32-E72D297353CC}">
                <c16:uniqueId val="{00000007-DDF7-4D50-88D5-7F777C436D2E}"/>
              </c:ext>
            </c:extLst>
          </c:dPt>
          <c:dPt>
            <c:idx val="14"/>
            <c:bubble3D val="0"/>
            <c:extLst>
              <c:ext xmlns:c16="http://schemas.microsoft.com/office/drawing/2014/chart" uri="{C3380CC4-5D6E-409C-BE32-E72D297353CC}">
                <c16:uniqueId val="{00000008-DDF7-4D50-88D5-7F777C436D2E}"/>
              </c:ext>
            </c:extLst>
          </c:dPt>
          <c:dPt>
            <c:idx val="15"/>
            <c:bubble3D val="0"/>
            <c:extLst>
              <c:ext xmlns:c16="http://schemas.microsoft.com/office/drawing/2014/chart" uri="{C3380CC4-5D6E-409C-BE32-E72D297353CC}">
                <c16:uniqueId val="{00000009-DDF7-4D50-88D5-7F777C436D2E}"/>
              </c:ext>
            </c:extLst>
          </c:dPt>
          <c:dPt>
            <c:idx val="16"/>
            <c:bubble3D val="0"/>
            <c:extLst>
              <c:ext xmlns:c16="http://schemas.microsoft.com/office/drawing/2014/chart" uri="{C3380CC4-5D6E-409C-BE32-E72D297353CC}">
                <c16:uniqueId val="{0000000A-DDF7-4D50-88D5-7F777C436D2E}"/>
              </c:ext>
            </c:extLst>
          </c:dPt>
          <c:dPt>
            <c:idx val="17"/>
            <c:bubble3D val="0"/>
            <c:extLst>
              <c:ext xmlns:c16="http://schemas.microsoft.com/office/drawing/2014/chart" uri="{C3380CC4-5D6E-409C-BE32-E72D297353CC}">
                <c16:uniqueId val="{0000000B-DDF7-4D50-88D5-7F777C436D2E}"/>
              </c:ext>
            </c:extLst>
          </c:dPt>
          <c:dPt>
            <c:idx val="18"/>
            <c:bubble3D val="0"/>
            <c:extLst>
              <c:ext xmlns:c16="http://schemas.microsoft.com/office/drawing/2014/chart" uri="{C3380CC4-5D6E-409C-BE32-E72D297353CC}">
                <c16:uniqueId val="{0000000C-DDF7-4D50-88D5-7F777C436D2E}"/>
              </c:ext>
            </c:extLst>
          </c:dPt>
          <c:dPt>
            <c:idx val="19"/>
            <c:bubble3D val="0"/>
            <c:extLst>
              <c:ext xmlns:c16="http://schemas.microsoft.com/office/drawing/2014/chart" uri="{C3380CC4-5D6E-409C-BE32-E72D297353CC}">
                <c16:uniqueId val="{0000000D-DDF7-4D50-88D5-7F777C436D2E}"/>
              </c:ext>
            </c:extLst>
          </c:dPt>
          <c:dPt>
            <c:idx val="20"/>
            <c:bubble3D val="0"/>
            <c:extLst>
              <c:ext xmlns:c16="http://schemas.microsoft.com/office/drawing/2014/chart" uri="{C3380CC4-5D6E-409C-BE32-E72D297353CC}">
                <c16:uniqueId val="{0000000E-DDF7-4D50-88D5-7F777C436D2E}"/>
              </c:ext>
            </c:extLst>
          </c:dPt>
          <c:dPt>
            <c:idx val="21"/>
            <c:bubble3D val="0"/>
            <c:extLst>
              <c:ext xmlns:c16="http://schemas.microsoft.com/office/drawing/2014/chart" uri="{C3380CC4-5D6E-409C-BE32-E72D297353CC}">
                <c16:uniqueId val="{0000000F-DDF7-4D50-88D5-7F777C436D2E}"/>
              </c:ext>
            </c:extLst>
          </c:dPt>
          <c:dPt>
            <c:idx val="22"/>
            <c:bubble3D val="0"/>
            <c:extLst>
              <c:ext xmlns:c16="http://schemas.microsoft.com/office/drawing/2014/chart" uri="{C3380CC4-5D6E-409C-BE32-E72D297353CC}">
                <c16:uniqueId val="{00000010-DDF7-4D50-88D5-7F777C436D2E}"/>
              </c:ext>
            </c:extLst>
          </c:dPt>
          <c:dPt>
            <c:idx val="23"/>
            <c:bubble3D val="0"/>
            <c:extLst>
              <c:ext xmlns:c16="http://schemas.microsoft.com/office/drawing/2014/chart" uri="{C3380CC4-5D6E-409C-BE32-E72D297353CC}">
                <c16:uniqueId val="{00000011-DDF7-4D50-88D5-7F777C436D2E}"/>
              </c:ext>
            </c:extLst>
          </c:dPt>
          <c:dPt>
            <c:idx val="24"/>
            <c:bubble3D val="0"/>
            <c:extLst>
              <c:ext xmlns:c16="http://schemas.microsoft.com/office/drawing/2014/chart" uri="{C3380CC4-5D6E-409C-BE32-E72D297353CC}">
                <c16:uniqueId val="{00000012-DDF7-4D50-88D5-7F777C436D2E}"/>
              </c:ext>
            </c:extLst>
          </c:dPt>
          <c:dLbls>
            <c:delete val="1"/>
          </c:dLbls>
          <c:errBars>
            <c:errDir val="x"/>
            <c:errBarType val="both"/>
            <c:errValType val="cust"/>
            <c:noEndCap val="0"/>
            <c:plus>
              <c:numRef>
                <c:f>Sheet1!$G$3:$G$68</c:f>
                <c:numCache>
                  <c:formatCode>General</c:formatCode>
                  <c:ptCount val="66"/>
                  <c:pt idx="1">
                    <c:v>0.83999999999999986</c:v>
                  </c:pt>
                  <c:pt idx="2">
                    <c:v>0.84000000000000008</c:v>
                  </c:pt>
                  <c:pt idx="3">
                    <c:v>1.2000000000000002</c:v>
                  </c:pt>
                  <c:pt idx="4">
                    <c:v>6.76</c:v>
                  </c:pt>
                  <c:pt idx="5">
                    <c:v>0.83000000000000007</c:v>
                  </c:pt>
                  <c:pt idx="6">
                    <c:v>0.57999999999999985</c:v>
                  </c:pt>
                  <c:pt idx="7">
                    <c:v>1.01</c:v>
                  </c:pt>
                  <c:pt idx="8">
                    <c:v>0.56999999999999984</c:v>
                  </c:pt>
                  <c:pt idx="9">
                    <c:v>5.5</c:v>
                  </c:pt>
                  <c:pt idx="10">
                    <c:v>1.9700000000000002</c:v>
                  </c:pt>
                  <c:pt idx="11">
                    <c:v>0.85999999999999988</c:v>
                  </c:pt>
                  <c:pt idx="12">
                    <c:v>1.27</c:v>
                  </c:pt>
                  <c:pt idx="13">
                    <c:v>0.5</c:v>
                  </c:pt>
                  <c:pt idx="14">
                    <c:v>0.60000000000000009</c:v>
                  </c:pt>
                  <c:pt idx="15">
                    <c:v>2.76</c:v>
                  </c:pt>
                  <c:pt idx="16">
                    <c:v>0.71</c:v>
                  </c:pt>
                  <c:pt idx="17">
                    <c:v>1.96</c:v>
                  </c:pt>
                  <c:pt idx="18">
                    <c:v>1.0300000000000002</c:v>
                  </c:pt>
                  <c:pt idx="19">
                    <c:v>0.89000000000000012</c:v>
                  </c:pt>
                  <c:pt idx="20">
                    <c:v>7.34</c:v>
                  </c:pt>
                  <c:pt idx="21">
                    <c:v>1.9099999999999993</c:v>
                  </c:pt>
                  <c:pt idx="22">
                    <c:v>8.14</c:v>
                  </c:pt>
                  <c:pt idx="23">
                    <c:v>6.02</c:v>
                  </c:pt>
                  <c:pt idx="24">
                    <c:v>3.3199999999999994</c:v>
                  </c:pt>
                </c:numCache>
              </c:numRef>
            </c:plus>
            <c:minus>
              <c:numRef>
                <c:f>Sheet1!$C$3:$C$68</c:f>
                <c:numCache>
                  <c:formatCode>General</c:formatCode>
                  <c:ptCount val="66"/>
                  <c:pt idx="1">
                    <c:v>0.46000000000000008</c:v>
                  </c:pt>
                  <c:pt idx="2">
                    <c:v>0.47999999999999987</c:v>
                  </c:pt>
                  <c:pt idx="3">
                    <c:v>0.6399999999999999</c:v>
                  </c:pt>
                  <c:pt idx="4">
                    <c:v>0.89</c:v>
                  </c:pt>
                  <c:pt idx="5">
                    <c:v>0.53</c:v>
                  </c:pt>
                  <c:pt idx="6">
                    <c:v>0.42000000000000015</c:v>
                  </c:pt>
                  <c:pt idx="7">
                    <c:v>0.62999999999999989</c:v>
                  </c:pt>
                  <c:pt idx="8">
                    <c:v>0.43000000000000016</c:v>
                  </c:pt>
                  <c:pt idx="9">
                    <c:v>1.36</c:v>
                  </c:pt>
                  <c:pt idx="10">
                    <c:v>0.96</c:v>
                  </c:pt>
                  <c:pt idx="11">
                    <c:v>0.62000000000000011</c:v>
                  </c:pt>
                  <c:pt idx="12">
                    <c:v>0.82000000000000006</c:v>
                  </c:pt>
                  <c:pt idx="13">
                    <c:v>0.42000000000000015</c:v>
                  </c:pt>
                  <c:pt idx="14">
                    <c:v>0.5</c:v>
                  </c:pt>
                  <c:pt idx="15">
                    <c:v>1.42</c:v>
                  </c:pt>
                  <c:pt idx="16">
                    <c:v>0.58000000000000007</c:v>
                  </c:pt>
                  <c:pt idx="17">
                    <c:v>1.22</c:v>
                  </c:pt>
                  <c:pt idx="18">
                    <c:v>0.7799999999999998</c:v>
                  </c:pt>
                  <c:pt idx="19">
                    <c:v>0.70000000000000018</c:v>
                  </c:pt>
                  <c:pt idx="20">
                    <c:v>2.91</c:v>
                  </c:pt>
                  <c:pt idx="21">
                    <c:v>1.3500000000000005</c:v>
                  </c:pt>
                  <c:pt idx="22">
                    <c:v>3.4</c:v>
                  </c:pt>
                  <c:pt idx="23">
                    <c:v>2.9699999999999998</c:v>
                  </c:pt>
                  <c:pt idx="24">
                    <c:v>2.1900000000000004</c:v>
                  </c:pt>
                </c:numCache>
              </c:numRef>
            </c:minus>
            <c:spPr>
              <a:ln w="9525">
                <a:solidFill>
                  <a:srgbClr val="3F1A01"/>
                </a:solidFill>
              </a:ln>
            </c:spPr>
          </c:errBars>
          <c:xVal>
            <c:numRef>
              <c:f>Sheet1!$E$3:$E$27</c:f>
              <c:numCache>
                <c:formatCode>General</c:formatCode>
                <c:ptCount val="25"/>
                <c:pt idx="0">
                  <c:v>1</c:v>
                </c:pt>
                <c:pt idx="1">
                  <c:v>1.05</c:v>
                </c:pt>
                <c:pt idx="2">
                  <c:v>1.1399999999999999</c:v>
                </c:pt>
                <c:pt idx="3">
                  <c:v>1.38</c:v>
                </c:pt>
                <c:pt idx="4">
                  <c:v>1.02</c:v>
                </c:pt>
                <c:pt idx="5">
                  <c:v>1.48</c:v>
                </c:pt>
                <c:pt idx="6">
                  <c:v>1.59</c:v>
                </c:pt>
                <c:pt idx="7">
                  <c:v>1.72</c:v>
                </c:pt>
                <c:pt idx="8">
                  <c:v>1.87</c:v>
                </c:pt>
                <c:pt idx="9">
                  <c:v>1.81</c:v>
                </c:pt>
                <c:pt idx="10">
                  <c:v>1.9</c:v>
                </c:pt>
                <c:pt idx="11">
                  <c:v>2.14</c:v>
                </c:pt>
                <c:pt idx="12">
                  <c:v>2.33</c:v>
                </c:pt>
                <c:pt idx="13">
                  <c:v>2.41</c:v>
                </c:pt>
                <c:pt idx="14">
                  <c:v>2.6</c:v>
                </c:pt>
                <c:pt idx="15">
                  <c:v>2.92</c:v>
                </c:pt>
                <c:pt idx="16">
                  <c:v>3.15</c:v>
                </c:pt>
                <c:pt idx="17">
                  <c:v>3.21</c:v>
                </c:pt>
                <c:pt idx="18">
                  <c:v>3.25</c:v>
                </c:pt>
                <c:pt idx="19">
                  <c:v>3.35</c:v>
                </c:pt>
                <c:pt idx="20">
                  <c:v>4.82</c:v>
                </c:pt>
                <c:pt idx="21">
                  <c:v>4.6100000000000003</c:v>
                </c:pt>
                <c:pt idx="22">
                  <c:v>5.84</c:v>
                </c:pt>
                <c:pt idx="23">
                  <c:v>5.84</c:v>
                </c:pt>
                <c:pt idx="24">
                  <c:v>6.37</c:v>
                </c:pt>
              </c:numCache>
            </c:numRef>
          </c:xVal>
          <c:yVal>
            <c:numRef>
              <c:f>Sheet1!$B$3:$B$27</c:f>
              <c:numCache>
                <c:formatCode>General</c:formatCode>
                <c:ptCount val="25"/>
                <c:pt idx="0">
                  <c:v>24.5</c:v>
                </c:pt>
                <c:pt idx="1">
                  <c:v>23.5</c:v>
                </c:pt>
                <c:pt idx="2">
                  <c:v>22.5</c:v>
                </c:pt>
                <c:pt idx="3">
                  <c:v>21.5</c:v>
                </c:pt>
                <c:pt idx="4">
                  <c:v>20.5</c:v>
                </c:pt>
                <c:pt idx="5">
                  <c:v>19.5</c:v>
                </c:pt>
                <c:pt idx="6">
                  <c:v>18.5</c:v>
                </c:pt>
                <c:pt idx="7">
                  <c:v>17.5</c:v>
                </c:pt>
                <c:pt idx="8">
                  <c:v>16.5</c:v>
                </c:pt>
                <c:pt idx="9">
                  <c:v>15.5</c:v>
                </c:pt>
                <c:pt idx="10">
                  <c:v>14.5</c:v>
                </c:pt>
                <c:pt idx="11">
                  <c:v>13.5</c:v>
                </c:pt>
                <c:pt idx="12">
                  <c:v>12.5</c:v>
                </c:pt>
                <c:pt idx="13">
                  <c:v>11.5</c:v>
                </c:pt>
                <c:pt idx="14">
                  <c:v>10.5</c:v>
                </c:pt>
                <c:pt idx="15">
                  <c:v>9.5</c:v>
                </c:pt>
                <c:pt idx="16">
                  <c:v>8.5</c:v>
                </c:pt>
                <c:pt idx="17">
                  <c:v>7.5</c:v>
                </c:pt>
                <c:pt idx="18">
                  <c:v>6.5</c:v>
                </c:pt>
                <c:pt idx="19">
                  <c:v>5.5</c:v>
                </c:pt>
                <c:pt idx="20">
                  <c:v>4.5</c:v>
                </c:pt>
                <c:pt idx="21">
                  <c:v>3.5</c:v>
                </c:pt>
                <c:pt idx="22">
                  <c:v>2.5</c:v>
                </c:pt>
                <c:pt idx="23">
                  <c:v>1.5</c:v>
                </c:pt>
                <c:pt idx="24">
                  <c:v>0.5</c:v>
                </c:pt>
              </c:numCache>
            </c:numRef>
          </c:yVal>
          <c:smooth val="0"/>
          <c:extLst>
            <c:ext xmlns:c16="http://schemas.microsoft.com/office/drawing/2014/chart" uri="{C3380CC4-5D6E-409C-BE32-E72D297353CC}">
              <c16:uniqueId val="{00000013-DDF7-4D50-88D5-7F777C436D2E}"/>
            </c:ext>
          </c:extLst>
        </c:ser>
        <c:ser>
          <c:idx val="1"/>
          <c:order val="1"/>
          <c:tx>
            <c:strRef>
              <c:f>Sheet1!$A$32</c:f>
              <c:strCache>
                <c:ptCount val="1"/>
              </c:strCache>
            </c:strRef>
          </c:tx>
          <c:spPr>
            <a:ln w="19050">
              <a:noFill/>
            </a:ln>
          </c:spPr>
          <c:marker>
            <c:symbol val="square"/>
            <c:size val="4"/>
            <c:spPr>
              <a:solidFill>
                <a:schemeClr val="accent2"/>
              </a:solidFill>
            </c:spPr>
          </c:marker>
          <c:dLbls>
            <c:delete val="1"/>
          </c:dLbls>
          <c:errBars>
            <c:errDir val="x"/>
            <c:errBarType val="both"/>
            <c:errValType val="cust"/>
            <c:noEndCap val="0"/>
            <c:plus>
              <c:numRef>
                <c:f>Sheet1!$G$33:$G$48</c:f>
                <c:numCache>
                  <c:formatCode>General</c:formatCode>
                  <c:ptCount val="16"/>
                </c:numCache>
              </c:numRef>
            </c:plus>
            <c:minus>
              <c:numRef>
                <c:f>Sheet1!$C$33:$C$48</c:f>
                <c:numCache>
                  <c:formatCode>General</c:formatCode>
                  <c:ptCount val="16"/>
                </c:numCache>
              </c:numRef>
            </c:minus>
            <c:spPr>
              <a:ln w="9525">
                <a:solidFill>
                  <a:schemeClr val="accent2"/>
                </a:solidFill>
              </a:ln>
            </c:spPr>
          </c:errBars>
          <c:xVal>
            <c:numRef>
              <c:f>Sheet1!$E$33:$E$48</c:f>
              <c:numCache>
                <c:formatCode>General</c:formatCode>
                <c:ptCount val="16"/>
              </c:numCache>
            </c:numRef>
          </c:xVal>
          <c:yVal>
            <c:numRef>
              <c:f>Sheet1!$B$33:$B$48</c:f>
              <c:numCache>
                <c:formatCode>General</c:formatCode>
                <c:ptCount val="16"/>
              </c:numCache>
            </c:numRef>
          </c:yVal>
          <c:smooth val="0"/>
          <c:extLst>
            <c:ext xmlns:c16="http://schemas.microsoft.com/office/drawing/2014/chart" uri="{C3380CC4-5D6E-409C-BE32-E72D297353CC}">
              <c16:uniqueId val="{00000014-DDF7-4D50-88D5-7F777C436D2E}"/>
            </c:ext>
          </c:extLst>
        </c:ser>
        <c:ser>
          <c:idx val="2"/>
          <c:order val="2"/>
          <c:tx>
            <c:strRef>
              <c:f>Sheet1!$A$50</c:f>
              <c:strCache>
                <c:ptCount val="1"/>
              </c:strCache>
            </c:strRef>
          </c:tx>
          <c:spPr>
            <a:ln w="19050">
              <a:noFill/>
            </a:ln>
          </c:spPr>
          <c:marker>
            <c:symbol val="triangle"/>
            <c:size val="4"/>
          </c:marker>
          <c:dLbls>
            <c:delete val="1"/>
          </c:dLbls>
          <c:errBars>
            <c:errDir val="x"/>
            <c:errBarType val="both"/>
            <c:errValType val="cust"/>
            <c:noEndCap val="0"/>
            <c:plus>
              <c:numRef>
                <c:f>Sheet1!$G$50</c:f>
                <c:numCache>
                  <c:formatCode>General</c:formatCode>
                  <c:ptCount val="1"/>
                </c:numCache>
              </c:numRef>
            </c:plus>
            <c:minus>
              <c:numRef>
                <c:f>Sheet1!$C$50</c:f>
                <c:numCache>
                  <c:formatCode>General</c:formatCode>
                  <c:ptCount val="1"/>
                </c:numCache>
              </c:numRef>
            </c:minus>
            <c:spPr>
              <a:ln w="9525">
                <a:solidFill>
                  <a:schemeClr val="accent3"/>
                </a:solidFill>
              </a:ln>
            </c:spPr>
          </c:errBars>
          <c:xVal>
            <c:numRef>
              <c:f>Sheet1!$E$50</c:f>
              <c:numCache>
                <c:formatCode>0.00</c:formatCode>
                <c:ptCount val="1"/>
              </c:numCache>
            </c:numRef>
          </c:xVal>
          <c:yVal>
            <c:numRef>
              <c:f>Sheet1!$B$50</c:f>
              <c:numCache>
                <c:formatCode>General</c:formatCode>
                <c:ptCount val="1"/>
              </c:numCache>
            </c:numRef>
          </c:yVal>
          <c:smooth val="0"/>
          <c:extLst>
            <c:ext xmlns:c16="http://schemas.microsoft.com/office/drawing/2014/chart" uri="{C3380CC4-5D6E-409C-BE32-E72D297353CC}">
              <c16:uniqueId val="{00000015-DDF7-4D50-88D5-7F777C436D2E}"/>
            </c:ext>
          </c:extLst>
        </c:ser>
        <c:dLbls>
          <c:dLblPos val="t"/>
          <c:showLegendKey val="0"/>
          <c:showVal val="1"/>
          <c:showCatName val="0"/>
          <c:showSerName val="0"/>
          <c:showPercent val="0"/>
          <c:showBubbleSize val="0"/>
        </c:dLbls>
        <c:axId val="489368576"/>
        <c:axId val="489367792"/>
      </c:scatterChart>
      <c:valAx>
        <c:axId val="489368576"/>
        <c:scaling>
          <c:logBase val="10"/>
          <c:orientation val="minMax"/>
          <c:max val="10"/>
          <c:min val="0.1"/>
        </c:scaling>
        <c:delete val="0"/>
        <c:axPos val="b"/>
        <c:numFmt formatCode="#,##0.0" sourceLinked="0"/>
        <c:majorTickMark val="out"/>
        <c:minorTickMark val="none"/>
        <c:tickLblPos val="nextTo"/>
        <c:spPr>
          <a:noFill/>
          <a:ln w="9525">
            <a:solidFill>
              <a:sysClr val="windowText" lastClr="000000">
                <a:alpha val="98000"/>
              </a:sysClr>
            </a:solidFill>
            <a:tailEnd type="none"/>
          </a:ln>
        </c:spPr>
        <c:txPr>
          <a:bodyPr/>
          <a:lstStyle/>
          <a:p>
            <a:pPr>
              <a:defRPr sz="1050" b="0">
                <a:solidFill>
                  <a:schemeClr val="tx2"/>
                </a:solidFill>
              </a:defRPr>
            </a:pPr>
            <a:endParaRPr lang="en-US"/>
          </a:p>
        </c:txPr>
        <c:crossAx val="489367792"/>
        <c:crosses val="autoZero"/>
        <c:crossBetween val="midCat"/>
      </c:valAx>
      <c:valAx>
        <c:axId val="489367792"/>
        <c:scaling>
          <c:orientation val="minMax"/>
          <c:max val="25"/>
          <c:min val="0"/>
        </c:scaling>
        <c:delete val="0"/>
        <c:axPos val="l"/>
        <c:majorGridlines>
          <c:spPr>
            <a:ln w="9525">
              <a:noFill/>
            </a:ln>
          </c:spPr>
        </c:majorGridlines>
        <c:numFmt formatCode="General" sourceLinked="1"/>
        <c:majorTickMark val="none"/>
        <c:minorTickMark val="none"/>
        <c:tickLblPos val="none"/>
        <c:spPr>
          <a:noFill/>
          <a:ln w="9525">
            <a:solidFill>
              <a:srgbClr val="1A1A17"/>
            </a:solidFill>
            <a:prstDash val="dash"/>
          </a:ln>
        </c:spPr>
        <c:crossAx val="489368576"/>
        <c:crossesAt val="1"/>
        <c:crossBetween val="midCat"/>
        <c:majorUnit val="1"/>
      </c:valAx>
      <c:spPr>
        <a:noFill/>
        <a:ln>
          <a:noFill/>
        </a:ln>
      </c:spPr>
    </c:plotArea>
    <c:plotVisOnly val="1"/>
    <c:dispBlanksAs val="gap"/>
    <c:showDLblsOverMax val="0"/>
  </c:chart>
  <c:spPr>
    <a:noFill/>
    <a:effectLst/>
  </c:spPr>
  <c:txPr>
    <a:bodyPr/>
    <a:lstStyle/>
    <a:p>
      <a:pPr marL="0" algn="l" defTabSz="914400" rtl="0" eaLnBrk="1" latinLnBrk="0" hangingPunct="1">
        <a:defRPr lang="en-US" sz="700" b="1" kern="1200">
          <a:solidFill>
            <a:schemeClr val="bg1"/>
          </a:solidFill>
          <a:latin typeface="+mn-lt"/>
          <a:ea typeface="+mn-ea"/>
          <a:cs typeface="+mn-cs"/>
        </a:defRPr>
      </a:pPr>
      <a:endParaRPr lang="en-US"/>
    </a:p>
  </c:txPr>
  <c:externalData r:id="rId2">
    <c:autoUpdate val="0"/>
  </c:externalData>
  <c:userShapes r:id="rId3"/>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51830856529888"/>
          <c:y val="4.1739665532469404E-2"/>
          <c:w val="0.71396216278913605"/>
          <c:h val="0.79186687489011387"/>
        </c:manualLayout>
      </c:layout>
      <c:scatterChart>
        <c:scatterStyle val="lineMarker"/>
        <c:varyColors val="0"/>
        <c:ser>
          <c:idx val="0"/>
          <c:order val="0"/>
          <c:tx>
            <c:strRef>
              <c:f>Sheet1!$A$2</c:f>
              <c:strCache>
                <c:ptCount val="1"/>
                <c:pt idx="0">
                  <c:v>Outcome</c:v>
                </c:pt>
              </c:strCache>
            </c:strRef>
          </c:tx>
          <c:spPr>
            <a:ln w="28575">
              <a:noFill/>
            </a:ln>
          </c:spPr>
          <c:marker>
            <c:symbol val="circle"/>
            <c:size val="5"/>
            <c:spPr>
              <a:solidFill>
                <a:srgbClr val="7B9CBB">
                  <a:lumMod val="50000"/>
                </a:srgbClr>
              </a:solidFill>
              <a:ln>
                <a:noFill/>
              </a:ln>
            </c:spPr>
          </c:marker>
          <c:dPt>
            <c:idx val="2"/>
            <c:marker>
              <c:spPr>
                <a:solidFill>
                  <a:srgbClr val="7B9CBB"/>
                </a:solidFill>
                <a:ln>
                  <a:noFill/>
                </a:ln>
              </c:spPr>
            </c:marker>
            <c:bubble3D val="0"/>
            <c:extLst>
              <c:ext xmlns:c16="http://schemas.microsoft.com/office/drawing/2014/chart" uri="{C3380CC4-5D6E-409C-BE32-E72D297353CC}">
                <c16:uniqueId val="{0000000D-8F91-4DB1-A130-4AD3EB0E53DC}"/>
              </c:ext>
            </c:extLst>
          </c:dPt>
          <c:dPt>
            <c:idx val="8"/>
            <c:marker>
              <c:spPr>
                <a:solidFill>
                  <a:srgbClr val="7B9CBB"/>
                </a:solidFill>
                <a:ln>
                  <a:noFill/>
                </a:ln>
              </c:spPr>
            </c:marker>
            <c:bubble3D val="0"/>
            <c:extLst>
              <c:ext xmlns:c16="http://schemas.microsoft.com/office/drawing/2014/chart" uri="{C3380CC4-5D6E-409C-BE32-E72D297353CC}">
                <c16:uniqueId val="{00000000-BA31-4C15-8C55-BE5D3889E6E6}"/>
              </c:ext>
            </c:extLst>
          </c:dPt>
          <c:dPt>
            <c:idx val="13"/>
            <c:bubble3D val="0"/>
            <c:extLst>
              <c:ext xmlns:c16="http://schemas.microsoft.com/office/drawing/2014/chart" uri="{C3380CC4-5D6E-409C-BE32-E72D297353CC}">
                <c16:uniqueId val="{00000002-A5E4-4084-AA47-87D45FDA0C3B}"/>
              </c:ext>
            </c:extLst>
          </c:dPt>
          <c:dPt>
            <c:idx val="14"/>
            <c:bubble3D val="0"/>
            <c:extLst>
              <c:ext xmlns:c16="http://schemas.microsoft.com/office/drawing/2014/chart" uri="{C3380CC4-5D6E-409C-BE32-E72D297353CC}">
                <c16:uniqueId val="{00000003-A5E4-4084-AA47-87D45FDA0C3B}"/>
              </c:ext>
            </c:extLst>
          </c:dPt>
          <c:dPt>
            <c:idx val="15"/>
            <c:bubble3D val="0"/>
            <c:extLst>
              <c:ext xmlns:c16="http://schemas.microsoft.com/office/drawing/2014/chart" uri="{C3380CC4-5D6E-409C-BE32-E72D297353CC}">
                <c16:uniqueId val="{00000004-A5E4-4084-AA47-87D45FDA0C3B}"/>
              </c:ext>
            </c:extLst>
          </c:dPt>
          <c:dPt>
            <c:idx val="16"/>
            <c:marker>
              <c:spPr>
                <a:solidFill>
                  <a:srgbClr val="7B9CBB"/>
                </a:solidFill>
                <a:ln>
                  <a:noFill/>
                </a:ln>
              </c:spPr>
            </c:marker>
            <c:bubble3D val="0"/>
            <c:extLst>
              <c:ext xmlns:c16="http://schemas.microsoft.com/office/drawing/2014/chart" uri="{C3380CC4-5D6E-409C-BE32-E72D297353CC}">
                <c16:uniqueId val="{00000005-A5E4-4084-AA47-87D45FDA0C3B}"/>
              </c:ext>
            </c:extLst>
          </c:dPt>
          <c:dPt>
            <c:idx val="17"/>
            <c:bubble3D val="0"/>
            <c:extLst>
              <c:ext xmlns:c16="http://schemas.microsoft.com/office/drawing/2014/chart" uri="{C3380CC4-5D6E-409C-BE32-E72D297353CC}">
                <c16:uniqueId val="{00000006-A5E4-4084-AA47-87D45FDA0C3B}"/>
              </c:ext>
            </c:extLst>
          </c:dPt>
          <c:dPt>
            <c:idx val="18"/>
            <c:marker>
              <c:spPr>
                <a:solidFill>
                  <a:srgbClr val="7B9CBB"/>
                </a:solidFill>
                <a:ln>
                  <a:noFill/>
                </a:ln>
              </c:spPr>
            </c:marker>
            <c:bubble3D val="0"/>
            <c:extLst>
              <c:ext xmlns:c16="http://schemas.microsoft.com/office/drawing/2014/chart" uri="{C3380CC4-5D6E-409C-BE32-E72D297353CC}">
                <c16:uniqueId val="{00000007-A5E4-4084-AA47-87D45FDA0C3B}"/>
              </c:ext>
            </c:extLst>
          </c:dPt>
          <c:dPt>
            <c:idx val="19"/>
            <c:bubble3D val="0"/>
            <c:extLst>
              <c:ext xmlns:c16="http://schemas.microsoft.com/office/drawing/2014/chart" uri="{C3380CC4-5D6E-409C-BE32-E72D297353CC}">
                <c16:uniqueId val="{00000008-A5E4-4084-AA47-87D45FDA0C3B}"/>
              </c:ext>
            </c:extLst>
          </c:dPt>
          <c:dPt>
            <c:idx val="20"/>
            <c:marker>
              <c:spPr>
                <a:solidFill>
                  <a:srgbClr val="7B9CBB"/>
                </a:solidFill>
                <a:ln>
                  <a:noFill/>
                </a:ln>
              </c:spPr>
            </c:marker>
            <c:bubble3D val="0"/>
            <c:extLst>
              <c:ext xmlns:c16="http://schemas.microsoft.com/office/drawing/2014/chart" uri="{C3380CC4-5D6E-409C-BE32-E72D297353CC}">
                <c16:uniqueId val="{00000009-A5E4-4084-AA47-87D45FDA0C3B}"/>
              </c:ext>
            </c:extLst>
          </c:dPt>
          <c:dPt>
            <c:idx val="21"/>
            <c:marker>
              <c:spPr>
                <a:solidFill>
                  <a:srgbClr val="7B9CBB"/>
                </a:solidFill>
                <a:ln>
                  <a:noFill/>
                </a:ln>
              </c:spPr>
            </c:marker>
            <c:bubble3D val="0"/>
            <c:extLst>
              <c:ext xmlns:c16="http://schemas.microsoft.com/office/drawing/2014/chart" uri="{C3380CC4-5D6E-409C-BE32-E72D297353CC}">
                <c16:uniqueId val="{0000000A-A5E4-4084-AA47-87D45FDA0C3B}"/>
              </c:ext>
            </c:extLst>
          </c:dPt>
          <c:dPt>
            <c:idx val="22"/>
            <c:marker>
              <c:spPr>
                <a:solidFill>
                  <a:srgbClr val="7B9CBB"/>
                </a:solidFill>
                <a:ln>
                  <a:noFill/>
                </a:ln>
              </c:spPr>
            </c:marker>
            <c:bubble3D val="0"/>
            <c:extLst>
              <c:ext xmlns:c16="http://schemas.microsoft.com/office/drawing/2014/chart" uri="{C3380CC4-5D6E-409C-BE32-E72D297353CC}">
                <c16:uniqueId val="{0000000B-A5E4-4084-AA47-87D45FDA0C3B}"/>
              </c:ext>
            </c:extLst>
          </c:dPt>
          <c:dPt>
            <c:idx val="23"/>
            <c:marker>
              <c:spPr>
                <a:solidFill>
                  <a:srgbClr val="7B9CBB"/>
                </a:solidFill>
                <a:ln>
                  <a:noFill/>
                </a:ln>
              </c:spPr>
            </c:marker>
            <c:bubble3D val="0"/>
            <c:extLst>
              <c:ext xmlns:c16="http://schemas.microsoft.com/office/drawing/2014/chart" uri="{C3380CC4-5D6E-409C-BE32-E72D297353CC}">
                <c16:uniqueId val="{0000000B-BA31-4C15-8C55-BE5D3889E6E6}"/>
              </c:ext>
            </c:extLst>
          </c:dPt>
          <c:dPt>
            <c:idx val="24"/>
            <c:marker>
              <c:spPr>
                <a:solidFill>
                  <a:srgbClr val="7B9CBB"/>
                </a:solidFill>
                <a:ln>
                  <a:noFill/>
                </a:ln>
              </c:spPr>
            </c:marker>
            <c:bubble3D val="0"/>
            <c:extLst>
              <c:ext xmlns:c16="http://schemas.microsoft.com/office/drawing/2014/chart" uri="{C3380CC4-5D6E-409C-BE32-E72D297353CC}">
                <c16:uniqueId val="{0000000C-BA31-4C15-8C55-BE5D3889E6E6}"/>
              </c:ext>
            </c:extLst>
          </c:dPt>
          <c:dLbls>
            <c:delete val="1"/>
          </c:dLbls>
          <c:errBars>
            <c:errDir val="x"/>
            <c:errBarType val="both"/>
            <c:errValType val="cust"/>
            <c:noEndCap val="0"/>
            <c:plus>
              <c:numRef>
                <c:f>Sheet1!$G$3:$G$68</c:f>
                <c:numCache>
                  <c:formatCode>General</c:formatCode>
                  <c:ptCount val="66"/>
                  <c:pt idx="0">
                    <c:v>0.61</c:v>
                  </c:pt>
                  <c:pt idx="1">
                    <c:v>0.42000000000000004</c:v>
                  </c:pt>
                  <c:pt idx="2">
                    <c:v>-1</c:v>
                  </c:pt>
                  <c:pt idx="3">
                    <c:v>0.84000000000000008</c:v>
                  </c:pt>
                  <c:pt idx="4">
                    <c:v>0.68000000000000016</c:v>
                  </c:pt>
                  <c:pt idx="5">
                    <c:v>0.45999999999999996</c:v>
                  </c:pt>
                  <c:pt idx="6">
                    <c:v>0.31000000000000005</c:v>
                  </c:pt>
                  <c:pt idx="7">
                    <c:v>1.43</c:v>
                  </c:pt>
                  <c:pt idx="8">
                    <c:v>0.6599999999999997</c:v>
                  </c:pt>
                  <c:pt idx="9">
                    <c:v>0.91999999999999993</c:v>
                  </c:pt>
                  <c:pt idx="10">
                    <c:v>0.57000000000000006</c:v>
                  </c:pt>
                  <c:pt idx="11">
                    <c:v>1.0700000000000003</c:v>
                  </c:pt>
                  <c:pt idx="12">
                    <c:v>1.55</c:v>
                  </c:pt>
                  <c:pt idx="13">
                    <c:v>4.2600000000000007</c:v>
                  </c:pt>
                  <c:pt idx="14">
                    <c:v>0.5199999999999998</c:v>
                  </c:pt>
                  <c:pt idx="15">
                    <c:v>2.4499999999999997</c:v>
                  </c:pt>
                  <c:pt idx="16">
                    <c:v>0.48999999999999977</c:v>
                  </c:pt>
                  <c:pt idx="17">
                    <c:v>2.66</c:v>
                  </c:pt>
                  <c:pt idx="18">
                    <c:v>4.5</c:v>
                  </c:pt>
                  <c:pt idx="19">
                    <c:v>7.09</c:v>
                  </c:pt>
                  <c:pt idx="20">
                    <c:v>1.0100000000000002</c:v>
                  </c:pt>
                  <c:pt idx="21">
                    <c:v>3.4499999999999997</c:v>
                  </c:pt>
                  <c:pt idx="22">
                    <c:v>6.11</c:v>
                  </c:pt>
                  <c:pt idx="23">
                    <c:v>2.58</c:v>
                  </c:pt>
                  <c:pt idx="24">
                    <c:v>1.8200000000000003</c:v>
                  </c:pt>
                </c:numCache>
              </c:numRef>
            </c:plus>
            <c:minus>
              <c:numRef>
                <c:f>Sheet1!$C$3:$C$68</c:f>
                <c:numCache>
                  <c:formatCode>General</c:formatCode>
                  <c:ptCount val="66"/>
                  <c:pt idx="0">
                    <c:v>0.3</c:v>
                  </c:pt>
                  <c:pt idx="1">
                    <c:v>0.29000000000000004</c:v>
                  </c:pt>
                  <c:pt idx="2">
                    <c:v>1</c:v>
                  </c:pt>
                  <c:pt idx="3">
                    <c:v>0.45999999999999996</c:v>
                  </c:pt>
                  <c:pt idx="4">
                    <c:v>0.42999999999999994</c:v>
                  </c:pt>
                  <c:pt idx="5">
                    <c:v>0.35</c:v>
                  </c:pt>
                  <c:pt idx="6">
                    <c:v>0.25</c:v>
                  </c:pt>
                  <c:pt idx="7">
                    <c:v>0.66</c:v>
                  </c:pt>
                  <c:pt idx="8">
                    <c:v>0.44000000000000006</c:v>
                  </c:pt>
                  <c:pt idx="9">
                    <c:v>0.55999999999999994</c:v>
                  </c:pt>
                  <c:pt idx="10">
                    <c:v>0.39999999999999991</c:v>
                  </c:pt>
                  <c:pt idx="11">
                    <c:v>0.59999999999999987</c:v>
                  </c:pt>
                  <c:pt idx="12">
                    <c:v>0.72999999999999987</c:v>
                  </c:pt>
                  <c:pt idx="13">
                    <c:v>1.0499999999999998</c:v>
                  </c:pt>
                  <c:pt idx="14">
                    <c:v>0.39000000000000012</c:v>
                  </c:pt>
                  <c:pt idx="15">
                    <c:v>0.98999999999999988</c:v>
                  </c:pt>
                  <c:pt idx="16">
                    <c:v>0.38000000000000012</c:v>
                  </c:pt>
                  <c:pt idx="17">
                    <c:v>1.1299999999999999</c:v>
                  </c:pt>
                  <c:pt idx="18">
                    <c:v>1.56</c:v>
                  </c:pt>
                  <c:pt idx="19">
                    <c:v>2.11</c:v>
                  </c:pt>
                  <c:pt idx="20">
                    <c:v>0.73</c:v>
                  </c:pt>
                  <c:pt idx="21">
                    <c:v>1.7000000000000002</c:v>
                  </c:pt>
                  <c:pt idx="22">
                    <c:v>2.2399999999999998</c:v>
                  </c:pt>
                  <c:pt idx="23">
                    <c:v>1.4700000000000002</c:v>
                  </c:pt>
                  <c:pt idx="24">
                    <c:v>1.1999999999999997</c:v>
                  </c:pt>
                </c:numCache>
              </c:numRef>
            </c:minus>
            <c:spPr>
              <a:ln w="9525">
                <a:solidFill>
                  <a:srgbClr val="3F1A01"/>
                </a:solidFill>
              </a:ln>
            </c:spPr>
          </c:errBars>
          <c:xVal>
            <c:numRef>
              <c:f>Sheet1!$E$3:$E$27</c:f>
              <c:numCache>
                <c:formatCode>General</c:formatCode>
                <c:ptCount val="25"/>
                <c:pt idx="0">
                  <c:v>0.61</c:v>
                </c:pt>
                <c:pt idx="1">
                  <c:v>0.92</c:v>
                </c:pt>
                <c:pt idx="2">
                  <c:v>1</c:v>
                </c:pt>
                <c:pt idx="3">
                  <c:v>1</c:v>
                </c:pt>
                <c:pt idx="4">
                  <c:v>1.1399999999999999</c:v>
                </c:pt>
                <c:pt idx="5">
                  <c:v>1.26</c:v>
                </c:pt>
                <c:pt idx="6">
                  <c:v>1.28</c:v>
                </c:pt>
                <c:pt idx="7">
                  <c:v>1.24</c:v>
                </c:pt>
                <c:pt idx="8">
                  <c:v>1.37</c:v>
                </c:pt>
                <c:pt idx="9">
                  <c:v>1.4</c:v>
                </c:pt>
                <c:pt idx="10">
                  <c:v>1.38</c:v>
                </c:pt>
                <c:pt idx="11">
                  <c:v>1.4</c:v>
                </c:pt>
                <c:pt idx="12">
                  <c:v>1.41</c:v>
                </c:pt>
                <c:pt idx="13">
                  <c:v>1.39</c:v>
                </c:pt>
                <c:pt idx="14">
                  <c:v>1.53</c:v>
                </c:pt>
                <c:pt idx="15">
                  <c:v>1.65</c:v>
                </c:pt>
                <c:pt idx="16">
                  <c:v>1.6</c:v>
                </c:pt>
                <c:pt idx="17">
                  <c:v>1.96</c:v>
                </c:pt>
                <c:pt idx="18">
                  <c:v>2.39</c:v>
                </c:pt>
                <c:pt idx="19">
                  <c:v>3.01</c:v>
                </c:pt>
                <c:pt idx="20">
                  <c:v>2.67</c:v>
                </c:pt>
                <c:pt idx="21">
                  <c:v>3.35</c:v>
                </c:pt>
                <c:pt idx="22">
                  <c:v>3.55</c:v>
                </c:pt>
                <c:pt idx="23">
                  <c:v>3.41</c:v>
                </c:pt>
                <c:pt idx="24">
                  <c:v>3.51</c:v>
                </c:pt>
              </c:numCache>
            </c:numRef>
          </c:xVal>
          <c:yVal>
            <c:numRef>
              <c:f>Sheet1!$B$3:$B$27</c:f>
              <c:numCache>
                <c:formatCode>General</c:formatCode>
                <c:ptCount val="25"/>
                <c:pt idx="0">
                  <c:v>24.5</c:v>
                </c:pt>
                <c:pt idx="1">
                  <c:v>23.5</c:v>
                </c:pt>
                <c:pt idx="2">
                  <c:v>22.5</c:v>
                </c:pt>
                <c:pt idx="3">
                  <c:v>21.5</c:v>
                </c:pt>
                <c:pt idx="4">
                  <c:v>20.5</c:v>
                </c:pt>
                <c:pt idx="5">
                  <c:v>19.5</c:v>
                </c:pt>
                <c:pt idx="6">
                  <c:v>18.5</c:v>
                </c:pt>
                <c:pt idx="7">
                  <c:v>17.5</c:v>
                </c:pt>
                <c:pt idx="8">
                  <c:v>16.5</c:v>
                </c:pt>
                <c:pt idx="9">
                  <c:v>15.5</c:v>
                </c:pt>
                <c:pt idx="10">
                  <c:v>14.5</c:v>
                </c:pt>
                <c:pt idx="11">
                  <c:v>13.5</c:v>
                </c:pt>
                <c:pt idx="12">
                  <c:v>12.5</c:v>
                </c:pt>
                <c:pt idx="13">
                  <c:v>11.5</c:v>
                </c:pt>
                <c:pt idx="14">
                  <c:v>10.5</c:v>
                </c:pt>
                <c:pt idx="15">
                  <c:v>9.5</c:v>
                </c:pt>
                <c:pt idx="16">
                  <c:v>8.5</c:v>
                </c:pt>
                <c:pt idx="17">
                  <c:v>7.5</c:v>
                </c:pt>
                <c:pt idx="18">
                  <c:v>6.5</c:v>
                </c:pt>
                <c:pt idx="19">
                  <c:v>5.5</c:v>
                </c:pt>
                <c:pt idx="20">
                  <c:v>4.5</c:v>
                </c:pt>
                <c:pt idx="21">
                  <c:v>3.5</c:v>
                </c:pt>
                <c:pt idx="22">
                  <c:v>2.5</c:v>
                </c:pt>
                <c:pt idx="23">
                  <c:v>1.5</c:v>
                </c:pt>
                <c:pt idx="24">
                  <c:v>0.5</c:v>
                </c:pt>
              </c:numCache>
            </c:numRef>
          </c:yVal>
          <c:smooth val="0"/>
          <c:extLst>
            <c:ext xmlns:c16="http://schemas.microsoft.com/office/drawing/2014/chart" uri="{C3380CC4-5D6E-409C-BE32-E72D297353CC}">
              <c16:uniqueId val="{0000000C-A5E4-4084-AA47-87D45FDA0C3B}"/>
            </c:ext>
          </c:extLst>
        </c:ser>
        <c:ser>
          <c:idx val="1"/>
          <c:order val="1"/>
          <c:tx>
            <c:strRef>
              <c:f>Sheet1!$A$32</c:f>
              <c:strCache>
                <c:ptCount val="1"/>
              </c:strCache>
            </c:strRef>
          </c:tx>
          <c:spPr>
            <a:ln w="19050">
              <a:noFill/>
            </a:ln>
          </c:spPr>
          <c:marker>
            <c:symbol val="square"/>
            <c:size val="4"/>
            <c:spPr>
              <a:solidFill>
                <a:schemeClr val="accent2"/>
              </a:solidFill>
            </c:spPr>
          </c:marker>
          <c:dLbls>
            <c:delete val="1"/>
          </c:dLbls>
          <c:errBars>
            <c:errDir val="x"/>
            <c:errBarType val="both"/>
            <c:errValType val="cust"/>
            <c:noEndCap val="0"/>
            <c:plus>
              <c:numRef>
                <c:f>Sheet1!$G$33:$G$48</c:f>
                <c:numCache>
                  <c:formatCode>General</c:formatCode>
                  <c:ptCount val="16"/>
                </c:numCache>
              </c:numRef>
            </c:plus>
            <c:minus>
              <c:numRef>
                <c:f>Sheet1!$C$33:$C$48</c:f>
                <c:numCache>
                  <c:formatCode>General</c:formatCode>
                  <c:ptCount val="16"/>
                </c:numCache>
              </c:numRef>
            </c:minus>
            <c:spPr>
              <a:ln w="9525">
                <a:solidFill>
                  <a:schemeClr val="accent2"/>
                </a:solidFill>
              </a:ln>
            </c:spPr>
          </c:errBars>
          <c:xVal>
            <c:numRef>
              <c:f>Sheet1!$E$33:$E$48</c:f>
              <c:numCache>
                <c:formatCode>General</c:formatCode>
                <c:ptCount val="16"/>
              </c:numCache>
            </c:numRef>
          </c:xVal>
          <c:yVal>
            <c:numRef>
              <c:f>Sheet1!$B$33:$B$48</c:f>
              <c:numCache>
                <c:formatCode>General</c:formatCode>
                <c:ptCount val="16"/>
              </c:numCache>
            </c:numRef>
          </c:yVal>
          <c:smooth val="0"/>
          <c:extLst>
            <c:ext xmlns:c16="http://schemas.microsoft.com/office/drawing/2014/chart" uri="{C3380CC4-5D6E-409C-BE32-E72D297353CC}">
              <c16:uniqueId val="{0000000D-A5E4-4084-AA47-87D45FDA0C3B}"/>
            </c:ext>
          </c:extLst>
        </c:ser>
        <c:ser>
          <c:idx val="2"/>
          <c:order val="2"/>
          <c:tx>
            <c:strRef>
              <c:f>Sheet1!$A$50</c:f>
              <c:strCache>
                <c:ptCount val="1"/>
              </c:strCache>
            </c:strRef>
          </c:tx>
          <c:spPr>
            <a:ln w="19050">
              <a:noFill/>
            </a:ln>
          </c:spPr>
          <c:marker>
            <c:symbol val="triangle"/>
            <c:size val="4"/>
          </c:marker>
          <c:dLbls>
            <c:delete val="1"/>
          </c:dLbls>
          <c:errBars>
            <c:errDir val="x"/>
            <c:errBarType val="both"/>
            <c:errValType val="cust"/>
            <c:noEndCap val="0"/>
            <c:plus>
              <c:numRef>
                <c:f>Sheet1!$G$50</c:f>
                <c:numCache>
                  <c:formatCode>General</c:formatCode>
                  <c:ptCount val="1"/>
                </c:numCache>
              </c:numRef>
            </c:plus>
            <c:minus>
              <c:numRef>
                <c:f>Sheet1!$C$50</c:f>
                <c:numCache>
                  <c:formatCode>General</c:formatCode>
                  <c:ptCount val="1"/>
                </c:numCache>
              </c:numRef>
            </c:minus>
            <c:spPr>
              <a:ln w="9525">
                <a:solidFill>
                  <a:schemeClr val="accent3"/>
                </a:solidFill>
              </a:ln>
            </c:spPr>
          </c:errBars>
          <c:xVal>
            <c:numRef>
              <c:f>Sheet1!$E$50</c:f>
              <c:numCache>
                <c:formatCode>0.00</c:formatCode>
                <c:ptCount val="1"/>
              </c:numCache>
            </c:numRef>
          </c:xVal>
          <c:yVal>
            <c:numRef>
              <c:f>Sheet1!$B$50</c:f>
              <c:numCache>
                <c:formatCode>General</c:formatCode>
                <c:ptCount val="1"/>
              </c:numCache>
            </c:numRef>
          </c:yVal>
          <c:smooth val="0"/>
          <c:extLst>
            <c:ext xmlns:c16="http://schemas.microsoft.com/office/drawing/2014/chart" uri="{C3380CC4-5D6E-409C-BE32-E72D297353CC}">
              <c16:uniqueId val="{0000000E-A5E4-4084-AA47-87D45FDA0C3B}"/>
            </c:ext>
          </c:extLst>
        </c:ser>
        <c:dLbls>
          <c:dLblPos val="t"/>
          <c:showLegendKey val="0"/>
          <c:showVal val="1"/>
          <c:showCatName val="0"/>
          <c:showSerName val="0"/>
          <c:showPercent val="0"/>
          <c:showBubbleSize val="0"/>
        </c:dLbls>
        <c:axId val="489368576"/>
        <c:axId val="489367792"/>
      </c:scatterChart>
      <c:valAx>
        <c:axId val="489368576"/>
        <c:scaling>
          <c:logBase val="10"/>
          <c:orientation val="minMax"/>
          <c:max val="10"/>
          <c:min val="0.1"/>
        </c:scaling>
        <c:delete val="0"/>
        <c:axPos val="b"/>
        <c:numFmt formatCode="#,##0.0" sourceLinked="0"/>
        <c:majorTickMark val="out"/>
        <c:minorTickMark val="none"/>
        <c:tickLblPos val="nextTo"/>
        <c:spPr>
          <a:noFill/>
          <a:ln w="9525">
            <a:solidFill>
              <a:srgbClr val="1A1A17"/>
            </a:solidFill>
            <a:tailEnd type="none"/>
          </a:ln>
        </c:spPr>
        <c:txPr>
          <a:bodyPr anchor="t" anchorCtr="0"/>
          <a:lstStyle/>
          <a:p>
            <a:pPr>
              <a:defRPr sz="1050">
                <a:solidFill>
                  <a:schemeClr val="tx1"/>
                </a:solidFill>
              </a:defRPr>
            </a:pPr>
            <a:endParaRPr lang="en-US"/>
          </a:p>
        </c:txPr>
        <c:crossAx val="489367792"/>
        <c:crosses val="autoZero"/>
        <c:crossBetween val="midCat"/>
      </c:valAx>
      <c:valAx>
        <c:axId val="489367792"/>
        <c:scaling>
          <c:orientation val="minMax"/>
          <c:max val="25"/>
          <c:min val="0"/>
        </c:scaling>
        <c:delete val="0"/>
        <c:axPos val="l"/>
        <c:majorGridlines>
          <c:spPr>
            <a:ln w="9525">
              <a:noFill/>
            </a:ln>
          </c:spPr>
        </c:majorGridlines>
        <c:numFmt formatCode="General" sourceLinked="1"/>
        <c:majorTickMark val="none"/>
        <c:minorTickMark val="none"/>
        <c:tickLblPos val="none"/>
        <c:spPr>
          <a:noFill/>
          <a:ln w="9525">
            <a:solidFill>
              <a:srgbClr val="1A1A17"/>
            </a:solidFill>
            <a:prstDash val="dash"/>
          </a:ln>
        </c:spPr>
        <c:crossAx val="489368576"/>
        <c:crossesAt val="1"/>
        <c:crossBetween val="midCat"/>
        <c:majorUnit val="1"/>
      </c:valAx>
      <c:spPr>
        <a:noFill/>
        <a:ln>
          <a:noFill/>
        </a:ln>
      </c:spPr>
    </c:plotArea>
    <c:plotVisOnly val="1"/>
    <c:dispBlanksAs val="gap"/>
    <c:showDLblsOverMax val="0"/>
  </c:chart>
  <c:spPr>
    <a:noFill/>
    <a:effectLst/>
  </c:spPr>
  <c:txPr>
    <a:bodyPr/>
    <a:lstStyle/>
    <a:p>
      <a:pPr>
        <a:defRPr sz="900">
          <a:solidFill>
            <a:schemeClr val="tx2"/>
          </a:solidFill>
        </a:defRPr>
      </a:pPr>
      <a:endParaRPr lang="en-US"/>
    </a:p>
  </c:txPr>
  <c:externalData r:id="rId2">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7750023274154241E-2"/>
          <c:y val="7.9508139509059592E-2"/>
          <c:w val="0.7020835237501043"/>
          <c:h val="0.79504887512651057"/>
        </c:manualLayout>
      </c:layout>
      <c:scatterChart>
        <c:scatterStyle val="lineMarker"/>
        <c:varyColors val="0"/>
        <c:ser>
          <c:idx val="0"/>
          <c:order val="0"/>
          <c:tx>
            <c:strRef>
              <c:f>Sheet1!$A$2</c:f>
              <c:strCache>
                <c:ptCount val="1"/>
                <c:pt idx="0">
                  <c:v>Outcome</c:v>
                </c:pt>
              </c:strCache>
            </c:strRef>
          </c:tx>
          <c:spPr>
            <a:ln w="28575">
              <a:noFill/>
            </a:ln>
          </c:spPr>
          <c:marker>
            <c:symbol val="circle"/>
            <c:size val="5"/>
            <c:spPr>
              <a:solidFill>
                <a:srgbClr val="7B9CBB"/>
              </a:solidFill>
              <a:ln>
                <a:noFill/>
              </a:ln>
            </c:spPr>
          </c:marker>
          <c:dPt>
            <c:idx val="0"/>
            <c:marker>
              <c:spPr>
                <a:solidFill>
                  <a:srgbClr val="7B9CBB">
                    <a:lumMod val="50000"/>
                  </a:srgbClr>
                </a:solidFill>
                <a:ln>
                  <a:noFill/>
                </a:ln>
              </c:spPr>
            </c:marker>
            <c:bubble3D val="0"/>
            <c:extLst>
              <c:ext xmlns:c16="http://schemas.microsoft.com/office/drawing/2014/chart" uri="{C3380CC4-5D6E-409C-BE32-E72D297353CC}">
                <c16:uniqueId val="{00000008-DBFC-4916-BC11-3929F41ABA63}"/>
              </c:ext>
            </c:extLst>
          </c:dPt>
          <c:dPt>
            <c:idx val="3"/>
            <c:marker>
              <c:spPr>
                <a:solidFill>
                  <a:srgbClr val="7B9CBB">
                    <a:lumMod val="50000"/>
                  </a:srgbClr>
                </a:solidFill>
                <a:ln>
                  <a:noFill/>
                </a:ln>
              </c:spPr>
            </c:marker>
            <c:bubble3D val="0"/>
            <c:extLst>
              <c:ext xmlns:c16="http://schemas.microsoft.com/office/drawing/2014/chart" uri="{C3380CC4-5D6E-409C-BE32-E72D297353CC}">
                <c16:uniqueId val="{00000006-DBFC-4916-BC11-3929F41ABA63}"/>
              </c:ext>
            </c:extLst>
          </c:dPt>
          <c:dPt>
            <c:idx val="5"/>
            <c:marker>
              <c:spPr>
                <a:solidFill>
                  <a:srgbClr val="7B9CBB">
                    <a:lumMod val="50000"/>
                  </a:srgbClr>
                </a:solidFill>
                <a:ln>
                  <a:noFill/>
                </a:ln>
              </c:spPr>
            </c:marker>
            <c:bubble3D val="0"/>
            <c:extLst>
              <c:ext xmlns:c16="http://schemas.microsoft.com/office/drawing/2014/chart" uri="{C3380CC4-5D6E-409C-BE32-E72D297353CC}">
                <c16:uniqueId val="{00000005-DBFC-4916-BC11-3929F41ABA63}"/>
              </c:ext>
            </c:extLst>
          </c:dPt>
          <c:dPt>
            <c:idx val="6"/>
            <c:marker>
              <c:spPr>
                <a:solidFill>
                  <a:srgbClr val="7B9CBB">
                    <a:lumMod val="50000"/>
                  </a:srgbClr>
                </a:solidFill>
                <a:ln>
                  <a:noFill/>
                </a:ln>
              </c:spPr>
            </c:marker>
            <c:bubble3D val="0"/>
            <c:extLst>
              <c:ext xmlns:c16="http://schemas.microsoft.com/office/drawing/2014/chart" uri="{C3380CC4-5D6E-409C-BE32-E72D297353CC}">
                <c16:uniqueId val="{00000004-DBFC-4916-BC11-3929F41ABA63}"/>
              </c:ext>
            </c:extLst>
          </c:dPt>
          <c:dPt>
            <c:idx val="7"/>
            <c:marker>
              <c:spPr>
                <a:solidFill>
                  <a:srgbClr val="7B9CBB">
                    <a:lumMod val="50000"/>
                  </a:srgbClr>
                </a:solidFill>
                <a:ln>
                  <a:noFill/>
                </a:ln>
              </c:spPr>
            </c:marker>
            <c:bubble3D val="0"/>
            <c:extLst>
              <c:ext xmlns:c16="http://schemas.microsoft.com/office/drawing/2014/chart" uri="{C3380CC4-5D6E-409C-BE32-E72D297353CC}">
                <c16:uniqueId val="{00000003-DBFC-4916-BC11-3929F41ABA63}"/>
              </c:ext>
            </c:extLst>
          </c:dPt>
          <c:dPt>
            <c:idx val="8"/>
            <c:marker>
              <c:spPr>
                <a:solidFill>
                  <a:srgbClr val="7B9CBB">
                    <a:lumMod val="50000"/>
                  </a:srgbClr>
                </a:solidFill>
                <a:ln>
                  <a:noFill/>
                </a:ln>
              </c:spPr>
            </c:marker>
            <c:bubble3D val="0"/>
            <c:extLst>
              <c:ext xmlns:c16="http://schemas.microsoft.com/office/drawing/2014/chart" uri="{C3380CC4-5D6E-409C-BE32-E72D297353CC}">
                <c16:uniqueId val="{00000002-DBFC-4916-BC11-3929F41ABA63}"/>
              </c:ext>
            </c:extLst>
          </c:dPt>
          <c:dPt>
            <c:idx val="9"/>
            <c:marker>
              <c:spPr>
                <a:solidFill>
                  <a:srgbClr val="7B9CBB">
                    <a:lumMod val="50000"/>
                  </a:srgbClr>
                </a:solidFill>
                <a:ln>
                  <a:noFill/>
                </a:ln>
              </c:spPr>
            </c:marker>
            <c:bubble3D val="0"/>
            <c:extLst>
              <c:ext xmlns:c16="http://schemas.microsoft.com/office/drawing/2014/chart" uri="{C3380CC4-5D6E-409C-BE32-E72D297353CC}">
                <c16:uniqueId val="{00000001-DBFC-4916-BC11-3929F41ABA63}"/>
              </c:ext>
            </c:extLst>
          </c:dPt>
          <c:dPt>
            <c:idx val="10"/>
            <c:marker>
              <c:spPr>
                <a:solidFill>
                  <a:srgbClr val="7B9CBB">
                    <a:lumMod val="50000"/>
                  </a:srgbClr>
                </a:solidFill>
                <a:ln>
                  <a:noFill/>
                </a:ln>
              </c:spPr>
            </c:marker>
            <c:bubble3D val="0"/>
            <c:extLst>
              <c:ext xmlns:c16="http://schemas.microsoft.com/office/drawing/2014/chart" uri="{C3380CC4-5D6E-409C-BE32-E72D297353CC}">
                <c16:uniqueId val="{00000000-DBFC-4916-BC11-3929F41ABA63}"/>
              </c:ext>
            </c:extLst>
          </c:dPt>
          <c:dPt>
            <c:idx val="11"/>
            <c:marker>
              <c:spPr>
                <a:solidFill>
                  <a:srgbClr val="7B9CBB">
                    <a:lumMod val="50000"/>
                  </a:srgbClr>
                </a:solidFill>
                <a:ln>
                  <a:noFill/>
                </a:ln>
              </c:spPr>
            </c:marker>
            <c:bubble3D val="0"/>
            <c:extLst>
              <c:ext xmlns:c16="http://schemas.microsoft.com/office/drawing/2014/chart" uri="{C3380CC4-5D6E-409C-BE32-E72D297353CC}">
                <c16:uniqueId val="{00000000-6698-451D-B968-934AB82DC47A}"/>
              </c:ext>
            </c:extLst>
          </c:dPt>
          <c:dPt>
            <c:idx val="12"/>
            <c:marker>
              <c:spPr>
                <a:solidFill>
                  <a:srgbClr val="7B9CBB">
                    <a:lumMod val="50000"/>
                  </a:srgbClr>
                </a:solidFill>
                <a:ln>
                  <a:noFill/>
                </a:ln>
              </c:spPr>
            </c:marker>
            <c:bubble3D val="0"/>
            <c:extLst>
              <c:ext xmlns:c16="http://schemas.microsoft.com/office/drawing/2014/chart" uri="{C3380CC4-5D6E-409C-BE32-E72D297353CC}">
                <c16:uniqueId val="{00000001-6698-451D-B968-934AB82DC47A}"/>
              </c:ext>
            </c:extLst>
          </c:dPt>
          <c:dPt>
            <c:idx val="13"/>
            <c:marker>
              <c:spPr>
                <a:solidFill>
                  <a:srgbClr val="7B9CBB">
                    <a:lumMod val="50000"/>
                  </a:srgbClr>
                </a:solidFill>
                <a:ln>
                  <a:noFill/>
                </a:ln>
              </c:spPr>
            </c:marker>
            <c:bubble3D val="0"/>
            <c:extLst>
              <c:ext xmlns:c16="http://schemas.microsoft.com/office/drawing/2014/chart" uri="{C3380CC4-5D6E-409C-BE32-E72D297353CC}">
                <c16:uniqueId val="{00000002-6698-451D-B968-934AB82DC47A}"/>
              </c:ext>
            </c:extLst>
          </c:dPt>
          <c:dPt>
            <c:idx val="14"/>
            <c:marker>
              <c:spPr>
                <a:solidFill>
                  <a:srgbClr val="7B9CBB">
                    <a:lumMod val="50000"/>
                  </a:srgbClr>
                </a:solidFill>
                <a:ln>
                  <a:noFill/>
                </a:ln>
              </c:spPr>
            </c:marker>
            <c:bubble3D val="0"/>
            <c:extLst>
              <c:ext xmlns:c16="http://schemas.microsoft.com/office/drawing/2014/chart" uri="{C3380CC4-5D6E-409C-BE32-E72D297353CC}">
                <c16:uniqueId val="{00000003-6698-451D-B968-934AB82DC47A}"/>
              </c:ext>
            </c:extLst>
          </c:dPt>
          <c:dPt>
            <c:idx val="15"/>
            <c:bubble3D val="0"/>
            <c:extLst>
              <c:ext xmlns:c16="http://schemas.microsoft.com/office/drawing/2014/chart" uri="{C3380CC4-5D6E-409C-BE32-E72D297353CC}">
                <c16:uniqueId val="{00000004-6698-451D-B968-934AB82DC47A}"/>
              </c:ext>
            </c:extLst>
          </c:dPt>
          <c:dPt>
            <c:idx val="16"/>
            <c:marker>
              <c:spPr>
                <a:solidFill>
                  <a:srgbClr val="7B9CBB">
                    <a:lumMod val="50000"/>
                  </a:srgbClr>
                </a:solidFill>
                <a:ln>
                  <a:noFill/>
                </a:ln>
              </c:spPr>
            </c:marker>
            <c:bubble3D val="0"/>
            <c:extLst>
              <c:ext xmlns:c16="http://schemas.microsoft.com/office/drawing/2014/chart" uri="{C3380CC4-5D6E-409C-BE32-E72D297353CC}">
                <c16:uniqueId val="{00000005-6698-451D-B968-934AB82DC47A}"/>
              </c:ext>
            </c:extLst>
          </c:dPt>
          <c:dPt>
            <c:idx val="17"/>
            <c:marker>
              <c:spPr>
                <a:solidFill>
                  <a:srgbClr val="7B9CBB">
                    <a:lumMod val="50000"/>
                  </a:srgbClr>
                </a:solidFill>
                <a:ln>
                  <a:noFill/>
                </a:ln>
              </c:spPr>
            </c:marker>
            <c:bubble3D val="0"/>
            <c:extLst>
              <c:ext xmlns:c16="http://schemas.microsoft.com/office/drawing/2014/chart" uri="{C3380CC4-5D6E-409C-BE32-E72D297353CC}">
                <c16:uniqueId val="{00000006-6698-451D-B968-934AB82DC47A}"/>
              </c:ext>
            </c:extLst>
          </c:dPt>
          <c:dPt>
            <c:idx val="18"/>
            <c:bubble3D val="0"/>
            <c:extLst>
              <c:ext xmlns:c16="http://schemas.microsoft.com/office/drawing/2014/chart" uri="{C3380CC4-5D6E-409C-BE32-E72D297353CC}">
                <c16:uniqueId val="{00000007-6698-451D-B968-934AB82DC47A}"/>
              </c:ext>
            </c:extLst>
          </c:dPt>
          <c:dPt>
            <c:idx val="19"/>
            <c:bubble3D val="0"/>
            <c:extLst>
              <c:ext xmlns:c16="http://schemas.microsoft.com/office/drawing/2014/chart" uri="{C3380CC4-5D6E-409C-BE32-E72D297353CC}">
                <c16:uniqueId val="{00000008-6698-451D-B968-934AB82DC47A}"/>
              </c:ext>
            </c:extLst>
          </c:dPt>
          <c:dPt>
            <c:idx val="20"/>
            <c:bubble3D val="0"/>
            <c:extLst>
              <c:ext xmlns:c16="http://schemas.microsoft.com/office/drawing/2014/chart" uri="{C3380CC4-5D6E-409C-BE32-E72D297353CC}">
                <c16:uniqueId val="{00000009-6698-451D-B968-934AB82DC47A}"/>
              </c:ext>
            </c:extLst>
          </c:dPt>
          <c:dPt>
            <c:idx val="21"/>
            <c:bubble3D val="0"/>
            <c:extLst>
              <c:ext xmlns:c16="http://schemas.microsoft.com/office/drawing/2014/chart" uri="{C3380CC4-5D6E-409C-BE32-E72D297353CC}">
                <c16:uniqueId val="{0000000A-6698-451D-B968-934AB82DC47A}"/>
              </c:ext>
            </c:extLst>
          </c:dPt>
          <c:dPt>
            <c:idx val="22"/>
            <c:bubble3D val="0"/>
            <c:extLst>
              <c:ext xmlns:c16="http://schemas.microsoft.com/office/drawing/2014/chart" uri="{C3380CC4-5D6E-409C-BE32-E72D297353CC}">
                <c16:uniqueId val="{0000000B-6698-451D-B968-934AB82DC47A}"/>
              </c:ext>
            </c:extLst>
          </c:dPt>
          <c:dLbls>
            <c:delete val="1"/>
          </c:dLbls>
          <c:errBars>
            <c:errDir val="x"/>
            <c:errBarType val="both"/>
            <c:errValType val="cust"/>
            <c:noEndCap val="0"/>
            <c:plus>
              <c:numRef>
                <c:f>Sheet1!$G$3:$G$68</c:f>
                <c:numCache>
                  <c:formatCode>General</c:formatCode>
                  <c:ptCount val="66"/>
                  <c:pt idx="0">
                    <c:v>0.42000000000000004</c:v>
                  </c:pt>
                  <c:pt idx="1">
                    <c:v>0.19999999999999996</c:v>
                  </c:pt>
                  <c:pt idx="2">
                    <c:v>0.18999999999999995</c:v>
                  </c:pt>
                  <c:pt idx="3">
                    <c:v>1.64</c:v>
                  </c:pt>
                  <c:pt idx="4">
                    <c:v>-1</c:v>
                  </c:pt>
                  <c:pt idx="5">
                    <c:v>0.34000000000000008</c:v>
                  </c:pt>
                  <c:pt idx="6">
                    <c:v>0.67999999999999994</c:v>
                  </c:pt>
                  <c:pt idx="7">
                    <c:v>0.34999999999999987</c:v>
                  </c:pt>
                  <c:pt idx="8">
                    <c:v>0.21000000000000019</c:v>
                  </c:pt>
                  <c:pt idx="9">
                    <c:v>0.44999999999999996</c:v>
                  </c:pt>
                  <c:pt idx="10">
                    <c:v>0.7</c:v>
                  </c:pt>
                  <c:pt idx="11">
                    <c:v>2.7499999999999996</c:v>
                  </c:pt>
                  <c:pt idx="12">
                    <c:v>1.62</c:v>
                  </c:pt>
                  <c:pt idx="13">
                    <c:v>0.72999999999999976</c:v>
                  </c:pt>
                  <c:pt idx="14">
                    <c:v>0.58999999999999986</c:v>
                  </c:pt>
                  <c:pt idx="15">
                    <c:v>0.30999999999999983</c:v>
                  </c:pt>
                  <c:pt idx="16">
                    <c:v>1.2300000000000002</c:v>
                  </c:pt>
                  <c:pt idx="17">
                    <c:v>0.85999999999999988</c:v>
                  </c:pt>
                  <c:pt idx="18">
                    <c:v>0.33000000000000007</c:v>
                  </c:pt>
                  <c:pt idx="19">
                    <c:v>0.74</c:v>
                  </c:pt>
                  <c:pt idx="20">
                    <c:v>0.52000000000000024</c:v>
                  </c:pt>
                  <c:pt idx="21">
                    <c:v>1.8899999999999997</c:v>
                  </c:pt>
                  <c:pt idx="22">
                    <c:v>3.3199999999999994</c:v>
                  </c:pt>
                </c:numCache>
              </c:numRef>
            </c:plus>
            <c:minus>
              <c:numRef>
                <c:f>Sheet1!$C$3:$C$68</c:f>
                <c:numCache>
                  <c:formatCode>General</c:formatCode>
                  <c:ptCount val="66"/>
                  <c:pt idx="0">
                    <c:v>0.25</c:v>
                  </c:pt>
                  <c:pt idx="1">
                    <c:v>0.16000000000000003</c:v>
                  </c:pt>
                  <c:pt idx="2">
                    <c:v>0.16000000000000003</c:v>
                  </c:pt>
                  <c:pt idx="3">
                    <c:v>0.52</c:v>
                  </c:pt>
                  <c:pt idx="4">
                    <c:v>1</c:v>
                  </c:pt>
                  <c:pt idx="5">
                    <c:v>0.25</c:v>
                  </c:pt>
                  <c:pt idx="6">
                    <c:v>0.41000000000000003</c:v>
                  </c:pt>
                  <c:pt idx="7">
                    <c:v>0.26000000000000012</c:v>
                  </c:pt>
                  <c:pt idx="8">
                    <c:v>0.17999999999999994</c:v>
                  </c:pt>
                  <c:pt idx="9">
                    <c:v>0.31999999999999995</c:v>
                  </c:pt>
                  <c:pt idx="10">
                    <c:v>0.43999999999999995</c:v>
                  </c:pt>
                  <c:pt idx="11">
                    <c:v>0.87</c:v>
                  </c:pt>
                  <c:pt idx="12">
                    <c:v>0.72000000000000008</c:v>
                  </c:pt>
                  <c:pt idx="13">
                    <c:v>0.48000000000000009</c:v>
                  </c:pt>
                  <c:pt idx="14">
                    <c:v>0.41000000000000003</c:v>
                  </c:pt>
                  <c:pt idx="15">
                    <c:v>0.24</c:v>
                  </c:pt>
                  <c:pt idx="16">
                    <c:v>0.65999999999999992</c:v>
                  </c:pt>
                  <c:pt idx="17">
                    <c:v>0.54999999999999993</c:v>
                  </c:pt>
                  <c:pt idx="18">
                    <c:v>0.28000000000000003</c:v>
                  </c:pt>
                  <c:pt idx="19">
                    <c:v>0.5</c:v>
                  </c:pt>
                  <c:pt idx="20">
                    <c:v>0.3899999999999999</c:v>
                  </c:pt>
                  <c:pt idx="21">
                    <c:v>1.23</c:v>
                  </c:pt>
                  <c:pt idx="22">
                    <c:v>1.8400000000000003</c:v>
                  </c:pt>
                </c:numCache>
              </c:numRef>
            </c:minus>
            <c:spPr>
              <a:ln w="9525">
                <a:solidFill>
                  <a:srgbClr val="3F1A01"/>
                </a:solidFill>
              </a:ln>
            </c:spPr>
          </c:errBars>
          <c:xVal>
            <c:numRef>
              <c:f>Sheet1!$E$3:$E$30</c:f>
              <c:numCache>
                <c:formatCode>General</c:formatCode>
                <c:ptCount val="28"/>
                <c:pt idx="0">
                  <c:v>0.62</c:v>
                </c:pt>
                <c:pt idx="1">
                  <c:v>0.75</c:v>
                </c:pt>
                <c:pt idx="2">
                  <c:v>0.78</c:v>
                </c:pt>
                <c:pt idx="3">
                  <c:v>0.76</c:v>
                </c:pt>
                <c:pt idx="4">
                  <c:v>1</c:v>
                </c:pt>
                <c:pt idx="5">
                  <c:v>1.02</c:v>
                </c:pt>
                <c:pt idx="6">
                  <c:v>1.02</c:v>
                </c:pt>
                <c:pt idx="7">
                  <c:v>1.08</c:v>
                </c:pt>
                <c:pt idx="8">
                  <c:v>1.1399999999999999</c:v>
                </c:pt>
                <c:pt idx="9">
                  <c:v>1.18</c:v>
                </c:pt>
                <c:pt idx="10">
                  <c:v>1.19</c:v>
                </c:pt>
                <c:pt idx="11">
                  <c:v>1.27</c:v>
                </c:pt>
                <c:pt idx="12">
                  <c:v>1.29</c:v>
                </c:pt>
                <c:pt idx="13">
                  <c:v>1.32</c:v>
                </c:pt>
                <c:pt idx="14">
                  <c:v>1.34</c:v>
                </c:pt>
                <c:pt idx="15">
                  <c:v>1.33</c:v>
                </c:pt>
                <c:pt idx="16">
                  <c:v>1.43</c:v>
                </c:pt>
                <c:pt idx="17">
                  <c:v>1.46</c:v>
                </c:pt>
                <c:pt idx="18">
                  <c:v>1.53</c:v>
                </c:pt>
                <c:pt idx="19">
                  <c:v>1.59</c:v>
                </c:pt>
                <c:pt idx="20">
                  <c:v>1.72</c:v>
                </c:pt>
                <c:pt idx="21">
                  <c:v>3.46</c:v>
                </c:pt>
                <c:pt idx="22">
                  <c:v>4.1100000000000003</c:v>
                </c:pt>
              </c:numCache>
            </c:numRef>
          </c:xVal>
          <c:yVal>
            <c:numRef>
              <c:f>Sheet1!$B$3:$B$30</c:f>
              <c:numCache>
                <c:formatCode>General</c:formatCode>
                <c:ptCount val="28"/>
                <c:pt idx="0">
                  <c:v>22.5</c:v>
                </c:pt>
                <c:pt idx="1">
                  <c:v>21.5</c:v>
                </c:pt>
                <c:pt idx="2">
                  <c:v>20.5</c:v>
                </c:pt>
                <c:pt idx="3">
                  <c:v>19.5</c:v>
                </c:pt>
                <c:pt idx="4">
                  <c:v>18.5</c:v>
                </c:pt>
                <c:pt idx="5">
                  <c:v>17.5</c:v>
                </c:pt>
                <c:pt idx="6">
                  <c:v>16.5</c:v>
                </c:pt>
                <c:pt idx="7">
                  <c:v>15.5</c:v>
                </c:pt>
                <c:pt idx="8">
                  <c:v>14.5</c:v>
                </c:pt>
                <c:pt idx="9">
                  <c:v>13.5</c:v>
                </c:pt>
                <c:pt idx="10">
                  <c:v>12.5</c:v>
                </c:pt>
                <c:pt idx="11">
                  <c:v>11.5</c:v>
                </c:pt>
                <c:pt idx="12">
                  <c:v>10.5</c:v>
                </c:pt>
                <c:pt idx="13">
                  <c:v>9.5</c:v>
                </c:pt>
                <c:pt idx="14">
                  <c:v>8.5</c:v>
                </c:pt>
                <c:pt idx="15">
                  <c:v>7.5</c:v>
                </c:pt>
                <c:pt idx="16">
                  <c:v>6.5</c:v>
                </c:pt>
                <c:pt idx="17">
                  <c:v>5.5</c:v>
                </c:pt>
                <c:pt idx="18">
                  <c:v>4.5</c:v>
                </c:pt>
                <c:pt idx="19">
                  <c:v>3.5</c:v>
                </c:pt>
                <c:pt idx="20">
                  <c:v>2.5</c:v>
                </c:pt>
                <c:pt idx="21">
                  <c:v>1.5</c:v>
                </c:pt>
                <c:pt idx="22">
                  <c:v>0.5</c:v>
                </c:pt>
              </c:numCache>
            </c:numRef>
          </c:yVal>
          <c:smooth val="0"/>
          <c:extLst>
            <c:ext xmlns:c16="http://schemas.microsoft.com/office/drawing/2014/chart" uri="{C3380CC4-5D6E-409C-BE32-E72D297353CC}">
              <c16:uniqueId val="{0000000C-6698-451D-B968-934AB82DC47A}"/>
            </c:ext>
          </c:extLst>
        </c:ser>
        <c:ser>
          <c:idx val="1"/>
          <c:order val="1"/>
          <c:tx>
            <c:strRef>
              <c:f>Sheet1!$A$32</c:f>
              <c:strCache>
                <c:ptCount val="1"/>
              </c:strCache>
            </c:strRef>
          </c:tx>
          <c:spPr>
            <a:ln w="19050">
              <a:noFill/>
            </a:ln>
          </c:spPr>
          <c:marker>
            <c:symbol val="square"/>
            <c:size val="4"/>
            <c:spPr>
              <a:solidFill>
                <a:schemeClr val="accent2"/>
              </a:solidFill>
            </c:spPr>
          </c:marker>
          <c:dLbls>
            <c:delete val="1"/>
          </c:dLbls>
          <c:errBars>
            <c:errDir val="x"/>
            <c:errBarType val="both"/>
            <c:errValType val="cust"/>
            <c:noEndCap val="0"/>
            <c:plus>
              <c:numRef>
                <c:f>Sheet1!$G$33:$G$48</c:f>
                <c:numCache>
                  <c:formatCode>General</c:formatCode>
                  <c:ptCount val="16"/>
                </c:numCache>
              </c:numRef>
            </c:plus>
            <c:minus>
              <c:numRef>
                <c:f>Sheet1!$C$33:$C$48</c:f>
                <c:numCache>
                  <c:formatCode>General</c:formatCode>
                  <c:ptCount val="16"/>
                </c:numCache>
              </c:numRef>
            </c:minus>
            <c:spPr>
              <a:ln w="9525">
                <a:solidFill>
                  <a:schemeClr val="accent2"/>
                </a:solidFill>
              </a:ln>
            </c:spPr>
          </c:errBars>
          <c:xVal>
            <c:numRef>
              <c:f>Sheet1!$E$33:$E$48</c:f>
              <c:numCache>
                <c:formatCode>General</c:formatCode>
                <c:ptCount val="16"/>
              </c:numCache>
            </c:numRef>
          </c:xVal>
          <c:yVal>
            <c:numRef>
              <c:f>Sheet1!$B$33:$B$48</c:f>
              <c:numCache>
                <c:formatCode>General</c:formatCode>
                <c:ptCount val="16"/>
              </c:numCache>
            </c:numRef>
          </c:yVal>
          <c:smooth val="0"/>
          <c:extLst>
            <c:ext xmlns:c16="http://schemas.microsoft.com/office/drawing/2014/chart" uri="{C3380CC4-5D6E-409C-BE32-E72D297353CC}">
              <c16:uniqueId val="{0000000D-6698-451D-B968-934AB82DC47A}"/>
            </c:ext>
          </c:extLst>
        </c:ser>
        <c:ser>
          <c:idx val="2"/>
          <c:order val="2"/>
          <c:tx>
            <c:strRef>
              <c:f>Sheet1!$A$50</c:f>
              <c:strCache>
                <c:ptCount val="1"/>
              </c:strCache>
            </c:strRef>
          </c:tx>
          <c:spPr>
            <a:ln w="19050">
              <a:noFill/>
            </a:ln>
          </c:spPr>
          <c:marker>
            <c:symbol val="triangle"/>
            <c:size val="4"/>
          </c:marker>
          <c:dLbls>
            <c:delete val="1"/>
          </c:dLbls>
          <c:errBars>
            <c:errDir val="x"/>
            <c:errBarType val="both"/>
            <c:errValType val="cust"/>
            <c:noEndCap val="0"/>
            <c:plus>
              <c:numRef>
                <c:f>Sheet1!$G$50</c:f>
                <c:numCache>
                  <c:formatCode>General</c:formatCode>
                  <c:ptCount val="1"/>
                </c:numCache>
              </c:numRef>
            </c:plus>
            <c:minus>
              <c:numRef>
                <c:f>Sheet1!$C$50</c:f>
                <c:numCache>
                  <c:formatCode>General</c:formatCode>
                  <c:ptCount val="1"/>
                </c:numCache>
              </c:numRef>
            </c:minus>
            <c:spPr>
              <a:ln w="9525">
                <a:solidFill>
                  <a:schemeClr val="accent3"/>
                </a:solidFill>
              </a:ln>
            </c:spPr>
          </c:errBars>
          <c:xVal>
            <c:numRef>
              <c:f>Sheet1!$E$50</c:f>
              <c:numCache>
                <c:formatCode>0.00</c:formatCode>
                <c:ptCount val="1"/>
              </c:numCache>
            </c:numRef>
          </c:xVal>
          <c:yVal>
            <c:numRef>
              <c:f>Sheet1!$B$50</c:f>
              <c:numCache>
                <c:formatCode>General</c:formatCode>
                <c:ptCount val="1"/>
              </c:numCache>
            </c:numRef>
          </c:yVal>
          <c:smooth val="0"/>
          <c:extLst>
            <c:ext xmlns:c16="http://schemas.microsoft.com/office/drawing/2014/chart" uri="{C3380CC4-5D6E-409C-BE32-E72D297353CC}">
              <c16:uniqueId val="{0000000E-6698-451D-B968-934AB82DC47A}"/>
            </c:ext>
          </c:extLst>
        </c:ser>
        <c:dLbls>
          <c:dLblPos val="t"/>
          <c:showLegendKey val="0"/>
          <c:showVal val="1"/>
          <c:showCatName val="0"/>
          <c:showSerName val="0"/>
          <c:showPercent val="0"/>
          <c:showBubbleSize val="0"/>
        </c:dLbls>
        <c:axId val="489368576"/>
        <c:axId val="489367792"/>
      </c:scatterChart>
      <c:valAx>
        <c:axId val="489368576"/>
        <c:scaling>
          <c:logBase val="10"/>
          <c:orientation val="minMax"/>
          <c:max val="10"/>
          <c:min val="0.1"/>
        </c:scaling>
        <c:delete val="0"/>
        <c:axPos val="b"/>
        <c:numFmt formatCode="#,##0.0" sourceLinked="0"/>
        <c:majorTickMark val="out"/>
        <c:minorTickMark val="none"/>
        <c:tickLblPos val="nextTo"/>
        <c:spPr>
          <a:noFill/>
          <a:ln w="9525">
            <a:solidFill>
              <a:srgbClr val="1A1A17"/>
            </a:solidFill>
            <a:tailEnd type="none"/>
          </a:ln>
        </c:spPr>
        <c:txPr>
          <a:bodyPr anchor="t" anchorCtr="0"/>
          <a:lstStyle/>
          <a:p>
            <a:pPr>
              <a:defRPr sz="1050">
                <a:solidFill>
                  <a:schemeClr val="tx1"/>
                </a:solidFill>
              </a:defRPr>
            </a:pPr>
            <a:endParaRPr lang="en-US"/>
          </a:p>
        </c:txPr>
        <c:crossAx val="489367792"/>
        <c:crosses val="autoZero"/>
        <c:crossBetween val="midCat"/>
      </c:valAx>
      <c:valAx>
        <c:axId val="489367792"/>
        <c:scaling>
          <c:orientation val="minMax"/>
          <c:max val="23"/>
          <c:min val="0"/>
        </c:scaling>
        <c:delete val="0"/>
        <c:axPos val="l"/>
        <c:majorGridlines>
          <c:spPr>
            <a:ln w="9525">
              <a:noFill/>
            </a:ln>
          </c:spPr>
        </c:majorGridlines>
        <c:numFmt formatCode="General" sourceLinked="1"/>
        <c:majorTickMark val="none"/>
        <c:minorTickMark val="none"/>
        <c:tickLblPos val="none"/>
        <c:spPr>
          <a:noFill/>
          <a:ln w="9525">
            <a:solidFill>
              <a:schemeClr val="tx1"/>
            </a:solidFill>
            <a:prstDash val="dash"/>
          </a:ln>
        </c:spPr>
        <c:crossAx val="489368576"/>
        <c:crossesAt val="1"/>
        <c:crossBetween val="midCat"/>
        <c:majorUnit val="1"/>
      </c:valAx>
      <c:spPr>
        <a:noFill/>
        <a:ln>
          <a:noFill/>
        </a:ln>
      </c:spPr>
    </c:plotArea>
    <c:plotVisOnly val="1"/>
    <c:dispBlanksAs val="gap"/>
    <c:showDLblsOverMax val="0"/>
  </c:chart>
  <c:spPr>
    <a:noFill/>
    <a:effectLst/>
  </c:spPr>
  <c:txPr>
    <a:bodyPr/>
    <a:lstStyle/>
    <a:p>
      <a:pPr>
        <a:defRPr sz="900">
          <a:solidFill>
            <a:schemeClr val="tx2"/>
          </a:solidFill>
        </a:defRPr>
      </a:pPr>
      <a:endParaRPr lang="en-US"/>
    </a:p>
  </c:txPr>
  <c:externalData r:id="rId2">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51830856529888"/>
          <c:y val="0"/>
          <c:w val="0.96130479151197878"/>
          <c:h val="0.92248163096217761"/>
        </c:manualLayout>
      </c:layout>
      <c:scatterChart>
        <c:scatterStyle val="lineMarker"/>
        <c:varyColors val="0"/>
        <c:ser>
          <c:idx val="0"/>
          <c:order val="0"/>
          <c:tx>
            <c:strRef>
              <c:f>Sheet1!$A$2</c:f>
              <c:strCache>
                <c:ptCount val="1"/>
                <c:pt idx="0">
                  <c:v>Outcome</c:v>
                </c:pt>
              </c:strCache>
            </c:strRef>
          </c:tx>
          <c:spPr>
            <a:ln w="28575">
              <a:noFill/>
            </a:ln>
          </c:spPr>
          <c:marker>
            <c:symbol val="circle"/>
            <c:size val="5"/>
            <c:spPr>
              <a:solidFill>
                <a:srgbClr val="7B9CBB">
                  <a:lumMod val="50000"/>
                </a:srgbClr>
              </a:solidFill>
              <a:ln>
                <a:noFill/>
              </a:ln>
            </c:spPr>
          </c:marker>
          <c:dPt>
            <c:idx val="0"/>
            <c:marker>
              <c:spPr>
                <a:solidFill>
                  <a:srgbClr val="7B9CBB"/>
                </a:solidFill>
                <a:ln>
                  <a:noFill/>
                </a:ln>
              </c:spPr>
            </c:marker>
            <c:bubble3D val="0"/>
            <c:extLst>
              <c:ext xmlns:c16="http://schemas.microsoft.com/office/drawing/2014/chart" uri="{C3380CC4-5D6E-409C-BE32-E72D297353CC}">
                <c16:uniqueId val="{00000000-8CE8-4FF9-A776-43ACC3AF5C74}"/>
              </c:ext>
            </c:extLst>
          </c:dPt>
          <c:dPt>
            <c:idx val="3"/>
            <c:marker>
              <c:spPr>
                <a:solidFill>
                  <a:srgbClr val="7B9CBB"/>
                </a:solidFill>
                <a:ln>
                  <a:noFill/>
                </a:ln>
              </c:spPr>
            </c:marker>
            <c:bubble3D val="0"/>
            <c:extLst>
              <c:ext xmlns:c16="http://schemas.microsoft.com/office/drawing/2014/chart" uri="{C3380CC4-5D6E-409C-BE32-E72D297353CC}">
                <c16:uniqueId val="{00000001-8CE8-4FF9-A776-43ACC3AF5C74}"/>
              </c:ext>
            </c:extLst>
          </c:dPt>
          <c:dPt>
            <c:idx val="11"/>
            <c:bubble3D val="0"/>
            <c:extLst>
              <c:ext xmlns:c16="http://schemas.microsoft.com/office/drawing/2014/chart" uri="{C3380CC4-5D6E-409C-BE32-E72D297353CC}">
                <c16:uniqueId val="{00000002-8CE8-4FF9-A776-43ACC3AF5C74}"/>
              </c:ext>
            </c:extLst>
          </c:dPt>
          <c:dPt>
            <c:idx val="12"/>
            <c:bubble3D val="0"/>
            <c:extLst>
              <c:ext xmlns:c16="http://schemas.microsoft.com/office/drawing/2014/chart" uri="{C3380CC4-5D6E-409C-BE32-E72D297353CC}">
                <c16:uniqueId val="{00000003-8CE8-4FF9-A776-43ACC3AF5C74}"/>
              </c:ext>
            </c:extLst>
          </c:dPt>
          <c:dPt>
            <c:idx val="13"/>
            <c:bubble3D val="0"/>
            <c:extLst>
              <c:ext xmlns:c16="http://schemas.microsoft.com/office/drawing/2014/chart" uri="{C3380CC4-5D6E-409C-BE32-E72D297353CC}">
                <c16:uniqueId val="{00000004-8CE8-4FF9-A776-43ACC3AF5C74}"/>
              </c:ext>
            </c:extLst>
          </c:dPt>
          <c:dPt>
            <c:idx val="14"/>
            <c:marker>
              <c:spPr>
                <a:solidFill>
                  <a:srgbClr val="7B9CBB"/>
                </a:solidFill>
                <a:ln>
                  <a:noFill/>
                </a:ln>
              </c:spPr>
            </c:marker>
            <c:bubble3D val="0"/>
            <c:extLst>
              <c:ext xmlns:c16="http://schemas.microsoft.com/office/drawing/2014/chart" uri="{C3380CC4-5D6E-409C-BE32-E72D297353CC}">
                <c16:uniqueId val="{00000005-8CE8-4FF9-A776-43ACC3AF5C74}"/>
              </c:ext>
            </c:extLst>
          </c:dPt>
          <c:dPt>
            <c:idx val="15"/>
            <c:marker>
              <c:spPr>
                <a:solidFill>
                  <a:srgbClr val="7B9CBB"/>
                </a:solidFill>
                <a:ln>
                  <a:noFill/>
                </a:ln>
              </c:spPr>
            </c:marker>
            <c:bubble3D val="0"/>
            <c:extLst>
              <c:ext xmlns:c16="http://schemas.microsoft.com/office/drawing/2014/chart" uri="{C3380CC4-5D6E-409C-BE32-E72D297353CC}">
                <c16:uniqueId val="{00000006-8CE8-4FF9-A776-43ACC3AF5C74}"/>
              </c:ext>
            </c:extLst>
          </c:dPt>
          <c:dPt>
            <c:idx val="16"/>
            <c:marker>
              <c:spPr>
                <a:solidFill>
                  <a:srgbClr val="7B9CBB"/>
                </a:solidFill>
                <a:ln>
                  <a:noFill/>
                </a:ln>
              </c:spPr>
            </c:marker>
            <c:bubble3D val="0"/>
            <c:extLst>
              <c:ext xmlns:c16="http://schemas.microsoft.com/office/drawing/2014/chart" uri="{C3380CC4-5D6E-409C-BE32-E72D297353CC}">
                <c16:uniqueId val="{00000007-8CE8-4FF9-A776-43ACC3AF5C74}"/>
              </c:ext>
            </c:extLst>
          </c:dPt>
          <c:dPt>
            <c:idx val="17"/>
            <c:marker>
              <c:spPr>
                <a:solidFill>
                  <a:srgbClr val="7B9CBB"/>
                </a:solidFill>
                <a:ln>
                  <a:noFill/>
                </a:ln>
              </c:spPr>
            </c:marker>
            <c:bubble3D val="0"/>
            <c:extLst>
              <c:ext xmlns:c16="http://schemas.microsoft.com/office/drawing/2014/chart" uri="{C3380CC4-5D6E-409C-BE32-E72D297353CC}">
                <c16:uniqueId val="{00000008-8CE8-4FF9-A776-43ACC3AF5C74}"/>
              </c:ext>
            </c:extLst>
          </c:dPt>
          <c:dPt>
            <c:idx val="18"/>
            <c:marker>
              <c:spPr>
                <a:solidFill>
                  <a:srgbClr val="7B9CBB"/>
                </a:solidFill>
                <a:ln>
                  <a:noFill/>
                </a:ln>
              </c:spPr>
            </c:marker>
            <c:bubble3D val="0"/>
            <c:extLst>
              <c:ext xmlns:c16="http://schemas.microsoft.com/office/drawing/2014/chart" uri="{C3380CC4-5D6E-409C-BE32-E72D297353CC}">
                <c16:uniqueId val="{00000009-8CE8-4FF9-A776-43ACC3AF5C74}"/>
              </c:ext>
            </c:extLst>
          </c:dPt>
          <c:dPt>
            <c:idx val="19"/>
            <c:marker>
              <c:spPr>
                <a:solidFill>
                  <a:srgbClr val="7B9CBB"/>
                </a:solidFill>
                <a:ln>
                  <a:noFill/>
                </a:ln>
              </c:spPr>
            </c:marker>
            <c:bubble3D val="0"/>
            <c:extLst>
              <c:ext xmlns:c16="http://schemas.microsoft.com/office/drawing/2014/chart" uri="{C3380CC4-5D6E-409C-BE32-E72D297353CC}">
                <c16:uniqueId val="{0000000A-8CE8-4FF9-A776-43ACC3AF5C74}"/>
              </c:ext>
            </c:extLst>
          </c:dPt>
          <c:dPt>
            <c:idx val="20"/>
            <c:marker>
              <c:spPr>
                <a:solidFill>
                  <a:srgbClr val="7B9CBB"/>
                </a:solidFill>
                <a:ln>
                  <a:noFill/>
                </a:ln>
              </c:spPr>
            </c:marker>
            <c:bubble3D val="0"/>
            <c:extLst>
              <c:ext xmlns:c16="http://schemas.microsoft.com/office/drawing/2014/chart" uri="{C3380CC4-5D6E-409C-BE32-E72D297353CC}">
                <c16:uniqueId val="{0000000B-8CE8-4FF9-A776-43ACC3AF5C74}"/>
              </c:ext>
            </c:extLst>
          </c:dPt>
          <c:dPt>
            <c:idx val="21"/>
            <c:marker>
              <c:spPr>
                <a:solidFill>
                  <a:srgbClr val="7B9CBB"/>
                </a:solidFill>
                <a:ln>
                  <a:noFill/>
                </a:ln>
              </c:spPr>
            </c:marker>
            <c:bubble3D val="0"/>
            <c:extLst>
              <c:ext xmlns:c16="http://schemas.microsoft.com/office/drawing/2014/chart" uri="{C3380CC4-5D6E-409C-BE32-E72D297353CC}">
                <c16:uniqueId val="{0000000C-8CE8-4FF9-A776-43ACC3AF5C74}"/>
              </c:ext>
            </c:extLst>
          </c:dPt>
          <c:dPt>
            <c:idx val="22"/>
            <c:marker>
              <c:spPr>
                <a:solidFill>
                  <a:srgbClr val="7B9CBB"/>
                </a:solidFill>
                <a:ln>
                  <a:noFill/>
                </a:ln>
              </c:spPr>
            </c:marker>
            <c:bubble3D val="0"/>
            <c:extLst>
              <c:ext xmlns:c16="http://schemas.microsoft.com/office/drawing/2014/chart" uri="{C3380CC4-5D6E-409C-BE32-E72D297353CC}">
                <c16:uniqueId val="{0000000D-8CE8-4FF9-A776-43ACC3AF5C74}"/>
              </c:ext>
            </c:extLst>
          </c:dPt>
          <c:dLbls>
            <c:delete val="1"/>
          </c:dLbls>
          <c:errBars>
            <c:errDir val="x"/>
            <c:errBarType val="both"/>
            <c:errValType val="cust"/>
            <c:noEndCap val="0"/>
            <c:plus>
              <c:numRef>
                <c:f>Sheet1!$G$3:$G$66</c:f>
                <c:numCache>
                  <c:formatCode>General</c:formatCode>
                  <c:ptCount val="64"/>
                  <c:pt idx="0">
                    <c:v>4.0199999999999996</c:v>
                  </c:pt>
                  <c:pt idx="1">
                    <c:v>7.2200000000000006</c:v>
                  </c:pt>
                  <c:pt idx="2">
                    <c:v>3.8200000000000003</c:v>
                  </c:pt>
                  <c:pt idx="3">
                    <c:v>0</c:v>
                  </c:pt>
                  <c:pt idx="4">
                    <c:v>6.76</c:v>
                  </c:pt>
                  <c:pt idx="5">
                    <c:v>19.71</c:v>
                  </c:pt>
                  <c:pt idx="6">
                    <c:v>12.39</c:v>
                  </c:pt>
                  <c:pt idx="7">
                    <c:v>5.72</c:v>
                  </c:pt>
                  <c:pt idx="8">
                    <c:v>18.5</c:v>
                  </c:pt>
                  <c:pt idx="9">
                    <c:v>5.19</c:v>
                  </c:pt>
                  <c:pt idx="10">
                    <c:v>9.11</c:v>
                  </c:pt>
                  <c:pt idx="11">
                    <c:v>7.08</c:v>
                  </c:pt>
                  <c:pt idx="12">
                    <c:v>4.0199999999999996</c:v>
                  </c:pt>
                  <c:pt idx="13">
                    <c:v>6.04</c:v>
                  </c:pt>
                  <c:pt idx="14">
                    <c:v>3.0600000000000005</c:v>
                  </c:pt>
                  <c:pt idx="15">
                    <c:v>11.92</c:v>
                  </c:pt>
                  <c:pt idx="16">
                    <c:v>14.110000000000001</c:v>
                  </c:pt>
                  <c:pt idx="17">
                    <c:v>3.5100000000000016</c:v>
                  </c:pt>
                  <c:pt idx="18">
                    <c:v>10.940000000000001</c:v>
                  </c:pt>
                  <c:pt idx="19">
                    <c:v>27.490000000000002</c:v>
                  </c:pt>
                  <c:pt idx="20">
                    <c:v>3.0899999999999963</c:v>
                  </c:pt>
                  <c:pt idx="21">
                    <c:v>5.5899999999999963</c:v>
                  </c:pt>
                  <c:pt idx="22">
                    <c:v>19.220000000000006</c:v>
                  </c:pt>
                </c:numCache>
              </c:numRef>
            </c:plus>
            <c:minus>
              <c:numRef>
                <c:f>Sheet1!$C$3:$C$66</c:f>
                <c:numCache>
                  <c:formatCode>General</c:formatCode>
                  <c:ptCount val="64"/>
                  <c:pt idx="0">
                    <c:v>4.01</c:v>
                  </c:pt>
                  <c:pt idx="1">
                    <c:v>7.2199999999999989</c:v>
                  </c:pt>
                  <c:pt idx="2">
                    <c:v>3.8299999999999996</c:v>
                  </c:pt>
                  <c:pt idx="3">
                    <c:v>0</c:v>
                  </c:pt>
                  <c:pt idx="4">
                    <c:v>6.7700000000000005</c:v>
                  </c:pt>
                  <c:pt idx="5">
                    <c:v>19.72</c:v>
                  </c:pt>
                  <c:pt idx="6">
                    <c:v>12.389999999999999</c:v>
                  </c:pt>
                  <c:pt idx="7">
                    <c:v>5.72</c:v>
                  </c:pt>
                  <c:pt idx="8">
                    <c:v>18.489999999999998</c:v>
                  </c:pt>
                  <c:pt idx="9">
                    <c:v>5.1899999999999995</c:v>
                  </c:pt>
                  <c:pt idx="10">
                    <c:v>9.11</c:v>
                  </c:pt>
                  <c:pt idx="11">
                    <c:v>7.08</c:v>
                  </c:pt>
                  <c:pt idx="12">
                    <c:v>4.01</c:v>
                  </c:pt>
                  <c:pt idx="13">
                    <c:v>6.04</c:v>
                  </c:pt>
                  <c:pt idx="14">
                    <c:v>3.0599999999999996</c:v>
                  </c:pt>
                  <c:pt idx="15">
                    <c:v>11.92</c:v>
                  </c:pt>
                  <c:pt idx="16">
                    <c:v>14.11</c:v>
                  </c:pt>
                  <c:pt idx="17">
                    <c:v>3.509999999999998</c:v>
                  </c:pt>
                  <c:pt idx="18">
                    <c:v>10.94</c:v>
                  </c:pt>
                  <c:pt idx="19">
                    <c:v>27.5</c:v>
                  </c:pt>
                  <c:pt idx="20">
                    <c:v>3.1000000000000014</c:v>
                  </c:pt>
                  <c:pt idx="21">
                    <c:v>5.5800000000000054</c:v>
                  </c:pt>
                  <c:pt idx="22">
                    <c:v>19.229999999999997</c:v>
                  </c:pt>
                </c:numCache>
              </c:numRef>
            </c:minus>
            <c:spPr>
              <a:ln w="9525">
                <a:solidFill>
                  <a:srgbClr val="3F1A01"/>
                </a:solidFill>
              </a:ln>
            </c:spPr>
          </c:errBars>
          <c:xVal>
            <c:numRef>
              <c:f>Sheet1!$E$3:$E$25</c:f>
              <c:numCache>
                <c:formatCode>General</c:formatCode>
                <c:ptCount val="23"/>
                <c:pt idx="0">
                  <c:v>-6.52</c:v>
                </c:pt>
                <c:pt idx="1">
                  <c:v>-2.73</c:v>
                </c:pt>
                <c:pt idx="2">
                  <c:v>-1.85</c:v>
                </c:pt>
                <c:pt idx="3">
                  <c:v>0</c:v>
                </c:pt>
                <c:pt idx="4">
                  <c:v>-0.18</c:v>
                </c:pt>
                <c:pt idx="5">
                  <c:v>-1.41</c:v>
                </c:pt>
                <c:pt idx="6">
                  <c:v>0.2</c:v>
                </c:pt>
                <c:pt idx="7">
                  <c:v>1.29</c:v>
                </c:pt>
                <c:pt idx="8">
                  <c:v>0.57999999999999996</c:v>
                </c:pt>
                <c:pt idx="9">
                  <c:v>1.18</c:v>
                </c:pt>
                <c:pt idx="10">
                  <c:v>1.97</c:v>
                </c:pt>
                <c:pt idx="11">
                  <c:v>4.18</c:v>
                </c:pt>
                <c:pt idx="12">
                  <c:v>4.42</c:v>
                </c:pt>
                <c:pt idx="13">
                  <c:v>4.87</c:v>
                </c:pt>
                <c:pt idx="14">
                  <c:v>7.42</c:v>
                </c:pt>
                <c:pt idx="15">
                  <c:v>13.4</c:v>
                </c:pt>
                <c:pt idx="16">
                  <c:v>15.58</c:v>
                </c:pt>
                <c:pt idx="17">
                  <c:v>18.399999999999999</c:v>
                </c:pt>
                <c:pt idx="18">
                  <c:v>26.63</c:v>
                </c:pt>
                <c:pt idx="19">
                  <c:v>34.03</c:v>
                </c:pt>
                <c:pt idx="20">
                  <c:v>37.090000000000003</c:v>
                </c:pt>
                <c:pt idx="21">
                  <c:v>44.52</c:v>
                </c:pt>
                <c:pt idx="22">
                  <c:v>58.23</c:v>
                </c:pt>
              </c:numCache>
            </c:numRef>
          </c:xVal>
          <c:yVal>
            <c:numRef>
              <c:f>Sheet1!$B$3:$B$25</c:f>
              <c:numCache>
                <c:formatCode>General</c:formatCode>
                <c:ptCount val="23"/>
                <c:pt idx="0">
                  <c:v>22.5</c:v>
                </c:pt>
                <c:pt idx="1">
                  <c:v>21.5</c:v>
                </c:pt>
                <c:pt idx="2">
                  <c:v>20.5</c:v>
                </c:pt>
                <c:pt idx="3">
                  <c:v>19.5</c:v>
                </c:pt>
                <c:pt idx="4">
                  <c:v>18.5</c:v>
                </c:pt>
                <c:pt idx="5">
                  <c:v>17.5</c:v>
                </c:pt>
                <c:pt idx="6">
                  <c:v>16.5</c:v>
                </c:pt>
                <c:pt idx="7">
                  <c:v>15.5</c:v>
                </c:pt>
                <c:pt idx="8">
                  <c:v>14.5</c:v>
                </c:pt>
                <c:pt idx="9">
                  <c:v>13.5</c:v>
                </c:pt>
                <c:pt idx="10">
                  <c:v>12.5</c:v>
                </c:pt>
                <c:pt idx="11">
                  <c:v>11.5</c:v>
                </c:pt>
                <c:pt idx="12">
                  <c:v>10.5</c:v>
                </c:pt>
                <c:pt idx="13">
                  <c:v>9.5</c:v>
                </c:pt>
                <c:pt idx="14">
                  <c:v>8.5</c:v>
                </c:pt>
                <c:pt idx="15">
                  <c:v>7.5</c:v>
                </c:pt>
                <c:pt idx="16">
                  <c:v>6.5</c:v>
                </c:pt>
                <c:pt idx="17">
                  <c:v>5.5</c:v>
                </c:pt>
                <c:pt idx="18">
                  <c:v>4.5</c:v>
                </c:pt>
                <c:pt idx="19">
                  <c:v>3.5</c:v>
                </c:pt>
                <c:pt idx="20">
                  <c:v>2.5</c:v>
                </c:pt>
                <c:pt idx="21">
                  <c:v>1.5</c:v>
                </c:pt>
                <c:pt idx="22">
                  <c:v>0.5</c:v>
                </c:pt>
              </c:numCache>
            </c:numRef>
          </c:yVal>
          <c:smooth val="0"/>
          <c:extLst>
            <c:ext xmlns:c16="http://schemas.microsoft.com/office/drawing/2014/chart" uri="{C3380CC4-5D6E-409C-BE32-E72D297353CC}">
              <c16:uniqueId val="{0000000E-8CE8-4FF9-A776-43ACC3AF5C74}"/>
            </c:ext>
          </c:extLst>
        </c:ser>
        <c:ser>
          <c:idx val="1"/>
          <c:order val="1"/>
          <c:tx>
            <c:strRef>
              <c:f>Sheet1!$A$30</c:f>
              <c:strCache>
                <c:ptCount val="1"/>
              </c:strCache>
            </c:strRef>
          </c:tx>
          <c:spPr>
            <a:ln w="19050">
              <a:noFill/>
            </a:ln>
          </c:spPr>
          <c:marker>
            <c:symbol val="square"/>
            <c:size val="4"/>
            <c:spPr>
              <a:solidFill>
                <a:schemeClr val="accent2"/>
              </a:solidFill>
            </c:spPr>
          </c:marker>
          <c:dLbls>
            <c:delete val="1"/>
          </c:dLbls>
          <c:errBars>
            <c:errDir val="x"/>
            <c:errBarType val="both"/>
            <c:errValType val="cust"/>
            <c:noEndCap val="0"/>
            <c:plus>
              <c:numRef>
                <c:f>Sheet1!$G$31:$G$46</c:f>
                <c:numCache>
                  <c:formatCode>General</c:formatCode>
                  <c:ptCount val="16"/>
                </c:numCache>
              </c:numRef>
            </c:plus>
            <c:minus>
              <c:numRef>
                <c:f>Sheet1!$C$31:$C$46</c:f>
                <c:numCache>
                  <c:formatCode>General</c:formatCode>
                  <c:ptCount val="16"/>
                </c:numCache>
              </c:numRef>
            </c:minus>
            <c:spPr>
              <a:ln w="9525">
                <a:solidFill>
                  <a:schemeClr val="accent2"/>
                </a:solidFill>
              </a:ln>
            </c:spPr>
          </c:errBars>
          <c:xVal>
            <c:numRef>
              <c:f>Sheet1!$E$31:$E$46</c:f>
              <c:numCache>
                <c:formatCode>General</c:formatCode>
                <c:ptCount val="16"/>
              </c:numCache>
            </c:numRef>
          </c:xVal>
          <c:yVal>
            <c:numRef>
              <c:f>Sheet1!$B$31:$B$46</c:f>
              <c:numCache>
                <c:formatCode>General</c:formatCode>
                <c:ptCount val="16"/>
              </c:numCache>
            </c:numRef>
          </c:yVal>
          <c:smooth val="0"/>
          <c:extLst>
            <c:ext xmlns:c16="http://schemas.microsoft.com/office/drawing/2014/chart" uri="{C3380CC4-5D6E-409C-BE32-E72D297353CC}">
              <c16:uniqueId val="{0000000F-8CE8-4FF9-A776-43ACC3AF5C74}"/>
            </c:ext>
          </c:extLst>
        </c:ser>
        <c:ser>
          <c:idx val="2"/>
          <c:order val="2"/>
          <c:tx>
            <c:strRef>
              <c:f>Sheet1!$A$48</c:f>
              <c:strCache>
                <c:ptCount val="1"/>
              </c:strCache>
            </c:strRef>
          </c:tx>
          <c:spPr>
            <a:ln w="19050">
              <a:noFill/>
            </a:ln>
          </c:spPr>
          <c:marker>
            <c:symbol val="triangle"/>
            <c:size val="4"/>
          </c:marker>
          <c:dLbls>
            <c:delete val="1"/>
          </c:dLbls>
          <c:errBars>
            <c:errDir val="x"/>
            <c:errBarType val="both"/>
            <c:errValType val="cust"/>
            <c:noEndCap val="0"/>
            <c:plus>
              <c:numRef>
                <c:f>Sheet1!$G$48</c:f>
                <c:numCache>
                  <c:formatCode>General</c:formatCode>
                  <c:ptCount val="1"/>
                </c:numCache>
              </c:numRef>
            </c:plus>
            <c:minus>
              <c:numRef>
                <c:f>Sheet1!$C$48</c:f>
                <c:numCache>
                  <c:formatCode>General</c:formatCode>
                  <c:ptCount val="1"/>
                </c:numCache>
              </c:numRef>
            </c:minus>
            <c:spPr>
              <a:ln w="9525">
                <a:solidFill>
                  <a:schemeClr val="accent3"/>
                </a:solidFill>
              </a:ln>
            </c:spPr>
          </c:errBars>
          <c:xVal>
            <c:numRef>
              <c:f>Sheet1!$E$48</c:f>
              <c:numCache>
                <c:formatCode>0.00</c:formatCode>
                <c:ptCount val="1"/>
              </c:numCache>
            </c:numRef>
          </c:xVal>
          <c:yVal>
            <c:numRef>
              <c:f>Sheet1!$B$48</c:f>
              <c:numCache>
                <c:formatCode>General</c:formatCode>
                <c:ptCount val="1"/>
              </c:numCache>
            </c:numRef>
          </c:yVal>
          <c:smooth val="0"/>
          <c:extLst>
            <c:ext xmlns:c16="http://schemas.microsoft.com/office/drawing/2014/chart" uri="{C3380CC4-5D6E-409C-BE32-E72D297353CC}">
              <c16:uniqueId val="{00000010-8CE8-4FF9-A776-43ACC3AF5C74}"/>
            </c:ext>
          </c:extLst>
        </c:ser>
        <c:dLbls>
          <c:dLblPos val="t"/>
          <c:showLegendKey val="0"/>
          <c:showVal val="1"/>
          <c:showCatName val="0"/>
          <c:showSerName val="0"/>
          <c:showPercent val="0"/>
          <c:showBubbleSize val="0"/>
        </c:dLbls>
        <c:axId val="489368576"/>
        <c:axId val="489367792"/>
      </c:scatterChart>
      <c:valAx>
        <c:axId val="489368576"/>
        <c:scaling>
          <c:orientation val="minMax"/>
          <c:max val="80"/>
          <c:min val="-40"/>
        </c:scaling>
        <c:delete val="0"/>
        <c:axPos val="b"/>
        <c:numFmt formatCode="#,##0.0" sourceLinked="0"/>
        <c:majorTickMark val="out"/>
        <c:minorTickMark val="none"/>
        <c:tickLblPos val="nextTo"/>
        <c:spPr>
          <a:noFill/>
          <a:ln w="9525">
            <a:solidFill>
              <a:srgbClr val="1A1A17"/>
            </a:solidFill>
            <a:tailEnd type="none"/>
          </a:ln>
        </c:spPr>
        <c:txPr>
          <a:bodyPr anchor="t" anchorCtr="0"/>
          <a:lstStyle/>
          <a:p>
            <a:pPr>
              <a:defRPr sz="1050">
                <a:solidFill>
                  <a:schemeClr val="tx1"/>
                </a:solidFill>
              </a:defRPr>
            </a:pPr>
            <a:endParaRPr lang="en-US"/>
          </a:p>
        </c:txPr>
        <c:crossAx val="489367792"/>
        <c:crosses val="autoZero"/>
        <c:crossBetween val="midCat"/>
        <c:majorUnit val="40"/>
      </c:valAx>
      <c:valAx>
        <c:axId val="489367792"/>
        <c:scaling>
          <c:orientation val="minMax"/>
          <c:max val="23"/>
          <c:min val="0"/>
        </c:scaling>
        <c:delete val="0"/>
        <c:axPos val="l"/>
        <c:majorGridlines>
          <c:spPr>
            <a:ln w="9525">
              <a:noFill/>
            </a:ln>
          </c:spPr>
        </c:majorGridlines>
        <c:numFmt formatCode="General" sourceLinked="1"/>
        <c:majorTickMark val="none"/>
        <c:minorTickMark val="none"/>
        <c:tickLblPos val="none"/>
        <c:spPr>
          <a:noFill/>
          <a:ln w="9525">
            <a:solidFill>
              <a:srgbClr val="1A1A17"/>
            </a:solidFill>
            <a:prstDash val="dash"/>
          </a:ln>
        </c:spPr>
        <c:crossAx val="489368576"/>
        <c:crossesAt val="0"/>
        <c:crossBetween val="midCat"/>
        <c:majorUnit val="1"/>
      </c:valAx>
      <c:spPr>
        <a:noFill/>
        <a:ln>
          <a:noFill/>
        </a:ln>
      </c:spPr>
    </c:plotArea>
    <c:plotVisOnly val="1"/>
    <c:dispBlanksAs val="gap"/>
    <c:showDLblsOverMax val="0"/>
  </c:chart>
  <c:spPr>
    <a:noFill/>
    <a:effectLst/>
  </c:spPr>
  <c:txPr>
    <a:bodyPr/>
    <a:lstStyle/>
    <a:p>
      <a:pPr>
        <a:defRPr sz="900">
          <a:solidFill>
            <a:schemeClr val="tx2"/>
          </a:solidFill>
        </a:defRPr>
      </a:pPr>
      <a:endParaRPr lang="en-US"/>
    </a:p>
  </c:txPr>
  <c:externalData r:id="rId2">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1.7750023274154241E-2"/>
          <c:y val="7.9508139509059592E-2"/>
          <c:w val="0.96130479151197878"/>
          <c:h val="0.79504887512651057"/>
        </c:manualLayout>
      </c:layout>
      <c:scatterChart>
        <c:scatterStyle val="lineMarker"/>
        <c:varyColors val="0"/>
        <c:ser>
          <c:idx val="0"/>
          <c:order val="0"/>
          <c:tx>
            <c:strRef>
              <c:f>Sheet1!$A$2</c:f>
              <c:strCache>
                <c:ptCount val="1"/>
                <c:pt idx="0">
                  <c:v>Outcome</c:v>
                </c:pt>
              </c:strCache>
            </c:strRef>
          </c:tx>
          <c:spPr>
            <a:ln w="28575">
              <a:noFill/>
            </a:ln>
          </c:spPr>
          <c:marker>
            <c:symbol val="circle"/>
            <c:size val="5"/>
            <c:spPr>
              <a:solidFill>
                <a:srgbClr val="7B9CBB"/>
              </a:solidFill>
              <a:ln>
                <a:noFill/>
              </a:ln>
            </c:spPr>
          </c:marker>
          <c:dPt>
            <c:idx val="0"/>
            <c:bubble3D val="0"/>
            <c:extLst>
              <c:ext xmlns:c16="http://schemas.microsoft.com/office/drawing/2014/chart" uri="{C3380CC4-5D6E-409C-BE32-E72D297353CC}">
                <c16:uniqueId val="{00000000-BDA7-474B-A17B-CA05FB507298}"/>
              </c:ext>
            </c:extLst>
          </c:dPt>
          <c:dPt>
            <c:idx val="1"/>
            <c:bubble3D val="0"/>
            <c:extLst>
              <c:ext xmlns:c16="http://schemas.microsoft.com/office/drawing/2014/chart" uri="{C3380CC4-5D6E-409C-BE32-E72D297353CC}">
                <c16:uniqueId val="{00000001-BDA7-474B-A17B-CA05FB507298}"/>
              </c:ext>
            </c:extLst>
          </c:dPt>
          <c:dPt>
            <c:idx val="2"/>
            <c:bubble3D val="0"/>
            <c:extLst>
              <c:ext xmlns:c16="http://schemas.microsoft.com/office/drawing/2014/chart" uri="{C3380CC4-5D6E-409C-BE32-E72D297353CC}">
                <c16:uniqueId val="{00000002-BDA7-474B-A17B-CA05FB507298}"/>
              </c:ext>
            </c:extLst>
          </c:dPt>
          <c:dPt>
            <c:idx val="3"/>
            <c:bubble3D val="0"/>
            <c:extLst>
              <c:ext xmlns:c16="http://schemas.microsoft.com/office/drawing/2014/chart" uri="{C3380CC4-5D6E-409C-BE32-E72D297353CC}">
                <c16:uniqueId val="{00000003-BDA7-474B-A17B-CA05FB507298}"/>
              </c:ext>
            </c:extLst>
          </c:dPt>
          <c:dPt>
            <c:idx val="4"/>
            <c:bubble3D val="0"/>
            <c:extLst>
              <c:ext xmlns:c16="http://schemas.microsoft.com/office/drawing/2014/chart" uri="{C3380CC4-5D6E-409C-BE32-E72D297353CC}">
                <c16:uniqueId val="{00000004-BDA7-474B-A17B-CA05FB507298}"/>
              </c:ext>
            </c:extLst>
          </c:dPt>
          <c:dPt>
            <c:idx val="5"/>
            <c:bubble3D val="0"/>
            <c:extLst>
              <c:ext xmlns:c16="http://schemas.microsoft.com/office/drawing/2014/chart" uri="{C3380CC4-5D6E-409C-BE32-E72D297353CC}">
                <c16:uniqueId val="{00000005-BDA7-474B-A17B-CA05FB507298}"/>
              </c:ext>
            </c:extLst>
          </c:dPt>
          <c:dPt>
            <c:idx val="6"/>
            <c:bubble3D val="0"/>
            <c:extLst>
              <c:ext xmlns:c16="http://schemas.microsoft.com/office/drawing/2014/chart" uri="{C3380CC4-5D6E-409C-BE32-E72D297353CC}">
                <c16:uniqueId val="{00000006-BDA7-474B-A17B-CA05FB507298}"/>
              </c:ext>
            </c:extLst>
          </c:dPt>
          <c:dPt>
            <c:idx val="7"/>
            <c:bubble3D val="0"/>
            <c:extLst>
              <c:ext xmlns:c16="http://schemas.microsoft.com/office/drawing/2014/chart" uri="{C3380CC4-5D6E-409C-BE32-E72D297353CC}">
                <c16:uniqueId val="{00000007-BDA7-474B-A17B-CA05FB507298}"/>
              </c:ext>
            </c:extLst>
          </c:dPt>
          <c:dPt>
            <c:idx val="8"/>
            <c:bubble3D val="0"/>
            <c:extLst>
              <c:ext xmlns:c16="http://schemas.microsoft.com/office/drawing/2014/chart" uri="{C3380CC4-5D6E-409C-BE32-E72D297353CC}">
                <c16:uniqueId val="{00000008-BDA7-474B-A17B-CA05FB507298}"/>
              </c:ext>
            </c:extLst>
          </c:dPt>
          <c:dPt>
            <c:idx val="9"/>
            <c:bubble3D val="0"/>
            <c:extLst>
              <c:ext xmlns:c16="http://schemas.microsoft.com/office/drawing/2014/chart" uri="{C3380CC4-5D6E-409C-BE32-E72D297353CC}">
                <c16:uniqueId val="{00000009-BDA7-474B-A17B-CA05FB507298}"/>
              </c:ext>
            </c:extLst>
          </c:dPt>
          <c:dPt>
            <c:idx val="10"/>
            <c:bubble3D val="0"/>
            <c:extLst>
              <c:ext xmlns:c16="http://schemas.microsoft.com/office/drawing/2014/chart" uri="{C3380CC4-5D6E-409C-BE32-E72D297353CC}">
                <c16:uniqueId val="{0000000A-BDA7-474B-A17B-CA05FB507298}"/>
              </c:ext>
            </c:extLst>
          </c:dPt>
          <c:dPt>
            <c:idx val="11"/>
            <c:bubble3D val="0"/>
            <c:extLst>
              <c:ext xmlns:c16="http://schemas.microsoft.com/office/drawing/2014/chart" uri="{C3380CC4-5D6E-409C-BE32-E72D297353CC}">
                <c16:uniqueId val="{0000000B-BDA7-474B-A17B-CA05FB507298}"/>
              </c:ext>
            </c:extLst>
          </c:dPt>
          <c:dPt>
            <c:idx val="12"/>
            <c:bubble3D val="0"/>
            <c:extLst>
              <c:ext xmlns:c16="http://schemas.microsoft.com/office/drawing/2014/chart" uri="{C3380CC4-5D6E-409C-BE32-E72D297353CC}">
                <c16:uniqueId val="{0000000C-BDA7-474B-A17B-CA05FB507298}"/>
              </c:ext>
            </c:extLst>
          </c:dPt>
          <c:dPt>
            <c:idx val="13"/>
            <c:bubble3D val="0"/>
            <c:extLst>
              <c:ext xmlns:c16="http://schemas.microsoft.com/office/drawing/2014/chart" uri="{C3380CC4-5D6E-409C-BE32-E72D297353CC}">
                <c16:uniqueId val="{0000000D-BDA7-474B-A17B-CA05FB507298}"/>
              </c:ext>
            </c:extLst>
          </c:dPt>
          <c:dPt>
            <c:idx val="14"/>
            <c:bubble3D val="0"/>
            <c:extLst>
              <c:ext xmlns:c16="http://schemas.microsoft.com/office/drawing/2014/chart" uri="{C3380CC4-5D6E-409C-BE32-E72D297353CC}">
                <c16:uniqueId val="{0000000E-BDA7-474B-A17B-CA05FB507298}"/>
              </c:ext>
            </c:extLst>
          </c:dPt>
          <c:dPt>
            <c:idx val="15"/>
            <c:bubble3D val="0"/>
            <c:extLst>
              <c:ext xmlns:c16="http://schemas.microsoft.com/office/drawing/2014/chart" uri="{C3380CC4-5D6E-409C-BE32-E72D297353CC}">
                <c16:uniqueId val="{0000000F-BDA7-474B-A17B-CA05FB507298}"/>
              </c:ext>
            </c:extLst>
          </c:dPt>
          <c:dPt>
            <c:idx val="16"/>
            <c:bubble3D val="0"/>
            <c:extLst>
              <c:ext xmlns:c16="http://schemas.microsoft.com/office/drawing/2014/chart" uri="{C3380CC4-5D6E-409C-BE32-E72D297353CC}">
                <c16:uniqueId val="{00000010-BDA7-474B-A17B-CA05FB507298}"/>
              </c:ext>
            </c:extLst>
          </c:dPt>
          <c:dPt>
            <c:idx val="18"/>
            <c:bubble3D val="0"/>
            <c:extLst>
              <c:ext xmlns:c16="http://schemas.microsoft.com/office/drawing/2014/chart" uri="{C3380CC4-5D6E-409C-BE32-E72D297353CC}">
                <c16:uniqueId val="{00000011-BDA7-474B-A17B-CA05FB507298}"/>
              </c:ext>
            </c:extLst>
          </c:dPt>
          <c:dPt>
            <c:idx val="20"/>
            <c:bubble3D val="0"/>
            <c:extLst>
              <c:ext xmlns:c16="http://schemas.microsoft.com/office/drawing/2014/chart" uri="{C3380CC4-5D6E-409C-BE32-E72D297353CC}">
                <c16:uniqueId val="{00000012-BDA7-474B-A17B-CA05FB507298}"/>
              </c:ext>
            </c:extLst>
          </c:dPt>
          <c:dLbls>
            <c:delete val="1"/>
          </c:dLbls>
          <c:errBars>
            <c:errDir val="x"/>
            <c:errBarType val="both"/>
            <c:errValType val="cust"/>
            <c:noEndCap val="0"/>
            <c:plus>
              <c:numRef>
                <c:f>Sheet1!$J$3:$J$27</c:f>
                <c:numCache>
                  <c:formatCode>General</c:formatCode>
                  <c:ptCount val="25"/>
                  <c:pt idx="0">
                    <c:v>0.13</c:v>
                  </c:pt>
                  <c:pt idx="1">
                    <c:v>0.13</c:v>
                  </c:pt>
                  <c:pt idx="2">
                    <c:v>0.38</c:v>
                  </c:pt>
                  <c:pt idx="3">
                    <c:v>4.9999999999999933E-2</c:v>
                  </c:pt>
                  <c:pt idx="4">
                    <c:v>0.20999999999999996</c:v>
                  </c:pt>
                  <c:pt idx="5">
                    <c:v>0.19999999999999996</c:v>
                  </c:pt>
                  <c:pt idx="6">
                    <c:v>5.0000000000000044E-2</c:v>
                  </c:pt>
                  <c:pt idx="7">
                    <c:v>0.15000000000000002</c:v>
                  </c:pt>
                  <c:pt idx="8">
                    <c:v>7.0000000000000007E-2</c:v>
                  </c:pt>
                  <c:pt idx="9">
                    <c:v>0.10999999999999999</c:v>
                  </c:pt>
                  <c:pt idx="10">
                    <c:v>0.27</c:v>
                  </c:pt>
                  <c:pt idx="11">
                    <c:v>0.06</c:v>
                  </c:pt>
                  <c:pt idx="12">
                    <c:v>0.06</c:v>
                  </c:pt>
                  <c:pt idx="13">
                    <c:v>0.31999999999999995</c:v>
                  </c:pt>
                  <c:pt idx="14">
                    <c:v>7.0000000000000007E-2</c:v>
                  </c:pt>
                  <c:pt idx="15">
                    <c:v>0.12</c:v>
                  </c:pt>
                  <c:pt idx="16">
                    <c:v>9.9999999999999978E-2</c:v>
                  </c:pt>
                  <c:pt idx="17">
                    <c:v>9.0000000000000024E-2</c:v>
                  </c:pt>
                  <c:pt idx="18">
                    <c:v>9.9999999999999978E-2</c:v>
                  </c:pt>
                  <c:pt idx="19">
                    <c:v>8.0000000000000016E-2</c:v>
                  </c:pt>
                  <c:pt idx="20">
                    <c:v>0.11000000000000001</c:v>
                  </c:pt>
                  <c:pt idx="21">
                    <c:v>0.1</c:v>
                  </c:pt>
                  <c:pt idx="22">
                    <c:v>0.10999999999999999</c:v>
                  </c:pt>
                  <c:pt idx="23">
                    <c:v>0.17</c:v>
                  </c:pt>
                  <c:pt idx="24">
                    <c:v>0</c:v>
                  </c:pt>
                </c:numCache>
              </c:numRef>
            </c:plus>
            <c:minus>
              <c:numRef>
                <c:f>Sheet1!$C$3:$C$27</c:f>
                <c:numCache>
                  <c:formatCode>General</c:formatCode>
                  <c:ptCount val="25"/>
                  <c:pt idx="0">
                    <c:v>0.13</c:v>
                  </c:pt>
                  <c:pt idx="1">
                    <c:v>0.13</c:v>
                  </c:pt>
                  <c:pt idx="2">
                    <c:v>0.38000000000000012</c:v>
                  </c:pt>
                  <c:pt idx="3">
                    <c:v>5.0000000000000044E-2</c:v>
                  </c:pt>
                  <c:pt idx="4">
                    <c:v>0.21000000000000008</c:v>
                  </c:pt>
                  <c:pt idx="5">
                    <c:v>0.19000000000000006</c:v>
                  </c:pt>
                  <c:pt idx="6">
                    <c:v>3.9999999999999925E-2</c:v>
                  </c:pt>
                  <c:pt idx="7">
                    <c:v>0.14000000000000001</c:v>
                  </c:pt>
                  <c:pt idx="8">
                    <c:v>7.0000000000000062E-2</c:v>
                  </c:pt>
                  <c:pt idx="9">
                    <c:v>0.12</c:v>
                  </c:pt>
                  <c:pt idx="10">
                    <c:v>0.28000000000000003</c:v>
                  </c:pt>
                  <c:pt idx="11">
                    <c:v>7.0000000000000007E-2</c:v>
                  </c:pt>
                  <c:pt idx="12">
                    <c:v>0.06</c:v>
                  </c:pt>
                  <c:pt idx="13">
                    <c:v>0.31</c:v>
                  </c:pt>
                  <c:pt idx="14">
                    <c:v>6.9999999999999951E-2</c:v>
                  </c:pt>
                  <c:pt idx="15">
                    <c:v>0.10999999999999999</c:v>
                  </c:pt>
                  <c:pt idx="16">
                    <c:v>9.9999999999999978E-2</c:v>
                  </c:pt>
                  <c:pt idx="17">
                    <c:v>8.9999999999999969E-2</c:v>
                  </c:pt>
                  <c:pt idx="18">
                    <c:v>0.10999999999999999</c:v>
                  </c:pt>
                  <c:pt idx="19">
                    <c:v>7.999999999999996E-2</c:v>
                  </c:pt>
                  <c:pt idx="20">
                    <c:v>0.12</c:v>
                  </c:pt>
                  <c:pt idx="21">
                    <c:v>9.9999999999999978E-2</c:v>
                  </c:pt>
                  <c:pt idx="22">
                    <c:v>0.10000000000000003</c:v>
                  </c:pt>
                  <c:pt idx="23">
                    <c:v>0.16</c:v>
                  </c:pt>
                  <c:pt idx="24">
                    <c:v>0</c:v>
                  </c:pt>
                </c:numCache>
              </c:numRef>
            </c:minus>
            <c:spPr>
              <a:ln w="9525">
                <a:solidFill>
                  <a:srgbClr val="3F1A01"/>
                </a:solidFill>
              </a:ln>
            </c:spPr>
          </c:errBars>
          <c:xVal>
            <c:numRef>
              <c:f>Sheet1!$G$3:$G$27</c:f>
              <c:numCache>
                <c:formatCode>0.00</c:formatCode>
                <c:ptCount val="25"/>
                <c:pt idx="0">
                  <c:v>-0.9</c:v>
                </c:pt>
                <c:pt idx="1">
                  <c:v>-0.68</c:v>
                </c:pt>
                <c:pt idx="2">
                  <c:v>-0.73</c:v>
                </c:pt>
                <c:pt idx="3">
                  <c:v>-0.56999999999999995</c:v>
                </c:pt>
                <c:pt idx="4">
                  <c:v>-0.59</c:v>
                </c:pt>
                <c:pt idx="5">
                  <c:v>-0.56999999999999995</c:v>
                </c:pt>
                <c:pt idx="6">
                  <c:v>-0.53</c:v>
                </c:pt>
                <c:pt idx="7">
                  <c:v>-0.51</c:v>
                </c:pt>
                <c:pt idx="8">
                  <c:v>-0.49</c:v>
                </c:pt>
                <c:pt idx="9">
                  <c:v>-0.47</c:v>
                </c:pt>
                <c:pt idx="10">
                  <c:v>-0.49</c:v>
                </c:pt>
                <c:pt idx="11">
                  <c:v>-0.45</c:v>
                </c:pt>
                <c:pt idx="12">
                  <c:v>-0.44</c:v>
                </c:pt>
                <c:pt idx="13">
                  <c:v>-0.42</c:v>
                </c:pt>
                <c:pt idx="14">
                  <c:v>-0.4</c:v>
                </c:pt>
                <c:pt idx="15">
                  <c:v>-0.39</c:v>
                </c:pt>
                <c:pt idx="16">
                  <c:v>-0.38</c:v>
                </c:pt>
                <c:pt idx="17">
                  <c:v>-0.38</c:v>
                </c:pt>
                <c:pt idx="18">
                  <c:v>-0.36</c:v>
                </c:pt>
                <c:pt idx="19">
                  <c:v>-0.34</c:v>
                </c:pt>
                <c:pt idx="20">
                  <c:v>-0.32</c:v>
                </c:pt>
                <c:pt idx="21">
                  <c:v>-0.31</c:v>
                </c:pt>
                <c:pt idx="22">
                  <c:v>-0.28999999999999998</c:v>
                </c:pt>
                <c:pt idx="23">
                  <c:v>-0.23</c:v>
                </c:pt>
                <c:pt idx="24">
                  <c:v>0</c:v>
                </c:pt>
              </c:numCache>
            </c:numRef>
          </c:xVal>
          <c:yVal>
            <c:numRef>
              <c:f>Sheet1!$B$3:$B$32</c:f>
              <c:numCache>
                <c:formatCode>General</c:formatCode>
                <c:ptCount val="30"/>
                <c:pt idx="0">
                  <c:v>24.5</c:v>
                </c:pt>
                <c:pt idx="1">
                  <c:v>23.5</c:v>
                </c:pt>
                <c:pt idx="2">
                  <c:v>22.5</c:v>
                </c:pt>
                <c:pt idx="3">
                  <c:v>21.5</c:v>
                </c:pt>
                <c:pt idx="4">
                  <c:v>20.5</c:v>
                </c:pt>
                <c:pt idx="5">
                  <c:v>19.5</c:v>
                </c:pt>
                <c:pt idx="6">
                  <c:v>18.5</c:v>
                </c:pt>
                <c:pt idx="7">
                  <c:v>17.5</c:v>
                </c:pt>
                <c:pt idx="8">
                  <c:v>16.5</c:v>
                </c:pt>
                <c:pt idx="9">
                  <c:v>15.5</c:v>
                </c:pt>
                <c:pt idx="10">
                  <c:v>14.5</c:v>
                </c:pt>
                <c:pt idx="11">
                  <c:v>13.5</c:v>
                </c:pt>
                <c:pt idx="12">
                  <c:v>12.5</c:v>
                </c:pt>
                <c:pt idx="13">
                  <c:v>11.5</c:v>
                </c:pt>
                <c:pt idx="14">
                  <c:v>10.5</c:v>
                </c:pt>
                <c:pt idx="15">
                  <c:v>9.5</c:v>
                </c:pt>
                <c:pt idx="16">
                  <c:v>8.5</c:v>
                </c:pt>
                <c:pt idx="17">
                  <c:v>7.5</c:v>
                </c:pt>
                <c:pt idx="18">
                  <c:v>6.5</c:v>
                </c:pt>
                <c:pt idx="19">
                  <c:v>5.5</c:v>
                </c:pt>
                <c:pt idx="20">
                  <c:v>4.5</c:v>
                </c:pt>
                <c:pt idx="21">
                  <c:v>3.5</c:v>
                </c:pt>
                <c:pt idx="22">
                  <c:v>2.5</c:v>
                </c:pt>
                <c:pt idx="23">
                  <c:v>1.5</c:v>
                </c:pt>
                <c:pt idx="24">
                  <c:v>0.5</c:v>
                </c:pt>
              </c:numCache>
            </c:numRef>
          </c:yVal>
          <c:smooth val="0"/>
          <c:extLst>
            <c:ext xmlns:c16="http://schemas.microsoft.com/office/drawing/2014/chart" uri="{C3380CC4-5D6E-409C-BE32-E72D297353CC}">
              <c16:uniqueId val="{00000013-BDA7-474B-A17B-CA05FB507298}"/>
            </c:ext>
          </c:extLst>
        </c:ser>
        <c:dLbls>
          <c:dLblPos val="t"/>
          <c:showLegendKey val="0"/>
          <c:showVal val="1"/>
          <c:showCatName val="0"/>
          <c:showSerName val="0"/>
          <c:showPercent val="0"/>
          <c:showBubbleSize val="0"/>
        </c:dLbls>
        <c:axId val="489368576"/>
        <c:axId val="489367792"/>
        <c:extLst>
          <c:ext xmlns:c15="http://schemas.microsoft.com/office/drawing/2012/chart" uri="{02D57815-91ED-43cb-92C2-25804820EDAC}">
            <c15:filteredScatterSeries>
              <c15:ser>
                <c:idx val="1"/>
                <c:order val="1"/>
                <c:tx>
                  <c:strRef>
                    <c:extLst>
                      <c:ext uri="{02D57815-91ED-43cb-92C2-25804820EDAC}">
                        <c15:formulaRef>
                          <c15:sqref>Sheet1!$A$34</c15:sqref>
                        </c15:formulaRef>
                      </c:ext>
                    </c:extLst>
                    <c:strCache>
                      <c:ptCount val="1"/>
                    </c:strCache>
                  </c:strRef>
                </c:tx>
                <c:spPr>
                  <a:ln w="19050">
                    <a:noFill/>
                  </a:ln>
                </c:spPr>
                <c:marker>
                  <c:symbol val="square"/>
                  <c:size val="4"/>
                  <c:spPr>
                    <a:solidFill>
                      <a:schemeClr val="accent2"/>
                    </a:solidFill>
                  </c:spPr>
                </c:marker>
                <c:dLbls>
                  <c:delete val="1"/>
                </c:dLbls>
                <c:errBars>
                  <c:errDir val="x"/>
                  <c:errBarType val="both"/>
                  <c:errValType val="cust"/>
                  <c:noEndCap val="0"/>
                  <c:plus>
                    <c:numRef>
                      <c:extLst>
                        <c:ext uri="{02D57815-91ED-43cb-92C2-25804820EDAC}">
                          <c15:formulaRef>
                            <c15:sqref>Sheet1!$I$35:$I$50</c15:sqref>
                          </c15:formulaRef>
                        </c:ext>
                      </c:extLst>
                      <c:numCache>
                        <c:formatCode>General</c:formatCode>
                        <c:ptCount val="16"/>
                      </c:numCache>
                    </c:numRef>
                  </c:plus>
                  <c:minus>
                    <c:numRef>
                      <c:extLst>
                        <c:ext uri="{02D57815-91ED-43cb-92C2-25804820EDAC}">
                          <c15:formulaRef>
                            <c15:sqref>Sheet1!$D$35:$D$50</c15:sqref>
                          </c15:formulaRef>
                        </c:ext>
                      </c:extLst>
                      <c:numCache>
                        <c:formatCode>General</c:formatCode>
                        <c:ptCount val="16"/>
                      </c:numCache>
                    </c:numRef>
                  </c:minus>
                  <c:spPr>
                    <a:ln w="9525">
                      <a:solidFill>
                        <a:schemeClr val="accent2"/>
                      </a:solidFill>
                    </a:ln>
                  </c:spPr>
                </c:errBars>
                <c:xVal>
                  <c:numRef>
                    <c:extLst>
                      <c:ext uri="{02D57815-91ED-43cb-92C2-25804820EDAC}">
                        <c15:formulaRef>
                          <c15:sqref>Sheet1!$G$35:$G$50</c15:sqref>
                        </c15:formulaRef>
                      </c:ext>
                    </c:extLst>
                    <c:numCache>
                      <c:formatCode>General</c:formatCode>
                      <c:ptCount val="16"/>
                    </c:numCache>
                  </c:numRef>
                </c:xVal>
                <c:yVal>
                  <c:numRef>
                    <c:extLst>
                      <c:ext uri="{02D57815-91ED-43cb-92C2-25804820EDAC}">
                        <c15:formulaRef>
                          <c15:sqref>Sheet1!$B$35:$B$50</c15:sqref>
                        </c15:formulaRef>
                      </c:ext>
                    </c:extLst>
                    <c:numCache>
                      <c:formatCode>General</c:formatCode>
                      <c:ptCount val="16"/>
                    </c:numCache>
                  </c:numRef>
                </c:yVal>
                <c:smooth val="0"/>
                <c:extLst>
                  <c:ext xmlns:c16="http://schemas.microsoft.com/office/drawing/2014/chart" uri="{C3380CC4-5D6E-409C-BE32-E72D297353CC}">
                    <c16:uniqueId val="{00000014-BDA7-474B-A17B-CA05FB507298}"/>
                  </c:ext>
                </c:extLst>
              </c15:ser>
            </c15:filteredScatterSeries>
            <c15:filteredScatterSeries>
              <c15:ser>
                <c:idx val="2"/>
                <c:order val="2"/>
                <c:tx>
                  <c:strRef>
                    <c:extLst xmlns:c15="http://schemas.microsoft.com/office/drawing/2012/chart">
                      <c:ext xmlns:c15="http://schemas.microsoft.com/office/drawing/2012/chart" uri="{02D57815-91ED-43cb-92C2-25804820EDAC}">
                        <c15:formulaRef>
                          <c15:sqref>Sheet1!$A$52</c15:sqref>
                        </c15:formulaRef>
                      </c:ext>
                    </c:extLst>
                    <c:strCache>
                      <c:ptCount val="1"/>
                    </c:strCache>
                  </c:strRef>
                </c:tx>
                <c:spPr>
                  <a:ln w="19050">
                    <a:noFill/>
                  </a:ln>
                </c:spPr>
                <c:marker>
                  <c:symbol val="triangle"/>
                  <c:size val="4"/>
                </c:marker>
                <c:dLbls>
                  <c:delete val="1"/>
                </c:dLbls>
                <c:errBars>
                  <c:errDir val="x"/>
                  <c:errBarType val="both"/>
                  <c:errValType val="cust"/>
                  <c:noEndCap val="0"/>
                  <c:plus>
                    <c:numRef>
                      <c:extLst xmlns:c15="http://schemas.microsoft.com/office/drawing/2012/chart">
                        <c:ext xmlns:c15="http://schemas.microsoft.com/office/drawing/2012/chart" uri="{02D57815-91ED-43cb-92C2-25804820EDAC}">
                          <c15:formulaRef>
                            <c15:sqref>Sheet1!$I$52</c15:sqref>
                          </c15:formulaRef>
                        </c:ext>
                      </c:extLst>
                      <c:numCache>
                        <c:formatCode>General</c:formatCode>
                        <c:ptCount val="1"/>
                      </c:numCache>
                    </c:numRef>
                  </c:plus>
                  <c:minus>
                    <c:numRef>
                      <c:extLst xmlns:c15="http://schemas.microsoft.com/office/drawing/2012/chart">
                        <c:ext xmlns:c15="http://schemas.microsoft.com/office/drawing/2012/chart" uri="{02D57815-91ED-43cb-92C2-25804820EDAC}">
                          <c15:formulaRef>
                            <c15:sqref>Sheet1!$D$52</c15:sqref>
                          </c15:formulaRef>
                        </c:ext>
                      </c:extLst>
                      <c:numCache>
                        <c:formatCode>General</c:formatCode>
                        <c:ptCount val="1"/>
                      </c:numCache>
                    </c:numRef>
                  </c:minus>
                  <c:spPr>
                    <a:ln w="9525">
                      <a:solidFill>
                        <a:schemeClr val="accent3"/>
                      </a:solidFill>
                    </a:ln>
                  </c:spPr>
                </c:errBars>
                <c:xVal>
                  <c:numRef>
                    <c:extLst xmlns:c15="http://schemas.microsoft.com/office/drawing/2012/chart">
                      <c:ext xmlns:c15="http://schemas.microsoft.com/office/drawing/2012/chart" uri="{02D57815-91ED-43cb-92C2-25804820EDAC}">
                        <c15:formulaRef>
                          <c15:sqref>Sheet1!$G$52</c15:sqref>
                        </c15:formulaRef>
                      </c:ext>
                    </c:extLst>
                    <c:numCache>
                      <c:formatCode>0.00</c:formatCode>
                      <c:ptCount val="1"/>
                    </c:numCache>
                  </c:numRef>
                </c:xVal>
                <c:yVal>
                  <c:numRef>
                    <c:extLst xmlns:c15="http://schemas.microsoft.com/office/drawing/2012/chart">
                      <c:ext xmlns:c15="http://schemas.microsoft.com/office/drawing/2012/chart" uri="{02D57815-91ED-43cb-92C2-25804820EDAC}">
                        <c15:formulaRef>
                          <c15:sqref>Sheet1!$B$52</c15:sqref>
                        </c15:formulaRef>
                      </c:ext>
                    </c:extLst>
                    <c:numCache>
                      <c:formatCode>General</c:formatCode>
                      <c:ptCount val="1"/>
                    </c:numCache>
                  </c:numRef>
                </c:yVal>
                <c:smooth val="0"/>
                <c:extLst xmlns:c15="http://schemas.microsoft.com/office/drawing/2012/chart">
                  <c:ext xmlns:c16="http://schemas.microsoft.com/office/drawing/2014/chart" uri="{C3380CC4-5D6E-409C-BE32-E72D297353CC}">
                    <c16:uniqueId val="{00000015-BDA7-474B-A17B-CA05FB507298}"/>
                  </c:ext>
                </c:extLst>
              </c15:ser>
            </c15:filteredScatterSeries>
          </c:ext>
        </c:extLst>
      </c:scatterChart>
      <c:valAx>
        <c:axId val="489368576"/>
        <c:scaling>
          <c:orientation val="minMax"/>
          <c:max val="0.5"/>
          <c:min val="-1.5"/>
        </c:scaling>
        <c:delete val="0"/>
        <c:axPos val="b"/>
        <c:numFmt formatCode="#,##0.0" sourceLinked="0"/>
        <c:majorTickMark val="out"/>
        <c:minorTickMark val="none"/>
        <c:tickLblPos val="nextTo"/>
        <c:spPr>
          <a:noFill/>
          <a:ln w="9525">
            <a:solidFill>
              <a:srgbClr val="1A1A17"/>
            </a:solidFill>
            <a:tailEnd type="none"/>
          </a:ln>
        </c:spPr>
        <c:txPr>
          <a:bodyPr anchor="t" anchorCtr="0"/>
          <a:lstStyle/>
          <a:p>
            <a:pPr>
              <a:defRPr sz="800">
                <a:solidFill>
                  <a:schemeClr val="tx1"/>
                </a:solidFill>
              </a:defRPr>
            </a:pPr>
            <a:endParaRPr lang="en-US"/>
          </a:p>
        </c:txPr>
        <c:crossAx val="489367792"/>
        <c:crosses val="autoZero"/>
        <c:crossBetween val="midCat"/>
        <c:majorUnit val="0.5"/>
      </c:valAx>
      <c:valAx>
        <c:axId val="489367792"/>
        <c:scaling>
          <c:orientation val="minMax"/>
          <c:max val="25"/>
          <c:min val="0"/>
        </c:scaling>
        <c:delete val="0"/>
        <c:axPos val="l"/>
        <c:majorGridlines>
          <c:spPr>
            <a:ln w="9525">
              <a:noFill/>
            </a:ln>
          </c:spPr>
        </c:majorGridlines>
        <c:numFmt formatCode="General" sourceLinked="1"/>
        <c:majorTickMark val="none"/>
        <c:minorTickMark val="none"/>
        <c:tickLblPos val="none"/>
        <c:spPr>
          <a:noFill/>
          <a:ln w="9525">
            <a:solidFill>
              <a:srgbClr val="1A1A17"/>
            </a:solidFill>
            <a:prstDash val="dash"/>
          </a:ln>
        </c:spPr>
        <c:crossAx val="489368576"/>
        <c:crossesAt val="0"/>
        <c:crossBetween val="midCat"/>
        <c:majorUnit val="1"/>
      </c:valAx>
      <c:spPr>
        <a:noFill/>
        <a:ln>
          <a:noFill/>
        </a:ln>
      </c:spPr>
    </c:plotArea>
    <c:plotVisOnly val="1"/>
    <c:dispBlanksAs val="gap"/>
    <c:showDLblsOverMax val="0"/>
  </c:chart>
  <c:spPr>
    <a:noFill/>
    <a:effectLst/>
  </c:spPr>
  <c:txPr>
    <a:bodyPr/>
    <a:lstStyle/>
    <a:p>
      <a:pPr>
        <a:defRPr sz="900">
          <a:solidFill>
            <a:schemeClr val="tx2"/>
          </a:solidFill>
        </a:defRPr>
      </a:pPr>
      <a:endParaRPr lang="en-US"/>
    </a:p>
  </c:txPr>
  <c:externalData r:id="rId2">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0.11751830856529888"/>
          <c:y val="0"/>
          <c:w val="0.96130479151197878"/>
          <c:h val="0.92248163096217761"/>
        </c:manualLayout>
      </c:layout>
      <c:scatterChart>
        <c:scatterStyle val="lineMarker"/>
        <c:varyColors val="0"/>
        <c:ser>
          <c:idx val="0"/>
          <c:order val="0"/>
          <c:tx>
            <c:strRef>
              <c:f>Sheet1!$A$2</c:f>
              <c:strCache>
                <c:ptCount val="1"/>
                <c:pt idx="0">
                  <c:v>Outcome</c:v>
                </c:pt>
              </c:strCache>
            </c:strRef>
          </c:tx>
          <c:spPr>
            <a:ln w="28575">
              <a:noFill/>
            </a:ln>
          </c:spPr>
          <c:marker>
            <c:symbol val="circle"/>
            <c:size val="5"/>
            <c:spPr>
              <a:solidFill>
                <a:srgbClr val="7B9CBB">
                  <a:lumMod val="50000"/>
                </a:srgbClr>
              </a:solidFill>
              <a:ln>
                <a:noFill/>
              </a:ln>
            </c:spPr>
          </c:marker>
          <c:dPt>
            <c:idx val="0"/>
            <c:marker>
              <c:spPr>
                <a:solidFill>
                  <a:srgbClr val="7B9CBB"/>
                </a:solidFill>
                <a:ln>
                  <a:noFill/>
                </a:ln>
              </c:spPr>
            </c:marker>
            <c:bubble3D val="0"/>
            <c:extLst>
              <c:ext xmlns:c16="http://schemas.microsoft.com/office/drawing/2014/chart" uri="{C3380CC4-5D6E-409C-BE32-E72D297353CC}">
                <c16:uniqueId val="{00000000-8CE8-4FF9-A776-43ACC3AF5C74}"/>
              </c:ext>
            </c:extLst>
          </c:dPt>
          <c:dPt>
            <c:idx val="3"/>
            <c:marker>
              <c:spPr>
                <a:solidFill>
                  <a:srgbClr val="7B9CBB"/>
                </a:solidFill>
                <a:ln>
                  <a:noFill/>
                </a:ln>
              </c:spPr>
            </c:marker>
            <c:bubble3D val="0"/>
            <c:extLst>
              <c:ext xmlns:c16="http://schemas.microsoft.com/office/drawing/2014/chart" uri="{C3380CC4-5D6E-409C-BE32-E72D297353CC}">
                <c16:uniqueId val="{00000001-8CE8-4FF9-A776-43ACC3AF5C74}"/>
              </c:ext>
            </c:extLst>
          </c:dPt>
          <c:dPt>
            <c:idx val="11"/>
            <c:bubble3D val="0"/>
            <c:extLst>
              <c:ext xmlns:c16="http://schemas.microsoft.com/office/drawing/2014/chart" uri="{C3380CC4-5D6E-409C-BE32-E72D297353CC}">
                <c16:uniqueId val="{00000002-8CE8-4FF9-A776-43ACC3AF5C74}"/>
              </c:ext>
            </c:extLst>
          </c:dPt>
          <c:dPt>
            <c:idx val="12"/>
            <c:bubble3D val="0"/>
            <c:extLst>
              <c:ext xmlns:c16="http://schemas.microsoft.com/office/drawing/2014/chart" uri="{C3380CC4-5D6E-409C-BE32-E72D297353CC}">
                <c16:uniqueId val="{00000003-8CE8-4FF9-A776-43ACC3AF5C74}"/>
              </c:ext>
            </c:extLst>
          </c:dPt>
          <c:dPt>
            <c:idx val="13"/>
            <c:bubble3D val="0"/>
            <c:extLst>
              <c:ext xmlns:c16="http://schemas.microsoft.com/office/drawing/2014/chart" uri="{C3380CC4-5D6E-409C-BE32-E72D297353CC}">
                <c16:uniqueId val="{00000004-8CE8-4FF9-A776-43ACC3AF5C74}"/>
              </c:ext>
            </c:extLst>
          </c:dPt>
          <c:dPt>
            <c:idx val="14"/>
            <c:marker>
              <c:spPr>
                <a:solidFill>
                  <a:srgbClr val="7B9CBB"/>
                </a:solidFill>
                <a:ln>
                  <a:noFill/>
                </a:ln>
              </c:spPr>
            </c:marker>
            <c:bubble3D val="0"/>
            <c:extLst>
              <c:ext xmlns:c16="http://schemas.microsoft.com/office/drawing/2014/chart" uri="{C3380CC4-5D6E-409C-BE32-E72D297353CC}">
                <c16:uniqueId val="{00000005-8CE8-4FF9-A776-43ACC3AF5C74}"/>
              </c:ext>
            </c:extLst>
          </c:dPt>
          <c:dPt>
            <c:idx val="15"/>
            <c:marker>
              <c:spPr>
                <a:solidFill>
                  <a:srgbClr val="7B9CBB"/>
                </a:solidFill>
                <a:ln>
                  <a:noFill/>
                </a:ln>
              </c:spPr>
            </c:marker>
            <c:bubble3D val="0"/>
            <c:extLst>
              <c:ext xmlns:c16="http://schemas.microsoft.com/office/drawing/2014/chart" uri="{C3380CC4-5D6E-409C-BE32-E72D297353CC}">
                <c16:uniqueId val="{00000006-8CE8-4FF9-A776-43ACC3AF5C74}"/>
              </c:ext>
            </c:extLst>
          </c:dPt>
          <c:dPt>
            <c:idx val="16"/>
            <c:marker>
              <c:spPr>
                <a:solidFill>
                  <a:srgbClr val="7B9CBB"/>
                </a:solidFill>
                <a:ln>
                  <a:noFill/>
                </a:ln>
              </c:spPr>
            </c:marker>
            <c:bubble3D val="0"/>
            <c:extLst>
              <c:ext xmlns:c16="http://schemas.microsoft.com/office/drawing/2014/chart" uri="{C3380CC4-5D6E-409C-BE32-E72D297353CC}">
                <c16:uniqueId val="{00000007-8CE8-4FF9-A776-43ACC3AF5C74}"/>
              </c:ext>
            </c:extLst>
          </c:dPt>
          <c:dPt>
            <c:idx val="17"/>
            <c:marker>
              <c:spPr>
                <a:solidFill>
                  <a:srgbClr val="7B9CBB"/>
                </a:solidFill>
                <a:ln>
                  <a:noFill/>
                </a:ln>
              </c:spPr>
            </c:marker>
            <c:bubble3D val="0"/>
            <c:extLst>
              <c:ext xmlns:c16="http://schemas.microsoft.com/office/drawing/2014/chart" uri="{C3380CC4-5D6E-409C-BE32-E72D297353CC}">
                <c16:uniqueId val="{00000008-8CE8-4FF9-A776-43ACC3AF5C74}"/>
              </c:ext>
            </c:extLst>
          </c:dPt>
          <c:dPt>
            <c:idx val="18"/>
            <c:marker>
              <c:spPr>
                <a:solidFill>
                  <a:srgbClr val="7B9CBB"/>
                </a:solidFill>
                <a:ln>
                  <a:noFill/>
                </a:ln>
              </c:spPr>
            </c:marker>
            <c:bubble3D val="0"/>
            <c:extLst>
              <c:ext xmlns:c16="http://schemas.microsoft.com/office/drawing/2014/chart" uri="{C3380CC4-5D6E-409C-BE32-E72D297353CC}">
                <c16:uniqueId val="{00000009-8CE8-4FF9-A776-43ACC3AF5C74}"/>
              </c:ext>
            </c:extLst>
          </c:dPt>
          <c:dPt>
            <c:idx val="19"/>
            <c:marker>
              <c:spPr>
                <a:solidFill>
                  <a:srgbClr val="7B9CBB"/>
                </a:solidFill>
                <a:ln>
                  <a:noFill/>
                </a:ln>
              </c:spPr>
            </c:marker>
            <c:bubble3D val="0"/>
            <c:extLst>
              <c:ext xmlns:c16="http://schemas.microsoft.com/office/drawing/2014/chart" uri="{C3380CC4-5D6E-409C-BE32-E72D297353CC}">
                <c16:uniqueId val="{0000000A-8CE8-4FF9-A776-43ACC3AF5C74}"/>
              </c:ext>
            </c:extLst>
          </c:dPt>
          <c:dLbls>
            <c:delete val="1"/>
          </c:dLbls>
          <c:errBars>
            <c:errDir val="x"/>
            <c:errBarType val="both"/>
            <c:errValType val="cust"/>
            <c:noEndCap val="0"/>
            <c:plus>
              <c:numRef>
                <c:f>Sheet1!$G$3:$G$66</c:f>
                <c:numCache>
                  <c:formatCode>General</c:formatCode>
                  <c:ptCount val="64"/>
                  <c:pt idx="0">
                    <c:v>4.8100000000000005</c:v>
                  </c:pt>
                  <c:pt idx="1">
                    <c:v>3.1</c:v>
                  </c:pt>
                  <c:pt idx="2">
                    <c:v>1.89</c:v>
                  </c:pt>
                  <c:pt idx="3">
                    <c:v>2.75</c:v>
                  </c:pt>
                  <c:pt idx="4">
                    <c:v>0</c:v>
                  </c:pt>
                  <c:pt idx="5">
                    <c:v>3.8799999999999994</c:v>
                  </c:pt>
                  <c:pt idx="6">
                    <c:v>1.8399999999999999</c:v>
                  </c:pt>
                  <c:pt idx="7">
                    <c:v>6.52</c:v>
                  </c:pt>
                  <c:pt idx="8">
                    <c:v>5.99</c:v>
                  </c:pt>
                  <c:pt idx="9">
                    <c:v>4.7200000000000006</c:v>
                  </c:pt>
                  <c:pt idx="10">
                    <c:v>7.48</c:v>
                  </c:pt>
                  <c:pt idx="11">
                    <c:v>1.7500000000000004</c:v>
                  </c:pt>
                  <c:pt idx="12">
                    <c:v>2</c:v>
                  </c:pt>
                  <c:pt idx="13">
                    <c:v>6.3500000000000005</c:v>
                  </c:pt>
                  <c:pt idx="14">
                    <c:v>2.17</c:v>
                  </c:pt>
                  <c:pt idx="15">
                    <c:v>2.3299999999999992</c:v>
                  </c:pt>
                  <c:pt idx="16">
                    <c:v>1.9699999999999989</c:v>
                  </c:pt>
                  <c:pt idx="17">
                    <c:v>10.569999999999999</c:v>
                  </c:pt>
                  <c:pt idx="18">
                    <c:v>5.3900000000000006</c:v>
                  </c:pt>
                  <c:pt idx="19">
                    <c:v>4.09</c:v>
                  </c:pt>
                </c:numCache>
              </c:numRef>
            </c:plus>
            <c:minus>
              <c:numRef>
                <c:f>Sheet1!$C$3:$C$66</c:f>
                <c:numCache>
                  <c:formatCode>General</c:formatCode>
                  <c:ptCount val="64"/>
                  <c:pt idx="0">
                    <c:v>4.8000000000000007</c:v>
                  </c:pt>
                  <c:pt idx="1">
                    <c:v>3.0900000000000003</c:v>
                  </c:pt>
                  <c:pt idx="2">
                    <c:v>1.9000000000000001</c:v>
                  </c:pt>
                  <c:pt idx="3">
                    <c:v>2.75</c:v>
                  </c:pt>
                  <c:pt idx="4">
                    <c:v>0</c:v>
                  </c:pt>
                  <c:pt idx="5">
                    <c:v>3.87</c:v>
                  </c:pt>
                  <c:pt idx="6">
                    <c:v>1.85</c:v>
                  </c:pt>
                  <c:pt idx="7">
                    <c:v>6.52</c:v>
                  </c:pt>
                  <c:pt idx="8">
                    <c:v>6</c:v>
                  </c:pt>
                  <c:pt idx="9">
                    <c:v>4.71</c:v>
                  </c:pt>
                  <c:pt idx="10">
                    <c:v>7.47</c:v>
                  </c:pt>
                  <c:pt idx="11">
                    <c:v>1.7399999999999998</c:v>
                  </c:pt>
                  <c:pt idx="12">
                    <c:v>2.0100000000000002</c:v>
                  </c:pt>
                  <c:pt idx="13">
                    <c:v>6.36</c:v>
                  </c:pt>
                  <c:pt idx="14">
                    <c:v>2.16</c:v>
                  </c:pt>
                  <c:pt idx="15">
                    <c:v>2.33</c:v>
                  </c:pt>
                  <c:pt idx="16">
                    <c:v>1.9700000000000006</c:v>
                  </c:pt>
                  <c:pt idx="17">
                    <c:v>10.56</c:v>
                  </c:pt>
                  <c:pt idx="18">
                    <c:v>5.38</c:v>
                  </c:pt>
                  <c:pt idx="19">
                    <c:v>4.09</c:v>
                  </c:pt>
                </c:numCache>
              </c:numRef>
            </c:minus>
            <c:spPr>
              <a:ln w="9525">
                <a:solidFill>
                  <a:srgbClr val="3F1A01"/>
                </a:solidFill>
              </a:ln>
            </c:spPr>
          </c:errBars>
          <c:xVal>
            <c:numRef>
              <c:f>Sheet1!$E$3:$E$22</c:f>
              <c:numCache>
                <c:formatCode>General</c:formatCode>
                <c:ptCount val="20"/>
                <c:pt idx="0">
                  <c:v>-2.35</c:v>
                </c:pt>
                <c:pt idx="1">
                  <c:v>-1.48</c:v>
                </c:pt>
                <c:pt idx="2">
                  <c:v>-1.18</c:v>
                </c:pt>
                <c:pt idx="3">
                  <c:v>-1.21</c:v>
                </c:pt>
                <c:pt idx="4">
                  <c:v>0</c:v>
                </c:pt>
                <c:pt idx="5">
                  <c:v>0.93</c:v>
                </c:pt>
                <c:pt idx="6">
                  <c:v>0.98</c:v>
                </c:pt>
                <c:pt idx="7">
                  <c:v>1.1000000000000001</c:v>
                </c:pt>
                <c:pt idx="8">
                  <c:v>1.49</c:v>
                </c:pt>
                <c:pt idx="9">
                  <c:v>1.65</c:v>
                </c:pt>
                <c:pt idx="10">
                  <c:v>2.41</c:v>
                </c:pt>
                <c:pt idx="11">
                  <c:v>3.61</c:v>
                </c:pt>
                <c:pt idx="12">
                  <c:v>3.7</c:v>
                </c:pt>
                <c:pt idx="13">
                  <c:v>4.95</c:v>
                </c:pt>
                <c:pt idx="14">
                  <c:v>4.58</c:v>
                </c:pt>
                <c:pt idx="15">
                  <c:v>6.29</c:v>
                </c:pt>
                <c:pt idx="16">
                  <c:v>7.73</c:v>
                </c:pt>
                <c:pt idx="17">
                  <c:v>11.83</c:v>
                </c:pt>
                <c:pt idx="18">
                  <c:v>11.91</c:v>
                </c:pt>
                <c:pt idx="19">
                  <c:v>22.15</c:v>
                </c:pt>
              </c:numCache>
            </c:numRef>
          </c:xVal>
          <c:yVal>
            <c:numRef>
              <c:f>Sheet1!$B$3:$B$22</c:f>
              <c:numCache>
                <c:formatCode>General</c:formatCode>
                <c:ptCount val="20"/>
                <c:pt idx="0">
                  <c:v>22.4</c:v>
                </c:pt>
                <c:pt idx="1">
                  <c:v>21.4</c:v>
                </c:pt>
                <c:pt idx="2">
                  <c:v>20.2</c:v>
                </c:pt>
                <c:pt idx="3">
                  <c:v>19</c:v>
                </c:pt>
                <c:pt idx="4">
                  <c:v>17.8</c:v>
                </c:pt>
                <c:pt idx="5">
                  <c:v>16.7</c:v>
                </c:pt>
                <c:pt idx="6">
                  <c:v>15.5</c:v>
                </c:pt>
                <c:pt idx="7">
                  <c:v>14.3</c:v>
                </c:pt>
                <c:pt idx="8">
                  <c:v>13.2</c:v>
                </c:pt>
                <c:pt idx="9">
                  <c:v>12</c:v>
                </c:pt>
                <c:pt idx="10">
                  <c:v>10.8</c:v>
                </c:pt>
                <c:pt idx="11">
                  <c:v>9.8000000000000007</c:v>
                </c:pt>
                <c:pt idx="12">
                  <c:v>8.5</c:v>
                </c:pt>
                <c:pt idx="13">
                  <c:v>7.4</c:v>
                </c:pt>
                <c:pt idx="14">
                  <c:v>6.3</c:v>
                </c:pt>
                <c:pt idx="15">
                  <c:v>5.2</c:v>
                </c:pt>
                <c:pt idx="16">
                  <c:v>3.9</c:v>
                </c:pt>
                <c:pt idx="17">
                  <c:v>2.9</c:v>
                </c:pt>
                <c:pt idx="18">
                  <c:v>1.5</c:v>
                </c:pt>
                <c:pt idx="19">
                  <c:v>0.5</c:v>
                </c:pt>
              </c:numCache>
            </c:numRef>
          </c:yVal>
          <c:smooth val="0"/>
          <c:extLst>
            <c:ext xmlns:c16="http://schemas.microsoft.com/office/drawing/2014/chart" uri="{C3380CC4-5D6E-409C-BE32-E72D297353CC}">
              <c16:uniqueId val="{0000000E-8CE8-4FF9-A776-43ACC3AF5C74}"/>
            </c:ext>
          </c:extLst>
        </c:ser>
        <c:ser>
          <c:idx val="1"/>
          <c:order val="1"/>
          <c:tx>
            <c:strRef>
              <c:f>Sheet1!$A$30</c:f>
              <c:strCache>
                <c:ptCount val="1"/>
              </c:strCache>
            </c:strRef>
          </c:tx>
          <c:spPr>
            <a:ln w="19050">
              <a:noFill/>
            </a:ln>
          </c:spPr>
          <c:marker>
            <c:symbol val="square"/>
            <c:size val="4"/>
            <c:spPr>
              <a:solidFill>
                <a:schemeClr val="accent2"/>
              </a:solidFill>
            </c:spPr>
          </c:marker>
          <c:dLbls>
            <c:delete val="1"/>
          </c:dLbls>
          <c:errBars>
            <c:errDir val="x"/>
            <c:errBarType val="both"/>
            <c:errValType val="cust"/>
            <c:noEndCap val="0"/>
            <c:plus>
              <c:numRef>
                <c:f>Sheet1!$G$31:$G$46</c:f>
                <c:numCache>
                  <c:formatCode>General</c:formatCode>
                  <c:ptCount val="16"/>
                </c:numCache>
              </c:numRef>
            </c:plus>
            <c:minus>
              <c:numRef>
                <c:f>Sheet1!$C$31:$C$46</c:f>
                <c:numCache>
                  <c:formatCode>General</c:formatCode>
                  <c:ptCount val="16"/>
                </c:numCache>
              </c:numRef>
            </c:minus>
            <c:spPr>
              <a:ln w="9525">
                <a:solidFill>
                  <a:schemeClr val="accent2"/>
                </a:solidFill>
              </a:ln>
            </c:spPr>
          </c:errBars>
          <c:xVal>
            <c:numRef>
              <c:f>Sheet1!$E$31:$E$46</c:f>
              <c:numCache>
                <c:formatCode>General</c:formatCode>
                <c:ptCount val="16"/>
              </c:numCache>
            </c:numRef>
          </c:xVal>
          <c:yVal>
            <c:numRef>
              <c:f>Sheet1!$B$31:$B$46</c:f>
              <c:numCache>
                <c:formatCode>General</c:formatCode>
                <c:ptCount val="16"/>
              </c:numCache>
            </c:numRef>
          </c:yVal>
          <c:smooth val="0"/>
          <c:extLst>
            <c:ext xmlns:c16="http://schemas.microsoft.com/office/drawing/2014/chart" uri="{C3380CC4-5D6E-409C-BE32-E72D297353CC}">
              <c16:uniqueId val="{0000000F-8CE8-4FF9-A776-43ACC3AF5C74}"/>
            </c:ext>
          </c:extLst>
        </c:ser>
        <c:ser>
          <c:idx val="2"/>
          <c:order val="2"/>
          <c:tx>
            <c:strRef>
              <c:f>Sheet1!$A$48</c:f>
              <c:strCache>
                <c:ptCount val="1"/>
              </c:strCache>
            </c:strRef>
          </c:tx>
          <c:spPr>
            <a:ln w="19050">
              <a:noFill/>
            </a:ln>
          </c:spPr>
          <c:marker>
            <c:symbol val="triangle"/>
            <c:size val="4"/>
          </c:marker>
          <c:dLbls>
            <c:delete val="1"/>
          </c:dLbls>
          <c:errBars>
            <c:errDir val="x"/>
            <c:errBarType val="both"/>
            <c:errValType val="cust"/>
            <c:noEndCap val="0"/>
            <c:plus>
              <c:numRef>
                <c:f>Sheet1!$G$48</c:f>
                <c:numCache>
                  <c:formatCode>General</c:formatCode>
                  <c:ptCount val="1"/>
                </c:numCache>
              </c:numRef>
            </c:plus>
            <c:minus>
              <c:numRef>
                <c:f>Sheet1!$C$48</c:f>
                <c:numCache>
                  <c:formatCode>General</c:formatCode>
                  <c:ptCount val="1"/>
                </c:numCache>
              </c:numRef>
            </c:minus>
            <c:spPr>
              <a:ln w="9525">
                <a:solidFill>
                  <a:schemeClr val="accent3"/>
                </a:solidFill>
              </a:ln>
            </c:spPr>
          </c:errBars>
          <c:xVal>
            <c:numRef>
              <c:f>Sheet1!$E$48</c:f>
              <c:numCache>
                <c:formatCode>0.00</c:formatCode>
                <c:ptCount val="1"/>
              </c:numCache>
            </c:numRef>
          </c:xVal>
          <c:yVal>
            <c:numRef>
              <c:f>Sheet1!$B$48</c:f>
              <c:numCache>
                <c:formatCode>General</c:formatCode>
                <c:ptCount val="1"/>
              </c:numCache>
            </c:numRef>
          </c:yVal>
          <c:smooth val="0"/>
          <c:extLst>
            <c:ext xmlns:c16="http://schemas.microsoft.com/office/drawing/2014/chart" uri="{C3380CC4-5D6E-409C-BE32-E72D297353CC}">
              <c16:uniqueId val="{00000010-8CE8-4FF9-A776-43ACC3AF5C74}"/>
            </c:ext>
          </c:extLst>
        </c:ser>
        <c:dLbls>
          <c:dLblPos val="t"/>
          <c:showLegendKey val="0"/>
          <c:showVal val="1"/>
          <c:showCatName val="0"/>
          <c:showSerName val="0"/>
          <c:showPercent val="0"/>
          <c:showBubbleSize val="0"/>
        </c:dLbls>
        <c:axId val="489368576"/>
        <c:axId val="489367792"/>
      </c:scatterChart>
      <c:valAx>
        <c:axId val="489368576"/>
        <c:scaling>
          <c:orientation val="minMax"/>
          <c:max val="30"/>
          <c:min val="-20"/>
        </c:scaling>
        <c:delete val="0"/>
        <c:axPos val="b"/>
        <c:numFmt formatCode="#,##0.0" sourceLinked="0"/>
        <c:majorTickMark val="out"/>
        <c:minorTickMark val="none"/>
        <c:tickLblPos val="nextTo"/>
        <c:spPr>
          <a:noFill/>
          <a:ln w="9525">
            <a:solidFill>
              <a:srgbClr val="1A1A17"/>
            </a:solidFill>
            <a:tailEnd type="none"/>
          </a:ln>
        </c:spPr>
        <c:txPr>
          <a:bodyPr anchor="t" anchorCtr="0"/>
          <a:lstStyle/>
          <a:p>
            <a:pPr>
              <a:defRPr sz="1000">
                <a:solidFill>
                  <a:schemeClr val="tx1"/>
                </a:solidFill>
              </a:defRPr>
            </a:pPr>
            <a:endParaRPr lang="en-US"/>
          </a:p>
        </c:txPr>
        <c:crossAx val="489367792"/>
        <c:crosses val="autoZero"/>
        <c:crossBetween val="midCat"/>
        <c:majorUnit val="20"/>
      </c:valAx>
      <c:valAx>
        <c:axId val="489367792"/>
        <c:scaling>
          <c:orientation val="minMax"/>
          <c:max val="23"/>
          <c:min val="0"/>
        </c:scaling>
        <c:delete val="0"/>
        <c:axPos val="l"/>
        <c:majorGridlines>
          <c:spPr>
            <a:ln w="9525">
              <a:noFill/>
            </a:ln>
          </c:spPr>
        </c:majorGridlines>
        <c:numFmt formatCode="General" sourceLinked="1"/>
        <c:majorTickMark val="none"/>
        <c:minorTickMark val="none"/>
        <c:tickLblPos val="none"/>
        <c:spPr>
          <a:noFill/>
          <a:ln w="9525">
            <a:solidFill>
              <a:srgbClr val="1A1A17"/>
            </a:solidFill>
            <a:prstDash val="dash"/>
          </a:ln>
        </c:spPr>
        <c:crossAx val="489368576"/>
        <c:crossesAt val="0"/>
        <c:crossBetween val="midCat"/>
        <c:majorUnit val="1"/>
      </c:valAx>
      <c:spPr>
        <a:noFill/>
        <a:ln>
          <a:noFill/>
        </a:ln>
      </c:spPr>
    </c:plotArea>
    <c:plotVisOnly val="1"/>
    <c:dispBlanksAs val="gap"/>
    <c:showDLblsOverMax val="0"/>
  </c:chart>
  <c:spPr>
    <a:noFill/>
    <a:effectLst/>
  </c:spPr>
  <c:txPr>
    <a:bodyPr/>
    <a:lstStyle/>
    <a:p>
      <a:pPr>
        <a:defRPr sz="900">
          <a:solidFill>
            <a:schemeClr val="tx2"/>
          </a:solidFill>
        </a:defRPr>
      </a:pPr>
      <a:endParaRPr lang="en-US"/>
    </a:p>
  </c:txPr>
  <c:externalData r:id="rId2">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1">
  <a:schemeClr val="accent1"/>
  <a:schemeClr val="accent3"/>
  <a:schemeClr val="accent5"/>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withinLinear" id="16">
  <a:schemeClr val="accent3"/>
</cs:colorStyle>
</file>

<file path=ppt/charts/style1.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2.xml><?xml version="1.0" encoding="utf-8"?>
<cs:chartStyle xmlns:cs="http://schemas.microsoft.com/office/drawing/2012/chartStyle" xmlns:a="http://schemas.openxmlformats.org/drawingml/2006/main" id="102">
  <cs:axisTitle>
    <cs:lnRef idx="0"/>
    <cs:fillRef idx="0"/>
    <cs:effectRef idx="0"/>
    <cs:fontRef idx="minor">
      <a:schemeClr val="tx1"/>
    </cs:fontRef>
    <cs:defRPr sz="1000" b="1" kern="1200"/>
  </cs:axisTitle>
  <cs:categoryAxis>
    <cs:lnRef idx="1">
      <a:schemeClr val="tx1">
        <a:tint val="75000"/>
      </a:schemeClr>
    </cs:lnRef>
    <cs:fillRef idx="0"/>
    <cs:effectRef idx="0"/>
    <cs:fontRef idx="minor">
      <a:schemeClr val="tx1"/>
    </cs:fontRef>
    <cs:spPr>
      <a:ln>
        <a:round/>
      </a:ln>
    </cs:spPr>
    <cs:defRPr sz="1000" kern="1200"/>
  </cs:categoryAxis>
  <cs:chartArea mods="allowNoFillOverride allowNoLineOverride">
    <cs:lnRef idx="1">
      <a:schemeClr val="tx1">
        <a:tint val="75000"/>
      </a:schemeClr>
    </cs:lnRef>
    <cs:fillRef idx="1">
      <a:schemeClr val="bg1"/>
    </cs:fillRef>
    <cs:effectRef idx="0"/>
    <cs:fontRef idx="minor">
      <a:schemeClr val="tx1"/>
    </cs:fontRef>
    <cs:spPr>
      <a:ln>
        <a:round/>
      </a:ln>
    </cs:spPr>
    <cs:defRPr sz="1000" kern="1200"/>
  </cs:chartArea>
  <cs:dataLabel>
    <cs:lnRef idx="0"/>
    <cs:fillRef idx="0"/>
    <cs:effectRef idx="0"/>
    <cs:fontRef idx="minor">
      <a:schemeClr val="tx1"/>
    </cs:fontRef>
    <cs:defRPr sz="1000" kern="1200"/>
  </cs:dataLabel>
  <cs:dataLabelCallout>
    <cs:lnRef idx="0"/>
    <cs:fillRef idx="0"/>
    <cs:effectRef idx="0"/>
    <cs:fontRef idx="minor">
      <a:schemeClr val="dk1"/>
    </cs:fontRef>
    <cs:spPr>
      <a:solidFill>
        <a:schemeClr val="lt1"/>
      </a:solidFill>
      <a:ln>
        <a:solidFill>
          <a:schemeClr val="dk1">
            <a:lumMod val="65000"/>
            <a:lumOff val="35000"/>
          </a:schemeClr>
        </a:solidFill>
      </a:ln>
    </cs:spPr>
    <cs:defRPr sz="1000" kern="1200"/>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1">
      <cs:styleClr val="auto"/>
    </cs:lnRef>
    <cs:lineWidthScale>3</cs:lineWidthScale>
    <cs:fillRef idx="0"/>
    <cs:effectRef idx="0"/>
    <cs:fontRef idx="minor">
      <a:schemeClr val="tx1"/>
    </cs:fontRef>
    <cs:spPr>
      <a:ln cap="rnd">
        <a:round/>
      </a:ln>
    </cs:spPr>
  </cs:dataPointLine>
  <cs:dataPointMarker>
    <cs:lnRef idx="1">
      <cs:styleClr val="auto"/>
    </cs:lnRef>
    <cs:fillRef idx="1">
      <cs:styleClr val="auto"/>
    </cs:fillRef>
    <cs:effectRef idx="0"/>
    <cs:fontRef idx="minor">
      <a:schemeClr val="tx1"/>
    </cs:fontRef>
    <cs:spPr>
      <a:ln>
        <a:round/>
      </a:ln>
    </cs:spPr>
  </cs:dataPointMarker>
  <cs:dataPointMarkerLayout/>
  <cs:dataPointWireframe>
    <cs:lnRef idx="1">
      <cs:styleClr val="auto"/>
    </cs:lnRef>
    <cs:fillRef idx="0"/>
    <cs:effectRef idx="0"/>
    <cs:fontRef idx="minor">
      <a:schemeClr val="tx1"/>
    </cs:fontRef>
    <cs:spPr>
      <a:ln>
        <a:round/>
      </a:ln>
    </cs:spPr>
  </cs:dataPointWireframe>
  <cs:dataTable>
    <cs:lnRef idx="1">
      <a:schemeClr val="tx1">
        <a:tint val="75000"/>
      </a:schemeClr>
    </cs:lnRef>
    <cs:fillRef idx="0"/>
    <cs:effectRef idx="0"/>
    <cs:fontRef idx="minor">
      <a:schemeClr val="tx1"/>
    </cs:fontRef>
    <cs:spPr>
      <a:ln>
        <a:round/>
      </a:ln>
    </cs:spPr>
    <cs:defRPr sz="1000" kern="1200"/>
  </cs:dataTable>
  <cs:downBar>
    <cs:lnRef idx="1">
      <a:schemeClr val="tx1"/>
    </cs:lnRef>
    <cs:fillRef idx="1">
      <a:schemeClr val="dk1">
        <a:tint val="95000"/>
      </a:schemeClr>
    </cs:fillRef>
    <cs:effectRef idx="0"/>
    <cs:fontRef idx="minor">
      <a:schemeClr val="tx1"/>
    </cs:fontRef>
    <cs:spPr>
      <a:ln>
        <a:round/>
      </a:ln>
    </cs:spPr>
  </cs:downBar>
  <cs:dropLine>
    <cs:lnRef idx="1">
      <a:schemeClr val="tx1"/>
    </cs:lnRef>
    <cs:fillRef idx="0"/>
    <cs:effectRef idx="0"/>
    <cs:fontRef idx="minor">
      <a:schemeClr val="tx1"/>
    </cs:fontRef>
    <cs:spPr>
      <a:ln>
        <a:round/>
      </a:ln>
    </cs:spPr>
  </cs:dropLine>
  <cs:errorBar>
    <cs:lnRef idx="1">
      <a:schemeClr val="tx1"/>
    </cs:lnRef>
    <cs:fillRef idx="1">
      <a:schemeClr val="tx1"/>
    </cs:fillRef>
    <cs:effectRef idx="0"/>
    <cs:fontRef idx="minor">
      <a:schemeClr val="tx1"/>
    </cs:fontRef>
    <cs:spPr>
      <a:ln>
        <a:round/>
      </a:ln>
    </cs:spPr>
  </cs:errorBar>
  <cs:floor>
    <cs:lnRef idx="1">
      <a:schemeClr val="tx1">
        <a:tint val="75000"/>
      </a:schemeClr>
    </cs:lnRef>
    <cs:fillRef idx="0"/>
    <cs:effectRef idx="0"/>
    <cs:fontRef idx="minor">
      <a:schemeClr val="tx1"/>
    </cs:fontRef>
    <cs:spPr>
      <a:ln>
        <a:round/>
      </a:ln>
    </cs:spPr>
  </cs:floor>
  <cs:gridlineMajor>
    <cs:lnRef idx="1">
      <a:schemeClr val="tx1">
        <a:tint val="75000"/>
      </a:schemeClr>
    </cs:lnRef>
    <cs:fillRef idx="0"/>
    <cs:effectRef idx="0"/>
    <cs:fontRef idx="minor">
      <a:schemeClr val="tx1"/>
    </cs:fontRef>
    <cs:spPr>
      <a:ln>
        <a:round/>
      </a:ln>
    </cs:spPr>
  </cs:gridlineMajor>
  <cs:gridlineMinor>
    <cs:lnRef idx="1">
      <a:schemeClr val="tx1">
        <a:tint val="50000"/>
      </a:schemeClr>
    </cs:lnRef>
    <cs:fillRef idx="0"/>
    <cs:effectRef idx="0"/>
    <cs:fontRef idx="minor">
      <a:schemeClr val="tx1"/>
    </cs:fontRef>
    <cs:spPr>
      <a:ln>
        <a:round/>
      </a:ln>
    </cs:spPr>
  </cs:gridlineMinor>
  <cs:hiLoLine>
    <cs:lnRef idx="1">
      <a:schemeClr val="tx1"/>
    </cs:lnRef>
    <cs:fillRef idx="0"/>
    <cs:effectRef idx="0"/>
    <cs:fontRef idx="minor">
      <a:schemeClr val="tx1"/>
    </cs:fontRef>
    <cs:spPr>
      <a:ln>
        <a:round/>
      </a:ln>
    </cs:spPr>
  </cs:hiLoLine>
  <cs:leaderLine>
    <cs:lnRef idx="1">
      <a:schemeClr val="tx1"/>
    </cs:lnRef>
    <cs:fillRef idx="0"/>
    <cs:effectRef idx="0"/>
    <cs:fontRef idx="minor">
      <a:schemeClr val="tx1"/>
    </cs:fontRef>
    <cs:spPr>
      <a:ln>
        <a:round/>
      </a:ln>
    </cs:spPr>
  </cs:leaderLine>
  <cs:legend>
    <cs:lnRef idx="0"/>
    <cs:fillRef idx="0"/>
    <cs:effectRef idx="0"/>
    <cs:fontRef idx="minor">
      <a:schemeClr val="tx1"/>
    </cs:fontRef>
    <cs:defRPr sz="1000" kern="1200"/>
  </cs:legend>
  <cs:plotArea mods="allowNoFillOverride allowNoLineOverride">
    <cs:lnRef idx="0"/>
    <cs:fillRef idx="1">
      <a:schemeClr val="bg1"/>
    </cs:fillRef>
    <cs:effectRef idx="0"/>
    <cs:fontRef idx="minor">
      <a:schemeClr val="tx1"/>
    </cs:fontRef>
  </cs:plotArea>
  <cs:plotArea3D>
    <cs:lnRef idx="0"/>
    <cs:fillRef idx="0"/>
    <cs:effectRef idx="0"/>
    <cs:fontRef idx="minor">
      <a:schemeClr val="tx1"/>
    </cs:fontRef>
  </cs:plotArea3D>
  <cs:seriesAxis>
    <cs:lnRef idx="1">
      <a:schemeClr val="tx1">
        <a:tint val="75000"/>
      </a:schemeClr>
    </cs:lnRef>
    <cs:fillRef idx="0"/>
    <cs:effectRef idx="0"/>
    <cs:fontRef idx="minor">
      <a:schemeClr val="tx1"/>
    </cs:fontRef>
    <cs:spPr>
      <a:ln>
        <a:round/>
      </a:ln>
    </cs:spPr>
    <cs:defRPr sz="1000" kern="1200"/>
  </cs:seriesAxis>
  <cs:seriesLine>
    <cs:lnRef idx="1">
      <a:schemeClr val="tx1"/>
    </cs:lnRef>
    <cs:fillRef idx="0"/>
    <cs:effectRef idx="0"/>
    <cs:fontRef idx="minor">
      <a:schemeClr val="tx1"/>
    </cs:fontRef>
    <cs:spPr>
      <a:ln>
        <a:round/>
      </a:ln>
    </cs:spPr>
  </cs:seriesLine>
  <cs:title>
    <cs:lnRef idx="0"/>
    <cs:fillRef idx="0"/>
    <cs:effectRef idx="0"/>
    <cs:fontRef idx="minor">
      <a:schemeClr val="tx1"/>
    </cs:fontRef>
    <cs:defRPr sz="1800" b="1" kern="1200"/>
  </cs:title>
  <cs:trendline>
    <cs:lnRef idx="1">
      <a:schemeClr val="tx1"/>
    </cs:lnRef>
    <cs:fillRef idx="0"/>
    <cs:effectRef idx="0"/>
    <cs:fontRef idx="minor">
      <a:schemeClr val="tx1"/>
    </cs:fontRef>
    <cs:spPr>
      <a:ln cap="rnd">
        <a:round/>
      </a:ln>
    </cs:spPr>
  </cs:trendline>
  <cs:trendlineLabel>
    <cs:lnRef idx="0"/>
    <cs:fillRef idx="0"/>
    <cs:effectRef idx="0"/>
    <cs:fontRef idx="minor">
      <a:schemeClr val="tx1"/>
    </cs:fontRef>
    <cs:defRPr sz="1000" kern="1200"/>
  </cs:trendlineLabel>
  <cs:upBar>
    <cs:lnRef idx="1">
      <a:schemeClr val="tx1"/>
    </cs:lnRef>
    <cs:fillRef idx="1">
      <a:schemeClr val="dk1">
        <a:tint val="5000"/>
      </a:schemeClr>
    </cs:fillRef>
    <cs:effectRef idx="0"/>
    <cs:fontRef idx="minor">
      <a:schemeClr val="tx1"/>
    </cs:fontRef>
    <cs:spPr>
      <a:ln>
        <a:round/>
      </a:ln>
    </cs:spPr>
  </cs:upBar>
  <cs:valueAxis>
    <cs:lnRef idx="1">
      <a:schemeClr val="tx1">
        <a:tint val="75000"/>
      </a:schemeClr>
    </cs:lnRef>
    <cs:fillRef idx="0"/>
    <cs:effectRef idx="0"/>
    <cs:fontRef idx="minor">
      <a:schemeClr val="tx1"/>
    </cs:fontRef>
    <cs:spPr>
      <a:ln>
        <a:round/>
      </a:ln>
    </cs:spPr>
    <cs:defRPr sz="1000" kern="1200"/>
  </cs:valueAxis>
  <cs:wall>
    <cs:lnRef idx="0"/>
    <cs:fillRef idx="0"/>
    <cs:effectRef idx="0"/>
    <cs:fontRef idx="minor">
      <a:schemeClr val="tx1"/>
    </cs:fontRef>
  </cs:wall>
</cs:chartStyle>
</file>

<file path=ppt/charts/style3.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drawings/drawing1.xml><?xml version="1.0" encoding="utf-8"?>
<c:userShapes xmlns:c="http://schemas.openxmlformats.org/drawingml/2006/chart">
  <cdr:relSizeAnchor xmlns:cdr="http://schemas.openxmlformats.org/drawingml/2006/chartDrawing">
    <cdr:from>
      <cdr:x>0.08413</cdr:x>
      <cdr:y>0.17133</cdr:y>
    </cdr:from>
    <cdr:to>
      <cdr:x>0.1834</cdr:x>
      <cdr:y>0.17133</cdr:y>
    </cdr:to>
    <cdr:cxnSp macro="">
      <cdr:nvCxnSpPr>
        <cdr:cNvPr id="2" name="Straight Connector 1">
          <a:extLst xmlns:a="http://schemas.openxmlformats.org/drawingml/2006/main">
            <a:ext uri="{FF2B5EF4-FFF2-40B4-BE49-F238E27FC236}">
              <a16:creationId xmlns:a16="http://schemas.microsoft.com/office/drawing/2014/main" id="{51C4E617-FD79-5503-BB08-3908CBC70721}"/>
            </a:ext>
          </a:extLst>
        </cdr:cNvPr>
        <cdr:cNvCxnSpPr/>
      </cdr:nvCxnSpPr>
      <cdr:spPr>
        <a:xfrm xmlns:a="http://schemas.openxmlformats.org/drawingml/2006/main" flipH="1">
          <a:off x="122044" y="592475"/>
          <a:ext cx="144000" cy="0"/>
        </a:xfrm>
        <a:prstGeom xmlns:a="http://schemas.openxmlformats.org/drawingml/2006/main" prst="line">
          <a:avLst/>
        </a:prstGeom>
        <a:ln xmlns:a="http://schemas.openxmlformats.org/drawingml/2006/main" w="9525">
          <a:solidFill>
            <a:schemeClr val="tx1"/>
          </a:solidFill>
          <a:tailEnd type="stealth" w="sm" len="med"/>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drawings/drawing2.xml><?xml version="1.0" encoding="utf-8"?>
<c:userShapes xmlns:c="http://schemas.openxmlformats.org/drawingml/2006/chart">
  <cdr:relSizeAnchor xmlns:cdr="http://schemas.openxmlformats.org/drawingml/2006/chartDrawing">
    <cdr:from>
      <cdr:x>0.8249</cdr:x>
      <cdr:y>0.80342</cdr:y>
    </cdr:from>
    <cdr:to>
      <cdr:x>0.88167</cdr:x>
      <cdr:y>0.82315</cdr:y>
    </cdr:to>
    <cdr:sp macro="" textlink="">
      <cdr:nvSpPr>
        <cdr:cNvPr id="2" name="Isosceles Triangle 1">
          <a:extLst xmlns:a="http://schemas.openxmlformats.org/drawingml/2006/main">
            <a:ext uri="{FF2B5EF4-FFF2-40B4-BE49-F238E27FC236}">
              <a16:creationId xmlns:a16="http://schemas.microsoft.com/office/drawing/2014/main" id="{AE7FE21C-5E0D-576A-06DE-D58CF33C003E}"/>
            </a:ext>
          </a:extLst>
        </cdr:cNvPr>
        <cdr:cNvSpPr/>
      </cdr:nvSpPr>
      <cdr:spPr>
        <a:xfrm xmlns:a="http://schemas.openxmlformats.org/drawingml/2006/main" rot="5400000">
          <a:off x="1046340" y="2931696"/>
          <a:ext cx="72000" cy="72000"/>
        </a:xfrm>
        <a:prstGeom xmlns:a="http://schemas.openxmlformats.org/drawingml/2006/main" prst="triangle">
          <a:avLst/>
        </a:prstGeom>
        <a:solidFill xmlns:a="http://schemas.openxmlformats.org/drawingml/2006/main">
          <a:schemeClr val="tx1">
            <a:lumMod val="50000"/>
            <a:lumOff val="50000"/>
          </a:scheme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GB"/>
        </a:p>
      </cdr:txBody>
    </cdr:sp>
  </cdr:relSizeAnchor>
  <cdr:relSizeAnchor xmlns:cdr="http://schemas.openxmlformats.org/drawingml/2006/chartDrawing">
    <cdr:from>
      <cdr:x>0.8249</cdr:x>
      <cdr:y>0.77082</cdr:y>
    </cdr:from>
    <cdr:to>
      <cdr:x>0.88167</cdr:x>
      <cdr:y>0.79055</cdr:y>
    </cdr:to>
    <cdr:sp macro="" textlink="">
      <cdr:nvSpPr>
        <cdr:cNvPr id="6" name="Isosceles Triangle 5">
          <a:extLst xmlns:a="http://schemas.openxmlformats.org/drawingml/2006/main">
            <a:ext uri="{FF2B5EF4-FFF2-40B4-BE49-F238E27FC236}">
              <a16:creationId xmlns:a16="http://schemas.microsoft.com/office/drawing/2014/main" id="{D2C9D7FA-191B-B48D-74E1-2D4F5B5B281A}"/>
            </a:ext>
          </a:extLst>
        </cdr:cNvPr>
        <cdr:cNvSpPr/>
      </cdr:nvSpPr>
      <cdr:spPr>
        <a:xfrm xmlns:a="http://schemas.openxmlformats.org/drawingml/2006/main" rot="5400000">
          <a:off x="1046340" y="2812723"/>
          <a:ext cx="72000" cy="72000"/>
        </a:xfrm>
        <a:prstGeom xmlns:a="http://schemas.openxmlformats.org/drawingml/2006/main" prst="triangle">
          <a:avLst/>
        </a:prstGeom>
        <a:solidFill xmlns:a="http://schemas.openxmlformats.org/drawingml/2006/main">
          <a:schemeClr val="tx1">
            <a:lumMod val="50000"/>
            <a:lumOff val="50000"/>
          </a:scheme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GB"/>
        </a:p>
      </cdr:txBody>
    </cdr:sp>
  </cdr:relSizeAnchor>
  <cdr:relSizeAnchor xmlns:cdr="http://schemas.openxmlformats.org/drawingml/2006/chartDrawing">
    <cdr:from>
      <cdr:x>0.8249</cdr:x>
      <cdr:y>0.71026</cdr:y>
    </cdr:from>
    <cdr:to>
      <cdr:x>0.88167</cdr:x>
      <cdr:y>0.72999</cdr:y>
    </cdr:to>
    <cdr:sp macro="" textlink="">
      <cdr:nvSpPr>
        <cdr:cNvPr id="7" name="Isosceles Triangle 6">
          <a:extLst xmlns:a="http://schemas.openxmlformats.org/drawingml/2006/main">
            <a:ext uri="{FF2B5EF4-FFF2-40B4-BE49-F238E27FC236}">
              <a16:creationId xmlns:a16="http://schemas.microsoft.com/office/drawing/2014/main" id="{6CE2EBD8-87A9-F7EC-4F24-D3D6FEE60876}"/>
            </a:ext>
          </a:extLst>
        </cdr:cNvPr>
        <cdr:cNvSpPr/>
      </cdr:nvSpPr>
      <cdr:spPr>
        <a:xfrm xmlns:a="http://schemas.openxmlformats.org/drawingml/2006/main" rot="5400000">
          <a:off x="1046340" y="2591743"/>
          <a:ext cx="72000" cy="72000"/>
        </a:xfrm>
        <a:prstGeom xmlns:a="http://schemas.openxmlformats.org/drawingml/2006/main" prst="triangle">
          <a:avLst/>
        </a:prstGeom>
        <a:solidFill xmlns:a="http://schemas.openxmlformats.org/drawingml/2006/main">
          <a:schemeClr val="tx1">
            <a:lumMod val="50000"/>
            <a:lumOff val="50000"/>
          </a:schemeClr>
        </a:solidFill>
        <a:ln xmlns:a="http://schemas.openxmlformats.org/drawingml/2006/main">
          <a:no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ot="0" spcFirstLastPara="0" vert="horz" wrap="square" lIns="91440" tIns="45720" rIns="91440" bIns="45720" numCol="1" spcCol="0" rtlCol="0" fromWordArt="0" anchor="ctr" anchorCtr="0" forceAA="0" compatLnSpc="1">
          <a:prstTxWarp prst="textNoShape">
            <a:avLst/>
          </a:prstTxWarp>
          <a:noAutofit/>
        </a:bodyPr>
        <a:lstStyle xmlns:a="http://schemas.openxmlformats.org/drawingml/2006/main">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xmlns:a="http://schemas.openxmlformats.org/drawingml/2006/main">
          <a:pPr algn="ctr"/>
          <a:endParaRPr lang="en-GB"/>
        </a:p>
      </cdr:txBody>
    </cdr: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3291382D-0B52-44A5-3FA7-0FEC479EA4F6}"/>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a:extLst>
              <a:ext uri="{FF2B5EF4-FFF2-40B4-BE49-F238E27FC236}">
                <a16:creationId xmlns:a16="http://schemas.microsoft.com/office/drawing/2014/main" id="{D67D8C23-8700-531D-5F42-01F5062F11D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B1DC9FF5-0026-4DC1-916F-5DE713FB6A73}" type="datetimeFigureOut">
              <a:rPr lang="en-GB" smtClean="0"/>
              <a:t>05/08/2026</a:t>
            </a:fld>
            <a:endParaRPr lang="en-GB"/>
          </a:p>
        </p:txBody>
      </p:sp>
      <p:sp>
        <p:nvSpPr>
          <p:cNvPr id="4" name="Footer Placeholder 3">
            <a:extLst>
              <a:ext uri="{FF2B5EF4-FFF2-40B4-BE49-F238E27FC236}">
                <a16:creationId xmlns:a16="http://schemas.microsoft.com/office/drawing/2014/main" id="{DB8BDD95-FE6A-468B-B16C-2AE7F425C49B}"/>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5" name="Slide Number Placeholder 4">
            <a:extLst>
              <a:ext uri="{FF2B5EF4-FFF2-40B4-BE49-F238E27FC236}">
                <a16:creationId xmlns:a16="http://schemas.microsoft.com/office/drawing/2014/main" id="{FF27EEAC-0143-0689-0C69-F957FB8C443E}"/>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DF8BEAF4-88D6-4738-B0CC-903B7139EA57}" type="slidenum">
              <a:rPr lang="en-GB" smtClean="0"/>
              <a:t>‹#›</a:t>
            </a:fld>
            <a:endParaRPr lang="en-GB"/>
          </a:p>
        </p:txBody>
      </p:sp>
    </p:spTree>
    <p:extLst>
      <p:ext uri="{BB962C8B-B14F-4D97-AF65-F5344CB8AC3E}">
        <p14:creationId xmlns:p14="http://schemas.microsoft.com/office/powerpoint/2010/main" val="400205003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82D7D13-C05D-41DC-B1BF-BE1F7D74BF98}" type="datetimeFigureOut">
              <a:rPr lang="en-GB" smtClean="0"/>
              <a:t>05/08/2026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F8FAE91-9FB9-44F3-8949-98E17D825C52}" type="slidenum">
              <a:rPr lang="en-GB" smtClean="0"/>
              <a:t>‹#›</a:t>
            </a:fld>
            <a:endParaRPr lang="en-GB"/>
          </a:p>
        </p:txBody>
      </p:sp>
    </p:spTree>
    <p:extLst>
      <p:ext uri="{BB962C8B-B14F-4D97-AF65-F5344CB8AC3E}">
        <p14:creationId xmlns:p14="http://schemas.microsoft.com/office/powerpoint/2010/main" val="217940430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3" Type="http://schemas.openxmlformats.org/officeDocument/2006/relationships/hyperlink" Target="https://illuminatum.com/" TargetMode="External"/><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3" Type="http://schemas.openxmlformats.org/officeDocument/2006/relationships/hyperlink" Target="https://illuminatum.com/" TargetMode="External"/><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3" Type="http://schemas.openxmlformats.org/officeDocument/2006/relationships/hyperlink" Target="https://illuminatum.com/" TargetMode="External"/><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3" Type="http://schemas.openxmlformats.org/officeDocument/2006/relationships/hyperlink" Target="https://illuminatum.com/" TargetMode="External"/><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0D721F48-A6A6-4C52-B94D-420AADA25D47}" type="slidenum">
              <a:rPr kumimoji="0" lang="en-US"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a:t>
            </a:fld>
            <a:endParaRPr kumimoji="0" lang="en-US"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
        <p:nvSpPr>
          <p:cNvPr id="6" name="Slide Image Placeholder 5">
            <a:extLst>
              <a:ext uri="{FF2B5EF4-FFF2-40B4-BE49-F238E27FC236}">
                <a16:creationId xmlns:a16="http://schemas.microsoft.com/office/drawing/2014/main" id="{E968C3AF-DB07-ACDC-740C-9FB013E5D28C}"/>
              </a:ext>
            </a:extLst>
          </p:cNvPr>
          <p:cNvSpPr>
            <a:spLocks noGrp="1" noRot="1" noChangeAspect="1"/>
          </p:cNvSpPr>
          <p:nvPr>
            <p:ph type="sldImg"/>
          </p:nvPr>
        </p:nvSpPr>
        <p:spPr/>
        <p:txBody>
          <a:bodyPr/>
          <a:lstStyle/>
          <a:p>
            <a:endParaRPr lang="en-GB"/>
          </a:p>
        </p:txBody>
      </p:sp>
      <p:sp>
        <p:nvSpPr>
          <p:cNvPr id="7" name="Notes Placeholder 6">
            <a:extLst>
              <a:ext uri="{FF2B5EF4-FFF2-40B4-BE49-F238E27FC236}">
                <a16:creationId xmlns:a16="http://schemas.microsoft.com/office/drawing/2014/main" id="{50715FE4-834B-72B1-63F4-C404D8BD971F}"/>
              </a:ext>
            </a:extLst>
          </p:cNvPr>
          <p:cNvSpPr>
            <a:spLocks noGrp="1"/>
          </p:cNvSpPr>
          <p:nvPr>
            <p:ph type="body" idx="1"/>
          </p:nvPr>
        </p:nvSpPr>
        <p:spPr/>
        <p:txBody>
          <a:bodyPr/>
          <a:lstStyle/>
          <a:p>
            <a:endParaRPr lang="en-GB" dirty="0"/>
          </a:p>
        </p:txBody>
      </p:sp>
    </p:spTree>
    <p:extLst>
      <p:ext uri="{BB962C8B-B14F-4D97-AF65-F5344CB8AC3E}">
        <p14:creationId xmlns:p14="http://schemas.microsoft.com/office/powerpoint/2010/main" val="12837170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9841C49-05AA-652C-AB13-2DDEAA45156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1827C10-9DA6-5134-97D9-CBD18438C1D8}"/>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1AD0934-5916-FBA5-E3B8-1FB0E149BF2D}"/>
              </a:ext>
            </a:extLst>
          </p:cNvPr>
          <p:cNvSpPr>
            <a:spLocks noGrp="1"/>
          </p:cNvSpPr>
          <p:nvPr>
            <p:ph type="body" idx="1"/>
          </p:nvPr>
        </p:nvSpPr>
        <p:spPr/>
        <p:txBody>
          <a:bodyPr/>
          <a:lstStyle/>
          <a:p>
            <a:r>
              <a:rPr lang="en-GB" sz="900" dirty="0" err="1">
                <a:latin typeface="Calibri" panose="020F0502020204030204" pitchFamily="34" charset="0"/>
                <a:ea typeface="Calibri" panose="020F0502020204030204" pitchFamily="34" charset="0"/>
                <a:cs typeface="Calibri" panose="020F0502020204030204" pitchFamily="34" charset="0"/>
              </a:rPr>
              <a:t>Illuminatum</a:t>
            </a:r>
            <a:r>
              <a:rPr lang="en-GB" sz="900" dirty="0">
                <a:latin typeface="Calibri" panose="020F0502020204030204" pitchFamily="34" charset="0"/>
                <a:ea typeface="Calibri" panose="020F0502020204030204" pitchFamily="34" charset="0"/>
                <a:cs typeface="Calibri" panose="020F0502020204030204" pitchFamily="34" charset="0"/>
              </a:rPr>
              <a:t> is a resource described as a “Living Information </a:t>
            </a:r>
            <a:r>
              <a:rPr lang="en-GB" sz="900" dirty="0" err="1">
                <a:latin typeface="Calibri" panose="020F0502020204030204" pitchFamily="34" charset="0"/>
                <a:ea typeface="Calibri" panose="020F0502020204030204" pitchFamily="34" charset="0"/>
                <a:cs typeface="Calibri" panose="020F0502020204030204" pitchFamily="34" charset="0"/>
              </a:rPr>
              <a:t>Center</a:t>
            </a:r>
            <a:r>
              <a:rPr lang="en-GB" sz="900" dirty="0">
                <a:latin typeface="Calibri" panose="020F0502020204030204" pitchFamily="34" charset="0"/>
                <a:ea typeface="Calibri" panose="020F0502020204030204" pitchFamily="34" charset="0"/>
                <a:cs typeface="Calibri" panose="020F0502020204030204" pitchFamily="34" charset="0"/>
              </a:rPr>
              <a:t>”, which was founded by the Section for Evidence-Based Medicine in Psychiatry and Psychotherapy at the Technical University of Munich. The aim of </a:t>
            </a:r>
            <a:r>
              <a:rPr lang="en-GB" sz="900" dirty="0" err="1">
                <a:latin typeface="Calibri" panose="020F0502020204030204" pitchFamily="34" charset="0"/>
                <a:ea typeface="Calibri" panose="020F0502020204030204" pitchFamily="34" charset="0"/>
                <a:cs typeface="Calibri" panose="020F0502020204030204" pitchFamily="34" charset="0"/>
              </a:rPr>
              <a:t>Illuminatum</a:t>
            </a:r>
            <a:r>
              <a:rPr lang="en-GB" sz="900" dirty="0">
                <a:latin typeface="Calibri" panose="020F0502020204030204" pitchFamily="34" charset="0"/>
                <a:ea typeface="Calibri" panose="020F0502020204030204" pitchFamily="34" charset="0"/>
                <a:cs typeface="Calibri" panose="020F0502020204030204" pitchFamily="34" charset="0"/>
              </a:rPr>
              <a:t> is to provide a source of evidence-based information for mental health professionals and people with mental disorders (depression and schizophrenia). </a:t>
            </a:r>
          </a:p>
          <a:p>
            <a:endParaRPr lang="en-GB" sz="900" dirty="0">
              <a:latin typeface="Calibri" panose="020F0502020204030204" pitchFamily="34" charset="0"/>
              <a:ea typeface="Calibri" panose="020F0502020204030204" pitchFamily="34" charset="0"/>
              <a:cs typeface="Calibri" panose="020F0502020204030204" pitchFamily="34" charset="0"/>
            </a:endParaRPr>
          </a:p>
          <a:p>
            <a:r>
              <a:rPr lang="en-GB" sz="900" dirty="0">
                <a:latin typeface="Calibri" panose="020F0502020204030204" pitchFamily="34" charset="0"/>
                <a:ea typeface="Calibri" panose="020F0502020204030204" pitchFamily="34" charset="0"/>
                <a:cs typeface="Calibri" panose="020F0502020204030204" pitchFamily="34" charset="0"/>
              </a:rPr>
              <a:t>Please see </a:t>
            </a:r>
            <a:r>
              <a:rPr lang="en-GB" sz="900" dirty="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https://illuminatum.com/</a:t>
            </a:r>
            <a:r>
              <a:rPr lang="en-GB" sz="900" dirty="0">
                <a:latin typeface="Calibri" panose="020F0502020204030204" pitchFamily="34" charset="0"/>
                <a:ea typeface="Calibri" panose="020F0502020204030204" pitchFamily="34" charset="0"/>
                <a:cs typeface="Calibri" panose="020F0502020204030204" pitchFamily="34" charset="0"/>
              </a:rPr>
              <a:t> for the special situations listed below:</a:t>
            </a:r>
            <a:r>
              <a:rPr lang="en-GB" sz="900" baseline="30000" dirty="0">
                <a:latin typeface="Calibri" panose="020F0502020204030204" pitchFamily="34" charset="0"/>
                <a:ea typeface="Calibri" panose="020F0502020204030204" pitchFamily="34" charset="0"/>
                <a:cs typeface="Calibri" panose="020F0502020204030204" pitchFamily="34" charset="0"/>
              </a:rPr>
              <a:t>1</a:t>
            </a:r>
          </a:p>
          <a:p>
            <a:pPr marL="171450" indent="-171450">
              <a:buFont typeface="Arial" panose="020B0604020202020204" pitchFamily="34" charset="0"/>
              <a:buChar char="•"/>
            </a:pPr>
            <a:r>
              <a:rPr lang="en-GB" sz="900" dirty="0">
                <a:latin typeface="Calibri" panose="020F0502020204030204" pitchFamily="34" charset="0"/>
                <a:ea typeface="Calibri" panose="020F0502020204030204" pitchFamily="34" charset="0"/>
                <a:cs typeface="Calibri" panose="020F0502020204030204" pitchFamily="34" charset="0"/>
              </a:rPr>
              <a:t>Non-adherent patients</a:t>
            </a:r>
          </a:p>
          <a:p>
            <a:pPr marL="171450" indent="-171450">
              <a:buFont typeface="Arial" panose="020B0604020202020204" pitchFamily="34" charset="0"/>
              <a:buChar char="•"/>
            </a:pPr>
            <a:r>
              <a:rPr lang="en-GB" sz="900" dirty="0">
                <a:latin typeface="Calibri" panose="020F0502020204030204" pitchFamily="34" charset="0"/>
                <a:ea typeface="Calibri" panose="020F0502020204030204" pitchFamily="34" charset="0"/>
                <a:cs typeface="Calibri" panose="020F0502020204030204" pitchFamily="34" charset="0"/>
              </a:rPr>
              <a:t>Women, pregnancy and breastfeeding</a:t>
            </a:r>
          </a:p>
          <a:p>
            <a:pPr marL="171450" indent="-171450">
              <a:buFont typeface="Arial" panose="020B0604020202020204" pitchFamily="34" charset="0"/>
              <a:buChar char="•"/>
            </a:pPr>
            <a:r>
              <a:rPr lang="en-GB" sz="900" dirty="0">
                <a:latin typeface="Calibri" panose="020F0502020204030204" pitchFamily="34" charset="0"/>
                <a:ea typeface="Calibri" panose="020F0502020204030204" pitchFamily="34" charset="0"/>
                <a:cs typeface="Calibri" panose="020F0502020204030204" pitchFamily="34" charset="0"/>
              </a:rPr>
              <a:t>Concomitant substance abuse</a:t>
            </a:r>
          </a:p>
          <a:p>
            <a:pPr marL="171450" indent="-171450">
              <a:buFont typeface="Arial" panose="020B0604020202020204" pitchFamily="34" charset="0"/>
              <a:buChar char="•"/>
            </a:pPr>
            <a:r>
              <a:rPr lang="en-GB" sz="900" dirty="0">
                <a:latin typeface="Calibri" panose="020F0502020204030204" pitchFamily="34" charset="0"/>
                <a:ea typeface="Calibri" panose="020F0502020204030204" pitchFamily="34" charset="0"/>
                <a:cs typeface="Calibri" panose="020F0502020204030204" pitchFamily="34" charset="0"/>
              </a:rPr>
              <a:t>Prodrome</a:t>
            </a:r>
          </a:p>
          <a:p>
            <a:pPr marL="171450" indent="-171450">
              <a:buFont typeface="Arial" panose="020B0604020202020204" pitchFamily="34" charset="0"/>
              <a:buChar char="•"/>
            </a:pPr>
            <a:r>
              <a:rPr lang="en-GB" sz="900" dirty="0">
                <a:latin typeface="Calibri" panose="020F0502020204030204" pitchFamily="34" charset="0"/>
                <a:ea typeface="Calibri" panose="020F0502020204030204" pitchFamily="34" charset="0"/>
                <a:cs typeface="Calibri" panose="020F0502020204030204" pitchFamily="34" charset="0"/>
              </a:rPr>
              <a:t>Acutely agitated patients</a:t>
            </a:r>
          </a:p>
          <a:p>
            <a:pPr marL="171450" indent="-171450">
              <a:buFont typeface="Arial" panose="020B0604020202020204" pitchFamily="34" charset="0"/>
              <a:buChar char="•"/>
            </a:pPr>
            <a:r>
              <a:rPr lang="en-GB" sz="900" dirty="0">
                <a:latin typeface="Calibri" panose="020F0502020204030204" pitchFamily="34" charset="0"/>
                <a:ea typeface="Calibri" panose="020F0502020204030204" pitchFamily="34" charset="0"/>
                <a:cs typeface="Calibri" panose="020F0502020204030204" pitchFamily="34" charset="0"/>
              </a:rPr>
              <a:t>First episode</a:t>
            </a:r>
          </a:p>
          <a:p>
            <a:pPr marL="171450" indent="-171450">
              <a:buFont typeface="Arial" panose="020B0604020202020204" pitchFamily="34" charset="0"/>
              <a:buChar char="•"/>
            </a:pPr>
            <a:r>
              <a:rPr lang="en-GB" sz="900" dirty="0">
                <a:latin typeface="Calibri" panose="020F0502020204030204" pitchFamily="34" charset="0"/>
                <a:ea typeface="Calibri" panose="020F0502020204030204" pitchFamily="34" charset="0"/>
                <a:cs typeface="Calibri" panose="020F0502020204030204" pitchFamily="34" charset="0"/>
              </a:rPr>
              <a:t>Children and adolescents</a:t>
            </a:r>
          </a:p>
          <a:p>
            <a:pPr marL="171450" indent="-171450">
              <a:buFont typeface="Arial" panose="020B0604020202020204" pitchFamily="34" charset="0"/>
              <a:buChar char="•"/>
            </a:pPr>
            <a:r>
              <a:rPr lang="en-GB" sz="900" dirty="0">
                <a:latin typeface="Calibri" panose="020F0502020204030204" pitchFamily="34" charset="0"/>
                <a:ea typeface="Calibri" panose="020F0502020204030204" pitchFamily="34" charset="0"/>
                <a:cs typeface="Calibri" panose="020F0502020204030204" pitchFamily="34" charset="0"/>
              </a:rPr>
              <a:t>Elderly</a:t>
            </a:r>
          </a:p>
          <a:p>
            <a:pPr marL="171450" indent="-171450">
              <a:buFont typeface="Arial" panose="020B0604020202020204" pitchFamily="34" charset="0"/>
              <a:buChar char="•"/>
            </a:pPr>
            <a:r>
              <a:rPr lang="en-GB" sz="900" dirty="0">
                <a:latin typeface="Calibri" panose="020F0502020204030204" pitchFamily="34" charset="0"/>
                <a:ea typeface="Calibri" panose="020F0502020204030204" pitchFamily="34" charset="0"/>
                <a:cs typeface="Calibri" panose="020F0502020204030204" pitchFamily="34" charset="0"/>
              </a:rPr>
              <a:t>Mild severity</a:t>
            </a:r>
            <a:endParaRPr lang="en-GB" altLang="de-DE" sz="900" dirty="0">
              <a:latin typeface="Calibri" panose="020F0502020204030204" pitchFamily="34" charset="0"/>
              <a:ea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latin typeface="Calibri" panose="020F0502020204030204" pitchFamily="34" charset="0"/>
                <a:ea typeface="Calibri" panose="020F0502020204030204" pitchFamily="34" charset="0"/>
                <a:cs typeface="Calibri" panose="020F0502020204030204" pitchFamily="34" charset="0"/>
              </a:rPr>
              <a:t>Negative symptoms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latin typeface="Calibri" panose="020F0502020204030204" pitchFamily="34" charset="0"/>
                <a:ea typeface="Calibri" panose="020F0502020204030204" pitchFamily="34" charset="0"/>
                <a:cs typeface="Calibri" panose="020F0502020204030204" pitchFamily="34" charset="0"/>
              </a:rPr>
              <a:t>Depressive symptoms</a:t>
            </a:r>
          </a:p>
          <a:p>
            <a:pPr marL="171450" indent="-171450" eaLnBrk="0" hangingPunct="0">
              <a:buFont typeface="Arial" panose="020B0604020202020204" pitchFamily="34" charset="0"/>
              <a:buChar char="•"/>
            </a:pPr>
            <a:r>
              <a:rPr lang="en-GB" sz="900" dirty="0">
                <a:latin typeface="Calibri" panose="020F0502020204030204" pitchFamily="34" charset="0"/>
                <a:ea typeface="Calibri" panose="020F0502020204030204" pitchFamily="34" charset="0"/>
                <a:cs typeface="Calibri" panose="020F0502020204030204" pitchFamily="34" charset="0"/>
              </a:rPr>
              <a:t>Cognitive dysfunction</a:t>
            </a:r>
          </a:p>
          <a:p>
            <a:pPr marL="171450" indent="-171450">
              <a:buFont typeface="Arial" panose="020B0604020202020204" pitchFamily="34" charset="0"/>
              <a:buChar char="•"/>
            </a:pPr>
            <a:r>
              <a:rPr lang="en-GB" sz="900" dirty="0">
                <a:latin typeface="Calibri" panose="020F0502020204030204" pitchFamily="34" charset="0"/>
                <a:ea typeface="Calibri" panose="020F0502020204030204" pitchFamily="34" charset="0"/>
                <a:cs typeface="Calibri" panose="020F0502020204030204" pitchFamily="34" charset="0"/>
              </a:rPr>
              <a:t>Obsessive compulsive symptoms </a:t>
            </a:r>
          </a:p>
          <a:p>
            <a:pPr marL="171450" indent="-171450">
              <a:buFont typeface="Arial" panose="020B0604020202020204" pitchFamily="34" charset="0"/>
              <a:buChar char="•"/>
            </a:pPr>
            <a:r>
              <a:rPr lang="en-GB" sz="900" dirty="0">
                <a:latin typeface="Calibri" panose="020F0502020204030204" pitchFamily="34" charset="0"/>
                <a:ea typeface="Calibri" panose="020F0502020204030204" pitchFamily="34" charset="0"/>
                <a:cs typeface="Calibri" panose="020F0502020204030204" pitchFamily="34" charset="0"/>
              </a:rPr>
              <a:t>Suicidal individuals </a:t>
            </a:r>
          </a:p>
          <a:p>
            <a:pPr marL="171450" indent="-171450">
              <a:buFont typeface="Arial" panose="020B0604020202020204" pitchFamily="34" charset="0"/>
              <a:buChar char="•"/>
            </a:pPr>
            <a:r>
              <a:rPr lang="en-GB" sz="900" dirty="0">
                <a:latin typeface="Calibri" panose="020F0502020204030204" pitchFamily="34" charset="0"/>
                <a:ea typeface="Calibri" panose="020F0502020204030204" pitchFamily="34" charset="0"/>
                <a:cs typeface="Calibri" panose="020F0502020204030204" pitchFamily="34" charset="0"/>
              </a:rPr>
              <a:t>Chronic aggressive behaviour</a:t>
            </a:r>
          </a:p>
          <a:p>
            <a:pPr marL="171450" indent="-171450">
              <a:buFont typeface="Arial" panose="020B0604020202020204" pitchFamily="34" charset="0"/>
              <a:buChar char="•"/>
            </a:pPr>
            <a:r>
              <a:rPr lang="en-GB" sz="900" dirty="0">
                <a:latin typeface="Calibri" panose="020F0502020204030204" pitchFamily="34" charset="0"/>
                <a:ea typeface="Calibri" panose="020F0502020204030204" pitchFamily="34" charset="0"/>
                <a:cs typeface="Calibri" panose="020F0502020204030204" pitchFamily="34" charset="0"/>
              </a:rPr>
              <a:t>Renal and/or hepatic function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latin typeface="Calibri" panose="020F0502020204030204" pitchFamily="34" charset="0"/>
                <a:ea typeface="Calibri" panose="020F0502020204030204" pitchFamily="34" charset="0"/>
                <a:cs typeface="Calibri" panose="020F0502020204030204" pitchFamily="34" charset="0"/>
              </a:rPr>
              <a:t>Schizoaffective disorder </a:t>
            </a:r>
            <a:r>
              <a:rPr lang="en-US" altLang="de-DE" sz="900" dirty="0">
                <a:latin typeface="Calibri" panose="020F0502020204030204" pitchFamily="34" charset="0"/>
                <a:ea typeface="Calibri" panose="020F0502020204030204" pitchFamily="34" charset="0"/>
                <a:cs typeface="Calibri" panose="020F050202020403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US" altLang="de-DE" sz="900" dirty="0">
                <a:latin typeface="Calibri" panose="020F0502020204030204" pitchFamily="34" charset="0"/>
                <a:ea typeface="Calibri" panose="020F0502020204030204" pitchFamily="34" charset="0"/>
                <a:cs typeface="Calibri" panose="020F0502020204030204" pitchFamily="34" charset="0"/>
              </a:rPr>
              <a:t>C</a:t>
            </a:r>
            <a:r>
              <a:rPr lang="en-GB" sz="900" dirty="0" err="1">
                <a:latin typeface="Calibri" panose="020F0502020204030204" pitchFamily="34" charset="0"/>
                <a:ea typeface="Calibri" panose="020F0502020204030204" pitchFamily="34" charset="0"/>
                <a:cs typeface="Calibri" panose="020F0502020204030204" pitchFamily="34" charset="0"/>
              </a:rPr>
              <a:t>atatonia</a:t>
            </a:r>
            <a:endParaRPr lang="en-GB" sz="900" dirty="0">
              <a:latin typeface="Calibri" panose="020F0502020204030204" pitchFamily="34" charset="0"/>
              <a:ea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900" dirty="0">
                <a:latin typeface="Calibri" panose="020F0502020204030204" pitchFamily="34" charset="0"/>
                <a:ea typeface="Calibri" panose="020F0502020204030204" pitchFamily="34" charset="0"/>
                <a:cs typeface="Calibri" panose="020F0502020204030204" pitchFamily="34" charset="0"/>
              </a:rPr>
              <a:t>Manic symptoms</a:t>
            </a:r>
          </a:p>
          <a:p>
            <a:pPr marL="171450" indent="-171450">
              <a:buFont typeface="Arial" panose="020B0604020202020204" pitchFamily="34" charset="0"/>
              <a:buChar char="•"/>
            </a:pPr>
            <a:r>
              <a:rPr lang="en-GB" sz="900" dirty="0">
                <a:latin typeface="Calibri" panose="020F0502020204030204" pitchFamily="34" charset="0"/>
                <a:ea typeface="Calibri" panose="020F0502020204030204" pitchFamily="34" charset="0"/>
                <a:cs typeface="Calibri" panose="020F0502020204030204" pitchFamily="34" charset="0"/>
              </a:rPr>
              <a:t>Delusional disorder</a:t>
            </a:r>
          </a:p>
          <a:p>
            <a:endParaRPr lang="en-GB" sz="9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900" b="0" dirty="0">
                <a:latin typeface="Calibri" panose="020F0502020204030204" pitchFamily="34" charset="0"/>
                <a:ea typeface="Calibri" panose="020F0502020204030204" pitchFamily="34" charset="0"/>
                <a:cs typeface="Calibri" panose="020F0502020204030204" pitchFamily="34" charset="0"/>
              </a:rPr>
              <a:t>Reference: </a:t>
            </a:r>
          </a:p>
          <a:p>
            <a:pPr marL="228600" indent="-228600">
              <a:buAutoNum type="arabicPeriod"/>
            </a:pPr>
            <a:r>
              <a:rPr lang="en-GB" sz="900" dirty="0" err="1">
                <a:latin typeface="Calibri" panose="020F0502020204030204" pitchFamily="34" charset="0"/>
                <a:ea typeface="Calibri" panose="020F0502020204030204" pitchFamily="34" charset="0"/>
                <a:cs typeface="Calibri" panose="020F0502020204030204" pitchFamily="34" charset="0"/>
              </a:rPr>
              <a:t>Illuminattum</a:t>
            </a:r>
            <a:r>
              <a:rPr lang="en-GB" sz="900" dirty="0">
                <a:latin typeface="Calibri" panose="020F0502020204030204" pitchFamily="34" charset="0"/>
                <a:ea typeface="Calibri" panose="020F0502020204030204" pitchFamily="34" charset="0"/>
                <a:cs typeface="Calibri" panose="020F0502020204030204" pitchFamily="34" charset="0"/>
              </a:rPr>
              <a:t>. Schizophrenia. 2025. Available at: </a:t>
            </a:r>
            <a:r>
              <a:rPr lang="en-GB" sz="900" dirty="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https://illuminatum.com/</a:t>
            </a:r>
            <a:r>
              <a:rPr lang="en-GB" sz="900" dirty="0">
                <a:latin typeface="Calibri" panose="020F0502020204030204" pitchFamily="34" charset="0"/>
                <a:ea typeface="Calibri" panose="020F0502020204030204" pitchFamily="34" charset="0"/>
                <a:cs typeface="Calibri" panose="020F0502020204030204" pitchFamily="34" charset="0"/>
              </a:rPr>
              <a:t>. Accessed May 28, 2026. </a:t>
            </a:r>
          </a:p>
          <a:p>
            <a:pPr marL="228600" indent="-228600">
              <a:buAutoNum type="arabicPeriod"/>
            </a:pPr>
            <a:r>
              <a:rPr lang="en-GB" sz="900" dirty="0">
                <a:latin typeface="Calibri" panose="020F0502020204030204" pitchFamily="34" charset="0"/>
                <a:ea typeface="Calibri" panose="020F0502020204030204" pitchFamily="34" charset="0"/>
                <a:cs typeface="Calibri" panose="020F0502020204030204" pitchFamily="34" charset="0"/>
              </a:rPr>
              <a:t>Northwood K, Pearson E, </a:t>
            </a:r>
            <a:r>
              <a:rPr lang="en-GB" sz="900" dirty="0" err="1">
                <a:latin typeface="Calibri" panose="020F0502020204030204" pitchFamily="34" charset="0"/>
                <a:ea typeface="Calibri" panose="020F0502020204030204" pitchFamily="34" charset="0"/>
                <a:cs typeface="Calibri" panose="020F0502020204030204" pitchFamily="34" charset="0"/>
              </a:rPr>
              <a:t>Arnautovska</a:t>
            </a:r>
            <a:r>
              <a:rPr lang="en-GB" sz="900" dirty="0">
                <a:latin typeface="Calibri" panose="020F0502020204030204" pitchFamily="34" charset="0"/>
                <a:ea typeface="Calibri" panose="020F0502020204030204" pitchFamily="34" charset="0"/>
                <a:cs typeface="Calibri" panose="020F0502020204030204" pitchFamily="34" charset="0"/>
              </a:rPr>
              <a:t> U, et al. </a:t>
            </a:r>
            <a:r>
              <a:rPr lang="en-US" sz="900" dirty="0" err="1">
                <a:latin typeface="Calibri" panose="020F0502020204030204" pitchFamily="34" charset="0"/>
                <a:ea typeface="Calibri" panose="020F0502020204030204" pitchFamily="34" charset="0"/>
                <a:cs typeface="Calibri" panose="020F0502020204030204" pitchFamily="34" charset="0"/>
              </a:rPr>
              <a:t>Optimising</a:t>
            </a:r>
            <a:r>
              <a:rPr lang="en-US" sz="900" dirty="0">
                <a:latin typeface="Calibri" panose="020F0502020204030204" pitchFamily="34" charset="0"/>
                <a:ea typeface="Calibri" panose="020F0502020204030204" pitchFamily="34" charset="0"/>
                <a:cs typeface="Calibri" panose="020F0502020204030204" pitchFamily="34" charset="0"/>
              </a:rPr>
              <a:t> plasma clozapine levels to improve treatment response: an individual patient data meta-analysis and receiver operating characteristic curve analysis</a:t>
            </a:r>
            <a:r>
              <a:rPr lang="en-GB" sz="900" dirty="0">
                <a:latin typeface="Calibri" panose="020F0502020204030204" pitchFamily="34" charset="0"/>
                <a:ea typeface="Calibri" panose="020F0502020204030204" pitchFamily="34" charset="0"/>
                <a:cs typeface="Calibri" panose="020F0502020204030204" pitchFamily="34" charset="0"/>
              </a:rPr>
              <a:t>Br J Psych 2023; 222: 241–245.</a:t>
            </a:r>
          </a:p>
          <a:p>
            <a:pPr marL="228600" indent="-228600">
              <a:buAutoNum type="arabicPeriod"/>
            </a:pPr>
            <a:r>
              <a:rPr lang="en-GB" sz="900" dirty="0">
                <a:latin typeface="Calibri" panose="020F0502020204030204" pitchFamily="34" charset="0"/>
                <a:ea typeface="Calibri" panose="020F0502020204030204" pitchFamily="34" charset="0"/>
                <a:cs typeface="Calibri" panose="020F0502020204030204" pitchFamily="34" charset="0"/>
              </a:rPr>
              <a:t>Stefan Leucht. Personal communication.</a:t>
            </a:r>
          </a:p>
          <a:p>
            <a:pPr lvl="0"/>
            <a:endParaRPr lang="en-GB" sz="11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BA544EE0-5129-E49B-5514-CC5483A9FBB6}"/>
              </a:ext>
            </a:extLst>
          </p:cNvPr>
          <p:cNvSpPr>
            <a:spLocks noGrp="1"/>
          </p:cNvSpPr>
          <p:nvPr>
            <p:ph type="sldNum" sz="quarter" idx="5"/>
          </p:nvPr>
        </p:nvSpPr>
        <p:spPr>
          <a:xfrm>
            <a:off x="6446519" y="8685213"/>
            <a:ext cx="409893" cy="458787"/>
          </a:xfrm>
        </p:spPr>
        <p:txBody>
          <a:bodyPr/>
          <a:lstStyle/>
          <a:p>
            <a:endParaRPr lang="en-GB" dirty="0"/>
          </a:p>
          <a:p>
            <a:fld id="{1F8FAE91-9FB9-44F3-8949-98E17D825C52}" type="slidenum">
              <a:rPr lang="en-GB" smtClean="0"/>
              <a:t>10</a:t>
            </a:fld>
            <a:endParaRPr lang="en-GB" dirty="0"/>
          </a:p>
        </p:txBody>
      </p:sp>
    </p:spTree>
    <p:extLst>
      <p:ext uri="{BB962C8B-B14F-4D97-AF65-F5344CB8AC3E}">
        <p14:creationId xmlns:p14="http://schemas.microsoft.com/office/powerpoint/2010/main" val="4120781120"/>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8FAE91-9FB9-44F3-8949-98E17D825C52}" type="slidenum">
              <a:rPr lang="en-GB" smtClean="0"/>
              <a:t>11</a:t>
            </a:fld>
            <a:endParaRPr lang="en-GB"/>
          </a:p>
        </p:txBody>
      </p:sp>
    </p:spTree>
    <p:extLst>
      <p:ext uri="{BB962C8B-B14F-4D97-AF65-F5344CB8AC3E}">
        <p14:creationId xmlns:p14="http://schemas.microsoft.com/office/powerpoint/2010/main" val="355908241"/>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2A0E350-CE8D-9F8D-D76F-B8EFDC0B1DE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225F37D-46EF-225C-C81F-0F32DAABB43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4C3B2BF-A811-8B93-F957-E25C65DBCE9C}"/>
              </a:ext>
            </a:extLst>
          </p:cNvPr>
          <p:cNvSpPr>
            <a:spLocks noGrp="1"/>
          </p:cNvSpPr>
          <p:nvPr>
            <p:ph type="body" idx="1"/>
          </p:nvPr>
        </p:nvSpPr>
        <p:spPr/>
        <p:txBody>
          <a:bodyPr/>
          <a:lstStyle/>
          <a:p>
            <a:pPr lvl="0">
              <a:defRPr/>
            </a:pPr>
            <a:r>
              <a:rPr lang="en-GB" sz="1000" dirty="0">
                <a:latin typeface="Calibri" panose="020F0502020204030204" pitchFamily="34" charset="0"/>
                <a:ea typeface="Calibri" panose="020F0502020204030204" pitchFamily="34" charset="0"/>
                <a:cs typeface="Calibri" panose="020F0502020204030204" pitchFamily="34" charset="0"/>
              </a:rPr>
              <a:t>The Section For Evidence-Based Medicine in Psychiatry &amp; Psychotherapy website provides useful tools for determining appropriate antipsychotics doses. </a:t>
            </a:r>
          </a:p>
          <a:p>
            <a:pPr lvl="0">
              <a:defRPr/>
            </a:pPr>
            <a:endParaRPr lang="en-GB" sz="1000" dirty="0">
              <a:latin typeface="Calibri" panose="020F0502020204030204" pitchFamily="34" charset="0"/>
              <a:ea typeface="Calibri" panose="020F0502020204030204" pitchFamily="34" charset="0"/>
              <a:cs typeface="Calibri" panose="020F0502020204030204" pitchFamily="34" charset="0"/>
            </a:endParaRPr>
          </a:p>
          <a:p>
            <a:pPr lvl="0">
              <a:defRPr/>
            </a:pPr>
            <a:r>
              <a:rPr lang="en-GB" sz="1000" dirty="0">
                <a:latin typeface="Calibri" panose="020F0502020204030204" pitchFamily="34" charset="0"/>
                <a:ea typeface="Calibri" panose="020F0502020204030204" pitchFamily="34" charset="0"/>
                <a:cs typeface="Calibri" panose="020F0502020204030204" pitchFamily="34" charset="0"/>
              </a:rPr>
              <a:t>Dose calculator websites: </a:t>
            </a:r>
          </a:p>
          <a:p>
            <a:pPr marL="171450" lvl="0" indent="-171450">
              <a:buFont typeface="Arial" panose="020B0604020202020204" pitchFamily="34" charset="0"/>
              <a:buChar char="•"/>
              <a:defRPr/>
            </a:pPr>
            <a:r>
              <a:rPr lang="en-GB" sz="1000" dirty="0">
                <a:latin typeface="Calibri" panose="020F0502020204030204" pitchFamily="34" charset="0"/>
                <a:ea typeface="Calibri" panose="020F0502020204030204" pitchFamily="34" charset="0"/>
                <a:cs typeface="Calibri" panose="020F0502020204030204" pitchFamily="34" charset="0"/>
              </a:rPr>
              <a:t>The Section For Evidence-Based Medicine in Psychiatry &amp; Psychotherapy, https://ebmpp.org/helpful-tools/</a:t>
            </a:r>
            <a:r>
              <a:rPr lang="en-GB" sz="1000" baseline="30000" dirty="0">
                <a:latin typeface="Calibri" panose="020F0502020204030204" pitchFamily="34" charset="0"/>
                <a:ea typeface="Calibri" panose="020F0502020204030204" pitchFamily="34" charset="0"/>
                <a:cs typeface="Calibri" panose="020F0502020204030204" pitchFamily="34" charset="0"/>
              </a:rPr>
              <a:t>3</a:t>
            </a:r>
          </a:p>
          <a:p>
            <a:pPr marL="171450" lvl="0" indent="-171450">
              <a:buFont typeface="Arial" panose="020B0604020202020204" pitchFamily="34" charset="0"/>
              <a:buChar char="•"/>
              <a:defRPr/>
            </a:pPr>
            <a:r>
              <a:rPr lang="en-GB" sz="1000" dirty="0" err="1">
                <a:latin typeface="Calibri" panose="020F0502020204030204" pitchFamily="34" charset="0"/>
                <a:ea typeface="Calibri" panose="020F0502020204030204" pitchFamily="34" charset="0"/>
                <a:cs typeface="Calibri" panose="020F0502020204030204" pitchFamily="34" charset="0"/>
              </a:rPr>
              <a:t>Illuminatum</a:t>
            </a:r>
            <a:r>
              <a:rPr lang="en-GB" sz="1000" dirty="0">
                <a:latin typeface="Calibri" panose="020F0502020204030204" pitchFamily="34" charset="0"/>
                <a:ea typeface="Calibri" panose="020F0502020204030204" pitchFamily="34" charset="0"/>
                <a:cs typeface="Calibri" panose="020F0502020204030204" pitchFamily="34" charset="0"/>
              </a:rPr>
              <a:t>, https://illuminatum.com/</a:t>
            </a:r>
            <a:r>
              <a:rPr lang="en-GB" sz="1000" baseline="30000" dirty="0">
                <a:latin typeface="Calibri" panose="020F0502020204030204" pitchFamily="34" charset="0"/>
                <a:ea typeface="Calibri" panose="020F0502020204030204" pitchFamily="34" charset="0"/>
                <a:cs typeface="Calibri" panose="020F0502020204030204" pitchFamily="34" charset="0"/>
              </a:rPr>
              <a:t>4</a:t>
            </a:r>
            <a:endParaRPr lang="de-DE" sz="1000" baseline="30000" dirty="0">
              <a:latin typeface="Calibri" panose="020F0502020204030204" pitchFamily="34" charset="0"/>
              <a:ea typeface="Calibri" panose="020F0502020204030204" pitchFamily="34" charset="0"/>
              <a:cs typeface="Calibri" panose="020F0502020204030204" pitchFamily="34" charset="0"/>
            </a:endParaRPr>
          </a:p>
          <a:p>
            <a:endParaRPr lang="de-DE" sz="1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de-DE" sz="1000" dirty="0">
                <a:solidFill>
                  <a:schemeClr val="tx1"/>
                </a:solidFill>
                <a:latin typeface="Calibri" panose="020F0502020204030204" pitchFamily="34" charset="0"/>
                <a:ea typeface="Calibri" panose="020F0502020204030204" pitchFamily="34" charset="0"/>
                <a:cs typeface="Calibri" panose="020F0502020204030204" pitchFamily="34" charset="0"/>
              </a:rPr>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solidFill>
                  <a:schemeClr val="tx1"/>
                </a:solidFill>
                <a:latin typeface="Calibri" panose="020F0502020204030204" pitchFamily="34" charset="0"/>
                <a:ea typeface="Calibri" panose="020F0502020204030204" pitchFamily="34" charset="0"/>
                <a:cs typeface="Calibri" panose="020F0502020204030204" pitchFamily="34" charset="0"/>
              </a:rPr>
              <a:t>1. Leucht S, Siafis S, McGrath JJ, et al. Schizophrenia. Nat Rev Dis Primers 2025; 11(Suppl 1):7. </a:t>
            </a:r>
          </a:p>
          <a:p>
            <a:r>
              <a:rPr lang="en-GB" sz="1000" dirty="0">
                <a:latin typeface="Calibri" panose="020F0502020204030204" pitchFamily="34" charset="0"/>
                <a:ea typeface="Calibri" panose="020F0502020204030204" pitchFamily="34" charset="0"/>
                <a:cs typeface="Calibri" panose="020F0502020204030204" pitchFamily="34" charset="0"/>
              </a:rPr>
              <a:t>2. McAdam MK, </a:t>
            </a:r>
            <a:r>
              <a:rPr lang="en-GB" sz="1000" dirty="0" err="1">
                <a:latin typeface="Calibri" panose="020F0502020204030204" pitchFamily="34" charset="0"/>
                <a:ea typeface="Calibri" panose="020F0502020204030204" pitchFamily="34" charset="0"/>
                <a:cs typeface="Calibri" panose="020F0502020204030204" pitchFamily="34" charset="0"/>
              </a:rPr>
              <a:t>Baldessarini</a:t>
            </a:r>
            <a:r>
              <a:rPr lang="en-GB" sz="1000" dirty="0">
                <a:latin typeface="Calibri" panose="020F0502020204030204" pitchFamily="34" charset="0"/>
                <a:ea typeface="Calibri" panose="020F0502020204030204" pitchFamily="34" charset="0"/>
                <a:cs typeface="Calibri" panose="020F0502020204030204" pitchFamily="34" charset="0"/>
              </a:rPr>
              <a:t> RJ, Murphy AL, et al. Second International Consensus Study of Antipsychotic Dosing (ICSAD-2). J </a:t>
            </a:r>
            <a:r>
              <a:rPr lang="en-GB" sz="1000" dirty="0" err="1">
                <a:latin typeface="Calibri" panose="020F0502020204030204" pitchFamily="34" charset="0"/>
                <a:ea typeface="Calibri" panose="020F0502020204030204" pitchFamily="34" charset="0"/>
                <a:cs typeface="Calibri" panose="020F0502020204030204" pitchFamily="34" charset="0"/>
              </a:rPr>
              <a:t>Psychopharmacol</a:t>
            </a:r>
            <a:r>
              <a:rPr lang="en-GB" sz="1000" dirty="0">
                <a:latin typeface="Calibri" panose="020F0502020204030204" pitchFamily="34" charset="0"/>
                <a:ea typeface="Calibri" panose="020F0502020204030204" pitchFamily="34" charset="0"/>
                <a:cs typeface="Calibri" panose="020F0502020204030204" pitchFamily="34" charset="0"/>
              </a:rPr>
              <a:t> 2023; 37: 982</a:t>
            </a:r>
            <a:r>
              <a:rPr lang="en-GB" sz="1000" dirty="0">
                <a:latin typeface="Arial" panose="020B0604020202020204" pitchFamily="34" charset="0"/>
                <a:ea typeface="Calibri" panose="020F0502020204030204" pitchFamily="34" charset="0"/>
                <a:cs typeface="Arial" panose="020B0604020202020204" pitchFamily="34" charset="0"/>
              </a:rPr>
              <a:t>–</a:t>
            </a:r>
            <a:r>
              <a:rPr lang="en-GB" sz="1000" dirty="0">
                <a:latin typeface="Calibri" panose="020F0502020204030204" pitchFamily="34" charset="0"/>
                <a:ea typeface="Calibri" panose="020F0502020204030204" pitchFamily="34" charset="0"/>
                <a:cs typeface="Calibri" panose="020F0502020204030204" pitchFamily="34" charset="0"/>
              </a:rPr>
              <a:t>991.</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Calibri" panose="020F0502020204030204" pitchFamily="34" charset="0"/>
                <a:ea typeface="Calibri" panose="020F0502020204030204" pitchFamily="34" charset="0"/>
                <a:cs typeface="Calibri" panose="020F0502020204030204" pitchFamily="34" charset="0"/>
              </a:rPr>
              <a:t>3. </a:t>
            </a:r>
            <a:r>
              <a:rPr lang="en-GB" sz="1000" dirty="0" err="1">
                <a:latin typeface="Calibri" panose="020F0502020204030204" pitchFamily="34" charset="0"/>
                <a:ea typeface="Calibri" panose="020F0502020204030204" pitchFamily="34" charset="0"/>
                <a:cs typeface="Calibri" panose="020F0502020204030204" pitchFamily="34" charset="0"/>
              </a:rPr>
              <a:t>EBMpp</a:t>
            </a:r>
            <a:r>
              <a:rPr lang="en-GB" sz="1000" dirty="0">
                <a:latin typeface="Calibri" panose="020F0502020204030204" pitchFamily="34" charset="0"/>
                <a:ea typeface="Calibri" panose="020F0502020204030204" pitchFamily="34" charset="0"/>
                <a:cs typeface="Calibri" panose="020F0502020204030204" pitchFamily="34" charset="0"/>
              </a:rPr>
              <a:t>. Helpful tools. 2026. https://ebmpp.org/helpful-tools/. Accessed June 12, 2026.</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Calibri" panose="020F0502020204030204" pitchFamily="34" charset="0"/>
                <a:ea typeface="Calibri" panose="020F0502020204030204" pitchFamily="34" charset="0"/>
                <a:cs typeface="Calibri" panose="020F0502020204030204" pitchFamily="34" charset="0"/>
              </a:rPr>
              <a:t>4. </a:t>
            </a:r>
            <a:r>
              <a:rPr lang="en-GB" sz="1000" dirty="0" err="1">
                <a:latin typeface="Calibri" panose="020F0502020204030204" pitchFamily="34" charset="0"/>
                <a:ea typeface="Calibri" panose="020F0502020204030204" pitchFamily="34" charset="0"/>
                <a:cs typeface="Calibri" panose="020F0502020204030204" pitchFamily="34" charset="0"/>
              </a:rPr>
              <a:t>Illuminattum</a:t>
            </a:r>
            <a:r>
              <a:rPr lang="en-GB" sz="1000" dirty="0">
                <a:latin typeface="Calibri" panose="020F0502020204030204" pitchFamily="34" charset="0"/>
                <a:ea typeface="Calibri" panose="020F0502020204030204" pitchFamily="34" charset="0"/>
                <a:cs typeface="Calibri" panose="020F0502020204030204" pitchFamily="34" charset="0"/>
              </a:rPr>
              <a:t>. Schizophrenia. 2025. Available at: </a:t>
            </a:r>
            <a:r>
              <a:rPr lang="en-GB" sz="1000" dirty="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https://illuminatum.com/</a:t>
            </a:r>
            <a:r>
              <a:rPr lang="en-GB" sz="1000" dirty="0">
                <a:latin typeface="Calibri" panose="020F0502020204030204" pitchFamily="34" charset="0"/>
                <a:ea typeface="Calibri" panose="020F0502020204030204" pitchFamily="34" charset="0"/>
                <a:cs typeface="Calibri" panose="020F0502020204030204" pitchFamily="34" charset="0"/>
              </a:rPr>
              <a:t>. Accessed May 28, 2026. </a:t>
            </a: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2F68A010-6B22-6D3C-FAF9-EAC524976E75}"/>
              </a:ext>
            </a:extLst>
          </p:cNvPr>
          <p:cNvSpPr>
            <a:spLocks noGrp="1"/>
          </p:cNvSpPr>
          <p:nvPr>
            <p:ph type="sldNum" sz="quarter" idx="5"/>
          </p:nvPr>
        </p:nvSpPr>
        <p:spPr/>
        <p:txBody>
          <a:bodyPr/>
          <a:lstStyle/>
          <a:p>
            <a:fld id="{1F8FAE91-9FB9-44F3-8949-98E17D825C52}" type="slidenum">
              <a:rPr lang="en-GB" smtClean="0"/>
              <a:t>12</a:t>
            </a:fld>
            <a:endParaRPr lang="en-GB"/>
          </a:p>
        </p:txBody>
      </p:sp>
    </p:spTree>
    <p:extLst>
      <p:ext uri="{BB962C8B-B14F-4D97-AF65-F5344CB8AC3E}">
        <p14:creationId xmlns:p14="http://schemas.microsoft.com/office/powerpoint/2010/main" val="141176802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A405E-174B-6F99-4A0D-BC256ABAB72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ACAB73-56CE-EAE5-689E-1CED65CB1C2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09C529B6-DA5B-E88F-17A9-D1ABE06DA7EB}"/>
              </a:ext>
            </a:extLst>
          </p:cNvPr>
          <p:cNvSpPr>
            <a:spLocks noGrp="1"/>
          </p:cNvSpPr>
          <p:nvPr>
            <p:ph type="body" idx="1"/>
          </p:nvPr>
        </p:nvSpPr>
        <p:spPr/>
        <p:txBody>
          <a:bodyPr/>
          <a:lstStyle/>
          <a:p>
            <a:r>
              <a:rPr lang="de-DE" sz="1000" dirty="0">
                <a:solidFill>
                  <a:schemeClr val="tx1"/>
                </a:solidFill>
                <a:latin typeface="Calibri" panose="020F0502020204030204" pitchFamily="34" charset="0"/>
                <a:ea typeface="Calibri" panose="020F0502020204030204" pitchFamily="34" charset="0"/>
                <a:cs typeface="Calibri" panose="020F0502020204030204" pitchFamily="34" charset="0"/>
              </a:rPr>
              <a:t>Reference:</a:t>
            </a:r>
          </a:p>
          <a:p>
            <a:pPr lvl="0"/>
            <a:r>
              <a:rPr lang="nb-NO" sz="1000" dirty="0">
                <a:latin typeface="Calibri" panose="020F0502020204030204" pitchFamily="34" charset="0"/>
                <a:ea typeface="Calibri" panose="020F0502020204030204" pitchFamily="34" charset="0"/>
                <a:cs typeface="Calibri" panose="020F0502020204030204" pitchFamily="34" charset="0"/>
              </a:rPr>
              <a:t>1. Samara MT, Klupp E, Helfer B, et al. Increasing antipsychotic dose for non response in schizophrenia. Cochrane Database Syst Rev 2018; 5: CD011883.</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6FDF8D6A-3A05-A008-2F78-A2EAB25D682C}"/>
              </a:ext>
            </a:extLst>
          </p:cNvPr>
          <p:cNvSpPr>
            <a:spLocks noGrp="1"/>
          </p:cNvSpPr>
          <p:nvPr>
            <p:ph type="sldNum" sz="quarter" idx="5"/>
          </p:nvPr>
        </p:nvSpPr>
        <p:spPr/>
        <p:txBody>
          <a:bodyPr/>
          <a:lstStyle/>
          <a:p>
            <a:fld id="{1F8FAE91-9FB9-44F3-8949-98E17D825C52}" type="slidenum">
              <a:rPr lang="en-GB" smtClean="0"/>
              <a:t>13</a:t>
            </a:fld>
            <a:endParaRPr lang="en-GB"/>
          </a:p>
        </p:txBody>
      </p:sp>
    </p:spTree>
    <p:extLst>
      <p:ext uri="{BB962C8B-B14F-4D97-AF65-F5344CB8AC3E}">
        <p14:creationId xmlns:p14="http://schemas.microsoft.com/office/powerpoint/2010/main" val="60157384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FC1CDA9-E69A-7C51-ABEC-B4BAD938918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AABD959-05F1-C53B-275C-7AA54E255029}"/>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7AAC44F-CC01-3338-A394-CFF956FAA44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References: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1. </a:t>
            </a:r>
            <a:r>
              <a:rPr lang="en-GB" sz="1000" b="0" i="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Heres</a:t>
            </a:r>
            <a:r>
              <a:rPr lang="en-GB"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S, Cordes J, Feyerabend S, et al. Changing the antipsychotic in early </a:t>
            </a:r>
            <a:r>
              <a:rPr lang="en-GB" sz="1000" b="0" i="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nonimprovers</a:t>
            </a:r>
            <a:r>
              <a:rPr lang="en-GB"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to amisulpride or olanzapine: randomized, double-blind trial in patients with schizophrenia. </a:t>
            </a:r>
            <a:r>
              <a:rPr lang="en-GB" sz="1000" b="0" i="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Schizophr</a:t>
            </a:r>
            <a:r>
              <a:rPr lang="en-GB"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Bull 2022; 48: 1273–1283.</a:t>
            </a:r>
            <a:endParaRPr lang="en-US" sz="1000" b="0" dirty="0">
              <a:latin typeface="Calibri" panose="020F0502020204030204" pitchFamily="34" charset="0"/>
              <a:ea typeface="Calibri" panose="020F0502020204030204" pitchFamily="34" charset="0"/>
              <a:cs typeface="Calibri" panose="020F0502020204030204" pitchFamily="34" charset="0"/>
            </a:endParaRPr>
          </a:p>
          <a:p>
            <a:r>
              <a:rPr lang="nb-NO" sz="1000" dirty="0">
                <a:latin typeface="Calibri" panose="020F0502020204030204" pitchFamily="34" charset="0"/>
                <a:ea typeface="Calibri" panose="020F0502020204030204" pitchFamily="34" charset="0"/>
                <a:cs typeface="Calibri" panose="020F0502020204030204" pitchFamily="34" charset="0"/>
              </a:rPr>
              <a:t>2. O'Donoghue B, Piacenza F, Plapp H, et al. Response rates to sequential trials of antipsychotic medications according to algorithms or treatment guidelines in psychotic disorders. A systematic review and meta-analysis. Schizophr Res 2024; 268: 193</a:t>
            </a:r>
            <a:r>
              <a:rPr lang="nb-NO" sz="1000" dirty="0">
                <a:latin typeface="Arial" panose="020B0604020202020204" pitchFamily="34" charset="0"/>
                <a:ea typeface="Calibri" panose="020F0502020204030204" pitchFamily="34" charset="0"/>
                <a:cs typeface="Arial" panose="020B0604020202020204" pitchFamily="34" charset="0"/>
              </a:rPr>
              <a:t>–</a:t>
            </a:r>
            <a:r>
              <a:rPr lang="nb-NO" sz="1000" dirty="0">
                <a:latin typeface="Calibri" panose="020F0502020204030204" pitchFamily="34" charset="0"/>
                <a:ea typeface="Calibri" panose="020F0502020204030204" pitchFamily="34" charset="0"/>
                <a:cs typeface="Calibri" panose="020F0502020204030204" pitchFamily="34" charset="0"/>
              </a:rPr>
              <a:t>204. </a:t>
            </a:r>
            <a:r>
              <a:rPr lang="en-US" sz="1000" dirty="0">
                <a:latin typeface="Calibri" panose="020F0502020204030204" pitchFamily="34" charset="0"/>
                <a:ea typeface="Calibri" panose="020F0502020204030204" pitchFamily="34" charset="0"/>
                <a:cs typeface="Calibri" panose="020F0502020204030204" pitchFamily="34" charset="0"/>
              </a:rPr>
              <a:t> </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4771C3C3-7512-6C0C-6C1F-1DE0978A45D7}"/>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789522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8FAE91-9FB9-44F3-8949-98E17D825C52}" type="slidenum">
              <a:rPr lang="en-GB" smtClean="0"/>
              <a:t>15</a:t>
            </a:fld>
            <a:endParaRPr lang="en-GB"/>
          </a:p>
        </p:txBody>
      </p:sp>
    </p:spTree>
    <p:extLst>
      <p:ext uri="{BB962C8B-B14F-4D97-AF65-F5344CB8AC3E}">
        <p14:creationId xmlns:p14="http://schemas.microsoft.com/office/powerpoint/2010/main" val="36117494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3DC3744-29A5-768F-AD75-B354C24E6C8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497A328-DDB1-F5E8-27B9-C9002430598F}"/>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70CEF30-2740-8D2D-615B-251FFAF82516}"/>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Reference: </a:t>
            </a:r>
          </a:p>
          <a:p>
            <a:pPr lvl="0"/>
            <a:r>
              <a:rPr lang="pt-BR" sz="1000" dirty="0">
                <a:latin typeface="Calibri" panose="020F0502020204030204" pitchFamily="34" charset="0"/>
                <a:ea typeface="Calibri" panose="020F0502020204030204" pitchFamily="34" charset="0"/>
                <a:cs typeface="Calibri" panose="020F0502020204030204" pitchFamily="34" charset="0"/>
              </a:rPr>
              <a:t>1. Howes OD, McCutcheon R, Agid O, </a:t>
            </a:r>
            <a:r>
              <a:rPr lang="en-US" sz="1000" dirty="0">
                <a:latin typeface="Calibri" panose="020F0502020204030204" pitchFamily="34" charset="0"/>
                <a:ea typeface="Calibri" panose="020F0502020204030204" pitchFamily="34" charset="0"/>
                <a:cs typeface="Calibri" panose="020F0502020204030204" pitchFamily="34" charset="0"/>
              </a:rPr>
              <a:t>et al. Treatment-Resistant Schizophrenia: Treatment Response and Resistance in Psychosis (TRRIP) Working Group Consensus Guidelines on Diagnosis and Terminology. Am J Psychiatry </a:t>
            </a:r>
            <a:r>
              <a:rPr lang="en-GB" sz="1000" dirty="0">
                <a:latin typeface="Calibri" panose="020F0502020204030204" pitchFamily="34" charset="0"/>
                <a:ea typeface="Calibri" panose="020F0502020204030204" pitchFamily="34" charset="0"/>
                <a:cs typeface="Calibri" panose="020F0502020204030204" pitchFamily="34" charset="0"/>
              </a:rPr>
              <a:t>2017; 174: 216–229.</a:t>
            </a:r>
          </a:p>
        </p:txBody>
      </p:sp>
      <p:sp>
        <p:nvSpPr>
          <p:cNvPr id="4" name="Slide Number Placeholder 3">
            <a:extLst>
              <a:ext uri="{FF2B5EF4-FFF2-40B4-BE49-F238E27FC236}">
                <a16:creationId xmlns:a16="http://schemas.microsoft.com/office/drawing/2014/main" id="{D7E3D3F5-0FA3-5714-B923-4B60F62BD04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795568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CDE8FD2-33CB-3FCF-9602-6A1706F69DAE}"/>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07BE4B8-6DD5-0D90-1C11-FA360CE8CCB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6B87B97-078F-63CE-558F-29040BB351B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References: </a:t>
            </a:r>
          </a:p>
          <a:p>
            <a:pPr marL="0" lvl="0" indent="0">
              <a:buNone/>
            </a:pPr>
            <a:r>
              <a:rPr lang="en-US" sz="1000" dirty="0">
                <a:latin typeface="Calibri" panose="020F0502020204030204" pitchFamily="34" charset="0"/>
                <a:ea typeface="Calibri" panose="020F0502020204030204" pitchFamily="34" charset="0"/>
                <a:cs typeface="Calibri" panose="020F0502020204030204" pitchFamily="34" charset="0"/>
              </a:rPr>
              <a:t>1. Schneider-</a:t>
            </a:r>
            <a:r>
              <a:rPr lang="en-US" sz="1000" dirty="0" err="1">
                <a:latin typeface="Calibri" panose="020F0502020204030204" pitchFamily="34" charset="0"/>
                <a:ea typeface="Calibri" panose="020F0502020204030204" pitchFamily="34" charset="0"/>
                <a:cs typeface="Calibri" panose="020F0502020204030204" pitchFamily="34" charset="0"/>
              </a:rPr>
              <a:t>Thoma</a:t>
            </a:r>
            <a:r>
              <a:rPr lang="en-US" sz="1000" dirty="0">
                <a:latin typeface="Calibri" panose="020F0502020204030204" pitchFamily="34" charset="0"/>
                <a:ea typeface="Calibri" panose="020F0502020204030204" pitchFamily="34" charset="0"/>
                <a:cs typeface="Calibri" panose="020F0502020204030204" pitchFamily="34" charset="0"/>
              </a:rPr>
              <a:t> J, Hamza T, </a:t>
            </a:r>
            <a:r>
              <a:rPr lang="en-US" sz="1000" dirty="0" err="1">
                <a:latin typeface="Calibri" panose="020F0502020204030204" pitchFamily="34" charset="0"/>
                <a:ea typeface="Calibri" panose="020F0502020204030204" pitchFamily="34" charset="0"/>
                <a:cs typeface="Calibri" panose="020F0502020204030204" pitchFamily="34" charset="0"/>
              </a:rPr>
              <a:t>Chalkou</a:t>
            </a:r>
            <a:r>
              <a:rPr lang="en-US" sz="1000" dirty="0">
                <a:latin typeface="Calibri" panose="020F0502020204030204" pitchFamily="34" charset="0"/>
                <a:ea typeface="Calibri" panose="020F0502020204030204" pitchFamily="34" charset="0"/>
                <a:cs typeface="Calibri" panose="020F0502020204030204" pitchFamily="34" charset="0"/>
              </a:rPr>
              <a:t> K, et al. Efficacy of clozapine versus second-generation antipsychotics in people with treatment-resistant schizophrenia: a systematic review and individual patient data meta-analysis. </a:t>
            </a:r>
            <a:r>
              <a:rPr lang="de-DE" sz="1000" dirty="0">
                <a:latin typeface="Calibri" panose="020F0502020204030204" pitchFamily="34" charset="0"/>
                <a:ea typeface="Calibri" panose="020F0502020204030204" pitchFamily="34" charset="0"/>
                <a:cs typeface="Calibri" panose="020F0502020204030204" pitchFamily="34" charset="0"/>
              </a:rPr>
              <a:t>Lancet Psychiatry 2025; 12: 254–265. </a:t>
            </a:r>
          </a:p>
          <a:p>
            <a:pPr marL="0" lvl="0" indent="0">
              <a:buNone/>
            </a:pPr>
            <a:r>
              <a:rPr lang="de-DE" sz="1000" dirty="0">
                <a:latin typeface="Calibri" panose="020F0502020204030204" pitchFamily="34" charset="0"/>
                <a:ea typeface="Calibri" panose="020F0502020204030204" pitchFamily="34" charset="0"/>
                <a:cs typeface="Calibri" panose="020F0502020204030204" pitchFamily="34" charset="0"/>
              </a:rPr>
              <a:t>2. </a:t>
            </a:r>
            <a:r>
              <a:rPr lang="en-US" sz="1000" dirty="0">
                <a:latin typeface="Calibri" panose="020F0502020204030204" pitchFamily="34" charset="0"/>
                <a:ea typeface="Calibri" panose="020F0502020204030204" pitchFamily="34" charset="0"/>
                <a:cs typeface="Calibri" panose="020F0502020204030204" pitchFamily="34" charset="0"/>
              </a:rPr>
              <a:t>Andrade C. A primer on individual participant data meta-analysis and its strengths and limitations. J Clin Psychiatry 2025; 86: 25f16001. </a:t>
            </a:r>
          </a:p>
          <a:p>
            <a:pPr marL="0" lvl="0" indent="0">
              <a:buNone/>
            </a:pPr>
            <a:r>
              <a:rPr lang="en-US" sz="1000" dirty="0">
                <a:latin typeface="Calibri" panose="020F0502020204030204" pitchFamily="34" charset="0"/>
                <a:ea typeface="Calibri" panose="020F0502020204030204" pitchFamily="34" charset="0"/>
                <a:cs typeface="Calibri" panose="020F0502020204030204" pitchFamily="34" charset="0"/>
              </a:rPr>
              <a:t>3</a:t>
            </a:r>
            <a:r>
              <a:rPr lang="en-GB" sz="1000" dirty="0">
                <a:latin typeface="Calibri" panose="020F0502020204030204" pitchFamily="34" charset="0"/>
                <a:ea typeface="Calibri" panose="020F0502020204030204" pitchFamily="34" charset="0"/>
                <a:cs typeface="Calibri" panose="020F0502020204030204" pitchFamily="34" charset="0"/>
              </a:rPr>
              <a:t>. </a:t>
            </a:r>
            <a:r>
              <a:rPr lang="en-US" sz="1000" dirty="0">
                <a:latin typeface="Calibri" panose="020F0502020204030204" pitchFamily="34" charset="0"/>
                <a:ea typeface="Calibri" panose="020F0502020204030204" pitchFamily="34" charset="0"/>
                <a:cs typeface="Calibri" panose="020F0502020204030204" pitchFamily="34" charset="0"/>
              </a:rPr>
              <a:t>Masuda T, Misawa F, Takase M, et al. Association with hospitalization and all-cause discontinuation among patients with schizophrenia on clozapine vs other oral second-generation antipsychotics: a systematic review and meta-analysis of cohort studies. JAMA Psychiatry 2019; 76: 1052</a:t>
            </a:r>
            <a:r>
              <a:rPr lang="en-US" sz="1000" dirty="0">
                <a:latin typeface="Arial" panose="020B0604020202020204" pitchFamily="34" charset="0"/>
                <a:ea typeface="Calibri" panose="020F0502020204030204" pitchFamily="34" charset="0"/>
                <a:cs typeface="Arial" panose="020B0604020202020204" pitchFamily="34" charset="0"/>
              </a:rPr>
              <a:t>–</a:t>
            </a:r>
            <a:r>
              <a:rPr lang="en-US" sz="1000" dirty="0">
                <a:latin typeface="Calibri" panose="020F0502020204030204" pitchFamily="34" charset="0"/>
                <a:ea typeface="Calibri" panose="020F0502020204030204" pitchFamily="34" charset="0"/>
                <a:cs typeface="Calibri" panose="020F0502020204030204" pitchFamily="34" charset="0"/>
              </a:rPr>
              <a:t>1062. </a:t>
            </a:r>
          </a:p>
          <a:p>
            <a:pPr lvl="0"/>
            <a:r>
              <a:rPr lang="en-US" sz="1000" dirty="0">
                <a:latin typeface="Calibri" panose="020F0502020204030204" pitchFamily="34" charset="0"/>
                <a:ea typeface="Calibri" panose="020F0502020204030204" pitchFamily="34" charset="0"/>
                <a:cs typeface="Calibri" panose="020F0502020204030204" pitchFamily="34" charset="0"/>
              </a:rPr>
              <a:t>4</a:t>
            </a:r>
            <a:r>
              <a:rPr lang="en-GB" sz="1000" dirty="0">
                <a:latin typeface="Calibri" panose="020F0502020204030204" pitchFamily="34" charset="0"/>
                <a:ea typeface="Calibri" panose="020F0502020204030204" pitchFamily="34" charset="0"/>
                <a:cs typeface="Calibri" panose="020F0502020204030204" pitchFamily="34" charset="0"/>
              </a:rPr>
              <a:t>. </a:t>
            </a:r>
            <a:r>
              <a:rPr lang="pt-BR" sz="1000" dirty="0">
                <a:latin typeface="Calibri" panose="020F0502020204030204" pitchFamily="34" charset="0"/>
                <a:ea typeface="Calibri" panose="020F0502020204030204" pitchFamily="34" charset="0"/>
                <a:cs typeface="Calibri" panose="020F0502020204030204" pitchFamily="34" charset="0"/>
              </a:rPr>
              <a:t>Taipale H, Tanskanen A, Howes O,</a:t>
            </a:r>
            <a:r>
              <a:rPr lang="en-US" sz="1000" dirty="0">
                <a:latin typeface="Calibri" panose="020F0502020204030204" pitchFamily="34" charset="0"/>
                <a:ea typeface="Calibri" panose="020F0502020204030204" pitchFamily="34" charset="0"/>
                <a:cs typeface="Calibri" panose="020F0502020204030204" pitchFamily="34" charset="0"/>
              </a:rPr>
              <a:t> et al. Comparative effectiveness of antipsychotic treatment strategies for relapse prevention in first-episode schizophrenia in Finland: a population-based cohort study. </a:t>
            </a:r>
            <a:r>
              <a:rPr lang="pt-BR" sz="1000" dirty="0">
                <a:latin typeface="Calibri" panose="020F0502020204030204" pitchFamily="34" charset="0"/>
                <a:ea typeface="Calibri" panose="020F0502020204030204" pitchFamily="34" charset="0"/>
                <a:cs typeface="Calibri" panose="020F0502020204030204" pitchFamily="34" charset="0"/>
              </a:rPr>
              <a:t>Lancet </a:t>
            </a:r>
            <a:r>
              <a:rPr lang="en-GB" sz="1000" dirty="0">
                <a:latin typeface="Calibri" panose="020F0502020204030204" pitchFamily="34" charset="0"/>
                <a:ea typeface="Calibri" panose="020F0502020204030204" pitchFamily="34" charset="0"/>
                <a:cs typeface="Calibri" panose="020F0502020204030204" pitchFamily="34" charset="0"/>
              </a:rPr>
              <a:t>Psychiatry 2025; 12: 122</a:t>
            </a:r>
            <a:r>
              <a:rPr lang="en-GB" sz="1000" dirty="0">
                <a:latin typeface="Arial" panose="020B0604020202020204" pitchFamily="34" charset="0"/>
                <a:ea typeface="Calibri" panose="020F0502020204030204" pitchFamily="34" charset="0"/>
                <a:cs typeface="Arial" panose="020B0604020202020204" pitchFamily="34" charset="0"/>
              </a:rPr>
              <a:t>–</a:t>
            </a:r>
            <a:r>
              <a:rPr lang="en-GB" sz="1000" dirty="0">
                <a:latin typeface="Calibri" panose="020F0502020204030204" pitchFamily="34" charset="0"/>
                <a:ea typeface="Calibri" panose="020F0502020204030204" pitchFamily="34" charset="0"/>
                <a:cs typeface="Calibri" panose="020F0502020204030204" pitchFamily="34" charset="0"/>
              </a:rPr>
              <a:t>130.</a:t>
            </a:r>
          </a:p>
          <a:p>
            <a:pPr lvl="0"/>
            <a:r>
              <a:rPr lang="en-US" sz="1000" dirty="0">
                <a:latin typeface="Calibri" panose="020F0502020204030204" pitchFamily="34" charset="0"/>
                <a:ea typeface="Calibri" panose="020F0502020204030204" pitchFamily="34" charset="0"/>
                <a:cs typeface="Calibri" panose="020F0502020204030204" pitchFamily="34" charset="0"/>
              </a:rPr>
              <a:t>5. </a:t>
            </a:r>
            <a:r>
              <a:rPr lang="it-IT" sz="1000" dirty="0">
                <a:latin typeface="Calibri" panose="020F0502020204030204" pitchFamily="34" charset="0"/>
                <a:ea typeface="Calibri" panose="020F0502020204030204" pitchFamily="34" charset="0"/>
                <a:cs typeface="Calibri" panose="020F0502020204030204" pitchFamily="34" charset="0"/>
              </a:rPr>
              <a:t>Correll CU, Solmi M, Croatto G,</a:t>
            </a:r>
            <a:r>
              <a:rPr lang="en-US" sz="1000" dirty="0">
                <a:latin typeface="Calibri" panose="020F0502020204030204" pitchFamily="34" charset="0"/>
                <a:ea typeface="Calibri" panose="020F0502020204030204" pitchFamily="34" charset="0"/>
                <a:cs typeface="Calibri" panose="020F0502020204030204" pitchFamily="34" charset="0"/>
              </a:rPr>
              <a:t> et al. Mortality in people with schizophrenia: a systematic review and meta-analysis of relative risk and aggravating or attenuating factors. World Psychiatry 2022; 21: 248–271. </a:t>
            </a:r>
          </a:p>
          <a:p>
            <a:pPr lvl="0"/>
            <a:endParaRPr lang="en-GB" dirty="0"/>
          </a:p>
        </p:txBody>
      </p:sp>
      <p:sp>
        <p:nvSpPr>
          <p:cNvPr id="4" name="Slide Number Placeholder 3">
            <a:extLst>
              <a:ext uri="{FF2B5EF4-FFF2-40B4-BE49-F238E27FC236}">
                <a16:creationId xmlns:a16="http://schemas.microsoft.com/office/drawing/2014/main" id="{79E6CCD7-10C7-69A4-316E-BA99D808130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512407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45E455-4849-6F67-85A1-069AEC774D5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BF94617-E0FA-6ACD-5A92-EB972F3CE6A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F5E9B27-5599-8EA4-44CD-CFDD4EE9AFA2}"/>
              </a:ext>
            </a:extLst>
          </p:cNvPr>
          <p:cNvSpPr>
            <a:spLocks noGrp="1"/>
          </p:cNvSpPr>
          <p:nvPr>
            <p:ph type="body" idx="1"/>
          </p:nvPr>
        </p:nvSpPr>
        <p:spPr/>
        <p:txBody>
          <a:bodyPr/>
          <a:lstStyle/>
          <a:p>
            <a:r>
              <a:rPr lang="en-GB" sz="1000" b="0" i="0" u="none" strike="noStrike" kern="1200" baseline="0" dirty="0">
                <a:solidFill>
                  <a:schemeClr val="tx1"/>
                </a:solidFill>
                <a:latin typeface="Calibri" panose="020F0502020204030204" pitchFamily="34" charset="0"/>
                <a:cs typeface="Calibri" panose="020F0502020204030204" pitchFamily="34" charset="0"/>
              </a:rPr>
              <a:t>AMSTAR is a tool for measuring the methodological quality of meta-analyses (range, 0–11); however, the score does not record the quality indicators of the individual meta-</a:t>
            </a:r>
            <a:r>
              <a:rPr lang="en-GB" sz="1000" b="0" i="0" u="none" strike="noStrike" kern="1200" baseline="0" dirty="0" err="1">
                <a:solidFill>
                  <a:schemeClr val="tx1"/>
                </a:solidFill>
                <a:latin typeface="Calibri" panose="020F0502020204030204" pitchFamily="34" charset="0"/>
                <a:cs typeface="Calibri" panose="020F0502020204030204" pitchFamily="34" charset="0"/>
              </a:rPr>
              <a:t>analyzed</a:t>
            </a:r>
            <a:r>
              <a:rPr lang="en-GB" sz="1000" b="0" i="0" u="none" strike="noStrike" kern="1200" baseline="0" dirty="0">
                <a:solidFill>
                  <a:schemeClr val="tx1"/>
                </a:solidFill>
                <a:latin typeface="Calibri" panose="020F0502020204030204" pitchFamily="34" charset="0"/>
                <a:cs typeface="Calibri" panose="020F0502020204030204" pitchFamily="34" charset="0"/>
              </a:rPr>
              <a:t> trials. This can result in bias pooled results. AMSTAR-Plus (range, 0–8) captures an additional six quality items that determine the content quality of the meta-analyzed trials.</a:t>
            </a:r>
            <a:r>
              <a:rPr lang="en-GB" sz="1000" b="0" i="0" u="none" strike="noStrike" kern="1200" baseline="30000" dirty="0">
                <a:solidFill>
                  <a:schemeClr val="tx1"/>
                </a:solidFill>
                <a:latin typeface="Calibri" panose="020F0502020204030204" pitchFamily="34" charset="0"/>
                <a:cs typeface="Calibri" panose="020F0502020204030204" pitchFamily="34" charset="0"/>
              </a:rPr>
              <a:t>1</a:t>
            </a:r>
            <a:r>
              <a:rPr lang="en-GB" sz="1000" b="0" i="0" u="none" strike="noStrike" kern="1200" baseline="0" dirty="0">
                <a:solidFill>
                  <a:schemeClr val="tx1"/>
                </a:solidFill>
                <a:latin typeface="Calibri" panose="020F0502020204030204" pitchFamily="34" charset="0"/>
                <a:cs typeface="Calibri" panose="020F0502020204030204" pitchFamily="34" charset="0"/>
              </a:rPr>
              <a:t> </a:t>
            </a:r>
            <a:endParaRPr lang="en-US" sz="1000" b="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Reference: </a:t>
            </a:r>
          </a:p>
          <a:p>
            <a:pPr lvl="0"/>
            <a:r>
              <a:rPr lang="en-GB" sz="1000" dirty="0">
                <a:latin typeface="Calibri" panose="020F0502020204030204" pitchFamily="34" charset="0"/>
                <a:ea typeface="Calibri" panose="020F0502020204030204" pitchFamily="34" charset="0"/>
                <a:cs typeface="Calibri" panose="020F0502020204030204" pitchFamily="34" charset="0"/>
              </a:rPr>
              <a:t>1. Correll CU, Rubio JM, </a:t>
            </a:r>
            <a:r>
              <a:rPr lang="en-GB" sz="1000" dirty="0" err="1">
                <a:latin typeface="Calibri" panose="020F0502020204030204" pitchFamily="34" charset="0"/>
                <a:ea typeface="Calibri" panose="020F0502020204030204" pitchFamily="34" charset="0"/>
                <a:cs typeface="Calibri" panose="020F0502020204030204" pitchFamily="34" charset="0"/>
              </a:rPr>
              <a:t>Inczedy</a:t>
            </a:r>
            <a:r>
              <a:rPr lang="en-GB" sz="1000" dirty="0">
                <a:latin typeface="Calibri" panose="020F0502020204030204" pitchFamily="34" charset="0"/>
                <a:ea typeface="Calibri" panose="020F0502020204030204" pitchFamily="34" charset="0"/>
                <a:cs typeface="Calibri" panose="020F0502020204030204" pitchFamily="34" charset="0"/>
              </a:rPr>
              <a:t>-Farkas G, et al. Efficacy of 42 pharmacologic cotreatment strategies added to antipsychotic monotherapy in schizophrenia: systematic overview and quality appraisal of the meta-analytic evidence. JAMA </a:t>
            </a:r>
            <a:r>
              <a:rPr lang="de-DE" sz="1000" dirty="0">
                <a:latin typeface="Calibri" panose="020F0502020204030204" pitchFamily="34" charset="0"/>
                <a:ea typeface="Calibri" panose="020F0502020204030204" pitchFamily="34" charset="0"/>
                <a:cs typeface="Calibri" panose="020F0502020204030204" pitchFamily="34" charset="0"/>
              </a:rPr>
              <a:t>Psychiatry 2017; 74: 675–684. </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CDCE38E9-DE3C-B032-D6EC-CDEF9F62C6B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53111554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3DD6197-F96B-4D67-B800-4F478AEF415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C2F6C43-49ED-A29E-DE72-2DA7BE26B563}"/>
              </a:ext>
            </a:extLst>
          </p:cNvPr>
          <p:cNvSpPr>
            <a:spLocks noGrp="1" noRot="1" noChangeAspect="1"/>
          </p:cNvSpPr>
          <p:nvPr>
            <p:ph type="sldImg"/>
          </p:nvPr>
        </p:nvSpPr>
        <p:spPr>
          <a:xfrm>
            <a:off x="685800" y="1150938"/>
            <a:ext cx="5486400" cy="3086100"/>
          </a:xfrm>
        </p:spPr>
        <p:txBody>
          <a:bodyPr/>
          <a:lstStyle/>
          <a:p>
            <a:endParaRPr lang="en-GB"/>
          </a:p>
        </p:txBody>
      </p:sp>
      <p:sp>
        <p:nvSpPr>
          <p:cNvPr id="3" name="Notes Placeholder 2">
            <a:extLst>
              <a:ext uri="{FF2B5EF4-FFF2-40B4-BE49-F238E27FC236}">
                <a16:creationId xmlns:a16="http://schemas.microsoft.com/office/drawing/2014/main" id="{5C348885-EAB7-872F-EFCA-B7A7983BA8DA}"/>
              </a:ext>
            </a:extLst>
          </p:cNvPr>
          <p:cNvSpPr>
            <a:spLocks noGrp="1"/>
          </p:cNvSpPr>
          <p:nvPr>
            <p:ph type="body" idx="1"/>
          </p:nvPr>
        </p:nvSpPr>
        <p:spPr/>
        <p:txBody>
          <a:bodyPr/>
          <a:lstStyle/>
          <a:p>
            <a:r>
              <a:rPr lang="en-US" sz="1000" dirty="0">
                <a:latin typeface="Calibri" panose="020F0502020204030204" pitchFamily="34" charset="0"/>
                <a:ea typeface="Calibri" panose="020F0502020204030204" pitchFamily="34" charset="0"/>
                <a:cs typeface="Calibri" panose="020F0502020204030204" pitchFamily="34" charset="0"/>
              </a:rPr>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Calibri" panose="020F0502020204030204" pitchFamily="34" charset="0"/>
                <a:ea typeface="Calibri" panose="020F0502020204030204" pitchFamily="34" charset="0"/>
                <a:cs typeface="Calibri" panose="020F0502020204030204" pitchFamily="34" charset="0"/>
              </a:rPr>
              <a:t>1. American Psychiatric Association. The American Psychiatric Association Practice Guideline for the Treatment of Patients with Schizophrenia. Third Edition. American Psychiatric Association Publishing; 2020.</a:t>
            </a:r>
            <a:endParaRPr lang="en-GB" sz="1000" dirty="0">
              <a:latin typeface="Calibri" panose="020F0502020204030204" pitchFamily="34" charset="0"/>
              <a:ea typeface="Calibri" panose="020F0502020204030204" pitchFamily="34" charset="0"/>
              <a:cs typeface="Calibri" panose="020F0502020204030204" pitchFamily="34" charset="0"/>
            </a:endParaRPr>
          </a:p>
          <a:p>
            <a:r>
              <a:rPr lang="de-DE" sz="1000" dirty="0">
                <a:latin typeface="Calibri" panose="020F0502020204030204" pitchFamily="34" charset="0"/>
                <a:ea typeface="Calibri" panose="020F0502020204030204" pitchFamily="34" charset="0"/>
                <a:cs typeface="Calibri" panose="020F0502020204030204" pitchFamily="34" charset="0"/>
              </a:rPr>
              <a:t>2. Wei Y, Lorenz C, Siafis S, et al. Non-invasive brain stimulation augmentation therapy for treatment-resistant schizophrenia: a systematic review and network meta-analysis. EClinicalMedicine 2025; 89: 103583. </a:t>
            </a:r>
          </a:p>
          <a:p>
            <a:r>
              <a:rPr lang="de-DE" sz="1000" dirty="0">
                <a:latin typeface="Calibri" panose="020F0502020204030204" pitchFamily="34" charset="0"/>
                <a:ea typeface="Calibri" panose="020F0502020204030204" pitchFamily="34" charset="0"/>
                <a:cs typeface="Calibri" panose="020F0502020204030204" pitchFamily="34" charset="0"/>
              </a:rPr>
              <a:t>3.</a:t>
            </a:r>
            <a:r>
              <a:rPr lang="en-GB" sz="1000" b="0" i="0" kern="1200" dirty="0">
                <a:solidFill>
                  <a:schemeClr val="tx1"/>
                </a:solidFill>
                <a:effectLst/>
                <a:latin typeface="Calibri" panose="020F0502020204030204" pitchFamily="34" charset="0"/>
                <a:cs typeface="Calibri" panose="020F0502020204030204" pitchFamily="34" charset="0"/>
              </a:rPr>
              <a:t> Mutz J. Brain stimulation treatment for bipolar disorder. Bipolar </a:t>
            </a:r>
            <a:r>
              <a:rPr lang="en-GB" sz="1000" b="0" i="0" kern="1200" dirty="0" err="1">
                <a:solidFill>
                  <a:schemeClr val="tx1"/>
                </a:solidFill>
                <a:effectLst/>
                <a:latin typeface="Calibri" panose="020F0502020204030204" pitchFamily="34" charset="0"/>
                <a:cs typeface="Calibri" panose="020F0502020204030204" pitchFamily="34" charset="0"/>
              </a:rPr>
              <a:t>Disord</a:t>
            </a:r>
            <a:r>
              <a:rPr lang="en-GB" sz="1000" b="0" i="0" kern="1200" dirty="0">
                <a:solidFill>
                  <a:schemeClr val="tx1"/>
                </a:solidFill>
                <a:effectLst/>
                <a:latin typeface="Calibri" panose="020F0502020204030204" pitchFamily="34" charset="0"/>
                <a:cs typeface="Calibri" panose="020F0502020204030204" pitchFamily="34" charset="0"/>
              </a:rPr>
              <a:t> 2023; 25: 9–24.</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D12DEEA8-EC9A-C214-B04F-E4F306D21E52}"/>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72377365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1F8FAE91-9FB9-44F3-8949-98E17D825C52}" type="slidenum">
              <a:rPr lang="en-GB" smtClean="0"/>
              <a:t>2</a:t>
            </a:fld>
            <a:endParaRPr lang="en-GB"/>
          </a:p>
        </p:txBody>
      </p:sp>
    </p:spTree>
    <p:extLst>
      <p:ext uri="{BB962C8B-B14F-4D97-AF65-F5344CB8AC3E}">
        <p14:creationId xmlns:p14="http://schemas.microsoft.com/office/powerpoint/2010/main" val="3280224872"/>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7099460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B1078C-5C08-DA52-550B-ED084CF50F8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CA11B6EF-AE00-D604-5EF8-1E6CA1C476D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A05067F-87E5-41B6-76C7-95A748AD537C}"/>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References: </a:t>
            </a:r>
          </a:p>
          <a:p>
            <a:pPr lvl="0" indent="0">
              <a:buNone/>
            </a:pPr>
            <a:r>
              <a:rPr lang="de-DE" sz="1000" dirty="0">
                <a:latin typeface="Calibri" panose="020F0502020204030204" pitchFamily="34" charset="0"/>
                <a:ea typeface="Calibri" panose="020F0502020204030204" pitchFamily="34" charset="0"/>
                <a:cs typeface="Calibri" panose="020F0502020204030204" pitchFamily="34" charset="0"/>
              </a:rPr>
              <a:t>1. Buchanan RW. Persistent negative symptoms in schizophrenia: an overview. Schizophr Bull 2007; 33: 1013–1022. </a:t>
            </a:r>
          </a:p>
          <a:p>
            <a:pPr lvl="0" indent="0">
              <a:buNone/>
            </a:pPr>
            <a:r>
              <a:rPr lang="en-US" sz="1000" dirty="0">
                <a:latin typeface="Calibri" panose="020F0502020204030204" pitchFamily="34" charset="0"/>
                <a:ea typeface="Calibri" panose="020F0502020204030204" pitchFamily="34" charset="0"/>
                <a:cs typeface="Calibri" panose="020F0502020204030204" pitchFamily="34" charset="0"/>
              </a:rPr>
              <a:t>2. Correll CU &amp; Schooler NR. Negative symptoms in schizophrenia: a review and clinical guide for recognition, assessment, and treatment. </a:t>
            </a:r>
            <a:r>
              <a:rPr lang="en-US" sz="1000" dirty="0" err="1">
                <a:latin typeface="Calibri" panose="020F0502020204030204" pitchFamily="34" charset="0"/>
                <a:ea typeface="Calibri" panose="020F0502020204030204" pitchFamily="34" charset="0"/>
                <a:cs typeface="Calibri" panose="020F0502020204030204" pitchFamily="34" charset="0"/>
              </a:rPr>
              <a:t>Neuropsychiatr</a:t>
            </a:r>
            <a:r>
              <a:rPr lang="en-US" sz="1000" dirty="0">
                <a:latin typeface="Calibri" panose="020F0502020204030204" pitchFamily="34" charset="0"/>
                <a:ea typeface="Calibri" panose="020F0502020204030204" pitchFamily="34" charset="0"/>
                <a:cs typeface="Calibri" panose="020F0502020204030204" pitchFamily="34" charset="0"/>
              </a:rPr>
              <a:t> Dis Treat 2020; 16: 519–534. </a:t>
            </a:r>
          </a:p>
          <a:p>
            <a:pPr lvl="0" indent="0">
              <a:buNone/>
            </a:pP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5B860B9F-A6D2-E108-CDF1-A966DE2DCF9F}"/>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1331055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BC86D06-E010-30AF-5A44-56019C41EE7B}"/>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DE3CD3B-A23A-FBEA-89A8-51BB0838499A}"/>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750773D0-CBC5-BE0E-524B-088181649368}"/>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References: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Calibri" panose="020F0502020204030204" pitchFamily="34" charset="0"/>
                <a:ea typeface="Calibri" panose="020F0502020204030204" pitchFamily="34" charset="0"/>
                <a:cs typeface="Calibri" panose="020F0502020204030204" pitchFamily="34" charset="0"/>
              </a:rPr>
              <a:t>1. Marder SR, </a:t>
            </a:r>
            <a:r>
              <a:rPr lang="en-US" sz="1000" dirty="0" err="1">
                <a:latin typeface="Calibri" panose="020F0502020204030204" pitchFamily="34" charset="0"/>
                <a:ea typeface="Calibri" panose="020F0502020204030204" pitchFamily="34" charset="0"/>
                <a:cs typeface="Calibri" panose="020F0502020204030204" pitchFamily="34" charset="0"/>
              </a:rPr>
              <a:t>Galderisi</a:t>
            </a:r>
            <a:r>
              <a:rPr lang="en-US" sz="1000" dirty="0">
                <a:latin typeface="Calibri" panose="020F0502020204030204" pitchFamily="34" charset="0"/>
                <a:ea typeface="Calibri" panose="020F0502020204030204" pitchFamily="34" charset="0"/>
                <a:cs typeface="Calibri" panose="020F0502020204030204" pitchFamily="34" charset="0"/>
              </a:rPr>
              <a:t> D. The current conceptualization of negative symptoms in schizophrenia. World Psychiatry 2017; 16: 14–24.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Calibri" panose="020F0502020204030204" pitchFamily="34" charset="0"/>
                <a:ea typeface="Calibri" panose="020F0502020204030204" pitchFamily="34" charset="0"/>
                <a:cs typeface="Calibri" panose="020F0502020204030204" pitchFamily="34" charset="0"/>
              </a:rPr>
              <a:t>2. Krause M, Zhu Y, Huhn M, et al. Antipsychotic drugs for patients with schizophrenia and predominant or prominent negative symptoms: a systematic review and meta-analysis. </a:t>
            </a:r>
            <a:r>
              <a:rPr lang="en-US" sz="1000" dirty="0" err="1">
                <a:latin typeface="Calibri" panose="020F0502020204030204" pitchFamily="34" charset="0"/>
                <a:ea typeface="Calibri" panose="020F0502020204030204" pitchFamily="34" charset="0"/>
                <a:cs typeface="Calibri" panose="020F0502020204030204" pitchFamily="34" charset="0"/>
              </a:rPr>
              <a:t>Eur</a:t>
            </a:r>
            <a:r>
              <a:rPr lang="en-US" sz="1000" dirty="0">
                <a:latin typeface="Calibri" panose="020F0502020204030204" pitchFamily="34" charset="0"/>
                <a:ea typeface="Calibri" panose="020F0502020204030204" pitchFamily="34" charset="0"/>
                <a:cs typeface="Calibri" panose="020F0502020204030204" pitchFamily="34" charset="0"/>
              </a:rPr>
              <a:t> Arch Psychiatry Clin </a:t>
            </a:r>
            <a:r>
              <a:rPr lang="en-US" sz="1000" dirty="0" err="1">
                <a:latin typeface="Calibri" panose="020F0502020204030204" pitchFamily="34" charset="0"/>
                <a:ea typeface="Calibri" panose="020F0502020204030204" pitchFamily="34" charset="0"/>
                <a:cs typeface="Calibri" panose="020F0502020204030204" pitchFamily="34" charset="0"/>
              </a:rPr>
              <a:t>Neurosci</a:t>
            </a:r>
            <a:r>
              <a:rPr lang="en-US" sz="1000" dirty="0">
                <a:latin typeface="Calibri" panose="020F0502020204030204" pitchFamily="34" charset="0"/>
                <a:ea typeface="Calibri" panose="020F0502020204030204" pitchFamily="34" charset="0"/>
                <a:cs typeface="Calibri" panose="020F0502020204030204" pitchFamily="34" charset="0"/>
              </a:rPr>
              <a:t> 2018; 268: 625–639.</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Calibri" panose="020F0502020204030204" pitchFamily="34" charset="0"/>
                <a:ea typeface="Calibri" panose="020F0502020204030204" pitchFamily="34" charset="0"/>
                <a:cs typeface="Calibri" panose="020F0502020204030204" pitchFamily="34" charset="0"/>
              </a:rPr>
              <a:t>3. Helfer B, Samara MT, Huhn M, et al. Efficacy and safety of antidepressants added to antipsychotics for schizophrenia: a systematic review and meta-analysis. Am J Psychiatry 2016; 173: 876–886.</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Calibri" panose="020F0502020204030204" pitchFamily="34" charset="0"/>
                <a:ea typeface="Calibri" panose="020F0502020204030204" pitchFamily="34" charset="0"/>
                <a:cs typeface="Calibri" panose="020F0502020204030204" pitchFamily="34" charset="0"/>
              </a:rPr>
              <a:t>4. </a:t>
            </a:r>
            <a:r>
              <a:rPr lang="en-US" sz="1000" dirty="0" err="1">
                <a:latin typeface="Calibri" panose="020F0502020204030204" pitchFamily="34" charset="0"/>
                <a:ea typeface="Calibri" panose="020F0502020204030204" pitchFamily="34" charset="0"/>
                <a:cs typeface="Calibri" panose="020F0502020204030204" pitchFamily="34" charset="0"/>
              </a:rPr>
              <a:t>Galderisi</a:t>
            </a:r>
            <a:r>
              <a:rPr lang="en-US" sz="1000" dirty="0">
                <a:latin typeface="Calibri" panose="020F0502020204030204" pitchFamily="34" charset="0"/>
                <a:ea typeface="Calibri" panose="020F0502020204030204" pitchFamily="34" charset="0"/>
                <a:cs typeface="Calibri" panose="020F0502020204030204" pitchFamily="34" charset="0"/>
              </a:rPr>
              <a:t> S, Kaiser S, Bitter I, et al. EPA guidance on treatment of negative symptoms in schizophrenia. </a:t>
            </a:r>
            <a:r>
              <a:rPr lang="en-US" sz="1000" dirty="0" err="1">
                <a:latin typeface="Calibri" panose="020F0502020204030204" pitchFamily="34" charset="0"/>
                <a:ea typeface="Calibri" panose="020F0502020204030204" pitchFamily="34" charset="0"/>
                <a:cs typeface="Calibri" panose="020F0502020204030204" pitchFamily="34" charset="0"/>
              </a:rPr>
              <a:t>Eur</a:t>
            </a:r>
            <a:r>
              <a:rPr lang="en-US" sz="1000" dirty="0">
                <a:latin typeface="Calibri" panose="020F0502020204030204" pitchFamily="34" charset="0"/>
                <a:ea typeface="Calibri" panose="020F0502020204030204" pitchFamily="34" charset="0"/>
                <a:cs typeface="Calibri" panose="020F0502020204030204" pitchFamily="34" charset="0"/>
              </a:rPr>
              <a:t> Psychiatry 2021; 64: e21.</a:t>
            </a:r>
          </a:p>
        </p:txBody>
      </p:sp>
      <p:sp>
        <p:nvSpPr>
          <p:cNvPr id="4" name="Slide Number Placeholder 3">
            <a:extLst>
              <a:ext uri="{FF2B5EF4-FFF2-40B4-BE49-F238E27FC236}">
                <a16:creationId xmlns:a16="http://schemas.microsoft.com/office/drawing/2014/main" id="{DEE2FD9E-ADF1-13FF-F195-07ADA4509B3D}"/>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4219982961"/>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03D724-450A-8C1A-C968-8243E2E3BCF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97BF8A1-CE83-03A9-7B97-FD7491A2307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567CEF3-F50B-268C-0C2E-FF416ED1B9A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References: </a:t>
            </a:r>
          </a:p>
          <a:p>
            <a:pPr lvl="0"/>
            <a:r>
              <a:rPr lang="en-US" sz="1000" dirty="0">
                <a:latin typeface="Calibri" panose="020F0502020204030204" pitchFamily="34" charset="0"/>
                <a:ea typeface="Calibri" panose="020F0502020204030204" pitchFamily="34" charset="0"/>
                <a:cs typeface="Calibri" panose="020F0502020204030204" pitchFamily="34" charset="0"/>
              </a:rPr>
              <a:t>1. McCutcheon RA, Keefe RS, McGuire PK. Cognitive impairment in schizophrenia </a:t>
            </a:r>
            <a:r>
              <a:rPr lang="en-US" sz="1000" dirty="0" err="1">
                <a:latin typeface="Calibri" panose="020F0502020204030204" pitchFamily="34" charset="0"/>
                <a:ea typeface="Calibri" panose="020F0502020204030204" pitchFamily="34" charset="0"/>
                <a:cs typeface="Calibri" panose="020F0502020204030204" pitchFamily="34" charset="0"/>
              </a:rPr>
              <a:t>aetiology</a:t>
            </a:r>
            <a:r>
              <a:rPr lang="en-US" sz="1000" dirty="0">
                <a:latin typeface="Calibri" panose="020F0502020204030204" pitchFamily="34" charset="0"/>
                <a:ea typeface="Calibri" panose="020F0502020204030204" pitchFamily="34" charset="0"/>
                <a:cs typeface="Calibri" panose="020F0502020204030204" pitchFamily="34" charset="0"/>
              </a:rPr>
              <a:t>, pathophysiology, and treatment. Mol Psychiatry 2023; 28 : 1902–1918.</a:t>
            </a:r>
            <a:endParaRPr lang="en-GB" sz="1000" dirty="0">
              <a:latin typeface="Calibri" panose="020F0502020204030204" pitchFamily="34" charset="0"/>
              <a:ea typeface="Calibri" panose="020F0502020204030204" pitchFamily="34" charset="0"/>
              <a:cs typeface="Calibri" panose="020F0502020204030204" pitchFamily="34" charset="0"/>
            </a:endParaRPr>
          </a:p>
          <a:p>
            <a:r>
              <a:rPr lang="en-US" sz="1000" dirty="0">
                <a:latin typeface="Calibri" panose="020F0502020204030204" pitchFamily="34" charset="0"/>
                <a:ea typeface="Calibri" panose="020F0502020204030204" pitchFamily="34" charset="0"/>
                <a:cs typeface="Calibri" panose="020F0502020204030204" pitchFamily="34" charset="0"/>
              </a:rPr>
              <a:t>2.</a:t>
            </a:r>
            <a:r>
              <a:rPr lang="nb-NO" sz="1000" dirty="0">
                <a:latin typeface="Calibri" panose="020F0502020204030204" pitchFamily="34" charset="0"/>
                <a:ea typeface="Calibri" panose="020F0502020204030204" pitchFamily="34" charset="0"/>
                <a:cs typeface="Calibri" panose="020F0502020204030204" pitchFamily="34" charset="0"/>
              </a:rPr>
              <a:t> </a:t>
            </a:r>
            <a:r>
              <a:rPr lang="it-IT" sz="1000" dirty="0">
                <a:latin typeface="Calibri" panose="020F0502020204030204" pitchFamily="34" charset="0"/>
                <a:ea typeface="Calibri" panose="020F0502020204030204" pitchFamily="34" charset="0"/>
                <a:cs typeface="Calibri" panose="020F0502020204030204" pitchFamily="34" charset="0"/>
              </a:rPr>
              <a:t>Feber L, Peter NL, Chiocchia V, </a:t>
            </a:r>
            <a:r>
              <a:rPr lang="nb-NO" sz="1000" dirty="0">
                <a:latin typeface="Calibri" panose="020F0502020204030204" pitchFamily="34" charset="0"/>
                <a:ea typeface="Calibri" panose="020F0502020204030204" pitchFamily="34" charset="0"/>
                <a:cs typeface="Calibri" panose="020F0502020204030204" pitchFamily="34" charset="0"/>
              </a:rPr>
              <a:t>et al. </a:t>
            </a:r>
            <a:r>
              <a:rPr lang="en-US" sz="1000" dirty="0">
                <a:latin typeface="Calibri" panose="020F0502020204030204" pitchFamily="34" charset="0"/>
                <a:ea typeface="Calibri" panose="020F0502020204030204" pitchFamily="34" charset="0"/>
                <a:cs typeface="Calibri" panose="020F0502020204030204" pitchFamily="34" charset="0"/>
              </a:rPr>
              <a:t>Antipsychotic drugs and cognitive function: a systematic review and network meta-analysis. JAMA Psychiatry 2024; 82: 47–56. </a:t>
            </a:r>
          </a:p>
          <a:p>
            <a:r>
              <a:rPr lang="en-US" sz="1000" dirty="0">
                <a:latin typeface="Calibri" panose="020F0502020204030204" pitchFamily="34" charset="0"/>
                <a:ea typeface="Calibri" panose="020F0502020204030204" pitchFamily="34" charset="0"/>
                <a:cs typeface="Calibri" panose="020F0502020204030204" pitchFamily="34" charset="0"/>
              </a:rPr>
              <a:t>3. Vita A, </a:t>
            </a:r>
            <a:r>
              <a:rPr lang="en-US" sz="1000" dirty="0" err="1">
                <a:latin typeface="Calibri" panose="020F0502020204030204" pitchFamily="34" charset="0"/>
                <a:ea typeface="Calibri" panose="020F0502020204030204" pitchFamily="34" charset="0"/>
                <a:cs typeface="Calibri" panose="020F0502020204030204" pitchFamily="34" charset="0"/>
              </a:rPr>
              <a:t>Barlati</a:t>
            </a:r>
            <a:r>
              <a:rPr lang="en-US" sz="1000" dirty="0">
                <a:latin typeface="Calibri" panose="020F0502020204030204" pitchFamily="34" charset="0"/>
                <a:ea typeface="Calibri" panose="020F0502020204030204" pitchFamily="34" charset="0"/>
                <a:cs typeface="Calibri" panose="020F0502020204030204" pitchFamily="34" charset="0"/>
              </a:rPr>
              <a:t> S, Ceraso A, et al. Durability of effects of cognitive remediation on cognition and psychosocial functioning in schizophrenia: A systematic review and meta-analysis of randomized clinical trials. Am J Psychiatry 2024; 181: 520–531. </a:t>
            </a:r>
          </a:p>
          <a:p>
            <a:r>
              <a:rPr lang="en-US" sz="1000" dirty="0">
                <a:latin typeface="Calibri" panose="020F0502020204030204" pitchFamily="34" charset="0"/>
                <a:ea typeface="Calibri" panose="020F0502020204030204" pitchFamily="34" charset="0"/>
                <a:cs typeface="Calibri" panose="020F0502020204030204" pitchFamily="34" charset="0"/>
              </a:rPr>
              <a:t>4.</a:t>
            </a:r>
            <a:r>
              <a:rPr lang="en-GB" sz="1000" dirty="0">
                <a:latin typeface="Calibri" panose="020F0502020204030204" pitchFamily="34" charset="0"/>
                <a:ea typeface="Calibri" panose="020F0502020204030204" pitchFamily="34" charset="0"/>
                <a:cs typeface="Calibri" panose="020F0502020204030204" pitchFamily="34" charset="0"/>
              </a:rPr>
              <a:t> </a:t>
            </a:r>
            <a:r>
              <a:rPr lang="it-IT" sz="1000" dirty="0">
                <a:latin typeface="Calibri" panose="020F0502020204030204" pitchFamily="34" charset="0"/>
                <a:ea typeface="Calibri" panose="020F0502020204030204" pitchFamily="34" charset="0"/>
                <a:cs typeface="Calibri" panose="020F0502020204030204" pitchFamily="34" charset="0"/>
              </a:rPr>
              <a:t>Vita A, Gaebel W, Mucci A,</a:t>
            </a:r>
            <a:r>
              <a:rPr lang="en-GB" sz="1000" dirty="0">
                <a:latin typeface="Calibri" panose="020F0502020204030204" pitchFamily="34" charset="0"/>
                <a:ea typeface="Calibri" panose="020F0502020204030204" pitchFamily="34" charset="0"/>
                <a:cs typeface="Calibri" panose="020F0502020204030204" pitchFamily="34" charset="0"/>
              </a:rPr>
              <a:t> et al. </a:t>
            </a:r>
            <a:r>
              <a:rPr lang="en-US" sz="1000" dirty="0">
                <a:latin typeface="Calibri" panose="020F0502020204030204" pitchFamily="34" charset="0"/>
                <a:ea typeface="Calibri" panose="020F0502020204030204" pitchFamily="34" charset="0"/>
                <a:cs typeface="Calibri" panose="020F0502020204030204" pitchFamily="34" charset="0"/>
              </a:rPr>
              <a:t>European Psychiatric Association guidance on treatment of cognitive </a:t>
            </a:r>
            <a:r>
              <a:rPr lang="en-GB" sz="1000" dirty="0">
                <a:latin typeface="Calibri" panose="020F0502020204030204" pitchFamily="34" charset="0"/>
                <a:ea typeface="Calibri" panose="020F0502020204030204" pitchFamily="34" charset="0"/>
                <a:cs typeface="Calibri" panose="020F0502020204030204" pitchFamily="34" charset="0"/>
              </a:rPr>
              <a:t>impairment in schizophrenia. </a:t>
            </a:r>
            <a:r>
              <a:rPr lang="en-GB" sz="1000" dirty="0" err="1">
                <a:latin typeface="Calibri" panose="020F0502020204030204" pitchFamily="34" charset="0"/>
                <a:ea typeface="Calibri" panose="020F0502020204030204" pitchFamily="34" charset="0"/>
                <a:cs typeface="Calibri" panose="020F0502020204030204" pitchFamily="34" charset="0"/>
              </a:rPr>
              <a:t>Eur</a:t>
            </a:r>
            <a:r>
              <a:rPr lang="en-GB" sz="1000" dirty="0">
                <a:latin typeface="Calibri" panose="020F0502020204030204" pitchFamily="34" charset="0"/>
                <a:ea typeface="Calibri" panose="020F0502020204030204" pitchFamily="34" charset="0"/>
                <a:cs typeface="Calibri" panose="020F0502020204030204" pitchFamily="34" charset="0"/>
              </a:rPr>
              <a:t> Psychiatry 2022; 65: e57.</a:t>
            </a: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B85A0BD5-9757-E628-16DB-6D51DDC69403}"/>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20929917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24</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7136574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07C272F-AC07-B23A-7E9F-9D0090D66F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B8458033-487E-FA9C-D7AB-1EBE1CA0FD5C}"/>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BB913D9F-00A4-7A1F-A26C-0571DA28CD9D}"/>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References: </a:t>
            </a:r>
          </a:p>
          <a:p>
            <a:pPr lvl="0"/>
            <a:r>
              <a:rPr lang="da-DK" sz="1000" dirty="0">
                <a:latin typeface="Calibri" panose="020F0502020204030204" pitchFamily="34" charset="0"/>
                <a:ea typeface="Calibri" panose="020F0502020204030204" pitchFamily="34" charset="0"/>
                <a:cs typeface="Calibri" panose="020F0502020204030204" pitchFamily="34" charset="0"/>
              </a:rPr>
              <a:t>1. Leucht S, Tardy M, Komossa K, et al. Antipsychotic drugs versus placebo for relapse prevention in schizophrenia: a systematic review and meta-analysis. Lancet 2012; 379: 2063–2071.</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dirty="0">
                <a:latin typeface="Calibri" panose="020F0502020204030204" pitchFamily="34" charset="0"/>
                <a:ea typeface="Calibri" panose="020F0502020204030204" pitchFamily="34" charset="0"/>
                <a:cs typeface="Calibri" panose="020F0502020204030204" pitchFamily="34" charset="0"/>
              </a:rPr>
              <a:t>2. </a:t>
            </a:r>
            <a:r>
              <a:rPr lang="de-DE" sz="1000" dirty="0">
                <a:latin typeface="Calibri" panose="020F0502020204030204" pitchFamily="34" charset="0"/>
                <a:ea typeface="Calibri" panose="020F0502020204030204" pitchFamily="34" charset="0"/>
                <a:cs typeface="Calibri" panose="020F0502020204030204" pitchFamily="34" charset="0"/>
              </a:rPr>
              <a:t>Tiihonen J, Tanskanen A, Taipale H. 20-Year nationwide follow-up study on discontinuation of antipsychotic treatment in first-episode schizophrenia. </a:t>
            </a:r>
            <a:r>
              <a:rPr lang="da-DK" sz="1000" dirty="0">
                <a:latin typeface="Calibri" panose="020F0502020204030204" pitchFamily="34" charset="0"/>
                <a:ea typeface="Calibri" panose="020F0502020204030204" pitchFamily="34" charset="0"/>
                <a:cs typeface="Calibri" panose="020F0502020204030204" pitchFamily="34" charset="0"/>
              </a:rPr>
              <a:t>Am J Psychiatry 2018; 175: 765–773. </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dirty="0">
                <a:latin typeface="Calibri" panose="020F0502020204030204" pitchFamily="34" charset="0"/>
                <a:ea typeface="Calibri" panose="020F0502020204030204" pitchFamily="34" charset="0"/>
                <a:cs typeface="Calibri" panose="020F0502020204030204" pitchFamily="34" charset="0"/>
              </a:rPr>
              <a:t>3. </a:t>
            </a:r>
            <a:r>
              <a:rPr lang="pt-BR" sz="1000" dirty="0">
                <a:latin typeface="Calibri" panose="020F0502020204030204" pitchFamily="34" charset="0"/>
                <a:ea typeface="Calibri" panose="020F0502020204030204" pitchFamily="34" charset="0"/>
                <a:cs typeface="Calibri" panose="020F0502020204030204" pitchFamily="34" charset="0"/>
              </a:rPr>
              <a:t>Ceraso A, Lin JJ, Schneider-Thoma J, </a:t>
            </a:r>
            <a:r>
              <a:rPr lang="da-DK" sz="1000" dirty="0">
                <a:latin typeface="Calibri" panose="020F0502020204030204" pitchFamily="34" charset="0"/>
                <a:ea typeface="Calibri" panose="020F0502020204030204" pitchFamily="34" charset="0"/>
                <a:cs typeface="Calibri" panose="020F0502020204030204" pitchFamily="34" charset="0"/>
              </a:rPr>
              <a:t>et al. </a:t>
            </a:r>
            <a:r>
              <a:rPr lang="en-GB" sz="1000" kern="1200" dirty="0">
                <a:solidFill>
                  <a:schemeClr val="tx1"/>
                </a:solidFill>
                <a:latin typeface="Calibri" panose="020F0502020204030204" pitchFamily="34" charset="0"/>
                <a:ea typeface="Calibri" panose="020F0502020204030204" pitchFamily="34" charset="0"/>
                <a:cs typeface="Calibri" panose="020F0502020204030204" pitchFamily="34" charset="0"/>
              </a:rPr>
              <a:t>Maintenance treatment with antipsychotic drugs for schizophrenia. Cochrane Database </a:t>
            </a:r>
            <a:r>
              <a:rPr lang="en-GB" sz="1000" dirty="0" err="1">
                <a:latin typeface="Calibri" panose="020F0502020204030204" pitchFamily="34" charset="0"/>
                <a:ea typeface="Calibri" panose="020F0502020204030204" pitchFamily="34" charset="0"/>
                <a:cs typeface="Calibri" panose="020F0502020204030204" pitchFamily="34" charset="0"/>
              </a:rPr>
              <a:t>Syst</a:t>
            </a:r>
            <a:r>
              <a:rPr lang="en-GB" sz="1000" dirty="0">
                <a:latin typeface="Calibri" panose="020F0502020204030204" pitchFamily="34" charset="0"/>
                <a:ea typeface="Calibri" panose="020F0502020204030204" pitchFamily="34" charset="0"/>
                <a:cs typeface="Calibri" panose="020F0502020204030204" pitchFamily="34" charset="0"/>
              </a:rPr>
              <a:t> Rev 2020; 8 (8): CD008016.</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7D1BDD74-DF71-843B-113D-A59B30B3DDB4}"/>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6984981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6A230F8-4CF1-2935-7171-D750A3883DA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F07F63E-3243-E686-7F15-8E7B61D3E2F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D5A781B-1A93-4490-0831-F99DFF21BD4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Reference: </a:t>
            </a:r>
          </a:p>
          <a:p>
            <a:r>
              <a:rPr lang="en-US" sz="1000" dirty="0">
                <a:latin typeface="Calibri" panose="020F0502020204030204" pitchFamily="34" charset="0"/>
                <a:ea typeface="Calibri" panose="020F0502020204030204" pitchFamily="34" charset="0"/>
                <a:cs typeface="Calibri" panose="020F0502020204030204" pitchFamily="34" charset="0"/>
              </a:rPr>
              <a:t>1. Hudson CG. </a:t>
            </a:r>
            <a:r>
              <a:rPr lang="en-GB" sz="1000" dirty="0">
                <a:latin typeface="Calibri" panose="020F0502020204030204" pitchFamily="34" charset="0"/>
                <a:ea typeface="Calibri" panose="020F0502020204030204" pitchFamily="34" charset="0"/>
                <a:cs typeface="Calibri" panose="020F0502020204030204" pitchFamily="34" charset="0"/>
              </a:rPr>
              <a:t>Five-year rehospitalization experience of a state-wide cohort of persons with schizophrenia.</a:t>
            </a:r>
            <a:r>
              <a:rPr lang="en-US" sz="1000" dirty="0">
                <a:latin typeface="Calibri" panose="020F0502020204030204" pitchFamily="34" charset="0"/>
                <a:ea typeface="Calibri" panose="020F0502020204030204" pitchFamily="34" charset="0"/>
                <a:cs typeface="Calibri" panose="020F0502020204030204" pitchFamily="34" charset="0"/>
              </a:rPr>
              <a:t> </a:t>
            </a:r>
            <a:r>
              <a:rPr lang="en-GB" sz="1000" dirty="0">
                <a:latin typeface="Calibri" panose="020F0502020204030204" pitchFamily="34" charset="0"/>
                <a:ea typeface="Calibri" panose="020F0502020204030204" pitchFamily="34" charset="0"/>
                <a:cs typeface="Calibri" panose="020F0502020204030204" pitchFamily="34" charset="0"/>
              </a:rPr>
              <a:t>Soc Psychiatry </a:t>
            </a:r>
            <a:r>
              <a:rPr lang="en-GB" sz="1000" dirty="0" err="1">
                <a:latin typeface="Calibri" panose="020F0502020204030204" pitchFamily="34" charset="0"/>
                <a:ea typeface="Calibri" panose="020F0502020204030204" pitchFamily="34" charset="0"/>
                <a:cs typeface="Calibri" panose="020F0502020204030204" pitchFamily="34" charset="0"/>
              </a:rPr>
              <a:t>Psychiatr</a:t>
            </a:r>
            <a:r>
              <a:rPr lang="en-GB" sz="1000" dirty="0">
                <a:latin typeface="Calibri" panose="020F0502020204030204" pitchFamily="34" charset="0"/>
                <a:ea typeface="Calibri" panose="020F0502020204030204" pitchFamily="34" charset="0"/>
                <a:cs typeface="Calibri" panose="020F0502020204030204" pitchFamily="34" charset="0"/>
              </a:rPr>
              <a:t> </a:t>
            </a:r>
            <a:r>
              <a:rPr lang="en-GB" sz="1000" dirty="0" err="1">
                <a:latin typeface="Calibri" panose="020F0502020204030204" pitchFamily="34" charset="0"/>
                <a:ea typeface="Calibri" panose="020F0502020204030204" pitchFamily="34" charset="0"/>
                <a:cs typeface="Calibri" panose="020F0502020204030204" pitchFamily="34" charset="0"/>
              </a:rPr>
              <a:t>Epidemiol</a:t>
            </a:r>
            <a:r>
              <a:rPr lang="en-GB" sz="1000" dirty="0">
                <a:latin typeface="Calibri" panose="020F0502020204030204" pitchFamily="34" charset="0"/>
                <a:ea typeface="Calibri" panose="020F0502020204030204" pitchFamily="34" charset="0"/>
                <a:cs typeface="Calibri" panose="020F0502020204030204" pitchFamily="34" charset="0"/>
              </a:rPr>
              <a:t> </a:t>
            </a:r>
            <a:r>
              <a:rPr lang="en-US" sz="1000" dirty="0">
                <a:latin typeface="Calibri" panose="020F0502020204030204" pitchFamily="34" charset="0"/>
                <a:ea typeface="Calibri" panose="020F0502020204030204" pitchFamily="34" charset="0"/>
                <a:cs typeface="Calibri" panose="020F0502020204030204" pitchFamily="34" charset="0"/>
              </a:rPr>
              <a:t>2019; 54: 861–870.</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75CB9D63-6099-7A4A-C95B-6E8CBA49027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42810353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185B229-23F6-526F-471D-CD25587F4085}"/>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3EA429B-657B-5184-E420-7938A63E9EFE}"/>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DB0CB180-3E7F-E089-1D63-A686D348171B}"/>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Reference: </a:t>
            </a:r>
          </a:p>
          <a:p>
            <a:r>
              <a:rPr lang="en-US" sz="1000" dirty="0">
                <a:latin typeface="Calibri" panose="020F0502020204030204" pitchFamily="34" charset="0"/>
                <a:ea typeface="Calibri" panose="020F0502020204030204" pitchFamily="34" charset="0"/>
                <a:cs typeface="Calibri" panose="020F0502020204030204" pitchFamily="34" charset="0"/>
              </a:rPr>
              <a:t>1. Correll CU. Long-acting injectable antipsychotics for patients with first-episode and early-phase schizophrenia: still not considered often enough. CNS </a:t>
            </a:r>
            <a:r>
              <a:rPr lang="pt-BR" sz="1000" dirty="0">
                <a:latin typeface="Calibri" panose="020F0502020204030204" pitchFamily="34" charset="0"/>
                <a:ea typeface="Calibri" panose="020F0502020204030204" pitchFamily="34" charset="0"/>
                <a:cs typeface="Calibri" panose="020F0502020204030204" pitchFamily="34" charset="0"/>
              </a:rPr>
              <a:t>Spectr 2025; 30: e66. </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2E60747C-152D-62F3-BDB6-1726863494EB}"/>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60400141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References: </a:t>
            </a:r>
          </a:p>
          <a:p>
            <a:pPr lvl="0"/>
            <a:r>
              <a:rPr lang="pt-BR" sz="1000" dirty="0">
                <a:latin typeface="Calibri" panose="020F0502020204030204" pitchFamily="34" charset="0"/>
                <a:ea typeface="Calibri" panose="020F0502020204030204" pitchFamily="34" charset="0"/>
                <a:cs typeface="Calibri" panose="020F0502020204030204" pitchFamily="34" charset="0"/>
              </a:rPr>
              <a:t>1. Acosta FJ, Hernández JL, Pereira J, et al. Medication adherence in schizophrenia. </a:t>
            </a:r>
            <a:r>
              <a:rPr lang="en-US" sz="1000" dirty="0">
                <a:latin typeface="Calibri" panose="020F0502020204030204" pitchFamily="34" charset="0"/>
                <a:ea typeface="Calibri" panose="020F0502020204030204" pitchFamily="34" charset="0"/>
                <a:cs typeface="Calibri" panose="020F0502020204030204" pitchFamily="34" charset="0"/>
              </a:rPr>
              <a:t>World J Psychiatry 2012; 2: 74–82.</a:t>
            </a:r>
            <a:endParaRPr lang="en-GB" sz="1000" dirty="0">
              <a:latin typeface="Calibri" panose="020F0502020204030204" pitchFamily="34" charset="0"/>
              <a:ea typeface="Calibri" panose="020F0502020204030204" pitchFamily="34" charset="0"/>
              <a:cs typeface="Calibri" panose="020F0502020204030204" pitchFamily="34" charset="0"/>
            </a:endParaRPr>
          </a:p>
          <a:p>
            <a:pPr lvl="0"/>
            <a:r>
              <a:rPr lang="en-US" sz="1000" dirty="0">
                <a:latin typeface="Calibri" panose="020F0502020204030204" pitchFamily="34" charset="0"/>
                <a:ea typeface="Calibri" panose="020F0502020204030204" pitchFamily="34" charset="0"/>
                <a:cs typeface="Calibri" panose="020F0502020204030204" pitchFamily="34" charset="0"/>
              </a:rPr>
              <a:t>2. Leucht S, </a:t>
            </a:r>
            <a:r>
              <a:rPr lang="en-US" sz="1000" dirty="0" err="1">
                <a:latin typeface="Calibri" panose="020F0502020204030204" pitchFamily="34" charset="0"/>
                <a:ea typeface="Calibri" panose="020F0502020204030204" pitchFamily="34" charset="0"/>
                <a:cs typeface="Calibri" panose="020F0502020204030204" pitchFamily="34" charset="0"/>
              </a:rPr>
              <a:t>Heres</a:t>
            </a:r>
            <a:r>
              <a:rPr lang="en-US" sz="1000" dirty="0">
                <a:latin typeface="Calibri" panose="020F0502020204030204" pitchFamily="34" charset="0"/>
                <a:ea typeface="Calibri" panose="020F0502020204030204" pitchFamily="34" charset="0"/>
                <a:cs typeface="Calibri" panose="020F0502020204030204" pitchFamily="34" charset="0"/>
              </a:rPr>
              <a:t> S. Epidemiology, clinical consequences, and psychosocial treatment of nonadherence in schizophrenia. J Clin Psychiatry 2006; 67 (Suppl 5): 3–8.</a:t>
            </a:r>
            <a:endParaRPr lang="en-GB" sz="1000" dirty="0">
              <a:latin typeface="Calibri" panose="020F0502020204030204" pitchFamily="34" charset="0"/>
              <a:ea typeface="Calibri" panose="020F0502020204030204" pitchFamily="34" charset="0"/>
              <a:cs typeface="Calibri" panose="020F0502020204030204" pitchFamily="34" charset="0"/>
            </a:endParaRPr>
          </a:p>
          <a:p>
            <a:pPr lvl="0"/>
            <a:r>
              <a:rPr lang="en-US" sz="1000" dirty="0">
                <a:latin typeface="Calibri" panose="020F0502020204030204" pitchFamily="34" charset="0"/>
                <a:ea typeface="Calibri" panose="020F0502020204030204" pitchFamily="34" charset="0"/>
                <a:cs typeface="Calibri" panose="020F0502020204030204" pitchFamily="34" charset="0"/>
              </a:rPr>
              <a:t>3. Kane JM, Kishimoto T, Correll CU. Non-adherence to medication in patients with psychotic disorders: epidemiology, contributing factors and management strategies. World Psychiatry 2013; 12: 216–226.</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19223641"/>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9A8372F-8021-000B-C78C-6A545125F49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61F9C34-4A41-6887-5CEF-D2606CD4A8F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E1E71485-6298-FD37-9B91-8AC7E6548C70}"/>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References: </a:t>
            </a:r>
          </a:p>
          <a:p>
            <a:r>
              <a:rPr lang="en-GB" sz="1000" dirty="0">
                <a:latin typeface="Calibri" panose="020F0502020204030204" pitchFamily="34" charset="0"/>
                <a:ea typeface="Calibri" panose="020F0502020204030204" pitchFamily="34" charset="0"/>
                <a:cs typeface="Calibri" panose="020F0502020204030204" pitchFamily="34" charset="0"/>
              </a:rPr>
              <a:t>1. Kishimoto </a:t>
            </a:r>
            <a:r>
              <a:rPr lang="pl-PL" sz="1000" dirty="0">
                <a:latin typeface="Calibri" panose="020F0502020204030204" pitchFamily="34" charset="0"/>
                <a:ea typeface="Calibri" panose="020F0502020204030204" pitchFamily="34" charset="0"/>
                <a:cs typeface="Calibri" panose="020F0502020204030204" pitchFamily="34" charset="0"/>
              </a:rPr>
              <a:t>T, Hagi K, Kurokawa S</a:t>
            </a:r>
            <a:r>
              <a:rPr lang="en-GB" sz="1000" dirty="0">
                <a:latin typeface="Calibri" panose="020F0502020204030204" pitchFamily="34" charset="0"/>
                <a:ea typeface="Calibri" panose="020F0502020204030204" pitchFamily="34" charset="0"/>
                <a:cs typeface="Calibri" panose="020F0502020204030204" pitchFamily="34" charset="0"/>
              </a:rPr>
              <a:t>, et al. Long-acting injectable versus oral antipsychotics for the maintenance treatment of schizophrenia: a systematic review and comparative meta-analysis of randomised, cohort, and pre-post studies. Lancet Psychiatry 2021; 8: 387–404.</a:t>
            </a:r>
          </a:p>
          <a:p>
            <a:r>
              <a:rPr lang="da-DK" sz="1000" dirty="0">
                <a:latin typeface="Calibri" panose="020F0502020204030204" pitchFamily="34" charset="0"/>
                <a:ea typeface="Calibri" panose="020F0502020204030204" pitchFamily="34" charset="0"/>
                <a:cs typeface="Calibri" panose="020F0502020204030204" pitchFamily="34" charset="0"/>
              </a:rPr>
              <a:t>2. </a:t>
            </a:r>
            <a:r>
              <a:rPr lang="de-DE" sz="1000" dirty="0">
                <a:latin typeface="Calibri" panose="020F0502020204030204" pitchFamily="34" charset="0"/>
                <a:ea typeface="Calibri" panose="020F0502020204030204" pitchFamily="34" charset="0"/>
                <a:cs typeface="Calibri" panose="020F0502020204030204" pitchFamily="34" charset="0"/>
              </a:rPr>
              <a:t>Tiihonen J, Mittendorfer-Rutz E, Majak M, et al. </a:t>
            </a:r>
            <a:r>
              <a:rPr lang="da-DK" sz="1000" dirty="0">
                <a:latin typeface="Calibri" panose="020F0502020204030204" pitchFamily="34" charset="0"/>
                <a:ea typeface="Calibri" panose="020F0502020204030204" pitchFamily="34" charset="0"/>
                <a:cs typeface="Calibri" panose="020F0502020204030204" pitchFamily="34" charset="0"/>
              </a:rPr>
              <a:t>R</a:t>
            </a:r>
            <a:r>
              <a:rPr lang="en-GB" sz="1000" dirty="0" err="1">
                <a:latin typeface="Calibri" panose="020F0502020204030204" pitchFamily="34" charset="0"/>
                <a:ea typeface="Calibri" panose="020F0502020204030204" pitchFamily="34" charset="0"/>
                <a:cs typeface="Calibri" panose="020F0502020204030204" pitchFamily="34" charset="0"/>
              </a:rPr>
              <a:t>eal</a:t>
            </a:r>
            <a:r>
              <a:rPr lang="en-GB" sz="1000" dirty="0">
                <a:latin typeface="Calibri" panose="020F0502020204030204" pitchFamily="34" charset="0"/>
                <a:ea typeface="Calibri" panose="020F0502020204030204" pitchFamily="34" charset="0"/>
                <a:cs typeface="Calibri" panose="020F0502020204030204" pitchFamily="34" charset="0"/>
              </a:rPr>
              <a:t>-world effectiveness of antipsychotic treatments in a nationwide cohort of 29 823 patients with schizophrenia. </a:t>
            </a:r>
            <a:r>
              <a:rPr lang="da-DK" sz="1000" dirty="0">
                <a:latin typeface="Calibri" panose="020F0502020204030204" pitchFamily="34" charset="0"/>
                <a:ea typeface="Calibri" panose="020F0502020204030204" pitchFamily="34" charset="0"/>
                <a:cs typeface="Calibri" panose="020F0502020204030204" pitchFamily="34" charset="0"/>
              </a:rPr>
              <a:t>JAMA Psychiatry 2017; 74: 686–693.</a:t>
            </a:r>
          </a:p>
          <a:p>
            <a:r>
              <a:rPr lang="fr-FR" sz="1000" dirty="0">
                <a:latin typeface="Calibri" panose="020F0502020204030204" pitchFamily="34" charset="0"/>
                <a:ea typeface="Calibri" panose="020F0502020204030204" pitchFamily="34" charset="0"/>
                <a:cs typeface="Calibri" panose="020F0502020204030204" pitchFamily="34" charset="0"/>
              </a:rPr>
              <a:t>3. Taipale </a:t>
            </a:r>
            <a:r>
              <a:rPr lang="fi-FI" sz="1000" dirty="0">
                <a:latin typeface="Calibri" panose="020F0502020204030204" pitchFamily="34" charset="0"/>
                <a:ea typeface="Calibri" panose="020F0502020204030204" pitchFamily="34" charset="0"/>
                <a:cs typeface="Calibri" panose="020F0502020204030204" pitchFamily="34" charset="0"/>
              </a:rPr>
              <a:t>H, Mehtälä J, Tanskanen A, Tiihonen J</a:t>
            </a:r>
            <a:r>
              <a:rPr lang="fr-FR" sz="1000" dirty="0">
                <a:latin typeface="Calibri" panose="020F0502020204030204" pitchFamily="34" charset="0"/>
                <a:ea typeface="Calibri" panose="020F0502020204030204" pitchFamily="34" charset="0"/>
                <a:cs typeface="Calibri" panose="020F0502020204030204" pitchFamily="34" charset="0"/>
              </a:rPr>
              <a:t>. </a:t>
            </a:r>
            <a:r>
              <a:rPr lang="en-GB" sz="1000" dirty="0">
                <a:latin typeface="Calibri" panose="020F0502020204030204" pitchFamily="34" charset="0"/>
                <a:ea typeface="Calibri" panose="020F0502020204030204" pitchFamily="34" charset="0"/>
                <a:cs typeface="Calibri" panose="020F0502020204030204" pitchFamily="34" charset="0"/>
              </a:rPr>
              <a:t>Comparative effectiveness of antipsychotic drugs for rehospitalization in schizophrenia—a nationwide study with 20-year follow-up. </a:t>
            </a:r>
            <a:r>
              <a:rPr lang="de-DE" sz="1000" dirty="0">
                <a:latin typeface="Calibri" panose="020F0502020204030204" pitchFamily="34" charset="0"/>
                <a:ea typeface="Calibri" panose="020F0502020204030204" pitchFamily="34" charset="0"/>
                <a:cs typeface="Calibri" panose="020F0502020204030204" pitchFamily="34" charset="0"/>
              </a:rPr>
              <a:t>Schiz Bull 2017; 44: 1381–1387. </a:t>
            </a:r>
            <a:endParaRPr lang="en-GB" sz="10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4. Correll CU, Kim E, Sliwa JK, et al. Pharmacokinetic characteristics of long-acting injectable antipsychotics for schizophrenia: an overview. CNS Drugs 2021; 35: 39–59.</a:t>
            </a:r>
            <a:endParaRPr lang="en-GB" sz="10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5. Kane JM, Agid O, Castle DJ, et al. The use of long-acting injectables for people with schizophrenia: consensus panel recommendations for overcoming barriers and implementing treatment. </a:t>
            </a:r>
            <a:r>
              <a:rPr lang="en-GB" sz="1000" b="0" i="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Neurol</a:t>
            </a:r>
            <a:r>
              <a:rPr lang="en-GB"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Ther 2025; 14: 2551–2581.</a:t>
            </a:r>
            <a:endParaRPr lang="de-DE" sz="10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Calibri" panose="020F0502020204030204" pitchFamily="34" charset="0"/>
                <a:ea typeface="Calibri" panose="020F0502020204030204" pitchFamily="34" charset="0"/>
                <a:cs typeface="Calibri" panose="020F0502020204030204" pitchFamily="34" charset="0"/>
              </a:rPr>
              <a:t>6. </a:t>
            </a:r>
            <a:r>
              <a:rPr lang="de-DE" sz="1000" dirty="0">
                <a:latin typeface="Calibri" panose="020F0502020204030204" pitchFamily="34" charset="0"/>
                <a:ea typeface="Calibri" panose="020F0502020204030204" pitchFamily="34" charset="0"/>
                <a:cs typeface="Calibri" panose="020F0502020204030204" pitchFamily="34" charset="0"/>
              </a:rPr>
              <a:t>Weiser </a:t>
            </a:r>
            <a:r>
              <a:rPr lang="en-GB" sz="1000" dirty="0">
                <a:latin typeface="Calibri" panose="020F0502020204030204" pitchFamily="34" charset="0"/>
                <a:ea typeface="Calibri" panose="020F0502020204030204" pitchFamily="34" charset="0"/>
                <a:cs typeface="Calibri" panose="020F0502020204030204" pitchFamily="34" charset="0"/>
              </a:rPr>
              <a:t>M, Davis JM, Brown CH, </a:t>
            </a:r>
            <a:r>
              <a:rPr lang="de-DE" sz="1000" dirty="0">
                <a:latin typeface="Calibri" panose="020F0502020204030204" pitchFamily="34" charset="0"/>
                <a:ea typeface="Calibri" panose="020F0502020204030204" pitchFamily="34" charset="0"/>
                <a:cs typeface="Calibri" panose="020F0502020204030204" pitchFamily="34" charset="0"/>
              </a:rPr>
              <a:t>et al. </a:t>
            </a:r>
            <a:r>
              <a:rPr lang="en-GB" sz="1000" dirty="0">
                <a:latin typeface="Calibri" panose="020F0502020204030204" pitchFamily="34" charset="0"/>
                <a:ea typeface="Calibri" panose="020F0502020204030204" pitchFamily="34" charset="0"/>
                <a:cs typeface="Calibri" panose="020F0502020204030204" pitchFamily="34" charset="0"/>
              </a:rPr>
              <a:t>Differences in antipsychotic treatment discontinuation among veterans with schizophrenia in the U.S. Department of Veterans Affairs. </a:t>
            </a:r>
            <a:r>
              <a:rPr lang="de-DE" sz="1000" dirty="0">
                <a:latin typeface="Calibri" panose="020F0502020204030204" pitchFamily="34" charset="0"/>
                <a:ea typeface="Calibri" panose="020F0502020204030204" pitchFamily="34" charset="0"/>
                <a:cs typeface="Calibri" panose="020F0502020204030204" pitchFamily="34" charset="0"/>
              </a:rPr>
              <a:t>Am J Psychiatry 2021; 178: 10.</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Calibri" panose="020F0502020204030204" pitchFamily="34" charset="0"/>
                <a:ea typeface="Calibri" panose="020F0502020204030204" pitchFamily="34" charset="0"/>
                <a:cs typeface="Calibri" panose="020F0502020204030204" pitchFamily="34" charset="0"/>
              </a:rPr>
              <a:t>7. </a:t>
            </a:r>
            <a:r>
              <a:rPr lang="en-US" sz="1000" dirty="0" err="1">
                <a:latin typeface="Calibri" panose="020F0502020204030204" pitchFamily="34" charset="0"/>
                <a:ea typeface="Calibri" panose="020F0502020204030204" pitchFamily="34" charset="0"/>
                <a:cs typeface="Calibri" panose="020F0502020204030204" pitchFamily="34" charset="0"/>
              </a:rPr>
              <a:t>Solmi</a:t>
            </a:r>
            <a:r>
              <a:rPr lang="en-US" sz="1000" dirty="0">
                <a:latin typeface="Calibri" panose="020F0502020204030204" pitchFamily="34" charset="0"/>
                <a:ea typeface="Calibri" panose="020F0502020204030204" pitchFamily="34" charset="0"/>
                <a:cs typeface="Calibri" panose="020F0502020204030204" pitchFamily="34" charset="0"/>
              </a:rPr>
              <a:t> </a:t>
            </a:r>
            <a:r>
              <a:rPr lang="pt-BR" sz="1000" dirty="0">
                <a:latin typeface="Calibri" panose="020F0502020204030204" pitchFamily="34" charset="0"/>
                <a:ea typeface="Calibri" panose="020F0502020204030204" pitchFamily="34" charset="0"/>
                <a:cs typeface="Calibri" panose="020F0502020204030204" pitchFamily="34" charset="0"/>
              </a:rPr>
              <a:t>M, Taipale H, Holm M, </a:t>
            </a:r>
            <a:r>
              <a:rPr lang="en-US" sz="1000" dirty="0">
                <a:latin typeface="Calibri" panose="020F0502020204030204" pitchFamily="34" charset="0"/>
                <a:ea typeface="Calibri" panose="020F0502020204030204" pitchFamily="34" charset="0"/>
                <a:cs typeface="Calibri" panose="020F0502020204030204" pitchFamily="34" charset="0"/>
              </a:rPr>
              <a:t>et al. Effectiveness of antipsychotic use for reducing risk of work disability: results from a within-subject analysis of a Swedish national cohort of 21,551 patients with first-episode nonaffective psychosis. Am J Psychiatry 2022; 179: 938–946. </a:t>
            </a:r>
          </a:p>
          <a:p>
            <a:r>
              <a:rPr lang="fr-FR" sz="1000" dirty="0">
                <a:latin typeface="Calibri" panose="020F0502020204030204" pitchFamily="34" charset="0"/>
                <a:ea typeface="Calibri" panose="020F0502020204030204" pitchFamily="34" charset="0"/>
                <a:cs typeface="Calibri" panose="020F0502020204030204" pitchFamily="34" charset="0"/>
              </a:rPr>
              <a:t>8. Taipale </a:t>
            </a:r>
            <a:r>
              <a:rPr lang="de-DE" sz="1000" dirty="0">
                <a:latin typeface="Calibri" panose="020F0502020204030204" pitchFamily="34" charset="0"/>
                <a:ea typeface="Calibri" panose="020F0502020204030204" pitchFamily="34" charset="0"/>
                <a:cs typeface="Calibri" panose="020F0502020204030204" pitchFamily="34" charset="0"/>
              </a:rPr>
              <a:t>H, Mittendorfer-Rutz E, Alexanderson K, </a:t>
            </a:r>
            <a:r>
              <a:rPr lang="fr-FR" sz="1000" dirty="0">
                <a:latin typeface="Calibri" panose="020F0502020204030204" pitchFamily="34" charset="0"/>
                <a:ea typeface="Calibri" panose="020F0502020204030204" pitchFamily="34" charset="0"/>
                <a:cs typeface="Calibri" panose="020F0502020204030204" pitchFamily="34" charset="0"/>
              </a:rPr>
              <a:t>et al. </a:t>
            </a:r>
            <a:r>
              <a:rPr lang="en-GB" sz="1000" dirty="0">
                <a:latin typeface="Calibri" panose="020F0502020204030204" pitchFamily="34" charset="0"/>
                <a:ea typeface="Calibri" panose="020F0502020204030204" pitchFamily="34" charset="0"/>
                <a:cs typeface="Calibri" panose="020F0502020204030204" pitchFamily="34" charset="0"/>
              </a:rPr>
              <a:t>Antipsychotics and mortality in a nationwide cohort of 29,823 patients with schizophrenia. </a:t>
            </a:r>
            <a:r>
              <a:rPr lang="fr-FR" sz="1000" dirty="0" err="1">
                <a:latin typeface="Calibri" panose="020F0502020204030204" pitchFamily="34" charset="0"/>
                <a:ea typeface="Calibri" panose="020F0502020204030204" pitchFamily="34" charset="0"/>
                <a:cs typeface="Calibri" panose="020F0502020204030204" pitchFamily="34" charset="0"/>
              </a:rPr>
              <a:t>Schizophr</a:t>
            </a:r>
            <a:r>
              <a:rPr lang="fr-FR" sz="1000" dirty="0">
                <a:latin typeface="Calibri" panose="020F0502020204030204" pitchFamily="34" charset="0"/>
                <a:ea typeface="Calibri" panose="020F0502020204030204" pitchFamily="34" charset="0"/>
                <a:cs typeface="Calibri" panose="020F0502020204030204" pitchFamily="34" charset="0"/>
              </a:rPr>
              <a:t> </a:t>
            </a:r>
            <a:r>
              <a:rPr lang="fr-FR" sz="1000" dirty="0" err="1">
                <a:latin typeface="Calibri" panose="020F0502020204030204" pitchFamily="34" charset="0"/>
                <a:ea typeface="Calibri" panose="020F0502020204030204" pitchFamily="34" charset="0"/>
                <a:cs typeface="Calibri" panose="020F0502020204030204" pitchFamily="34" charset="0"/>
              </a:rPr>
              <a:t>Res</a:t>
            </a:r>
            <a:r>
              <a:rPr lang="fr-FR" sz="1000" dirty="0">
                <a:latin typeface="Calibri" panose="020F0502020204030204" pitchFamily="34" charset="0"/>
                <a:ea typeface="Calibri" panose="020F0502020204030204" pitchFamily="34" charset="0"/>
                <a:cs typeface="Calibri" panose="020F0502020204030204" pitchFamily="34" charset="0"/>
              </a:rPr>
              <a:t> 2018; 197: 274–280.</a:t>
            </a:r>
            <a:endParaRPr lang="en-GB" sz="1000" dirty="0">
              <a:latin typeface="Calibri" panose="020F0502020204030204" pitchFamily="34" charset="0"/>
              <a:ea typeface="Calibri" panose="020F0502020204030204" pitchFamily="34" charset="0"/>
              <a:cs typeface="Calibri" panose="020F0502020204030204" pitchFamily="34" charset="0"/>
            </a:endParaRPr>
          </a:p>
          <a:p>
            <a:r>
              <a:rPr lang="de-DE" sz="1000" dirty="0">
                <a:latin typeface="Calibri" panose="020F0502020204030204" pitchFamily="34" charset="0"/>
                <a:ea typeface="Calibri" panose="020F0502020204030204" pitchFamily="34" charset="0"/>
                <a:cs typeface="Calibri" panose="020F0502020204030204" pitchFamily="34" charset="0"/>
              </a:rPr>
              <a:t>9. Correll </a:t>
            </a:r>
            <a:r>
              <a:rPr lang="it-IT" sz="1000" dirty="0">
                <a:latin typeface="Calibri" panose="020F0502020204030204" pitchFamily="34" charset="0"/>
                <a:ea typeface="Calibri" panose="020F0502020204030204" pitchFamily="34" charset="0"/>
                <a:cs typeface="Calibri" panose="020F0502020204030204" pitchFamily="34" charset="0"/>
              </a:rPr>
              <a:t>CU, Solmi M, Croatto G, </a:t>
            </a:r>
            <a:r>
              <a:rPr lang="de-DE" sz="1000" dirty="0">
                <a:latin typeface="Calibri" panose="020F0502020204030204" pitchFamily="34" charset="0"/>
                <a:ea typeface="Calibri" panose="020F0502020204030204" pitchFamily="34" charset="0"/>
                <a:cs typeface="Calibri" panose="020F0502020204030204" pitchFamily="34" charset="0"/>
              </a:rPr>
              <a:t>et al. Mortality in people with schizophrenia: a systematic review and meta-analysis of relative risk and aggravating or attenuating factors. </a:t>
            </a:r>
            <a:r>
              <a:rPr lang="en-US" sz="1000" dirty="0">
                <a:latin typeface="Calibri" panose="020F0502020204030204" pitchFamily="34" charset="0"/>
                <a:ea typeface="Calibri" panose="020F0502020204030204" pitchFamily="34" charset="0"/>
                <a:cs typeface="Calibri" panose="020F0502020204030204" pitchFamily="34" charset="0"/>
              </a:rPr>
              <a:t>World Psychiatry </a:t>
            </a:r>
            <a:r>
              <a:rPr lang="de-DE" sz="1000" dirty="0">
                <a:latin typeface="Calibri" panose="020F0502020204030204" pitchFamily="34" charset="0"/>
                <a:ea typeface="Calibri" panose="020F0502020204030204" pitchFamily="34" charset="0"/>
                <a:cs typeface="Calibri" panose="020F0502020204030204" pitchFamily="34" charset="0"/>
              </a:rPr>
              <a:t>2022; 21: 248–271. </a:t>
            </a:r>
          </a:p>
        </p:txBody>
      </p:sp>
      <p:sp>
        <p:nvSpPr>
          <p:cNvPr id="4" name="Slide Number Placeholder 3">
            <a:extLst>
              <a:ext uri="{FF2B5EF4-FFF2-40B4-BE49-F238E27FC236}">
                <a16:creationId xmlns:a16="http://schemas.microsoft.com/office/drawing/2014/main" id="{420FC266-5B2C-63AF-F7EC-4B7BC214C126}"/>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200695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References: </a:t>
            </a:r>
          </a:p>
          <a:p>
            <a:pPr marL="0" indent="0">
              <a:buNone/>
            </a:pPr>
            <a:r>
              <a:rPr lang="en-GB" sz="1000" dirty="0">
                <a:latin typeface="Calibri" panose="020F0502020204030204" pitchFamily="34" charset="0"/>
                <a:ea typeface="Calibri" panose="020F0502020204030204" pitchFamily="34" charset="0"/>
                <a:cs typeface="Calibri" panose="020F0502020204030204" pitchFamily="34" charset="0"/>
              </a:rPr>
              <a:t>1. Lehman AF, Lieberman JA, Dixon LB, et al. Practice guideline for the treatment of patients with schizophrenia, second edition. </a:t>
            </a:r>
            <a:r>
              <a:rPr lang="pl-PL" sz="1000" dirty="0">
                <a:latin typeface="Calibri" panose="020F0502020204030204" pitchFamily="34" charset="0"/>
                <a:ea typeface="Calibri" panose="020F0502020204030204" pitchFamily="34" charset="0"/>
                <a:cs typeface="Calibri" panose="020F0502020204030204" pitchFamily="34" charset="0"/>
              </a:rPr>
              <a:t>Am J Psychiatry 2004;</a:t>
            </a:r>
            <a:r>
              <a:rPr lang="en-GB" sz="1000" dirty="0">
                <a:latin typeface="Calibri" panose="020F0502020204030204" pitchFamily="34" charset="0"/>
                <a:ea typeface="Calibri" panose="020F0502020204030204" pitchFamily="34" charset="0"/>
                <a:cs typeface="Calibri" panose="020F0502020204030204" pitchFamily="34" charset="0"/>
              </a:rPr>
              <a:t> </a:t>
            </a:r>
            <a:r>
              <a:rPr lang="pl-PL" sz="1000" dirty="0">
                <a:latin typeface="Calibri" panose="020F0502020204030204" pitchFamily="34" charset="0"/>
                <a:ea typeface="Calibri" panose="020F0502020204030204" pitchFamily="34" charset="0"/>
                <a:cs typeface="Calibri" panose="020F0502020204030204" pitchFamily="34" charset="0"/>
              </a:rPr>
              <a:t>161</a:t>
            </a:r>
            <a:r>
              <a:rPr lang="en-GB" sz="1000" dirty="0">
                <a:latin typeface="Calibri" panose="020F0502020204030204" pitchFamily="34" charset="0"/>
                <a:ea typeface="Calibri" panose="020F0502020204030204" pitchFamily="34" charset="0"/>
                <a:cs typeface="Calibri" panose="020F0502020204030204" pitchFamily="34" charset="0"/>
              </a:rPr>
              <a:t> </a:t>
            </a:r>
            <a:r>
              <a:rPr lang="pl-PL" sz="1000" dirty="0">
                <a:latin typeface="Calibri" panose="020F0502020204030204" pitchFamily="34" charset="0"/>
                <a:ea typeface="Calibri" panose="020F0502020204030204" pitchFamily="34" charset="0"/>
                <a:cs typeface="Calibri" panose="020F0502020204030204" pitchFamily="34" charset="0"/>
              </a:rPr>
              <a:t>(2 Suppl):</a:t>
            </a:r>
            <a:r>
              <a:rPr lang="en-GB" sz="1000" dirty="0">
                <a:latin typeface="Calibri" panose="020F0502020204030204" pitchFamily="34" charset="0"/>
                <a:ea typeface="Calibri" panose="020F0502020204030204" pitchFamily="34" charset="0"/>
                <a:cs typeface="Calibri" panose="020F0502020204030204" pitchFamily="34" charset="0"/>
              </a:rPr>
              <a:t> </a:t>
            </a:r>
            <a:r>
              <a:rPr lang="pl-PL" sz="1000" dirty="0">
                <a:latin typeface="Calibri" panose="020F0502020204030204" pitchFamily="34" charset="0"/>
                <a:ea typeface="Calibri" panose="020F0502020204030204" pitchFamily="34" charset="0"/>
                <a:cs typeface="Calibri" panose="020F0502020204030204" pitchFamily="34" charset="0"/>
              </a:rPr>
              <a:t>1–56</a:t>
            </a:r>
            <a:r>
              <a:rPr lang="en-GB" sz="1000" dirty="0">
                <a:latin typeface="Calibri" panose="020F0502020204030204" pitchFamily="34" charset="0"/>
                <a:ea typeface="Calibri" panose="020F0502020204030204" pitchFamily="34" charset="0"/>
                <a:cs typeface="Calibri" panose="020F0502020204030204" pitchFamily="34" charset="0"/>
              </a:rPr>
              <a:t>.</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2. </a:t>
            </a:r>
            <a:r>
              <a:rPr lang="de-DE" sz="1000" dirty="0">
                <a:solidFill>
                  <a:schemeClr val="tx1"/>
                </a:solidFill>
                <a:latin typeface="Calibri" panose="020F0502020204030204" pitchFamily="34" charset="0"/>
                <a:ea typeface="Calibri" panose="020F0502020204030204" pitchFamily="34" charset="0"/>
                <a:cs typeface="Calibri" panose="020F0502020204030204" pitchFamily="34" charset="0"/>
              </a:rPr>
              <a:t>Leucht S, Siafis S, McGrath JJ, et al. Schizophrenia. Nat Rev Dis Primers 2025; 11: 83. </a:t>
            </a:r>
          </a:p>
          <a:p>
            <a:pPr marL="0" lvl="0" indent="0">
              <a:buFont typeface="+mj-lt"/>
              <a:buNone/>
              <a:defRPr/>
            </a:pPr>
            <a:r>
              <a:rPr lang="en-GB" sz="1000" kern="1200" dirty="0">
                <a:solidFill>
                  <a:srgbClr val="000000"/>
                </a:solidFill>
                <a:effectLst/>
                <a:latin typeface="Calibri" panose="020F0502020204030204" pitchFamily="34" charset="0"/>
                <a:ea typeface="Calibri" panose="020F0502020204030204" pitchFamily="34" charset="0"/>
                <a:cs typeface="Calibri" panose="020F0502020204030204" pitchFamily="34" charset="0"/>
              </a:rPr>
              <a:t>3. </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Morgan C,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Dazzan</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P, Lappin J, et al. Rethinking the course of psychotic disorders: modelling long-term symptom trajectories. </a:t>
            </a:r>
            <a:r>
              <a:rPr lang="en-GB" sz="100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Psychol</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 Med 2021; 52: 2641</a:t>
            </a:r>
            <a:r>
              <a:rPr lang="en-GB" sz="1000" dirty="0">
                <a:latin typeface="Calibri" panose="020F0502020204030204" pitchFamily="34" charset="0"/>
                <a:ea typeface="Calibri" panose="020F0502020204030204" pitchFamily="34" charset="0"/>
                <a:cs typeface="Calibri" panose="020F0502020204030204" pitchFamily="34" charset="0"/>
              </a:rPr>
              <a:t>–</a:t>
            </a:r>
            <a:r>
              <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2650.</a:t>
            </a:r>
            <a:endParaRPr lang="en-GB" sz="1000" dirty="0">
              <a:latin typeface="Calibri" panose="020F0502020204030204" pitchFamily="34" charset="0"/>
              <a:ea typeface="Calibri" panose="020F0502020204030204" pitchFamily="34" charset="0"/>
              <a:cs typeface="Calibri" panose="020F0502020204030204" pitchFamily="34" charset="0"/>
            </a:endParaRPr>
          </a:p>
          <a:p>
            <a:pPr marL="0" indent="0">
              <a:buNone/>
            </a:pP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p:cNvSpPr>
            <a:spLocks noGrp="1"/>
          </p:cNvSpPr>
          <p:nvPr>
            <p:ph type="sldNum" sz="quarter" idx="5"/>
          </p:nvPr>
        </p:nvSpPr>
        <p:spPr/>
        <p:txBody>
          <a:bodyPr/>
          <a:lstStyle/>
          <a:p>
            <a:fld id="{1F8FAE91-9FB9-44F3-8949-98E17D825C52}" type="slidenum">
              <a:rPr lang="en-GB" smtClean="0"/>
              <a:t>3</a:t>
            </a:fld>
            <a:endParaRPr lang="en-GB"/>
          </a:p>
        </p:txBody>
      </p:sp>
    </p:spTree>
    <p:extLst>
      <p:ext uri="{BB962C8B-B14F-4D97-AF65-F5344CB8AC3E}">
        <p14:creationId xmlns:p14="http://schemas.microsoft.com/office/powerpoint/2010/main" val="291194746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720F8C7-77FE-5942-54BB-9276591444C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B7C6DC1-2679-C6BB-A6B1-551297BD2AFB}"/>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2FACDAEA-865E-6736-F9C5-9D3D9C48E6C3}"/>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References: </a:t>
            </a:r>
          </a:p>
          <a:p>
            <a:r>
              <a:rPr lang="en-GB" sz="1000" dirty="0">
                <a:latin typeface="Calibri" panose="020F0502020204030204" pitchFamily="34" charset="0"/>
                <a:ea typeface="Calibri" panose="020F0502020204030204" pitchFamily="34" charset="0"/>
                <a:cs typeface="Calibri" panose="020F0502020204030204" pitchFamily="34" charset="0"/>
              </a:rPr>
              <a:t>1. </a:t>
            </a:r>
            <a:r>
              <a:rPr lang="pt-BR" sz="1000" dirty="0">
                <a:latin typeface="Calibri" panose="020F0502020204030204" pitchFamily="34" charset="0"/>
                <a:ea typeface="Calibri" panose="020F0502020204030204" pitchFamily="34" charset="0"/>
                <a:cs typeface="Calibri" panose="020F0502020204030204" pitchFamily="34" charset="0"/>
              </a:rPr>
              <a:t>Rubio JM, Taipale H, Correll CU,</a:t>
            </a:r>
            <a:r>
              <a:rPr lang="en-GB" sz="1000" dirty="0">
                <a:latin typeface="Calibri" panose="020F0502020204030204" pitchFamily="34" charset="0"/>
                <a:ea typeface="Calibri" panose="020F0502020204030204" pitchFamily="34" charset="0"/>
                <a:cs typeface="Calibri" panose="020F0502020204030204" pitchFamily="34" charset="0"/>
              </a:rPr>
              <a:t> et al. Psychosis breakthrough on antipsychotic maintenance: results from a nationwide study. </a:t>
            </a:r>
            <a:r>
              <a:rPr lang="nl-NL" sz="1000" dirty="0">
                <a:latin typeface="Calibri" panose="020F0502020204030204" pitchFamily="34" charset="0"/>
                <a:ea typeface="Calibri" panose="020F0502020204030204" pitchFamily="34" charset="0"/>
                <a:cs typeface="Calibri" panose="020F0502020204030204" pitchFamily="34" charset="0"/>
              </a:rPr>
              <a:t>Psychol Med 2020; 50: 1356–1367.</a:t>
            </a:r>
            <a:endParaRPr lang="en-GB" sz="1000" dirty="0">
              <a:latin typeface="Calibri" panose="020F0502020204030204" pitchFamily="34" charset="0"/>
              <a:ea typeface="Calibri" panose="020F0502020204030204" pitchFamily="34" charset="0"/>
              <a:cs typeface="Calibri" panose="020F0502020204030204" pitchFamily="34" charset="0"/>
            </a:endParaRPr>
          </a:p>
          <a:p>
            <a:r>
              <a:rPr lang="en-GB" sz="1000" dirty="0">
                <a:latin typeface="Calibri" panose="020F0502020204030204" pitchFamily="34" charset="0"/>
                <a:ea typeface="Calibri" panose="020F0502020204030204" pitchFamily="34" charset="0"/>
                <a:cs typeface="Calibri" panose="020F0502020204030204" pitchFamily="34" charset="0"/>
              </a:rPr>
              <a:t>2. Correll CU, Sliwa JK, Najarian DM, et al. Practical considerations for managing breakthrough psychosis and symptomatic worsening in patients with schizophrenia on long-acting injectable antipsychotics. CNS </a:t>
            </a:r>
            <a:r>
              <a:rPr lang="en-GB" sz="1000" dirty="0" err="1">
                <a:latin typeface="Calibri" panose="020F0502020204030204" pitchFamily="34" charset="0"/>
                <a:ea typeface="Calibri" panose="020F0502020204030204" pitchFamily="34" charset="0"/>
                <a:cs typeface="Calibri" panose="020F0502020204030204" pitchFamily="34" charset="0"/>
              </a:rPr>
              <a:t>Spectr</a:t>
            </a:r>
            <a:r>
              <a:rPr lang="en-GB" sz="1000" dirty="0">
                <a:latin typeface="Calibri" panose="020F0502020204030204" pitchFamily="34" charset="0"/>
                <a:ea typeface="Calibri" panose="020F0502020204030204" pitchFamily="34" charset="0"/>
                <a:cs typeface="Calibri" panose="020F0502020204030204" pitchFamily="34" charset="0"/>
              </a:rPr>
              <a:t> 2019; 24: 354–370. </a:t>
            </a:r>
          </a:p>
          <a:p>
            <a:r>
              <a:rPr lang="en-GB" sz="1000" dirty="0">
                <a:latin typeface="Calibri" panose="020F0502020204030204" pitchFamily="34" charset="0"/>
                <a:ea typeface="Calibri" panose="020F0502020204030204" pitchFamily="34" charset="0"/>
                <a:cs typeface="Calibri" panose="020F0502020204030204" pitchFamily="34" charset="0"/>
              </a:rPr>
              <a:t>3. </a:t>
            </a:r>
            <a:r>
              <a:rPr lang="pt-BR" sz="1000" dirty="0">
                <a:latin typeface="Calibri" panose="020F0502020204030204" pitchFamily="34" charset="0"/>
                <a:ea typeface="Calibri" panose="020F0502020204030204" pitchFamily="34" charset="0"/>
                <a:cs typeface="Calibri" panose="020F0502020204030204" pitchFamily="34" charset="0"/>
              </a:rPr>
              <a:t>Emsley R, Asmal L, Rubio JM, et al. </a:t>
            </a:r>
            <a:r>
              <a:rPr lang="en-GB" sz="1000" dirty="0">
                <a:latin typeface="Calibri" panose="020F0502020204030204" pitchFamily="34" charset="0"/>
                <a:ea typeface="Calibri" panose="020F0502020204030204" pitchFamily="34" charset="0"/>
                <a:cs typeface="Calibri" panose="020F0502020204030204" pitchFamily="34" charset="0"/>
              </a:rPr>
              <a:t>Predictors of psychosis breakthrough during 24 months of long-acting antipsychotic maintenance treatment in first episode schizophrenia. </a:t>
            </a:r>
            <a:r>
              <a:rPr lang="en-GB" sz="1000" dirty="0" err="1">
                <a:latin typeface="Calibri" panose="020F0502020204030204" pitchFamily="34" charset="0"/>
                <a:ea typeface="Calibri" panose="020F0502020204030204" pitchFamily="34" charset="0"/>
                <a:cs typeface="Calibri" panose="020F0502020204030204" pitchFamily="34" charset="0"/>
              </a:rPr>
              <a:t>Schizophr</a:t>
            </a:r>
            <a:r>
              <a:rPr lang="en-GB" sz="1000" dirty="0">
                <a:latin typeface="Calibri" panose="020F0502020204030204" pitchFamily="34" charset="0"/>
                <a:ea typeface="Calibri" panose="020F0502020204030204" pitchFamily="34" charset="0"/>
                <a:cs typeface="Calibri" panose="020F0502020204030204" pitchFamily="34" charset="0"/>
              </a:rPr>
              <a:t> Res 2020; 225: 55–62.</a:t>
            </a:r>
          </a:p>
          <a:p>
            <a:r>
              <a:rPr lang="en-GB" sz="1000" dirty="0">
                <a:latin typeface="Calibri" panose="020F0502020204030204" pitchFamily="34" charset="0"/>
                <a:ea typeface="Calibri" panose="020F0502020204030204" pitchFamily="34" charset="0"/>
                <a:cs typeface="Calibri" panose="020F0502020204030204" pitchFamily="34" charset="0"/>
              </a:rPr>
              <a:t>4. Rubio JM, </a:t>
            </a:r>
            <a:r>
              <a:rPr lang="en-GB" sz="1000" dirty="0" err="1">
                <a:latin typeface="Calibri" panose="020F0502020204030204" pitchFamily="34" charset="0"/>
                <a:ea typeface="Calibri" panose="020F0502020204030204" pitchFamily="34" charset="0"/>
                <a:cs typeface="Calibri" panose="020F0502020204030204" pitchFamily="34" charset="0"/>
              </a:rPr>
              <a:t>Schoretsanitis</a:t>
            </a:r>
            <a:r>
              <a:rPr lang="en-GB" sz="1000" dirty="0">
                <a:latin typeface="Calibri" panose="020F0502020204030204" pitchFamily="34" charset="0"/>
                <a:ea typeface="Calibri" panose="020F0502020204030204" pitchFamily="34" charset="0"/>
                <a:cs typeface="Calibri" panose="020F0502020204030204" pitchFamily="34" charset="0"/>
              </a:rPr>
              <a:t> G, John M, et al. Psychosis relapse during treatment with long-acting injectable antipsychotics in individuals with schizophrenia-spectrum disorders: an individual participant data meta-analysis. Lancet Psychiatry 2020; 7: 749–761. </a:t>
            </a:r>
          </a:p>
        </p:txBody>
      </p:sp>
      <p:sp>
        <p:nvSpPr>
          <p:cNvPr id="4" name="Slide Number Placeholder 3">
            <a:extLst>
              <a:ext uri="{FF2B5EF4-FFF2-40B4-BE49-F238E27FC236}">
                <a16:creationId xmlns:a16="http://schemas.microsoft.com/office/drawing/2014/main" id="{CC893A7B-6118-1532-39C1-285C0B97514E}"/>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1066630103"/>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60A78CE-4ECF-3BD6-A3F7-2027DA98597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1821FEF-DF1C-122C-1A9B-49D8A521098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A8C922F-72ED-12AC-D6D3-8F3FD4A97FD1}"/>
              </a:ext>
            </a:extLst>
          </p:cNvPr>
          <p:cNvSpPr>
            <a:spLocks noGrp="1"/>
          </p:cNvSpPr>
          <p:nvPr>
            <p:ph type="body" idx="1"/>
          </p:nvPr>
        </p:nvSpPr>
        <p:spPr/>
        <p:txBody>
          <a:bodyPr/>
          <a:lstStyle/>
          <a:p>
            <a:pPr lvl="0"/>
            <a:r>
              <a:rPr lang="nb-NO"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a:t>
            </a:r>
          </a:p>
          <a:p>
            <a:pPr lvl="0"/>
            <a:r>
              <a:rPr lang="nb-NO" sz="1000" dirty="0">
                <a:latin typeface="Calibri" panose="020F0502020204030204" pitchFamily="34" charset="0"/>
                <a:ea typeface="Calibri" panose="020F0502020204030204" pitchFamily="34" charset="0"/>
                <a:cs typeface="Calibri" panose="020F0502020204030204" pitchFamily="34" charset="0"/>
              </a:rPr>
              <a:t>1. Bighelli I, Rodolico A, García-Mieres H, et al. </a:t>
            </a:r>
            <a:r>
              <a:rPr lang="en-GB" sz="1000" dirty="0">
                <a:latin typeface="Calibri" panose="020F0502020204030204" pitchFamily="34" charset="0"/>
                <a:ea typeface="Calibri" panose="020F0502020204030204" pitchFamily="34" charset="0"/>
                <a:cs typeface="Calibri" panose="020F0502020204030204" pitchFamily="34" charset="0"/>
              </a:rPr>
              <a:t>Psychosocial and psychological interventions for relapse prevention in schizophrenia: a systematic review and network meta-analysis</a:t>
            </a:r>
            <a:r>
              <a:rPr lang="nb-NO" sz="1000" dirty="0">
                <a:latin typeface="Calibri" panose="020F0502020204030204" pitchFamily="34" charset="0"/>
                <a:ea typeface="Calibri" panose="020F0502020204030204" pitchFamily="34" charset="0"/>
                <a:cs typeface="Calibri" panose="020F0502020204030204" pitchFamily="34" charset="0"/>
              </a:rPr>
              <a:t>.</a:t>
            </a:r>
            <a:r>
              <a:rPr lang="en-GB" sz="1000" dirty="0">
                <a:latin typeface="Calibri" panose="020F0502020204030204" pitchFamily="34" charset="0"/>
                <a:ea typeface="Calibri" panose="020F0502020204030204" pitchFamily="34" charset="0"/>
                <a:cs typeface="Calibri" panose="020F0502020204030204" pitchFamily="34" charset="0"/>
              </a:rPr>
              <a:t> Lancet Psychiatry 2021; 8: 969–980.</a:t>
            </a:r>
          </a:p>
          <a:p>
            <a:pPr lvl="0"/>
            <a:r>
              <a:rPr lang="it-IT" sz="1000" dirty="0">
                <a:latin typeface="Calibri" panose="020F0502020204030204" pitchFamily="34" charset="0"/>
                <a:ea typeface="Calibri" panose="020F0502020204030204" pitchFamily="34" charset="0"/>
                <a:cs typeface="Calibri" panose="020F0502020204030204" pitchFamily="34" charset="0"/>
              </a:rPr>
              <a:t> </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C409CD70-AB05-7E97-91D6-166B874CC2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4993202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FE6B63D-F53C-B96A-E10C-4809EEE9575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9BF66E7-9B9F-1695-AC0B-4880AB0BF6A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CA8F2DE-CCAE-2E9E-C4D9-3A320C9ED21B}"/>
              </a:ext>
            </a:extLst>
          </p:cNvPr>
          <p:cNvSpPr>
            <a:spLocks noGrp="1"/>
          </p:cNvSpPr>
          <p:nvPr>
            <p:ph type="body" idx="1"/>
          </p:nvPr>
        </p:nvSpPr>
        <p:spPr/>
        <p:txBody>
          <a:bodyPr/>
          <a:lstStyle/>
          <a:p>
            <a:pPr lvl="0"/>
            <a:r>
              <a:rPr lang="nb-NO"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Reference:</a:t>
            </a:r>
          </a:p>
          <a:p>
            <a:pPr lvl="0"/>
            <a:r>
              <a:rPr lang="it-IT" sz="1000" dirty="0">
                <a:latin typeface="Calibri" panose="020F0502020204030204" pitchFamily="34" charset="0"/>
                <a:ea typeface="Calibri" panose="020F0502020204030204" pitchFamily="34" charset="0"/>
                <a:cs typeface="Calibri" panose="020F0502020204030204" pitchFamily="34" charset="0"/>
              </a:rPr>
              <a:t>1. Rodolico A, Bighelli I, Avanzato C, et al. </a:t>
            </a:r>
            <a:r>
              <a:rPr lang="en-GB" sz="1000" dirty="0">
                <a:latin typeface="Calibri" panose="020F0502020204030204" pitchFamily="34" charset="0"/>
                <a:ea typeface="Calibri" panose="020F0502020204030204" pitchFamily="34" charset="0"/>
                <a:cs typeface="Calibri" panose="020F0502020204030204" pitchFamily="34" charset="0"/>
              </a:rPr>
              <a:t>Family interventions for relapse prevention in schizophrenia: a systematic review and network meta-analysis. Lancet Psychiatry 2022; 9: 211–221.</a:t>
            </a:r>
          </a:p>
        </p:txBody>
      </p:sp>
      <p:sp>
        <p:nvSpPr>
          <p:cNvPr id="4" name="Slide Number Placeholder 3">
            <a:extLst>
              <a:ext uri="{FF2B5EF4-FFF2-40B4-BE49-F238E27FC236}">
                <a16:creationId xmlns:a16="http://schemas.microsoft.com/office/drawing/2014/main" id="{8D2C130E-A426-9DE9-760C-3288E5CD4970}"/>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9512889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6400D81-678B-6D08-CB33-036EAE62E2C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F71FA663-7658-BBAD-A102-0AFDDF60B844}"/>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3BCEE985-79A8-4859-83EA-A1FF60161D78}"/>
              </a:ext>
            </a:extLst>
          </p:cNvPr>
          <p:cNvSpPr>
            <a:spLocks noGrp="1"/>
          </p:cNvSpPr>
          <p:nvPr>
            <p:ph type="body" idx="1"/>
          </p:nvPr>
        </p:nvSpPr>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The Iowa Longitudinal study included 542 people with schizophrenia, who were examined at 6-month intervals.</a:t>
            </a:r>
            <a:r>
              <a:rPr lang="en-GB" sz="1000" baseline="30000" dirty="0">
                <a:latin typeface="Calibri" panose="020F0502020204030204" pitchFamily="34" charset="0"/>
                <a:ea typeface="Calibri" panose="020F0502020204030204" pitchFamily="34" charset="0"/>
                <a:cs typeface="Calibri" panose="020F0502020204030204" pitchFamily="34" charset="0"/>
              </a:rPr>
              <a:t>2,4</a:t>
            </a:r>
            <a:r>
              <a:rPr lang="en-GB" sz="1000" dirty="0">
                <a:latin typeface="Calibri" panose="020F0502020204030204" pitchFamily="34" charset="0"/>
                <a:ea typeface="Calibri" panose="020F0502020204030204" pitchFamily="34" charset="0"/>
                <a:cs typeface="Calibri" panose="020F0502020204030204" pitchFamily="34" charset="0"/>
              </a:rPr>
              <a:t> </a:t>
            </a:r>
          </a:p>
          <a:p>
            <a:pPr marL="171450" indent="-171450">
              <a:buFont typeface="Arial" panose="020B0604020202020204" pitchFamily="34" charset="0"/>
              <a:buChar char="•"/>
            </a:pPr>
            <a:r>
              <a:rPr lang="en-GB" sz="1000" dirty="0">
                <a:latin typeface="Calibri" panose="020F0502020204030204" pitchFamily="34" charset="0"/>
                <a:ea typeface="Calibri" panose="020F0502020204030204" pitchFamily="34" charset="0"/>
                <a:cs typeface="Calibri" panose="020F0502020204030204" pitchFamily="34" charset="0"/>
              </a:rPr>
              <a:t>The first analysis included 211 people who had ≥2 high-resolution MRIs over a mean 7.2 years. A total of 674 scans were </a:t>
            </a:r>
            <a:r>
              <a:rPr lang="en-GB" sz="1000" dirty="0" err="1">
                <a:latin typeface="Calibri" panose="020F0502020204030204" pitchFamily="34" charset="0"/>
                <a:ea typeface="Calibri" panose="020F0502020204030204" pitchFamily="34" charset="0"/>
                <a:cs typeface="Calibri" panose="020F0502020204030204" pitchFamily="34" charset="0"/>
              </a:rPr>
              <a:t>analyzed</a:t>
            </a:r>
            <a:r>
              <a:rPr lang="en-GB" sz="1000" dirty="0">
                <a:latin typeface="Calibri" panose="020F0502020204030204" pitchFamily="34" charset="0"/>
                <a:ea typeface="Calibri" panose="020F0502020204030204" pitchFamily="34" charset="0"/>
                <a:cs typeface="Calibri" panose="020F0502020204030204" pitchFamily="34" charset="0"/>
              </a:rPr>
              <a:t> for this cohort. Four potential predictors of brain volume change were investigated: illness duration, antipsychotic treatment, illness severity, and substance abuse.</a:t>
            </a:r>
            <a:r>
              <a:rPr lang="en-GB" sz="1000" baseline="30000" dirty="0">
                <a:latin typeface="Calibri" panose="020F0502020204030204" pitchFamily="34" charset="0"/>
                <a:ea typeface="Calibri" panose="020F0502020204030204" pitchFamily="34" charset="0"/>
                <a:cs typeface="Calibri" panose="020F0502020204030204" pitchFamily="34" charset="0"/>
              </a:rPr>
              <a:t>2</a:t>
            </a:r>
            <a:r>
              <a:rPr lang="en-GB" sz="1000" dirty="0">
                <a:latin typeface="Calibri" panose="020F0502020204030204" pitchFamily="34" charset="0"/>
                <a:ea typeface="Calibri" panose="020F0502020204030204" pitchFamily="34" charset="0"/>
                <a:cs typeface="Calibri" panose="020F0502020204030204" pitchFamily="34" charset="0"/>
              </a:rPr>
              <a:t> </a:t>
            </a:r>
          </a:p>
          <a:p>
            <a:pPr marL="171450" indent="-171450">
              <a:buFont typeface="Arial" panose="020B0604020202020204" pitchFamily="34" charset="0"/>
              <a:buChar char="•"/>
            </a:pPr>
            <a:r>
              <a:rPr lang="en-GB" sz="1000" dirty="0">
                <a:latin typeface="Calibri" panose="020F0502020204030204" pitchFamily="34" charset="0"/>
                <a:ea typeface="Calibri" panose="020F0502020204030204" pitchFamily="34" charset="0"/>
                <a:cs typeface="Calibri" panose="020F0502020204030204" pitchFamily="34" charset="0"/>
              </a:rPr>
              <a:t>The second analysis included 202 people who had ≥2 structural MRIs and were followed up for ≥5 years. A total of 659 scans were analysed for this cohort. The primary variables of interest were the change in brain volume associated with relapse duration and the change in brain volume associated with the intensity of antipsychotic treatment as measured in dose-years.</a:t>
            </a:r>
            <a:r>
              <a:rPr lang="en-GB" sz="1000" baseline="30000" dirty="0">
                <a:latin typeface="Calibri" panose="020F0502020204030204" pitchFamily="34" charset="0"/>
                <a:ea typeface="Calibri" panose="020F0502020204030204" pitchFamily="34" charset="0"/>
                <a:cs typeface="Calibri" panose="020F0502020204030204" pitchFamily="34" charset="0"/>
              </a:rPr>
              <a:t>4</a:t>
            </a:r>
            <a:endParaRPr lang="en-GB" sz="1000" dirty="0">
              <a:latin typeface="Arial Nova" panose="020B0504020202020204" pitchFamily="34" charset="0"/>
            </a:endParaRPr>
          </a:p>
          <a:p>
            <a:endParaRPr lang="en-GB" sz="1000" dirty="0">
              <a:latin typeface="Calibri" panose="020F0502020204030204" pitchFamily="34" charset="0"/>
              <a:ea typeface="Calibri" panose="020F0502020204030204" pitchFamily="34" charset="0"/>
              <a:cs typeface="Calibri" panose="020F0502020204030204" pitchFamily="34" charset="0"/>
            </a:endParaRPr>
          </a:p>
          <a:p>
            <a:r>
              <a:rPr lang="en-GB" sz="1000" dirty="0">
                <a:latin typeface="Calibri" panose="020F0502020204030204" pitchFamily="34" charset="0"/>
                <a:ea typeface="Calibri" panose="020F0502020204030204" pitchFamily="34" charset="0"/>
                <a:cs typeface="Calibri" panose="020F0502020204030204" pitchFamily="34" charset="0"/>
              </a:rPr>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Calibri" panose="020F0502020204030204" pitchFamily="34" charset="0"/>
                <a:ea typeface="Calibri" panose="020F0502020204030204" pitchFamily="34" charset="0"/>
                <a:cs typeface="Calibri" panose="020F0502020204030204" pitchFamily="34" charset="0"/>
              </a:rPr>
              <a:t>1. Anderson KK, </a:t>
            </a:r>
            <a:r>
              <a:rPr lang="en-GB" sz="1000" dirty="0" err="1">
                <a:latin typeface="Calibri" panose="020F0502020204030204" pitchFamily="34" charset="0"/>
                <a:ea typeface="Calibri" panose="020F0502020204030204" pitchFamily="34" charset="0"/>
                <a:cs typeface="Calibri" panose="020F0502020204030204" pitchFamily="34" charset="0"/>
              </a:rPr>
              <a:t>Voineskos</a:t>
            </a:r>
            <a:r>
              <a:rPr lang="en-GB" sz="1000" dirty="0">
                <a:latin typeface="Calibri" panose="020F0502020204030204" pitchFamily="34" charset="0"/>
                <a:ea typeface="Calibri" panose="020F0502020204030204" pitchFamily="34" charset="0"/>
                <a:cs typeface="Calibri" panose="020F0502020204030204" pitchFamily="34" charset="0"/>
              </a:rPr>
              <a:t> A, </a:t>
            </a:r>
            <a:r>
              <a:rPr lang="en-GB" sz="1000" dirty="0" err="1">
                <a:latin typeface="Calibri" panose="020F0502020204030204" pitchFamily="34" charset="0"/>
                <a:ea typeface="Calibri" panose="020F0502020204030204" pitchFamily="34" charset="0"/>
                <a:cs typeface="Calibri" panose="020F0502020204030204" pitchFamily="34" charset="0"/>
              </a:rPr>
              <a:t>Mulsant</a:t>
            </a:r>
            <a:r>
              <a:rPr lang="en-GB" sz="1000" dirty="0">
                <a:latin typeface="Calibri" panose="020F0502020204030204" pitchFamily="34" charset="0"/>
                <a:ea typeface="Calibri" panose="020F0502020204030204" pitchFamily="34" charset="0"/>
                <a:cs typeface="Calibri" panose="020F0502020204030204" pitchFamily="34" charset="0"/>
              </a:rPr>
              <a:t> BH, et al. Can J Psychiatry 2014; 59: 513–551.</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dirty="0">
                <a:latin typeface="Calibri" panose="020F0502020204030204" pitchFamily="34" charset="0"/>
                <a:ea typeface="Calibri" panose="020F0502020204030204" pitchFamily="34" charset="0"/>
                <a:cs typeface="Calibri" panose="020F0502020204030204" pitchFamily="34" charset="0"/>
              </a:rPr>
              <a:t>2. Ho BC, Andreasen NC, Ziebell S,</a:t>
            </a:r>
            <a:r>
              <a:rPr lang="en-US" sz="1000" dirty="0">
                <a:latin typeface="Calibri" panose="020F0502020204030204" pitchFamily="34" charset="0"/>
                <a:ea typeface="Calibri" panose="020F0502020204030204" pitchFamily="34" charset="0"/>
                <a:cs typeface="Calibri" panose="020F0502020204030204" pitchFamily="34" charset="0"/>
              </a:rPr>
              <a:t> et al. </a:t>
            </a:r>
            <a:r>
              <a:rPr lang="en-GB" sz="1000" dirty="0">
                <a:latin typeface="Calibri" panose="020F0502020204030204" pitchFamily="34" charset="0"/>
                <a:ea typeface="Calibri" panose="020F0502020204030204" pitchFamily="34" charset="0"/>
                <a:cs typeface="Calibri" panose="020F0502020204030204" pitchFamily="34" charset="0"/>
              </a:rPr>
              <a:t>Long-term antipsychotic treatment and brain volumes: a longitudinal study of first-episode schizophrenia. </a:t>
            </a:r>
            <a:r>
              <a:rPr lang="en-US" sz="1000" dirty="0">
                <a:latin typeface="Calibri" panose="020F0502020204030204" pitchFamily="34" charset="0"/>
                <a:ea typeface="Calibri" panose="020F0502020204030204" pitchFamily="34" charset="0"/>
                <a:cs typeface="Calibri" panose="020F0502020204030204" pitchFamily="34" charset="0"/>
              </a:rPr>
              <a:t>Arch Gen Psychiatry 2011; 68: 128–137.</a:t>
            </a:r>
            <a:endParaRPr lang="en-GB" sz="1000" dirty="0">
              <a:latin typeface="Calibri" panose="020F0502020204030204" pitchFamily="34" charset="0"/>
              <a:ea typeface="Calibri" panose="020F0502020204030204" pitchFamily="34" charset="0"/>
              <a:cs typeface="Calibri" panose="020F0502020204030204" pitchFamily="34" charset="0"/>
            </a:endParaRPr>
          </a:p>
          <a:p>
            <a:pPr indent="0">
              <a:buNone/>
            </a:pPr>
            <a:r>
              <a:rPr lang="da-DK" sz="1000" dirty="0">
                <a:latin typeface="Calibri" panose="020F0502020204030204" pitchFamily="34" charset="0"/>
                <a:ea typeface="Calibri" panose="020F0502020204030204" pitchFamily="34" charset="0"/>
                <a:cs typeface="Calibri" panose="020F0502020204030204" pitchFamily="34" charset="0"/>
              </a:rPr>
              <a:t>3. Dorph-Petersen KA, Pierri JN, Perel JM, et al. </a:t>
            </a:r>
            <a:r>
              <a:rPr lang="en-GB" sz="1000" dirty="0">
                <a:latin typeface="Calibri" panose="020F0502020204030204" pitchFamily="34" charset="0"/>
                <a:ea typeface="Calibri" panose="020F0502020204030204" pitchFamily="34" charset="0"/>
                <a:cs typeface="Calibri" panose="020F0502020204030204" pitchFamily="34" charset="0"/>
              </a:rPr>
              <a:t>The influence of chronic exposure to antipsychotic medications on brain size before and after tissue fixation: a comparison of haloperidol and olanzapine in macaque monkeys. </a:t>
            </a:r>
            <a:r>
              <a:rPr lang="en-US" sz="1000" dirty="0">
                <a:latin typeface="Calibri" panose="020F0502020204030204" pitchFamily="34" charset="0"/>
                <a:ea typeface="Calibri" panose="020F0502020204030204" pitchFamily="34" charset="0"/>
                <a:cs typeface="Calibri" panose="020F0502020204030204" pitchFamily="34" charset="0"/>
              </a:rPr>
              <a:t>Neuropsychopharmacology 2005; 30: 1649–1661.</a:t>
            </a:r>
          </a:p>
          <a:p>
            <a:pPr indent="0">
              <a:buNone/>
            </a:pPr>
            <a:r>
              <a:rPr lang="en-GB" sz="1000" dirty="0">
                <a:latin typeface="Calibri" panose="020F0502020204030204" pitchFamily="34" charset="0"/>
                <a:ea typeface="Calibri" panose="020F0502020204030204" pitchFamily="34" charset="0"/>
                <a:cs typeface="Calibri" panose="020F0502020204030204" pitchFamily="34" charset="0"/>
              </a:rPr>
              <a:t>4. Andreasen NC, Liu D, Ziebell S,</a:t>
            </a:r>
            <a:r>
              <a:rPr lang="da-DK" sz="1000" dirty="0">
                <a:latin typeface="Calibri" panose="020F0502020204030204" pitchFamily="34" charset="0"/>
                <a:ea typeface="Calibri" panose="020F0502020204030204" pitchFamily="34" charset="0"/>
                <a:cs typeface="Calibri" panose="020F0502020204030204" pitchFamily="34" charset="0"/>
              </a:rPr>
              <a:t> et al. </a:t>
            </a:r>
            <a:r>
              <a:rPr lang="en-GB" sz="1000" dirty="0">
                <a:latin typeface="Calibri" panose="020F0502020204030204" pitchFamily="34" charset="0"/>
                <a:ea typeface="Calibri" panose="020F0502020204030204" pitchFamily="34" charset="0"/>
                <a:cs typeface="Calibri" panose="020F0502020204030204" pitchFamily="34" charset="0"/>
              </a:rPr>
              <a:t>Relapse duration, treatment intensity, and brain tissue loss in schizophrenia: a prospective longitudinal MRI study. </a:t>
            </a:r>
            <a:r>
              <a:rPr lang="da-DK" sz="1000" dirty="0">
                <a:latin typeface="Calibri" panose="020F0502020204030204" pitchFamily="34" charset="0"/>
                <a:ea typeface="Calibri" panose="020F0502020204030204" pitchFamily="34" charset="0"/>
                <a:cs typeface="Calibri" panose="020F0502020204030204" pitchFamily="34" charset="0"/>
              </a:rPr>
              <a:t>Am J Psychiatry 2013;170:609–615.</a:t>
            </a:r>
          </a:p>
          <a:p>
            <a:pPr indent="0">
              <a:buNone/>
            </a:pPr>
            <a:r>
              <a:rPr lang="da-DK" sz="1000" dirty="0">
                <a:latin typeface="Calibri" panose="020F0502020204030204" pitchFamily="34" charset="0"/>
                <a:ea typeface="Calibri" panose="020F0502020204030204" pitchFamily="34" charset="0"/>
                <a:cs typeface="Calibri" panose="020F0502020204030204" pitchFamily="34" charset="0"/>
              </a:rPr>
              <a:t>5. Stefan Leucht. Personal communication.</a:t>
            </a:r>
            <a:endParaRPr lang="en-US" sz="1000" dirty="0">
              <a:latin typeface="Calibri" panose="020F0502020204030204" pitchFamily="34" charset="0"/>
              <a:ea typeface="Calibri" panose="020F0502020204030204" pitchFamily="34" charset="0"/>
              <a:cs typeface="Calibri" panose="020F0502020204030204" pitchFamily="34" charset="0"/>
            </a:endParaRPr>
          </a:p>
          <a:p>
            <a:pPr marL="228600" marR="0" lvl="0" indent="-228600" algn="l" defTabSz="914400" rtl="0" eaLnBrk="1" fontAlgn="auto" latinLnBrk="0" hangingPunct="1">
              <a:lnSpc>
                <a:spcPct val="100000"/>
              </a:lnSpc>
              <a:spcBef>
                <a:spcPts val="0"/>
              </a:spcBef>
              <a:spcAft>
                <a:spcPts val="0"/>
              </a:spcAft>
              <a:buClrTx/>
              <a:buSzTx/>
              <a:buFontTx/>
              <a:buAutoNum type="arabicPeriod"/>
              <a:tabLst/>
              <a:defRPr/>
            </a:pPr>
            <a:endParaRPr lang="en-GB" sz="1000" dirty="0">
              <a:latin typeface="Calibri" panose="020F0502020204030204" pitchFamily="34" charset="0"/>
              <a:ea typeface="Calibri" panose="020F0502020204030204" pitchFamily="34" charset="0"/>
              <a:cs typeface="Calibri" panose="020F0502020204030204" pitchFamily="34" charset="0"/>
            </a:endParaRPr>
          </a:p>
          <a:p>
            <a:endParaRPr lang="en-GB" sz="1000" dirty="0">
              <a:latin typeface="Calibri" panose="020F0502020204030204" pitchFamily="34" charset="0"/>
              <a:ea typeface="Calibri" panose="020F0502020204030204" pitchFamily="34" charset="0"/>
              <a:cs typeface="Calibri" panose="020F0502020204030204" pitchFamily="34" charset="0"/>
            </a:endParaRP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447A49CF-06B1-6F3D-92CB-672F1B18C3B0}"/>
              </a:ext>
            </a:extLst>
          </p:cNvPr>
          <p:cNvSpPr>
            <a:spLocks noGrp="1"/>
          </p:cNvSpPr>
          <p:nvPr>
            <p:ph type="sldNum" sz="quarter" idx="5"/>
          </p:nvPr>
        </p:nvSpPr>
        <p:spPr/>
        <p:txBody>
          <a:bodyPr/>
          <a:lstStyle/>
          <a:p>
            <a:fld id="{1F8FAE91-9FB9-44F3-8949-98E17D825C52}" type="slidenum">
              <a:rPr lang="en-GB" smtClean="0"/>
              <a:t>33</a:t>
            </a:fld>
            <a:endParaRPr lang="en-GB"/>
          </a:p>
        </p:txBody>
      </p:sp>
    </p:spTree>
    <p:extLst>
      <p:ext uri="{BB962C8B-B14F-4D97-AF65-F5344CB8AC3E}">
        <p14:creationId xmlns:p14="http://schemas.microsoft.com/office/powerpoint/2010/main" val="71764412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E290B8A-FAB9-8E28-591A-15A7CD9E2DF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BA28B7E-E016-5647-9BEA-07C26DC3D415}"/>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414F9225-3E97-70FB-3C52-3D9F1150B261}"/>
              </a:ext>
            </a:extLst>
          </p:cNvPr>
          <p:cNvSpPr>
            <a:spLocks noGrp="1"/>
          </p:cNvSpPr>
          <p:nvPr>
            <p:ph type="body" idx="1"/>
          </p:nvPr>
        </p:nvSpPr>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latin typeface="Calibri" panose="020F0502020204030204" pitchFamily="34" charset="0"/>
                <a:ea typeface="Calibri" panose="020F0502020204030204" pitchFamily="34" charset="0"/>
                <a:cs typeface="Calibri" panose="020F0502020204030204" pitchFamily="34" charset="0"/>
              </a:rPr>
              <a:t>1. Takeuchi H, Siu C, Remington G, et al. </a:t>
            </a:r>
            <a:r>
              <a:rPr lang="en-US" sz="1000" dirty="0">
                <a:latin typeface="Calibri" panose="020F0502020204030204" pitchFamily="34" charset="0"/>
                <a:ea typeface="Calibri" panose="020F0502020204030204" pitchFamily="34" charset="0"/>
                <a:cs typeface="Calibri" panose="020F0502020204030204" pitchFamily="34" charset="0"/>
              </a:rPr>
              <a:t>Does relapse contribute to treatment resistance? Antipsychotic response in first- vs. second-episode schizophrenia. </a:t>
            </a:r>
            <a:r>
              <a:rPr lang="de-DE" sz="1000" dirty="0">
                <a:latin typeface="Calibri" panose="020F0502020204030204" pitchFamily="34" charset="0"/>
                <a:ea typeface="Calibri" panose="020F0502020204030204" pitchFamily="34" charset="0"/>
                <a:cs typeface="Calibri" panose="020F0502020204030204" pitchFamily="34" charset="0"/>
              </a:rPr>
              <a:t>Neuropsychopharmacology 2018; 44: 1036–1042. </a:t>
            </a:r>
          </a:p>
          <a:p>
            <a:r>
              <a:rPr lang="en-GB" sz="1000" dirty="0">
                <a:latin typeface="Calibri" panose="020F0502020204030204" pitchFamily="34" charset="0"/>
                <a:ea typeface="Calibri" panose="020F0502020204030204" pitchFamily="34" charset="0"/>
                <a:cs typeface="Calibri" panose="020F0502020204030204" pitchFamily="34" charset="0"/>
              </a:rPr>
              <a:t>2. Silvestri S, Seeman MV, Negrete JC, et al. Increased dopamine D2 receptor binding after long-term treatment with antipsychotics in humans: a clinical PET study. Psychopharmacology (Berl) 2000; 152: 174–180. </a:t>
            </a:r>
          </a:p>
          <a:p>
            <a:r>
              <a:rPr lang="en-GB" sz="1000" dirty="0">
                <a:latin typeface="Calibri" panose="020F0502020204030204" pitchFamily="34" charset="0"/>
                <a:ea typeface="Calibri" panose="020F0502020204030204" pitchFamily="34" charset="0"/>
                <a:cs typeface="Calibri" panose="020F0502020204030204" pitchFamily="34" charset="0"/>
              </a:rPr>
              <a:t>3. </a:t>
            </a:r>
            <a:r>
              <a:rPr lang="en-GB" sz="1000" dirty="0" err="1">
                <a:latin typeface="Calibri" panose="020F0502020204030204" pitchFamily="34" charset="0"/>
                <a:ea typeface="Calibri" panose="020F0502020204030204" pitchFamily="34" charset="0"/>
                <a:cs typeface="Calibri" panose="020F0502020204030204" pitchFamily="34" charset="0"/>
              </a:rPr>
              <a:t>Ginovart</a:t>
            </a:r>
            <a:r>
              <a:rPr lang="en-GB" sz="1000" dirty="0">
                <a:latin typeface="Calibri" panose="020F0502020204030204" pitchFamily="34" charset="0"/>
                <a:ea typeface="Calibri" panose="020F0502020204030204" pitchFamily="34" charset="0"/>
                <a:cs typeface="Calibri" panose="020F0502020204030204" pitchFamily="34" charset="0"/>
              </a:rPr>
              <a:t> N, Wilson AA, Hussey D, et al. D2-receptor upregulation is dependent upon temporal course of D2-occupancy: a longitudinal [11C]-raclopride PET study in cats. Neuropsychopharmacology 2009; 34: 662–671. </a:t>
            </a: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D86D0EDF-E0A2-625D-BE85-CD818816AD45}"/>
              </a:ext>
            </a:extLst>
          </p:cNvPr>
          <p:cNvSpPr>
            <a:spLocks noGrp="1"/>
          </p:cNvSpPr>
          <p:nvPr>
            <p:ph type="sldNum" sz="quarter" idx="5"/>
          </p:nvPr>
        </p:nvSpPr>
        <p:spPr/>
        <p:txBody>
          <a:bodyPr/>
          <a:lstStyle/>
          <a:p>
            <a:fld id="{1F8FAE91-9FB9-44F3-8949-98E17D825C52}" type="slidenum">
              <a:rPr lang="en-GB" smtClean="0"/>
              <a:t>34</a:t>
            </a:fld>
            <a:endParaRPr lang="en-GB"/>
          </a:p>
        </p:txBody>
      </p:sp>
    </p:spTree>
    <p:extLst>
      <p:ext uri="{BB962C8B-B14F-4D97-AF65-F5344CB8AC3E}">
        <p14:creationId xmlns:p14="http://schemas.microsoft.com/office/powerpoint/2010/main" val="585887966"/>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073E634-D4E6-72EE-B286-48167027D45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AED65B0-1BAF-EC30-EFE0-3C6F1FDDC6A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940A1C03-311C-E7E9-382C-26E3D2124BBF}"/>
              </a:ext>
            </a:extLst>
          </p:cNvPr>
          <p:cNvSpPr>
            <a:spLocks noGrp="1"/>
          </p:cNvSpPr>
          <p:nvPr>
            <p:ph type="body" idx="1"/>
          </p:nvPr>
        </p:nvSpPr>
        <p:spPr/>
        <p:txBody>
          <a:bodyPr/>
          <a:lstStyle/>
          <a:p>
            <a:pPr lvl="0"/>
            <a:r>
              <a:rPr lang="da-DK" sz="1000" dirty="0">
                <a:latin typeface="Calibri" panose="020F0502020204030204" pitchFamily="34" charset="0"/>
                <a:ea typeface="Calibri" panose="020F0502020204030204" pitchFamily="34" charset="0"/>
                <a:cs typeface="Calibri" panose="020F0502020204030204" pitchFamily="34" charset="0"/>
              </a:rPr>
              <a:t>References: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noProof="0" dirty="0">
                <a:latin typeface="Calibri" panose="020F0502020204030204" pitchFamily="34" charset="0"/>
                <a:ea typeface="Calibri" panose="020F0502020204030204" pitchFamily="34" charset="0"/>
                <a:cs typeface="Calibri" panose="020F0502020204030204" pitchFamily="34" charset="0"/>
              </a:rPr>
              <a:t>Højlund M, Kemp A, Haddad PM, et al. Standard versus reduced dose of anti psychotics for relapse prevention in </a:t>
            </a:r>
            <a:r>
              <a:rPr lang="en-US" sz="1000" noProof="0" dirty="0" err="1">
                <a:latin typeface="Calibri" panose="020F0502020204030204" pitchFamily="34" charset="0"/>
                <a:ea typeface="Calibri" panose="020F0502020204030204" pitchFamily="34" charset="0"/>
                <a:cs typeface="Calibri" panose="020F0502020204030204" pitchFamily="34" charset="0"/>
              </a:rPr>
              <a:t>multiepisode</a:t>
            </a:r>
            <a:r>
              <a:rPr lang="en-US" sz="1000" noProof="0" dirty="0">
                <a:latin typeface="Calibri" panose="020F0502020204030204" pitchFamily="34" charset="0"/>
                <a:ea typeface="Calibri" panose="020F0502020204030204" pitchFamily="34" charset="0"/>
                <a:cs typeface="Calibri" panose="020F0502020204030204" pitchFamily="34" charset="0"/>
              </a:rPr>
              <a:t> schizophrenia: a systematic review and meta-analysis of randomized controlled trials. Lancet Psych 2021; 8: 471–486.</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en-US" sz="1000" noProof="0" dirty="0" err="1">
                <a:latin typeface="Calibri" panose="020F0502020204030204" pitchFamily="34" charset="0"/>
                <a:ea typeface="Calibri" panose="020F0502020204030204" pitchFamily="34" charset="0"/>
                <a:cs typeface="Calibri" panose="020F0502020204030204" pitchFamily="34" charset="0"/>
              </a:rPr>
              <a:t>Ostuzzi</a:t>
            </a:r>
            <a:r>
              <a:rPr lang="en-US" sz="1000" noProof="0" dirty="0">
                <a:latin typeface="Calibri" panose="020F0502020204030204" pitchFamily="34" charset="0"/>
                <a:ea typeface="Calibri" panose="020F0502020204030204" pitchFamily="34" charset="0"/>
                <a:cs typeface="Calibri" panose="020F0502020204030204" pitchFamily="34" charset="0"/>
              </a:rPr>
              <a:t> G, Vita G, Bertolini F, et al. Continuing, reducing, switching, or stopping anti psychotics in individuals with schizophrenia-spectrum disorders who are clinically stable: a systematic review and network meta-analysis. Lancet Psych 2022; 9: 614–624. </a:t>
            </a:r>
          </a:p>
          <a:p>
            <a:pPr marL="228600" marR="0" lvl="0" indent="-228600" algn="l" defTabSz="914400" rtl="0" eaLnBrk="1" fontAlgn="auto" latinLnBrk="0" hangingPunct="1">
              <a:lnSpc>
                <a:spcPct val="100000"/>
              </a:lnSpc>
              <a:spcBef>
                <a:spcPts val="0"/>
              </a:spcBef>
              <a:spcAft>
                <a:spcPts val="0"/>
              </a:spcAft>
              <a:buClrTx/>
              <a:buSzTx/>
              <a:buFont typeface="+mj-lt"/>
              <a:buAutoNum type="arabicPeriod"/>
              <a:tabLst/>
              <a:defRPr/>
            </a:pPr>
            <a:r>
              <a:rPr lang="da-DK" sz="1000" dirty="0">
                <a:latin typeface="Calibri" panose="020F0502020204030204" pitchFamily="34" charset="0"/>
                <a:ea typeface="Calibri" panose="020F0502020204030204" pitchFamily="34" charset="0"/>
                <a:cs typeface="Calibri" panose="020F0502020204030204" pitchFamily="34" charset="0"/>
              </a:rPr>
              <a:t>Leucht S, Bauer S, Siafis S, et al. </a:t>
            </a:r>
            <a:r>
              <a:rPr lang="en-GB" sz="1000" dirty="0">
                <a:latin typeface="Calibri" panose="020F0502020204030204" pitchFamily="34" charset="0"/>
                <a:ea typeface="Calibri" panose="020F0502020204030204" pitchFamily="34" charset="0"/>
                <a:cs typeface="Calibri" panose="020F0502020204030204" pitchFamily="34" charset="0"/>
              </a:rPr>
              <a:t>Examination of dosing of antipsychotic drugs for relapse prevention in patients with stable schizophrenia: a meta-analysis. JAMA Psychiatry 2021; 78: 1238–1248.</a:t>
            </a:r>
          </a:p>
          <a:p>
            <a:pPr lvl="0"/>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FA93B0DD-3586-72BE-7A74-0D99F6A6766C}"/>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868297378"/>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24B173-7A56-3C19-3218-9BC97C9F623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E64D6B95-7AF3-EE02-218A-822E471846B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FBD3ED39-5668-9CEF-7DBF-CAB625220AC1}"/>
              </a:ext>
            </a:extLst>
          </p:cNvPr>
          <p:cNvSpPr>
            <a:spLocks noGrp="1"/>
          </p:cNvSpPr>
          <p:nvPr>
            <p:ph type="body" idx="1"/>
          </p:nvPr>
        </p:nvSpPr>
        <p:spPr/>
        <p:txBody>
          <a:bodyPr/>
          <a:lstStyle/>
          <a:p>
            <a:r>
              <a:rPr lang="en-GB" sz="1000" dirty="0">
                <a:latin typeface="Calibri" panose="020F0502020204030204" pitchFamily="34" charset="0"/>
                <a:ea typeface="Calibri" panose="020F0502020204030204" pitchFamily="34" charset="0"/>
                <a:cs typeface="Calibri" panose="020F0502020204030204" pitchFamily="34" charset="0"/>
              </a:rPr>
              <a:t>References:</a:t>
            </a:r>
          </a:p>
          <a:p>
            <a:r>
              <a:rPr lang="en-GB" sz="1000" dirty="0">
                <a:latin typeface="Calibri" panose="020F0502020204030204" pitchFamily="34" charset="0"/>
                <a:ea typeface="Calibri" panose="020F0502020204030204" pitchFamily="34" charset="0"/>
                <a:cs typeface="Calibri" panose="020F0502020204030204" pitchFamily="34" charset="0"/>
              </a:rPr>
              <a:t>1. Sampson S, Mansour M, Maayan N, et al. Intermittent drug techniques for schizophrenia. </a:t>
            </a:r>
            <a:r>
              <a:rPr lang="nb-NO" sz="1000" dirty="0">
                <a:latin typeface="Calibri" panose="020F0502020204030204" pitchFamily="34" charset="0"/>
                <a:ea typeface="Calibri" panose="020F0502020204030204" pitchFamily="34" charset="0"/>
                <a:cs typeface="Calibri" panose="020F0502020204030204" pitchFamily="34" charset="0"/>
              </a:rPr>
              <a:t>Cochrane Database Syst Rev 2013; 2013: CD006196.</a:t>
            </a:r>
          </a:p>
          <a:p>
            <a:r>
              <a:rPr lang="en-GB" sz="1000" dirty="0">
                <a:latin typeface="Calibri" panose="020F0502020204030204" pitchFamily="34" charset="0"/>
                <a:ea typeface="Calibri" panose="020F0502020204030204" pitchFamily="34" charset="0"/>
                <a:cs typeface="Calibri" panose="020F0502020204030204" pitchFamily="34" charset="0"/>
              </a:rPr>
              <a:t>2. </a:t>
            </a:r>
            <a:r>
              <a:rPr lang="nl-NL" sz="1000" dirty="0">
                <a:latin typeface="Calibri" panose="020F0502020204030204" pitchFamily="34" charset="0"/>
                <a:ea typeface="Calibri" panose="020F0502020204030204" pitchFamily="34" charset="0"/>
                <a:cs typeface="Calibri" panose="020F0502020204030204" pitchFamily="34" charset="0"/>
              </a:rPr>
              <a:t>De Hert M, Sermon J, Geerts P, </a:t>
            </a:r>
            <a:r>
              <a:rPr lang="en-GB" sz="1000" dirty="0">
                <a:latin typeface="Calibri" panose="020F0502020204030204" pitchFamily="34" charset="0"/>
                <a:ea typeface="Calibri" panose="020F0502020204030204" pitchFamily="34" charset="0"/>
                <a:cs typeface="Calibri" panose="020F0502020204030204" pitchFamily="34" charset="0"/>
              </a:rPr>
              <a:t>et al. The Use of continuous treatment versus placebo or intermittent treatment strategies in stabilized patients with schizophrenia: A systematic review and meta-analysis of randomized controlled trials with first- and second-generation antipsychotics. CNS Drugs 2015; 29: 637–658. </a:t>
            </a:r>
          </a:p>
        </p:txBody>
      </p:sp>
      <p:sp>
        <p:nvSpPr>
          <p:cNvPr id="4" name="Slide Number Placeholder 3">
            <a:extLst>
              <a:ext uri="{FF2B5EF4-FFF2-40B4-BE49-F238E27FC236}">
                <a16:creationId xmlns:a16="http://schemas.microsoft.com/office/drawing/2014/main" id="{E707E410-D9DD-483D-7433-F05A6AB2E516}"/>
              </a:ext>
            </a:extLst>
          </p:cNvPr>
          <p:cNvSpPr>
            <a:spLocks noGrp="1"/>
          </p:cNvSpPr>
          <p:nvPr>
            <p:ph type="sldNum" sz="quarter" idx="5"/>
          </p:nvPr>
        </p:nvSpPr>
        <p:spPr/>
        <p:txBody>
          <a:bodyPr/>
          <a:lstStyle/>
          <a:p>
            <a:fld id="{1F8FAE91-9FB9-44F3-8949-98E17D825C52}" type="slidenum">
              <a:rPr lang="en-GB" smtClean="0"/>
              <a:t>36</a:t>
            </a:fld>
            <a:endParaRPr lang="en-GB"/>
          </a:p>
        </p:txBody>
      </p:sp>
    </p:spTree>
    <p:extLst>
      <p:ext uri="{BB962C8B-B14F-4D97-AF65-F5344CB8AC3E}">
        <p14:creationId xmlns:p14="http://schemas.microsoft.com/office/powerpoint/2010/main" val="2257727061"/>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F3F9AF1-830D-62CF-AAD4-90E51E27E6F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2DF254E7-C223-817B-F056-438247D1B6A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1F63E22-60A7-134C-E690-9A441476DA41}"/>
              </a:ext>
            </a:extLst>
          </p:cNvPr>
          <p:cNvSpPr>
            <a:spLocks noGrp="1"/>
          </p:cNvSpPr>
          <p:nvPr>
            <p:ph type="body" idx="1"/>
          </p:nvPr>
        </p:nvSpPr>
        <p:spPr/>
        <p:txBody>
          <a:bodyPr/>
          <a:lstStyle/>
          <a:p>
            <a:pPr lvl="0"/>
            <a:r>
              <a:rPr lang="en-GB" sz="1000" dirty="0">
                <a:latin typeface="Calibri" panose="020F0502020204030204" pitchFamily="34" charset="0"/>
                <a:ea typeface="Calibri" panose="020F0502020204030204" pitchFamily="34" charset="0"/>
                <a:cs typeface="Calibri" panose="020F0502020204030204" pitchFamily="34" charset="0"/>
              </a:rPr>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solidFill>
                  <a:schemeClr val="tx1"/>
                </a:solidFill>
                <a:latin typeface="Calibri" panose="020F0502020204030204" pitchFamily="34" charset="0"/>
                <a:ea typeface="Calibri" panose="020F0502020204030204" pitchFamily="34" charset="0"/>
                <a:cs typeface="Calibri" panose="020F0502020204030204" pitchFamily="34" charset="0"/>
              </a:rPr>
              <a:t>1. Leucht S, Siafis S, McGrath JJ, et al. Schizophrenia. Nat Rev Dis Primers 2025; 11: 83. </a:t>
            </a:r>
          </a:p>
          <a:p>
            <a:pPr lvl="0"/>
            <a:r>
              <a:rPr lang="de-DE" sz="1000" dirty="0">
                <a:latin typeface="Calibri" panose="020F0502020204030204" pitchFamily="34" charset="0"/>
                <a:ea typeface="Calibri" panose="020F0502020204030204" pitchFamily="34" charset="0"/>
                <a:cs typeface="Calibri" panose="020F0502020204030204" pitchFamily="34" charset="0"/>
              </a:rPr>
              <a:t>2. </a:t>
            </a:r>
            <a:r>
              <a:rPr lang="it-IT" sz="1000" dirty="0">
                <a:latin typeface="Calibri" panose="020F0502020204030204" pitchFamily="34" charset="0"/>
                <a:ea typeface="Calibri" panose="020F0502020204030204" pitchFamily="34" charset="0"/>
                <a:cs typeface="Calibri" panose="020F0502020204030204" pitchFamily="34" charset="0"/>
              </a:rPr>
              <a:t>Solmi M, Croatto G, Piva G</a:t>
            </a:r>
            <a:r>
              <a:rPr lang="de-DE" sz="1000" dirty="0">
                <a:latin typeface="Calibri" panose="020F0502020204030204" pitchFamily="34" charset="0"/>
                <a:ea typeface="Calibri" panose="020F0502020204030204" pitchFamily="34" charset="0"/>
                <a:cs typeface="Calibri" panose="020F0502020204030204" pitchFamily="34" charset="0"/>
              </a:rPr>
              <a:t>, et al. </a:t>
            </a:r>
            <a:r>
              <a:rPr lang="en-US" sz="1000" dirty="0">
                <a:latin typeface="Calibri" panose="020F0502020204030204" pitchFamily="34" charset="0"/>
                <a:ea typeface="Calibri" panose="020F0502020204030204" pitchFamily="34" charset="0"/>
                <a:cs typeface="Calibri" panose="020F0502020204030204" pitchFamily="34" charset="0"/>
              </a:rPr>
              <a:t>Efficacy and acceptability of psychosocial interventions in schizophrenia: systematic overview and quality appraisal of the meta-analytic evidence. Mol Psychiatry </a:t>
            </a:r>
            <a:r>
              <a:rPr lang="de-DE" sz="1000" dirty="0">
                <a:latin typeface="Calibri" panose="020F0502020204030204" pitchFamily="34" charset="0"/>
                <a:ea typeface="Calibri" panose="020F0502020204030204" pitchFamily="34" charset="0"/>
                <a:cs typeface="Calibri" panose="020F0502020204030204" pitchFamily="34" charset="0"/>
              </a:rPr>
              <a:t>2022; 28: 354–368.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latin typeface="Calibri" panose="020F0502020204030204" pitchFamily="34" charset="0"/>
                <a:ea typeface="Calibri" panose="020F0502020204030204" pitchFamily="34" charset="0"/>
                <a:cs typeface="Calibri" panose="020F0502020204030204" pitchFamily="34" charset="0"/>
              </a:rPr>
              <a:t>3. </a:t>
            </a:r>
            <a:r>
              <a:rPr lang="en-US" sz="1000" dirty="0">
                <a:latin typeface="Calibri" panose="020F0502020204030204" pitchFamily="34" charset="0"/>
                <a:ea typeface="Calibri" panose="020F0502020204030204" pitchFamily="34" charset="0"/>
                <a:cs typeface="Calibri" panose="020F0502020204030204" pitchFamily="34" charset="0"/>
              </a:rPr>
              <a:t>American Psychiatric Association. The American Psychiatric Association Practice Guideline for the Treatment of Patients with Schizophrenia. Third Edition. American Psychiatric Association Publishing; 2020.</a:t>
            </a:r>
            <a:endParaRPr lang="en-GB" sz="1000" dirty="0">
              <a:latin typeface="Calibri" panose="020F0502020204030204" pitchFamily="34" charset="0"/>
              <a:ea typeface="Calibri" panose="020F0502020204030204" pitchFamily="34" charset="0"/>
              <a:cs typeface="Calibri" panose="020F0502020204030204" pitchFamily="34" charset="0"/>
            </a:endParaRPr>
          </a:p>
          <a:p>
            <a:pPr lvl="0"/>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C1E18ACA-2227-B991-ED38-D8D53F49BDFD}"/>
              </a:ext>
            </a:extLst>
          </p:cNvPr>
          <p:cNvSpPr>
            <a:spLocks noGrp="1"/>
          </p:cNvSpPr>
          <p:nvPr>
            <p:ph type="sldNum" sz="quarter" idx="5"/>
          </p:nvPr>
        </p:nvSpPr>
        <p:spPr/>
        <p:txBody>
          <a:bodyPr/>
          <a:lstStyle/>
          <a:p>
            <a:fld id="{1F8FAE91-9FB9-44F3-8949-98E17D825C52}" type="slidenum">
              <a:rPr lang="en-GB" smtClean="0"/>
              <a:t>37</a:t>
            </a:fld>
            <a:endParaRPr lang="en-GB"/>
          </a:p>
        </p:txBody>
      </p:sp>
    </p:spTree>
    <p:extLst>
      <p:ext uri="{BB962C8B-B14F-4D97-AF65-F5344CB8AC3E}">
        <p14:creationId xmlns:p14="http://schemas.microsoft.com/office/powerpoint/2010/main" val="416936114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C0B895B-E592-F58D-0241-6F7E81882270}"/>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E9A007D-9E5E-415B-EE7C-45979DDBE5C5}"/>
              </a:ext>
            </a:extLst>
          </p:cNvPr>
          <p:cNvSpPr>
            <a:spLocks noGrp="1" noRot="1" noChangeAspect="1"/>
          </p:cNvSpPr>
          <p:nvPr>
            <p:ph type="sldImg"/>
          </p:nvPr>
        </p:nvSpPr>
        <p:spPr/>
        <p:txBody>
          <a:bodyPr/>
          <a:lstStyle/>
          <a:p>
            <a:endParaRPr lang="en-GB"/>
          </a:p>
        </p:txBody>
      </p:sp>
      <p:sp>
        <p:nvSpPr>
          <p:cNvPr id="4" name="Slide Number Placeholder 3">
            <a:extLst>
              <a:ext uri="{FF2B5EF4-FFF2-40B4-BE49-F238E27FC236}">
                <a16:creationId xmlns:a16="http://schemas.microsoft.com/office/drawing/2014/main" id="{EFB114C1-BEAF-863C-BC79-35F6D349E823}"/>
              </a:ext>
            </a:extLst>
          </p:cNvPr>
          <p:cNvSpPr>
            <a:spLocks noGrp="1"/>
          </p:cNvSpPr>
          <p:nvPr>
            <p:ph type="sldNum" sz="quarter" idx="5"/>
          </p:nvPr>
        </p:nvSpPr>
        <p:spPr/>
        <p:txBody>
          <a:bodyPr/>
          <a:lstStyle/>
          <a:p>
            <a:fld id="{1F8FAE91-9FB9-44F3-8949-98E17D825C52}" type="slidenum">
              <a:rPr lang="en-GB" smtClean="0"/>
              <a:t>38</a:t>
            </a:fld>
            <a:endParaRPr lang="en-GB" dirty="0"/>
          </a:p>
        </p:txBody>
      </p:sp>
      <p:sp>
        <p:nvSpPr>
          <p:cNvPr id="6" name="Notes Placeholder 5">
            <a:extLst>
              <a:ext uri="{FF2B5EF4-FFF2-40B4-BE49-F238E27FC236}">
                <a16:creationId xmlns:a16="http://schemas.microsoft.com/office/drawing/2014/main" id="{9CF8E606-8BFB-0B8E-4093-C793AA6F8EFF}"/>
              </a:ext>
            </a:extLst>
          </p:cNvPr>
          <p:cNvSpPr>
            <a:spLocks noGrp="1"/>
          </p:cNvSpPr>
          <p:nvPr>
            <p:ph type="body" sz="quarter" idx="3"/>
          </p:nvPr>
        </p:nvSpPr>
        <p:spPr>
          <a:xfrm>
            <a:off x="685800" y="4400550"/>
            <a:ext cx="5486400" cy="3600450"/>
          </a:xfrm>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Illuminatum</a:t>
            </a: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is a resource described as a “Living Information </a:t>
            </a:r>
            <a:r>
              <a:rPr kumimoji="0" lang="en-GB" sz="10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Center</a:t>
            </a: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which was founded by the Section for Evidence-Based Medicine in Psychiatry and Psychotherapy at the Technical University of Munich. The aim of </a:t>
            </a:r>
            <a:r>
              <a:rPr kumimoji="0" lang="en-GB" sz="10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Illuminatum</a:t>
            </a: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is to provide a source of evidence-based information for mental health professionals and people with mental disorders (depression and schizophrenia).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Please see </a:t>
            </a: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https://illuminatum.com/</a:t>
            </a: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for the special situations listed below:</a:t>
            </a:r>
            <a:r>
              <a:rPr kumimoji="0" lang="en-GB" sz="1000" b="0" i="0" u="none" strike="noStrike" kern="1200" cap="none" spc="0" normalizeH="0" baseline="3000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1</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Non-adherent patients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Women, pregnancy and breastfeeding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Concomitant substance abuse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Prodrome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Acutely agitated patients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First episode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Children and adolescents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Elderly</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Mild severity</a:t>
            </a:r>
            <a:endParaRPr kumimoji="0" lang="en-GB" altLang="de-DE"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Negative symptoms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Depressive symptoms</a:t>
            </a:r>
          </a:p>
          <a:p>
            <a:pPr marL="171450" marR="0" lvl="0" indent="-171450" algn="l" defTabSz="914400" rtl="0" eaLnBrk="0" fontAlgn="auto" latinLnBrk="0" hangingPunct="0">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Cognitive dysfunction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Obsessive compulsive symptoms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Suicidal individuals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Chronic aggressive behaviour</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Renal and/or hepatic function</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Schizoaffective disorder </a:t>
            </a:r>
            <a:r>
              <a:rPr kumimoji="0" lang="en-US" altLang="de-DE"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altLang="de-DE"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C</a:t>
            </a:r>
            <a:r>
              <a:rPr kumimoji="0" lang="en-GB" sz="10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atatonia</a:t>
            </a:r>
            <a:endPar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endParaRP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Manic symptoms</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Delusional disorder</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1. </a:t>
            </a:r>
            <a:r>
              <a:rPr kumimoji="0" lang="en-GB" sz="1000" b="0" i="0" u="none" strike="noStrike" kern="1200" cap="none" spc="0" normalizeH="0" baseline="0" noProof="0" dirty="0" err="1">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Illuminattum</a:t>
            </a: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Schizophrenia. 2025. Available at: </a:t>
            </a: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https://illuminatum.com/</a:t>
            </a:r>
            <a:r>
              <a:rPr kumimoji="0" lang="en-GB" sz="1000" b="0" i="0" u="none" strike="noStrike" kern="1200" cap="none" spc="0" normalizeH="0" baseline="0" noProof="0" dirty="0">
                <a:ln>
                  <a:noFill/>
                </a:ln>
                <a:solidFill>
                  <a:prstClr val="black"/>
                </a:solidFill>
                <a:effectLst/>
                <a:uLnTx/>
                <a:uFillTx/>
                <a:latin typeface="Calibri" panose="020F0502020204030204" pitchFamily="34" charset="0"/>
                <a:ea typeface="Calibri" panose="020F0502020204030204" pitchFamily="34" charset="0"/>
                <a:cs typeface="Calibri" panose="020F0502020204030204" pitchFamily="34" charset="0"/>
              </a:rPr>
              <a:t>. Accessed May 28, 2026. </a:t>
            </a:r>
          </a:p>
          <a:p>
            <a:pPr>
              <a:defRPr/>
            </a:pPr>
            <a:r>
              <a:rPr lang="en-GB" sz="1000" dirty="0">
                <a:solidFill>
                  <a:prstClr val="black"/>
                </a:solidFill>
                <a:latin typeface="Calibri" panose="020F0502020204030204" pitchFamily="34" charset="0"/>
                <a:ea typeface="Calibri" panose="020F0502020204030204" pitchFamily="34" charset="0"/>
                <a:cs typeface="Calibri" panose="020F0502020204030204" pitchFamily="34" charset="0"/>
              </a:rPr>
              <a:t>2. </a:t>
            </a:r>
            <a:r>
              <a:rPr lang="en-US" sz="1000" dirty="0">
                <a:solidFill>
                  <a:prstClr val="black"/>
                </a:solidFill>
                <a:latin typeface="Calibri" panose="020F0502020204030204" pitchFamily="34" charset="0"/>
                <a:ea typeface="Calibri" panose="020F0502020204030204" pitchFamily="34" charset="0"/>
                <a:cs typeface="Calibri" panose="020F0502020204030204" pitchFamily="34" charset="0"/>
              </a:rPr>
              <a:t>American Psychiatric Association. The American Psychiatric Association Practice Guideline for the Treatment of Patients with Schizophrenia. Third Edition. American Psychiatric Association Publishing; 2020.</a:t>
            </a:r>
            <a:endParaRPr lang="en-GB" sz="1000" dirty="0">
              <a:solidFill>
                <a:prstClr val="black"/>
              </a:solidFill>
              <a:latin typeface="Calibri" panose="020F0502020204030204" pitchFamily="34" charset="0"/>
              <a:ea typeface="Calibri" panose="020F0502020204030204" pitchFamily="34" charset="0"/>
              <a:cs typeface="Calibri" panose="020F0502020204030204" pitchFamily="34" charset="0"/>
            </a:endParaRPr>
          </a:p>
          <a:p>
            <a:endParaRPr lang="en-GB" dirty="0"/>
          </a:p>
        </p:txBody>
      </p:sp>
      <p:sp>
        <p:nvSpPr>
          <p:cNvPr id="7" name="Notes Placeholder 2">
            <a:extLst>
              <a:ext uri="{FF2B5EF4-FFF2-40B4-BE49-F238E27FC236}">
                <a16:creationId xmlns:a16="http://schemas.microsoft.com/office/drawing/2014/main" id="{AAF145A8-A44A-C6FE-DC19-5D79D4264141}"/>
              </a:ext>
            </a:extLst>
          </p:cNvPr>
          <p:cNvSpPr txBox="1">
            <a:spLocks/>
          </p:cNvSpPr>
          <p:nvPr/>
        </p:nvSpPr>
        <p:spPr>
          <a:xfrm>
            <a:off x="7282132" y="1732112"/>
            <a:ext cx="5486400" cy="3600450"/>
          </a:xfrm>
          <a:prstGeom prst="rect">
            <a:avLst/>
          </a:prstGeom>
        </p:spPr>
        <p:txBody>
          <a:bodyPr vert="horz" lIns="91440" tIns="45720" rIns="91440" bIns="45720" rtlCol="0"/>
          <a:lst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a:lstStyle>
          <a:p>
            <a:endParaRPr lang="en-GB" dirty="0">
              <a:highlight>
                <a:srgbClr val="00FFFF"/>
              </a:highlight>
              <a:latin typeface="Calibri" panose="020F0502020204030204" pitchFamily="34" charset="0"/>
              <a:ea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36122835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3F766AA-0987-9D58-809E-2DCFBC0E6C7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9CB8092-98A2-3140-A949-790C2E7DC44F}"/>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67700711-5D3D-AE52-AF7D-E2661A373BBC}"/>
              </a:ext>
            </a:extLst>
          </p:cNvPr>
          <p:cNvSpPr>
            <a:spLocks noGrp="1"/>
          </p:cNvSpPr>
          <p:nvPr>
            <p:ph type="body" idx="1"/>
          </p:nvPr>
        </p:nvSpPr>
        <p:spPr/>
        <p:txBody>
          <a:bodyPr/>
          <a:lstStyle/>
          <a:p>
            <a:r>
              <a:rPr lang="it-IT" sz="1000" i="0" dirty="0">
                <a:latin typeface="Calibri" panose="020F0502020204030204" pitchFamily="34" charset="0"/>
                <a:ea typeface="Calibri" panose="020F0502020204030204" pitchFamily="34" charset="0"/>
                <a:cs typeface="Calibri" panose="020F0502020204030204" pitchFamily="34" charset="0"/>
              </a:rPr>
              <a:t>The cross-sectional, web-based survey was distributed </a:t>
            </a:r>
            <a:r>
              <a:rPr lang="en-US" sz="1000" i="0" dirty="0">
                <a:latin typeface="Calibri" panose="020F0502020204030204" pitchFamily="34" charset="0"/>
                <a:ea typeface="Calibri" panose="020F0502020204030204" pitchFamily="34" charset="0"/>
                <a:cs typeface="Calibri" panose="020F0502020204030204" pitchFamily="34" charset="0"/>
              </a:rPr>
              <a:t>across the US, Canada, Australia, Spain, Italy, Norway and Denmark.</a:t>
            </a:r>
            <a:r>
              <a:rPr lang="en-US" sz="1000" i="0" baseline="30000" dirty="0">
                <a:latin typeface="Calibri" panose="020F0502020204030204" pitchFamily="34" charset="0"/>
                <a:ea typeface="Calibri" panose="020F0502020204030204" pitchFamily="34" charset="0"/>
                <a:cs typeface="Calibri" panose="020F0502020204030204" pitchFamily="34" charset="0"/>
              </a:rPr>
              <a:t>2</a:t>
            </a:r>
            <a:r>
              <a:rPr lang="en-US" sz="1000" i="0" dirty="0">
                <a:latin typeface="Calibri" panose="020F0502020204030204" pitchFamily="34" charset="0"/>
                <a:ea typeface="Calibri" panose="020F0502020204030204" pitchFamily="34" charset="0"/>
                <a:cs typeface="Calibri" panose="020F0502020204030204" pitchFamily="34" charset="0"/>
              </a:rPr>
              <a:t> The survey</a:t>
            </a:r>
            <a:r>
              <a:rPr lang="it-IT" sz="1000" i="0" dirty="0">
                <a:latin typeface="Calibri" panose="020F0502020204030204" pitchFamily="34" charset="0"/>
                <a:ea typeface="Calibri" panose="020F0502020204030204" pitchFamily="34" charset="0"/>
                <a:cs typeface="Calibri" panose="020F0502020204030204" pitchFamily="34" charset="0"/>
              </a:rPr>
              <a:t>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included sociodemographic and clinical questions, the Q-LES-Q-S, and the Glasgow Antipsychotic Side-Effect Scale.</a:t>
            </a:r>
            <a:r>
              <a:rPr lang="en-US" sz="10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2</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 Eight pre-defined key side effects classified as activating (‘Shaky hands or arms,’ ‘Restlessness’ and ‘Difficulty sleeping’), sedating (‘Sleepy during the day’, ‘Feeling drugged or like a zombie’ and ‘Feeling dizzy/Fainted’) or other side effects (‘Problems enjoying sex’ and ‘Weight gain’), and additional questions related to impacts on function and QoL were included.</a:t>
            </a:r>
            <a:r>
              <a:rPr lang="en-US" sz="10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2</a:t>
            </a:r>
          </a:p>
          <a:p>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The most prevalent side effects were ‘Sleepy during the day’ (83.2%), ‘Difficulty sleeping’ (74.7%), ‘Dry </a:t>
            </a:r>
            <a:r>
              <a:rPr lang="en-US" sz="1000" b="0" i="0" u="none" strike="noStrike" kern="1200" baseline="0" dirty="0">
                <a:latin typeface="Calibri" panose="020F0502020204030204" pitchFamily="34" charset="0"/>
                <a:ea typeface="Calibri" panose="020F0502020204030204" pitchFamily="34" charset="0"/>
                <a:cs typeface="Calibri" panose="020F0502020204030204" pitchFamily="34" charset="0"/>
              </a:rPr>
              <a:t>mouth’ (63.9%), ‘Problems enjoying sex’ (53.4%) and ‘Gaining weight’ (52.4%).</a:t>
            </a:r>
            <a:r>
              <a:rPr lang="en-US" sz="1000" b="0" i="0" u="none" strike="noStrike" kern="1200" baseline="30000" dirty="0">
                <a:latin typeface="Calibri" panose="020F0502020204030204" pitchFamily="34" charset="0"/>
                <a:ea typeface="Calibri" panose="020F0502020204030204" pitchFamily="34" charset="0"/>
                <a:cs typeface="Calibri" panose="020F0502020204030204" pitchFamily="34" charset="0"/>
              </a:rPr>
              <a:t>2</a:t>
            </a:r>
            <a:endParaRPr lang="en-US" sz="1000" b="0" i="0" u="none" strike="noStrike" kern="1200" baseline="0" dirty="0">
              <a:latin typeface="Calibri" panose="020F0502020204030204" pitchFamily="34" charset="0"/>
              <a:ea typeface="Calibri" panose="020F0502020204030204" pitchFamily="34" charset="0"/>
              <a:cs typeface="Calibri" panose="020F0502020204030204" pitchFamily="34" charset="0"/>
            </a:endParaRPr>
          </a:p>
          <a:p>
            <a:endParaRPr lang="it-IT" sz="1000" dirty="0">
              <a:latin typeface="Calibri" panose="020F0502020204030204" pitchFamily="34" charset="0"/>
              <a:ea typeface="Calibri" panose="020F0502020204030204" pitchFamily="34" charset="0"/>
              <a:cs typeface="Calibri" panose="020F0502020204030204" pitchFamily="34" charset="0"/>
            </a:endParaRPr>
          </a:p>
          <a:p>
            <a:r>
              <a:rPr lang="it-IT" sz="1000" dirty="0">
                <a:latin typeface="Calibri" panose="020F0502020204030204" pitchFamily="34" charset="0"/>
                <a:ea typeface="Calibri" panose="020F0502020204030204" pitchFamily="34" charset="0"/>
                <a:cs typeface="Calibri" panose="020F0502020204030204" pitchFamily="34" charset="0"/>
              </a:rPr>
              <a:t>Abbreviations: </a:t>
            </a:r>
          </a:p>
          <a:p>
            <a:r>
              <a:rPr lang="en-GB" sz="1000" dirty="0">
                <a:latin typeface="Calibri" panose="020F0502020204030204" pitchFamily="34" charset="0"/>
                <a:ea typeface="Calibri" panose="020F0502020204030204" pitchFamily="34" charset="0"/>
                <a:cs typeface="Calibri" panose="020F0502020204030204" pitchFamily="34" charset="0"/>
              </a:rPr>
              <a:t>Q-LES-Q-S=</a:t>
            </a:r>
            <a:r>
              <a:rPr lang="en-US" sz="1000" dirty="0">
                <a:latin typeface="Calibri" panose="020F0502020204030204" pitchFamily="34" charset="0"/>
                <a:ea typeface="Calibri" panose="020F0502020204030204" pitchFamily="34" charset="0"/>
                <a:cs typeface="Calibri" panose="020F0502020204030204" pitchFamily="34" charset="0"/>
              </a:rPr>
              <a:t>Quality of Life Enjoyment and Satisfaction Questionnaire Short Form; </a:t>
            </a:r>
            <a:r>
              <a:rPr lang="en-GB" sz="1000" dirty="0">
                <a:latin typeface="Calibri" panose="020F0502020204030204" pitchFamily="34" charset="0"/>
                <a:ea typeface="Calibri" panose="020F0502020204030204" pitchFamily="34" charset="0"/>
                <a:cs typeface="Calibri" panose="020F0502020204030204" pitchFamily="34" charset="0"/>
              </a:rPr>
              <a:t>QoL=quality of life</a:t>
            </a:r>
            <a:endParaRPr lang="it-IT" sz="1000" dirty="0">
              <a:latin typeface="Calibri" panose="020F0502020204030204" pitchFamily="34" charset="0"/>
              <a:ea typeface="Calibri" panose="020F0502020204030204" pitchFamily="34" charset="0"/>
              <a:cs typeface="Calibri" panose="020F0502020204030204" pitchFamily="34" charset="0"/>
            </a:endParaRPr>
          </a:p>
          <a:p>
            <a:endParaRPr lang="it-IT" sz="1000" dirty="0">
              <a:latin typeface="Calibri" panose="020F0502020204030204" pitchFamily="34" charset="0"/>
              <a:ea typeface="Calibri" panose="020F0502020204030204" pitchFamily="34" charset="0"/>
              <a:cs typeface="Calibri" panose="020F0502020204030204" pitchFamily="34" charset="0"/>
            </a:endParaRPr>
          </a:p>
          <a:p>
            <a:pPr marL="0" indent="0">
              <a:buFont typeface="+mj-lt"/>
              <a:buNone/>
            </a:pPr>
            <a:r>
              <a:rPr lang="it-IT" sz="1000" dirty="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it-IT" sz="1000" dirty="0">
                <a:latin typeface="Calibri" panose="020F0502020204030204" pitchFamily="34" charset="0"/>
                <a:ea typeface="Calibri" panose="020F0502020204030204" pitchFamily="34" charset="0"/>
                <a:cs typeface="Calibri" panose="020F0502020204030204" pitchFamily="34" charset="0"/>
              </a:rPr>
              <a:t>DiBonaventura M, Gabriel S, Duplclay L, et al. </a:t>
            </a:r>
            <a:r>
              <a:rPr lang="en-US" sz="1000" dirty="0">
                <a:latin typeface="Calibri" panose="020F0502020204030204" pitchFamily="34" charset="0"/>
                <a:ea typeface="Calibri" panose="020F0502020204030204" pitchFamily="34" charset="0"/>
                <a:cs typeface="Calibri" panose="020F0502020204030204" pitchFamily="34" charset="0"/>
              </a:rPr>
              <a:t>A patient perspective of the impact of medication side effects on adherence: results of a cross-sectional nationwide survey of patients with schizophrenia. </a:t>
            </a:r>
            <a:r>
              <a:rPr lang="it-IT" sz="1000" dirty="0">
                <a:latin typeface="Calibri" panose="020F0502020204030204" pitchFamily="34" charset="0"/>
                <a:ea typeface="Calibri" panose="020F0502020204030204" pitchFamily="34" charset="0"/>
                <a:cs typeface="Calibri" panose="020F0502020204030204" pitchFamily="34" charset="0"/>
              </a:rPr>
              <a:t>BMC Psychiatry 2012; 12: 20.</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Tandon R, Lenderking WR, Weiss C, et al. </a:t>
            </a:r>
            <a:r>
              <a:rPr lang="en-US" sz="1000" dirty="0">
                <a:latin typeface="Calibri" panose="020F0502020204030204" pitchFamily="34" charset="0"/>
                <a:ea typeface="Calibri" panose="020F0502020204030204" pitchFamily="34" charset="0"/>
                <a:cs typeface="Calibri" panose="020F0502020204030204" pitchFamily="34" charset="0"/>
              </a:rPr>
              <a:t>The impact on functioning of second‑generation antipsychotic medication side effects for patients with schizophrenia: a worldwide, cross‑sectional, web‑based survey. </a:t>
            </a:r>
            <a:r>
              <a:rPr lang="en-GB" sz="1000" dirty="0">
                <a:latin typeface="Calibri" panose="020F0502020204030204" pitchFamily="34" charset="0"/>
                <a:ea typeface="Calibri" panose="020F0502020204030204" pitchFamily="34" charset="0"/>
                <a:cs typeface="Calibri" panose="020F0502020204030204" pitchFamily="34" charset="0"/>
              </a:rPr>
              <a:t>Ann Gen Psychiatry 2020;19: 42.</a:t>
            </a:r>
          </a:p>
          <a:p>
            <a:pPr marL="228600" indent="-228600">
              <a:buFont typeface="+mj-lt"/>
              <a:buAutoNum type="arabicPeriod"/>
            </a:pPr>
            <a:r>
              <a:rPr lang="it-IT" sz="1000" dirty="0">
                <a:latin typeface="Calibri" panose="020F0502020204030204" pitchFamily="34" charset="0"/>
                <a:ea typeface="Calibri" panose="020F0502020204030204" pitchFamily="34" charset="0"/>
                <a:cs typeface="Calibri" panose="020F0502020204030204" pitchFamily="34" charset="0"/>
              </a:rPr>
              <a:t>Scott Stroup T &amp; Gray N.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Management of common adverse effects of antipsychotic medications. </a:t>
            </a:r>
            <a:r>
              <a:rPr lang="it-IT" sz="1000" dirty="0">
                <a:latin typeface="Calibri" panose="020F0502020204030204" pitchFamily="34" charset="0"/>
                <a:ea typeface="Calibri" panose="020F0502020204030204" pitchFamily="34" charset="0"/>
                <a:cs typeface="Calibri" panose="020F0502020204030204" pitchFamily="34" charset="0"/>
              </a:rPr>
              <a:t>World Psychiatry 2018; 17: 341–356.</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B3601BA3-9E72-6B26-E4AA-541D6A4D423A}"/>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249650901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8FAE91-9FB9-44F3-8949-98E17D825C52}" type="slidenum">
              <a:rPr lang="en-GB" smtClean="0"/>
              <a:t>4</a:t>
            </a:fld>
            <a:endParaRPr lang="en-GB"/>
          </a:p>
        </p:txBody>
      </p:sp>
    </p:spTree>
    <p:extLst>
      <p:ext uri="{BB962C8B-B14F-4D97-AF65-F5344CB8AC3E}">
        <p14:creationId xmlns:p14="http://schemas.microsoft.com/office/powerpoint/2010/main" val="2609137037"/>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GB"/>
          </a:p>
        </p:txBody>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1F8FAE91-9FB9-44F3-8949-98E17D825C52}" type="slidenum">
              <a:rPr lang="en-GB" smtClean="0"/>
              <a:t>40</a:t>
            </a:fld>
            <a:endParaRPr lang="en-GB"/>
          </a:p>
        </p:txBody>
      </p:sp>
    </p:spTree>
    <p:extLst>
      <p:ext uri="{BB962C8B-B14F-4D97-AF65-F5344CB8AC3E}">
        <p14:creationId xmlns:p14="http://schemas.microsoft.com/office/powerpoint/2010/main" val="16278739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9EFD0B4-EC55-8CB3-97D1-445727CD8C13}"/>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AEB8CBA-6B34-6A61-98E1-1399C43CE692}"/>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A5DE29E9-23F6-62FE-0A25-776E99FFA31C}"/>
              </a:ext>
            </a:extLst>
          </p:cNvPr>
          <p:cNvSpPr>
            <a:spLocks noGrp="1"/>
          </p:cNvSpPr>
          <p:nvPr>
            <p:ph type="body" idx="1"/>
          </p:nvPr>
        </p:nvSpPr>
        <p:spPr/>
        <p:txBody>
          <a:bodyPr/>
          <a:lstStyle/>
          <a:p>
            <a:pPr lvl="0"/>
            <a:r>
              <a:rPr lang="en-US" sz="1000" dirty="0">
                <a:latin typeface="Calibri" panose="020F0502020204030204" pitchFamily="34" charset="0"/>
                <a:ea typeface="Calibri" panose="020F0502020204030204" pitchFamily="34" charset="0"/>
                <a:cs typeface="Calibri" panose="020F0502020204030204" pitchFamily="34" charset="0"/>
              </a:rPr>
              <a:t>References:</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Calibri" panose="020F0502020204030204" pitchFamily="34" charset="0"/>
                <a:ea typeface="Calibri" panose="020F0502020204030204" pitchFamily="34" charset="0"/>
                <a:cs typeface="Calibri" panose="020F0502020204030204" pitchFamily="34" charset="0"/>
              </a:rPr>
              <a:t>1. Fernandez-Egea E, McCutcheon RA. N</a:t>
            </a:r>
            <a:r>
              <a:rPr lang="en-GB" sz="1000" dirty="0" err="1">
                <a:latin typeface="Calibri" panose="020F0502020204030204" pitchFamily="34" charset="0"/>
                <a:ea typeface="Calibri" panose="020F0502020204030204" pitchFamily="34" charset="0"/>
                <a:cs typeface="Calibri" panose="020F0502020204030204" pitchFamily="34" charset="0"/>
              </a:rPr>
              <a:t>ew</a:t>
            </a:r>
            <a:r>
              <a:rPr lang="en-GB" sz="1000" dirty="0">
                <a:latin typeface="Calibri" panose="020F0502020204030204" pitchFamily="34" charset="0"/>
                <a:ea typeface="Calibri" panose="020F0502020204030204" pitchFamily="34" charset="0"/>
                <a:cs typeface="Calibri" panose="020F0502020204030204" pitchFamily="34" charset="0"/>
              </a:rPr>
              <a:t> interventions for schizophrenia: navigating the treatment landscape. </a:t>
            </a:r>
            <a:r>
              <a:rPr lang="en-US" sz="1000" dirty="0">
                <a:latin typeface="Calibri" panose="020F0502020204030204" pitchFamily="34" charset="0"/>
                <a:ea typeface="Calibri" panose="020F0502020204030204" pitchFamily="34" charset="0"/>
                <a:cs typeface="Calibri" panose="020F0502020204030204" pitchFamily="34" charset="0"/>
              </a:rPr>
              <a:t>Span J Psychiatry Ment Health 2026 Mar 3: S2950</a:t>
            </a:r>
            <a:r>
              <a:rPr lang="en-US" sz="1000" dirty="0">
                <a:latin typeface="Arial" panose="020B0604020202020204" pitchFamily="34" charset="0"/>
                <a:ea typeface="Calibri" panose="020F0502020204030204" pitchFamily="34" charset="0"/>
                <a:cs typeface="Arial" panose="020B0604020202020204" pitchFamily="34" charset="0"/>
              </a:rPr>
              <a:t>–</a:t>
            </a:r>
            <a:r>
              <a:rPr lang="en-US" sz="1000" dirty="0">
                <a:latin typeface="Calibri" panose="020F0502020204030204" pitchFamily="34" charset="0"/>
                <a:ea typeface="Calibri" panose="020F0502020204030204" pitchFamily="34" charset="0"/>
                <a:cs typeface="Calibri" panose="020F0502020204030204" pitchFamily="34" charset="0"/>
              </a:rPr>
              <a:t>2853(26)00017-7.</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Calibri" panose="020F0502020204030204" pitchFamily="34" charset="0"/>
                <a:ea typeface="Calibri" panose="020F0502020204030204" pitchFamily="34" charset="0"/>
                <a:cs typeface="Calibri" panose="020F0502020204030204" pitchFamily="34" charset="0"/>
              </a:rPr>
              <a:t>2. </a:t>
            </a:r>
            <a:r>
              <a:rPr lang="en-US" sz="1000" dirty="0" err="1">
                <a:latin typeface="Calibri" panose="020F0502020204030204" pitchFamily="34" charset="0"/>
                <a:ea typeface="Calibri" panose="020F0502020204030204" pitchFamily="34" charset="0"/>
                <a:cs typeface="Calibri" panose="020F0502020204030204" pitchFamily="34" charset="0"/>
              </a:rPr>
              <a:t>Lybalvi</a:t>
            </a:r>
            <a:r>
              <a:rPr lang="en-US" sz="1000" dirty="0">
                <a:latin typeface="Calibri" panose="020F0502020204030204" pitchFamily="34" charset="0"/>
                <a:ea typeface="Calibri" panose="020F0502020204030204" pitchFamily="34" charset="0"/>
                <a:cs typeface="Calibri" panose="020F0502020204030204" pitchFamily="34" charset="0"/>
              </a:rPr>
              <a:t>® (olanzapine and </a:t>
            </a:r>
            <a:r>
              <a:rPr lang="en-US" sz="1000" dirty="0" err="1">
                <a:latin typeface="Calibri" panose="020F0502020204030204" pitchFamily="34" charset="0"/>
                <a:ea typeface="Calibri" panose="020F0502020204030204" pitchFamily="34" charset="0"/>
                <a:cs typeface="Calibri" panose="020F0502020204030204" pitchFamily="34" charset="0"/>
              </a:rPr>
              <a:t>samidorphan</a:t>
            </a:r>
            <a:r>
              <a:rPr lang="en-US" sz="1000" dirty="0">
                <a:latin typeface="Calibri" panose="020F0502020204030204" pitchFamily="34" charset="0"/>
                <a:ea typeface="Calibri" panose="020F0502020204030204" pitchFamily="34" charset="0"/>
                <a:cs typeface="Calibri" panose="020F0502020204030204" pitchFamily="34" charset="0"/>
              </a:rPr>
              <a:t>). US Prescribing Information. Alkermes, January 2026. Available at: https://www.accessdata.fda.gov/drugsatfda_docs/label/2026/213378s011lbl.pd.f Accessed May 21, 2026. </a:t>
            </a: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dirty="0">
                <a:latin typeface="Calibri" panose="020F0502020204030204" pitchFamily="34" charset="0"/>
                <a:ea typeface="Calibri" panose="020F0502020204030204" pitchFamily="34" charset="0"/>
                <a:cs typeface="Calibri" panose="020F0502020204030204" pitchFamily="34" charset="0"/>
              </a:rPr>
              <a:t>3. </a:t>
            </a:r>
            <a:r>
              <a:rPr lang="en-US" sz="1000" dirty="0" err="1">
                <a:latin typeface="Calibri" panose="020F0502020204030204" pitchFamily="34" charset="0"/>
                <a:ea typeface="Calibri" panose="020F0502020204030204" pitchFamily="34" charset="0"/>
                <a:cs typeface="Calibri" panose="020F0502020204030204" pitchFamily="34" charset="0"/>
              </a:rPr>
              <a:t>Igalmitm</a:t>
            </a:r>
            <a:r>
              <a:rPr lang="en-US" sz="1000" dirty="0">
                <a:latin typeface="Calibri" panose="020F0502020204030204" pitchFamily="34" charset="0"/>
                <a:ea typeface="Calibri" panose="020F0502020204030204" pitchFamily="34" charset="0"/>
                <a:cs typeface="Calibri" panose="020F0502020204030204" pitchFamily="34" charset="0"/>
              </a:rPr>
              <a:t> (dexmedetomidine). US Prescribing Information. </a:t>
            </a:r>
            <a:r>
              <a:rPr lang="en-US" sz="1000" dirty="0" err="1">
                <a:latin typeface="Calibri" panose="020F0502020204030204" pitchFamily="34" charset="0"/>
                <a:ea typeface="Calibri" panose="020F0502020204030204" pitchFamily="34" charset="0"/>
                <a:cs typeface="Calibri" panose="020F0502020204030204" pitchFamily="34" charset="0"/>
              </a:rPr>
              <a:t>BioXcel</a:t>
            </a:r>
            <a:r>
              <a:rPr lang="en-US" sz="1000" dirty="0">
                <a:latin typeface="Calibri" panose="020F0502020204030204" pitchFamily="34" charset="0"/>
                <a:ea typeface="Calibri" panose="020F0502020204030204" pitchFamily="34" charset="0"/>
                <a:cs typeface="Calibri" panose="020F0502020204030204" pitchFamily="34" charset="0"/>
              </a:rPr>
              <a:t> Therapeutics, Inc., November 2025. Available at: https://www.accessdata.fda.gov/drugsatfda_docs/label/2025/215390s002lbl.pdf. Accessed May 21, 2026. </a:t>
            </a:r>
          </a:p>
          <a:p>
            <a:pPr lvl="0"/>
            <a:r>
              <a:rPr lang="en-US" sz="1000" dirty="0">
                <a:latin typeface="Calibri" panose="020F0502020204030204" pitchFamily="34" charset="0"/>
                <a:ea typeface="Calibri" panose="020F0502020204030204" pitchFamily="34" charset="0"/>
                <a:cs typeface="Calibri" panose="020F0502020204030204" pitchFamily="34" charset="0"/>
              </a:rPr>
              <a:t>4. </a:t>
            </a:r>
            <a:r>
              <a:rPr lang="en-GB" sz="1000" dirty="0">
                <a:latin typeface="Calibri" panose="020F0502020204030204" pitchFamily="34" charset="0"/>
                <a:ea typeface="Calibri" panose="020F0502020204030204" pitchFamily="34" charset="0"/>
                <a:cs typeface="Calibri" panose="020F0502020204030204" pitchFamily="34" charset="0"/>
              </a:rPr>
              <a:t>Correll CU, Solmi M, Cortese S, </a:t>
            </a:r>
            <a:r>
              <a:rPr lang="en-US" sz="1000" dirty="0">
                <a:latin typeface="Calibri" panose="020F0502020204030204" pitchFamily="34" charset="0"/>
                <a:ea typeface="Calibri" panose="020F0502020204030204" pitchFamily="34" charset="0"/>
                <a:cs typeface="Calibri" panose="020F0502020204030204" pitchFamily="34" charset="0"/>
              </a:rPr>
              <a:t>et al. </a:t>
            </a:r>
            <a:r>
              <a:rPr lang="en-GB" sz="1000" dirty="0">
                <a:latin typeface="Calibri" panose="020F0502020204030204" pitchFamily="34" charset="0"/>
                <a:ea typeface="Calibri" panose="020F0502020204030204" pitchFamily="34" charset="0"/>
                <a:cs typeface="Calibri" panose="020F0502020204030204" pitchFamily="34" charset="0"/>
              </a:rPr>
              <a:t>The future of psychopharmacology: a critical appraisal of ongoing phase 2/3 trials, and of some current trends aiming to de-risk trial programmes of novel agents. </a:t>
            </a:r>
            <a:r>
              <a:rPr lang="en-US" sz="1000" dirty="0">
                <a:latin typeface="Calibri" panose="020F0502020204030204" pitchFamily="34" charset="0"/>
                <a:ea typeface="Calibri" panose="020F0502020204030204" pitchFamily="34" charset="0"/>
                <a:cs typeface="Calibri" panose="020F0502020204030204" pitchFamily="34" charset="0"/>
              </a:rPr>
              <a:t>World Psychiatry </a:t>
            </a:r>
            <a:r>
              <a:rPr lang="da-DK" sz="1000" dirty="0">
                <a:latin typeface="Calibri" panose="020F0502020204030204" pitchFamily="34" charset="0"/>
                <a:ea typeface="Calibri" panose="020F0502020204030204" pitchFamily="34" charset="0"/>
                <a:cs typeface="Calibri" panose="020F0502020204030204" pitchFamily="34" charset="0"/>
              </a:rPr>
              <a:t>2023; 22: 48–74.</a:t>
            </a:r>
          </a:p>
          <a:p>
            <a:pPr lvl="0"/>
            <a:r>
              <a:rPr lang="en-GB" sz="1000" dirty="0">
                <a:latin typeface="Calibri" panose="020F0502020204030204" pitchFamily="34" charset="0"/>
                <a:ea typeface="Calibri" panose="020F0502020204030204" pitchFamily="34" charset="0"/>
                <a:cs typeface="Calibri" panose="020F0502020204030204" pitchFamily="34" charset="0"/>
              </a:rPr>
              <a:t>5. </a:t>
            </a:r>
            <a:r>
              <a:rPr lang="de-DE" sz="1000" dirty="0">
                <a:latin typeface="Calibri" panose="020F0502020204030204" pitchFamily="34" charset="0"/>
                <a:ea typeface="Calibri" panose="020F0502020204030204" pitchFamily="34" charset="0"/>
                <a:cs typeface="Calibri" panose="020F0502020204030204" pitchFamily="34" charset="0"/>
              </a:rPr>
              <a:t>Cherniakov I, Wagner AM, Eshet R, et al.</a:t>
            </a:r>
            <a:r>
              <a:rPr lang="da-DK" sz="1000" dirty="0">
                <a:latin typeface="Calibri" panose="020F0502020204030204" pitchFamily="34" charset="0"/>
                <a:ea typeface="Calibri" panose="020F0502020204030204" pitchFamily="34" charset="0"/>
                <a:cs typeface="Calibri" panose="020F0502020204030204" pitchFamily="34" charset="0"/>
              </a:rPr>
              <a:t> Safety, tolerability, and pharmacokinetics of subcutaneous extended-release injectable olanzapine in patients with schizophrenia and schizoaffective disorder. Clin Drug Investig 2026; 46: 307–320.</a:t>
            </a:r>
          </a:p>
          <a:p>
            <a:pPr marL="0" marR="0" lvl="0" indent="0" algn="l" defTabSz="914400" rtl="0" eaLnBrk="1" fontAlgn="auto" latinLnBrk="0" hangingPunct="1">
              <a:lnSpc>
                <a:spcPct val="100000"/>
              </a:lnSpc>
              <a:spcBef>
                <a:spcPts val="0"/>
              </a:spcBef>
              <a:spcAft>
                <a:spcPts val="0"/>
              </a:spcAft>
              <a:buClrTx/>
              <a:buSzTx/>
              <a:buFontTx/>
              <a:buNone/>
              <a:tabLst/>
              <a:defRPr/>
            </a:pPr>
            <a:r>
              <a:rPr lang="da-DK" sz="1000" dirty="0">
                <a:latin typeface="Calibri" panose="020F0502020204030204" pitchFamily="34" charset="0"/>
                <a:ea typeface="Calibri" panose="020F0502020204030204" pitchFamily="34" charset="0"/>
                <a:cs typeface="Calibri" panose="020F0502020204030204" pitchFamily="34" charset="0"/>
              </a:rPr>
              <a:t>6. </a:t>
            </a:r>
            <a:r>
              <a:rPr lang="en-GB" sz="1000" dirty="0">
                <a:latin typeface="Calibri" panose="020F0502020204030204" pitchFamily="34" charset="0"/>
                <a:ea typeface="Calibri" panose="020F0502020204030204" pitchFamily="34" charset="0"/>
                <a:cs typeface="Calibri" panose="020F0502020204030204" pitchFamily="34" charset="0"/>
              </a:rPr>
              <a:t>Yohn SE, Harvey PD, Brannan SK,</a:t>
            </a:r>
            <a:r>
              <a:rPr lang="da-DK" sz="1000" dirty="0">
                <a:latin typeface="Calibri" panose="020F0502020204030204" pitchFamily="34" charset="0"/>
                <a:ea typeface="Calibri" panose="020F0502020204030204" pitchFamily="34" charset="0"/>
                <a:cs typeface="Calibri" panose="020F0502020204030204" pitchFamily="34" charset="0"/>
              </a:rPr>
              <a:t> et al. </a:t>
            </a:r>
            <a:r>
              <a:rPr lang="en-GB" sz="1000" dirty="0">
                <a:latin typeface="Calibri" panose="020F0502020204030204" pitchFamily="34" charset="0"/>
                <a:ea typeface="Calibri" panose="020F0502020204030204" pitchFamily="34" charset="0"/>
                <a:cs typeface="Calibri" panose="020F0502020204030204" pitchFamily="34" charset="0"/>
              </a:rPr>
              <a:t>The potential of muscarinic M1 and M4 receptor activators for the treatment of cognitive impairment associated with schizophrenia. Frontiers in psychiatry. </a:t>
            </a:r>
            <a:r>
              <a:rPr lang="da-DK" sz="1000" dirty="0">
                <a:latin typeface="Calibri" panose="020F0502020204030204" pitchFamily="34" charset="0"/>
                <a:ea typeface="Calibri" panose="020F0502020204030204" pitchFamily="34" charset="0"/>
                <a:cs typeface="Calibri" panose="020F0502020204030204" pitchFamily="34" charset="0"/>
              </a:rPr>
              <a:t>Front Psychiatry 2024; 15: 1421554.</a:t>
            </a:r>
            <a:br>
              <a:rPr lang="da-DK" sz="1000" dirty="0">
                <a:latin typeface="Calibri" panose="020F0502020204030204" pitchFamily="34" charset="0"/>
                <a:ea typeface="Calibri" panose="020F0502020204030204" pitchFamily="34" charset="0"/>
                <a:cs typeface="Calibri" panose="020F0502020204030204" pitchFamily="34" charset="0"/>
              </a:rPr>
            </a:br>
            <a:r>
              <a:rPr lang="da-DK" sz="1000" dirty="0">
                <a:latin typeface="Calibri" panose="020F0502020204030204" pitchFamily="34" charset="0"/>
                <a:ea typeface="Calibri" panose="020F0502020204030204" pitchFamily="34" charset="0"/>
                <a:cs typeface="Calibri" panose="020F0502020204030204" pitchFamily="34" charset="0"/>
              </a:rPr>
              <a:t>7. </a:t>
            </a:r>
            <a:r>
              <a:rPr lang="en-GB" sz="1000" dirty="0">
                <a:latin typeface="Calibri" panose="020F0502020204030204" pitchFamily="34" charset="0"/>
                <a:ea typeface="Calibri" panose="020F0502020204030204" pitchFamily="34" charset="0"/>
                <a:cs typeface="Calibri" panose="020F0502020204030204" pitchFamily="34" charset="0"/>
              </a:rPr>
              <a:t>Kantrowitz JT, Correll CU, Jain R,</a:t>
            </a:r>
            <a:r>
              <a:rPr lang="da-DK" sz="1000" dirty="0">
                <a:latin typeface="Calibri" panose="020F0502020204030204" pitchFamily="34" charset="0"/>
                <a:ea typeface="Calibri" panose="020F0502020204030204" pitchFamily="34" charset="0"/>
                <a:cs typeface="Calibri" panose="020F0502020204030204" pitchFamily="34" charset="0"/>
              </a:rPr>
              <a:t> et al. </a:t>
            </a:r>
            <a:r>
              <a:rPr lang="en-GB" sz="1000" dirty="0">
                <a:latin typeface="Calibri" panose="020F0502020204030204" pitchFamily="34" charset="0"/>
                <a:ea typeface="Calibri" panose="020F0502020204030204" pitchFamily="34" charset="0"/>
                <a:cs typeface="Calibri" panose="020F0502020204030204" pitchFamily="34" charset="0"/>
              </a:rPr>
              <a:t>New developments in the treatment of schizophrenia: an expert roundtable. </a:t>
            </a:r>
            <a:r>
              <a:rPr lang="da-DK" sz="1000" dirty="0">
                <a:latin typeface="Calibri" panose="020F0502020204030204" pitchFamily="34" charset="0"/>
                <a:ea typeface="Calibri" panose="020F0502020204030204" pitchFamily="34" charset="0"/>
                <a:cs typeface="Calibri" panose="020F0502020204030204" pitchFamily="34" charset="0"/>
              </a:rPr>
              <a:t>Int J Neuropsychopharmacol 2023; 26: 322–330.</a:t>
            </a:r>
            <a:br>
              <a:rPr lang="da-DK" sz="1000" dirty="0">
                <a:latin typeface="Calibri" panose="020F0502020204030204" pitchFamily="34" charset="0"/>
                <a:ea typeface="Calibri" panose="020F0502020204030204" pitchFamily="34" charset="0"/>
                <a:cs typeface="Calibri" panose="020F0502020204030204" pitchFamily="34" charset="0"/>
              </a:rPr>
            </a:b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D108957D-0D5E-049D-DBE0-CCA040C7F38F}"/>
              </a:ext>
            </a:extLst>
          </p:cNvPr>
          <p:cNvSpPr>
            <a:spLocks noGrp="1"/>
          </p:cNvSpPr>
          <p:nvPr>
            <p:ph type="sldNum" sz="quarter" idx="5"/>
          </p:nvPr>
        </p:nvSpPr>
        <p:spPr/>
        <p:txBody>
          <a:bodyPr/>
          <a:lstStyle/>
          <a:p>
            <a:fld id="{1F8FAE91-9FB9-44F3-8949-98E17D825C52}" type="slidenum">
              <a:rPr lang="en-GB" smtClean="0"/>
              <a:t>41</a:t>
            </a:fld>
            <a:endParaRPr lang="en-GB"/>
          </a:p>
        </p:txBody>
      </p:sp>
    </p:spTree>
    <p:extLst>
      <p:ext uri="{BB962C8B-B14F-4D97-AF65-F5344CB8AC3E}">
        <p14:creationId xmlns:p14="http://schemas.microsoft.com/office/powerpoint/2010/main" val="284716868"/>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C4D14E-CE59-D8F1-5BC1-856CC5A7B878}"/>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586DA37-EBF0-DCC8-C6DB-81DC9A978A9D}"/>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C348CD9-D048-689A-3C4F-E326E778271C}"/>
              </a:ext>
            </a:extLst>
          </p:cNvPr>
          <p:cNvSpPr>
            <a:spLocks noGrp="1"/>
          </p:cNvSpPr>
          <p:nvPr>
            <p:ph type="body" idx="1"/>
          </p:nvPr>
        </p:nvSpPr>
        <p:spPr/>
        <p:txBody>
          <a:bodyPr/>
          <a:lstStyle/>
          <a:p>
            <a:pPr lvl="0"/>
            <a:endParaRPr lang="en-GB" sz="100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FF8D3E9C-42E8-A595-4B07-81953BD9289E}"/>
              </a:ext>
            </a:extLst>
          </p:cNvPr>
          <p:cNvSpPr>
            <a:spLocks noGrp="1"/>
          </p:cNvSpPr>
          <p:nvPr>
            <p:ph type="sldNum" sz="quarter" idx="5"/>
          </p:nvPr>
        </p:nvSpPr>
        <p:spPr/>
        <p:txBody>
          <a:bodyPr/>
          <a:lstStyle/>
          <a:p>
            <a:fld id="{1F8FAE91-9FB9-44F3-8949-98E17D825C52}" type="slidenum">
              <a:rPr lang="en-GB" smtClean="0"/>
              <a:t>42</a:t>
            </a:fld>
            <a:endParaRPr lang="en-GB"/>
          </a:p>
        </p:txBody>
      </p:sp>
    </p:spTree>
    <p:extLst>
      <p:ext uri="{BB962C8B-B14F-4D97-AF65-F5344CB8AC3E}">
        <p14:creationId xmlns:p14="http://schemas.microsoft.com/office/powerpoint/2010/main" val="68208675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32F2F83-77EB-C4FC-1E9B-C16D22E50F2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0E3B9F2-63A4-8632-CFEB-A6040A9160A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8C4E382-CEA3-77EE-A733-ACCE296E0DD5}"/>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dirty="0">
                <a:latin typeface="Calibri" panose="020F0502020204030204" pitchFamily="34" charset="0"/>
                <a:ea typeface="Calibri" panose="020F0502020204030204" pitchFamily="34" charset="0"/>
                <a:cs typeface="Calibri" panose="020F0502020204030204" pitchFamily="34" charset="0"/>
              </a:rPr>
              <a:t>The n</a:t>
            </a:r>
            <a:r>
              <a:rPr lang="en-US" sz="1000" b="0" dirty="0" err="1">
                <a:latin typeface="Calibri" panose="020F0502020204030204" pitchFamily="34" charset="0"/>
                <a:ea typeface="Calibri" panose="020F0502020204030204" pitchFamily="34" charset="0"/>
                <a:cs typeface="Calibri" panose="020F0502020204030204" pitchFamily="34" charset="0"/>
              </a:rPr>
              <a:t>euroscience</a:t>
            </a:r>
            <a:r>
              <a:rPr lang="en-US" sz="1000" b="0" dirty="0">
                <a:latin typeface="Calibri" panose="020F0502020204030204" pitchFamily="34" charset="0"/>
                <a:ea typeface="Calibri" panose="020F0502020204030204" pitchFamily="34" charset="0"/>
                <a:cs typeface="Calibri" panose="020F0502020204030204" pitchFamily="34" charset="0"/>
              </a:rPr>
              <a:t>-based nomenclature</a:t>
            </a:r>
            <a:r>
              <a:rPr lang="en-GB" sz="1000" dirty="0">
                <a:latin typeface="Calibri" panose="020F0502020204030204" pitchFamily="34" charset="0"/>
                <a:ea typeface="Calibri" panose="020F0502020204030204" pitchFamily="34" charset="0"/>
                <a:cs typeface="Calibri" panose="020F0502020204030204" pitchFamily="34" charset="0"/>
              </a:rPr>
              <a:t> (</a:t>
            </a:r>
            <a:r>
              <a:rPr lang="en-GB" sz="1000" dirty="0" err="1">
                <a:latin typeface="Calibri" panose="020F0502020204030204" pitchFamily="34" charset="0"/>
                <a:ea typeface="Calibri" panose="020F0502020204030204" pitchFamily="34" charset="0"/>
                <a:cs typeface="Calibri" panose="020F0502020204030204" pitchFamily="34" charset="0"/>
              </a:rPr>
              <a:t>NbN</a:t>
            </a:r>
            <a:r>
              <a:rPr lang="en-GB" sz="1000" dirty="0">
                <a:latin typeface="Calibri" panose="020F0502020204030204" pitchFamily="34" charset="0"/>
                <a:ea typeface="Calibri" panose="020F0502020204030204" pitchFamily="34" charset="0"/>
                <a:cs typeface="Calibri" panose="020F0502020204030204" pitchFamily="34" charset="0"/>
              </a:rPr>
              <a:t>) approach:</a:t>
            </a:r>
            <a:r>
              <a:rPr lang="en-GB" sz="1000" baseline="30000" dirty="0">
                <a:latin typeface="Calibri" panose="020F0502020204030204" pitchFamily="34" charset="0"/>
                <a:ea typeface="Calibri" panose="020F0502020204030204" pitchFamily="34" charset="0"/>
                <a:cs typeface="Calibri" panose="020F0502020204030204" pitchFamily="34" charset="0"/>
              </a:rPr>
              <a:t>1 </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latin typeface="Calibri" panose="020F0502020204030204" pitchFamily="34" charset="0"/>
                <a:ea typeface="Calibri" panose="020F0502020204030204" pitchFamily="34" charset="0"/>
                <a:cs typeface="Calibri" panose="020F0502020204030204" pitchFamily="34" charset="0"/>
              </a:rPr>
              <a:t>Integrates contemporary advances in neuroscience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latin typeface="Calibri" panose="020F0502020204030204" pitchFamily="34" charset="0"/>
                <a:ea typeface="Calibri" panose="020F0502020204030204" pitchFamily="34" charset="0"/>
                <a:cs typeface="Calibri" panose="020F0502020204030204" pitchFamily="34" charset="0"/>
              </a:rPr>
              <a:t>Informs clinical decision-making about prescribing</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latin typeface="Calibri" panose="020F0502020204030204" pitchFamily="34" charset="0"/>
                <a:ea typeface="Calibri" panose="020F0502020204030204" pitchFamily="34" charset="0"/>
                <a:cs typeface="Calibri" panose="020F0502020204030204" pitchFamily="34" charset="0"/>
              </a:rPr>
              <a:t>Facilitates patient understanding of their prescription and enhances adherence</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dirty="0">
                <a:latin typeface="Calibri" panose="020F0502020204030204" pitchFamily="34" charset="0"/>
                <a:ea typeface="Calibri" panose="020F0502020204030204" pitchFamily="34" charset="0"/>
                <a:cs typeface="Calibri" panose="020F0502020204030204" pitchFamily="34" charset="0"/>
              </a:rPr>
              <a:t>Accommodates the inclusion of new types of pharmacological domains and/or mechanism of action into the nomenclature</a:t>
            </a:r>
            <a:endParaRPr lang="en-GB" sz="1000" baseline="300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endParaRPr lang="en-GB" sz="10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GB" sz="1000" dirty="0">
                <a:latin typeface="Calibri" panose="020F0502020204030204" pitchFamily="34" charset="0"/>
                <a:ea typeface="Calibri" panose="020F0502020204030204" pitchFamily="34" charset="0"/>
                <a:cs typeface="Calibri" panose="020F0502020204030204" pitchFamily="34" charset="0"/>
              </a:rPr>
              <a:t>In addition to naming medications according to their pharmacological domain and/or mechanism of action, the </a:t>
            </a:r>
            <a:r>
              <a:rPr lang="en-GB" sz="1000" dirty="0" err="1">
                <a:latin typeface="Calibri" panose="020F0502020204030204" pitchFamily="34" charset="0"/>
                <a:ea typeface="Calibri" panose="020F0502020204030204" pitchFamily="34" charset="0"/>
                <a:cs typeface="Calibri" panose="020F0502020204030204" pitchFamily="34" charset="0"/>
              </a:rPr>
              <a:t>NbN</a:t>
            </a:r>
            <a:r>
              <a:rPr lang="en-GB" sz="1000" dirty="0">
                <a:latin typeface="Calibri" panose="020F0502020204030204" pitchFamily="34" charset="0"/>
                <a:ea typeface="Calibri" panose="020F0502020204030204" pitchFamily="34" charset="0"/>
                <a:cs typeface="Calibri" panose="020F0502020204030204" pitchFamily="34" charset="0"/>
              </a:rPr>
              <a:t> includes four additional dimensions:</a:t>
            </a:r>
            <a:r>
              <a:rPr lang="en-GB" sz="1000" baseline="30000" dirty="0">
                <a:latin typeface="Calibri" panose="020F0502020204030204" pitchFamily="34" charset="0"/>
                <a:ea typeface="Calibri" panose="020F0502020204030204" pitchFamily="34" charset="0"/>
                <a:cs typeface="Calibri" panose="020F0502020204030204" pitchFamily="34" charset="0"/>
              </a:rPr>
              <a:t>1</a:t>
            </a:r>
            <a:r>
              <a:rPr lang="en-GB" sz="1000" baseline="0" dirty="0">
                <a:latin typeface="Calibri" panose="020F0502020204030204" pitchFamily="34" charset="0"/>
                <a:ea typeface="Calibri" panose="020F0502020204030204" pitchFamily="34" charset="0"/>
                <a:cs typeface="Calibri" panose="020F0502020204030204" pitchFamily="34" charset="0"/>
              </a:rPr>
              <a:t> </a:t>
            </a:r>
            <a:r>
              <a:rPr lang="en-GB" sz="1000" dirty="0">
                <a:latin typeface="Calibri" panose="020F0502020204030204" pitchFamily="34" charset="0"/>
                <a:ea typeface="Calibri" panose="020F0502020204030204" pitchFamily="34" charset="0"/>
                <a:cs typeface="Calibri" panose="020F0502020204030204" pitchFamily="34" charset="0"/>
              </a:rPr>
              <a:t> </a:t>
            </a:r>
          </a:p>
          <a:p>
            <a:pPr marL="171450" lvl="0" indent="-171450">
              <a:buFont typeface="Arial" panose="020B0604020202020204" pitchFamily="34" charset="0"/>
              <a:buChar char="•"/>
            </a:pPr>
            <a:r>
              <a:rPr lang="en-GB" sz="1000" dirty="0">
                <a:latin typeface="Calibri" panose="020F0502020204030204" pitchFamily="34" charset="0"/>
                <a:ea typeface="Calibri" panose="020F0502020204030204" pitchFamily="34" charset="0"/>
                <a:cs typeface="Calibri" panose="020F0502020204030204" pitchFamily="34" charset="0"/>
              </a:rPr>
              <a:t>Approved indication</a:t>
            </a:r>
          </a:p>
          <a:p>
            <a:pPr marL="171450" lvl="0" indent="-171450">
              <a:buFont typeface="Arial" panose="020B0604020202020204" pitchFamily="34" charset="0"/>
              <a:buChar char="•"/>
            </a:pPr>
            <a:r>
              <a:rPr lang="en-GB" sz="1000" dirty="0">
                <a:latin typeface="Calibri" panose="020F0502020204030204" pitchFamily="34" charset="0"/>
                <a:ea typeface="Calibri" panose="020F0502020204030204" pitchFamily="34" charset="0"/>
                <a:cs typeface="Calibri" panose="020F0502020204030204" pitchFamily="34" charset="0"/>
              </a:rPr>
              <a:t>Efficacy and side effects</a:t>
            </a:r>
          </a:p>
          <a:p>
            <a:pPr marL="171450" lvl="0" indent="-171450">
              <a:buFont typeface="Arial" panose="020B0604020202020204" pitchFamily="34" charset="0"/>
              <a:buChar char="•"/>
            </a:pPr>
            <a:r>
              <a:rPr lang="en-GB" sz="1000" dirty="0">
                <a:latin typeface="Calibri" panose="020F0502020204030204" pitchFamily="34" charset="0"/>
                <a:ea typeface="Calibri" panose="020F0502020204030204" pitchFamily="34" charset="0"/>
                <a:cs typeface="Calibri" panose="020F0502020204030204" pitchFamily="34" charset="0"/>
              </a:rPr>
              <a:t>Practical notes</a:t>
            </a:r>
          </a:p>
          <a:p>
            <a:pPr marL="171450" lvl="0" indent="-171450">
              <a:buFont typeface="Arial" panose="020B0604020202020204" pitchFamily="34" charset="0"/>
              <a:buChar char="•"/>
            </a:pPr>
            <a:r>
              <a:rPr lang="en-GB" sz="1000" dirty="0" err="1">
                <a:latin typeface="Calibri" panose="020F0502020204030204" pitchFamily="34" charset="0"/>
                <a:ea typeface="Calibri" panose="020F0502020204030204" pitchFamily="34" charset="0"/>
                <a:cs typeface="Calibri" panose="020F0502020204030204" pitchFamily="34" charset="0"/>
              </a:rPr>
              <a:t>Eurobiology</a:t>
            </a:r>
            <a:endParaRPr lang="en-GB" sz="1000" dirty="0">
              <a:latin typeface="Calibri" panose="020F0502020204030204" pitchFamily="34" charset="0"/>
              <a:ea typeface="Calibri" panose="020F0502020204030204" pitchFamily="34" charset="0"/>
              <a:cs typeface="Calibri" panose="020F0502020204030204" pitchFamily="34" charset="0"/>
            </a:endParaRPr>
          </a:p>
          <a:p>
            <a:pPr marL="0" lvl="0" indent="0">
              <a:buFont typeface="Arial" panose="020B0604020202020204" pitchFamily="34" charset="0"/>
              <a:buNone/>
            </a:pPr>
            <a:endParaRPr lang="en-GB" sz="1000" baseline="30000" dirty="0">
              <a:latin typeface="Calibri" panose="020F0502020204030204" pitchFamily="34" charset="0"/>
              <a:ea typeface="Calibri" panose="020F0502020204030204" pitchFamily="34" charset="0"/>
              <a:cs typeface="Calibri" panose="020F0502020204030204" pitchFamily="34" charset="0"/>
            </a:endParaRPr>
          </a:p>
          <a:p>
            <a:pPr marL="0" lvl="0" indent="0">
              <a:buFont typeface="Arial" panose="020B0604020202020204" pitchFamily="34" charset="0"/>
              <a:buNone/>
            </a:pPr>
            <a:r>
              <a:rPr lang="en-GB" sz="1000" strike="noStrike" dirty="0">
                <a:latin typeface="Calibri" panose="020F0502020204030204" pitchFamily="34" charset="0"/>
                <a:ea typeface="Calibri" panose="020F0502020204030204" pitchFamily="34" charset="0"/>
                <a:cs typeface="Calibri" panose="020F0502020204030204" pitchFamily="34" charset="0"/>
              </a:rPr>
              <a:t>Abbreviation:</a:t>
            </a:r>
          </a:p>
          <a:p>
            <a:pPr marL="0" lvl="0" indent="0">
              <a:buFont typeface="Arial" panose="020B0604020202020204" pitchFamily="34" charset="0"/>
              <a:buNone/>
            </a:pPr>
            <a:r>
              <a:rPr lang="en-GB" sz="1000" strike="noStrike" dirty="0" err="1">
                <a:latin typeface="Calibri" panose="020F0502020204030204" pitchFamily="34" charset="0"/>
                <a:ea typeface="Calibri" panose="020F0502020204030204" pitchFamily="34" charset="0"/>
                <a:cs typeface="Calibri" panose="020F0502020204030204" pitchFamily="34" charset="0"/>
              </a:rPr>
              <a:t>NbN</a:t>
            </a:r>
            <a:r>
              <a:rPr lang="en-GB" sz="1000" strike="noStrike" dirty="0">
                <a:latin typeface="Calibri" panose="020F0502020204030204" pitchFamily="34" charset="0"/>
                <a:ea typeface="Calibri" panose="020F0502020204030204" pitchFamily="34" charset="0"/>
                <a:cs typeface="Calibri" panose="020F0502020204030204" pitchFamily="34" charset="0"/>
              </a:rPr>
              <a:t>=neuroscience-based nomenclature</a:t>
            </a:r>
            <a:endParaRPr lang="nb-NO" sz="1000" strike="noStrike" baseline="30000" dirty="0">
              <a:latin typeface="Calibri" panose="020F0502020204030204" pitchFamily="34" charset="0"/>
              <a:ea typeface="Calibri" panose="020F0502020204030204" pitchFamily="34" charset="0"/>
              <a:cs typeface="Calibri" panose="020F0502020204030204" pitchFamily="34" charset="0"/>
            </a:endParaRPr>
          </a:p>
          <a:p>
            <a:pPr lvl="0"/>
            <a:endParaRPr lang="nb-NO" sz="10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Reference: </a:t>
            </a:r>
          </a:p>
          <a:p>
            <a:pPr marL="228600" lvl="0" indent="-228600">
              <a:buAutoNum type="arabicPeriod"/>
            </a:pPr>
            <a:r>
              <a:rPr lang="nb-NO" sz="1000" dirty="0">
                <a:latin typeface="Calibri" panose="020F0502020204030204" pitchFamily="34" charset="0"/>
                <a:ea typeface="Calibri" panose="020F0502020204030204" pitchFamily="34" charset="0"/>
                <a:cs typeface="Calibri" panose="020F0502020204030204" pitchFamily="34" charset="0"/>
              </a:rPr>
              <a:t>Zohar J, Stahl S, Moller H, et al. </a:t>
            </a:r>
            <a:r>
              <a:rPr lang="en-US" sz="1000" dirty="0">
                <a:latin typeface="Calibri" panose="020F0502020204030204" pitchFamily="34" charset="0"/>
                <a:ea typeface="Calibri" panose="020F0502020204030204" pitchFamily="34" charset="0"/>
                <a:cs typeface="Calibri" panose="020F0502020204030204" pitchFamily="34" charset="0"/>
              </a:rPr>
              <a:t>A review of the current nomenclature for psychotropic agents and an introduction to the Neuroscience-based Nomenclature. </a:t>
            </a:r>
            <a:r>
              <a:rPr lang="en-US" sz="1000" dirty="0" err="1">
                <a:latin typeface="Calibri" panose="020F0502020204030204" pitchFamily="34" charset="0"/>
                <a:ea typeface="Calibri" panose="020F0502020204030204" pitchFamily="34" charset="0"/>
                <a:cs typeface="Calibri" panose="020F0502020204030204" pitchFamily="34" charset="0"/>
              </a:rPr>
              <a:t>Eur</a:t>
            </a:r>
            <a:r>
              <a:rPr lang="en-US" sz="1000" dirty="0">
                <a:latin typeface="Calibri" panose="020F0502020204030204" pitchFamily="34" charset="0"/>
                <a:ea typeface="Calibri" panose="020F0502020204030204" pitchFamily="34" charset="0"/>
                <a:cs typeface="Calibri" panose="020F0502020204030204" pitchFamily="34" charset="0"/>
              </a:rPr>
              <a:t> </a:t>
            </a:r>
            <a:r>
              <a:rPr lang="en-US" sz="1000" dirty="0" err="1">
                <a:latin typeface="Calibri" panose="020F0502020204030204" pitchFamily="34" charset="0"/>
                <a:ea typeface="Calibri" panose="020F0502020204030204" pitchFamily="34" charset="0"/>
                <a:cs typeface="Calibri" panose="020F0502020204030204" pitchFamily="34" charset="0"/>
              </a:rPr>
              <a:t>Neuropsychopharmacol</a:t>
            </a:r>
            <a:r>
              <a:rPr lang="en-US" sz="1000" dirty="0">
                <a:latin typeface="Calibri" panose="020F0502020204030204" pitchFamily="34" charset="0"/>
                <a:ea typeface="Calibri" panose="020F0502020204030204" pitchFamily="34" charset="0"/>
                <a:cs typeface="Calibri" panose="020F0502020204030204" pitchFamily="34" charset="0"/>
              </a:rPr>
              <a:t> 2015; 25: 2318–2325.</a:t>
            </a:r>
          </a:p>
          <a:p>
            <a:pPr marL="228600" lvl="0" indent="-228600">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Leucht S, Cipriani A, </a:t>
            </a:r>
            <a:r>
              <a:rPr lang="en-GB" sz="1000" dirty="0" err="1">
                <a:latin typeface="Calibri" panose="020F0502020204030204" pitchFamily="34" charset="0"/>
                <a:ea typeface="Calibri" panose="020F0502020204030204" pitchFamily="34" charset="0"/>
                <a:cs typeface="Calibri" panose="020F0502020204030204" pitchFamily="34" charset="0"/>
              </a:rPr>
              <a:t>Spineli</a:t>
            </a:r>
            <a:r>
              <a:rPr lang="en-GB" sz="1000" dirty="0">
                <a:latin typeface="Calibri" panose="020F0502020204030204" pitchFamily="34" charset="0"/>
                <a:ea typeface="Calibri" panose="020F0502020204030204" pitchFamily="34" charset="0"/>
                <a:cs typeface="Calibri" panose="020F0502020204030204" pitchFamily="34" charset="0"/>
              </a:rPr>
              <a:t> L, et al. </a:t>
            </a:r>
            <a:r>
              <a:rPr lang="en-US" sz="1000" dirty="0">
                <a:latin typeface="Calibri" panose="020F0502020204030204" pitchFamily="34" charset="0"/>
                <a:ea typeface="Calibri" panose="020F0502020204030204" pitchFamily="34" charset="0"/>
                <a:cs typeface="Calibri" panose="020F0502020204030204" pitchFamily="34" charset="0"/>
              </a:rPr>
              <a:t>Comparative </a:t>
            </a:r>
            <a:r>
              <a:rPr lang="en-US" sz="1000" dirty="0" err="1">
                <a:latin typeface="Calibri" panose="020F0502020204030204" pitchFamily="34" charset="0"/>
                <a:ea typeface="Calibri" panose="020F0502020204030204" pitchFamily="34" charset="0"/>
                <a:cs typeface="Calibri" panose="020F0502020204030204" pitchFamily="34" charset="0"/>
              </a:rPr>
              <a:t>effi</a:t>
            </a:r>
            <a:r>
              <a:rPr lang="en-US" sz="1000" dirty="0">
                <a:latin typeface="Calibri" panose="020F0502020204030204" pitchFamily="34" charset="0"/>
                <a:ea typeface="Calibri" panose="020F0502020204030204" pitchFamily="34" charset="0"/>
                <a:cs typeface="Calibri" panose="020F0502020204030204" pitchFamily="34" charset="0"/>
              </a:rPr>
              <a:t> </a:t>
            </a:r>
            <a:r>
              <a:rPr lang="en-US" sz="1000" dirty="0" err="1">
                <a:latin typeface="Calibri" panose="020F0502020204030204" pitchFamily="34" charset="0"/>
                <a:ea typeface="Calibri" panose="020F0502020204030204" pitchFamily="34" charset="0"/>
                <a:cs typeface="Calibri" panose="020F0502020204030204" pitchFamily="34" charset="0"/>
              </a:rPr>
              <a:t>cacy</a:t>
            </a:r>
            <a:r>
              <a:rPr lang="en-US" sz="1000" dirty="0">
                <a:latin typeface="Calibri" panose="020F0502020204030204" pitchFamily="34" charset="0"/>
                <a:ea typeface="Calibri" panose="020F0502020204030204" pitchFamily="34" charset="0"/>
                <a:cs typeface="Calibri" panose="020F0502020204030204" pitchFamily="34" charset="0"/>
              </a:rPr>
              <a:t> and tolerability of 15 antipsychotic drugs in schizophrenia: a multiple-treatments meta-analysis. </a:t>
            </a:r>
            <a:r>
              <a:rPr lang="en-GB" sz="1000" dirty="0">
                <a:latin typeface="Calibri" panose="020F0502020204030204" pitchFamily="34" charset="0"/>
                <a:ea typeface="Calibri" panose="020F0502020204030204" pitchFamily="34" charset="0"/>
                <a:cs typeface="Calibri" panose="020F0502020204030204" pitchFamily="34" charset="0"/>
              </a:rPr>
              <a:t>Lancet 2012; 382: 951–62.</a:t>
            </a:r>
          </a:p>
          <a:p>
            <a:pPr marL="228600" lvl="0" indent="-228600">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Kendall T. </a:t>
            </a:r>
            <a:r>
              <a:rPr lang="en-US" sz="1000" dirty="0">
                <a:latin typeface="Calibri" panose="020F0502020204030204" pitchFamily="34" charset="0"/>
                <a:ea typeface="Calibri" panose="020F0502020204030204" pitchFamily="34" charset="0"/>
                <a:cs typeface="Calibri" panose="020F0502020204030204" pitchFamily="34" charset="0"/>
              </a:rPr>
              <a:t>The rise and fall of the atypical Antipsychotics. </a:t>
            </a:r>
            <a:r>
              <a:rPr lang="en-GB" sz="1000" dirty="0">
                <a:latin typeface="Calibri" panose="020F0502020204030204" pitchFamily="34" charset="0"/>
                <a:ea typeface="Calibri" panose="020F0502020204030204" pitchFamily="34" charset="0"/>
                <a:cs typeface="Calibri" panose="020F0502020204030204" pitchFamily="34" charset="0"/>
              </a:rPr>
              <a:t>Br J Psych 2011; 199: 266–268.</a:t>
            </a:r>
          </a:p>
          <a:p>
            <a:pPr marL="228600" lvl="0" indent="-228600">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Bonham C &amp; Abbott C. </a:t>
            </a:r>
            <a:r>
              <a:rPr lang="en-US" sz="1000" dirty="0">
                <a:latin typeface="Calibri" panose="020F0502020204030204" pitchFamily="34" charset="0"/>
                <a:ea typeface="Calibri" panose="020F0502020204030204" pitchFamily="34" charset="0"/>
                <a:cs typeface="Calibri" panose="020F0502020204030204" pitchFamily="34" charset="0"/>
              </a:rPr>
              <a:t>Are second generation antipsychotics a distinct class? </a:t>
            </a:r>
            <a:r>
              <a:rPr lang="en-GB" sz="1000" dirty="0">
                <a:latin typeface="Calibri" panose="020F0502020204030204" pitchFamily="34" charset="0"/>
                <a:ea typeface="Calibri" panose="020F0502020204030204" pitchFamily="34" charset="0"/>
                <a:cs typeface="Calibri" panose="020F0502020204030204" pitchFamily="34" charset="0"/>
              </a:rPr>
              <a:t>J Psych </a:t>
            </a:r>
            <a:r>
              <a:rPr lang="en-GB" sz="1000" dirty="0" err="1">
                <a:latin typeface="Calibri" panose="020F0502020204030204" pitchFamily="34" charset="0"/>
                <a:ea typeface="Calibri" panose="020F0502020204030204" pitchFamily="34" charset="0"/>
                <a:cs typeface="Calibri" panose="020F0502020204030204" pitchFamily="34" charset="0"/>
              </a:rPr>
              <a:t>Pract</a:t>
            </a:r>
            <a:r>
              <a:rPr lang="en-GB" sz="1000" dirty="0">
                <a:latin typeface="Calibri" panose="020F0502020204030204" pitchFamily="34" charset="0"/>
                <a:ea typeface="Calibri" panose="020F0502020204030204" pitchFamily="34" charset="0"/>
                <a:cs typeface="Calibri" panose="020F0502020204030204" pitchFamily="34" charset="0"/>
              </a:rPr>
              <a:t> 2008; 14: 225–231.</a:t>
            </a:r>
          </a:p>
          <a:p>
            <a:pPr marL="228600" lvl="0" indent="-228600">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Miyamoto S, Duncan GE, Goff DC, Lieberman JA. Therapeutics of schizophrenia. In: Davis KL, Charney D, Coyle JT, Nemeroff C (eds). Neuropsychopharmacology: The Fifth Generation of Progress. Lippincott Williams &amp; Wilkins, Philadelphia 2002:775–807.</a:t>
            </a:r>
          </a:p>
          <a:p>
            <a:endParaRPr lang="en-GB"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67FF9C7A-9B67-30F1-D7CC-A498E89AB6A3}"/>
              </a:ext>
            </a:extLst>
          </p:cNvPr>
          <p:cNvSpPr>
            <a:spLocks noGrp="1"/>
          </p:cNvSpPr>
          <p:nvPr>
            <p:ph type="sldNum" sz="quarter" idx="5"/>
          </p:nvPr>
        </p:nvSpPr>
        <p:spPr/>
        <p:txBody>
          <a:bodyPr/>
          <a:lstStyle/>
          <a:p>
            <a:fld id="{1F8FAE91-9FB9-44F3-8949-98E17D825C52}" type="slidenum">
              <a:rPr lang="en-GB" smtClean="0"/>
              <a:t>5</a:t>
            </a:fld>
            <a:endParaRPr lang="en-GB"/>
          </a:p>
        </p:txBody>
      </p:sp>
    </p:spTree>
    <p:extLst>
      <p:ext uri="{BB962C8B-B14F-4D97-AF65-F5344CB8AC3E}">
        <p14:creationId xmlns:p14="http://schemas.microsoft.com/office/powerpoint/2010/main" val="337139092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2F84FF-6081-FFA4-2C12-A1B056BE57A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B65A791-59AF-6A05-1C44-02803B844700}"/>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CC1400B0-4ADC-5BCF-4AAF-D6FC5A8986E9}"/>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The Section For Evidence-Based Medicine in Psychiatry &amp; Psychotherapy website provides useful tools for determining appropriate antipsychotics doses.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GB"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Dose calculator websites: </a:t>
            </a:r>
          </a:p>
          <a:p>
            <a:pPr marL="171450" lvl="0" indent="-171450">
              <a:buFont typeface="Arial" panose="020B0604020202020204" pitchFamily="34" charset="0"/>
              <a:buChar char="•"/>
              <a:defRPr/>
            </a:pPr>
            <a:r>
              <a:rPr lang="en-GB" sz="1000" dirty="0">
                <a:latin typeface="Calibri" panose="020F0502020204030204" pitchFamily="34" charset="0"/>
                <a:ea typeface="Calibri" panose="020F0502020204030204" pitchFamily="34" charset="0"/>
                <a:cs typeface="Calibri" panose="020F0502020204030204" pitchFamily="34" charset="0"/>
              </a:rPr>
              <a:t>The Section For Evidence-Based Medicine in Psychiatry &amp; Psychotherapy, </a:t>
            </a:r>
            <a:r>
              <a:rPr lang="en-GB"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https://ebmpp.org/helpful-tools/</a:t>
            </a:r>
            <a:r>
              <a:rPr lang="en-GB" sz="1000" b="0" i="0" kern="1200" baseline="30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2</a:t>
            </a:r>
          </a:p>
          <a:p>
            <a:pPr marL="171450" marR="0" lvl="0" indent="-1714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lang="en-GB" sz="1000" b="0" i="0" kern="1200" dirty="0" err="1">
                <a:solidFill>
                  <a:schemeClr val="tx1"/>
                </a:solidFill>
                <a:effectLst/>
                <a:latin typeface="Calibri" panose="020F0502020204030204" pitchFamily="34" charset="0"/>
                <a:ea typeface="Calibri" panose="020F0502020204030204" pitchFamily="34" charset="0"/>
                <a:cs typeface="Calibri" panose="020F0502020204030204" pitchFamily="34" charset="0"/>
              </a:rPr>
              <a:t>Illuminatum</a:t>
            </a:r>
            <a:r>
              <a:rPr lang="en-GB" sz="1000" dirty="0">
                <a:latin typeface="Calibri" panose="020F0502020204030204" pitchFamily="34" charset="0"/>
                <a:ea typeface="Calibri" panose="020F0502020204030204" pitchFamily="34" charset="0"/>
                <a:cs typeface="Calibri" panose="020F0502020204030204" pitchFamily="34" charset="0"/>
              </a:rPr>
              <a:t>, </a:t>
            </a:r>
            <a:r>
              <a:rPr lang="en-GB" sz="1000" b="0" i="0" kern="12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https://illuminatum.com/</a:t>
            </a:r>
            <a:r>
              <a:rPr lang="en-GB" sz="1000" b="0" i="0" kern="1200" baseline="30000" dirty="0">
                <a:solidFill>
                  <a:schemeClr val="tx1"/>
                </a:solidFill>
                <a:effectLst/>
                <a:latin typeface="Calibri" panose="020F0502020204030204" pitchFamily="34" charset="0"/>
                <a:ea typeface="Calibri" panose="020F0502020204030204" pitchFamily="34" charset="0"/>
                <a:cs typeface="Calibri" panose="020F0502020204030204" pitchFamily="34" charset="0"/>
              </a:rPr>
              <a:t>3</a:t>
            </a:r>
            <a:endParaRPr lang="de-DE" sz="1000" baseline="30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de-DE" sz="100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References: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latin typeface="Calibri" panose="020F0502020204030204" pitchFamily="34" charset="0"/>
                <a:ea typeface="Calibri" panose="020F0502020204030204" pitchFamily="34" charset="0"/>
                <a:cs typeface="Calibri" panose="020F0502020204030204" pitchFamily="34" charset="0"/>
              </a:rPr>
              <a:t>1. </a:t>
            </a:r>
            <a:r>
              <a:rPr lang="de-DE" sz="1000" dirty="0">
                <a:solidFill>
                  <a:schemeClr val="tx1"/>
                </a:solidFill>
                <a:latin typeface="Calibri" panose="020F0502020204030204" pitchFamily="34" charset="0"/>
                <a:ea typeface="Calibri" panose="020F0502020204030204" pitchFamily="34" charset="0"/>
                <a:cs typeface="Calibri" panose="020F0502020204030204" pitchFamily="34" charset="0"/>
              </a:rPr>
              <a:t>Leucht S, Siafis S, McGrath JJ, et al. Schizophrenia. Nat Rev Dis Primers 2025; 11: 83. </a:t>
            </a:r>
          </a:p>
          <a:p>
            <a:pPr lvl="0">
              <a:defRPr/>
            </a:pPr>
            <a:r>
              <a:rPr lang="en-GB" sz="1000" dirty="0">
                <a:latin typeface="Calibri" panose="020F0502020204030204" pitchFamily="34" charset="0"/>
                <a:ea typeface="Calibri" panose="020F0502020204030204" pitchFamily="34" charset="0"/>
                <a:cs typeface="Calibri" panose="020F0502020204030204" pitchFamily="34" charset="0"/>
              </a:rPr>
              <a:t>2. </a:t>
            </a:r>
            <a:r>
              <a:rPr lang="en-GB" sz="1000" dirty="0" err="1">
                <a:latin typeface="Calibri" panose="020F0502020204030204" pitchFamily="34" charset="0"/>
                <a:ea typeface="Calibri" panose="020F0502020204030204" pitchFamily="34" charset="0"/>
                <a:cs typeface="Calibri" panose="020F0502020204030204" pitchFamily="34" charset="0"/>
              </a:rPr>
              <a:t>EBMpp</a:t>
            </a:r>
            <a:r>
              <a:rPr lang="en-GB" sz="1000" dirty="0">
                <a:latin typeface="Calibri" panose="020F0502020204030204" pitchFamily="34" charset="0"/>
                <a:ea typeface="Calibri" panose="020F0502020204030204" pitchFamily="34" charset="0"/>
                <a:cs typeface="Calibri" panose="020F0502020204030204" pitchFamily="34" charset="0"/>
              </a:rPr>
              <a:t>. Helpful tools. 2026. https://ebmpp.org/helpful-tools/. Accessed June 12, 2026.</a:t>
            </a:r>
          </a:p>
          <a:p>
            <a:pPr lvl="0">
              <a:defRPr/>
            </a:pPr>
            <a:r>
              <a:rPr lang="en-GB" sz="1000" dirty="0">
                <a:latin typeface="Calibri" panose="020F0502020204030204" pitchFamily="34" charset="0"/>
                <a:ea typeface="Calibri" panose="020F0502020204030204" pitchFamily="34" charset="0"/>
                <a:cs typeface="Calibri" panose="020F0502020204030204" pitchFamily="34" charset="0"/>
              </a:rPr>
              <a:t>3. </a:t>
            </a:r>
            <a:r>
              <a:rPr lang="en-GB" sz="1000" dirty="0" err="1">
                <a:latin typeface="Calibri" panose="020F0502020204030204" pitchFamily="34" charset="0"/>
                <a:ea typeface="Calibri" panose="020F0502020204030204" pitchFamily="34" charset="0"/>
                <a:cs typeface="Calibri" panose="020F0502020204030204" pitchFamily="34" charset="0"/>
              </a:rPr>
              <a:t>Illuminattum</a:t>
            </a:r>
            <a:r>
              <a:rPr lang="en-GB" sz="1000" dirty="0">
                <a:latin typeface="Calibri" panose="020F0502020204030204" pitchFamily="34" charset="0"/>
                <a:ea typeface="Calibri" panose="020F0502020204030204" pitchFamily="34" charset="0"/>
                <a:cs typeface="Calibri" panose="020F0502020204030204" pitchFamily="34" charset="0"/>
              </a:rPr>
              <a:t>. Schizophrenia. 2025. Available at: </a:t>
            </a:r>
            <a:r>
              <a:rPr lang="en-GB" sz="1000" dirty="0">
                <a:latin typeface="Calibri" panose="020F0502020204030204" pitchFamily="34" charset="0"/>
                <a:ea typeface="Calibri" panose="020F0502020204030204" pitchFamily="34" charset="0"/>
                <a:cs typeface="Calibri" panose="020F0502020204030204" pitchFamily="34" charset="0"/>
                <a:hlinkClick r:id="rId3">
                  <a:extLst>
                    <a:ext uri="{A12FA001-AC4F-418D-AE19-62706E023703}">
                      <ahyp:hlinkClr xmlns:ahyp="http://schemas.microsoft.com/office/drawing/2018/hyperlinkcolor" val="tx"/>
                    </a:ext>
                  </a:extLst>
                </a:hlinkClick>
              </a:rPr>
              <a:t>https://illuminatum.com/</a:t>
            </a:r>
            <a:r>
              <a:rPr lang="en-GB" sz="1000" dirty="0">
                <a:latin typeface="Calibri" panose="020F0502020204030204" pitchFamily="34" charset="0"/>
                <a:ea typeface="Calibri" panose="020F0502020204030204" pitchFamily="34" charset="0"/>
                <a:cs typeface="Calibri" panose="020F0502020204030204" pitchFamily="34" charset="0"/>
              </a:rPr>
              <a:t>. Accessed May 28, 2026. </a:t>
            </a:r>
          </a:p>
          <a:p>
            <a:pPr marL="0" marR="0" lvl="0" indent="0" algn="l" defTabSz="914400" rtl="0" eaLnBrk="1" fontAlgn="auto" latinLnBrk="0" hangingPunct="1">
              <a:lnSpc>
                <a:spcPct val="100000"/>
              </a:lnSpc>
              <a:spcBef>
                <a:spcPts val="0"/>
              </a:spcBef>
              <a:spcAft>
                <a:spcPts val="0"/>
              </a:spcAft>
              <a:buClrTx/>
              <a:buSzTx/>
              <a:buFontTx/>
              <a:buNone/>
              <a:tabLst/>
              <a:defRPr/>
            </a:pPr>
            <a:endParaRPr lang="de-DE" sz="100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3CA56754-7CCE-6520-E81C-B2B59AE1EA93}"/>
              </a:ext>
            </a:extLst>
          </p:cNvPr>
          <p:cNvSpPr>
            <a:spLocks noGrp="1"/>
          </p:cNvSpPr>
          <p:nvPr>
            <p:ph type="sldNum" sz="quarter" idx="5"/>
          </p:nvPr>
        </p:nvSpPr>
        <p:spPr/>
        <p:txBody>
          <a:bodyPr/>
          <a:lstStyle/>
          <a:p>
            <a:fld id="{1F8FAE91-9FB9-44F3-8949-98E17D825C52}" type="slidenum">
              <a:rPr lang="en-GB" smtClean="0"/>
              <a:t>6</a:t>
            </a:fld>
            <a:endParaRPr lang="en-GB"/>
          </a:p>
        </p:txBody>
      </p:sp>
    </p:spTree>
    <p:extLst>
      <p:ext uri="{BB962C8B-B14F-4D97-AF65-F5344CB8AC3E}">
        <p14:creationId xmlns:p14="http://schemas.microsoft.com/office/powerpoint/2010/main" val="940220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CC56CD6-59F5-E9E2-6FED-1E6367C9B7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A119022A-AF77-AC5F-7E63-132606F27D4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6A2207BF-5407-3C02-D2A9-F4376A987FAE}"/>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References: </a:t>
            </a:r>
          </a:p>
          <a:p>
            <a:pPr lvl="0" indent="0">
              <a:buNone/>
            </a:pPr>
            <a:r>
              <a:rPr lang="de-DE" sz="1000" dirty="0">
                <a:latin typeface="Calibri" panose="020F0502020204030204" pitchFamily="34" charset="0"/>
                <a:ea typeface="Calibri" panose="020F0502020204030204" pitchFamily="34" charset="0"/>
                <a:cs typeface="Calibri" panose="020F0502020204030204" pitchFamily="34" charset="0"/>
              </a:rPr>
              <a:t>1. Leucht S, Crippa A, Siafis S, et al. Dose-response meta-analysis of antipsychotic drugs for acute schizophrenia. Am J Psychiatry 2020; 177: 342–353.</a:t>
            </a:r>
          </a:p>
          <a:p>
            <a:pPr marR="0" lvl="0" indent="0" fontAlgn="auto">
              <a:lnSpc>
                <a:spcPct val="100000"/>
              </a:lnSpc>
              <a:spcBef>
                <a:spcPts val="0"/>
              </a:spcBef>
              <a:spcAft>
                <a:spcPts val="0"/>
              </a:spcAft>
              <a:buClrTx/>
              <a:buSzTx/>
              <a:buFontTx/>
              <a:buNone/>
              <a:tabLst/>
              <a:defRPr/>
            </a:pPr>
            <a:r>
              <a:rPr lang="en-GB" sz="1000" dirty="0">
                <a:latin typeface="Calibri" panose="020F0502020204030204" pitchFamily="34" charset="0"/>
                <a:ea typeface="Calibri" panose="020F0502020204030204" pitchFamily="34" charset="0"/>
                <a:cs typeface="Calibri" panose="020F0502020204030204" pitchFamily="34" charset="0"/>
              </a:rPr>
              <a:t>2. Leucht S, Bauer S, </a:t>
            </a:r>
            <a:r>
              <a:rPr lang="en-GB" sz="1000" dirty="0" err="1">
                <a:latin typeface="Calibri" panose="020F0502020204030204" pitchFamily="34" charset="0"/>
                <a:ea typeface="Calibri" panose="020F0502020204030204" pitchFamily="34" charset="0"/>
                <a:cs typeface="Calibri" panose="020F0502020204030204" pitchFamily="34" charset="0"/>
              </a:rPr>
              <a:t>Siafis</a:t>
            </a:r>
            <a:r>
              <a:rPr lang="en-GB" sz="1000" dirty="0">
                <a:latin typeface="Calibri" panose="020F0502020204030204" pitchFamily="34" charset="0"/>
                <a:ea typeface="Calibri" panose="020F0502020204030204" pitchFamily="34" charset="0"/>
                <a:cs typeface="Calibri" panose="020F0502020204030204" pitchFamily="34" charset="0"/>
              </a:rPr>
              <a:t> S, et al. Examination of dosing of antipsychotic drugs for relapse prevention in patients with stable schizophrenia: a meta-analysis. JAMA Psychiatry 2021; 78: 1238–1248.</a:t>
            </a:r>
          </a:p>
          <a:p>
            <a:pPr marR="0" lvl="0" indent="0" fontAlgn="auto">
              <a:lnSpc>
                <a:spcPct val="100000"/>
              </a:lnSpc>
              <a:spcBef>
                <a:spcPts val="0"/>
              </a:spcBef>
              <a:spcAft>
                <a:spcPts val="0"/>
              </a:spcAft>
              <a:buClrTx/>
              <a:buSzTx/>
              <a:buFontTx/>
              <a:buNone/>
              <a:tabLst/>
              <a:defRPr/>
            </a:pPr>
            <a:r>
              <a:rPr lang="en-GB" sz="1000" dirty="0">
                <a:latin typeface="Calibri" panose="020F0502020204030204" pitchFamily="34" charset="0"/>
                <a:ea typeface="Calibri" panose="020F0502020204030204" pitchFamily="34" charset="0"/>
                <a:cs typeface="Calibri" panose="020F0502020204030204" pitchFamily="34" charset="0"/>
              </a:rPr>
              <a:t>3. Vuckovic K. Illinois SCOERs Essentials of Pharmacology. Consortium of Academic and Research Libraries in Illinois. 2024. Available at: https://med.libretexts.org/Courses/University_of_Illinois_Chicago/Essentials_of_Pharmacology/03:_Pharmacodynamics.  Accessed June 22, 2026.</a:t>
            </a:r>
          </a:p>
          <a:p>
            <a:pPr marL="228600" lvl="0" indent="-228600">
              <a:buAutoNum type="arabicPeriod"/>
            </a:pPr>
            <a:endParaRPr lang="en-GB" dirty="0"/>
          </a:p>
        </p:txBody>
      </p:sp>
      <p:sp>
        <p:nvSpPr>
          <p:cNvPr id="4" name="Slide Number Placeholder 3">
            <a:extLst>
              <a:ext uri="{FF2B5EF4-FFF2-40B4-BE49-F238E27FC236}">
                <a16:creationId xmlns:a16="http://schemas.microsoft.com/office/drawing/2014/main" id="{07D169FD-FBE1-809D-4DA8-E4C91BFDCB40}"/>
              </a:ext>
            </a:extLst>
          </p:cNvPr>
          <p:cNvSpPr>
            <a:spLocks noGrp="1"/>
          </p:cNvSpPr>
          <p:nvPr>
            <p:ph type="sldNum" sz="quarter" idx="5"/>
          </p:nvPr>
        </p:nvSpPr>
        <p:spPr/>
        <p:txBody>
          <a:bodyPr/>
          <a:lstStyle/>
          <a:p>
            <a:fld id="{1F8FAE91-9FB9-44F3-8949-98E17D825C52}" type="slidenum">
              <a:rPr lang="en-GB" smtClean="0"/>
              <a:t>7</a:t>
            </a:fld>
            <a:endParaRPr lang="en-GB"/>
          </a:p>
        </p:txBody>
      </p:sp>
    </p:spTree>
    <p:extLst>
      <p:ext uri="{BB962C8B-B14F-4D97-AF65-F5344CB8AC3E}">
        <p14:creationId xmlns:p14="http://schemas.microsoft.com/office/powerpoint/2010/main" val="36843719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03AA5CB-3D02-3057-8BAD-019D49BA006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47C547F-18D6-EA50-8649-9E6CC68DE316}"/>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177E81EC-0CEA-5572-07F0-85C8218CFCEF}"/>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1000" dirty="0">
                <a:latin typeface="Calibri" panose="020F0502020204030204" pitchFamily="34" charset="0"/>
                <a:cs typeface="Calibri" panose="020F0502020204030204" pitchFamily="34" charset="0"/>
              </a:rPr>
              <a:t>Data from randomized controlled trials that enrolled patients with acute psychotic symptoms of schizophrenia were used to assess efficacy and tolerability outcomes for 23 primarily dopamine-receptor blocking antipsychotics and the muscarinic receptor agonist </a:t>
            </a:r>
            <a:r>
              <a:rPr lang="en-GB" sz="1000" dirty="0" err="1">
                <a:latin typeface="Calibri" panose="020F0502020204030204" pitchFamily="34" charset="0"/>
                <a:cs typeface="Calibri" panose="020F0502020204030204" pitchFamily="34" charset="0"/>
              </a:rPr>
              <a:t>xanomeline</a:t>
            </a:r>
            <a:r>
              <a:rPr lang="en-GB" sz="1000" dirty="0">
                <a:latin typeface="Calibri" panose="020F0502020204030204" pitchFamily="34" charset="0"/>
                <a:cs typeface="Calibri" panose="020F0502020204030204" pitchFamily="34" charset="0"/>
              </a:rPr>
              <a:t>–</a:t>
            </a:r>
            <a:r>
              <a:rPr lang="en-GB" sz="1000" dirty="0" err="1">
                <a:latin typeface="Calibri" panose="020F0502020204030204" pitchFamily="34" charset="0"/>
                <a:cs typeface="Calibri" panose="020F0502020204030204" pitchFamily="34" charset="0"/>
              </a:rPr>
              <a:t>trospium</a:t>
            </a:r>
            <a:r>
              <a:rPr lang="en-GB" sz="1000" dirty="0">
                <a:latin typeface="Calibri" panose="020F0502020204030204" pitchFamily="34" charset="0"/>
                <a:cs typeface="Calibri" panose="020F0502020204030204" pitchFamily="34" charset="0"/>
              </a:rPr>
              <a:t>. Nineteen s</a:t>
            </a:r>
            <a:r>
              <a:rPr lang="en-GB" sz="1000" dirty="0">
                <a:latin typeface="Calibri" panose="020F0502020204030204" pitchFamily="34" charset="0"/>
                <a:ea typeface="Calibri" panose="020F0502020204030204" pitchFamily="34" charset="0"/>
                <a:cs typeface="Calibri" panose="020F0502020204030204" pitchFamily="34" charset="0"/>
              </a:rPr>
              <a:t>econd-generation antipsychotics included in the analysis were licensed in Europe and in the USA. Selected first generation drugs such as haloperidol, chlorpromazine, perphenazine, and </a:t>
            </a:r>
            <a:r>
              <a:rPr lang="en-GB" sz="1000" dirty="0" err="1">
                <a:latin typeface="Calibri" panose="020F0502020204030204" pitchFamily="34" charset="0"/>
                <a:ea typeface="Calibri" panose="020F0502020204030204" pitchFamily="34" charset="0"/>
                <a:cs typeface="Calibri" panose="020F0502020204030204" pitchFamily="34" charset="0"/>
              </a:rPr>
              <a:t>sulpiride</a:t>
            </a:r>
            <a:r>
              <a:rPr lang="en-GB" sz="1000" dirty="0">
                <a:latin typeface="Calibri" panose="020F0502020204030204" pitchFamily="34" charset="0"/>
                <a:ea typeface="Calibri" panose="020F0502020204030204" pitchFamily="34" charset="0"/>
                <a:cs typeface="Calibri" panose="020F0502020204030204" pitchFamily="34" charset="0"/>
              </a:rPr>
              <a:t> were also included.</a:t>
            </a:r>
            <a:r>
              <a:rPr lang="en-GB" sz="1000" baseline="30000" dirty="0">
                <a:latin typeface="Calibri" panose="020F0502020204030204" pitchFamily="34" charset="0"/>
                <a:ea typeface="Calibri" panose="020F0502020204030204" pitchFamily="34" charset="0"/>
                <a:cs typeface="Calibri" panose="020F0502020204030204" pitchFamily="34" charset="0"/>
              </a:rPr>
              <a:t>1</a:t>
            </a:r>
            <a:r>
              <a:rPr lang="en-GB" sz="1000" dirty="0">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solidFill>
                  <a:schemeClr val="tx1"/>
                </a:solidFill>
                <a:latin typeface="Calibri" panose="020F0502020204030204" pitchFamily="34" charset="0"/>
                <a:ea typeface="Calibri" panose="020F0502020204030204" pitchFamily="34" charset="0"/>
                <a:cs typeface="Calibri" panose="020F0502020204030204" pitchFamily="34" charset="0"/>
              </a:rPr>
              <a:t>1. Schneider-Thoma J, Zhu Y, Qin M et al. </a:t>
            </a:r>
            <a:r>
              <a:rPr lang="en-GB" sz="1000" dirty="0">
                <a:solidFill>
                  <a:schemeClr val="tx1"/>
                </a:solidFill>
                <a:latin typeface="Calibri" panose="020F0502020204030204" pitchFamily="34" charset="0"/>
                <a:ea typeface="Calibri" panose="020F0502020204030204" pitchFamily="34" charset="0"/>
                <a:cs typeface="Calibri" panose="020F0502020204030204" pitchFamily="34" charset="0"/>
              </a:rPr>
              <a:t>Comparative efficacy and tolerability of antidopaminergic and muscarinic antipsychotics for acute schizophrenia: a network meta-analysis of randomised controlled trials indexed in international English and Chinese databases. </a:t>
            </a:r>
            <a:r>
              <a:rPr lang="de-DE" sz="1000" dirty="0">
                <a:solidFill>
                  <a:schemeClr val="tx1"/>
                </a:solidFill>
                <a:latin typeface="Calibri" panose="020F0502020204030204" pitchFamily="34" charset="0"/>
                <a:ea typeface="Calibri" panose="020F0502020204030204" pitchFamily="34" charset="0"/>
                <a:cs typeface="Calibri" panose="020F0502020204030204" pitchFamily="34" charset="0"/>
              </a:rPr>
              <a:t>Lancet 2026; 407: 876–891.</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E73576A2-29F9-531C-24AA-DE2A10DB6606}"/>
              </a:ext>
            </a:extLst>
          </p:cNvPr>
          <p:cNvSpPr>
            <a:spLocks noGrp="1"/>
          </p:cNvSpPr>
          <p:nvPr>
            <p:ph type="sldNum" sz="quarter" idx="5"/>
          </p:nvPr>
        </p:nvSpPr>
        <p:spPr/>
        <p:txBody>
          <a:bodyPr/>
          <a:lstStyle/>
          <a:p>
            <a:fld id="{1F8FAE91-9FB9-44F3-8949-98E17D825C52}" type="slidenum">
              <a:rPr lang="en-GB" smtClean="0"/>
              <a:t>8</a:t>
            </a:fld>
            <a:endParaRPr lang="en-GB"/>
          </a:p>
        </p:txBody>
      </p:sp>
    </p:spTree>
    <p:extLst>
      <p:ext uri="{BB962C8B-B14F-4D97-AF65-F5344CB8AC3E}">
        <p14:creationId xmlns:p14="http://schemas.microsoft.com/office/powerpoint/2010/main" val="918788734"/>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8D84512-317C-8782-65DA-EF6BDFC7ACE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48D280BD-384C-F796-B01D-06223827E291}"/>
              </a:ext>
            </a:extLst>
          </p:cNvPr>
          <p:cNvSpPr>
            <a:spLocks noGrp="1" noRot="1" noChangeAspect="1"/>
          </p:cNvSpPr>
          <p:nvPr>
            <p:ph type="sldImg"/>
          </p:nvPr>
        </p:nvSpPr>
        <p:spPr/>
        <p:txBody>
          <a:bodyPr/>
          <a:lstStyle/>
          <a:p>
            <a:endParaRPr lang="en-GB"/>
          </a:p>
        </p:txBody>
      </p:sp>
      <p:sp>
        <p:nvSpPr>
          <p:cNvPr id="3" name="Notes Placeholder 2">
            <a:extLst>
              <a:ext uri="{FF2B5EF4-FFF2-40B4-BE49-F238E27FC236}">
                <a16:creationId xmlns:a16="http://schemas.microsoft.com/office/drawing/2014/main" id="{8AE3B309-F3C8-F7E2-1E57-515D5A904204}"/>
              </a:ext>
            </a:extLst>
          </p:cNvPr>
          <p:cNvSpPr>
            <a:spLocks noGrp="1"/>
          </p:cNvSpPr>
          <p:nvPr>
            <p:ph type="body" idx="1"/>
          </p:nvPr>
        </p:nvSpPr>
        <p:spPr/>
        <p:txBody>
          <a:bodyPr/>
          <a:lstStyle/>
          <a:p>
            <a:pPr marL="0" marR="0" lvl="0" indent="0" algn="l" defTabSz="914400" rtl="0" eaLnBrk="1" fontAlgn="auto" latinLnBrk="0" hangingPunct="1">
              <a:lnSpc>
                <a:spcPct val="100000"/>
              </a:lnSpc>
              <a:spcBef>
                <a:spcPts val="600"/>
              </a:spcBef>
              <a:spcAft>
                <a:spcPts val="0"/>
              </a:spcAft>
              <a:buClrTx/>
              <a:buSzTx/>
              <a:buFontTx/>
              <a:buNone/>
              <a:tabLst/>
              <a:defRPr/>
            </a:pPr>
            <a:r>
              <a:rPr lang="en-GB" sz="1000" dirty="0">
                <a:latin typeface="Calibri" panose="020F0502020204030204" pitchFamily="34" charset="0"/>
                <a:cs typeface="Calibri" panose="020F0502020204030204" pitchFamily="34" charset="0"/>
              </a:rPr>
              <a:t>Data from randomized controlled trials that enrolled patients with acute psychotic symptoms of schizophrenia were used to assess efficacy and tolerability outcomes for 23 primarily dopamine-receptor blocking antipsychotics and the muscarinic receptor agonist </a:t>
            </a:r>
            <a:r>
              <a:rPr lang="en-GB" sz="1000" dirty="0" err="1">
                <a:latin typeface="Calibri" panose="020F0502020204030204" pitchFamily="34" charset="0"/>
                <a:cs typeface="Calibri" panose="020F0502020204030204" pitchFamily="34" charset="0"/>
              </a:rPr>
              <a:t>xanomeline</a:t>
            </a:r>
            <a:r>
              <a:rPr lang="en-GB" sz="1000" dirty="0">
                <a:latin typeface="Calibri" panose="020F0502020204030204" pitchFamily="34" charset="0"/>
                <a:cs typeface="Calibri" panose="020F0502020204030204" pitchFamily="34" charset="0"/>
              </a:rPr>
              <a:t>–</a:t>
            </a:r>
            <a:r>
              <a:rPr lang="en-GB" sz="1000" dirty="0" err="1">
                <a:latin typeface="Calibri" panose="020F0502020204030204" pitchFamily="34" charset="0"/>
                <a:cs typeface="Calibri" panose="020F0502020204030204" pitchFamily="34" charset="0"/>
              </a:rPr>
              <a:t>trospium</a:t>
            </a:r>
            <a:r>
              <a:rPr lang="en-GB" sz="1000" dirty="0">
                <a:latin typeface="Calibri" panose="020F0502020204030204" pitchFamily="34" charset="0"/>
                <a:cs typeface="Calibri" panose="020F0502020204030204" pitchFamily="34" charset="0"/>
              </a:rPr>
              <a:t>. Nineteen s</a:t>
            </a:r>
            <a:r>
              <a:rPr lang="en-GB" sz="1000" dirty="0">
                <a:latin typeface="Calibri" panose="020F0502020204030204" pitchFamily="34" charset="0"/>
                <a:ea typeface="Calibri" panose="020F0502020204030204" pitchFamily="34" charset="0"/>
                <a:cs typeface="Calibri" panose="020F0502020204030204" pitchFamily="34" charset="0"/>
              </a:rPr>
              <a:t>econd-generation antipsychotics included in the analysis were licensed in Europe and in the USA. Selected first generation drugs such as haloperidol, chlorpromazine, perphenazine, and </a:t>
            </a:r>
            <a:r>
              <a:rPr lang="en-GB" sz="1000" dirty="0" err="1">
                <a:latin typeface="Calibri" panose="020F0502020204030204" pitchFamily="34" charset="0"/>
                <a:ea typeface="Calibri" panose="020F0502020204030204" pitchFamily="34" charset="0"/>
                <a:cs typeface="Calibri" panose="020F0502020204030204" pitchFamily="34" charset="0"/>
              </a:rPr>
              <a:t>sulpiride</a:t>
            </a:r>
            <a:r>
              <a:rPr lang="en-GB" sz="1000" dirty="0">
                <a:latin typeface="Calibri" panose="020F0502020204030204" pitchFamily="34" charset="0"/>
                <a:ea typeface="Calibri" panose="020F0502020204030204" pitchFamily="34" charset="0"/>
                <a:cs typeface="Calibri" panose="020F0502020204030204" pitchFamily="34" charset="0"/>
              </a:rPr>
              <a:t> were also included.</a:t>
            </a:r>
            <a:r>
              <a:rPr lang="en-GB" sz="1000" baseline="30000" dirty="0">
                <a:latin typeface="Calibri" panose="020F0502020204030204" pitchFamily="34" charset="0"/>
                <a:ea typeface="Calibri" panose="020F0502020204030204" pitchFamily="34" charset="0"/>
                <a:cs typeface="Calibri" panose="020F0502020204030204" pitchFamily="34" charset="0"/>
              </a:rPr>
              <a:t>1</a:t>
            </a:r>
            <a:r>
              <a:rPr lang="en-GB" sz="1000" dirty="0">
                <a:latin typeface="Calibri" panose="020F0502020204030204" pitchFamily="34" charset="0"/>
                <a:ea typeface="Calibri" panose="020F0502020204030204" pitchFamily="34" charset="0"/>
                <a:cs typeface="Calibri" panose="020F050202020403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000" b="0" dirty="0">
              <a:latin typeface="Calibri" panose="020F0502020204030204" pitchFamily="34" charset="0"/>
              <a:ea typeface="Calibri" panose="020F0502020204030204" pitchFamily="34" charset="0"/>
              <a:cs typeface="Calibri" panose="020F050202020403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sz="1000" b="0" dirty="0">
                <a:latin typeface="Calibri" panose="020F0502020204030204" pitchFamily="34" charset="0"/>
                <a:ea typeface="Calibri" panose="020F0502020204030204" pitchFamily="34" charset="0"/>
                <a:cs typeface="Calibri" panose="020F0502020204030204" pitchFamily="34" charset="0"/>
              </a:rPr>
              <a:t>Reference: </a:t>
            </a:r>
          </a:p>
          <a:p>
            <a:pPr marL="0" marR="0" lvl="0" indent="0" algn="l" defTabSz="914400" rtl="0" eaLnBrk="1" fontAlgn="auto" latinLnBrk="0" hangingPunct="1">
              <a:lnSpc>
                <a:spcPct val="100000"/>
              </a:lnSpc>
              <a:spcBef>
                <a:spcPts val="0"/>
              </a:spcBef>
              <a:spcAft>
                <a:spcPts val="0"/>
              </a:spcAft>
              <a:buClrTx/>
              <a:buSzTx/>
              <a:buFontTx/>
              <a:buNone/>
              <a:tabLst/>
              <a:defRPr/>
            </a:pPr>
            <a:r>
              <a:rPr lang="de-DE" sz="1000" dirty="0">
                <a:solidFill>
                  <a:schemeClr val="tx1"/>
                </a:solidFill>
                <a:latin typeface="Calibri" panose="020F0502020204030204" pitchFamily="34" charset="0"/>
                <a:ea typeface="Calibri" panose="020F0502020204030204" pitchFamily="34" charset="0"/>
                <a:cs typeface="Calibri" panose="020F0502020204030204" pitchFamily="34" charset="0"/>
              </a:rPr>
              <a:t>1. Schneider-Thoma J, Zhu Y, Qin M et al. </a:t>
            </a:r>
            <a:r>
              <a:rPr lang="en-GB" sz="1000" dirty="0">
                <a:solidFill>
                  <a:schemeClr val="tx1"/>
                </a:solidFill>
                <a:latin typeface="Calibri" panose="020F0502020204030204" pitchFamily="34" charset="0"/>
                <a:ea typeface="Calibri" panose="020F0502020204030204" pitchFamily="34" charset="0"/>
                <a:cs typeface="Calibri" panose="020F0502020204030204" pitchFamily="34" charset="0"/>
              </a:rPr>
              <a:t>Comparative efficacy and tolerability of antidopaminergic and muscarinic antipsychotics for acute schizophrenia: a network meta-analysis of randomised controlled trials indexed in international English and Chinese databases. </a:t>
            </a:r>
            <a:r>
              <a:rPr lang="de-DE" sz="1000" dirty="0">
                <a:solidFill>
                  <a:schemeClr val="tx1"/>
                </a:solidFill>
                <a:latin typeface="Calibri" panose="020F0502020204030204" pitchFamily="34" charset="0"/>
                <a:ea typeface="Calibri" panose="020F0502020204030204" pitchFamily="34" charset="0"/>
                <a:cs typeface="Calibri" panose="020F0502020204030204" pitchFamily="34" charset="0"/>
              </a:rPr>
              <a:t>Lancet 2026; 407: 876–891.</a:t>
            </a:r>
            <a:endParaRPr lang="en-GB" sz="1000" dirty="0">
              <a:latin typeface="Calibri" panose="020F0502020204030204" pitchFamily="34" charset="0"/>
              <a:ea typeface="Calibri" panose="020F0502020204030204" pitchFamily="34" charset="0"/>
              <a:cs typeface="Calibri" panose="020F0502020204030204" pitchFamily="34" charset="0"/>
            </a:endParaRPr>
          </a:p>
        </p:txBody>
      </p:sp>
      <p:sp>
        <p:nvSpPr>
          <p:cNvPr id="4" name="Slide Number Placeholder 3">
            <a:extLst>
              <a:ext uri="{FF2B5EF4-FFF2-40B4-BE49-F238E27FC236}">
                <a16:creationId xmlns:a16="http://schemas.microsoft.com/office/drawing/2014/main" id="{AA9B8313-3CF7-1B9A-C98A-8DBDD0E65CE1}"/>
              </a:ext>
            </a:extLst>
          </p:cNvPr>
          <p:cNvSpPr>
            <a:spLocks noGrp="1"/>
          </p:cNvSpPr>
          <p:nvPr>
            <p:ph type="sldNum" sz="quarter" idx="5"/>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1F8FAE91-9FB9-44F3-8949-98E17D825C52}" type="slidenum">
              <a:rPr kumimoji="0" lang="en-GB" sz="1200" b="0" i="0" u="none" strike="noStrike" kern="1200" cap="none" spc="0" normalizeH="0" baseline="0" noProof="0" smtClean="0">
                <a:ln>
                  <a:noFill/>
                </a:ln>
                <a:solidFill>
                  <a:prstClr val="black"/>
                </a:solidFill>
                <a:effectLst/>
                <a:uLnTx/>
                <a:uFillTx/>
                <a:latin typeface="Aptos" panose="0211000402020202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GB" sz="1200" b="0" i="0" u="none" strike="noStrike" kern="1200" cap="none" spc="0" normalizeH="0" baseline="0" noProof="0">
              <a:ln>
                <a:noFill/>
              </a:ln>
              <a:solidFill>
                <a:prstClr val="black"/>
              </a:solidFill>
              <a:effectLst/>
              <a:uLnTx/>
              <a:uFillTx/>
              <a:latin typeface="Aptos" panose="02110004020202020204"/>
              <a:ea typeface="+mn-ea"/>
              <a:cs typeface="+mn-cs"/>
            </a:endParaRPr>
          </a:p>
        </p:txBody>
      </p:sp>
    </p:spTree>
    <p:extLst>
      <p:ext uri="{BB962C8B-B14F-4D97-AF65-F5344CB8AC3E}">
        <p14:creationId xmlns:p14="http://schemas.microsoft.com/office/powerpoint/2010/main" val="391454226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83CB9554-DBBF-45EE-B195-27A13C15D076}"/>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
        <p:nvSpPr>
          <p:cNvPr id="28" name="Rectangle 27">
            <a:extLst>
              <a:ext uri="{FF2B5EF4-FFF2-40B4-BE49-F238E27FC236}">
                <a16:creationId xmlns:a16="http://schemas.microsoft.com/office/drawing/2014/main" id="{95ADC762-8706-49BF-B0C9-DB8B18411C25}"/>
              </a:ext>
            </a:extLst>
          </p:cNvPr>
          <p:cNvSpPr/>
          <p:nvPr/>
        </p:nvSpPr>
        <p:spPr>
          <a:xfrm>
            <a:off x="0" y="-1"/>
            <a:ext cx="12192000" cy="6858001"/>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Graphic 8">
            <a:extLst>
              <a:ext uri="{FF2B5EF4-FFF2-40B4-BE49-F238E27FC236}">
                <a16:creationId xmlns:a16="http://schemas.microsoft.com/office/drawing/2014/main" id="{7FABB232-20E7-4120-82D3-0BF832B134D8}"/>
              </a:ext>
            </a:extLst>
          </p:cNvPr>
          <p:cNvSpPr/>
          <p:nvPr/>
        </p:nvSpPr>
        <p:spPr>
          <a:xfrm>
            <a:off x="8152873" y="5937114"/>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23" name="Picture Placeholder 22">
            <a:extLst>
              <a:ext uri="{FF2B5EF4-FFF2-40B4-BE49-F238E27FC236}">
                <a16:creationId xmlns:a16="http://schemas.microsoft.com/office/drawing/2014/main" id="{5A8DB64F-28AD-40CA-9421-A2D1C7684BB0}"/>
              </a:ext>
            </a:extLst>
          </p:cNvPr>
          <p:cNvSpPr>
            <a:spLocks noGrp="1"/>
          </p:cNvSpPr>
          <p:nvPr>
            <p:ph type="pic" sz="quarter" idx="16"/>
          </p:nvPr>
        </p:nvSpPr>
        <p:spPr>
          <a:xfrm>
            <a:off x="1" y="-1"/>
            <a:ext cx="7649633" cy="6858001"/>
          </a:xfrm>
          <a:custGeom>
            <a:avLst/>
            <a:gdLst>
              <a:gd name="connsiteX0" fmla="*/ 4723566 w 5737225"/>
              <a:gd name="connsiteY0" fmla="*/ 4092221 h 5143501"/>
              <a:gd name="connsiteX1" fmla="*/ 5737225 w 5737225"/>
              <a:gd name="connsiteY1" fmla="*/ 4092221 h 5143501"/>
              <a:gd name="connsiteX2" fmla="*/ 5737225 w 5737225"/>
              <a:gd name="connsiteY2" fmla="*/ 5143501 h 5143501"/>
              <a:gd name="connsiteX3" fmla="*/ 4723566 w 5737225"/>
              <a:gd name="connsiteY3" fmla="*/ 5143501 h 5143501"/>
              <a:gd name="connsiteX4" fmla="*/ 2852079 w 5737225"/>
              <a:gd name="connsiteY4" fmla="*/ 1876859 h 5143501"/>
              <a:gd name="connsiteX5" fmla="*/ 2785700 w 5737225"/>
              <a:gd name="connsiteY5" fmla="*/ 1943387 h 5143501"/>
              <a:gd name="connsiteX6" fmla="*/ 2785700 w 5737225"/>
              <a:gd name="connsiteY6" fmla="*/ 4630359 h 5143501"/>
              <a:gd name="connsiteX7" fmla="*/ 2852015 w 5737225"/>
              <a:gd name="connsiteY7" fmla="*/ 4696957 h 5143501"/>
              <a:gd name="connsiteX8" fmla="*/ 4071744 w 5737225"/>
              <a:gd name="connsiteY8" fmla="*/ 4696957 h 5143501"/>
              <a:gd name="connsiteX9" fmla="*/ 4138341 w 5737225"/>
              <a:gd name="connsiteY9" fmla="*/ 4630550 h 5143501"/>
              <a:gd name="connsiteX10" fmla="*/ 4138341 w 5737225"/>
              <a:gd name="connsiteY10" fmla="*/ 4630549 h 5143501"/>
              <a:gd name="connsiteX11" fmla="*/ 4138341 w 5737225"/>
              <a:gd name="connsiteY11" fmla="*/ 4630359 h 5143501"/>
              <a:gd name="connsiteX12" fmla="*/ 4071744 w 5737225"/>
              <a:gd name="connsiteY12" fmla="*/ 4563977 h 5143501"/>
              <a:gd name="connsiteX13" fmla="*/ 4071755 w 5737225"/>
              <a:gd name="connsiteY13" fmla="*/ 4563976 h 5143501"/>
              <a:gd name="connsiteX14" fmla="*/ 2918679 w 5737225"/>
              <a:gd name="connsiteY14" fmla="*/ 4563976 h 5143501"/>
              <a:gd name="connsiteX15" fmla="*/ 2918679 w 5737225"/>
              <a:gd name="connsiteY15" fmla="*/ 1943457 h 5143501"/>
              <a:gd name="connsiteX16" fmla="*/ 2852079 w 5737225"/>
              <a:gd name="connsiteY16" fmla="*/ 1876859 h 5143501"/>
              <a:gd name="connsiteX17" fmla="*/ 0 w 5737225"/>
              <a:gd name="connsiteY17" fmla="*/ 0 h 5143501"/>
              <a:gd name="connsiteX18" fmla="*/ 3202169 w 5737225"/>
              <a:gd name="connsiteY18" fmla="*/ 0 h 5143501"/>
              <a:gd name="connsiteX19" fmla="*/ 3202169 w 5737225"/>
              <a:gd name="connsiteY19" fmla="*/ 1237041 h 5143501"/>
              <a:gd name="connsiteX20" fmla="*/ 3268496 w 5737225"/>
              <a:gd name="connsiteY20" fmla="*/ 1303647 h 5143501"/>
              <a:gd name="connsiteX21" fmla="*/ 4071999 w 5737225"/>
              <a:gd name="connsiteY21" fmla="*/ 1303647 h 5143501"/>
              <a:gd name="connsiteX22" fmla="*/ 4138491 w 5737225"/>
              <a:gd name="connsiteY22" fmla="*/ 1237155 h 5143501"/>
              <a:gd name="connsiteX23" fmla="*/ 4071999 w 5737225"/>
              <a:gd name="connsiteY23" fmla="*/ 1170662 h 5143501"/>
              <a:gd name="connsiteX24" fmla="*/ 3335164 w 5737225"/>
              <a:gd name="connsiteY24" fmla="*/ 1170662 h 5143501"/>
              <a:gd name="connsiteX25" fmla="*/ 3335164 w 5737225"/>
              <a:gd name="connsiteY25" fmla="*/ 0 h 5143501"/>
              <a:gd name="connsiteX26" fmla="*/ 5737225 w 5737225"/>
              <a:gd name="connsiteY26" fmla="*/ 0 h 5143501"/>
              <a:gd name="connsiteX27" fmla="*/ 5737225 w 5737225"/>
              <a:gd name="connsiteY27" fmla="*/ 456923 h 5143501"/>
              <a:gd name="connsiteX28" fmla="*/ 5061452 w 5737225"/>
              <a:gd name="connsiteY28" fmla="*/ 456923 h 5143501"/>
              <a:gd name="connsiteX29" fmla="*/ 4994854 w 5737225"/>
              <a:gd name="connsiteY29" fmla="*/ 523527 h 5143501"/>
              <a:gd name="connsiteX30" fmla="*/ 5061402 w 5737225"/>
              <a:gd name="connsiteY30" fmla="*/ 589901 h 5143501"/>
              <a:gd name="connsiteX31" fmla="*/ 5737225 w 5737225"/>
              <a:gd name="connsiteY31" fmla="*/ 589901 h 5143501"/>
              <a:gd name="connsiteX32" fmla="*/ 5737225 w 5737225"/>
              <a:gd name="connsiteY32" fmla="*/ 2089756 h 5143501"/>
              <a:gd name="connsiteX33" fmla="*/ 4629893 w 5737225"/>
              <a:gd name="connsiteY33" fmla="*/ 2089756 h 5143501"/>
              <a:gd name="connsiteX34" fmla="*/ 4629893 w 5737225"/>
              <a:gd name="connsiteY34" fmla="*/ 1510997 h 5143501"/>
              <a:gd name="connsiteX35" fmla="*/ 4563439 w 5737225"/>
              <a:gd name="connsiteY35" fmla="*/ 1444400 h 5143501"/>
              <a:gd name="connsiteX36" fmla="*/ 4563282 w 5737225"/>
              <a:gd name="connsiteY36" fmla="*/ 1444400 h 5143501"/>
              <a:gd name="connsiteX37" fmla="*/ 4496684 w 5737225"/>
              <a:gd name="connsiteY37" fmla="*/ 1510997 h 5143501"/>
              <a:gd name="connsiteX38" fmla="*/ 4496684 w 5737225"/>
              <a:gd name="connsiteY38" fmla="*/ 2156580 h 5143501"/>
              <a:gd name="connsiteX39" fmla="*/ 4563233 w 5737225"/>
              <a:gd name="connsiteY39" fmla="*/ 2222962 h 5143501"/>
              <a:gd name="connsiteX40" fmla="*/ 4563235 w 5737225"/>
              <a:gd name="connsiteY40" fmla="*/ 2222962 h 5143501"/>
              <a:gd name="connsiteX41" fmla="*/ 5737225 w 5737225"/>
              <a:gd name="connsiteY41" fmla="*/ 2222962 h 5143501"/>
              <a:gd name="connsiteX42" fmla="*/ 5737225 w 5737225"/>
              <a:gd name="connsiteY42" fmla="*/ 3959244 h 5143501"/>
              <a:gd name="connsiteX43" fmla="*/ 4723569 w 5737225"/>
              <a:gd name="connsiteY43" fmla="*/ 3959244 h 5143501"/>
              <a:gd name="connsiteX44" fmla="*/ 4723569 w 5737225"/>
              <a:gd name="connsiteY44" fmla="*/ 3172909 h 5143501"/>
              <a:gd name="connsiteX45" fmla="*/ 4656893 w 5737225"/>
              <a:gd name="connsiteY45" fmla="*/ 3106534 h 5143501"/>
              <a:gd name="connsiteX46" fmla="*/ 4656742 w 5737225"/>
              <a:gd name="connsiteY46" fmla="*/ 3106534 h 5143501"/>
              <a:gd name="connsiteX47" fmla="*/ 3781167 w 5737225"/>
              <a:gd name="connsiteY47" fmla="*/ 3106534 h 5143501"/>
              <a:gd name="connsiteX48" fmla="*/ 3781167 w 5737225"/>
              <a:gd name="connsiteY48" fmla="*/ 2468938 h 5143501"/>
              <a:gd name="connsiteX49" fmla="*/ 3714836 w 5737225"/>
              <a:gd name="connsiteY49" fmla="*/ 2402336 h 5143501"/>
              <a:gd name="connsiteX50" fmla="*/ 3714786 w 5737225"/>
              <a:gd name="connsiteY50" fmla="*/ 2402336 h 5143501"/>
              <a:gd name="connsiteX51" fmla="*/ 3648187 w 5737225"/>
              <a:gd name="connsiteY51" fmla="*/ 2468938 h 5143501"/>
              <a:gd name="connsiteX52" fmla="*/ 3648187 w 5737225"/>
              <a:gd name="connsiteY52" fmla="*/ 3172909 h 5143501"/>
              <a:gd name="connsiteX53" fmla="*/ 3714785 w 5737225"/>
              <a:gd name="connsiteY53" fmla="*/ 3239515 h 5143501"/>
              <a:gd name="connsiteX54" fmla="*/ 4590358 w 5737225"/>
              <a:gd name="connsiteY54" fmla="*/ 3239515 h 5143501"/>
              <a:gd name="connsiteX55" fmla="*/ 4590358 w 5737225"/>
              <a:gd name="connsiteY55" fmla="*/ 5143501 h 5143501"/>
              <a:gd name="connsiteX56" fmla="*/ 0 w 5737225"/>
              <a:gd name="connsiteY56" fmla="*/ 514350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37225" h="5143501">
                <a:moveTo>
                  <a:pt x="4723566" y="4092221"/>
                </a:moveTo>
                <a:lnTo>
                  <a:pt x="5737225" y="4092221"/>
                </a:lnTo>
                <a:lnTo>
                  <a:pt x="5737225" y="5143501"/>
                </a:lnTo>
                <a:lnTo>
                  <a:pt x="4723566" y="5143501"/>
                </a:lnTo>
                <a:close/>
                <a:moveTo>
                  <a:pt x="2852079" y="1876859"/>
                </a:moveTo>
                <a:cubicBezTo>
                  <a:pt x="2815377" y="1876900"/>
                  <a:pt x="2785659" y="1906686"/>
                  <a:pt x="2785700" y="1943387"/>
                </a:cubicBezTo>
                <a:lnTo>
                  <a:pt x="2785700" y="4630359"/>
                </a:lnTo>
                <a:cubicBezTo>
                  <a:pt x="2785622" y="4667062"/>
                  <a:pt x="2815312" y="4696879"/>
                  <a:pt x="2852015" y="4696957"/>
                </a:cubicBezTo>
                <a:lnTo>
                  <a:pt x="4071744" y="4696957"/>
                </a:lnTo>
                <a:cubicBezTo>
                  <a:pt x="4108472" y="4697009"/>
                  <a:pt x="4138288" y="4667278"/>
                  <a:pt x="4138341" y="4630550"/>
                </a:cubicBezTo>
                <a:cubicBezTo>
                  <a:pt x="4138341" y="4630550"/>
                  <a:pt x="4138341" y="4630549"/>
                  <a:pt x="4138341" y="4630549"/>
                </a:cubicBezTo>
                <a:lnTo>
                  <a:pt x="4138341" y="4630359"/>
                </a:lnTo>
                <a:cubicBezTo>
                  <a:pt x="4138219" y="4593664"/>
                  <a:pt x="4108439" y="4563980"/>
                  <a:pt x="4071744" y="4563977"/>
                </a:cubicBezTo>
                <a:lnTo>
                  <a:pt x="4071755" y="4563976"/>
                </a:lnTo>
                <a:lnTo>
                  <a:pt x="2918679" y="4563976"/>
                </a:lnTo>
                <a:lnTo>
                  <a:pt x="2918679" y="1943457"/>
                </a:lnTo>
                <a:cubicBezTo>
                  <a:pt x="2918651" y="1906687"/>
                  <a:pt x="2888849" y="1876886"/>
                  <a:pt x="2852079" y="1876859"/>
                </a:cubicBezTo>
                <a:close/>
                <a:moveTo>
                  <a:pt x="0" y="0"/>
                </a:moveTo>
                <a:lnTo>
                  <a:pt x="3202169" y="0"/>
                </a:lnTo>
                <a:lnTo>
                  <a:pt x="3202169" y="1237041"/>
                </a:lnTo>
                <a:cubicBezTo>
                  <a:pt x="3202092" y="1273750"/>
                  <a:pt x="3231787" y="1303570"/>
                  <a:pt x="3268496" y="1303647"/>
                </a:cubicBezTo>
                <a:lnTo>
                  <a:pt x="4071999" y="1303647"/>
                </a:lnTo>
                <a:cubicBezTo>
                  <a:pt x="4108721" y="1303647"/>
                  <a:pt x="4138491" y="1273878"/>
                  <a:pt x="4138491" y="1237155"/>
                </a:cubicBezTo>
                <a:cubicBezTo>
                  <a:pt x="4138491" y="1200432"/>
                  <a:pt x="4108721" y="1170662"/>
                  <a:pt x="4071999" y="1170662"/>
                </a:cubicBezTo>
                <a:lnTo>
                  <a:pt x="3335164" y="1170662"/>
                </a:lnTo>
                <a:lnTo>
                  <a:pt x="3335164" y="0"/>
                </a:lnTo>
                <a:lnTo>
                  <a:pt x="5737225" y="0"/>
                </a:lnTo>
                <a:lnTo>
                  <a:pt x="5737225" y="456923"/>
                </a:lnTo>
                <a:lnTo>
                  <a:pt x="5061452" y="456923"/>
                </a:lnTo>
                <a:cubicBezTo>
                  <a:pt x="5024681" y="456954"/>
                  <a:pt x="4994882" y="486756"/>
                  <a:pt x="4994854" y="523527"/>
                </a:cubicBezTo>
                <a:cubicBezTo>
                  <a:pt x="4994902" y="560232"/>
                  <a:pt x="5024697" y="589949"/>
                  <a:pt x="5061402" y="589901"/>
                </a:cubicBezTo>
                <a:lnTo>
                  <a:pt x="5737225" y="589901"/>
                </a:lnTo>
                <a:lnTo>
                  <a:pt x="5737225" y="2089756"/>
                </a:lnTo>
                <a:lnTo>
                  <a:pt x="4629893" y="2089756"/>
                </a:lnTo>
                <a:lnTo>
                  <a:pt x="4629893" y="1510997"/>
                </a:lnTo>
                <a:cubicBezTo>
                  <a:pt x="4629933" y="1474256"/>
                  <a:pt x="4600181" y="1444440"/>
                  <a:pt x="4563439" y="1444400"/>
                </a:cubicBezTo>
                <a:lnTo>
                  <a:pt x="4563282" y="1444400"/>
                </a:lnTo>
                <a:cubicBezTo>
                  <a:pt x="4526514" y="1444429"/>
                  <a:pt x="4496714" y="1474229"/>
                  <a:pt x="4496684" y="1510997"/>
                </a:cubicBezTo>
                <a:lnTo>
                  <a:pt x="4496684" y="2156580"/>
                </a:lnTo>
                <a:cubicBezTo>
                  <a:pt x="4496730" y="2193288"/>
                  <a:pt x="4526525" y="2223008"/>
                  <a:pt x="4563233" y="2222962"/>
                </a:cubicBezTo>
                <a:cubicBezTo>
                  <a:pt x="4563234" y="2222962"/>
                  <a:pt x="4563235" y="2222962"/>
                  <a:pt x="4563235" y="2222962"/>
                </a:cubicBezTo>
                <a:lnTo>
                  <a:pt x="5737225" y="2222962"/>
                </a:lnTo>
                <a:lnTo>
                  <a:pt x="5737225" y="3959244"/>
                </a:lnTo>
                <a:lnTo>
                  <a:pt x="4723569" y="3959244"/>
                </a:lnTo>
                <a:lnTo>
                  <a:pt x="4723569" y="3172909"/>
                </a:lnTo>
                <a:cubicBezTo>
                  <a:pt x="4723486" y="3136168"/>
                  <a:pt x="4693634" y="3106451"/>
                  <a:pt x="4656893" y="3106534"/>
                </a:cubicBezTo>
                <a:lnTo>
                  <a:pt x="4656742" y="3106534"/>
                </a:lnTo>
                <a:lnTo>
                  <a:pt x="3781167" y="3106534"/>
                </a:lnTo>
                <a:lnTo>
                  <a:pt x="3781167" y="2468938"/>
                </a:lnTo>
                <a:cubicBezTo>
                  <a:pt x="3781242" y="2432230"/>
                  <a:pt x="3751545" y="2402411"/>
                  <a:pt x="3714836" y="2402336"/>
                </a:cubicBezTo>
                <a:lnTo>
                  <a:pt x="3714786" y="2402336"/>
                </a:lnTo>
                <a:cubicBezTo>
                  <a:pt x="3678045" y="2402437"/>
                  <a:pt x="3648287" y="2432197"/>
                  <a:pt x="3648187" y="2468938"/>
                </a:cubicBezTo>
                <a:lnTo>
                  <a:pt x="3648187" y="3172909"/>
                </a:lnTo>
                <a:cubicBezTo>
                  <a:pt x="3648210" y="3209682"/>
                  <a:pt x="3678012" y="3239487"/>
                  <a:pt x="3714785" y="3239515"/>
                </a:cubicBezTo>
                <a:lnTo>
                  <a:pt x="4590358" y="3239515"/>
                </a:lnTo>
                <a:lnTo>
                  <a:pt x="4590358" y="5143501"/>
                </a:lnTo>
                <a:lnTo>
                  <a:pt x="0" y="5143501"/>
                </a:lnTo>
                <a:close/>
              </a:path>
            </a:pathLst>
          </a:custGeom>
          <a:noFill/>
        </p:spPr>
        <p:txBody>
          <a:bodyPr wrap="square">
            <a:noAutofit/>
          </a:bodyPr>
          <a:lstStyle>
            <a:lvl1pPr>
              <a:defRPr>
                <a:solidFill>
                  <a:srgbClr val="1A1A17"/>
                </a:solidFill>
              </a:defRPr>
            </a:lvl1pPr>
          </a:lstStyle>
          <a:p>
            <a:r>
              <a:rPr lang="en-US"/>
              <a:t>Click icon to add picture</a:t>
            </a:r>
            <a:endParaRPr lang="da-DK"/>
          </a:p>
        </p:txBody>
      </p:sp>
      <p:sp>
        <p:nvSpPr>
          <p:cNvPr id="24" name="Text Placeholder 23">
            <a:extLst>
              <a:ext uri="{FF2B5EF4-FFF2-40B4-BE49-F238E27FC236}">
                <a16:creationId xmlns:a16="http://schemas.microsoft.com/office/drawing/2014/main" id="{93E2F4AF-D4BB-40DE-B41A-382CA3CDC043}"/>
              </a:ext>
            </a:extLst>
          </p:cNvPr>
          <p:cNvSpPr>
            <a:spLocks noGrp="1"/>
          </p:cNvSpPr>
          <p:nvPr>
            <p:ph type="body" sz="quarter" idx="17"/>
          </p:nvPr>
        </p:nvSpPr>
        <p:spPr>
          <a:xfrm>
            <a:off x="8186737" y="513000"/>
            <a:ext cx="3463926" cy="240065"/>
          </a:xfrm>
          <a:prstGeom prst="rect">
            <a:avLst/>
          </a:prstGeom>
        </p:spPr>
        <p:txBody>
          <a:bodyPr wrap="square" lIns="0" tIns="0" rIns="0" bIns="0">
            <a:noAutofit/>
          </a:bodyPr>
          <a:lstStyle>
            <a:lvl1pPr marL="0" indent="0">
              <a:buNone/>
              <a:defRPr sz="1733" kern="0" baseline="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dirty="0"/>
              <a:t>Click to edit Master text styles</a:t>
            </a:r>
          </a:p>
        </p:txBody>
      </p:sp>
      <p:sp>
        <p:nvSpPr>
          <p:cNvPr id="27" name="Text Placeholder 23">
            <a:extLst>
              <a:ext uri="{FF2B5EF4-FFF2-40B4-BE49-F238E27FC236}">
                <a16:creationId xmlns:a16="http://schemas.microsoft.com/office/drawing/2014/main" id="{5C8C6C4C-26A7-480C-A356-E9C9FE7937FC}"/>
              </a:ext>
            </a:extLst>
          </p:cNvPr>
          <p:cNvSpPr>
            <a:spLocks noGrp="1"/>
          </p:cNvSpPr>
          <p:nvPr>
            <p:ph type="body" sz="quarter" idx="18"/>
          </p:nvPr>
        </p:nvSpPr>
        <p:spPr>
          <a:xfrm>
            <a:off x="8186737" y="986690"/>
            <a:ext cx="3463926" cy="4062310"/>
          </a:xfrm>
          <a:prstGeom prst="rect">
            <a:avLst/>
          </a:prstGeom>
        </p:spPr>
        <p:txBody>
          <a:bodyPr wrap="square" lIns="0" tIns="0" rIns="0" bIns="0">
            <a:noAutofit/>
          </a:bodyPr>
          <a:lstStyle>
            <a:lvl1pPr marL="0" indent="0">
              <a:lnSpc>
                <a:spcPct val="90000"/>
              </a:lnSpc>
              <a:buNone/>
              <a:defRPr sz="3733" b="1">
                <a:solidFill>
                  <a:srgbClr val="3F1A01"/>
                </a:solidFill>
              </a:defRPr>
            </a:lvl1pPr>
          </a:lstStyle>
          <a:p>
            <a:pPr lvl="0"/>
            <a:r>
              <a:rPr lang="en-US" dirty="0"/>
              <a:t>Click to edit Master text styles</a:t>
            </a:r>
          </a:p>
        </p:txBody>
      </p:sp>
      <p:sp>
        <p:nvSpPr>
          <p:cNvPr id="8" name="ExternalLogo" hidden="1">
            <a:extLst>
              <a:ext uri="{FF2B5EF4-FFF2-40B4-BE49-F238E27FC236}">
                <a16:creationId xmlns:a16="http://schemas.microsoft.com/office/drawing/2014/main" id="{EB83A143-A85C-483C-9696-7B32A177F6E1}"/>
              </a:ext>
            </a:extLst>
          </p:cNvPr>
          <p:cNvSpPr/>
          <p:nvPr/>
        </p:nvSpPr>
        <p:spPr>
          <a:xfrm>
            <a:off x="8181032" y="5019883"/>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0410117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1/3 box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9080500" y="1416785"/>
            <a:ext cx="3111501" cy="4415215"/>
          </a:xfrm>
          <a:prstGeom prst="snipRoundRect">
            <a:avLst>
              <a:gd name="adj1" fmla="val 10679"/>
              <a:gd name="adj2" fmla="val 0"/>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6" name="Text Placeholder 23">
            <a:extLst>
              <a:ext uri="{FF2B5EF4-FFF2-40B4-BE49-F238E27FC236}">
                <a16:creationId xmlns:a16="http://schemas.microsoft.com/office/drawing/2014/main" id="{0E4D4693-4659-4187-ABB4-973AA3E9F61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86E6DD32-9C68-44BF-B120-2AE408D1786E}"/>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8435458E-E65E-4511-8905-9873E2C665A3}"/>
              </a:ext>
            </a:extLst>
          </p:cNvPr>
          <p:cNvSpPr>
            <a:spLocks noGrp="1"/>
          </p:cNvSpPr>
          <p:nvPr>
            <p:ph idx="19"/>
          </p:nvPr>
        </p:nvSpPr>
        <p:spPr>
          <a:xfrm>
            <a:off x="5397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C7B08E89-D892-4380-88F0-37603E5C76A6}"/>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1FA609F-6FF6-40DC-8E24-6EC5975A02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84526135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1/3 box lef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64CF8D84-61CC-4DD9-995C-3AE5406BA918}"/>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C27C748-BDAF-46F9-8F7F-7E2A7EFEC66B}"/>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3AEC8A2B-D88C-44AE-AC2B-A13D83E5BE3F}"/>
              </a:ext>
            </a:extLst>
          </p:cNvPr>
          <p:cNvSpPr>
            <a:spLocks noGrp="1"/>
          </p:cNvSpPr>
          <p:nvPr>
            <p:ph idx="19"/>
          </p:nvPr>
        </p:nvSpPr>
        <p:spPr>
          <a:xfrm>
            <a:off x="33845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66D84B1D-4E7E-4816-81C0-9EA4A324043C}"/>
              </a:ext>
            </a:extLst>
          </p:cNvPr>
          <p:cNvSpPr>
            <a:spLocks noGrp="1"/>
          </p:cNvSpPr>
          <p:nvPr>
            <p:ph sz="half" idx="21"/>
          </p:nvPr>
        </p:nvSpPr>
        <p:spPr>
          <a:xfrm>
            <a:off x="0" y="1416785"/>
            <a:ext cx="3114675" cy="4415215"/>
          </a:xfrm>
          <a:prstGeom prst="round1Rect">
            <a:avLst>
              <a:gd name="adj" fmla="val 7879"/>
            </a:avLst>
          </a:prstGeom>
          <a:solidFill>
            <a:srgbClr val="D9D1CC"/>
          </a:solidFill>
        </p:spPr>
        <p:txBody>
          <a:bodyPr vert="horz" lIns="36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3B4449AF-052C-4E4D-80A8-C32F1317B18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516D23F4-4203-45CD-8C41-02DBAE62725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71856287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box top">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539750" y="1416785"/>
            <a:ext cx="11110914" cy="640551"/>
          </a:xfrm>
          <a:prstGeom prst="roundRect">
            <a:avLst>
              <a:gd name="adj" fmla="val 0"/>
            </a:avLst>
          </a:prstGeom>
          <a:noFill/>
          <a:ln w="12700">
            <a:solidFill>
              <a:srgbClr val="3F1A01"/>
            </a:solidFill>
          </a:ln>
        </p:spPr>
        <p:txBody>
          <a:bodyPr vert="horz" lIns="180000" tIns="180000" rIns="180000" bIns="180000" rtlCol="0">
            <a:noAutofit/>
          </a:bodyPr>
          <a:lstStyle>
            <a:lvl1pPr>
              <a:defRPr lang="en-GB" sz="1400" dirty="0">
                <a:solidFill>
                  <a:srgbClr val="3F1A01"/>
                </a:solidFill>
              </a:defRPr>
            </a:lvl1pPr>
          </a:lstStyle>
          <a:p>
            <a:pPr marL="180000" lvl="0" indent="-180000"/>
            <a:r>
              <a:rPr lang="en-US"/>
              <a:t>Click to edit Master text styles</a:t>
            </a:r>
          </a:p>
        </p:txBody>
      </p:sp>
      <p:sp>
        <p:nvSpPr>
          <p:cNvPr id="16" name="Text Placeholder 23">
            <a:extLst>
              <a:ext uri="{FF2B5EF4-FFF2-40B4-BE49-F238E27FC236}">
                <a16:creationId xmlns:a16="http://schemas.microsoft.com/office/drawing/2014/main" id="{2CCC86B9-2D5D-4C2B-AB04-1BEACE5EFA6F}"/>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A312696C-CDCF-4177-B53A-0AA1EF24DB6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374CEACC-B1C4-4362-9DD9-7FD3DE74C17F}"/>
              </a:ext>
            </a:extLst>
          </p:cNvPr>
          <p:cNvSpPr>
            <a:spLocks noGrp="1"/>
          </p:cNvSpPr>
          <p:nvPr>
            <p:ph idx="19"/>
          </p:nvPr>
        </p:nvSpPr>
        <p:spPr>
          <a:xfrm>
            <a:off x="539750" y="2327336"/>
            <a:ext cx="11110913" cy="3504664"/>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ladsholder til tekst 4">
            <a:extLst>
              <a:ext uri="{FF2B5EF4-FFF2-40B4-BE49-F238E27FC236}">
                <a16:creationId xmlns:a16="http://schemas.microsoft.com/office/drawing/2014/main" id="{C2FA2014-45E3-4655-AD32-913166D73C50}"/>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C5BA4F94-D2E2-44F9-B1D2-71668720D83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901559729"/>
      </p:ext>
    </p:extLst>
  </p:cSld>
  <p:clrMapOvr>
    <a:masterClrMapping/>
  </p:clrMapOvr>
  <p:extLst>
    <p:ext uri="{DCECCB84-F9BA-43D5-87BE-67443E8EF086}">
      <p15:sldGuideLst xmlns:p15="http://schemas.microsoft.com/office/powerpoint/2012/main"/>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336F67-6EC0-4D94-9FA3-005804C5CF22}"/>
              </a:ext>
            </a:extLst>
          </p:cNvPr>
          <p:cNvSpPr>
            <a:spLocks noGrp="1"/>
          </p:cNvSpPr>
          <p:nvPr>
            <p:ph type="pic" idx="1"/>
          </p:nvPr>
        </p:nvSpPr>
        <p:spPr>
          <a:xfrm>
            <a:off x="5283200" y="1416785"/>
            <a:ext cx="6362700" cy="4415215"/>
          </a:xfrm>
          <a:prstGeom prst="round2DiagRect">
            <a:avLst>
              <a:gd name="adj1" fmla="val 0"/>
              <a:gd name="adj2" fmla="val 12069"/>
            </a:avLst>
          </a:prstGeom>
        </p:spPr>
        <p:txBody>
          <a:bodyPr/>
          <a:lstStyle>
            <a:lvl1pPr marL="0" indent="0">
              <a:buNone/>
              <a:defRPr sz="2000">
                <a:solidFill>
                  <a:srgbClr val="1A1A1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da-DK"/>
          </a:p>
        </p:txBody>
      </p:sp>
      <p:sp>
        <p:nvSpPr>
          <p:cNvPr id="14" name="Text Placeholder 23">
            <a:extLst>
              <a:ext uri="{FF2B5EF4-FFF2-40B4-BE49-F238E27FC236}">
                <a16:creationId xmlns:a16="http://schemas.microsoft.com/office/drawing/2014/main" id="{20F21667-3A77-4BD5-AA10-B777CEEB8E92}"/>
              </a:ext>
            </a:extLst>
          </p:cNvPr>
          <p:cNvSpPr>
            <a:spLocks noGrp="1"/>
          </p:cNvSpPr>
          <p:nvPr>
            <p:ph type="body" sz="quarter" idx="19"/>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Content Placeholder 2">
            <a:extLst>
              <a:ext uri="{FF2B5EF4-FFF2-40B4-BE49-F238E27FC236}">
                <a16:creationId xmlns:a16="http://schemas.microsoft.com/office/drawing/2014/main" id="{ADC0193F-BC1A-423E-8734-55776A8D0CB8}"/>
              </a:ext>
            </a:extLst>
          </p:cNvPr>
          <p:cNvSpPr>
            <a:spLocks noGrp="1"/>
          </p:cNvSpPr>
          <p:nvPr>
            <p:ph idx="21"/>
          </p:nvPr>
        </p:nvSpPr>
        <p:spPr>
          <a:xfrm>
            <a:off x="539751" y="1416785"/>
            <a:ext cx="447198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A853B65C-0F17-4A31-8523-13F387549FA4}"/>
              </a:ext>
            </a:extLst>
          </p:cNvPr>
          <p:cNvSpPr>
            <a:spLocks noGrp="1"/>
          </p:cNvSpPr>
          <p:nvPr>
            <p:ph type="title"/>
          </p:nvPr>
        </p:nvSpPr>
        <p:spPr>
          <a:xfrm>
            <a:off x="539749" y="813600"/>
            <a:ext cx="9213851" cy="332399"/>
          </a:xfrm>
        </p:spPr>
        <p:txBody>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AE7B6B55-5350-40F1-BCE0-62619D7C90D3}"/>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FFF8FD-1292-4179-931B-CE9A81C5A6F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24224622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 White">
    <p:bg>
      <p:bgPr>
        <a:solidFill>
          <a:schemeClr val="bg1"/>
        </a:solidFill>
        <a:effectLst/>
      </p:bgPr>
    </p:bg>
    <p:spTree>
      <p:nvGrpSpPr>
        <p:cNvPr id="1" name=""/>
        <p:cNvGrpSpPr/>
        <p:nvPr/>
      </p:nvGrpSpPr>
      <p:grpSpPr>
        <a:xfrm>
          <a:off x="0" y="0"/>
          <a:ext cx="0" cy="0"/>
          <a:chOff x="0" y="0"/>
          <a:chExt cx="0" cy="0"/>
        </a:xfrm>
      </p:grpSpPr>
      <p:sp>
        <p:nvSpPr>
          <p:cNvPr id="4" name="ColoredBackground">
            <a:extLst>
              <a:ext uri="{FF2B5EF4-FFF2-40B4-BE49-F238E27FC236}">
                <a16:creationId xmlns:a16="http://schemas.microsoft.com/office/drawing/2014/main" id="{31C2D26E-04D9-461A-A4E6-425D036AE429}"/>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Noise" descr="Shape&#10;&#10;Description automatically generated with medium confidence">
            <a:extLst>
              <a:ext uri="{FF2B5EF4-FFF2-40B4-BE49-F238E27FC236}">
                <a16:creationId xmlns:a16="http://schemas.microsoft.com/office/drawing/2014/main" id="{AEFB8980-3819-4628-B1E9-F3AC1EFA5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Grafik">
            <a:extLst>
              <a:ext uri="{FF2B5EF4-FFF2-40B4-BE49-F238E27FC236}">
                <a16:creationId xmlns:a16="http://schemas.microsoft.com/office/drawing/2014/main" id="{F40430AE-3291-4DC4-984C-4D87254BA476}"/>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6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2" name="ExternalLogo" hidden="1">
            <a:extLst>
              <a:ext uri="{FF2B5EF4-FFF2-40B4-BE49-F238E27FC236}">
                <a16:creationId xmlns:a16="http://schemas.microsoft.com/office/drawing/2014/main" id="{F253FA73-F8E5-49E6-B795-4EEF95E9B435}"/>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82929464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 White">
    <p:bg>
      <p:bgPr>
        <a:solidFill>
          <a:schemeClr val="bg1"/>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046A0194-BE4C-426D-8A2B-CC3963A8B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1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Pladsholder til tekst 4">
            <a:extLst>
              <a:ext uri="{FF2B5EF4-FFF2-40B4-BE49-F238E27FC236}">
                <a16:creationId xmlns:a16="http://schemas.microsoft.com/office/drawing/2014/main" id="{4ADEA91C-0F29-4DA2-BC16-BC86BFD342D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DF8FFBA0-9BCF-4FDE-8EB5-7E1BFEB8987B}"/>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81261234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9F380D97-DAE4-4E3E-B133-3EBC8A64F5F6}"/>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1" name="Title Placeholder 1">
            <a:extLst>
              <a:ext uri="{FF2B5EF4-FFF2-40B4-BE49-F238E27FC236}">
                <a16:creationId xmlns:a16="http://schemas.microsoft.com/office/drawing/2014/main" id="{EF3772DB-6000-4985-8EBA-51858DFE2832}"/>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EB9918F4-186C-4F1E-9988-CE4FE67D853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6" name="Slide Number Placeholder 5">
            <a:extLst>
              <a:ext uri="{FF2B5EF4-FFF2-40B4-BE49-F238E27FC236}">
                <a16:creationId xmlns:a16="http://schemas.microsoft.com/office/drawing/2014/main" id="{EA66928B-E5D4-4FB2-B7C6-A2880BA21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412791894"/>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7200634-BE12-408B-B3E1-ADF3BFE2B1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10663" y="524930"/>
            <a:ext cx="1440000" cy="281496"/>
          </a:xfrm>
          <a:prstGeom prst="rect">
            <a:avLst/>
          </a:prstGeom>
        </p:spPr>
      </p:pic>
      <p:sp>
        <p:nvSpPr>
          <p:cNvPr id="6" name="Slide Number Placeholder 5">
            <a:extLst>
              <a:ext uri="{FF2B5EF4-FFF2-40B4-BE49-F238E27FC236}">
                <a16:creationId xmlns:a16="http://schemas.microsoft.com/office/drawing/2014/main" id="{8A463EA2-0B07-4BBE-B465-49B379782DA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81587188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Header - Dark Grey">
    <p:bg>
      <p:bgPr>
        <a:solidFill>
          <a:srgbClr val="717171"/>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FFDC5C2-3165-4D61-99DD-D9666F0EA897}"/>
              </a:ext>
            </a:extLst>
          </p:cNvPr>
          <p:cNvSpPr/>
          <p:nvPr/>
        </p:nvSpPr>
        <p:spPr>
          <a:xfrm>
            <a:off x="0" y="-1"/>
            <a:ext cx="12192000" cy="6858000"/>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Noise" descr="Shape&#10;&#10;Description automatically generated with medium confidence">
            <a:extLst>
              <a:ext uri="{FF2B5EF4-FFF2-40B4-BE49-F238E27FC236}">
                <a16:creationId xmlns:a16="http://schemas.microsoft.com/office/drawing/2014/main" id="{CE9D16BA-266C-4197-8301-D366A7B29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2B2B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Grafik">
            <a:extLst>
              <a:ext uri="{FF2B5EF4-FFF2-40B4-BE49-F238E27FC236}">
                <a16:creationId xmlns:a16="http://schemas.microsoft.com/office/drawing/2014/main" id="{F99A5728-0C52-43BA-9A39-F36DCDDF47DF}"/>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Logo">
            <a:extLst>
              <a:ext uri="{FF2B5EF4-FFF2-40B4-BE49-F238E27FC236}">
                <a16:creationId xmlns:a16="http://schemas.microsoft.com/office/drawing/2014/main" id="{4FEAB3C7-1F67-4064-B58F-EF2762E1660F}"/>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FD50EF6D-554E-48C8-946C-CD540205D22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12213010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 Medium Grey">
    <p:bg>
      <p:bgPr>
        <a:solidFill>
          <a:srgbClr val="B2B2B2"/>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7CF42EF8-E198-468D-A6C7-F1244AFF66A8}"/>
              </a:ext>
            </a:extLst>
          </p:cNvPr>
          <p:cNvSpPr/>
          <p:nvPr/>
        </p:nvSpPr>
        <p:spPr>
          <a:xfrm>
            <a:off x="0" y="-1"/>
            <a:ext cx="12192000" cy="6858000"/>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E337853C-CD16-437A-8B48-2252E90391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1"/>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F664AED-89BC-4F6A-BDA5-EAE8B745D777}"/>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413601670"/>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FBEA8FD4-E399-42E0-957E-570ACE0FFA37}"/>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4" name="Title Placeholder 1">
            <a:extLst>
              <a:ext uri="{FF2B5EF4-FFF2-40B4-BE49-F238E27FC236}">
                <a16:creationId xmlns:a16="http://schemas.microsoft.com/office/drawing/2014/main" id="{989A6B36-5074-4FCB-B447-1EDAD42FB645}"/>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6" name="Content Placeholder 2">
            <a:extLst>
              <a:ext uri="{FF2B5EF4-FFF2-40B4-BE49-F238E27FC236}">
                <a16:creationId xmlns:a16="http://schemas.microsoft.com/office/drawing/2014/main" id="{22CB1E00-7536-44DF-8EF1-5DEC73C07787}"/>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10" name="Pladsholder til tekst 4">
            <a:extLst>
              <a:ext uri="{FF2B5EF4-FFF2-40B4-BE49-F238E27FC236}">
                <a16:creationId xmlns:a16="http://schemas.microsoft.com/office/drawing/2014/main" id="{6E8E7CF8-F359-412E-9254-CDE322263B1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27F3E52-D28D-4107-8D72-B5A499B26B2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35337928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 Light">
    <p:bg>
      <p:bgPr>
        <a:solidFill>
          <a:srgbClr val="DADADA"/>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A6C6616E-A4A6-4B26-A3E8-71341D2C30A8}"/>
              </a:ext>
            </a:extLst>
          </p:cNvPr>
          <p:cNvSpPr/>
          <p:nvPr/>
        </p:nvSpPr>
        <p:spPr>
          <a:xfrm>
            <a:off x="0" y="-1"/>
            <a:ext cx="12192000" cy="6858000"/>
          </a:xfrm>
          <a:prstGeom prst="rect">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FD2EA78-D85C-46C1-9F44-6EB029878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F0F0F0"/>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F0F0F0">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97D30EE-39AB-4BA8-8232-12CFBA7BF0BC}"/>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622149166"/>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 Gold">
    <p:bg>
      <p:bgPr>
        <a:solidFill>
          <a:srgbClr val="B59E5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26DFE30-06C3-497B-9AFE-8879DF874BEC}"/>
              </a:ext>
            </a:extLst>
          </p:cNvPr>
          <p:cNvSpPr/>
          <p:nvPr/>
        </p:nvSpPr>
        <p:spPr>
          <a:xfrm>
            <a:off x="0" y="-1"/>
            <a:ext cx="12192000" cy="6858000"/>
          </a:xfrm>
          <a:prstGeom prst="rect">
            <a:avLst/>
          </a:prstGeom>
          <a:solidFill>
            <a:srgbClr val="B59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3BA0CED-100D-4A9E-BA97-7FFABDDB92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E1D8BF"/>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E1D8BF">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8A904900-0CB5-44DD-94DE-7ED587513920}"/>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04439476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 Light Gold">
    <p:bg>
      <p:bgPr>
        <a:solidFill>
          <a:srgbClr val="E1D8B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BD3E45F-B806-4BBB-B5F9-A8C48BE33013}"/>
              </a:ext>
            </a:extLst>
          </p:cNvPr>
          <p:cNvSpPr/>
          <p:nvPr/>
        </p:nvSpPr>
        <p:spPr>
          <a:xfrm>
            <a:off x="0" y="-1"/>
            <a:ext cx="12192000" cy="6858000"/>
          </a:xfrm>
          <a:prstGeom prst="rect">
            <a:avLst/>
          </a:prstGeom>
          <a:solidFill>
            <a:srgbClr val="E1D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9B97D43-D62C-434B-849D-8E8B8BA3F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2FFA38B6-55C7-488D-B8F0-60C88514DD9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071386214"/>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 Dark Green">
    <p:bg>
      <p:bgPr>
        <a:solidFill>
          <a:srgbClr val="99B3A8"/>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8B54BABF-88F4-438A-92D3-D931B6BAE8C6}"/>
              </a:ext>
            </a:extLst>
          </p:cNvPr>
          <p:cNvSpPr/>
          <p:nvPr/>
        </p:nvSpPr>
        <p:spPr>
          <a:xfrm>
            <a:off x="0" y="-1"/>
            <a:ext cx="12192000" cy="6858000"/>
          </a:xfrm>
          <a:prstGeom prst="rect">
            <a:avLst/>
          </a:prstGeom>
          <a:solidFill>
            <a:srgbClr val="99B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87CD2556-8AC5-4706-A2A2-034AFF6E0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CCD9D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CCD9D3">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A06926E-B963-4389-B26A-6E1EB0DED5EE}"/>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A7CB6955-843C-4B5E-8320-F419CE6F818B}"/>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66101806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 Light Green">
    <p:bg>
      <p:bgPr>
        <a:solidFill>
          <a:srgbClr val="CCD9D3"/>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1231D8F4-609E-4AD8-82BE-42FA9C15C855}"/>
              </a:ext>
            </a:extLst>
          </p:cNvPr>
          <p:cNvSpPr/>
          <p:nvPr/>
        </p:nvSpPr>
        <p:spPr>
          <a:xfrm>
            <a:off x="0" y="-1"/>
            <a:ext cx="12192000" cy="6858000"/>
          </a:xfrm>
          <a:prstGeom prst="rect">
            <a:avLst/>
          </a:prstGeom>
          <a:solidFill>
            <a:srgbClr val="CCD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504250A-5322-42F2-8102-832BBED2B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1F6D4E9-51A7-498C-B915-66E0EAF3CE6D}"/>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8D8B5B80-B8FE-4386-AD74-364BA8EEE5D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31272969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 Dark Brown">
    <p:bg>
      <p:bgPr>
        <a:solidFill>
          <a:srgbClr val="B2A499"/>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1C17852-E684-4EA4-94B3-0DD73C9689BF}"/>
              </a:ext>
            </a:extLst>
          </p:cNvPr>
          <p:cNvSpPr/>
          <p:nvPr/>
        </p:nvSpPr>
        <p:spPr>
          <a:xfrm>
            <a:off x="0" y="-1"/>
            <a:ext cx="12192000" cy="6858000"/>
          </a:xfrm>
          <a:prstGeom prst="rect">
            <a:avLst/>
          </a:prstGeom>
          <a:solidFill>
            <a:srgbClr val="B2A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AFBA848-05E4-495F-BE70-69481477E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D9D1CC"/>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9D1CC">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85DF6064-7F5D-4C69-AAE5-824283C29DC0}"/>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785F50A2-FEAD-4B66-A58D-1F6C2BB6A70A}"/>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902972564"/>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 Light Brown">
    <p:bg>
      <p:bgPr>
        <a:solidFill>
          <a:srgbClr val="D9D1CC"/>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B7494EA0-F8CC-4025-9CC7-BF8C612E5B66}"/>
              </a:ext>
            </a:extLst>
          </p:cNvPr>
          <p:cNvSpPr/>
          <p:nvPr/>
        </p:nvSpPr>
        <p:spPr>
          <a:xfrm>
            <a:off x="0" y="-1"/>
            <a:ext cx="12192000" cy="6858000"/>
          </a:xfrm>
          <a:prstGeom prst="rect">
            <a:avLst/>
          </a:prstGeom>
          <a:solidFill>
            <a:srgbClr val="D9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3D2B7D2-DD62-48F8-BAE1-B006F6F25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4"/>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BD245161-57E0-41D6-9F32-BFC30FCF8F88}"/>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F386AFA9-1557-4349-8F44-88C1CC93F21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859367510"/>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 Dark Blue">
    <p:bg>
      <p:bgPr>
        <a:solidFill>
          <a:srgbClr val="7B9CBB"/>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462CE97-0D6D-44A4-B4E3-6899B51ECF64}"/>
              </a:ext>
            </a:extLst>
          </p:cNvPr>
          <p:cNvSpPr/>
          <p:nvPr/>
        </p:nvSpPr>
        <p:spPr>
          <a:xfrm>
            <a:off x="0" y="-1"/>
            <a:ext cx="12192000" cy="6858000"/>
          </a:xfrm>
          <a:prstGeom prst="rect">
            <a:avLst/>
          </a:prstGeom>
          <a:solidFill>
            <a:srgbClr val="7B9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71DB9A65-3868-400A-9CF0-AEFEF5405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0C4D6"/>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0C4D6">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DB19305-59F9-405C-84BE-675FD40C5C6C}"/>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3F6C35DF-345B-471E-BB1A-9898955FCA3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936134786"/>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 Light Blue">
    <p:bg>
      <p:bgPr>
        <a:solidFill>
          <a:srgbClr val="B0C4D6"/>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EFFE82BA-6DB8-48D4-8977-6C123C850186}"/>
              </a:ext>
            </a:extLst>
          </p:cNvPr>
          <p:cNvSpPr/>
          <p:nvPr/>
        </p:nvSpPr>
        <p:spPr>
          <a:xfrm>
            <a:off x="0" y="-1"/>
            <a:ext cx="12192000" cy="6858000"/>
          </a:xfrm>
          <a:prstGeom prst="rect">
            <a:avLst/>
          </a:prstGeom>
          <a:solidFill>
            <a:srgbClr val="B0C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DD2D610-B5ED-44BF-9B2B-0F8531E75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5"/>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AB909CE-222C-48CF-865C-8AAD4BAF45B1}"/>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D4F1D16A-8D8C-4F72-BCB5-7B9FA4066259}"/>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987665139"/>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Quote - Dark Grey">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CCD7669A-785A-47FC-BD9B-6674939BD7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EC1452B3-DE1E-4026-AA15-5B9EE12B4B22}"/>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1639071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 w. pattern">
    <p:bg>
      <p:bgPr>
        <a:solidFill>
          <a:schemeClr val="bg1"/>
        </a:solidFill>
        <a:effectLst/>
      </p:bgPr>
    </p:bg>
    <p:spTree>
      <p:nvGrpSpPr>
        <p:cNvPr id="1" name=""/>
        <p:cNvGrpSpPr/>
        <p:nvPr/>
      </p:nvGrpSpPr>
      <p:grpSpPr>
        <a:xfrm>
          <a:off x="0" y="0"/>
          <a:ext cx="0" cy="0"/>
          <a:chOff x="0" y="0"/>
          <a:chExt cx="0" cy="0"/>
        </a:xfrm>
      </p:grpSpPr>
      <p:sp>
        <p:nvSpPr>
          <p:cNvPr id="6" name="AutoShape 3">
            <a:extLst>
              <a:ext uri="{FF2B5EF4-FFF2-40B4-BE49-F238E27FC236}">
                <a16:creationId xmlns:a16="http://schemas.microsoft.com/office/drawing/2014/main" id="{7B482223-62A2-4BE1-A7D3-439F28AF6F91}"/>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AutoShape 7">
            <a:extLst>
              <a:ext uri="{FF2B5EF4-FFF2-40B4-BE49-F238E27FC236}">
                <a16:creationId xmlns:a16="http://schemas.microsoft.com/office/drawing/2014/main" id="{3F89116A-A372-4C46-AF50-395943F80796}"/>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9">
            <a:extLst>
              <a:ext uri="{FF2B5EF4-FFF2-40B4-BE49-F238E27FC236}">
                <a16:creationId xmlns:a16="http://schemas.microsoft.com/office/drawing/2014/main" id="{7545D9E4-D14D-4332-BA4D-8D8CC388251E}"/>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Text Placeholder 23">
            <a:extLst>
              <a:ext uri="{FF2B5EF4-FFF2-40B4-BE49-F238E27FC236}">
                <a16:creationId xmlns:a16="http://schemas.microsoft.com/office/drawing/2014/main" id="{1D1EADEB-D3C6-402C-98DE-D67CB9A828E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1" name="Title Placeholder 1">
            <a:extLst>
              <a:ext uri="{FF2B5EF4-FFF2-40B4-BE49-F238E27FC236}">
                <a16:creationId xmlns:a16="http://schemas.microsoft.com/office/drawing/2014/main" id="{7E6EA454-641C-4B83-8B9A-6C19BCF7D973}"/>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2" name="Content Placeholder 2">
            <a:extLst>
              <a:ext uri="{FF2B5EF4-FFF2-40B4-BE49-F238E27FC236}">
                <a16:creationId xmlns:a16="http://schemas.microsoft.com/office/drawing/2014/main" id="{E7557081-53B6-4B04-B023-A1B2D0928B11}"/>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1A1A17"/>
                </a:solidFill>
              </a:defRPr>
            </a:lvl2pPr>
            <a:lvl3pPr marL="540000" indent="-180000">
              <a:defRPr>
                <a:solidFill>
                  <a:srgbClr val="1A1A17"/>
                </a:solidFill>
              </a:defRPr>
            </a:lvl3pPr>
            <a:lvl4pPr marL="720000" indent="-180000">
              <a:defRPr>
                <a:solidFill>
                  <a:srgbClr val="1A1A17"/>
                </a:solidFill>
              </a:defRPr>
            </a:lvl4pPr>
            <a:lvl5pPr marL="900000" indent="-180000">
              <a:defRPr>
                <a:solidFill>
                  <a:srgbClr val="1A1A17"/>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ladsholder til tekst 4">
            <a:extLst>
              <a:ext uri="{FF2B5EF4-FFF2-40B4-BE49-F238E27FC236}">
                <a16:creationId xmlns:a16="http://schemas.microsoft.com/office/drawing/2014/main" id="{1E8D3709-34DC-405A-8D76-A21A00B78D2E}"/>
              </a:ext>
            </a:extLst>
          </p:cNvPr>
          <p:cNvSpPr>
            <a:spLocks noGrp="1"/>
          </p:cNvSpPr>
          <p:nvPr>
            <p:ph type="body" sz="quarter" idx="18" hasCustomPrompt="1"/>
          </p:nvPr>
        </p:nvSpPr>
        <p:spPr>
          <a:xfrm>
            <a:off x="539750" y="6102000"/>
            <a:ext cx="9213849"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4" name="Slide Number Placeholder 5">
            <a:extLst>
              <a:ext uri="{FF2B5EF4-FFF2-40B4-BE49-F238E27FC236}">
                <a16:creationId xmlns:a16="http://schemas.microsoft.com/office/drawing/2014/main" id="{B4C506A6-9361-47F8-AEB5-04D5D126846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58466206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Quote - Light Grey v2">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AD0AAC3D-2AA7-42DE-9D30-35663FC7D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ADADA">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rgbClr val="DADADA"/>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FB61BE42-3C18-404C-8698-70B4CD159AF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730914159"/>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Quote - Light Gold">
    <p:bg>
      <p:bgPr>
        <a:solidFill>
          <a:srgbClr val="E1D8BF"/>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53475331-EC7A-4563-AD55-FE2890A71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8233D69F-7A60-4C2E-8201-E58069E62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78751455"/>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Quote - Light Green">
    <p:bg>
      <p:bgPr>
        <a:solidFill>
          <a:srgbClr val="CCD9D3"/>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DCAC8086-ACFA-44CC-91A6-C81B4EDFE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3"/>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75DE84A-9B5C-4EC6-942D-E4A1D174DD8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572501298"/>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Quote - Light Brown">
    <p:bg>
      <p:bgPr>
        <a:solidFill>
          <a:srgbClr val="D9D1CC"/>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8F783354-686D-4F95-A2C7-375026C51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B4FE89CE-5CDB-4DE9-B059-4719B2563F26}"/>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10062850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Quote - Light Blue">
    <p:bg>
      <p:bgPr>
        <a:solidFill>
          <a:srgbClr val="CAD8E4"/>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EF1EC179-E635-4D48-8EBF-C7A43205B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5"/>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A4B47A1-8FE3-40D1-8D69-CC9AD2863E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155981079"/>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C4F08730-DBA8-4007-A284-175B2F954A12}"/>
              </a:ext>
            </a:extLst>
          </p:cNvPr>
          <p:cNvSpPr txBox="1"/>
          <p:nvPr/>
        </p:nvSpPr>
        <p:spPr>
          <a:xfrm>
            <a:off x="3318324" y="4444235"/>
            <a:ext cx="2651995" cy="1400383"/>
          </a:xfrm>
          <a:prstGeom prst="rect">
            <a:avLst/>
          </a:prstGeom>
          <a:noFill/>
        </p:spPr>
        <p:txBody>
          <a:bodyPr wrap="square">
            <a:spAutoFit/>
          </a:bodyPr>
          <a:lstStyle/>
          <a:p>
            <a:pPr fontAlgn="auto">
              <a:spcBef>
                <a:spcPts val="1200"/>
              </a:spcBef>
              <a:spcAft>
                <a:spcPts val="600"/>
              </a:spcAft>
              <a:buFont typeface="+mj-lt"/>
              <a:buNone/>
              <a:defRPr/>
            </a:pPr>
            <a:r>
              <a:rPr lang="en-GB" sz="1000" b="1" noProof="1">
                <a:solidFill>
                  <a:schemeClr val="tx1"/>
                </a:solidFill>
                <a:latin typeface="Arial" panose="020B0604020202020204" pitchFamily="34" charset="0"/>
                <a:cs typeface="Arial" panose="020B0604020202020204" pitchFamily="34" charset="0"/>
              </a:rPr>
              <a:t>Reset slide</a:t>
            </a:r>
          </a:p>
          <a:p>
            <a:pPr fontAlgn="auto">
              <a:spcBef>
                <a:spcPts val="1200"/>
              </a:spcBef>
              <a:spcAft>
                <a:spcPts val="600"/>
              </a:spcAft>
              <a:buFont typeface="+mj-lt"/>
              <a:buNone/>
              <a:defRPr/>
            </a:pPr>
            <a:endParaRPr lang="en-GB" sz="1000" b="1"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noProof="1">
                <a:solidFill>
                  <a:schemeClr val="tx1"/>
                </a:solidFill>
                <a:latin typeface="Arial" panose="020B0604020202020204" pitchFamily="34" charset="0"/>
                <a:cs typeface="Arial" panose="020B0604020202020204" pitchFamily="34" charset="0"/>
              </a:rPr>
              <a:t>Home - Tab</a:t>
            </a:r>
            <a:endParaRPr lang="en-GB" altLang="da-DK" sz="1000" b="1" strike="sngStrike"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baseline="0" noProof="1">
                <a:solidFill>
                  <a:schemeClr val="tx1"/>
                </a:solidFill>
                <a:latin typeface="Arial" panose="020B0604020202020204" pitchFamily="34" charset="0"/>
                <a:cs typeface="Arial" panose="020B0604020202020204" pitchFamily="34" charset="0"/>
              </a:rPr>
              <a:t>Reset </a:t>
            </a:r>
            <a:r>
              <a:rPr lang="en-GB" altLang="da-DK" sz="1000" noProof="1">
                <a:solidFill>
                  <a:schemeClr val="tx1"/>
                </a:solidFill>
                <a:latin typeface="Arial" panose="020B0604020202020204" pitchFamily="34" charset="0"/>
                <a:cs typeface="Arial" panose="020B0604020202020204" pitchFamily="34" charset="0"/>
              </a:rPr>
              <a:t>menu to reset position, size</a:t>
            </a:r>
            <a:r>
              <a:rPr lang="en-GB" altLang="da-DK" sz="10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endParaRPr lang="en-GB" altLang="da-DK" sz="1000" noProof="1">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29B69258-0759-4F9D-8A5C-C6B044632BCA}"/>
              </a:ext>
            </a:extLst>
          </p:cNvPr>
          <p:cNvSpPr txBox="1"/>
          <p:nvPr/>
        </p:nvSpPr>
        <p:spPr>
          <a:xfrm>
            <a:off x="6221682" y="2645246"/>
            <a:ext cx="2576512" cy="3000821"/>
          </a:xfrm>
          <a:prstGeom prst="rect">
            <a:avLst/>
          </a:prstGeom>
          <a:noFill/>
        </p:spPr>
        <p:txBody>
          <a:bodyPr wrap="square" lIns="0" tIns="0" rIns="0" bIns="0">
            <a:spAutoFit/>
          </a:bodyPr>
          <a:lstStyle/>
          <a:p>
            <a:pPr eaLnBrk="1" hangingPunct="1">
              <a:spcAft>
                <a:spcPts val="600"/>
              </a:spcAft>
              <a:defRPr/>
            </a:pPr>
            <a:r>
              <a:rPr lang="en-GB" altLang="da-DK" sz="1000" b="1" noProof="1">
                <a:solidFill>
                  <a:schemeClr val="tx1"/>
                </a:solidFill>
                <a:latin typeface="Arial" panose="020B0604020202020204" pitchFamily="34" charset="0"/>
                <a:cs typeface="Arial" panose="020B0604020202020204" pitchFamily="34" charset="0"/>
              </a:rPr>
              <a:t>Change / edit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picture </a:t>
            </a:r>
            <a:r>
              <a:rPr lang="en-GB" altLang="da-DK" sz="1000" b="1" noProof="1">
                <a:solidFill>
                  <a:schemeClr val="tx1"/>
                </a:solidFill>
                <a:latin typeface="Arial" panose="020B0604020202020204" pitchFamily="34" charset="0"/>
                <a:cs typeface="Arial" panose="020B0604020202020204" pitchFamily="34" charset="0"/>
              </a:rPr>
              <a:t>RIGHT-CLICK</a:t>
            </a:r>
            <a:r>
              <a:rPr lang="en-GB" altLang="da-DK" sz="1000" b="0" noProof="1">
                <a:solidFill>
                  <a:schemeClr val="tx1"/>
                </a:solidFill>
                <a:latin typeface="Arial" panose="020B0604020202020204" pitchFamily="34" charset="0"/>
                <a:cs typeface="Arial" panose="020B0604020202020204" pitchFamily="34" charset="0"/>
              </a:rPr>
              <a:t> on the picture and click “</a:t>
            </a:r>
            <a:r>
              <a:rPr lang="en-GB" altLang="da-DK" sz="1000" b="1" noProof="1">
                <a:solidFill>
                  <a:schemeClr val="tx1"/>
                </a:solidFill>
                <a:latin typeface="Arial" panose="020B0604020202020204" pitchFamily="34" charset="0"/>
                <a:cs typeface="Arial" panose="020B0604020202020204" pitchFamily="34" charset="0"/>
              </a:rPr>
              <a:t>Change Picture</a:t>
            </a:r>
            <a:r>
              <a:rPr lang="en-GB" altLang="da-DK" sz="1000" b="0" noProof="1">
                <a:solidFill>
                  <a:schemeClr val="tx1"/>
                </a:solidFill>
                <a:latin typeface="Arial" panose="020B0604020202020204" pitchFamily="34" charset="0"/>
                <a:cs typeface="Arial" panose="020B0604020202020204" pitchFamily="34" charset="0"/>
              </a:rPr>
              <a:t>”</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size or focus of the picture - </a:t>
            </a:r>
            <a:r>
              <a:rPr lang="en-GB" altLang="da-DK" sz="1000" b="1" noProof="1">
                <a:solidFill>
                  <a:schemeClr val="tx1"/>
                </a:solidFill>
                <a:latin typeface="Arial" panose="020B0604020202020204" pitchFamily="34" charset="0"/>
                <a:cs typeface="Arial" panose="020B0604020202020204" pitchFamily="34" charset="0"/>
              </a:rPr>
              <a:t>Select the picture</a:t>
            </a:r>
            <a:r>
              <a:rPr lang="en-GB" altLang="da-DK" sz="1000" b="0" noProof="1">
                <a:solidFill>
                  <a:schemeClr val="tx1"/>
                </a:solidFill>
                <a:latin typeface="Arial" panose="020B0604020202020204" pitchFamily="34" charset="0"/>
                <a:cs typeface="Arial" panose="020B0604020202020204" pitchFamily="34" charset="0"/>
              </a:rPr>
              <a:t>, click </a:t>
            </a:r>
            <a:r>
              <a:rPr lang="en-GB" altLang="da-DK" sz="1000" b="1" noProof="1">
                <a:solidFill>
                  <a:schemeClr val="tx1"/>
                </a:solidFill>
                <a:latin typeface="Arial" panose="020B0604020202020204" pitchFamily="34" charset="0"/>
                <a:cs typeface="Arial" panose="020B0604020202020204" pitchFamily="34" charset="0"/>
              </a:rPr>
              <a:t>CROP</a:t>
            </a:r>
            <a:r>
              <a:rPr lang="en-GB" altLang="da-DK" sz="1000" b="0" noProof="1">
                <a:solidFill>
                  <a:schemeClr val="tx1"/>
                </a:solidFill>
                <a:latin typeface="Arial" panose="020B0604020202020204" pitchFamily="34" charset="0"/>
                <a:cs typeface="Arial" panose="020B0604020202020204" pitchFamily="34" charset="0"/>
              </a:rPr>
              <a:t> from “The Picture Format menu”</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scale the picture, hold SHIFT-key down while dragging the corners of the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A0CF4DB0-EA3A-4922-ACBA-C0B74CF861E3}"/>
              </a:ext>
            </a:extLst>
          </p:cNvPr>
          <p:cNvPicPr>
            <a:picLocks noChangeAspect="1"/>
          </p:cNvPicPr>
          <p:nvPr/>
        </p:nvPicPr>
        <p:blipFill>
          <a:blip r:embed="rId2">
            <a:extLst>
              <a:ext uri="{28A0092B-C50C-407E-A947-70E740481C1C}">
                <a14:useLocalDpi xmlns:a14="http://schemas.microsoft.com/office/drawing/2010/main" val="0"/>
              </a:ext>
            </a:extLst>
          </a:blip>
          <a:srcRect l="461" r="461"/>
          <a:stretch/>
        </p:blipFill>
        <p:spPr>
          <a:xfrm>
            <a:off x="539750" y="4526557"/>
            <a:ext cx="2574925" cy="1458968"/>
          </a:xfrm>
          <a:prstGeom prst="rect">
            <a:avLst/>
          </a:prstGeom>
          <a:effectLst>
            <a:outerShdw blurRad="50800" dist="38100" dir="5400000" algn="t" rotWithShape="0">
              <a:prstClr val="black">
                <a:alpha val="40000"/>
              </a:prstClr>
            </a:outerShdw>
          </a:effectLst>
        </p:spPr>
      </p:pic>
      <p:sp>
        <p:nvSpPr>
          <p:cNvPr id="11" name="Title 4">
            <a:extLst>
              <a:ext uri="{FF2B5EF4-FFF2-40B4-BE49-F238E27FC236}">
                <a16:creationId xmlns:a16="http://schemas.microsoft.com/office/drawing/2014/main" id="{78DE8C21-512C-45D7-AF5D-2791E225B7EB}"/>
              </a:ext>
            </a:extLst>
          </p:cNvPr>
          <p:cNvSpPr txBox="1">
            <a:spLocks/>
          </p:cNvSpPr>
          <p:nvPr/>
        </p:nvSpPr>
        <p:spPr>
          <a:xfrm>
            <a:off x="539749" y="814386"/>
            <a:ext cx="9213851" cy="3323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a:lstStyle>
          <a:p>
            <a:r>
              <a:rPr lang="en-GB"/>
              <a:t>Start here</a:t>
            </a:r>
          </a:p>
        </p:txBody>
      </p:sp>
      <p:sp>
        <p:nvSpPr>
          <p:cNvPr id="13" name="Slide Number Placeholder 2">
            <a:extLst>
              <a:ext uri="{FF2B5EF4-FFF2-40B4-BE49-F238E27FC236}">
                <a16:creationId xmlns:a16="http://schemas.microsoft.com/office/drawing/2014/main" id="{638AF027-CA0D-41A5-BE09-74C8B45BC9AF}"/>
              </a:ext>
            </a:extLst>
          </p:cNvPr>
          <p:cNvSpPr txBox="1">
            <a:spLocks/>
          </p:cNvSpPr>
          <p:nvPr/>
        </p:nvSpPr>
        <p:spPr>
          <a:xfrm>
            <a:off x="11326690" y="6434112"/>
            <a:ext cx="595310" cy="153888"/>
          </a:xfrm>
          <a:prstGeom prst="rect">
            <a:avLst/>
          </a:prstGeom>
        </p:spPr>
        <p:txBody>
          <a:bodyPr lIns="0" tIns="0" rIns="0" bIns="0" anchor="t" anchorCtr="0">
            <a:noAutofit/>
          </a:bodyPr>
          <a:lstStyle>
            <a:defPPr>
              <a:defRPr lang="da-DK"/>
            </a:defPPr>
            <a:lvl1pPr marL="0" algn="r" defTabSz="914400" rtl="0" eaLnBrk="1" latinLnBrk="0" hangingPunct="1">
              <a:defRPr sz="900" kern="1200">
                <a:solidFill>
                  <a:srgbClr val="3F1A0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F92315-F790-4E00-A189-2894250684D7}" type="slidenum">
              <a:rPr lang="en-GB" smtClean="0"/>
              <a:pPr/>
              <a:t>‹#›</a:t>
            </a:fld>
            <a:endParaRPr lang="en-GB"/>
          </a:p>
        </p:txBody>
      </p:sp>
      <p:sp>
        <p:nvSpPr>
          <p:cNvPr id="15" name="Content Placeholder 7">
            <a:extLst>
              <a:ext uri="{FF2B5EF4-FFF2-40B4-BE49-F238E27FC236}">
                <a16:creationId xmlns:a16="http://schemas.microsoft.com/office/drawing/2014/main" id="{48445BAE-D8A3-4827-AC54-6EA8BA6F766B}"/>
              </a:ext>
            </a:extLst>
          </p:cNvPr>
          <p:cNvSpPr txBox="1">
            <a:spLocks/>
          </p:cNvSpPr>
          <p:nvPr/>
        </p:nvSpPr>
        <p:spPr>
          <a:xfrm>
            <a:off x="539750" y="1409700"/>
            <a:ext cx="2574926" cy="2539157"/>
          </a:xfrm>
          <a:prstGeom prst="rect">
            <a:avLst/>
          </a:prstGeom>
        </p:spPr>
        <p:txBody>
          <a:bodyPr wrap="square" lIns="0" tIns="0" rIns="0" bIns="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dirty="0">
                <a:solidFill>
                  <a:srgbClr val="3F1A01"/>
                </a:solidFill>
                <a:latin typeface="+mn-lt"/>
              </a:rPr>
              <a:t>Copy &amp; Paste</a:t>
            </a:r>
          </a:p>
          <a:p>
            <a:pPr marL="0" indent="0">
              <a:spcBef>
                <a:spcPts val="0"/>
              </a:spcBef>
              <a:buNone/>
            </a:pPr>
            <a:endParaRPr lang="en-GB" sz="1000" b="1" dirty="0">
              <a:solidFill>
                <a:srgbClr val="3F1A01"/>
              </a:solidFill>
              <a:latin typeface="+mn-lt"/>
            </a:endParaRPr>
          </a:p>
          <a:p>
            <a:pPr marL="0" indent="0">
              <a:spcBef>
                <a:spcPts val="0"/>
              </a:spcBef>
              <a:buNone/>
            </a:pPr>
            <a:endParaRPr lang="en-GB" sz="1000" b="1" dirty="0">
              <a:solidFill>
                <a:srgbClr val="3F1A01"/>
              </a:solidFill>
              <a:latin typeface="+mn-lt"/>
            </a:endParaRPr>
          </a:p>
          <a:p>
            <a:pPr marL="0" indent="0">
              <a:spcBef>
                <a:spcPts val="0"/>
              </a:spcBef>
              <a:buNone/>
            </a:pPr>
            <a:endParaRPr lang="en-GB" sz="1000" b="1" dirty="0">
              <a:solidFill>
                <a:srgbClr val="3F1A01"/>
              </a:solidFill>
              <a:latin typeface="+mn-lt"/>
            </a:endParaRPr>
          </a:p>
          <a:p>
            <a:pPr marL="0" indent="0">
              <a:spcBef>
                <a:spcPts val="0"/>
              </a:spcBef>
              <a:buNone/>
            </a:pPr>
            <a:endParaRPr lang="en-GB" sz="1000" b="1" dirty="0">
              <a:solidFill>
                <a:srgbClr val="3F1A01"/>
              </a:solidFill>
              <a:latin typeface="+mn-lt"/>
            </a:endParaRPr>
          </a:p>
          <a:p>
            <a:pPr marL="0" indent="0">
              <a:spcBef>
                <a:spcPts val="0"/>
              </a:spcBef>
              <a:buFont typeface="Arial" panose="020B0604020202020204" pitchFamily="34" charset="0"/>
              <a:buNone/>
            </a:pPr>
            <a:r>
              <a:rPr lang="en-GB" sz="1000" dirty="0">
                <a:solidFill>
                  <a:srgbClr val="3F1A01"/>
                </a:solidFill>
                <a:latin typeface="+mn-lt"/>
              </a:rPr>
              <a:t>When you need to paste text into the presentation </a:t>
            </a:r>
            <a:r>
              <a:rPr lang="en-GB" sz="1000" b="1" dirty="0">
                <a:solidFill>
                  <a:srgbClr val="3F1A01"/>
                </a:solidFill>
                <a:latin typeface="+mn-lt"/>
              </a:rPr>
              <a:t>– Right-Click</a:t>
            </a:r>
            <a:r>
              <a:rPr lang="en-GB" sz="1000" dirty="0">
                <a:solidFill>
                  <a:srgbClr val="3F1A01"/>
                </a:solidFill>
                <a:latin typeface="+mn-lt"/>
              </a:rPr>
              <a:t> and choose </a:t>
            </a:r>
            <a:br>
              <a:rPr lang="en-GB" sz="1000" dirty="0">
                <a:solidFill>
                  <a:srgbClr val="3F1A01"/>
                </a:solidFill>
                <a:latin typeface="+mn-lt"/>
              </a:rPr>
            </a:br>
            <a:r>
              <a:rPr lang="en-GB" sz="1000" dirty="0">
                <a:solidFill>
                  <a:srgbClr val="3F1A01"/>
                </a:solidFill>
                <a:latin typeface="+mn-lt"/>
              </a:rPr>
              <a:t>”</a:t>
            </a:r>
            <a:r>
              <a:rPr lang="en-GB" sz="1000" b="1" dirty="0">
                <a:solidFill>
                  <a:srgbClr val="3F1A01"/>
                </a:solidFill>
                <a:latin typeface="+mn-lt"/>
              </a:rPr>
              <a:t>Keep text only</a:t>
            </a:r>
            <a:r>
              <a:rPr lang="en-GB" sz="1000" dirty="0">
                <a:solidFill>
                  <a:srgbClr val="3F1A01"/>
                </a:solidFill>
                <a:latin typeface="+mn-lt"/>
              </a:rPr>
              <a:t>”.</a:t>
            </a:r>
          </a:p>
          <a:p>
            <a:pPr marL="0" indent="0">
              <a:spcBef>
                <a:spcPts val="0"/>
              </a:spcBef>
              <a:buFont typeface="Arial" panose="020B0604020202020204" pitchFamily="34" charset="0"/>
              <a:buNone/>
            </a:pPr>
            <a:endParaRPr lang="en-GB" sz="1000" dirty="0">
              <a:solidFill>
                <a:srgbClr val="3F1A01"/>
              </a:solidFill>
              <a:latin typeface="+mn-lt"/>
            </a:endParaRPr>
          </a:p>
          <a:p>
            <a:pPr marL="0" indent="0">
              <a:spcBef>
                <a:spcPts val="0"/>
              </a:spcBef>
              <a:buFont typeface="Arial" panose="020B0604020202020204" pitchFamily="34" charset="0"/>
              <a:buNone/>
            </a:pPr>
            <a:endParaRPr lang="en-GB" sz="1000" dirty="0">
              <a:solidFill>
                <a:srgbClr val="3F1A01"/>
              </a:solidFill>
              <a:latin typeface="+mn-lt"/>
            </a:endParaRPr>
          </a:p>
          <a:p>
            <a:pPr marL="0" indent="0">
              <a:spcBef>
                <a:spcPts val="0"/>
              </a:spcBef>
              <a:spcAft>
                <a:spcPts val="600"/>
              </a:spcAft>
              <a:buFont typeface="Arial" panose="020B0604020202020204" pitchFamily="34" charset="0"/>
              <a:buNone/>
            </a:pPr>
            <a:r>
              <a:rPr lang="en-GB" sz="1000" b="1" dirty="0">
                <a:solidFill>
                  <a:srgbClr val="3F1A01"/>
                </a:solidFill>
                <a:latin typeface="+mn-lt"/>
              </a:rPr>
              <a:t>Text styles</a:t>
            </a:r>
          </a:p>
          <a:p>
            <a:pPr marL="0" indent="0">
              <a:spcBef>
                <a:spcPts val="0"/>
              </a:spcBef>
              <a:buFont typeface="Arial" panose="020B0604020202020204" pitchFamily="34" charset="0"/>
              <a:buNone/>
            </a:pPr>
            <a:r>
              <a:rPr lang="en-GB" sz="1000" dirty="0">
                <a:solidFill>
                  <a:srgbClr val="3F1A01"/>
                </a:solidFill>
                <a:latin typeface="+mn-lt"/>
              </a:rPr>
              <a:t>Use the </a:t>
            </a:r>
            <a:r>
              <a:rPr lang="en-GB" sz="1000" b="1" dirty="0">
                <a:solidFill>
                  <a:srgbClr val="3F1A01"/>
                </a:solidFill>
                <a:latin typeface="+mn-lt"/>
              </a:rPr>
              <a:t>TAB-key</a:t>
            </a:r>
            <a:r>
              <a:rPr lang="en-GB" sz="1000" dirty="0">
                <a:solidFill>
                  <a:srgbClr val="3F1A01"/>
                </a:solidFill>
                <a:latin typeface="+mn-lt"/>
              </a:rPr>
              <a:t> to jump through </a:t>
            </a:r>
            <a:br>
              <a:rPr lang="en-GB" sz="1000" dirty="0">
                <a:solidFill>
                  <a:srgbClr val="3F1A01"/>
                </a:solidFill>
                <a:latin typeface="+mn-lt"/>
              </a:rPr>
            </a:br>
            <a:r>
              <a:rPr lang="en-GB" sz="1000" dirty="0">
                <a:solidFill>
                  <a:srgbClr val="3F1A01"/>
                </a:solidFill>
                <a:latin typeface="+mn-lt"/>
              </a:rPr>
              <a:t>levels. Click </a:t>
            </a:r>
            <a:r>
              <a:rPr lang="en-GB" sz="1000" b="1" dirty="0">
                <a:solidFill>
                  <a:srgbClr val="3F1A01"/>
                </a:solidFill>
                <a:latin typeface="+mn-lt"/>
              </a:rPr>
              <a:t>ENTER</a:t>
            </a:r>
            <a:r>
              <a:rPr lang="en-GB" sz="1000" dirty="0">
                <a:solidFill>
                  <a:srgbClr val="3F1A01"/>
                </a:solidFill>
                <a:latin typeface="+mn-lt"/>
              </a:rPr>
              <a:t>, then </a:t>
            </a:r>
            <a:r>
              <a:rPr lang="en-GB" sz="1000" b="1" dirty="0">
                <a:solidFill>
                  <a:srgbClr val="3F1A01"/>
                </a:solidFill>
                <a:latin typeface="+mn-lt"/>
              </a:rPr>
              <a:t>TAB</a:t>
            </a:r>
            <a:r>
              <a:rPr lang="en-GB" sz="1000" dirty="0">
                <a:solidFill>
                  <a:srgbClr val="3F1A01"/>
                </a:solidFill>
                <a:latin typeface="+mn-lt"/>
              </a:rPr>
              <a:t> to switch from one level to the next level</a:t>
            </a:r>
          </a:p>
          <a:p>
            <a:pPr marL="0" indent="0">
              <a:spcBef>
                <a:spcPts val="0"/>
              </a:spcBef>
              <a:buFont typeface="Arial" panose="020B0604020202020204" pitchFamily="34" charset="0"/>
              <a:buNone/>
            </a:pPr>
            <a:r>
              <a:rPr lang="en-GB" sz="1000" dirty="0">
                <a:solidFill>
                  <a:srgbClr val="3F1A01"/>
                </a:solidFill>
                <a:latin typeface="+mn-lt"/>
              </a:rPr>
              <a:t>To go back in levels use </a:t>
            </a:r>
            <a:r>
              <a:rPr lang="en-GB" sz="1000" b="1" dirty="0">
                <a:solidFill>
                  <a:srgbClr val="3F1A01"/>
                </a:solidFill>
                <a:latin typeface="+mn-lt"/>
              </a:rPr>
              <a:t>SHIFT-TAB</a:t>
            </a:r>
          </a:p>
          <a:p>
            <a:pPr marL="0" indent="0">
              <a:spcBef>
                <a:spcPts val="0"/>
              </a:spcBef>
              <a:buFont typeface="Arial" panose="020B0604020202020204" pitchFamily="34" charset="0"/>
              <a:buNone/>
            </a:pPr>
            <a:endParaRPr lang="en-GB" sz="1000" dirty="0">
              <a:solidFill>
                <a:srgbClr val="3F1A01"/>
              </a:solidFill>
              <a:latin typeface="+mn-lt"/>
            </a:endParaRPr>
          </a:p>
        </p:txBody>
      </p:sp>
      <p:pic>
        <p:nvPicPr>
          <p:cNvPr id="17" name="Picture 16">
            <a:extLst>
              <a:ext uri="{FF2B5EF4-FFF2-40B4-BE49-F238E27FC236}">
                <a16:creationId xmlns:a16="http://schemas.microsoft.com/office/drawing/2014/main" id="{EE217F0E-1690-4201-BD4A-054136C2E899}"/>
              </a:ext>
            </a:extLst>
          </p:cNvPr>
          <p:cNvPicPr>
            <a:picLocks noChangeAspect="1"/>
          </p:cNvPicPr>
          <p:nvPr/>
        </p:nvPicPr>
        <p:blipFill>
          <a:blip r:embed="rId3"/>
          <a:stretch>
            <a:fillRect/>
          </a:stretch>
        </p:blipFill>
        <p:spPr>
          <a:xfrm>
            <a:off x="510947" y="1635936"/>
            <a:ext cx="1057778" cy="433516"/>
          </a:xfrm>
          <a:prstGeom prst="rect">
            <a:avLst/>
          </a:prstGeom>
        </p:spPr>
      </p:pic>
      <p:sp>
        <p:nvSpPr>
          <p:cNvPr id="20" name="Content Placeholder 34">
            <a:extLst>
              <a:ext uri="{FF2B5EF4-FFF2-40B4-BE49-F238E27FC236}">
                <a16:creationId xmlns:a16="http://schemas.microsoft.com/office/drawing/2014/main" id="{6D001AD2-4250-4663-91F1-29AD0A53FA92}"/>
              </a:ext>
            </a:extLst>
          </p:cNvPr>
          <p:cNvSpPr txBox="1">
            <a:spLocks/>
          </p:cNvSpPr>
          <p:nvPr/>
        </p:nvSpPr>
        <p:spPr>
          <a:xfrm>
            <a:off x="9088588" y="1397909"/>
            <a:ext cx="1355724" cy="2616101"/>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dirty="0">
                <a:solidFill>
                  <a:srgbClr val="3F1A01"/>
                </a:solidFill>
              </a:rPr>
              <a:t>Building blocks</a:t>
            </a:r>
          </a:p>
          <a:p>
            <a:pPr marL="0" indent="0">
              <a:spcBef>
                <a:spcPts val="0"/>
              </a:spcBef>
              <a:buNone/>
            </a:pPr>
            <a:r>
              <a:rPr lang="en-GB" sz="1000" dirty="0">
                <a:solidFill>
                  <a:srgbClr val="3F1A01"/>
                </a:solidFill>
              </a:rPr>
              <a:t>The building block slides are made to help you build the presentation. You find them after this slide</a:t>
            </a:r>
          </a:p>
          <a:p>
            <a:pPr marL="0" indent="0">
              <a:spcBef>
                <a:spcPts val="0"/>
              </a:spcBef>
              <a:buNone/>
            </a:pPr>
            <a:endParaRPr lang="en-GB" sz="1000" dirty="0">
              <a:solidFill>
                <a:srgbClr val="3F1A01"/>
              </a:solidFill>
            </a:endParaRPr>
          </a:p>
          <a:p>
            <a:pPr marL="0" indent="0">
              <a:spcBef>
                <a:spcPts val="0"/>
              </a:spcBef>
              <a:buNone/>
            </a:pPr>
            <a:r>
              <a:rPr lang="en-GB" sz="1000" dirty="0">
                <a:solidFill>
                  <a:srgbClr val="3F1A01"/>
                </a:solidFill>
              </a:rPr>
              <a:t>Among the building blocks you find, </a:t>
            </a:r>
            <a:r>
              <a:rPr lang="en-GB" sz="1000" dirty="0" err="1">
                <a:solidFill>
                  <a:srgbClr val="3F1A01"/>
                </a:solidFill>
              </a:rPr>
              <a:t>colorguides</a:t>
            </a:r>
            <a:r>
              <a:rPr lang="en-GB" sz="1000" dirty="0">
                <a:solidFill>
                  <a:srgbClr val="3F1A01"/>
                </a:solidFill>
              </a:rPr>
              <a:t>, Tables and elements that you can pick from when you need to build your presentation.</a:t>
            </a:r>
          </a:p>
          <a:p>
            <a:pPr marL="0" indent="0">
              <a:spcBef>
                <a:spcPts val="0"/>
              </a:spcBef>
              <a:buNone/>
            </a:pPr>
            <a:endParaRPr lang="en-GB" sz="1000" dirty="0">
              <a:solidFill>
                <a:srgbClr val="3F1A01"/>
              </a:solidFill>
            </a:endParaRPr>
          </a:p>
          <a:p>
            <a:pPr marL="0" indent="0">
              <a:spcBef>
                <a:spcPts val="0"/>
              </a:spcBef>
              <a:buNone/>
            </a:pPr>
            <a:r>
              <a:rPr lang="en-GB" sz="1000" dirty="0">
                <a:solidFill>
                  <a:srgbClr val="3F1A01"/>
                </a:solidFill>
              </a:rPr>
              <a:t>Delete these slides after use. </a:t>
            </a:r>
            <a:r>
              <a:rPr lang="en-GB" sz="1000" b="1" dirty="0">
                <a:solidFill>
                  <a:srgbClr val="3F1A01"/>
                </a:solidFill>
              </a:rPr>
              <a:t> </a:t>
            </a:r>
          </a:p>
        </p:txBody>
      </p:sp>
      <p:sp>
        <p:nvSpPr>
          <p:cNvPr id="21" name="Content Placeholder 34">
            <a:extLst>
              <a:ext uri="{FF2B5EF4-FFF2-40B4-BE49-F238E27FC236}">
                <a16:creationId xmlns:a16="http://schemas.microsoft.com/office/drawing/2014/main" id="{DBAA186A-13CF-4C55-8ED1-3E1EFC7A2F90}"/>
              </a:ext>
            </a:extLst>
          </p:cNvPr>
          <p:cNvSpPr txBox="1">
            <a:spLocks/>
          </p:cNvSpPr>
          <p:nvPr/>
        </p:nvSpPr>
        <p:spPr>
          <a:xfrm>
            <a:off x="1015206" y="5102153"/>
            <a:ext cx="1624013" cy="615553"/>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dirty="0">
                <a:solidFill>
                  <a:srgbClr val="3F1A01"/>
                </a:solidFill>
              </a:rPr>
              <a:t>Guides – Show / Hide</a:t>
            </a:r>
          </a:p>
          <a:p>
            <a:pPr marL="0" indent="0">
              <a:spcBef>
                <a:spcPts val="0"/>
              </a:spcBef>
              <a:buNone/>
            </a:pPr>
            <a:r>
              <a:rPr lang="en-GB" sz="1000" b="0" dirty="0">
                <a:solidFill>
                  <a:srgbClr val="3F1A01"/>
                </a:solidFill>
              </a:rPr>
              <a:t>From the View-tab </a:t>
            </a:r>
          </a:p>
          <a:p>
            <a:pPr marL="0" indent="0">
              <a:spcBef>
                <a:spcPts val="0"/>
              </a:spcBef>
              <a:buNone/>
            </a:pPr>
            <a:r>
              <a:rPr lang="en-GB" sz="1000" b="0" dirty="0">
                <a:solidFill>
                  <a:srgbClr val="3F1A01"/>
                </a:solidFill>
              </a:rPr>
              <a:t>or Alt + F9</a:t>
            </a:r>
          </a:p>
          <a:p>
            <a:pPr marL="0" indent="0">
              <a:spcBef>
                <a:spcPts val="0"/>
              </a:spcBef>
              <a:buNone/>
            </a:pPr>
            <a:endParaRPr lang="en-GB" sz="1000" b="0" dirty="0">
              <a:solidFill>
                <a:srgbClr val="3F1A01"/>
              </a:solidFill>
            </a:endParaRPr>
          </a:p>
        </p:txBody>
      </p:sp>
      <p:sp>
        <p:nvSpPr>
          <p:cNvPr id="2" name="TextBox 1">
            <a:extLst>
              <a:ext uri="{FF2B5EF4-FFF2-40B4-BE49-F238E27FC236}">
                <a16:creationId xmlns:a16="http://schemas.microsoft.com/office/drawing/2014/main" id="{CFB97746-AB0C-416F-8995-6F74E0EF0EFE}"/>
              </a:ext>
            </a:extLst>
          </p:cNvPr>
          <p:cNvSpPr txBox="1"/>
          <p:nvPr/>
        </p:nvSpPr>
        <p:spPr>
          <a:xfrm>
            <a:off x="539750" y="540000"/>
            <a:ext cx="9213850" cy="215444"/>
          </a:xfrm>
          <a:prstGeom prst="rect">
            <a:avLst/>
          </a:prstGeom>
          <a:noFill/>
        </p:spPr>
        <p:txBody>
          <a:bodyPr wrap="square" lIns="0" tIns="0" rIns="0" bIns="0" rtlCol="0">
            <a:spAutoFit/>
          </a:bodyPr>
          <a:lstStyle/>
          <a:p>
            <a:r>
              <a:rPr lang="en-GB" sz="1400">
                <a:solidFill>
                  <a:schemeClr val="accent2"/>
                </a:solidFill>
                <a:latin typeface="Times New Roman" panose="02020603050405020304" pitchFamily="18" charset="0"/>
                <a:cs typeface="Times New Roman" panose="02020603050405020304" pitchFamily="18" charset="0"/>
              </a:rPr>
              <a:t>Delete this slide after use</a:t>
            </a:r>
          </a:p>
        </p:txBody>
      </p:sp>
      <p:pic>
        <p:nvPicPr>
          <p:cNvPr id="4" name="Picture 3">
            <a:extLst>
              <a:ext uri="{FF2B5EF4-FFF2-40B4-BE49-F238E27FC236}">
                <a16:creationId xmlns:a16="http://schemas.microsoft.com/office/drawing/2014/main" id="{E8DC192D-15E7-44CD-B477-C881E0E6D990}"/>
              </a:ext>
            </a:extLst>
          </p:cNvPr>
          <p:cNvPicPr>
            <a:picLocks noChangeAspect="1"/>
          </p:cNvPicPr>
          <p:nvPr/>
        </p:nvPicPr>
        <p:blipFill rotWithShape="1">
          <a:blip r:embed="rId4"/>
          <a:srcRect l="4483" r="1"/>
          <a:stretch/>
        </p:blipFill>
        <p:spPr>
          <a:xfrm>
            <a:off x="539750" y="3879102"/>
            <a:ext cx="502364" cy="306000"/>
          </a:xfrm>
          <a:prstGeom prst="rect">
            <a:avLst/>
          </a:prstGeom>
        </p:spPr>
      </p:pic>
      <p:pic>
        <p:nvPicPr>
          <p:cNvPr id="25" name="Picture 24">
            <a:extLst>
              <a:ext uri="{FF2B5EF4-FFF2-40B4-BE49-F238E27FC236}">
                <a16:creationId xmlns:a16="http://schemas.microsoft.com/office/drawing/2014/main" id="{61C5AB06-467F-4D53-8D9A-1C0D14254FE5}"/>
              </a:ext>
            </a:extLst>
          </p:cNvPr>
          <p:cNvPicPr>
            <a:picLocks noChangeAspect="1"/>
          </p:cNvPicPr>
          <p:nvPr/>
        </p:nvPicPr>
        <p:blipFill>
          <a:blip r:embed="rId5"/>
          <a:stretch>
            <a:fillRect/>
          </a:stretch>
        </p:blipFill>
        <p:spPr>
          <a:xfrm>
            <a:off x="6182034" y="2847599"/>
            <a:ext cx="1053671" cy="847781"/>
          </a:xfrm>
          <a:prstGeom prst="rect">
            <a:avLst/>
          </a:prstGeom>
        </p:spPr>
      </p:pic>
      <p:pic>
        <p:nvPicPr>
          <p:cNvPr id="26" name="Picture 25">
            <a:extLst>
              <a:ext uri="{FF2B5EF4-FFF2-40B4-BE49-F238E27FC236}">
                <a16:creationId xmlns:a16="http://schemas.microsoft.com/office/drawing/2014/main" id="{23E3D7D1-8B06-4822-B042-9E0013DC5ABD}"/>
              </a:ext>
            </a:extLst>
          </p:cNvPr>
          <p:cNvPicPr>
            <a:picLocks noChangeAspect="1"/>
          </p:cNvPicPr>
          <p:nvPr/>
        </p:nvPicPr>
        <p:blipFill>
          <a:blip r:embed="rId6"/>
          <a:stretch>
            <a:fillRect/>
          </a:stretch>
        </p:blipFill>
        <p:spPr>
          <a:xfrm>
            <a:off x="3342618" y="4737710"/>
            <a:ext cx="721382" cy="310749"/>
          </a:xfrm>
          <a:prstGeom prst="rect">
            <a:avLst/>
          </a:prstGeom>
        </p:spPr>
      </p:pic>
      <p:pic>
        <p:nvPicPr>
          <p:cNvPr id="6" name="Picture 5">
            <a:extLst>
              <a:ext uri="{FF2B5EF4-FFF2-40B4-BE49-F238E27FC236}">
                <a16:creationId xmlns:a16="http://schemas.microsoft.com/office/drawing/2014/main" id="{E69E3A62-6048-4098-92E9-31D1A7DA6A31}"/>
              </a:ext>
            </a:extLst>
          </p:cNvPr>
          <p:cNvPicPr>
            <a:picLocks noChangeAspect="1"/>
          </p:cNvPicPr>
          <p:nvPr/>
        </p:nvPicPr>
        <p:blipFill>
          <a:blip r:embed="rId7"/>
          <a:stretch>
            <a:fillRect/>
          </a:stretch>
        </p:blipFill>
        <p:spPr>
          <a:xfrm>
            <a:off x="10713191" y="1409700"/>
            <a:ext cx="937472" cy="3173789"/>
          </a:xfrm>
          <a:prstGeom prst="rect">
            <a:avLst/>
          </a:prstGeom>
        </p:spPr>
      </p:pic>
      <p:sp>
        <p:nvSpPr>
          <p:cNvPr id="28" name="TextBox 27">
            <a:extLst>
              <a:ext uri="{FF2B5EF4-FFF2-40B4-BE49-F238E27FC236}">
                <a16:creationId xmlns:a16="http://schemas.microsoft.com/office/drawing/2014/main" id="{1CF0A521-6AD8-4FA2-ABD7-4B156695725B}"/>
              </a:ext>
            </a:extLst>
          </p:cNvPr>
          <p:cNvSpPr txBox="1"/>
          <p:nvPr/>
        </p:nvSpPr>
        <p:spPr>
          <a:xfrm>
            <a:off x="1217613" y="3880138"/>
            <a:ext cx="1897062" cy="307777"/>
          </a:xfrm>
          <a:prstGeom prst="rect">
            <a:avLst/>
          </a:prstGeom>
          <a:noFill/>
        </p:spPr>
        <p:txBody>
          <a:bodyPr wrap="square" lIns="0" tIns="0" rIns="0" bIns="0">
            <a:spAutoFit/>
          </a:bodyPr>
          <a:lstStyle/>
          <a:p>
            <a:pPr eaLnBrk="1" hangingPunct="1">
              <a:spcAft>
                <a:spcPts val="600"/>
              </a:spcAft>
              <a:defRPr/>
            </a:pPr>
            <a:r>
              <a:rPr lang="en-GB" sz="1000" noProof="1">
                <a:solidFill>
                  <a:schemeClr val="tx1"/>
                </a:solidFill>
                <a:latin typeface="Arial" panose="020B0604020202020204" pitchFamily="34" charset="0"/>
                <a:cs typeface="Arial" panose="020B0604020202020204" pitchFamily="34" charset="0"/>
              </a:rPr>
              <a:t>Alternatively, </a:t>
            </a:r>
            <a:r>
              <a:rPr lang="en-GB" sz="1000" b="1" noProof="1">
                <a:solidFill>
                  <a:schemeClr val="tx1"/>
                </a:solidFill>
                <a:latin typeface="Arial" panose="020B0604020202020204" pitchFamily="34" charset="0"/>
                <a:cs typeface="Arial" panose="020B0604020202020204" pitchFamily="34" charset="0"/>
              </a:rPr>
              <a:t>Increase</a:t>
            </a:r>
            <a:r>
              <a:rPr lang="en-GB" sz="1000" baseline="0" noProof="1">
                <a:solidFill>
                  <a:schemeClr val="tx1"/>
                </a:solidFill>
                <a:latin typeface="Arial" panose="020B0604020202020204" pitchFamily="34" charset="0"/>
                <a:cs typeface="Arial" panose="020B0604020202020204" pitchFamily="34" charset="0"/>
              </a:rPr>
              <a:t> and</a:t>
            </a:r>
            <a:br>
              <a:rPr lang="en-GB" sz="1000" baseline="0" noProof="1">
                <a:solidFill>
                  <a:schemeClr val="tx1"/>
                </a:solidFill>
                <a:latin typeface="Arial" panose="020B0604020202020204" pitchFamily="34" charset="0"/>
                <a:cs typeface="Arial" panose="020B0604020202020204" pitchFamily="34" charset="0"/>
              </a:rPr>
            </a:br>
            <a:r>
              <a:rPr lang="en-GB" sz="1000" b="1" baseline="0" noProof="1">
                <a:solidFill>
                  <a:schemeClr val="tx1"/>
                </a:solidFill>
                <a:latin typeface="Arial" panose="020B0604020202020204" pitchFamily="34" charset="0"/>
                <a:cs typeface="Arial" panose="020B0604020202020204" pitchFamily="34" charset="0"/>
              </a:rPr>
              <a:t>Decrease </a:t>
            </a:r>
            <a:r>
              <a:rPr lang="en-GB" sz="1000" baseline="0" noProof="1">
                <a:solidFill>
                  <a:schemeClr val="tx1"/>
                </a:solidFill>
                <a:latin typeface="Arial" panose="020B0604020202020204" pitchFamily="34" charset="0"/>
                <a:cs typeface="Arial" panose="020B0604020202020204" pitchFamily="34" charset="0"/>
              </a:rPr>
              <a:t>list level can be used</a:t>
            </a:r>
          </a:p>
        </p:txBody>
      </p:sp>
      <p:pic>
        <p:nvPicPr>
          <p:cNvPr id="29" name="Picture 28">
            <a:extLst>
              <a:ext uri="{FF2B5EF4-FFF2-40B4-BE49-F238E27FC236}">
                <a16:creationId xmlns:a16="http://schemas.microsoft.com/office/drawing/2014/main" id="{D5AAD879-4417-455C-BF76-7F1D8FC43DAF}"/>
              </a:ext>
            </a:extLst>
          </p:cNvPr>
          <p:cNvPicPr>
            <a:picLocks noChangeAspect="1"/>
          </p:cNvPicPr>
          <p:nvPr/>
        </p:nvPicPr>
        <p:blipFill>
          <a:blip r:embed="rId8"/>
          <a:stretch>
            <a:fillRect/>
          </a:stretch>
        </p:blipFill>
        <p:spPr>
          <a:xfrm>
            <a:off x="6230938" y="1601536"/>
            <a:ext cx="439902" cy="447295"/>
          </a:xfrm>
          <a:prstGeom prst="rect">
            <a:avLst/>
          </a:prstGeom>
        </p:spPr>
      </p:pic>
      <p:sp>
        <p:nvSpPr>
          <p:cNvPr id="37" name="TextBox 36">
            <a:extLst>
              <a:ext uri="{FF2B5EF4-FFF2-40B4-BE49-F238E27FC236}">
                <a16:creationId xmlns:a16="http://schemas.microsoft.com/office/drawing/2014/main" id="{81C181B1-8DE5-4B6C-9648-F234EE5015BF}"/>
              </a:ext>
            </a:extLst>
          </p:cNvPr>
          <p:cNvSpPr txBox="1"/>
          <p:nvPr/>
        </p:nvSpPr>
        <p:spPr>
          <a:xfrm>
            <a:off x="4064000" y="1411500"/>
            <a:ext cx="1897061" cy="923330"/>
          </a:xfrm>
          <a:prstGeom prst="rect">
            <a:avLst/>
          </a:prstGeom>
          <a:noFill/>
        </p:spPr>
        <p:txBody>
          <a:bodyPr wrap="square" lIns="0" tIns="0" rIns="0" bIns="0">
            <a:spAutoFit/>
          </a:bodyPr>
          <a:lstStyle/>
          <a:p>
            <a:pPr eaLnBrk="1" hangingPunct="1">
              <a:spcBef>
                <a:spcPts val="0"/>
              </a:spcBef>
              <a:spcAft>
                <a:spcPts val="600"/>
              </a:spcAft>
              <a:defRPr/>
            </a:pPr>
            <a:r>
              <a:rPr lang="en-GB" sz="1000" b="1">
                <a:solidFill>
                  <a:srgbClr val="000000"/>
                </a:solidFill>
                <a:latin typeface="Arial" panose="020B0604020202020204" pitchFamily="34" charset="0"/>
                <a:ea typeface="Times New Roman" panose="02020603050405020304" pitchFamily="18" charset="0"/>
              </a:rPr>
              <a:t>Insert a New Slide</a:t>
            </a:r>
            <a:endParaRPr lang="en-GB"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noProof="1">
                <a:solidFill>
                  <a:schemeClr val="tx1"/>
                </a:solidFill>
                <a:latin typeface="Arial" panose="020B0604020202020204" pitchFamily="34" charset="0"/>
                <a:cs typeface="Arial" panose="020B0604020202020204" pitchFamily="34" charset="0"/>
              </a:rPr>
              <a:t>Home </a:t>
            </a:r>
            <a:r>
              <a:rPr lang="en-GB" altLang="da-DK" sz="1000" b="0" noProof="1">
                <a:solidFill>
                  <a:schemeClr val="tx1"/>
                </a:solidFill>
                <a:latin typeface="Arial" panose="020B0604020202020204" pitchFamily="34" charset="0"/>
                <a:cs typeface="Arial" panose="020B0604020202020204" pitchFamily="34" charset="0"/>
              </a:rPr>
              <a:t>tab</a:t>
            </a:r>
            <a:endParaRPr lang="en-GB" altLang="da-DK" sz="1000" b="0" strike="sngStrike"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baseline="0" noProof="1">
                <a:solidFill>
                  <a:schemeClr val="tx1"/>
                </a:solidFill>
                <a:latin typeface="Arial" panose="020B0604020202020204" pitchFamily="34" charset="0"/>
                <a:cs typeface="Arial" panose="020B0604020202020204" pitchFamily="34" charset="0"/>
              </a:rPr>
              <a:t>New Slide </a:t>
            </a:r>
            <a:r>
              <a:rPr lang="en-GB" altLang="da-DK" sz="1000" noProof="1">
                <a:solidFill>
                  <a:schemeClr val="tx1"/>
                </a:solidFill>
                <a:latin typeface="Arial" panose="020B0604020202020204" pitchFamily="34" charset="0"/>
                <a:cs typeface="Arial" panose="020B0604020202020204" pitchFamily="34" charset="0"/>
              </a:rPr>
              <a:t>to insert </a:t>
            </a:r>
            <a:br>
              <a:rPr lang="en-GB" altLang="da-DK" sz="1000" noProof="1">
                <a:solidFill>
                  <a:schemeClr val="tx1"/>
                </a:solidFill>
                <a:latin typeface="Arial" panose="020B0604020202020204" pitchFamily="34" charset="0"/>
                <a:cs typeface="Arial" panose="020B0604020202020204" pitchFamily="34" charset="0"/>
              </a:rPr>
            </a:br>
            <a:r>
              <a:rPr lang="en-GB" altLang="da-DK" sz="1000" noProof="1">
                <a:solidFill>
                  <a:schemeClr val="tx1"/>
                </a:solidFill>
                <a:latin typeface="Arial" panose="020B0604020202020204" pitchFamily="34" charset="0"/>
                <a:cs typeface="Arial" panose="020B0604020202020204" pitchFamily="34" charset="0"/>
              </a:rPr>
              <a:t>new slide</a:t>
            </a:r>
          </a:p>
        </p:txBody>
      </p:sp>
      <p:sp>
        <p:nvSpPr>
          <p:cNvPr id="38" name="TextBox 37">
            <a:extLst>
              <a:ext uri="{FF2B5EF4-FFF2-40B4-BE49-F238E27FC236}">
                <a16:creationId xmlns:a16="http://schemas.microsoft.com/office/drawing/2014/main" id="{B70D80B7-E226-4F61-9EA0-8793D82C705D}"/>
              </a:ext>
            </a:extLst>
          </p:cNvPr>
          <p:cNvSpPr txBox="1"/>
          <p:nvPr/>
        </p:nvSpPr>
        <p:spPr>
          <a:xfrm>
            <a:off x="6232944" y="1401342"/>
            <a:ext cx="2576512" cy="1000274"/>
          </a:xfrm>
          <a:prstGeom prst="rect">
            <a:avLst/>
          </a:prstGeom>
          <a:noFill/>
        </p:spPr>
        <p:txBody>
          <a:bodyPr wrap="square" lIns="0" tIns="0" rIns="0" bIns="0">
            <a:spAutoFit/>
          </a:bodyPr>
          <a:lstStyle/>
          <a:p>
            <a:pPr eaLnBrk="1" hangingPunct="1">
              <a:spcAft>
                <a:spcPts val="600"/>
              </a:spcAft>
              <a:defRPr/>
            </a:pPr>
            <a:r>
              <a:rPr lang="en-GB" sz="1000" b="1" noProof="1">
                <a:solidFill>
                  <a:schemeClr val="tx1"/>
                </a:solidFill>
                <a:latin typeface="Arial" panose="020B0604020202020204" pitchFamily="34" charset="0"/>
                <a:cs typeface="Arial" panose="020B0604020202020204" pitchFamily="34" charset="0"/>
              </a:rPr>
              <a:t>Insert picture</a:t>
            </a: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000" b="0" noProof="1">
                <a:solidFill>
                  <a:schemeClr val="tx1"/>
                </a:solidFill>
                <a:latin typeface="Arial" panose="020B0604020202020204" pitchFamily="34" charset="0"/>
                <a:cs typeface="Arial" panose="020B0604020202020204" pitchFamily="34" charset="0"/>
              </a:rPr>
              <a:t>On slides with picture placeholder, </a:t>
            </a:r>
            <a:br>
              <a:rPr lang="en-GB" altLang="da-DK" sz="1000" b="0" noProof="1">
                <a:solidFill>
                  <a:schemeClr val="tx1"/>
                </a:solidFill>
                <a:latin typeface="Arial" panose="020B0604020202020204" pitchFamily="34" charset="0"/>
                <a:cs typeface="Arial" panose="020B0604020202020204" pitchFamily="34" charset="0"/>
              </a:rPr>
            </a:br>
            <a:r>
              <a:rPr lang="en-GB" altLang="da-DK" sz="1000" b="0" noProof="1">
                <a:solidFill>
                  <a:schemeClr val="tx1"/>
                </a:solidFill>
                <a:latin typeface="Arial" panose="020B0604020202020204" pitchFamily="34" charset="0"/>
                <a:cs typeface="Arial" panose="020B0604020202020204" pitchFamily="34" charset="0"/>
              </a:rPr>
              <a:t>click on the icon and choose </a:t>
            </a:r>
            <a:r>
              <a:rPr lang="en-GB" altLang="da-DK" sz="1000" b="1" noProof="1">
                <a:solidFill>
                  <a:schemeClr val="tx1"/>
                </a:solidFill>
                <a:latin typeface="Arial" panose="020B0604020202020204" pitchFamily="34" charset="0"/>
                <a:cs typeface="Arial" panose="020B0604020202020204" pitchFamily="34" charset="0"/>
              </a:rPr>
              <a:t>Insert</a:t>
            </a:r>
          </a:p>
        </p:txBody>
      </p:sp>
      <p:pic>
        <p:nvPicPr>
          <p:cNvPr id="44" name="Picture 43">
            <a:extLst>
              <a:ext uri="{FF2B5EF4-FFF2-40B4-BE49-F238E27FC236}">
                <a16:creationId xmlns:a16="http://schemas.microsoft.com/office/drawing/2014/main" id="{4CF1FFD3-4CFE-4643-82B2-6E865F91BE0A}"/>
              </a:ext>
            </a:extLst>
          </p:cNvPr>
          <p:cNvPicPr>
            <a:picLocks noChangeAspect="1"/>
          </p:cNvPicPr>
          <p:nvPr/>
        </p:nvPicPr>
        <p:blipFill>
          <a:blip r:embed="rId9"/>
          <a:stretch>
            <a:fillRect/>
          </a:stretch>
        </p:blipFill>
        <p:spPr>
          <a:xfrm>
            <a:off x="3377366" y="1411500"/>
            <a:ext cx="457264" cy="743054"/>
          </a:xfrm>
          <a:prstGeom prst="rect">
            <a:avLst/>
          </a:prstGeom>
        </p:spPr>
      </p:pic>
      <p:pic>
        <p:nvPicPr>
          <p:cNvPr id="46" name="Picture 45">
            <a:extLst>
              <a:ext uri="{FF2B5EF4-FFF2-40B4-BE49-F238E27FC236}">
                <a16:creationId xmlns:a16="http://schemas.microsoft.com/office/drawing/2014/main" id="{5B827A9C-2570-4A3E-AE07-6B19AAC7D44A}"/>
              </a:ext>
            </a:extLst>
          </p:cNvPr>
          <p:cNvPicPr>
            <a:picLocks noChangeAspect="1"/>
          </p:cNvPicPr>
          <p:nvPr/>
        </p:nvPicPr>
        <p:blipFill>
          <a:blip r:embed="rId10"/>
          <a:stretch>
            <a:fillRect/>
          </a:stretch>
        </p:blipFill>
        <p:spPr>
          <a:xfrm>
            <a:off x="3376881" y="2749214"/>
            <a:ext cx="980294" cy="291753"/>
          </a:xfrm>
          <a:prstGeom prst="rect">
            <a:avLst/>
          </a:prstGeom>
        </p:spPr>
      </p:pic>
      <p:sp>
        <p:nvSpPr>
          <p:cNvPr id="47" name="TextBox 46">
            <a:extLst>
              <a:ext uri="{FF2B5EF4-FFF2-40B4-BE49-F238E27FC236}">
                <a16:creationId xmlns:a16="http://schemas.microsoft.com/office/drawing/2014/main" id="{934E07CD-9CA8-4274-A486-A45921C0A566}"/>
              </a:ext>
            </a:extLst>
          </p:cNvPr>
          <p:cNvSpPr txBox="1"/>
          <p:nvPr/>
        </p:nvSpPr>
        <p:spPr>
          <a:xfrm>
            <a:off x="3393809" y="2510449"/>
            <a:ext cx="2576511" cy="1769715"/>
          </a:xfrm>
          <a:prstGeom prst="rect">
            <a:avLst/>
          </a:prstGeom>
          <a:noFill/>
        </p:spPr>
        <p:txBody>
          <a:bodyPr wrap="square" lIns="0" tIns="0" rIns="0" bIns="0">
            <a:spAutoFit/>
          </a:bodyPr>
          <a:lstStyle/>
          <a:p>
            <a:pPr eaLnBrk="1" hangingPunct="1">
              <a:spcBef>
                <a:spcPts val="1200"/>
              </a:spcBef>
              <a:spcAft>
                <a:spcPts val="600"/>
              </a:spcAft>
              <a:defRPr/>
            </a:pPr>
            <a:r>
              <a:rPr lang="en-GB" sz="1000" b="1" dirty="0">
                <a:solidFill>
                  <a:srgbClr val="000000"/>
                </a:solidFill>
                <a:latin typeface="Arial" panose="020B0604020202020204" pitchFamily="34" charset="0"/>
                <a:ea typeface="Times New Roman" panose="02020603050405020304" pitchFamily="18" charset="0"/>
              </a:rPr>
              <a:t>Change Slide Layout</a:t>
            </a:r>
          </a:p>
          <a:p>
            <a:pPr eaLnBrk="1" hangingPunct="1">
              <a:spcBef>
                <a:spcPts val="0"/>
              </a:spcBef>
              <a:spcAft>
                <a:spcPts val="0"/>
              </a:spcAft>
              <a:defRPr/>
            </a:pPr>
            <a:endParaRPr lang="en-GB" sz="1000" b="1" dirty="0">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dirty="0">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dirty="0">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600"/>
              </a:spcAft>
              <a:defRPr/>
            </a:pPr>
            <a:r>
              <a:rPr lang="en-GB" altLang="da-DK" sz="1000" noProof="1">
                <a:solidFill>
                  <a:schemeClr val="tx1"/>
                </a:solidFill>
                <a:latin typeface="Arial" panose="020B0604020202020204" pitchFamily="34" charset="0"/>
                <a:cs typeface="Arial" panose="020B0604020202020204" pitchFamily="34" charset="0"/>
              </a:rPr>
              <a:t>From the </a:t>
            </a:r>
            <a:r>
              <a:rPr lang="en-GB" altLang="da-DK" sz="1000" b="1" noProof="1">
                <a:solidFill>
                  <a:schemeClr val="tx1"/>
                </a:solidFill>
                <a:latin typeface="Arial" panose="020B0604020202020204" pitchFamily="34" charset="0"/>
                <a:cs typeface="Arial" panose="020B0604020202020204" pitchFamily="34" charset="0"/>
              </a:rPr>
              <a:t>Home - Tab</a:t>
            </a:r>
          </a:p>
          <a:p>
            <a:pPr marL="228600" indent="-228600">
              <a:spcAft>
                <a:spcPts val="600"/>
              </a:spcAft>
              <a:buFont typeface="+mj-lt"/>
              <a:buAutoNum type="arabicPeriod"/>
            </a:pPr>
            <a:r>
              <a:rPr lang="en-GB" sz="1000" dirty="0">
                <a:solidFill>
                  <a:srgbClr val="000000"/>
                </a:solidFill>
                <a:latin typeface="Arial" panose="020B0604020202020204" pitchFamily="34" charset="0"/>
                <a:ea typeface="Times New Roman" panose="02020603050405020304" pitchFamily="18" charset="0"/>
              </a:rPr>
              <a:t>Click on the arrow next to </a:t>
            </a:r>
            <a:r>
              <a:rPr lang="en-GB" sz="1000" b="1" dirty="0">
                <a:solidFill>
                  <a:srgbClr val="000000"/>
                </a:solidFill>
                <a:latin typeface="Arial" panose="020B0604020202020204" pitchFamily="34" charset="0"/>
                <a:ea typeface="Times New Roman" panose="02020603050405020304" pitchFamily="18" charset="0"/>
              </a:rPr>
              <a:t>Layout</a:t>
            </a:r>
            <a:br>
              <a:rPr lang="en-GB" sz="1000" b="1" dirty="0">
                <a:solidFill>
                  <a:srgbClr val="000000"/>
                </a:solidFill>
                <a:latin typeface="Arial" panose="020B0604020202020204" pitchFamily="34" charset="0"/>
                <a:ea typeface="Times New Roman" panose="02020603050405020304" pitchFamily="18" charset="0"/>
              </a:rPr>
            </a:br>
            <a:r>
              <a:rPr lang="en-GB" sz="1000" dirty="0">
                <a:solidFill>
                  <a:srgbClr val="000000"/>
                </a:solidFill>
                <a:latin typeface="Arial" panose="020B0604020202020204" pitchFamily="34" charset="0"/>
                <a:ea typeface="Times New Roman" panose="02020603050405020304" pitchFamily="18" charset="0"/>
              </a:rPr>
              <a:t>to view a dropdown menu of possible slide layouts</a:t>
            </a:r>
            <a:endParaRPr lang="en-GB" sz="1000" dirty="0">
              <a:solidFill>
                <a:schemeClr val="tx1"/>
              </a:solidFill>
              <a:latin typeface="Times New Roman" panose="02020603050405020304" pitchFamily="18" charset="0"/>
              <a:ea typeface="Times New Roman" panose="02020603050405020304" pitchFamily="18" charset="0"/>
            </a:endParaRPr>
          </a:p>
          <a:p>
            <a:pPr marL="228600" indent="-228600">
              <a:spcAft>
                <a:spcPts val="600"/>
              </a:spcAft>
              <a:buFont typeface="+mj-lt"/>
              <a:buAutoNum type="arabicPeriod"/>
            </a:pPr>
            <a:r>
              <a:rPr lang="en-GB" sz="1000" dirty="0">
                <a:solidFill>
                  <a:srgbClr val="000000"/>
                </a:solidFill>
                <a:latin typeface="Arial" panose="020B0604020202020204" pitchFamily="34" charset="0"/>
                <a:ea typeface="Times New Roman" panose="02020603050405020304" pitchFamily="18" charset="0"/>
              </a:rPr>
              <a:t>Click on the layout you prefer and it will be applied to the new slide</a:t>
            </a:r>
            <a:endParaRPr lang="en-GB" sz="1000" dirty="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911953555"/>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ELETE ALL LAYOYTS AFTER THI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A96A6D-1E2F-4ADB-BDC1-E728CFCEC771}"/>
              </a:ext>
            </a:extLst>
          </p:cNvPr>
          <p:cNvSpPr txBox="1"/>
          <p:nvPr/>
        </p:nvSpPr>
        <p:spPr>
          <a:xfrm>
            <a:off x="1485900" y="2781000"/>
            <a:ext cx="9220200" cy="1077218"/>
          </a:xfrm>
          <a:prstGeom prst="rect">
            <a:avLst/>
          </a:prstGeom>
          <a:noFill/>
        </p:spPr>
        <p:txBody>
          <a:bodyPr wrap="square" rtlCol="0">
            <a:spAutoFit/>
          </a:bodyPr>
          <a:lstStyle/>
          <a:p>
            <a:r>
              <a:rPr lang="en-GB" sz="3600" b="1">
                <a:solidFill>
                  <a:srgbClr val="3F1A01"/>
                </a:solidFill>
                <a:latin typeface="+mj-lt"/>
                <a:cs typeface="Times New Roman" panose="02020603050405020304" pitchFamily="18" charset="0"/>
              </a:rPr>
              <a:t>Delete all masterslides after this slide.</a:t>
            </a:r>
          </a:p>
          <a:p>
            <a:r>
              <a:rPr lang="en-GB" sz="2800">
                <a:solidFill>
                  <a:srgbClr val="B59E5F"/>
                </a:solidFill>
                <a:latin typeface="Times New Roman" panose="02020603050405020304" pitchFamily="18" charset="0"/>
                <a:cs typeface="Times New Roman" panose="02020603050405020304" pitchFamily="18" charset="0"/>
              </a:rPr>
              <a:t>They are not part of this presentation.</a:t>
            </a:r>
          </a:p>
        </p:txBody>
      </p:sp>
    </p:spTree>
    <p:extLst>
      <p:ext uri="{BB962C8B-B14F-4D97-AF65-F5344CB8AC3E}">
        <p14:creationId xmlns:p14="http://schemas.microsoft.com/office/powerpoint/2010/main" val="11406919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BF16290D-CE69-4658-B15E-FCD77E35F711}"/>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7FA35FBF-0988-4D25-B662-E0B0E67AC860}"/>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B443BFD3-1CC9-431F-BB0E-D19B21C4B149}"/>
              </a:ext>
            </a:extLst>
          </p:cNvPr>
          <p:cNvSpPr>
            <a:spLocks noGrp="1"/>
          </p:cNvSpPr>
          <p:nvPr>
            <p:ph idx="20"/>
          </p:nvPr>
        </p:nvSpPr>
        <p:spPr>
          <a:xfrm>
            <a:off x="539750"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Content Placeholder 2">
            <a:extLst>
              <a:ext uri="{FF2B5EF4-FFF2-40B4-BE49-F238E27FC236}">
                <a16:creationId xmlns:a16="http://schemas.microsoft.com/office/drawing/2014/main" id="{6E0A71E4-A7B2-4FFB-80F2-94B324D4DD68}"/>
              </a:ext>
            </a:extLst>
          </p:cNvPr>
          <p:cNvSpPr>
            <a:spLocks noGrp="1"/>
          </p:cNvSpPr>
          <p:nvPr>
            <p:ph idx="21"/>
          </p:nvPr>
        </p:nvSpPr>
        <p:spPr>
          <a:xfrm>
            <a:off x="6230938"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EBB3946A-4DC7-4E05-93EA-397784066B92}"/>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F6BF5557-45BD-4FB3-97CB-C0FA71F86A1D}"/>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81689451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w. box">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8" name="Content Placeholder 2">
            <a:extLst>
              <a:ext uri="{FF2B5EF4-FFF2-40B4-BE49-F238E27FC236}">
                <a16:creationId xmlns:a16="http://schemas.microsoft.com/office/drawing/2014/main" id="{EE0EABDA-198D-44FE-A8B8-E098AEB80673}"/>
              </a:ext>
            </a:extLst>
          </p:cNvPr>
          <p:cNvSpPr>
            <a:spLocks noGrp="1"/>
          </p:cNvSpPr>
          <p:nvPr>
            <p:ph idx="19"/>
          </p:nvPr>
        </p:nvSpPr>
        <p:spPr>
          <a:xfrm>
            <a:off x="539751" y="1416785"/>
            <a:ext cx="541019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9" name="Pladsholder til tekst 4">
            <a:extLst>
              <a:ext uri="{FF2B5EF4-FFF2-40B4-BE49-F238E27FC236}">
                <a16:creationId xmlns:a16="http://schemas.microsoft.com/office/drawing/2014/main" id="{29E749E2-61A4-474C-A9F7-035784F7664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35BBE75-1630-46E1-9FA9-55908041CCF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33506298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dirty="0"/>
              <a:t>Click to edit Master title style</a:t>
            </a:r>
            <a:endParaRPr lang="en-GB" dirty="0"/>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Content Placeholder 2">
            <a:extLst>
              <a:ext uri="{FF2B5EF4-FFF2-40B4-BE49-F238E27FC236}">
                <a16:creationId xmlns:a16="http://schemas.microsoft.com/office/drawing/2014/main" id="{EBDA6CC7-1BAA-4EB8-B9AD-0404E7D8D6E1}"/>
              </a:ext>
            </a:extLst>
          </p:cNvPr>
          <p:cNvSpPr>
            <a:spLocks noGrp="1"/>
          </p:cNvSpPr>
          <p:nvPr>
            <p:ph sz="half" idx="21"/>
          </p:nvPr>
        </p:nvSpPr>
        <p:spPr>
          <a:xfrm>
            <a:off x="539749"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0" name="Pladsholder til tekst 4">
            <a:extLst>
              <a:ext uri="{FF2B5EF4-FFF2-40B4-BE49-F238E27FC236}">
                <a16:creationId xmlns:a16="http://schemas.microsoft.com/office/drawing/2014/main" id="{356E8D43-7E87-4424-807D-A430A2A3556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4FDDF7-85E3-4759-BAA0-9BCCD7DE478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86642370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8133463"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E0ABF75E-4167-4805-B291-E9228EC8A4B7}"/>
              </a:ext>
            </a:extLst>
          </p:cNvPr>
          <p:cNvSpPr>
            <a:spLocks noGrp="1"/>
          </p:cNvSpPr>
          <p:nvPr>
            <p:ph sz="half" idx="21"/>
          </p:nvPr>
        </p:nvSpPr>
        <p:spPr>
          <a:xfrm>
            <a:off x="539749"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1347E5D1-9F54-45A5-A2B9-C082F6AAD75D}"/>
              </a:ext>
            </a:extLst>
          </p:cNvPr>
          <p:cNvSpPr>
            <a:spLocks noGrp="1"/>
          </p:cNvSpPr>
          <p:nvPr>
            <p:ph sz="half" idx="22"/>
          </p:nvPr>
        </p:nvSpPr>
        <p:spPr>
          <a:xfrm>
            <a:off x="4336606"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CADE5614-2F8F-4E7B-AED0-07DEE006528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9" name="Slide Number Placeholder 5">
            <a:extLst>
              <a:ext uri="{FF2B5EF4-FFF2-40B4-BE49-F238E27FC236}">
                <a16:creationId xmlns:a16="http://schemas.microsoft.com/office/drawing/2014/main" id="{C259D227-360F-41E9-B0C9-D6A7486F332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64789619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our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9083863"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2" name="Content Placeholder 2">
            <a:extLst>
              <a:ext uri="{FF2B5EF4-FFF2-40B4-BE49-F238E27FC236}">
                <a16:creationId xmlns:a16="http://schemas.microsoft.com/office/drawing/2014/main" id="{65BA79F2-FD03-4FA8-A335-28C51B2FEEC9}"/>
              </a:ext>
            </a:extLst>
          </p:cNvPr>
          <p:cNvSpPr>
            <a:spLocks noGrp="1"/>
          </p:cNvSpPr>
          <p:nvPr>
            <p:ph sz="half" idx="21"/>
          </p:nvPr>
        </p:nvSpPr>
        <p:spPr>
          <a:xfrm>
            <a:off x="6235825"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3387787"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2" name="Content Placeholder 2">
            <a:extLst>
              <a:ext uri="{FF2B5EF4-FFF2-40B4-BE49-F238E27FC236}">
                <a16:creationId xmlns:a16="http://schemas.microsoft.com/office/drawing/2014/main" id="{4CDCEE1B-29F3-4397-96F7-6921DB5D92F1}"/>
              </a:ext>
            </a:extLst>
          </p:cNvPr>
          <p:cNvSpPr>
            <a:spLocks noGrp="1"/>
          </p:cNvSpPr>
          <p:nvPr>
            <p:ph sz="half" idx="23"/>
          </p:nvPr>
        </p:nvSpPr>
        <p:spPr>
          <a:xfrm>
            <a:off x="539749"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Pladsholder til tekst 4">
            <a:extLst>
              <a:ext uri="{FF2B5EF4-FFF2-40B4-BE49-F238E27FC236}">
                <a16:creationId xmlns:a16="http://schemas.microsoft.com/office/drawing/2014/main" id="{8F84772B-8496-4FD9-81FF-31041874A1E5}"/>
              </a:ext>
            </a:extLst>
          </p:cNvPr>
          <p:cNvSpPr>
            <a:spLocks noGrp="1"/>
          </p:cNvSpPr>
          <p:nvPr>
            <p:ph type="body" sz="quarter" idx="18" hasCustomPrompt="1"/>
          </p:nvPr>
        </p:nvSpPr>
        <p:spPr>
          <a:xfrm>
            <a:off x="539750" y="6102000"/>
            <a:ext cx="9483726"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0" name="Slide Number Placeholder 5">
            <a:extLst>
              <a:ext uri="{FF2B5EF4-FFF2-40B4-BE49-F238E27FC236}">
                <a16:creationId xmlns:a16="http://schemas.microsoft.com/office/drawing/2014/main" id="{CF814FC2-2DB5-4AE0-A96E-5BBB8CC70D3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62355410"/>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iv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2816177"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2A747F93-4DB6-442B-83CE-024D95644E22}"/>
              </a:ext>
            </a:extLst>
          </p:cNvPr>
          <p:cNvSpPr>
            <a:spLocks noGrp="1"/>
          </p:cNvSpPr>
          <p:nvPr>
            <p:ph sz="half" idx="23"/>
          </p:nvPr>
        </p:nvSpPr>
        <p:spPr>
          <a:xfrm>
            <a:off x="539749"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E6296910-B416-47DB-9BF8-C98707B32C44}"/>
              </a:ext>
            </a:extLst>
          </p:cNvPr>
          <p:cNvSpPr>
            <a:spLocks noGrp="1"/>
          </p:cNvSpPr>
          <p:nvPr>
            <p:ph sz="half" idx="24"/>
          </p:nvPr>
        </p:nvSpPr>
        <p:spPr>
          <a:xfrm>
            <a:off x="5092606"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3" name="Content Placeholder 2">
            <a:extLst>
              <a:ext uri="{FF2B5EF4-FFF2-40B4-BE49-F238E27FC236}">
                <a16:creationId xmlns:a16="http://schemas.microsoft.com/office/drawing/2014/main" id="{CB05F6D6-0881-4AA2-8968-65028435D370}"/>
              </a:ext>
            </a:extLst>
          </p:cNvPr>
          <p:cNvSpPr>
            <a:spLocks noGrp="1"/>
          </p:cNvSpPr>
          <p:nvPr>
            <p:ph sz="half" idx="25"/>
          </p:nvPr>
        </p:nvSpPr>
        <p:spPr>
          <a:xfrm>
            <a:off x="7369035"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4" name="Content Placeholder 2">
            <a:extLst>
              <a:ext uri="{FF2B5EF4-FFF2-40B4-BE49-F238E27FC236}">
                <a16:creationId xmlns:a16="http://schemas.microsoft.com/office/drawing/2014/main" id="{53DE68EE-1CC1-40E6-BF93-25853579F688}"/>
              </a:ext>
            </a:extLst>
          </p:cNvPr>
          <p:cNvSpPr>
            <a:spLocks noGrp="1"/>
          </p:cNvSpPr>
          <p:nvPr>
            <p:ph sz="half" idx="26"/>
          </p:nvPr>
        </p:nvSpPr>
        <p:spPr>
          <a:xfrm>
            <a:off x="9645463"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4" name="Pladsholder til tekst 4">
            <a:extLst>
              <a:ext uri="{FF2B5EF4-FFF2-40B4-BE49-F238E27FC236}">
                <a16:creationId xmlns:a16="http://schemas.microsoft.com/office/drawing/2014/main" id="{C07519B2-88ED-4FAB-AC68-9B196700937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6B433809-62F1-4C59-BF7D-FDED709DFE1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543387344"/>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163406-5D68-413D-AFDF-90D68FD02AB8}"/>
              </a:ext>
            </a:extLst>
          </p:cNvPr>
          <p:cNvSpPr>
            <a:spLocks noGrp="1"/>
          </p:cNvSpPr>
          <p:nvPr>
            <p:ph type="title"/>
          </p:nvPr>
        </p:nvSpPr>
        <p:spPr>
          <a:xfrm>
            <a:off x="539749" y="539750"/>
            <a:ext cx="9213851" cy="332399"/>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AFFE85-39C0-4335-A66F-8029022AA9A6}"/>
              </a:ext>
            </a:extLst>
          </p:cNvPr>
          <p:cNvSpPr>
            <a:spLocks noGrp="1"/>
          </p:cNvSpPr>
          <p:nvPr>
            <p:ph type="body" idx="1"/>
          </p:nvPr>
        </p:nvSpPr>
        <p:spPr>
          <a:xfrm>
            <a:off x="539749" y="1142150"/>
            <a:ext cx="9213851" cy="469191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5">
            <a:extLst>
              <a:ext uri="{FF2B5EF4-FFF2-40B4-BE49-F238E27FC236}">
                <a16:creationId xmlns:a16="http://schemas.microsoft.com/office/drawing/2014/main" id="{C42D07B5-4BF6-4499-8E0F-9D762B6DEEF8}"/>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pic>
        <p:nvPicPr>
          <p:cNvPr id="8" name="Logo">
            <a:extLst>
              <a:ext uri="{FF2B5EF4-FFF2-40B4-BE49-F238E27FC236}">
                <a16:creationId xmlns:a16="http://schemas.microsoft.com/office/drawing/2014/main" id="{34F9AA81-9D35-4E0D-9E78-3F5C44655638}"/>
              </a:ext>
            </a:extLst>
          </p:cNvPr>
          <p:cNvPicPr>
            <a:picLocks noChangeAspect="1"/>
          </p:cNvPicPr>
          <p:nvPr/>
        </p:nvPicPr>
        <p:blipFill>
          <a:blip>
            <a:extLst>
              <a:ext uri="{96DAC541-7B7A-43D3-8B79-37D633B846F1}">
                <asvg:svgBlip xmlns:asvg="http://schemas.microsoft.com/office/drawing/2016/SVG/main" r:embed="rId38"/>
              </a:ext>
            </a:extLst>
          </a:blip>
          <a:stretch>
            <a:fillRect/>
          </a:stretch>
        </p:blipFill>
        <p:spPr>
          <a:xfrm>
            <a:off x="10210663" y="524930"/>
            <a:ext cx="1440000" cy="281496"/>
          </a:xfrm>
          <a:prstGeom prst="rect">
            <a:avLst/>
          </a:prstGeom>
        </p:spPr>
      </p:pic>
      <p:sp>
        <p:nvSpPr>
          <p:cNvPr id="9" name="ExternalLogo" hidden="1">
            <a:extLst>
              <a:ext uri="{FF2B5EF4-FFF2-40B4-BE49-F238E27FC236}">
                <a16:creationId xmlns:a16="http://schemas.microsoft.com/office/drawing/2014/main" id="{48088308-7A9E-4E84-BCA0-2394FBDDB9C5}"/>
              </a:ext>
            </a:extLst>
          </p:cNvPr>
          <p:cNvSpPr/>
          <p:nvPr/>
        </p:nvSpPr>
        <p:spPr>
          <a:xfrm>
            <a:off x="10023475" y="610200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96356854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hf hdr="0" ftr="0" dt="0"/>
  <p:txStyles>
    <p:title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p:titleStyle>
    <p:body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340">
          <p15:clr>
            <a:srgbClr val="F26B43"/>
          </p15:clr>
        </p15:guide>
        <p15:guide id="4" pos="767">
          <p15:clr>
            <a:srgbClr val="F26B43"/>
          </p15:clr>
        </p15:guide>
        <p15:guide id="5" pos="937">
          <p15:clr>
            <a:srgbClr val="F26B43"/>
          </p15:clr>
        </p15:guide>
        <p15:guide id="6" pos="1365">
          <p15:clr>
            <a:srgbClr val="F26B43"/>
          </p15:clr>
        </p15:guide>
        <p15:guide id="7" pos="1535">
          <p15:clr>
            <a:srgbClr val="F26B43"/>
          </p15:clr>
        </p15:guide>
        <p15:guide id="8" pos="1962">
          <p15:clr>
            <a:srgbClr val="F26B43"/>
          </p15:clr>
        </p15:guide>
        <p15:guide id="9" pos="2132">
          <p15:clr>
            <a:srgbClr val="F26B43"/>
          </p15:clr>
        </p15:guide>
        <p15:guide id="10" pos="2560">
          <p15:clr>
            <a:srgbClr val="F26B43"/>
          </p15:clr>
        </p15:guide>
        <p15:guide id="11" pos="2730">
          <p15:clr>
            <a:srgbClr val="F26B43"/>
          </p15:clr>
        </p15:guide>
        <p15:guide id="12" pos="3157">
          <p15:clr>
            <a:srgbClr val="F26B43"/>
          </p15:clr>
        </p15:guide>
        <p15:guide id="13" pos="3327">
          <p15:clr>
            <a:srgbClr val="F26B43"/>
          </p15:clr>
        </p15:guide>
        <p15:guide id="14" pos="3754">
          <p15:clr>
            <a:srgbClr val="F26B43"/>
          </p15:clr>
        </p15:guide>
        <p15:guide id="15" pos="3925">
          <p15:clr>
            <a:srgbClr val="F26B43"/>
          </p15:clr>
        </p15:guide>
        <p15:guide id="16" pos="4352">
          <p15:clr>
            <a:srgbClr val="F26B43"/>
          </p15:clr>
        </p15:guide>
        <p15:guide id="17" pos="4522">
          <p15:clr>
            <a:srgbClr val="F26B43"/>
          </p15:clr>
        </p15:guide>
        <p15:guide id="18" pos="4949">
          <p15:clr>
            <a:srgbClr val="F26B43"/>
          </p15:clr>
        </p15:guide>
        <p15:guide id="19" pos="5120">
          <p15:clr>
            <a:srgbClr val="F26B43"/>
          </p15:clr>
        </p15:guide>
        <p15:guide id="20" pos="5547">
          <p15:clr>
            <a:srgbClr val="F26B43"/>
          </p15:clr>
        </p15:guide>
        <p15:guide id="21" pos="5717">
          <p15:clr>
            <a:srgbClr val="F26B43"/>
          </p15:clr>
        </p15:guide>
        <p15:guide id="22" pos="6144">
          <p15:clr>
            <a:srgbClr val="F26B43"/>
          </p15:clr>
        </p15:guide>
        <p15:guide id="23" pos="6314">
          <p15:clr>
            <a:srgbClr val="F26B43"/>
          </p15:clr>
        </p15:guide>
        <p15:guide id="24" pos="6742">
          <p15:clr>
            <a:srgbClr val="F26B43"/>
          </p15:clr>
        </p15:guide>
        <p15:guide id="25" pos="6912">
          <p15:clr>
            <a:srgbClr val="F26B43"/>
          </p15:clr>
        </p15:guide>
        <p15:guide id="26" pos="7339">
          <p15:clr>
            <a:srgbClr val="F26B43"/>
          </p15:clr>
        </p15:guide>
        <p15:guide id="27" orient="horz">
          <p15:clr>
            <a:srgbClr val="F26B43"/>
          </p15:clr>
        </p15:guide>
        <p15:guide id="28" orient="horz" pos="4320">
          <p15:clr>
            <a:srgbClr val="F26B43"/>
          </p15:clr>
        </p15:guide>
        <p15:guide id="29" orient="horz" pos="340">
          <p15:clr>
            <a:srgbClr val="F26B43"/>
          </p15:clr>
        </p15:guide>
        <p15:guide id="32" orient="horz" pos="3675">
          <p15:clr>
            <a:srgbClr val="F26B43"/>
          </p15:clr>
        </p15:guide>
        <p15:guide id="33" orient="horz" pos="3793">
          <p15:clr>
            <a:srgbClr val="F26B43"/>
          </p15:clr>
        </p15:guide>
        <p15:guide id="34" orient="horz" pos="4235">
          <p15:clr>
            <a:srgbClr val="F26B43"/>
          </p15:clr>
        </p15:guide>
        <p15:guide id="36" orient="horz" pos="504">
          <p15:clr>
            <a:srgbClr val="F26B43"/>
          </p15:clr>
        </p15:guide>
        <p15:guide id="37" orient="horz" pos="720">
          <p15:clr>
            <a:srgbClr val="F26B43"/>
          </p15:clr>
        </p15:guide>
        <p15:guide id="38" orient="horz" pos="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image" Target="../media/image12.jp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8" Type="http://schemas.openxmlformats.org/officeDocument/2006/relationships/image" Target="../media/image34.svg"/><Relationship Id="rId3" Type="http://schemas.openxmlformats.org/officeDocument/2006/relationships/hyperlink" Target="https://illuminatum.com/" TargetMode="External"/><Relationship Id="rId7" Type="http://schemas.openxmlformats.org/officeDocument/2006/relationships/image" Target="../media/image33.svg"/><Relationship Id="rId2" Type="http://schemas.openxmlformats.org/officeDocument/2006/relationships/notesSlide" Target="../notesSlides/notesSlide10.xml"/><Relationship Id="rId1" Type="http://schemas.openxmlformats.org/officeDocument/2006/relationships/slideLayout" Target="../slideLayouts/slideLayout2.xml"/><Relationship Id="rId6" Type="http://schemas.openxmlformats.org/officeDocument/2006/relationships/image" Target="../media/image32.svg"/><Relationship Id="rId5" Type="http://schemas.openxmlformats.org/officeDocument/2006/relationships/image" Target="../media/image31.svg"/><Relationship Id="rId4" Type="http://schemas.openxmlformats.org/officeDocument/2006/relationships/image" Target="../media/image30.svg"/></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4.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chart" Target="../charts/chart10.xml"/><Relationship Id="rId2" Type="http://schemas.openxmlformats.org/officeDocument/2006/relationships/notesSlide" Target="../notesSlides/notesSlide13.xml"/><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chart" Target="../charts/chart11.xml"/><Relationship Id="rId2" Type="http://schemas.openxmlformats.org/officeDocument/2006/relationships/notesSlide" Target="../notesSlides/notesSlide14.xml"/><Relationship Id="rId1" Type="http://schemas.openxmlformats.org/officeDocument/2006/relationships/slideLayout" Target="../slideLayouts/slideLayout6.xml"/><Relationship Id="rId5" Type="http://schemas.openxmlformats.org/officeDocument/2006/relationships/image" Target="../media/image36.svg"/><Relationship Id="rId4" Type="http://schemas.openxmlformats.org/officeDocument/2006/relationships/image" Target="../media/image35.svg"/></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5.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6.xml"/></Relationships>
</file>

<file path=ppt/slides/_rels/slide19.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9.xml"/><Relationship Id="rId1" Type="http://schemas.openxmlformats.org/officeDocument/2006/relationships/slideLayout" Target="../slideLayouts/slideLayout6.xml"/><Relationship Id="rId4" Type="http://schemas.openxmlformats.org/officeDocument/2006/relationships/image" Target="../media/image38.png"/></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4.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20.xml"/><Relationship Id="rId1" Type="http://schemas.openxmlformats.org/officeDocument/2006/relationships/slideLayout" Target="../slideLayouts/slideLayout24.xml"/></Relationships>
</file>

<file path=ppt/slides/_rels/slide21.xml.rels><?xml version="1.0" encoding="UTF-8" standalone="yes"?>
<Relationships xmlns="http://schemas.openxmlformats.org/package/2006/relationships"><Relationship Id="rId2" Type="http://schemas.openxmlformats.org/officeDocument/2006/relationships/notesSlide" Target="../notesSlides/notesSlide21.xml"/><Relationship Id="rId1" Type="http://schemas.openxmlformats.org/officeDocument/2006/relationships/slideLayout" Target="../slideLayouts/slideLayout5.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39.svg"/><Relationship Id="rId2" Type="http://schemas.openxmlformats.org/officeDocument/2006/relationships/notesSlide" Target="../notesSlides/notesSlide23.xml"/><Relationship Id="rId1" Type="http://schemas.openxmlformats.org/officeDocument/2006/relationships/slideLayout" Target="../slideLayouts/slideLayout6.xml"/><Relationship Id="rId6" Type="http://schemas.openxmlformats.org/officeDocument/2006/relationships/image" Target="../media/image42.svg"/><Relationship Id="rId5" Type="http://schemas.openxmlformats.org/officeDocument/2006/relationships/image" Target="../media/image41.svg"/><Relationship Id="rId4" Type="http://schemas.openxmlformats.org/officeDocument/2006/relationships/image" Target="../media/image40.svg"/></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4.xml"/><Relationship Id="rId1" Type="http://schemas.openxmlformats.org/officeDocument/2006/relationships/slideLayout" Target="../slideLayouts/slideLayout24.xml"/></Relationships>
</file>

<file path=ppt/slides/_rels/slide25.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5.xml"/><Relationship Id="rId1" Type="http://schemas.openxmlformats.org/officeDocument/2006/relationships/slideLayout" Target="../slideLayouts/slideLayout6.xml"/></Relationships>
</file>

<file path=ppt/slides/_rels/slide26.xml.rels><?xml version="1.0" encoding="UTF-8" standalone="yes"?>
<Relationships xmlns="http://schemas.openxmlformats.org/package/2006/relationships"><Relationship Id="rId3" Type="http://schemas.openxmlformats.org/officeDocument/2006/relationships/chart" Target="../charts/chart13.xml"/><Relationship Id="rId2" Type="http://schemas.openxmlformats.org/officeDocument/2006/relationships/notesSlide" Target="../notesSlides/notesSlide26.xml"/><Relationship Id="rId1" Type="http://schemas.openxmlformats.org/officeDocument/2006/relationships/slideLayout" Target="../slideLayouts/slideLayout5.xml"/><Relationship Id="rId4" Type="http://schemas.openxmlformats.org/officeDocument/2006/relationships/image" Target="../media/image43.svg"/></Relationships>
</file>

<file path=ppt/slides/_rels/slide27.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notesSlide" Target="../notesSlides/notesSlide27.xml"/><Relationship Id="rId1" Type="http://schemas.openxmlformats.org/officeDocument/2006/relationships/slideLayout" Target="../slideLayouts/slideLayout2.xml"/><Relationship Id="rId6" Type="http://schemas.openxmlformats.org/officeDocument/2006/relationships/image" Target="../media/image47.svg"/><Relationship Id="rId5" Type="http://schemas.openxmlformats.org/officeDocument/2006/relationships/image" Target="../media/image46.svg"/><Relationship Id="rId4" Type="http://schemas.openxmlformats.org/officeDocument/2006/relationships/image" Target="../media/image45.svg"/></Relationships>
</file>

<file path=ppt/slides/_rels/slide28.xml.rels><?xml version="1.0" encoding="UTF-8" standalone="yes"?>
<Relationships xmlns="http://schemas.openxmlformats.org/package/2006/relationships"><Relationship Id="rId2" Type="http://schemas.openxmlformats.org/officeDocument/2006/relationships/notesSlide" Target="../notesSlides/notesSlide28.xml"/><Relationship Id="rId1" Type="http://schemas.openxmlformats.org/officeDocument/2006/relationships/slideLayout" Target="../slideLayouts/slideLayout9.xml"/></Relationships>
</file>

<file path=ppt/slides/_rels/slide29.xml.rels><?xml version="1.0" encoding="UTF-8" standalone="yes"?>
<Relationships xmlns="http://schemas.openxmlformats.org/package/2006/relationships"><Relationship Id="rId8" Type="http://schemas.openxmlformats.org/officeDocument/2006/relationships/image" Target="../media/image53.svg"/><Relationship Id="rId3" Type="http://schemas.openxmlformats.org/officeDocument/2006/relationships/image" Target="../media/image48.svg"/><Relationship Id="rId7" Type="http://schemas.openxmlformats.org/officeDocument/2006/relationships/image" Target="../media/image52.svg"/><Relationship Id="rId2" Type="http://schemas.openxmlformats.org/officeDocument/2006/relationships/notesSlide" Target="../notesSlides/notesSlide29.xml"/><Relationship Id="rId1" Type="http://schemas.openxmlformats.org/officeDocument/2006/relationships/slideLayout" Target="../slideLayouts/slideLayout2.xml"/><Relationship Id="rId6" Type="http://schemas.openxmlformats.org/officeDocument/2006/relationships/image" Target="../media/image51.svg"/><Relationship Id="rId5" Type="http://schemas.openxmlformats.org/officeDocument/2006/relationships/image" Target="../media/image50.svg"/><Relationship Id="rId10" Type="http://schemas.openxmlformats.org/officeDocument/2006/relationships/image" Target="../media/image55.svg"/><Relationship Id="rId4" Type="http://schemas.openxmlformats.org/officeDocument/2006/relationships/image" Target="../media/image49.svg"/><Relationship Id="rId9" Type="http://schemas.openxmlformats.org/officeDocument/2006/relationships/image" Target="../media/image54.svg"/></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0.xml"/></Relationships>
</file>

<file path=ppt/slides/_rels/slide30.xml.rels><?xml version="1.0" encoding="UTF-8" standalone="yes"?>
<Relationships xmlns="http://schemas.openxmlformats.org/package/2006/relationships"><Relationship Id="rId3" Type="http://schemas.openxmlformats.org/officeDocument/2006/relationships/image" Target="../media/image56.svg"/><Relationship Id="rId2" Type="http://schemas.openxmlformats.org/officeDocument/2006/relationships/notesSlide" Target="../notesSlides/notesSlide30.xml"/><Relationship Id="rId1" Type="http://schemas.openxmlformats.org/officeDocument/2006/relationships/slideLayout" Target="../slideLayouts/slideLayout5.xml"/><Relationship Id="rId5" Type="http://schemas.openxmlformats.org/officeDocument/2006/relationships/image" Target="../media/image58.svg"/><Relationship Id="rId4" Type="http://schemas.openxmlformats.org/officeDocument/2006/relationships/image" Target="../media/image57.svg"/></Relationships>
</file>

<file path=ppt/slides/_rels/slide31.xml.rels><?xml version="1.0" encoding="UTF-8" standalone="yes"?>
<Relationships xmlns="http://schemas.openxmlformats.org/package/2006/relationships"><Relationship Id="rId8" Type="http://schemas.openxmlformats.org/officeDocument/2006/relationships/image" Target="../media/image47.svg"/><Relationship Id="rId3" Type="http://schemas.openxmlformats.org/officeDocument/2006/relationships/image" Target="../media/image59.svg"/><Relationship Id="rId7" Type="http://schemas.openxmlformats.org/officeDocument/2006/relationships/image" Target="../media/image63.svg"/><Relationship Id="rId2" Type="http://schemas.openxmlformats.org/officeDocument/2006/relationships/notesSlide" Target="../notesSlides/notesSlide31.xml"/><Relationship Id="rId1" Type="http://schemas.openxmlformats.org/officeDocument/2006/relationships/slideLayout" Target="../slideLayouts/slideLayout2.xml"/><Relationship Id="rId6" Type="http://schemas.openxmlformats.org/officeDocument/2006/relationships/image" Target="../media/image62.svg"/><Relationship Id="rId5" Type="http://schemas.openxmlformats.org/officeDocument/2006/relationships/image" Target="../media/image61.svg"/><Relationship Id="rId4" Type="http://schemas.openxmlformats.org/officeDocument/2006/relationships/image" Target="../media/image60.svg"/></Relationships>
</file>

<file path=ppt/slides/_rels/slide32.xml.rels><?xml version="1.0" encoding="UTF-8" standalone="yes"?>
<Relationships xmlns="http://schemas.openxmlformats.org/package/2006/relationships"><Relationship Id="rId3" Type="http://schemas.openxmlformats.org/officeDocument/2006/relationships/image" Target="../media/image64.svg"/><Relationship Id="rId2" Type="http://schemas.openxmlformats.org/officeDocument/2006/relationships/notesSlide" Target="../notesSlides/notesSlide32.xml"/><Relationship Id="rId1" Type="http://schemas.openxmlformats.org/officeDocument/2006/relationships/slideLayout" Target="../slideLayouts/slideLayout5.xml"/><Relationship Id="rId4" Type="http://schemas.openxmlformats.org/officeDocument/2006/relationships/image" Target="../media/image65.svg"/></Relationships>
</file>

<file path=ppt/slides/_rels/slide33.xml.rels><?xml version="1.0" encoding="UTF-8" standalone="yes"?>
<Relationships xmlns="http://schemas.openxmlformats.org/package/2006/relationships"><Relationship Id="rId3" Type="http://schemas.openxmlformats.org/officeDocument/2006/relationships/image" Target="../media/image66.svg"/><Relationship Id="rId2" Type="http://schemas.openxmlformats.org/officeDocument/2006/relationships/notesSlide" Target="../notesSlides/notesSlide33.xml"/><Relationship Id="rId1" Type="http://schemas.openxmlformats.org/officeDocument/2006/relationships/slideLayout" Target="../slideLayouts/slideLayout5.xml"/><Relationship Id="rId4" Type="http://schemas.openxmlformats.org/officeDocument/2006/relationships/image" Target="../media/image67.svg"/></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6.xml"/></Relationships>
</file>

<file path=ppt/slides/_rels/slide35.xml.rels><?xml version="1.0" encoding="UTF-8" standalone="yes"?>
<Relationships xmlns="http://schemas.openxmlformats.org/package/2006/relationships"><Relationship Id="rId3" Type="http://schemas.openxmlformats.org/officeDocument/2006/relationships/image" Target="../media/image68.svg"/><Relationship Id="rId2" Type="http://schemas.openxmlformats.org/officeDocument/2006/relationships/notesSlide" Target="../notesSlides/notesSlide35.xml"/><Relationship Id="rId1" Type="http://schemas.openxmlformats.org/officeDocument/2006/relationships/slideLayout" Target="../slideLayouts/slideLayout6.xml"/><Relationship Id="rId4" Type="http://schemas.openxmlformats.org/officeDocument/2006/relationships/image" Target="../media/image69.svg"/></Relationships>
</file>

<file path=ppt/slides/_rels/slide36.xml.rels><?xml version="1.0" encoding="UTF-8" standalone="yes"?>
<Relationships xmlns="http://schemas.openxmlformats.org/package/2006/relationships"><Relationship Id="rId3" Type="http://schemas.openxmlformats.org/officeDocument/2006/relationships/chart" Target="../charts/chart14.xml"/><Relationship Id="rId2" Type="http://schemas.openxmlformats.org/officeDocument/2006/relationships/notesSlide" Target="../notesSlides/notesSlide36.xml"/><Relationship Id="rId1" Type="http://schemas.openxmlformats.org/officeDocument/2006/relationships/slideLayout" Target="../slideLayouts/slideLayout6.xml"/><Relationship Id="rId4" Type="http://schemas.openxmlformats.org/officeDocument/2006/relationships/image" Target="../media/image70.svg"/></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hyperlink" Target="https://illuminatum.com/" TargetMode="External"/><Relationship Id="rId7" Type="http://schemas.openxmlformats.org/officeDocument/2006/relationships/image" Target="../media/image74.svg"/><Relationship Id="rId2" Type="http://schemas.openxmlformats.org/officeDocument/2006/relationships/notesSlide" Target="../notesSlides/notesSlide38.xml"/><Relationship Id="rId1" Type="http://schemas.openxmlformats.org/officeDocument/2006/relationships/slideLayout" Target="../slideLayouts/slideLayout2.xml"/><Relationship Id="rId6" Type="http://schemas.openxmlformats.org/officeDocument/2006/relationships/image" Target="../media/image73.svg"/><Relationship Id="rId5" Type="http://schemas.openxmlformats.org/officeDocument/2006/relationships/image" Target="../media/image72.svg"/><Relationship Id="rId4" Type="http://schemas.openxmlformats.org/officeDocument/2006/relationships/image" Target="../media/image71.svg"/></Relationships>
</file>

<file path=ppt/slides/_rels/slide39.xml.rels><?xml version="1.0" encoding="UTF-8" standalone="yes"?>
<Relationships xmlns="http://schemas.openxmlformats.org/package/2006/relationships"><Relationship Id="rId3" Type="http://schemas.openxmlformats.org/officeDocument/2006/relationships/chart" Target="../charts/chart15.xml"/><Relationship Id="rId2" Type="http://schemas.openxmlformats.org/officeDocument/2006/relationships/notesSlide" Target="../notesSlides/notesSlide39.xml"/><Relationship Id="rId1" Type="http://schemas.openxmlformats.org/officeDocument/2006/relationships/slideLayout" Target="../slideLayouts/slideLayout11.xml"/><Relationship Id="rId5" Type="http://schemas.openxmlformats.org/officeDocument/2006/relationships/image" Target="../media/image76.svg"/><Relationship Id="rId4" Type="http://schemas.openxmlformats.org/officeDocument/2006/relationships/image" Target="../media/image75.svg"/></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4.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4.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41.xml"/><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2" Type="http://schemas.openxmlformats.org/officeDocument/2006/relationships/notesSlide" Target="../notesSlides/notesSlide42.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13.svg"/><Relationship Id="rId2" Type="http://schemas.openxmlformats.org/officeDocument/2006/relationships/notesSlide" Target="../notesSlides/notesSlide5.xml"/><Relationship Id="rId1" Type="http://schemas.openxmlformats.org/officeDocument/2006/relationships/slideLayout" Target="../slideLayouts/slideLayout5.xml"/><Relationship Id="rId5" Type="http://schemas.openxmlformats.org/officeDocument/2006/relationships/image" Target="../media/image15.svg"/><Relationship Id="rId4" Type="http://schemas.openxmlformats.org/officeDocument/2006/relationships/image" Target="../media/image14.svg"/></Relationships>
</file>

<file path=ppt/slides/_rels/slide6.xml.rels><?xml version="1.0" encoding="UTF-8" standalone="yes"?>
<Relationships xmlns="http://schemas.openxmlformats.org/package/2006/relationships"><Relationship Id="rId8" Type="http://schemas.openxmlformats.org/officeDocument/2006/relationships/image" Target="../media/image21.svg"/><Relationship Id="rId13" Type="http://schemas.openxmlformats.org/officeDocument/2006/relationships/image" Target="../media/image26.svg"/><Relationship Id="rId3" Type="http://schemas.openxmlformats.org/officeDocument/2006/relationships/image" Target="../media/image16.svg"/><Relationship Id="rId7" Type="http://schemas.openxmlformats.org/officeDocument/2006/relationships/image" Target="../media/image20.svg"/><Relationship Id="rId12" Type="http://schemas.openxmlformats.org/officeDocument/2006/relationships/image" Target="../media/image25.svg"/><Relationship Id="rId2" Type="http://schemas.openxmlformats.org/officeDocument/2006/relationships/notesSlide" Target="../notesSlides/notesSlide6.xml"/><Relationship Id="rId16" Type="http://schemas.openxmlformats.org/officeDocument/2006/relationships/image" Target="../media/image29.svg"/><Relationship Id="rId1" Type="http://schemas.openxmlformats.org/officeDocument/2006/relationships/slideLayout" Target="../slideLayouts/slideLayout4.xml"/><Relationship Id="rId6" Type="http://schemas.openxmlformats.org/officeDocument/2006/relationships/image" Target="../media/image19.svg"/><Relationship Id="rId11" Type="http://schemas.openxmlformats.org/officeDocument/2006/relationships/image" Target="../media/image24.svg"/><Relationship Id="rId5" Type="http://schemas.openxmlformats.org/officeDocument/2006/relationships/image" Target="../media/image18.svg"/><Relationship Id="rId15" Type="http://schemas.openxmlformats.org/officeDocument/2006/relationships/image" Target="../media/image28.svg"/><Relationship Id="rId10" Type="http://schemas.openxmlformats.org/officeDocument/2006/relationships/image" Target="../media/image23.svg"/><Relationship Id="rId4" Type="http://schemas.openxmlformats.org/officeDocument/2006/relationships/image" Target="../media/image17.svg"/><Relationship Id="rId9" Type="http://schemas.openxmlformats.org/officeDocument/2006/relationships/image" Target="../media/image22.svg"/><Relationship Id="rId14" Type="http://schemas.openxmlformats.org/officeDocument/2006/relationships/image" Target="../media/image27.svg"/></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1.xml"/></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8.xml"/><Relationship Id="rId1" Type="http://schemas.openxmlformats.org/officeDocument/2006/relationships/slideLayout" Target="../slideLayouts/slideLayout11.xml"/><Relationship Id="rId6" Type="http://schemas.openxmlformats.org/officeDocument/2006/relationships/chart" Target="../charts/chart4.xml"/><Relationship Id="rId5" Type="http://schemas.openxmlformats.org/officeDocument/2006/relationships/chart" Target="../charts/chart3.xml"/><Relationship Id="rId4" Type="http://schemas.openxmlformats.org/officeDocument/2006/relationships/chart" Target="../charts/chart2.xml"/></Relationships>
</file>

<file path=ppt/slides/_rels/slide9.xml.rels><?xml version="1.0" encoding="UTF-8" standalone="yes"?>
<Relationships xmlns="http://schemas.openxmlformats.org/package/2006/relationships"><Relationship Id="rId3" Type="http://schemas.openxmlformats.org/officeDocument/2006/relationships/chart" Target="../charts/chart5.xml"/><Relationship Id="rId7" Type="http://schemas.openxmlformats.org/officeDocument/2006/relationships/chart" Target="../charts/chart9.xml"/><Relationship Id="rId2" Type="http://schemas.openxmlformats.org/officeDocument/2006/relationships/notesSlide" Target="../notesSlides/notesSlide9.xml"/><Relationship Id="rId1" Type="http://schemas.openxmlformats.org/officeDocument/2006/relationships/slideLayout" Target="../slideLayouts/slideLayout10.xml"/><Relationship Id="rId6" Type="http://schemas.openxmlformats.org/officeDocument/2006/relationships/chart" Target="../charts/chart8.xml"/><Relationship Id="rId5" Type="http://schemas.openxmlformats.org/officeDocument/2006/relationships/chart" Target="../charts/chart7.xml"/><Relationship Id="rId4" Type="http://schemas.openxmlformats.org/officeDocument/2006/relationships/chart" Target="../charts/char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Picture Placeholder 8">
            <a:extLst>
              <a:ext uri="{FF2B5EF4-FFF2-40B4-BE49-F238E27FC236}">
                <a16:creationId xmlns:a16="http://schemas.microsoft.com/office/drawing/2014/main" id="{A33DDFE6-4C63-297C-FCF3-D9482F2F3F87}"/>
              </a:ext>
            </a:extLst>
          </p:cNvPr>
          <p:cNvPicPr>
            <a:picLocks noGrp="1" noChangeAspect="1"/>
          </p:cNvPicPr>
          <p:nvPr>
            <p:ph type="pic" sz="quarter" idx="16"/>
          </p:nvPr>
        </p:nvPicPr>
        <p:blipFill>
          <a:blip r:embed="rId3">
            <a:extLst>
              <a:ext uri="{28A0092B-C50C-407E-A947-70E740481C1C}">
                <a14:useLocalDpi xmlns:a14="http://schemas.microsoft.com/office/drawing/2010/main" val="0"/>
              </a:ext>
            </a:extLst>
          </a:blip>
          <a:srcRect l="5741" r="5741"/>
          <a:stretch>
            <a:fillRect/>
          </a:stretch>
        </p:blipFill>
        <p:spPr/>
      </p:pic>
      <p:sp>
        <p:nvSpPr>
          <p:cNvPr id="3" name="Text Placeholder 2">
            <a:extLst>
              <a:ext uri="{FF2B5EF4-FFF2-40B4-BE49-F238E27FC236}">
                <a16:creationId xmlns:a16="http://schemas.microsoft.com/office/drawing/2014/main" id="{D3D08838-5C84-4BCD-9F97-53A63FFD934F}"/>
              </a:ext>
            </a:extLst>
          </p:cNvPr>
          <p:cNvSpPr>
            <a:spLocks noGrp="1"/>
          </p:cNvSpPr>
          <p:nvPr>
            <p:ph type="body" sz="quarter" idx="17"/>
          </p:nvPr>
        </p:nvSpPr>
        <p:spPr/>
        <p:txBody>
          <a:bodyPr/>
          <a:lstStyle/>
          <a:p>
            <a:r>
              <a:rPr lang="en-US" noProof="0" dirty="0"/>
              <a:t>Schizophrenia </a:t>
            </a:r>
          </a:p>
        </p:txBody>
      </p:sp>
      <p:sp>
        <p:nvSpPr>
          <p:cNvPr id="4" name="Text Placeholder 3">
            <a:extLst>
              <a:ext uri="{FF2B5EF4-FFF2-40B4-BE49-F238E27FC236}">
                <a16:creationId xmlns:a16="http://schemas.microsoft.com/office/drawing/2014/main" id="{4BD2FDF9-4A62-489B-BDE3-72C10080FE37}"/>
              </a:ext>
            </a:extLst>
          </p:cNvPr>
          <p:cNvSpPr>
            <a:spLocks noGrp="1"/>
          </p:cNvSpPr>
          <p:nvPr>
            <p:ph type="body" sz="quarter" idx="18"/>
          </p:nvPr>
        </p:nvSpPr>
        <p:spPr/>
        <p:txBody>
          <a:bodyPr/>
          <a:lstStyle/>
          <a:p>
            <a:r>
              <a:rPr lang="en-US" noProof="0" dirty="0"/>
              <a:t>Treatment principles</a:t>
            </a:r>
          </a:p>
        </p:txBody>
      </p:sp>
    </p:spTree>
    <p:extLst>
      <p:ext uri="{BB962C8B-B14F-4D97-AF65-F5344CB8AC3E}">
        <p14:creationId xmlns:p14="http://schemas.microsoft.com/office/powerpoint/2010/main" val="71409039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880CADE-9E2A-977F-CE98-C9A543236858}"/>
            </a:ext>
          </a:extLst>
        </p:cNvPr>
        <p:cNvGrpSpPr/>
        <p:nvPr/>
      </p:nvGrpSpPr>
      <p:grpSpPr>
        <a:xfrm>
          <a:off x="0" y="0"/>
          <a:ext cx="0" cy="0"/>
          <a:chOff x="0" y="0"/>
          <a:chExt cx="0" cy="0"/>
        </a:xfrm>
      </p:grpSpPr>
      <p:sp>
        <p:nvSpPr>
          <p:cNvPr id="59" name="Rectangle 58">
            <a:extLst>
              <a:ext uri="{FF2B5EF4-FFF2-40B4-BE49-F238E27FC236}">
                <a16:creationId xmlns:a16="http://schemas.microsoft.com/office/drawing/2014/main" id="{575C8336-3E16-2560-EE23-5D27FED749B3}"/>
              </a:ext>
            </a:extLst>
          </p:cNvPr>
          <p:cNvSpPr/>
          <p:nvPr/>
        </p:nvSpPr>
        <p:spPr>
          <a:xfrm>
            <a:off x="0" y="1416524"/>
            <a:ext cx="12191998" cy="4901725"/>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0" dirty="0"/>
          </a:p>
        </p:txBody>
      </p:sp>
      <p:sp>
        <p:nvSpPr>
          <p:cNvPr id="5" name="Text Placeholder 4">
            <a:extLst>
              <a:ext uri="{FF2B5EF4-FFF2-40B4-BE49-F238E27FC236}">
                <a16:creationId xmlns:a16="http://schemas.microsoft.com/office/drawing/2014/main" id="{F9F4A1D2-1EBE-A5CF-1982-34C21D377DDE}"/>
              </a:ext>
            </a:extLst>
          </p:cNvPr>
          <p:cNvSpPr>
            <a:spLocks noGrp="1"/>
          </p:cNvSpPr>
          <p:nvPr>
            <p:ph type="body" sz="quarter" idx="17"/>
          </p:nvPr>
        </p:nvSpPr>
        <p:spPr>
          <a:xfrm>
            <a:off x="539749" y="539750"/>
            <a:ext cx="9213851" cy="266676"/>
          </a:xfrm>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EE306580-8A91-00AE-6EA5-AC15FE0A356B}"/>
              </a:ext>
            </a:extLst>
          </p:cNvPr>
          <p:cNvSpPr>
            <a:spLocks noGrp="1"/>
          </p:cNvSpPr>
          <p:nvPr>
            <p:ph type="title"/>
          </p:nvPr>
        </p:nvSpPr>
        <p:spPr>
          <a:xfrm>
            <a:off x="539749" y="814386"/>
            <a:ext cx="9213851" cy="332399"/>
          </a:xfrm>
        </p:spPr>
        <p:txBody>
          <a:bodyPr anchor="t"/>
          <a:lstStyle/>
          <a:p>
            <a:r>
              <a:rPr lang="en-US" noProof="0" dirty="0"/>
              <a:t>A tool for the acute treatment of schizophrenia</a:t>
            </a:r>
          </a:p>
        </p:txBody>
      </p:sp>
      <p:sp>
        <p:nvSpPr>
          <p:cNvPr id="46" name="Text Placeholder 45">
            <a:extLst>
              <a:ext uri="{FF2B5EF4-FFF2-40B4-BE49-F238E27FC236}">
                <a16:creationId xmlns:a16="http://schemas.microsoft.com/office/drawing/2014/main" id="{B76B10D7-5F78-162B-AB07-0FE28B400DA4}"/>
              </a:ext>
            </a:extLst>
          </p:cNvPr>
          <p:cNvSpPr>
            <a:spLocks noGrp="1"/>
          </p:cNvSpPr>
          <p:nvPr>
            <p:ph type="body" sz="quarter" idx="18"/>
          </p:nvPr>
        </p:nvSpPr>
        <p:spPr>
          <a:xfrm>
            <a:off x="539748" y="6102000"/>
            <a:ext cx="10394951" cy="619200"/>
          </a:xfrm>
        </p:spPr>
        <p:txBody>
          <a:bodyPr/>
          <a:lstStyle/>
          <a:p>
            <a:r>
              <a:rPr lang="en-US" noProof="0" dirty="0"/>
              <a:t>CBT=cognitive </a:t>
            </a:r>
            <a:r>
              <a:rPr lang="en-US" noProof="0" dirty="0" err="1"/>
              <a:t>behavioural</a:t>
            </a:r>
            <a:r>
              <a:rPr lang="en-US" noProof="0" dirty="0"/>
              <a:t> therapy; ECT=electroconvulsive therapy; LAI=long‑acting injectable; </a:t>
            </a:r>
            <a:r>
              <a:rPr lang="en-US" noProof="0" dirty="0" err="1"/>
              <a:t>rTMS</a:t>
            </a:r>
            <a:r>
              <a:rPr lang="en-US" noProof="0" dirty="0"/>
              <a:t>=repetitive transcranial magnetic stimulation</a:t>
            </a:r>
          </a:p>
          <a:p>
            <a:r>
              <a:rPr lang="en-US" noProof="0" dirty="0"/>
              <a:t>1. </a:t>
            </a:r>
            <a:r>
              <a:rPr lang="en-US" noProof="0" dirty="0" err="1"/>
              <a:t>Illuminattum</a:t>
            </a:r>
            <a:r>
              <a:rPr lang="en-US" noProof="0" dirty="0"/>
              <a:t>. Schizophrenia. 2025. Available at: </a:t>
            </a:r>
            <a:r>
              <a:rPr lang="en-US" noProof="0" dirty="0">
                <a:hlinkClick r:id="rId3">
                  <a:extLst>
                    <a:ext uri="{A12FA001-AC4F-418D-AE19-62706E023703}">
                      <ahyp:hlinkClr xmlns:ahyp="http://schemas.microsoft.com/office/drawing/2018/hyperlinkcolor" val="tx"/>
                    </a:ext>
                  </a:extLst>
                </a:hlinkClick>
              </a:rPr>
              <a:t>https://illuminatum.com/</a:t>
            </a:r>
            <a:r>
              <a:rPr lang="en-US" noProof="0" dirty="0"/>
              <a:t>. Accessed May 28, 2026; 2. Northwood et al. Br J Psych 2023;222:241–245; 3. Stefan Leucht. Personal communication. </a:t>
            </a:r>
          </a:p>
        </p:txBody>
      </p:sp>
      <p:sp>
        <p:nvSpPr>
          <p:cNvPr id="43" name="Slide Number Placeholder 42">
            <a:extLst>
              <a:ext uri="{FF2B5EF4-FFF2-40B4-BE49-F238E27FC236}">
                <a16:creationId xmlns:a16="http://schemas.microsoft.com/office/drawing/2014/main" id="{9274B0BF-9EF8-42CF-4DF3-D23864D3522A}"/>
              </a:ext>
            </a:extLst>
          </p:cNvPr>
          <p:cNvSpPr>
            <a:spLocks noGrp="1"/>
          </p:cNvSpPr>
          <p:nvPr>
            <p:ph type="sldNum" sz="quarter" idx="4"/>
          </p:nvPr>
        </p:nvSpPr>
        <p:spPr>
          <a:xfrm>
            <a:off x="11326690" y="6434112"/>
            <a:ext cx="595310" cy="153888"/>
          </a:xfrm>
        </p:spPr>
        <p:txBody>
          <a:bodyPr/>
          <a:lstStyle/>
          <a:p>
            <a:fld id="{6DBC486D-4FAB-B746-8B02-8D7C842291C6}" type="slidenum">
              <a:rPr lang="en-US" noProof="0" smtClean="0"/>
              <a:pPr/>
              <a:t>10</a:t>
            </a:fld>
            <a:endParaRPr lang="en-US" noProof="0" dirty="0"/>
          </a:p>
        </p:txBody>
      </p:sp>
      <p:sp>
        <p:nvSpPr>
          <p:cNvPr id="53" name="Left Bracket 52">
            <a:extLst>
              <a:ext uri="{FF2B5EF4-FFF2-40B4-BE49-F238E27FC236}">
                <a16:creationId xmlns:a16="http://schemas.microsoft.com/office/drawing/2014/main" id="{AB480EB3-E5BA-856C-0A0E-DD0B17395F8C}"/>
              </a:ext>
            </a:extLst>
          </p:cNvPr>
          <p:cNvSpPr/>
          <p:nvPr/>
        </p:nvSpPr>
        <p:spPr>
          <a:xfrm rot="5400000">
            <a:off x="5865377" y="-2466016"/>
            <a:ext cx="449427" cy="8924760"/>
          </a:xfrm>
          <a:prstGeom prst="leftBracket">
            <a:avLst>
              <a:gd name="adj" fmla="val 0"/>
            </a:avLst>
          </a:prstGeom>
          <a:ln w="95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dirty="0"/>
          </a:p>
        </p:txBody>
      </p:sp>
      <p:sp>
        <p:nvSpPr>
          <p:cNvPr id="54" name="Left Bracket 53">
            <a:extLst>
              <a:ext uri="{FF2B5EF4-FFF2-40B4-BE49-F238E27FC236}">
                <a16:creationId xmlns:a16="http://schemas.microsoft.com/office/drawing/2014/main" id="{8FEE06CE-217E-5ECB-6836-FB359009ABF6}"/>
              </a:ext>
            </a:extLst>
          </p:cNvPr>
          <p:cNvSpPr/>
          <p:nvPr/>
        </p:nvSpPr>
        <p:spPr>
          <a:xfrm rot="5400000">
            <a:off x="5879458" y="501062"/>
            <a:ext cx="430624" cy="2971800"/>
          </a:xfrm>
          <a:prstGeom prst="leftBracket">
            <a:avLst>
              <a:gd name="adj" fmla="val 0"/>
            </a:avLst>
          </a:prstGeom>
          <a:ln w="95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dirty="0"/>
          </a:p>
        </p:txBody>
      </p:sp>
      <p:sp>
        <p:nvSpPr>
          <p:cNvPr id="6" name="Rectangle 54">
            <a:extLst>
              <a:ext uri="{FF2B5EF4-FFF2-40B4-BE49-F238E27FC236}">
                <a16:creationId xmlns:a16="http://schemas.microsoft.com/office/drawing/2014/main" id="{152B416A-94FD-CB67-97DE-87A938468EDE}"/>
              </a:ext>
            </a:extLst>
          </p:cNvPr>
          <p:cNvSpPr>
            <a:spLocks noChangeArrowheads="1"/>
          </p:cNvSpPr>
          <p:nvPr/>
        </p:nvSpPr>
        <p:spPr bwMode="auto">
          <a:xfrm>
            <a:off x="6225405" y="2202274"/>
            <a:ext cx="2721600" cy="3994683"/>
          </a:xfrm>
          <a:prstGeom prst="rect">
            <a:avLst/>
          </a:prstGeom>
          <a:gradFill>
            <a:gsLst>
              <a:gs pos="0">
                <a:schemeClr val="accent3">
                  <a:alpha val="90000"/>
                </a:schemeClr>
              </a:gs>
              <a:gs pos="100000">
                <a:schemeClr val="bg1">
                  <a:alpha val="0"/>
                </a:schemeClr>
              </a:gs>
            </a:gsLst>
            <a:lin ang="5400000" scaled="0"/>
          </a:gradFill>
          <a:ln w="9525">
            <a:noFill/>
            <a:miter lim="800000"/>
            <a:headEnd/>
            <a:tailEnd/>
          </a:ln>
          <a:effectLst/>
        </p:spPr>
        <p:txBody>
          <a:bodyPr wrap="square" lIns="72000" tIns="72000" rIns="72000" bIns="72000">
            <a:noAutofit/>
          </a:bodyPr>
          <a:lstStyle>
            <a:lvl1pPr defTabSz="550863">
              <a:defRPr sz="2400">
                <a:solidFill>
                  <a:schemeClr val="tx1"/>
                </a:solidFill>
                <a:latin typeface="Times New Roman" pitchFamily="18" charset="0"/>
              </a:defRPr>
            </a:lvl1pPr>
            <a:lvl2pPr marL="485775" defTabSz="550863">
              <a:defRPr sz="2400">
                <a:solidFill>
                  <a:schemeClr val="tx1"/>
                </a:solidFill>
                <a:latin typeface="Times New Roman" pitchFamily="18" charset="0"/>
              </a:defRPr>
            </a:lvl2pPr>
            <a:lvl3pPr marL="971550" defTabSz="550863">
              <a:defRPr sz="2400">
                <a:solidFill>
                  <a:schemeClr val="tx1"/>
                </a:solidFill>
                <a:latin typeface="Times New Roman" pitchFamily="18" charset="0"/>
              </a:defRPr>
            </a:lvl3pPr>
            <a:lvl4pPr marL="1457325" defTabSz="550863">
              <a:defRPr sz="2400">
                <a:solidFill>
                  <a:schemeClr val="tx1"/>
                </a:solidFill>
                <a:latin typeface="Times New Roman" pitchFamily="18" charset="0"/>
              </a:defRPr>
            </a:lvl4pPr>
            <a:lvl5pPr marL="1943100" defTabSz="550863">
              <a:defRPr sz="2400">
                <a:solidFill>
                  <a:schemeClr val="tx1"/>
                </a:solidFill>
                <a:latin typeface="Times New Roman" pitchFamily="18" charset="0"/>
              </a:defRPr>
            </a:lvl5pPr>
            <a:lvl6pPr marL="2400300" defTabSz="550863" fontAlgn="base">
              <a:spcBef>
                <a:spcPct val="0"/>
              </a:spcBef>
              <a:spcAft>
                <a:spcPct val="0"/>
              </a:spcAft>
              <a:defRPr sz="2400">
                <a:solidFill>
                  <a:schemeClr val="tx1"/>
                </a:solidFill>
                <a:latin typeface="Times New Roman" pitchFamily="18" charset="0"/>
              </a:defRPr>
            </a:lvl6pPr>
            <a:lvl7pPr marL="2857500" defTabSz="550863" fontAlgn="base">
              <a:spcBef>
                <a:spcPct val="0"/>
              </a:spcBef>
              <a:spcAft>
                <a:spcPct val="0"/>
              </a:spcAft>
              <a:defRPr sz="2400">
                <a:solidFill>
                  <a:schemeClr val="tx1"/>
                </a:solidFill>
                <a:latin typeface="Times New Roman" pitchFamily="18" charset="0"/>
              </a:defRPr>
            </a:lvl7pPr>
            <a:lvl8pPr marL="3314700" defTabSz="550863" fontAlgn="base">
              <a:spcBef>
                <a:spcPct val="0"/>
              </a:spcBef>
              <a:spcAft>
                <a:spcPct val="0"/>
              </a:spcAft>
              <a:defRPr sz="2400">
                <a:solidFill>
                  <a:schemeClr val="tx1"/>
                </a:solidFill>
                <a:latin typeface="Times New Roman" pitchFamily="18" charset="0"/>
              </a:defRPr>
            </a:lvl8pPr>
            <a:lvl9pPr marL="3771900" defTabSz="550863" fontAlgn="base">
              <a:spcBef>
                <a:spcPct val="0"/>
              </a:spcBef>
              <a:spcAft>
                <a:spcPct val="0"/>
              </a:spcAft>
              <a:defRPr sz="2400">
                <a:solidFill>
                  <a:schemeClr val="tx1"/>
                </a:solidFill>
                <a:latin typeface="Times New Roman" pitchFamily="18" charset="0"/>
              </a:defRPr>
            </a:lvl9pPr>
          </a:lstStyle>
          <a:p>
            <a:pPr algn="ctr" eaLnBrk="0" hangingPunct="0">
              <a:spcAft>
                <a:spcPts val="600"/>
              </a:spcAft>
            </a:pPr>
            <a:r>
              <a:rPr lang="en-US" sz="1300" b="1" noProof="0" dirty="0">
                <a:solidFill>
                  <a:schemeClr val="accent3">
                    <a:lumMod val="50000"/>
                  </a:schemeClr>
                </a:solidFill>
                <a:latin typeface="+mn-lt"/>
              </a:rPr>
              <a:t>Insufficient response</a:t>
            </a:r>
            <a:r>
              <a:rPr lang="en-US" sz="1300" b="1" baseline="30000" noProof="0" dirty="0">
                <a:solidFill>
                  <a:schemeClr val="accent3">
                    <a:lumMod val="50000"/>
                  </a:schemeClr>
                </a:solidFill>
                <a:latin typeface="+mn-lt"/>
              </a:rPr>
              <a:t>1,2</a:t>
            </a:r>
            <a:endParaRPr lang="en-US" sz="1300" b="1" noProof="0" dirty="0">
              <a:solidFill>
                <a:schemeClr val="accent3">
                  <a:lumMod val="50000"/>
                </a:schemeClr>
              </a:solidFill>
              <a:latin typeface="+mn-lt"/>
            </a:endParaRPr>
          </a:p>
          <a:p>
            <a:pPr marL="180000" indent="-180000" eaLnBrk="0" hangingPunct="0">
              <a:spcAft>
                <a:spcPts val="300"/>
              </a:spcAft>
              <a:buClr>
                <a:schemeClr val="accent3">
                  <a:lumMod val="75000"/>
                </a:schemeClr>
              </a:buClr>
              <a:buFont typeface="Arial" panose="020B0604020202020204" pitchFamily="34" charset="0"/>
              <a:buChar char="•"/>
            </a:pPr>
            <a:r>
              <a:rPr lang="en-US" sz="1200" noProof="0" dirty="0">
                <a:solidFill>
                  <a:srgbClr val="000000"/>
                </a:solidFill>
                <a:latin typeface="+mn-lt"/>
              </a:rPr>
              <a:t>Switch antipsychotic based on </a:t>
            </a:r>
            <a:r>
              <a:rPr lang="en-US" sz="1200" b="1" noProof="0" dirty="0">
                <a:solidFill>
                  <a:schemeClr val="accent3">
                    <a:lumMod val="50000"/>
                  </a:schemeClr>
                </a:solidFill>
                <a:latin typeface="+mn-lt"/>
              </a:rPr>
              <a:t>pragmatic drug selection criteria</a:t>
            </a:r>
            <a:r>
              <a:rPr lang="en-US" sz="1200" b="1" noProof="0" dirty="0">
                <a:solidFill>
                  <a:srgbClr val="000000"/>
                </a:solidFill>
                <a:latin typeface="+mn-lt"/>
              </a:rPr>
              <a:t>, </a:t>
            </a:r>
            <a:r>
              <a:rPr lang="en-US" sz="1200" noProof="0" dirty="0">
                <a:solidFill>
                  <a:srgbClr val="000000"/>
                </a:solidFill>
                <a:latin typeface="+mn-lt"/>
              </a:rPr>
              <a:t>and consider a different receptor-binding profile to that of the first drug </a:t>
            </a:r>
          </a:p>
          <a:p>
            <a:pPr marL="180000" indent="-180000" eaLnBrk="0" hangingPunct="0">
              <a:spcAft>
                <a:spcPts val="300"/>
              </a:spcAft>
              <a:buClr>
                <a:schemeClr val="accent3">
                  <a:lumMod val="75000"/>
                </a:schemeClr>
              </a:buClr>
              <a:buFont typeface="Arial" panose="020B0604020202020204" pitchFamily="34" charset="0"/>
              <a:buChar char="•"/>
            </a:pPr>
            <a:r>
              <a:rPr lang="en-US" sz="1200" noProof="0" dirty="0">
                <a:solidFill>
                  <a:srgbClr val="000000"/>
                </a:solidFill>
                <a:latin typeface="+mn-lt"/>
              </a:rPr>
              <a:t>There is no randomized evidence for prescribing dose increases beyond the licensed range</a:t>
            </a:r>
          </a:p>
          <a:p>
            <a:pPr marL="180000" indent="-180000" eaLnBrk="0" hangingPunct="0">
              <a:spcAft>
                <a:spcPts val="300"/>
              </a:spcAft>
              <a:buClr>
                <a:schemeClr val="accent3">
                  <a:lumMod val="75000"/>
                </a:schemeClr>
              </a:buClr>
              <a:buFont typeface="Arial" panose="020B0604020202020204" pitchFamily="34" charset="0"/>
              <a:buChar char="•"/>
            </a:pPr>
            <a:r>
              <a:rPr lang="en-US" sz="1200" noProof="0" dirty="0">
                <a:solidFill>
                  <a:srgbClr val="000000"/>
                </a:solidFill>
                <a:latin typeface="+mn-lt"/>
              </a:rPr>
              <a:t>Try clozapine (after two adequate trials with other antipsychotics); if no response, increase </a:t>
            </a:r>
            <a:br>
              <a:rPr lang="en-US" sz="1200" noProof="0" dirty="0">
                <a:solidFill>
                  <a:srgbClr val="000000"/>
                </a:solidFill>
                <a:latin typeface="+mn-lt"/>
              </a:rPr>
            </a:br>
            <a:r>
              <a:rPr lang="en-US" sz="1200" noProof="0" dirty="0">
                <a:solidFill>
                  <a:srgbClr val="000000"/>
                </a:solidFill>
                <a:latin typeface="+mn-lt"/>
              </a:rPr>
              <a:t>plasma level &gt;350 ng/ml</a:t>
            </a:r>
          </a:p>
          <a:p>
            <a:pPr eaLnBrk="0" hangingPunct="0">
              <a:spcAft>
                <a:spcPts val="300"/>
              </a:spcAft>
            </a:pPr>
            <a:endParaRPr lang="en-US" sz="1300" noProof="0" dirty="0">
              <a:solidFill>
                <a:srgbClr val="000000"/>
              </a:solidFill>
              <a:latin typeface="+mn-lt"/>
            </a:endParaRPr>
          </a:p>
        </p:txBody>
      </p:sp>
      <p:sp>
        <p:nvSpPr>
          <p:cNvPr id="7" name="Text Box 78">
            <a:extLst>
              <a:ext uri="{FF2B5EF4-FFF2-40B4-BE49-F238E27FC236}">
                <a16:creationId xmlns:a16="http://schemas.microsoft.com/office/drawing/2014/main" id="{E6AC6D25-D71D-EECF-7816-4B439A317FF5}"/>
              </a:ext>
            </a:extLst>
          </p:cNvPr>
          <p:cNvSpPr txBox="1">
            <a:spLocks noChangeArrowheads="1"/>
          </p:cNvSpPr>
          <p:nvPr/>
        </p:nvSpPr>
        <p:spPr bwMode="auto">
          <a:xfrm>
            <a:off x="263435" y="2221075"/>
            <a:ext cx="2720460" cy="3989243"/>
          </a:xfrm>
          <a:prstGeom prst="rect">
            <a:avLst/>
          </a:prstGeom>
          <a:gradFill>
            <a:gsLst>
              <a:gs pos="0">
                <a:schemeClr val="accent3">
                  <a:alpha val="90000"/>
                </a:schemeClr>
              </a:gs>
              <a:gs pos="100000">
                <a:schemeClr val="bg1">
                  <a:alpha val="0"/>
                </a:schemeClr>
              </a:gs>
            </a:gsLst>
            <a:lin ang="5400000" scaled="1"/>
          </a:gradFill>
          <a:ln w="9525">
            <a:noFill/>
            <a:miter lim="800000"/>
            <a:headEnd/>
            <a:tailEnd/>
          </a:ln>
          <a:effectLst/>
        </p:spPr>
        <p:txBody>
          <a:bodyPr wrap="square" lIns="36000" tIns="72000" rIns="36000" bIns="72000">
            <a:noAutofit/>
          </a:bodyPr>
          <a:lstStyle/>
          <a:p>
            <a:pPr algn="ctr">
              <a:spcAft>
                <a:spcPts val="600"/>
              </a:spcAft>
            </a:pPr>
            <a:r>
              <a:rPr lang="en-US" sz="1300" b="1" noProof="0" dirty="0">
                <a:solidFill>
                  <a:schemeClr val="accent3">
                    <a:lumMod val="50000"/>
                  </a:schemeClr>
                </a:solidFill>
              </a:rPr>
              <a:t>Pragmatic treatment selection criteria</a:t>
            </a:r>
            <a:r>
              <a:rPr lang="en-US" sz="1300" b="1" baseline="30000" noProof="0" dirty="0">
                <a:solidFill>
                  <a:schemeClr val="accent3">
                    <a:lumMod val="50000"/>
                  </a:schemeClr>
                </a:solidFill>
              </a:rPr>
              <a:t>1</a:t>
            </a:r>
            <a:endParaRPr lang="en-US" sz="1300" b="1" noProof="0" dirty="0">
              <a:solidFill>
                <a:schemeClr val="accent3">
                  <a:lumMod val="50000"/>
                </a:schemeClr>
              </a:solidFill>
            </a:endParaRP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Consider prior response and previous side effects</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There are small efficacy differences between antipsychotics</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Adapt side effect profiles to needs </a:t>
            </a:r>
            <a:br>
              <a:rPr lang="en-US" sz="1200" noProof="0" dirty="0">
                <a:solidFill>
                  <a:srgbClr val="000000"/>
                </a:solidFill>
              </a:rPr>
            </a:br>
            <a:r>
              <a:rPr lang="en-US" sz="1200" noProof="0" dirty="0">
                <a:solidFill>
                  <a:srgbClr val="000000"/>
                </a:solidFill>
              </a:rPr>
              <a:t>of individual patients</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Consider medical comorbidities (e.g., avoid a drug that causes weight gain in people with obesity)</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Choose an oral drug that is also available as an LAI formulation </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Consider patient preference</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Dose: “start low, go slow, but go” </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Once-daily dosing at night is possible for many drugs  </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Offer CBT to all patients (supportive therapy if CBT not available)</a:t>
            </a:r>
          </a:p>
        </p:txBody>
      </p:sp>
      <p:sp>
        <p:nvSpPr>
          <p:cNvPr id="8" name="Text Box 79">
            <a:extLst>
              <a:ext uri="{FF2B5EF4-FFF2-40B4-BE49-F238E27FC236}">
                <a16:creationId xmlns:a16="http://schemas.microsoft.com/office/drawing/2014/main" id="{A4E9398A-6E5C-2DA6-A88B-34BF7669EA6F}"/>
              </a:ext>
            </a:extLst>
          </p:cNvPr>
          <p:cNvSpPr txBox="1">
            <a:spLocks noChangeArrowheads="1"/>
          </p:cNvSpPr>
          <p:nvPr/>
        </p:nvSpPr>
        <p:spPr bwMode="auto">
          <a:xfrm>
            <a:off x="3243850" y="2207714"/>
            <a:ext cx="2721600" cy="3989243"/>
          </a:xfrm>
          <a:prstGeom prst="rect">
            <a:avLst/>
          </a:prstGeom>
          <a:gradFill>
            <a:gsLst>
              <a:gs pos="0">
                <a:schemeClr val="accent3">
                  <a:alpha val="90000"/>
                </a:schemeClr>
              </a:gs>
              <a:gs pos="100000">
                <a:schemeClr val="bg1">
                  <a:alpha val="0"/>
                </a:schemeClr>
              </a:gs>
            </a:gsLst>
            <a:lin ang="5400000" scaled="0"/>
          </a:gradFill>
          <a:ln w="9525">
            <a:noFill/>
            <a:miter lim="800000"/>
            <a:headEnd/>
            <a:tailEnd/>
          </a:ln>
          <a:effectLst/>
        </p:spPr>
        <p:txBody>
          <a:bodyPr wrap="square" lIns="72000" tIns="72000" rIns="72000" bIns="72000">
            <a:noAutofit/>
          </a:bodyPr>
          <a:lstStyle/>
          <a:p>
            <a:pPr algn="ctr">
              <a:spcAft>
                <a:spcPts val="600"/>
              </a:spcAft>
            </a:pPr>
            <a:r>
              <a:rPr lang="en-US" sz="1300" b="1" noProof="0" dirty="0">
                <a:solidFill>
                  <a:schemeClr val="accent3">
                    <a:lumMod val="50000"/>
                  </a:schemeClr>
                </a:solidFill>
              </a:rPr>
              <a:t>Before assuming non-response, check the following:</a:t>
            </a:r>
            <a:r>
              <a:rPr lang="en-US" sz="1300" b="1" baseline="30000" noProof="0" dirty="0">
                <a:solidFill>
                  <a:schemeClr val="accent3">
                    <a:lumMod val="50000"/>
                  </a:schemeClr>
                </a:solidFill>
              </a:rPr>
              <a:t>1</a:t>
            </a:r>
            <a:endParaRPr lang="en-US" sz="1300" b="1" noProof="0" dirty="0">
              <a:solidFill>
                <a:schemeClr val="accent3">
                  <a:lumMod val="50000"/>
                </a:schemeClr>
              </a:solidFill>
            </a:endParaRP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Is the current dose efficient? </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Do side effects (e.g., akathisia) or psychiatric/somatic comorbidities (e.g., drug abuse) or external stress mask/hinder response?</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Has there been an adequate duration of treatment (at least</a:t>
            </a:r>
            <a:br>
              <a:rPr lang="en-US" sz="1200" noProof="0" dirty="0">
                <a:solidFill>
                  <a:srgbClr val="000000"/>
                </a:solidFill>
              </a:rPr>
            </a:br>
            <a:r>
              <a:rPr lang="en-US" sz="1200" noProof="0" dirty="0">
                <a:solidFill>
                  <a:srgbClr val="000000"/>
                </a:solidFill>
              </a:rPr>
              <a:t> 2</a:t>
            </a:r>
            <a:r>
              <a:rPr lang="en-US" sz="1200" noProof="0" dirty="0">
                <a:solidFill>
                  <a:srgbClr val="000000"/>
                </a:solidFill>
                <a:cs typeface="Arial" panose="020B0604020202020204" pitchFamily="34" charset="0"/>
              </a:rPr>
              <a:t>–</a:t>
            </a:r>
            <a:r>
              <a:rPr lang="en-US" sz="1200" noProof="0" dirty="0">
                <a:solidFill>
                  <a:srgbClr val="000000"/>
                </a:solidFill>
              </a:rPr>
              <a:t>4 weeks on the full dose)? </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Has adherence been checked (plasma-level, LAI)?</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Have cytochrome-P-450 polymorphisms and drug–drug interactions been checked?</a:t>
            </a:r>
          </a:p>
          <a:p>
            <a:pPr marL="85725" indent="-85725">
              <a:spcAft>
                <a:spcPts val="300"/>
              </a:spcAft>
              <a:buFont typeface="Arial" panose="020B0604020202020204" pitchFamily="34" charset="0"/>
              <a:buChar char="–"/>
            </a:pPr>
            <a:endParaRPr lang="en-US" sz="1300" noProof="0" dirty="0">
              <a:solidFill>
                <a:srgbClr val="000000"/>
              </a:solidFill>
            </a:endParaRPr>
          </a:p>
        </p:txBody>
      </p:sp>
      <p:sp>
        <p:nvSpPr>
          <p:cNvPr id="9" name="Text Box 80">
            <a:extLst>
              <a:ext uri="{FF2B5EF4-FFF2-40B4-BE49-F238E27FC236}">
                <a16:creationId xmlns:a16="http://schemas.microsoft.com/office/drawing/2014/main" id="{9A62B25A-BDF7-3845-810F-4BFC28398F9A}"/>
              </a:ext>
            </a:extLst>
          </p:cNvPr>
          <p:cNvSpPr txBox="1">
            <a:spLocks noChangeArrowheads="1"/>
          </p:cNvSpPr>
          <p:nvPr/>
        </p:nvSpPr>
        <p:spPr bwMode="auto">
          <a:xfrm>
            <a:off x="9206960" y="2207320"/>
            <a:ext cx="2721600" cy="3994683"/>
          </a:xfrm>
          <a:prstGeom prst="rect">
            <a:avLst/>
          </a:prstGeom>
          <a:gradFill>
            <a:gsLst>
              <a:gs pos="0">
                <a:schemeClr val="accent3">
                  <a:alpha val="90000"/>
                </a:schemeClr>
              </a:gs>
              <a:gs pos="100000">
                <a:schemeClr val="bg1">
                  <a:alpha val="0"/>
                </a:schemeClr>
              </a:gs>
            </a:gsLst>
            <a:lin ang="5400000" scaled="0"/>
          </a:gradFill>
          <a:ln w="9525">
            <a:noFill/>
            <a:miter lim="800000"/>
            <a:headEnd/>
            <a:tailEnd/>
          </a:ln>
          <a:effectLst/>
        </p:spPr>
        <p:txBody>
          <a:bodyPr wrap="square" lIns="72000" tIns="72000" rIns="72000" bIns="72000">
            <a:noAutofit/>
          </a:bodyPr>
          <a:lstStyle/>
          <a:p>
            <a:pPr algn="ctr">
              <a:spcAft>
                <a:spcPts val="600"/>
              </a:spcAft>
            </a:pPr>
            <a:r>
              <a:rPr lang="en-US" sz="1300" b="1" noProof="0" dirty="0"/>
              <a:t>Biological augmentation strategies</a:t>
            </a:r>
            <a:r>
              <a:rPr lang="en-US" sz="1300" b="1" baseline="30000" noProof="0" dirty="0"/>
              <a:t>1,3</a:t>
            </a:r>
            <a:endParaRPr lang="en-US" sz="1300" b="1" noProof="0" dirty="0"/>
          </a:p>
          <a:p>
            <a:pPr>
              <a:spcAft>
                <a:spcPts val="300"/>
              </a:spcAft>
              <a:buClr>
                <a:schemeClr val="accent3">
                  <a:lumMod val="75000"/>
                </a:schemeClr>
              </a:buClr>
            </a:pPr>
            <a:r>
              <a:rPr lang="en-US" sz="1200" noProof="0" dirty="0"/>
              <a:t>No specific augmentation can be recommended</a:t>
            </a:r>
            <a:br>
              <a:rPr lang="en-US" sz="1200" noProof="0" dirty="0"/>
            </a:br>
            <a:r>
              <a:rPr lang="en-US" sz="1200" noProof="0" dirty="0"/>
              <a:t> </a:t>
            </a:r>
          </a:p>
          <a:p>
            <a:pPr marL="180000" indent="-180000">
              <a:spcAft>
                <a:spcPts val="300"/>
              </a:spcAft>
              <a:buClr>
                <a:schemeClr val="accent3">
                  <a:lumMod val="75000"/>
                </a:schemeClr>
              </a:buClr>
              <a:buFont typeface="Arial" panose="020B0604020202020204" pitchFamily="34" charset="0"/>
              <a:buChar char="•"/>
            </a:pPr>
            <a:r>
              <a:rPr lang="en-US" sz="1200" noProof="0" dirty="0"/>
              <a:t>For antipsychotic combinations, use complementary </a:t>
            </a:r>
            <a:br>
              <a:rPr lang="en-US" sz="1200" noProof="0" dirty="0"/>
            </a:br>
            <a:r>
              <a:rPr lang="en-US" sz="1200" noProof="0" dirty="0"/>
              <a:t>receptor-binding profiles (e.g., clozapine only 40% dopamine binding + selective/partial dopamine [ant]agonist)</a:t>
            </a:r>
          </a:p>
          <a:p>
            <a:pPr marL="180000" indent="-180000">
              <a:spcAft>
                <a:spcPts val="300"/>
              </a:spcAft>
              <a:buClr>
                <a:schemeClr val="accent3">
                  <a:lumMod val="75000"/>
                </a:schemeClr>
              </a:buClr>
              <a:buFont typeface="Arial" panose="020B0604020202020204" pitchFamily="34" charset="0"/>
              <a:buChar char="•"/>
            </a:pPr>
            <a:r>
              <a:rPr lang="en-US" sz="1200" noProof="0" dirty="0"/>
              <a:t>If trying augmentation, focus on target symptoms, e.g., benzodiazepines for sedation, and mood-stabilizers for manic symptoms or aggression)</a:t>
            </a:r>
          </a:p>
          <a:p>
            <a:pPr marL="180000" indent="-180000">
              <a:spcAft>
                <a:spcPts val="300"/>
              </a:spcAft>
              <a:buClr>
                <a:schemeClr val="accent3">
                  <a:lumMod val="75000"/>
                </a:schemeClr>
              </a:buClr>
              <a:buFont typeface="Arial" panose="020B0604020202020204" pitchFamily="34" charset="0"/>
              <a:buChar char="•"/>
            </a:pPr>
            <a:r>
              <a:rPr lang="en-US" sz="1200" dirty="0"/>
              <a:t>Try </a:t>
            </a:r>
            <a:r>
              <a:rPr lang="en-US" sz="1200" noProof="0" dirty="0" err="1"/>
              <a:t>rTMS</a:t>
            </a:r>
            <a:r>
              <a:rPr lang="en-US" sz="1200" noProof="0" dirty="0"/>
              <a:t> for positive symptoms</a:t>
            </a:r>
          </a:p>
          <a:p>
            <a:pPr marL="180000" indent="-180000">
              <a:spcAft>
                <a:spcPts val="300"/>
              </a:spcAft>
              <a:buClr>
                <a:schemeClr val="accent3">
                  <a:lumMod val="75000"/>
                </a:schemeClr>
              </a:buClr>
              <a:buFont typeface="Arial" panose="020B0604020202020204" pitchFamily="34" charset="0"/>
              <a:buChar char="•"/>
            </a:pPr>
            <a:r>
              <a:rPr lang="en-US" sz="1200" noProof="0" dirty="0"/>
              <a:t>ECT may be considered as an adjunct to clozapine</a:t>
            </a:r>
            <a:endParaRPr lang="en-US" sz="1200" strike="sngStrike" noProof="0" dirty="0">
              <a:solidFill>
                <a:srgbClr val="FF0000"/>
              </a:solidFill>
            </a:endParaRPr>
          </a:p>
        </p:txBody>
      </p:sp>
      <p:grpSp>
        <p:nvGrpSpPr>
          <p:cNvPr id="31" name="Group 30">
            <a:extLst>
              <a:ext uri="{FF2B5EF4-FFF2-40B4-BE49-F238E27FC236}">
                <a16:creationId xmlns:a16="http://schemas.microsoft.com/office/drawing/2014/main" id="{540D8147-FEBA-BB4C-E141-BCAA02CAA8E4}"/>
              </a:ext>
            </a:extLst>
          </p:cNvPr>
          <p:cNvGrpSpPr/>
          <p:nvPr/>
        </p:nvGrpSpPr>
        <p:grpSpPr>
          <a:xfrm>
            <a:off x="7316205" y="1529999"/>
            <a:ext cx="540000" cy="540000"/>
            <a:chOff x="7316205" y="-609220"/>
            <a:chExt cx="540000" cy="540000"/>
          </a:xfrm>
        </p:grpSpPr>
        <p:sp>
          <p:nvSpPr>
            <p:cNvPr id="21" name="Flowchart: Connector 20">
              <a:extLst>
                <a:ext uri="{FF2B5EF4-FFF2-40B4-BE49-F238E27FC236}">
                  <a16:creationId xmlns:a16="http://schemas.microsoft.com/office/drawing/2014/main" id="{8BA50B61-AD64-88E3-7D31-58CDE7F8C4A3}"/>
                </a:ext>
              </a:extLst>
            </p:cNvPr>
            <p:cNvSpPr/>
            <p:nvPr/>
          </p:nvSpPr>
          <p:spPr>
            <a:xfrm>
              <a:off x="7316205" y="-609220"/>
              <a:ext cx="540000" cy="540000"/>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80" name="Graphic 79" descr="Thumbs Down with solid fill">
              <a:extLst>
                <a:ext uri="{FF2B5EF4-FFF2-40B4-BE49-F238E27FC236}">
                  <a16:creationId xmlns:a16="http://schemas.microsoft.com/office/drawing/2014/main" id="{A3C07BA9-EB43-CB6A-A996-FD1E48AA4CD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401599" y="-523826"/>
              <a:ext cx="369212" cy="369212"/>
            </a:xfrm>
            <a:prstGeom prst="rect">
              <a:avLst/>
            </a:prstGeom>
          </p:spPr>
        </p:pic>
      </p:grpSp>
      <p:grpSp>
        <p:nvGrpSpPr>
          <p:cNvPr id="30" name="Group 29">
            <a:extLst>
              <a:ext uri="{FF2B5EF4-FFF2-40B4-BE49-F238E27FC236}">
                <a16:creationId xmlns:a16="http://schemas.microsoft.com/office/drawing/2014/main" id="{009FF964-802D-A7DE-47AF-2CBEED2D9268}"/>
              </a:ext>
            </a:extLst>
          </p:cNvPr>
          <p:cNvGrpSpPr/>
          <p:nvPr/>
        </p:nvGrpSpPr>
        <p:grpSpPr>
          <a:xfrm>
            <a:off x="4334650" y="1529999"/>
            <a:ext cx="540000" cy="540000"/>
            <a:chOff x="4334650" y="-609220"/>
            <a:chExt cx="540000" cy="540000"/>
          </a:xfrm>
        </p:grpSpPr>
        <p:sp>
          <p:nvSpPr>
            <p:cNvPr id="20" name="Flowchart: Connector 19">
              <a:extLst>
                <a:ext uri="{FF2B5EF4-FFF2-40B4-BE49-F238E27FC236}">
                  <a16:creationId xmlns:a16="http://schemas.microsoft.com/office/drawing/2014/main" id="{30BAA769-35B8-C42D-EB32-8BA37FE80508}"/>
                </a:ext>
              </a:extLst>
            </p:cNvPr>
            <p:cNvSpPr/>
            <p:nvPr/>
          </p:nvSpPr>
          <p:spPr>
            <a:xfrm>
              <a:off x="4334650" y="-609220"/>
              <a:ext cx="540000" cy="540000"/>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23" name="Graphic 22" descr="Checklist with solid fill">
              <a:extLst>
                <a:ext uri="{FF2B5EF4-FFF2-40B4-BE49-F238E27FC236}">
                  <a16:creationId xmlns:a16="http://schemas.microsoft.com/office/drawing/2014/main" id="{966235F3-8D02-2CF7-0788-C70AF269AE4C}"/>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4404400" y="-539470"/>
              <a:ext cx="400500" cy="400500"/>
            </a:xfrm>
            <a:prstGeom prst="rect">
              <a:avLst/>
            </a:prstGeom>
          </p:spPr>
        </p:pic>
      </p:grpSp>
      <p:grpSp>
        <p:nvGrpSpPr>
          <p:cNvPr id="32" name="Group 31">
            <a:extLst>
              <a:ext uri="{FF2B5EF4-FFF2-40B4-BE49-F238E27FC236}">
                <a16:creationId xmlns:a16="http://schemas.microsoft.com/office/drawing/2014/main" id="{61A90E92-8646-0A25-48D0-81F3AB27DC3F}"/>
              </a:ext>
            </a:extLst>
          </p:cNvPr>
          <p:cNvGrpSpPr/>
          <p:nvPr/>
        </p:nvGrpSpPr>
        <p:grpSpPr>
          <a:xfrm>
            <a:off x="10278144" y="1529999"/>
            <a:ext cx="579232" cy="540000"/>
            <a:chOff x="10278144" y="-609220"/>
            <a:chExt cx="579232" cy="540000"/>
          </a:xfrm>
        </p:grpSpPr>
        <p:sp>
          <p:nvSpPr>
            <p:cNvPr id="22" name="Flowchart: Connector 21">
              <a:extLst>
                <a:ext uri="{FF2B5EF4-FFF2-40B4-BE49-F238E27FC236}">
                  <a16:creationId xmlns:a16="http://schemas.microsoft.com/office/drawing/2014/main" id="{5D401598-C5CB-B296-12CD-C0CFBC7DC15D}"/>
                </a:ext>
              </a:extLst>
            </p:cNvPr>
            <p:cNvSpPr/>
            <p:nvPr/>
          </p:nvSpPr>
          <p:spPr>
            <a:xfrm>
              <a:off x="10297760" y="-609220"/>
              <a:ext cx="540000" cy="540000"/>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27" name="Group 26">
              <a:extLst>
                <a:ext uri="{FF2B5EF4-FFF2-40B4-BE49-F238E27FC236}">
                  <a16:creationId xmlns:a16="http://schemas.microsoft.com/office/drawing/2014/main" id="{3BAB86B4-0CF4-5416-D5B8-7E2528EC265B}"/>
                </a:ext>
              </a:extLst>
            </p:cNvPr>
            <p:cNvGrpSpPr/>
            <p:nvPr/>
          </p:nvGrpSpPr>
          <p:grpSpPr>
            <a:xfrm>
              <a:off x="10278144" y="-554128"/>
              <a:ext cx="579232" cy="384856"/>
              <a:chOff x="10278144" y="-539470"/>
              <a:chExt cx="579232" cy="384856"/>
            </a:xfrm>
          </p:grpSpPr>
          <p:pic>
            <p:nvPicPr>
              <p:cNvPr id="24" name="Graphic 23" descr="Medicine with solid fill">
                <a:extLst>
                  <a:ext uri="{FF2B5EF4-FFF2-40B4-BE49-F238E27FC236}">
                    <a16:creationId xmlns:a16="http://schemas.microsoft.com/office/drawing/2014/main" id="{1D62A9DB-E0DA-82C5-64F4-C02D41C7FA7C}"/>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flipH="1">
                <a:off x="10278144" y="-461356"/>
                <a:ext cx="339951" cy="306742"/>
              </a:xfrm>
              <a:prstGeom prst="rect">
                <a:avLst/>
              </a:prstGeom>
            </p:spPr>
          </p:pic>
          <p:pic>
            <p:nvPicPr>
              <p:cNvPr id="25" name="Graphic 24" descr="Add with solid fill">
                <a:extLst>
                  <a:ext uri="{FF2B5EF4-FFF2-40B4-BE49-F238E27FC236}">
                    <a16:creationId xmlns:a16="http://schemas.microsoft.com/office/drawing/2014/main" id="{1B6FEDDD-2E1B-34B5-28AF-FBF2E121A4AF}"/>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10491316" y="-539470"/>
                <a:ext cx="152888" cy="138759"/>
              </a:xfrm>
              <a:prstGeom prst="rect">
                <a:avLst/>
              </a:prstGeom>
            </p:spPr>
          </p:pic>
          <p:pic>
            <p:nvPicPr>
              <p:cNvPr id="26" name="Graphic 25" descr="Medicine with solid fill">
                <a:extLst>
                  <a:ext uri="{FF2B5EF4-FFF2-40B4-BE49-F238E27FC236}">
                    <a16:creationId xmlns:a16="http://schemas.microsoft.com/office/drawing/2014/main" id="{65F21E7C-BD6E-6CBB-0EDD-5CB9A1F3B16F}"/>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517425" y="-461356"/>
                <a:ext cx="339951" cy="306742"/>
              </a:xfrm>
              <a:prstGeom prst="rect">
                <a:avLst/>
              </a:prstGeom>
            </p:spPr>
          </p:pic>
        </p:grpSp>
      </p:grpSp>
      <p:grpSp>
        <p:nvGrpSpPr>
          <p:cNvPr id="29" name="Group 28">
            <a:extLst>
              <a:ext uri="{FF2B5EF4-FFF2-40B4-BE49-F238E27FC236}">
                <a16:creationId xmlns:a16="http://schemas.microsoft.com/office/drawing/2014/main" id="{60751903-7EC7-94F8-41F0-73E8D23A1EA0}"/>
              </a:ext>
            </a:extLst>
          </p:cNvPr>
          <p:cNvGrpSpPr/>
          <p:nvPr/>
        </p:nvGrpSpPr>
        <p:grpSpPr>
          <a:xfrm>
            <a:off x="1353665" y="1529999"/>
            <a:ext cx="540000" cy="540000"/>
            <a:chOff x="1353665" y="-609220"/>
            <a:chExt cx="540000" cy="540000"/>
          </a:xfrm>
        </p:grpSpPr>
        <p:sp>
          <p:nvSpPr>
            <p:cNvPr id="64" name="Flowchart: Connector 63">
              <a:extLst>
                <a:ext uri="{FF2B5EF4-FFF2-40B4-BE49-F238E27FC236}">
                  <a16:creationId xmlns:a16="http://schemas.microsoft.com/office/drawing/2014/main" id="{7996B419-F945-92D7-2FD5-E0A957934717}"/>
                </a:ext>
              </a:extLst>
            </p:cNvPr>
            <p:cNvSpPr/>
            <p:nvPr/>
          </p:nvSpPr>
          <p:spPr>
            <a:xfrm>
              <a:off x="1353665" y="-609220"/>
              <a:ext cx="540000" cy="540000"/>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28" name="Graphic 27" descr="Decision chart with solid fill">
              <a:extLst>
                <a:ext uri="{FF2B5EF4-FFF2-40B4-BE49-F238E27FC236}">
                  <a16:creationId xmlns:a16="http://schemas.microsoft.com/office/drawing/2014/main" id="{8BFA2E22-3B72-7246-3B7F-52DE92CF93BF}"/>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1430983" y="-531902"/>
              <a:ext cx="385364" cy="385364"/>
            </a:xfrm>
            <a:prstGeom prst="rect">
              <a:avLst/>
            </a:prstGeom>
          </p:spPr>
        </p:pic>
      </p:grpSp>
    </p:spTree>
    <p:extLst>
      <p:ext uri="{BB962C8B-B14F-4D97-AF65-F5344CB8AC3E}">
        <p14:creationId xmlns:p14="http://schemas.microsoft.com/office/powerpoint/2010/main" val="351113271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416BE30-1328-08F4-23D6-468E3418D5D8}"/>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0CC19B7D-DF41-3375-F60A-50A98086D780}"/>
              </a:ext>
            </a:extLst>
          </p:cNvPr>
          <p:cNvSpPr>
            <a:spLocks noGrp="1"/>
          </p:cNvSpPr>
          <p:nvPr>
            <p:ph type="title"/>
          </p:nvPr>
        </p:nvSpPr>
        <p:spPr/>
        <p:txBody>
          <a:bodyPr/>
          <a:lstStyle/>
          <a:p>
            <a:r>
              <a:rPr lang="en-US" noProof="0" dirty="0"/>
              <a:t>Non-response to the first antipsychotic prescribed in schizophrenia</a:t>
            </a:r>
          </a:p>
        </p:txBody>
      </p:sp>
      <p:sp>
        <p:nvSpPr>
          <p:cNvPr id="8" name="Text Placeholder 7">
            <a:extLst>
              <a:ext uri="{FF2B5EF4-FFF2-40B4-BE49-F238E27FC236}">
                <a16:creationId xmlns:a16="http://schemas.microsoft.com/office/drawing/2014/main" id="{A50461DB-3C1D-3EA6-0BC3-E2CAB2987552}"/>
              </a:ext>
            </a:extLst>
          </p:cNvPr>
          <p:cNvSpPr>
            <a:spLocks noGrp="1"/>
          </p:cNvSpPr>
          <p:nvPr>
            <p:ph type="body" idx="1"/>
          </p:nvPr>
        </p:nvSpPr>
        <p:spPr/>
        <p:txBody>
          <a:bodyPr/>
          <a:lstStyle/>
          <a:p>
            <a:endParaRPr lang="en-US" noProof="0" dirty="0"/>
          </a:p>
        </p:txBody>
      </p:sp>
    </p:spTree>
    <p:extLst>
      <p:ext uri="{BB962C8B-B14F-4D97-AF65-F5344CB8AC3E}">
        <p14:creationId xmlns:p14="http://schemas.microsoft.com/office/powerpoint/2010/main" val="337453777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B479AE0-0231-3E0B-75D0-44B605C64D0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A6225D3-1F88-B058-B93C-15D469D5E082}"/>
              </a:ext>
            </a:extLst>
          </p:cNvPr>
          <p:cNvSpPr>
            <a:spLocks noGrp="1"/>
          </p:cNvSpPr>
          <p:nvPr>
            <p:ph type="body" sz="quarter" idx="17"/>
          </p:nvPr>
        </p:nvSpPr>
        <p:spPr>
          <a:xfrm>
            <a:off x="539749" y="539750"/>
            <a:ext cx="9213851" cy="266676"/>
          </a:xfrm>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94B8FBAB-8F2D-D8FE-2777-A6E45E5309AF}"/>
              </a:ext>
            </a:extLst>
          </p:cNvPr>
          <p:cNvSpPr>
            <a:spLocks noGrp="1"/>
          </p:cNvSpPr>
          <p:nvPr>
            <p:ph type="title"/>
          </p:nvPr>
        </p:nvSpPr>
        <p:spPr>
          <a:xfrm>
            <a:off x="539749" y="814386"/>
            <a:ext cx="9213851" cy="332399"/>
          </a:xfrm>
        </p:spPr>
        <p:txBody>
          <a:bodyPr anchor="t"/>
          <a:lstStyle/>
          <a:p>
            <a:r>
              <a:rPr lang="en-US" noProof="0" dirty="0"/>
              <a:t>The first step is to rule out pseudo non-response</a:t>
            </a:r>
          </a:p>
        </p:txBody>
      </p:sp>
      <p:sp>
        <p:nvSpPr>
          <p:cNvPr id="3" name="Content Placeholder 2">
            <a:extLst>
              <a:ext uri="{FF2B5EF4-FFF2-40B4-BE49-F238E27FC236}">
                <a16:creationId xmlns:a16="http://schemas.microsoft.com/office/drawing/2014/main" id="{6AE195F4-63C0-07FE-DB02-54C0224ECDCA}"/>
              </a:ext>
            </a:extLst>
          </p:cNvPr>
          <p:cNvSpPr>
            <a:spLocks noGrp="1"/>
          </p:cNvSpPr>
          <p:nvPr>
            <p:ph idx="19"/>
          </p:nvPr>
        </p:nvSpPr>
        <p:spPr>
          <a:xfrm>
            <a:off x="539750" y="1416786"/>
            <a:ext cx="9213849" cy="305792"/>
          </a:xfrm>
        </p:spPr>
        <p:txBody>
          <a:bodyPr/>
          <a:lstStyle/>
          <a:p>
            <a:r>
              <a:rPr lang="en-US" noProof="0" dirty="0">
                <a:solidFill>
                  <a:schemeClr val="tx1"/>
                </a:solidFill>
              </a:rPr>
              <a:t>Before assuming non-response, the following reasons for non-response should be considered:</a:t>
            </a:r>
            <a:r>
              <a:rPr lang="en-US" baseline="30000" noProof="0" dirty="0">
                <a:solidFill>
                  <a:schemeClr val="tx1"/>
                </a:solidFill>
              </a:rPr>
              <a:t>1</a:t>
            </a:r>
          </a:p>
          <a:p>
            <a:pPr lvl="0"/>
            <a:endParaRPr lang="en-US" noProof="0" dirty="0">
              <a:solidFill>
                <a:schemeClr val="tx1"/>
              </a:solidFill>
            </a:endParaRPr>
          </a:p>
        </p:txBody>
      </p:sp>
      <p:sp>
        <p:nvSpPr>
          <p:cNvPr id="6" name="Text Placeholder 5">
            <a:extLst>
              <a:ext uri="{FF2B5EF4-FFF2-40B4-BE49-F238E27FC236}">
                <a16:creationId xmlns:a16="http://schemas.microsoft.com/office/drawing/2014/main" id="{39E0A5AC-4F85-7C2B-5AC2-FDA93F307C82}"/>
              </a:ext>
            </a:extLst>
          </p:cNvPr>
          <p:cNvSpPr>
            <a:spLocks noGrp="1"/>
          </p:cNvSpPr>
          <p:nvPr>
            <p:ph type="body" sz="quarter" idx="18"/>
          </p:nvPr>
        </p:nvSpPr>
        <p:spPr>
          <a:xfrm>
            <a:off x="539749" y="6102000"/>
            <a:ext cx="9213852" cy="619200"/>
          </a:xfrm>
        </p:spPr>
        <p:txBody>
          <a:bodyPr/>
          <a:lstStyle/>
          <a:p>
            <a:r>
              <a:rPr lang="en-US" noProof="0" dirty="0"/>
              <a:t>LAI=long-acting injectable</a:t>
            </a:r>
          </a:p>
          <a:p>
            <a:r>
              <a:rPr lang="en-US" noProof="0" dirty="0"/>
              <a:t>1. Leucht et al. Nat Rev Dis Primers 2025;11(Suppl 1):7; 2. McAdam et al. J </a:t>
            </a:r>
            <a:r>
              <a:rPr lang="en-US" noProof="0" dirty="0" err="1"/>
              <a:t>Psychopharmacol</a:t>
            </a:r>
            <a:r>
              <a:rPr lang="en-US" noProof="0" dirty="0"/>
              <a:t> 2023;37:982–991 </a:t>
            </a:r>
          </a:p>
        </p:txBody>
      </p:sp>
      <p:sp>
        <p:nvSpPr>
          <p:cNvPr id="9" name="Rectangle: Rounded Corners 8">
            <a:extLst>
              <a:ext uri="{FF2B5EF4-FFF2-40B4-BE49-F238E27FC236}">
                <a16:creationId xmlns:a16="http://schemas.microsoft.com/office/drawing/2014/main" id="{05F7B25F-3AA6-F8A1-645D-CC41AC4DBEC6}"/>
              </a:ext>
            </a:extLst>
          </p:cNvPr>
          <p:cNvSpPr/>
          <p:nvPr/>
        </p:nvSpPr>
        <p:spPr>
          <a:xfrm>
            <a:off x="357822" y="1846961"/>
            <a:ext cx="11476356" cy="757453"/>
          </a:xfrm>
          <a:prstGeom prst="roundRect">
            <a:avLst/>
          </a:prstGeom>
          <a:solidFill>
            <a:schemeClr val="accent2">
              <a:lumMod val="20000"/>
              <a:lumOff val="80000"/>
              <a:alpha val="90000"/>
            </a:schemeClr>
          </a:solidFill>
          <a:ln>
            <a:noFill/>
          </a:ln>
        </p:spPr>
        <p:style>
          <a:lnRef idx="2">
            <a:schemeClr val="accent2">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2232000" anchor="ctr"/>
          <a:lstStyle/>
          <a:p>
            <a:r>
              <a:rPr lang="en-US" sz="1600" noProof="0" dirty="0">
                <a:solidFill>
                  <a:schemeClr val="tx1"/>
                </a:solidFill>
              </a:rPr>
              <a:t>Has the response been masked or hindered by side effects (e.g., akathisia),</a:t>
            </a:r>
            <a:br>
              <a:rPr lang="en-US" sz="1600" noProof="0" dirty="0">
                <a:solidFill>
                  <a:schemeClr val="tx1"/>
                </a:solidFill>
              </a:rPr>
            </a:br>
            <a:r>
              <a:rPr lang="en-US" sz="1600" noProof="0" dirty="0">
                <a:solidFill>
                  <a:schemeClr val="tx1"/>
                </a:solidFill>
              </a:rPr>
              <a:t>psychiatric or somatic comorbidities (e.g., substance misuse), or external stress factors? </a:t>
            </a:r>
          </a:p>
        </p:txBody>
      </p:sp>
      <p:sp>
        <p:nvSpPr>
          <p:cNvPr id="10" name="Rectangle: Rounded Corners 9">
            <a:extLst>
              <a:ext uri="{FF2B5EF4-FFF2-40B4-BE49-F238E27FC236}">
                <a16:creationId xmlns:a16="http://schemas.microsoft.com/office/drawing/2014/main" id="{0165C56F-C2DE-AC24-07DA-08C7072B828A}"/>
              </a:ext>
            </a:extLst>
          </p:cNvPr>
          <p:cNvSpPr/>
          <p:nvPr/>
        </p:nvSpPr>
        <p:spPr>
          <a:xfrm>
            <a:off x="481566" y="1971345"/>
            <a:ext cx="1872751" cy="508685"/>
          </a:xfrm>
          <a:prstGeom prst="roundRect">
            <a:avLst/>
          </a:prstGeom>
          <a:ln>
            <a:noFill/>
          </a:ln>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180000" tIns="24498" rIns="271641" bIns="24498" numCol="1" spcCol="1270" anchor="ctr" anchorCtr="0">
            <a:noAutofit/>
          </a:bodyPr>
          <a:lstStyle/>
          <a:p>
            <a:pPr marL="0" lvl="0" indent="0" algn="l" defTabSz="755650">
              <a:lnSpc>
                <a:spcPct val="90000"/>
              </a:lnSpc>
              <a:spcBef>
                <a:spcPct val="0"/>
              </a:spcBef>
              <a:spcAft>
                <a:spcPct val="35000"/>
              </a:spcAft>
              <a:buNone/>
            </a:pPr>
            <a:r>
              <a:rPr lang="en-US" sz="1700" b="1" kern="1200" noProof="0" dirty="0"/>
              <a:t>Side effects</a:t>
            </a:r>
          </a:p>
        </p:txBody>
      </p:sp>
      <p:sp>
        <p:nvSpPr>
          <p:cNvPr id="11" name="Rectangle: Rounded Corners 10">
            <a:extLst>
              <a:ext uri="{FF2B5EF4-FFF2-40B4-BE49-F238E27FC236}">
                <a16:creationId xmlns:a16="http://schemas.microsoft.com/office/drawing/2014/main" id="{63BDA37F-910E-F486-FAC0-6A1F1CF2C68B}"/>
              </a:ext>
            </a:extLst>
          </p:cNvPr>
          <p:cNvSpPr/>
          <p:nvPr/>
        </p:nvSpPr>
        <p:spPr>
          <a:xfrm>
            <a:off x="357823" y="2706763"/>
            <a:ext cx="11476355" cy="757452"/>
          </a:xfrm>
          <a:prstGeom prst="roundRect">
            <a:avLst/>
          </a:prstGeom>
          <a:solidFill>
            <a:schemeClr val="accent3">
              <a:lumMod val="20000"/>
              <a:lumOff val="80000"/>
              <a:alpha val="90000"/>
            </a:schemeClr>
          </a:solidFill>
          <a:ln>
            <a:noFill/>
          </a:ln>
        </p:spPr>
        <p:style>
          <a:lnRef idx="2">
            <a:schemeClr val="accent3">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2232000" anchor="ctr"/>
          <a:lstStyle/>
          <a:p>
            <a:r>
              <a:rPr lang="en-US" sz="1600" noProof="0" dirty="0">
                <a:solidFill>
                  <a:schemeClr val="tx1"/>
                </a:solidFill>
              </a:rPr>
              <a:t>Does the current dose align with the International Consensus of Antipsychotic Dosing?</a:t>
            </a:r>
            <a:r>
              <a:rPr lang="en-US" sz="1600" baseline="30000" noProof="0" dirty="0">
                <a:solidFill>
                  <a:schemeClr val="tx1"/>
                </a:solidFill>
              </a:rPr>
              <a:t>2</a:t>
            </a:r>
          </a:p>
        </p:txBody>
      </p:sp>
      <p:sp>
        <p:nvSpPr>
          <p:cNvPr id="12" name="Rectangle: Rounded Corners 11">
            <a:extLst>
              <a:ext uri="{FF2B5EF4-FFF2-40B4-BE49-F238E27FC236}">
                <a16:creationId xmlns:a16="http://schemas.microsoft.com/office/drawing/2014/main" id="{F4A5BAF4-AE02-17BF-0941-B6B6DBB92DF1}"/>
              </a:ext>
            </a:extLst>
          </p:cNvPr>
          <p:cNvSpPr/>
          <p:nvPr/>
        </p:nvSpPr>
        <p:spPr>
          <a:xfrm>
            <a:off x="481566" y="2831147"/>
            <a:ext cx="1872751" cy="508685"/>
          </a:xfrm>
          <a:prstGeom prst="roundRect">
            <a:avLst/>
          </a:prstGeom>
          <a:ln>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180000" tIns="24498" rIns="271641" bIns="24498" numCol="1" spcCol="1270" anchor="ctr" anchorCtr="0">
            <a:noAutofit/>
          </a:bodyPr>
          <a:lstStyle/>
          <a:p>
            <a:pPr marL="0" lvl="0" indent="0" algn="l" defTabSz="755650">
              <a:lnSpc>
                <a:spcPct val="90000"/>
              </a:lnSpc>
              <a:spcBef>
                <a:spcPct val="0"/>
              </a:spcBef>
              <a:spcAft>
                <a:spcPct val="35000"/>
              </a:spcAft>
              <a:buNone/>
            </a:pPr>
            <a:r>
              <a:rPr lang="en-US" sz="1700" b="1" kern="1200" noProof="0" dirty="0"/>
              <a:t>Dosing</a:t>
            </a:r>
          </a:p>
        </p:txBody>
      </p:sp>
      <p:sp>
        <p:nvSpPr>
          <p:cNvPr id="13" name="Rectangle: Rounded Corners 12">
            <a:extLst>
              <a:ext uri="{FF2B5EF4-FFF2-40B4-BE49-F238E27FC236}">
                <a16:creationId xmlns:a16="http://schemas.microsoft.com/office/drawing/2014/main" id="{729C55CB-751D-D5C2-A725-7631CBAFEA85}"/>
              </a:ext>
            </a:extLst>
          </p:cNvPr>
          <p:cNvSpPr/>
          <p:nvPr/>
        </p:nvSpPr>
        <p:spPr>
          <a:xfrm>
            <a:off x="357823" y="3566566"/>
            <a:ext cx="11476355" cy="757453"/>
          </a:xfrm>
          <a:prstGeom prst="roundRect">
            <a:avLst/>
          </a:prstGeom>
          <a:solidFill>
            <a:schemeClr val="accent4">
              <a:lumMod val="20000"/>
              <a:lumOff val="80000"/>
              <a:alpha val="90000"/>
            </a:schemeClr>
          </a:solidFill>
          <a:ln>
            <a:noFill/>
          </a:ln>
        </p:spPr>
        <p:style>
          <a:lnRef idx="2">
            <a:schemeClr val="accent4">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2232000" anchor="ctr"/>
          <a:lstStyle/>
          <a:p>
            <a:r>
              <a:rPr lang="en-US" sz="1600" noProof="0" dirty="0">
                <a:solidFill>
                  <a:schemeClr val="tx1"/>
                </a:solidFill>
              </a:rPr>
              <a:t>Has there been an adequate duration of at least 2–4 weeks on the full dose?</a:t>
            </a:r>
          </a:p>
        </p:txBody>
      </p:sp>
      <p:sp>
        <p:nvSpPr>
          <p:cNvPr id="14" name="Rectangle: Rounded Corners 13">
            <a:extLst>
              <a:ext uri="{FF2B5EF4-FFF2-40B4-BE49-F238E27FC236}">
                <a16:creationId xmlns:a16="http://schemas.microsoft.com/office/drawing/2014/main" id="{190FAB15-E2B2-49D2-0757-0F0698C79C74}"/>
              </a:ext>
            </a:extLst>
          </p:cNvPr>
          <p:cNvSpPr/>
          <p:nvPr/>
        </p:nvSpPr>
        <p:spPr>
          <a:xfrm>
            <a:off x="481566" y="3690950"/>
            <a:ext cx="1872751" cy="508685"/>
          </a:xfrm>
          <a:prstGeom prst="roundRect">
            <a:avLst/>
          </a:prstGeom>
          <a:ln>
            <a:noFill/>
          </a:ln>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180000" tIns="24498" rIns="271641" bIns="24498" numCol="1" spcCol="1270" anchor="ctr" anchorCtr="0">
            <a:noAutofit/>
          </a:bodyPr>
          <a:lstStyle/>
          <a:p>
            <a:pPr marL="0" lvl="0" indent="0" algn="l" defTabSz="755650">
              <a:lnSpc>
                <a:spcPct val="90000"/>
              </a:lnSpc>
              <a:spcBef>
                <a:spcPct val="0"/>
              </a:spcBef>
              <a:spcAft>
                <a:spcPct val="35000"/>
              </a:spcAft>
              <a:buNone/>
            </a:pPr>
            <a:r>
              <a:rPr lang="en-US" sz="1700" b="1" kern="1200" noProof="0" dirty="0"/>
              <a:t>Duration</a:t>
            </a:r>
          </a:p>
        </p:txBody>
      </p:sp>
      <p:sp>
        <p:nvSpPr>
          <p:cNvPr id="15" name="Rectangle: Rounded Corners 14">
            <a:extLst>
              <a:ext uri="{FF2B5EF4-FFF2-40B4-BE49-F238E27FC236}">
                <a16:creationId xmlns:a16="http://schemas.microsoft.com/office/drawing/2014/main" id="{9D8962F6-1219-1A80-14EF-86E73C2985F3}"/>
              </a:ext>
            </a:extLst>
          </p:cNvPr>
          <p:cNvSpPr/>
          <p:nvPr/>
        </p:nvSpPr>
        <p:spPr>
          <a:xfrm>
            <a:off x="357823" y="4426370"/>
            <a:ext cx="11476355" cy="757449"/>
          </a:xfrm>
          <a:prstGeom prst="roundRect">
            <a:avLst/>
          </a:prstGeom>
          <a:solidFill>
            <a:schemeClr val="accent5">
              <a:lumMod val="20000"/>
              <a:lumOff val="80000"/>
              <a:alpha val="90000"/>
            </a:schemeClr>
          </a:solidFill>
          <a:ln>
            <a:noFill/>
          </a:ln>
        </p:spPr>
        <p:style>
          <a:lnRef idx="2">
            <a:schemeClr val="accent5">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2232000" anchor="ctr"/>
          <a:lstStyle/>
          <a:p>
            <a:r>
              <a:rPr lang="en-US" sz="1600" noProof="0" dirty="0">
                <a:solidFill>
                  <a:schemeClr val="tx1"/>
                </a:solidFill>
              </a:rPr>
              <a:t>Has non-adherence been considered?</a:t>
            </a:r>
          </a:p>
          <a:p>
            <a:pPr indent="-144000">
              <a:buFont typeface="Arial" panose="020B0604020202020204" pitchFamily="34" charset="0"/>
              <a:buChar char="•"/>
            </a:pPr>
            <a:r>
              <a:rPr lang="en-US" sz="1400" noProof="0" dirty="0">
                <a:solidFill>
                  <a:schemeClr val="tx1"/>
                </a:solidFill>
              </a:rPr>
              <a:t>Check plasma levels</a:t>
            </a:r>
          </a:p>
          <a:p>
            <a:pPr indent="-144000">
              <a:buFont typeface="Arial" panose="020B0604020202020204" pitchFamily="34" charset="0"/>
              <a:buChar char="•"/>
            </a:pPr>
            <a:r>
              <a:rPr lang="en-US" sz="1400" noProof="0" dirty="0">
                <a:solidFill>
                  <a:schemeClr val="tx1"/>
                </a:solidFill>
              </a:rPr>
              <a:t>Try liquid or rapidly dissolving tablets (inpatients) or an LAI formulation</a:t>
            </a:r>
            <a:endParaRPr lang="en-US" sz="1600" noProof="0" dirty="0">
              <a:solidFill>
                <a:schemeClr val="tx1"/>
              </a:solidFill>
            </a:endParaRPr>
          </a:p>
        </p:txBody>
      </p:sp>
      <p:sp>
        <p:nvSpPr>
          <p:cNvPr id="16" name="Rectangle: Rounded Corners 15">
            <a:extLst>
              <a:ext uri="{FF2B5EF4-FFF2-40B4-BE49-F238E27FC236}">
                <a16:creationId xmlns:a16="http://schemas.microsoft.com/office/drawing/2014/main" id="{94EC580C-CD82-4A40-3AA6-179E78D70B16}"/>
              </a:ext>
            </a:extLst>
          </p:cNvPr>
          <p:cNvSpPr/>
          <p:nvPr/>
        </p:nvSpPr>
        <p:spPr>
          <a:xfrm>
            <a:off x="481566" y="4550752"/>
            <a:ext cx="1872751" cy="508685"/>
          </a:xfrm>
          <a:prstGeom prst="roundRect">
            <a:avLst/>
          </a:prstGeom>
          <a:ln>
            <a:no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180000" tIns="24498" rIns="271641" bIns="24498" numCol="1" spcCol="1270" anchor="ctr" anchorCtr="0">
            <a:noAutofit/>
          </a:bodyPr>
          <a:lstStyle/>
          <a:p>
            <a:pPr marL="0" lvl="0" indent="0" algn="l" defTabSz="755650">
              <a:lnSpc>
                <a:spcPct val="90000"/>
              </a:lnSpc>
              <a:spcBef>
                <a:spcPct val="0"/>
              </a:spcBef>
              <a:spcAft>
                <a:spcPct val="35000"/>
              </a:spcAft>
              <a:buNone/>
            </a:pPr>
            <a:r>
              <a:rPr lang="en-US" sz="1700" b="1" kern="1200" noProof="0" dirty="0"/>
              <a:t>Adherence</a:t>
            </a:r>
          </a:p>
        </p:txBody>
      </p:sp>
      <p:sp>
        <p:nvSpPr>
          <p:cNvPr id="17" name="Rectangle: Rounded Corners 16">
            <a:extLst>
              <a:ext uri="{FF2B5EF4-FFF2-40B4-BE49-F238E27FC236}">
                <a16:creationId xmlns:a16="http://schemas.microsoft.com/office/drawing/2014/main" id="{658F339D-008F-A550-9368-5101459B7C1C}"/>
              </a:ext>
            </a:extLst>
          </p:cNvPr>
          <p:cNvSpPr/>
          <p:nvPr/>
        </p:nvSpPr>
        <p:spPr>
          <a:xfrm>
            <a:off x="357823" y="5286166"/>
            <a:ext cx="11476355" cy="757448"/>
          </a:xfrm>
          <a:prstGeom prst="roundRect">
            <a:avLst/>
          </a:prstGeom>
          <a:solidFill>
            <a:schemeClr val="accent1">
              <a:lumMod val="20000"/>
              <a:lumOff val="80000"/>
              <a:alpha val="90000"/>
            </a:schemeClr>
          </a:solidFill>
          <a:ln>
            <a:noFill/>
          </a:ln>
        </p:spPr>
        <p:style>
          <a:lnRef idx="2">
            <a:schemeClr val="accent6">
              <a:hueOff val="0"/>
              <a:satOff val="0"/>
              <a:lumOff val="0"/>
              <a:alphaOff val="0"/>
            </a:schemeClr>
          </a:lnRef>
          <a:fillRef idx="1">
            <a:schemeClr val="lt1">
              <a:alpha val="90000"/>
              <a:hueOff val="0"/>
              <a:satOff val="0"/>
              <a:lumOff val="0"/>
              <a:alphaOff val="0"/>
            </a:schemeClr>
          </a:fillRef>
          <a:effectRef idx="0">
            <a:schemeClr val="lt1">
              <a:alpha val="90000"/>
              <a:hueOff val="0"/>
              <a:satOff val="0"/>
              <a:lumOff val="0"/>
              <a:alphaOff val="0"/>
            </a:schemeClr>
          </a:effectRef>
          <a:fontRef idx="minor">
            <a:schemeClr val="dk1">
              <a:hueOff val="0"/>
              <a:satOff val="0"/>
              <a:lumOff val="0"/>
              <a:alphaOff val="0"/>
            </a:schemeClr>
          </a:fontRef>
        </p:style>
        <p:txBody>
          <a:bodyPr lIns="2232000" anchor="ctr"/>
          <a:lstStyle/>
          <a:p>
            <a:r>
              <a:rPr lang="en-US" sz="1600" noProof="0" dirty="0">
                <a:solidFill>
                  <a:schemeClr val="tx1"/>
                </a:solidFill>
              </a:rPr>
              <a:t>Has an adequate plasma level been achieved?</a:t>
            </a:r>
          </a:p>
          <a:p>
            <a:pPr indent="-144000">
              <a:buFont typeface="Arial" panose="020B0604020202020204" pitchFamily="34" charset="0"/>
              <a:buChar char="•"/>
            </a:pPr>
            <a:r>
              <a:rPr lang="en-US" sz="1400" noProof="0" dirty="0">
                <a:solidFill>
                  <a:schemeClr val="tx1"/>
                </a:solidFill>
              </a:rPr>
              <a:t>Check for cytochrome-P-450 polymorphisms </a:t>
            </a:r>
          </a:p>
          <a:p>
            <a:pPr indent="-144000">
              <a:buFont typeface="Arial" panose="020B0604020202020204" pitchFamily="34" charset="0"/>
              <a:buChar char="•"/>
            </a:pPr>
            <a:r>
              <a:rPr lang="en-US" sz="1400" noProof="0" dirty="0">
                <a:solidFill>
                  <a:schemeClr val="tx1"/>
                </a:solidFill>
              </a:rPr>
              <a:t>Check drug–drug interactions</a:t>
            </a:r>
          </a:p>
        </p:txBody>
      </p:sp>
      <p:sp>
        <p:nvSpPr>
          <p:cNvPr id="18" name="Rectangle: Rounded Corners 17">
            <a:extLst>
              <a:ext uri="{FF2B5EF4-FFF2-40B4-BE49-F238E27FC236}">
                <a16:creationId xmlns:a16="http://schemas.microsoft.com/office/drawing/2014/main" id="{FC5FCE5F-4394-1A99-9E67-445B174B347E}"/>
              </a:ext>
            </a:extLst>
          </p:cNvPr>
          <p:cNvSpPr/>
          <p:nvPr/>
        </p:nvSpPr>
        <p:spPr>
          <a:xfrm>
            <a:off x="481566" y="5410548"/>
            <a:ext cx="1872751" cy="508685"/>
          </a:xfrm>
          <a:prstGeom prst="roundRect">
            <a:avLst/>
          </a:prstGeom>
          <a:solidFill>
            <a:schemeClr val="accent6">
              <a:lumMod val="75000"/>
            </a:schemeClr>
          </a:solidFill>
          <a:ln>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180000" tIns="24498" rIns="271641" bIns="24498" numCol="1" spcCol="1270" anchor="ctr" anchorCtr="0">
            <a:noAutofit/>
          </a:bodyPr>
          <a:lstStyle/>
          <a:p>
            <a:pPr marL="0" lvl="0" indent="0" algn="l" defTabSz="755650">
              <a:lnSpc>
                <a:spcPct val="90000"/>
              </a:lnSpc>
              <a:spcBef>
                <a:spcPct val="0"/>
              </a:spcBef>
              <a:spcAft>
                <a:spcPct val="35000"/>
              </a:spcAft>
              <a:buNone/>
            </a:pPr>
            <a:r>
              <a:rPr lang="en-US" sz="1700" b="1" kern="1200" noProof="0" dirty="0"/>
              <a:t>Plasma level </a:t>
            </a:r>
          </a:p>
        </p:txBody>
      </p:sp>
      <p:sp>
        <p:nvSpPr>
          <p:cNvPr id="22" name="Slide Number Placeholder 21">
            <a:extLst>
              <a:ext uri="{FF2B5EF4-FFF2-40B4-BE49-F238E27FC236}">
                <a16:creationId xmlns:a16="http://schemas.microsoft.com/office/drawing/2014/main" id="{80003270-E7B0-237E-D5AF-CEA47257E4AC}"/>
              </a:ext>
            </a:extLst>
          </p:cNvPr>
          <p:cNvSpPr>
            <a:spLocks noGrp="1"/>
          </p:cNvSpPr>
          <p:nvPr>
            <p:ph type="sldNum" sz="quarter" idx="4"/>
          </p:nvPr>
        </p:nvSpPr>
        <p:spPr/>
        <p:txBody>
          <a:bodyPr/>
          <a:lstStyle/>
          <a:p>
            <a:fld id="{6DBC486D-4FAB-B746-8B02-8D7C842291C6}" type="slidenum">
              <a:rPr lang="en-US" noProof="0" smtClean="0"/>
              <a:pPr/>
              <a:t>12</a:t>
            </a:fld>
            <a:endParaRPr lang="en-US" noProof="0" dirty="0"/>
          </a:p>
        </p:txBody>
      </p:sp>
    </p:spTree>
    <p:extLst>
      <p:ext uri="{BB962C8B-B14F-4D97-AF65-F5344CB8AC3E}">
        <p14:creationId xmlns:p14="http://schemas.microsoft.com/office/powerpoint/2010/main" val="273596552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870FDA2-C4DE-88CF-2A8F-464F93EE9996}"/>
            </a:ext>
          </a:extLst>
        </p:cNvPr>
        <p:cNvGrpSpPr/>
        <p:nvPr/>
      </p:nvGrpSpPr>
      <p:grpSpPr>
        <a:xfrm>
          <a:off x="0" y="0"/>
          <a:ext cx="0" cy="0"/>
          <a:chOff x="0" y="0"/>
          <a:chExt cx="0" cy="0"/>
        </a:xfrm>
      </p:grpSpPr>
      <p:sp>
        <p:nvSpPr>
          <p:cNvPr id="14" name="Rectangle: Diagonal Corners Rounded 13">
            <a:extLst>
              <a:ext uri="{FF2B5EF4-FFF2-40B4-BE49-F238E27FC236}">
                <a16:creationId xmlns:a16="http://schemas.microsoft.com/office/drawing/2014/main" id="{80F9EF80-CAE8-6826-9A38-3FC49C3981BE}"/>
              </a:ext>
            </a:extLst>
          </p:cNvPr>
          <p:cNvSpPr/>
          <p:nvPr/>
        </p:nvSpPr>
        <p:spPr>
          <a:xfrm>
            <a:off x="6235703" y="1416785"/>
            <a:ext cx="5410197" cy="4415215"/>
          </a:xfrm>
          <a:prstGeom prst="round2DiagRect">
            <a:avLst>
              <a:gd name="adj1" fmla="val 5799"/>
              <a:gd name="adj2" fmla="val 0"/>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defTabSz="747713">
              <a:tabLst>
                <a:tab pos="2151063" algn="l"/>
              </a:tabLst>
            </a:pPr>
            <a:r>
              <a:rPr lang="en-US" b="1" noProof="0" dirty="0">
                <a:solidFill>
                  <a:schemeClr val="tx1"/>
                </a:solidFill>
              </a:rPr>
              <a:t>Dose maintenance versus dose increase</a:t>
            </a:r>
            <a:br>
              <a:rPr lang="en-US" b="1" noProof="0" dirty="0">
                <a:solidFill>
                  <a:schemeClr val="tx1"/>
                </a:solidFill>
              </a:rPr>
            </a:br>
            <a:r>
              <a:rPr lang="en-US" b="1" noProof="0" dirty="0">
                <a:solidFill>
                  <a:schemeClr val="tx1"/>
                </a:solidFill>
              </a:rPr>
              <a:t>in non-responsive schizophrenia</a:t>
            </a:r>
            <a:endParaRPr lang="en-US" noProof="0" dirty="0">
              <a:solidFill>
                <a:schemeClr val="tx1"/>
              </a:solidFill>
            </a:endParaRPr>
          </a:p>
        </p:txBody>
      </p:sp>
      <p:graphicFrame>
        <p:nvGraphicFramePr>
          <p:cNvPr id="24" name="Table 7">
            <a:extLst>
              <a:ext uri="{FF2B5EF4-FFF2-40B4-BE49-F238E27FC236}">
                <a16:creationId xmlns:a16="http://schemas.microsoft.com/office/drawing/2014/main" id="{99987168-364D-E385-BDD8-682FD5CA03A8}"/>
              </a:ext>
            </a:extLst>
          </p:cNvPr>
          <p:cNvGraphicFramePr>
            <a:graphicFrameLocks noGrp="1"/>
          </p:cNvGraphicFramePr>
          <p:nvPr>
            <p:extLst>
              <p:ext uri="{D42A27DB-BD31-4B8C-83A1-F6EECF244321}">
                <p14:modId xmlns:p14="http://schemas.microsoft.com/office/powerpoint/2010/main" val="215355055"/>
              </p:ext>
            </p:extLst>
          </p:nvPr>
        </p:nvGraphicFramePr>
        <p:xfrm>
          <a:off x="6324154" y="2444554"/>
          <a:ext cx="5228269" cy="2359676"/>
        </p:xfrm>
        <a:graphic>
          <a:graphicData uri="http://schemas.openxmlformats.org/drawingml/2006/table">
            <a:tbl>
              <a:tblPr>
                <a:tableStyleId>{2D5ABB26-0587-4C30-8999-92F81FD0307C}</a:tableStyleId>
              </a:tblPr>
              <a:tblGrid>
                <a:gridCol w="767120">
                  <a:extLst>
                    <a:ext uri="{9D8B030D-6E8A-4147-A177-3AD203B41FA5}">
                      <a16:colId xmlns:a16="http://schemas.microsoft.com/office/drawing/2014/main" val="4244673697"/>
                    </a:ext>
                  </a:extLst>
                </a:gridCol>
                <a:gridCol w="976973">
                  <a:extLst>
                    <a:ext uri="{9D8B030D-6E8A-4147-A177-3AD203B41FA5}">
                      <a16:colId xmlns:a16="http://schemas.microsoft.com/office/drawing/2014/main" val="1776713293"/>
                    </a:ext>
                  </a:extLst>
                </a:gridCol>
                <a:gridCol w="825808">
                  <a:extLst>
                    <a:ext uri="{9D8B030D-6E8A-4147-A177-3AD203B41FA5}">
                      <a16:colId xmlns:a16="http://schemas.microsoft.com/office/drawing/2014/main" val="3593328223"/>
                    </a:ext>
                  </a:extLst>
                </a:gridCol>
                <a:gridCol w="1295106">
                  <a:extLst>
                    <a:ext uri="{9D8B030D-6E8A-4147-A177-3AD203B41FA5}">
                      <a16:colId xmlns:a16="http://schemas.microsoft.com/office/drawing/2014/main" val="1253745058"/>
                    </a:ext>
                  </a:extLst>
                </a:gridCol>
                <a:gridCol w="1363262">
                  <a:extLst>
                    <a:ext uri="{9D8B030D-6E8A-4147-A177-3AD203B41FA5}">
                      <a16:colId xmlns:a16="http://schemas.microsoft.com/office/drawing/2014/main" val="537036530"/>
                    </a:ext>
                  </a:extLst>
                </a:gridCol>
              </a:tblGrid>
              <a:tr h="283030">
                <a:tc row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100" b="1" noProof="0" dirty="0">
                          <a:solidFill>
                            <a:schemeClr val="tx2"/>
                          </a:solidFill>
                        </a:rPr>
                        <a:t>Study</a:t>
                      </a:r>
                    </a:p>
                  </a:txBody>
                  <a:tcPr marL="96000" marR="0" marT="24000" marB="24000" anchor="b">
                    <a:lnB w="19050" cap="flat" cmpd="sng" algn="ctr">
                      <a:solidFill>
                        <a:schemeClr val="tx2"/>
                      </a:solidFill>
                      <a:prstDash val="solid"/>
                      <a:round/>
                      <a:headEnd type="none" w="med" len="med"/>
                      <a:tailEnd type="none" w="med" len="med"/>
                    </a:lnB>
                  </a:tcPr>
                </a:tc>
                <a:tc row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100" b="1" noProof="0" dirty="0">
                          <a:solidFill>
                            <a:schemeClr val="tx2"/>
                          </a:solidFill>
                        </a:rPr>
                        <a:t>Number of participants receiving dose maintenance</a:t>
                      </a:r>
                    </a:p>
                  </a:txBody>
                  <a:tcPr marL="0" marR="0" marT="24000" marB="24000" anchor="b">
                    <a:lnB w="19050" cap="flat" cmpd="sng" algn="ctr">
                      <a:solidFill>
                        <a:schemeClr val="tx2"/>
                      </a:solidFill>
                      <a:prstDash val="solid"/>
                      <a:round/>
                      <a:headEnd type="none" w="med" len="med"/>
                      <a:tailEnd type="none" w="med" len="med"/>
                    </a:lnB>
                  </a:tcPr>
                </a:tc>
                <a:tc row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100" b="1" noProof="0" dirty="0">
                          <a:solidFill>
                            <a:schemeClr val="tx2"/>
                          </a:solidFill>
                        </a:rPr>
                        <a:t>Number of participants receiving dose  increase</a:t>
                      </a:r>
                    </a:p>
                  </a:txBody>
                  <a:tcPr marL="0" marR="0" marT="24000" marB="24000" anchor="b">
                    <a:lnB w="190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b="1" noProof="0" dirty="0">
                        <a:solidFill>
                          <a:schemeClr val="tx2"/>
                        </a:solidFill>
                      </a:endParaRPr>
                    </a:p>
                  </a:txBody>
                  <a:tcPr marL="0" marR="0" marT="24000" marB="2400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b="1" noProof="0" dirty="0">
                        <a:solidFill>
                          <a:schemeClr val="tx2"/>
                        </a:solidFill>
                      </a:endParaRPr>
                    </a:p>
                  </a:txBody>
                  <a:tcPr marL="0" marR="0" marT="24000" marB="24000" anchor="ctr"/>
                </a:tc>
                <a:extLst>
                  <a:ext uri="{0D108BD9-81ED-4DB2-BD59-A6C34878D82A}">
                    <a16:rowId xmlns:a16="http://schemas.microsoft.com/office/drawing/2014/main" val="3403649311"/>
                  </a:ext>
                </a:extLst>
              </a:tr>
              <a:tr h="500753">
                <a:tc vMerge="1">
                  <a:txBody>
                    <a:bodyPr/>
                    <a:lstStyle/>
                    <a:p>
                      <a:endParaRPr dirty="0"/>
                    </a:p>
                  </a:txBody>
                  <a:tcPr marL="96000" marR="0" marT="24000" marB="24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B66D"/>
                    </a:solidFill>
                  </a:tcPr>
                </a:tc>
                <a:tc vMerge="1">
                  <a:txBody>
                    <a:bodyPr/>
                    <a:lstStyle/>
                    <a:p>
                      <a:endParaRPr/>
                    </a:p>
                  </a:txBody>
                  <a:tcPr marL="0" marR="0" marT="24000" marB="24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vMerge="1">
                  <a:txBody>
                    <a:bodyPr/>
                    <a:lstStyle/>
                    <a:p>
                      <a:endParaRPr/>
                    </a:p>
                  </a:txBody>
                  <a:tcPr marL="0" marR="0" marT="24000" marB="24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b="1" noProof="0" dirty="0">
                        <a:solidFill>
                          <a:schemeClr val="tx2"/>
                        </a:solidFill>
                      </a:endParaRPr>
                    </a:p>
                  </a:txBody>
                  <a:tcPr marL="0" marR="0" marT="24000" marB="24000">
                    <a:lnB w="190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100" b="1" noProof="0" dirty="0">
                          <a:solidFill>
                            <a:schemeClr val="tx2"/>
                          </a:solidFill>
                        </a:rPr>
                        <a:t>Risk ratio (95% CI)</a:t>
                      </a:r>
                    </a:p>
                  </a:txBody>
                  <a:tcPr marL="0" marR="0" marT="24000" marB="24000" anchor="b">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607158815"/>
                  </a:ext>
                </a:extLst>
              </a:tr>
              <a:tr h="27266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endParaRPr lang="en-US" sz="1100" noProof="0" dirty="0">
                        <a:solidFill>
                          <a:schemeClr val="tx2"/>
                        </a:solidFill>
                      </a:endParaRPr>
                    </a:p>
                  </a:txBody>
                  <a:tcPr marL="96000" marR="0" marT="24000" marB="24000">
                    <a:lnT w="19050" cap="flat" cmpd="sng" algn="ctr">
                      <a:solidFill>
                        <a:schemeClr val="tx2"/>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noProof="0" dirty="0">
                        <a:solidFill>
                          <a:schemeClr val="tx2"/>
                        </a:solidFill>
                      </a:endParaRPr>
                    </a:p>
                  </a:txBody>
                  <a:tcPr marL="0" marR="0" marT="24000" marB="24000">
                    <a:lnT w="19050" cap="flat" cmpd="sng" algn="ctr">
                      <a:solidFill>
                        <a:schemeClr val="tx2"/>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noProof="0" dirty="0">
                        <a:solidFill>
                          <a:schemeClr val="tx2"/>
                        </a:solidFill>
                      </a:endParaRPr>
                    </a:p>
                  </a:txBody>
                  <a:tcPr marL="0" marR="0" marT="24000" marB="24000">
                    <a:lnT w="19050" cap="flat" cmpd="sng" algn="ctr">
                      <a:solidFill>
                        <a:schemeClr val="tx2"/>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noProof="0" dirty="0">
                        <a:solidFill>
                          <a:schemeClr val="tx2"/>
                        </a:solidFill>
                      </a:endParaRPr>
                    </a:p>
                  </a:txBody>
                  <a:tcPr marL="0" marR="0" marT="24000" marB="24000">
                    <a:lnT w="19050" cap="flat" cmpd="sng" algn="ctr">
                      <a:solidFill>
                        <a:schemeClr val="tx2"/>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noProof="0" dirty="0">
                        <a:solidFill>
                          <a:schemeClr val="tx2"/>
                        </a:solidFill>
                      </a:endParaRPr>
                    </a:p>
                  </a:txBody>
                  <a:tcPr marL="0" marR="0" marT="24000" marB="24000" anchor="ctr">
                    <a:lnT w="19050" cap="flat" cmpd="sng" algn="ctr">
                      <a:solidFill>
                        <a:schemeClr val="tx2"/>
                      </a:solidFill>
                      <a:prstDash val="solid"/>
                      <a:round/>
                      <a:headEnd type="none" w="med" len="med"/>
                      <a:tailEnd type="none" w="med" len="med"/>
                    </a:lnT>
                  </a:tcPr>
                </a:tc>
                <a:extLst>
                  <a:ext uri="{0D108BD9-81ED-4DB2-BD59-A6C34878D82A}">
                    <a16:rowId xmlns:a16="http://schemas.microsoft.com/office/drawing/2014/main" val="3225718086"/>
                  </a:ext>
                </a:extLst>
              </a:tr>
              <a:tr h="65548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1100" noProof="0" dirty="0">
                          <a:solidFill>
                            <a:schemeClr val="tx2"/>
                          </a:solidFill>
                        </a:rPr>
                        <a:t>All 9 studies combined</a:t>
                      </a:r>
                    </a:p>
                  </a:txBody>
                  <a:tcPr marL="96000" marR="0" marT="24000" marB="2400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100" noProof="0" dirty="0">
                          <a:solidFill>
                            <a:schemeClr val="tx2"/>
                          </a:solidFill>
                        </a:rPr>
                        <a:t>243</a:t>
                      </a:r>
                    </a:p>
                  </a:txBody>
                  <a:tcPr marL="0" marR="0" marT="24000" marB="2400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100" noProof="0" dirty="0">
                          <a:solidFill>
                            <a:schemeClr val="tx2"/>
                          </a:solidFill>
                        </a:rPr>
                        <a:t>290</a:t>
                      </a:r>
                    </a:p>
                  </a:txBody>
                  <a:tcPr marL="0" marR="0" marT="24000" marB="2400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noProof="0" dirty="0">
                        <a:solidFill>
                          <a:schemeClr val="tx2"/>
                        </a:solidFill>
                      </a:endParaRPr>
                    </a:p>
                  </a:txBody>
                  <a:tcPr marL="0" marR="0" marT="24000" marB="2400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100" noProof="0" dirty="0">
                          <a:solidFill>
                            <a:schemeClr val="tx2"/>
                          </a:solidFill>
                        </a:rPr>
                        <a:t>1.09 (0.86, 1.40)</a:t>
                      </a:r>
                    </a:p>
                  </a:txBody>
                  <a:tcPr marL="0" marR="0" marT="24000" marB="24000" anchor="ctr"/>
                </a:tc>
                <a:extLst>
                  <a:ext uri="{0D108BD9-81ED-4DB2-BD59-A6C34878D82A}">
                    <a16:rowId xmlns:a16="http://schemas.microsoft.com/office/drawing/2014/main" val="2959353981"/>
                  </a:ext>
                </a:extLst>
              </a:tr>
              <a:tr h="27266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endParaRPr lang="en-US" sz="1100" noProof="0" dirty="0">
                        <a:solidFill>
                          <a:schemeClr val="tx2"/>
                        </a:solidFill>
                      </a:endParaRPr>
                    </a:p>
                  </a:txBody>
                  <a:tcPr marL="96000" marR="0" marT="24000" marB="2400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noProof="0" dirty="0">
                        <a:solidFill>
                          <a:schemeClr val="tx2"/>
                        </a:solidFill>
                      </a:endParaRPr>
                    </a:p>
                  </a:txBody>
                  <a:tcPr marL="0" marR="0" marT="24000" marB="2400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noProof="0" dirty="0">
                        <a:solidFill>
                          <a:schemeClr val="tx2"/>
                        </a:solidFill>
                      </a:endParaRPr>
                    </a:p>
                  </a:txBody>
                  <a:tcPr marL="0" marR="0" marT="24000" marB="2400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noProof="0" dirty="0">
                        <a:solidFill>
                          <a:schemeClr val="tx2"/>
                        </a:solidFill>
                      </a:endParaRPr>
                    </a:p>
                  </a:txBody>
                  <a:tcPr marL="0" marR="0" marT="24000" marB="2400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noProof="0" dirty="0">
                        <a:solidFill>
                          <a:schemeClr val="tx2"/>
                        </a:solidFill>
                      </a:endParaRPr>
                    </a:p>
                  </a:txBody>
                  <a:tcPr marL="0" marR="0" marT="24000" marB="24000" anchor="ctr"/>
                </a:tc>
                <a:extLst>
                  <a:ext uri="{0D108BD9-81ED-4DB2-BD59-A6C34878D82A}">
                    <a16:rowId xmlns:a16="http://schemas.microsoft.com/office/drawing/2014/main" val="914695306"/>
                  </a:ext>
                </a:extLst>
              </a:tr>
              <a:tr h="27266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endParaRPr lang="en-US" sz="1100" noProof="0" dirty="0">
                        <a:solidFill>
                          <a:schemeClr val="tx2"/>
                        </a:solidFill>
                      </a:endParaRPr>
                    </a:p>
                  </a:txBody>
                  <a:tcPr marL="96000" marR="0" marT="24000" marB="2400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noProof="0" dirty="0">
                        <a:solidFill>
                          <a:schemeClr val="tx2"/>
                        </a:solidFill>
                      </a:endParaRPr>
                    </a:p>
                  </a:txBody>
                  <a:tcPr marL="0" marR="0" marT="24000" marB="2400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noProof="0" dirty="0">
                        <a:solidFill>
                          <a:schemeClr val="tx2"/>
                        </a:solidFill>
                      </a:endParaRPr>
                    </a:p>
                  </a:txBody>
                  <a:tcPr marL="0" marR="0" marT="24000" marB="2400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noProof="0" dirty="0">
                        <a:solidFill>
                          <a:schemeClr val="tx2"/>
                        </a:solidFill>
                      </a:endParaRPr>
                    </a:p>
                  </a:txBody>
                  <a:tcPr marL="0" marR="0" marT="24000" marB="2400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noProof="0" dirty="0">
                        <a:solidFill>
                          <a:schemeClr val="tx2"/>
                        </a:solidFill>
                      </a:endParaRPr>
                    </a:p>
                  </a:txBody>
                  <a:tcPr marL="0" marR="0" marT="24000" marB="24000" anchor="ctr"/>
                </a:tc>
                <a:extLst>
                  <a:ext uri="{0D108BD9-81ED-4DB2-BD59-A6C34878D82A}">
                    <a16:rowId xmlns:a16="http://schemas.microsoft.com/office/drawing/2014/main" val="3375089506"/>
                  </a:ext>
                </a:extLst>
              </a:tr>
            </a:tbl>
          </a:graphicData>
        </a:graphic>
      </p:graphicFrame>
      <p:sp>
        <p:nvSpPr>
          <p:cNvPr id="5" name="Text Placeholder 4">
            <a:extLst>
              <a:ext uri="{FF2B5EF4-FFF2-40B4-BE49-F238E27FC236}">
                <a16:creationId xmlns:a16="http://schemas.microsoft.com/office/drawing/2014/main" id="{1E423098-5DBC-D2F2-E386-875AF127B2B9}"/>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130CA8F0-9D61-E3B7-8725-6643F25EA9E4}"/>
              </a:ext>
            </a:extLst>
          </p:cNvPr>
          <p:cNvSpPr>
            <a:spLocks noGrp="1"/>
          </p:cNvSpPr>
          <p:nvPr>
            <p:ph type="title"/>
          </p:nvPr>
        </p:nvSpPr>
        <p:spPr>
          <a:xfrm>
            <a:off x="539749" y="814386"/>
            <a:ext cx="10786941" cy="332399"/>
          </a:xfrm>
        </p:spPr>
        <p:txBody>
          <a:bodyPr anchor="t"/>
          <a:lstStyle/>
          <a:p>
            <a:r>
              <a:rPr lang="en-US" noProof="0" dirty="0"/>
              <a:t>Antipsychotic dose maintenance versus dose increase in non-response</a:t>
            </a:r>
          </a:p>
        </p:txBody>
      </p:sp>
      <p:sp>
        <p:nvSpPr>
          <p:cNvPr id="10" name="Content Placeholder 9">
            <a:extLst>
              <a:ext uri="{FF2B5EF4-FFF2-40B4-BE49-F238E27FC236}">
                <a16:creationId xmlns:a16="http://schemas.microsoft.com/office/drawing/2014/main" id="{423B0FFE-D45D-CB0B-F6FB-180CC13E2948}"/>
              </a:ext>
            </a:extLst>
          </p:cNvPr>
          <p:cNvSpPr>
            <a:spLocks noGrp="1"/>
          </p:cNvSpPr>
          <p:nvPr>
            <p:ph sz="half" idx="21"/>
          </p:nvPr>
        </p:nvSpPr>
        <p:spPr>
          <a:xfrm>
            <a:off x="539749" y="1416785"/>
            <a:ext cx="5410197" cy="4415215"/>
          </a:xfrm>
        </p:spPr>
        <p:txBody>
          <a:bodyPr tIns="180000"/>
          <a:lstStyle/>
          <a:p>
            <a:pPr>
              <a:spcBef>
                <a:spcPts val="600"/>
              </a:spcBef>
            </a:pPr>
            <a:r>
              <a:rPr lang="en-US" sz="1400" noProof="0" dirty="0"/>
              <a:t>A pooled analysis of nine studies showed </a:t>
            </a:r>
            <a:r>
              <a:rPr lang="en-US" sz="1400" b="1" noProof="0" dirty="0"/>
              <a:t>no clear difference in achieving a clinically relevant response between dose maintenance and dose </a:t>
            </a:r>
            <a:r>
              <a:rPr lang="en-US" sz="1400" b="1" noProof="0" dirty="0" err="1"/>
              <a:t>increase</a:t>
            </a:r>
            <a:r>
              <a:rPr lang="en-US" sz="1400" b="1" baseline="30000" noProof="0" dirty="0" err="1"/>
              <a:t>a</a:t>
            </a:r>
            <a:r>
              <a:rPr lang="en-US" sz="1400" b="1" noProof="0" dirty="0"/>
              <a:t> </a:t>
            </a:r>
            <a:r>
              <a:rPr lang="en-US" sz="1400" noProof="0" dirty="0"/>
              <a:t>for the management of non-response in schizophrenia</a:t>
            </a:r>
          </a:p>
          <a:p>
            <a:pPr>
              <a:spcBef>
                <a:spcPts val="600"/>
              </a:spcBef>
            </a:pPr>
            <a:r>
              <a:rPr lang="en-US" sz="1400" noProof="0" dirty="0">
                <a:solidFill>
                  <a:schemeClr val="tx1"/>
                </a:solidFill>
                <a:ea typeface="Calibri" panose="020F0502020204030204" pitchFamily="34" charset="0"/>
                <a:cs typeface="Calibri" panose="020F0502020204030204" pitchFamily="34" charset="0"/>
              </a:rPr>
              <a:t>Definitions of clinically relevant responses from the nine studies included: </a:t>
            </a:r>
          </a:p>
          <a:p>
            <a:pPr lvl="1"/>
            <a:r>
              <a:rPr lang="en-US" noProof="0" dirty="0">
                <a:solidFill>
                  <a:schemeClr val="tx1"/>
                </a:solidFill>
                <a:ea typeface="Calibri" panose="020F0502020204030204" pitchFamily="34" charset="0"/>
                <a:cs typeface="Calibri" panose="020F0502020204030204" pitchFamily="34" charset="0"/>
              </a:rPr>
              <a:t>A higher than 0% BPRS total score reduction</a:t>
            </a:r>
          </a:p>
          <a:p>
            <a:pPr lvl="1"/>
            <a:r>
              <a:rPr lang="en-US" noProof="0" dirty="0">
                <a:solidFill>
                  <a:schemeClr val="tx1"/>
                </a:solidFill>
                <a:ea typeface="Calibri" panose="020F0502020204030204" pitchFamily="34" charset="0"/>
                <a:cs typeface="Calibri" panose="020F0502020204030204" pitchFamily="34" charset="0"/>
              </a:rPr>
              <a:t>A 20% or more PANSS total score reduction </a:t>
            </a:r>
          </a:p>
          <a:p>
            <a:pPr lvl="1"/>
            <a:r>
              <a:rPr lang="en-US" noProof="0" dirty="0">
                <a:solidFill>
                  <a:schemeClr val="tx1"/>
                </a:solidFill>
                <a:ea typeface="Calibri" panose="020F0502020204030204" pitchFamily="34" charset="0"/>
                <a:cs typeface="Calibri" panose="020F0502020204030204" pitchFamily="34" charset="0"/>
              </a:rPr>
              <a:t>A 20% or more BPRS total score reduction in </a:t>
            </a:r>
          </a:p>
          <a:p>
            <a:pPr lvl="1"/>
            <a:r>
              <a:rPr lang="en-US" noProof="0" dirty="0">
                <a:solidFill>
                  <a:schemeClr val="tx1"/>
                </a:solidFill>
                <a:ea typeface="Calibri" panose="020F0502020204030204" pitchFamily="34" charset="0"/>
                <a:cs typeface="Calibri" panose="020F0502020204030204" pitchFamily="34" charset="0"/>
              </a:rPr>
              <a:t>A 25% or more PANSS total score reduction </a:t>
            </a:r>
          </a:p>
          <a:p>
            <a:pPr lvl="1"/>
            <a:r>
              <a:rPr lang="en-US" noProof="0" dirty="0">
                <a:solidFill>
                  <a:schemeClr val="tx1"/>
                </a:solidFill>
                <a:ea typeface="Calibri" panose="020F0502020204030204" pitchFamily="34" charset="0"/>
                <a:cs typeface="Calibri" panose="020F0502020204030204" pitchFamily="34" charset="0"/>
              </a:rPr>
              <a:t>The score on a global improvement scale </a:t>
            </a:r>
          </a:p>
          <a:p>
            <a:pPr lvl="1"/>
            <a:r>
              <a:rPr lang="en-US" noProof="0" dirty="0">
                <a:solidFill>
                  <a:schemeClr val="tx1"/>
                </a:solidFill>
                <a:ea typeface="Calibri" panose="020F0502020204030204" pitchFamily="34" charset="0"/>
                <a:cs typeface="Calibri" panose="020F0502020204030204" pitchFamily="34" charset="0"/>
              </a:rPr>
              <a:t>A combination of various criteria</a:t>
            </a:r>
          </a:p>
        </p:txBody>
      </p:sp>
      <p:sp>
        <p:nvSpPr>
          <p:cNvPr id="6" name="Text Placeholder 5">
            <a:extLst>
              <a:ext uri="{FF2B5EF4-FFF2-40B4-BE49-F238E27FC236}">
                <a16:creationId xmlns:a16="http://schemas.microsoft.com/office/drawing/2014/main" id="{531BB50E-3E1D-AD64-893C-816B0A91410D}"/>
              </a:ext>
            </a:extLst>
          </p:cNvPr>
          <p:cNvSpPr>
            <a:spLocks noGrp="1"/>
          </p:cNvSpPr>
          <p:nvPr>
            <p:ph type="body" sz="quarter" idx="18"/>
          </p:nvPr>
        </p:nvSpPr>
        <p:spPr>
          <a:xfrm>
            <a:off x="539749" y="6102000"/>
            <a:ext cx="9213852" cy="619200"/>
          </a:xfrm>
        </p:spPr>
        <p:txBody>
          <a:bodyPr/>
          <a:lstStyle/>
          <a:p>
            <a:r>
              <a:rPr lang="en-US" baseline="30000" noProof="0" dirty="0" err="1"/>
              <a:t>a</a:t>
            </a:r>
            <a:r>
              <a:rPr lang="en-US" noProof="0" dirty="0" err="1"/>
              <a:t>A</a:t>
            </a:r>
            <a:r>
              <a:rPr lang="en-US" noProof="0" dirty="0"/>
              <a:t> dose increase was defined as any increase in antipsychotic dose</a:t>
            </a:r>
          </a:p>
          <a:p>
            <a:r>
              <a:rPr lang="en-US" noProof="0" dirty="0"/>
              <a:t>BPRS=Brief Psychiatric Rating Scale; CI=confidence interval; PANSS=Positive and Negative Syndrome Scale</a:t>
            </a:r>
          </a:p>
          <a:p>
            <a:r>
              <a:rPr lang="en-US" noProof="0" dirty="0"/>
              <a:t>Samara et al. Cochrane Database Syst Rev 2018;5:CD011883</a:t>
            </a:r>
          </a:p>
        </p:txBody>
      </p:sp>
      <p:sp>
        <p:nvSpPr>
          <p:cNvPr id="7" name="Slide Number Placeholder 6">
            <a:extLst>
              <a:ext uri="{FF2B5EF4-FFF2-40B4-BE49-F238E27FC236}">
                <a16:creationId xmlns:a16="http://schemas.microsoft.com/office/drawing/2014/main" id="{A7105D0C-30DE-B3FA-50EF-BE15F9CB28A1}"/>
              </a:ext>
            </a:extLst>
          </p:cNvPr>
          <p:cNvSpPr>
            <a:spLocks noGrp="1"/>
          </p:cNvSpPr>
          <p:nvPr>
            <p:ph type="sldNum" sz="quarter" idx="4"/>
          </p:nvPr>
        </p:nvSpPr>
        <p:spPr/>
        <p:txBody>
          <a:bodyPr/>
          <a:lstStyle/>
          <a:p>
            <a:fld id="{6DBC486D-4FAB-B746-8B02-8D7C842291C6}" type="slidenum">
              <a:rPr lang="en-US" noProof="0" smtClean="0"/>
              <a:pPr/>
              <a:t>13</a:t>
            </a:fld>
            <a:endParaRPr lang="en-US" noProof="0" dirty="0"/>
          </a:p>
        </p:txBody>
      </p:sp>
      <p:grpSp>
        <p:nvGrpSpPr>
          <p:cNvPr id="2" name="Group 1">
            <a:extLst>
              <a:ext uri="{FF2B5EF4-FFF2-40B4-BE49-F238E27FC236}">
                <a16:creationId xmlns:a16="http://schemas.microsoft.com/office/drawing/2014/main" id="{DCC7FE0A-BACC-E1B3-05E4-30F0FFA349B9}"/>
              </a:ext>
            </a:extLst>
          </p:cNvPr>
          <p:cNvGrpSpPr/>
          <p:nvPr/>
        </p:nvGrpSpPr>
        <p:grpSpPr>
          <a:xfrm>
            <a:off x="8306838" y="3143624"/>
            <a:ext cx="2555895" cy="1715257"/>
            <a:chOff x="3191661" y="4956937"/>
            <a:chExt cx="4514836" cy="1222546"/>
          </a:xfrm>
        </p:grpSpPr>
        <p:graphicFrame>
          <p:nvGraphicFramePr>
            <p:cNvPr id="8" name="Chart 7">
              <a:extLst>
                <a:ext uri="{FF2B5EF4-FFF2-40B4-BE49-F238E27FC236}">
                  <a16:creationId xmlns:a16="http://schemas.microsoft.com/office/drawing/2014/main" id="{10E98D3D-C2F0-CAFB-1B0A-178C2186123F}"/>
                </a:ext>
              </a:extLst>
            </p:cNvPr>
            <p:cNvGraphicFramePr/>
            <p:nvPr>
              <p:extLst>
                <p:ext uri="{D42A27DB-BD31-4B8C-83A1-F6EECF244321}">
                  <p14:modId xmlns:p14="http://schemas.microsoft.com/office/powerpoint/2010/main" val="332416330"/>
                </p:ext>
              </p:extLst>
            </p:nvPr>
          </p:nvGraphicFramePr>
          <p:xfrm>
            <a:off x="3658301" y="4956937"/>
            <a:ext cx="3400636" cy="826126"/>
          </p:xfrm>
          <a:graphic>
            <a:graphicData uri="http://schemas.openxmlformats.org/drawingml/2006/chart">
              <c:chart xmlns:c="http://schemas.openxmlformats.org/drawingml/2006/chart" xmlns:r="http://schemas.openxmlformats.org/officeDocument/2006/relationships" r:id="rId3"/>
            </a:graphicData>
          </a:graphic>
        </p:graphicFrame>
        <p:sp>
          <p:nvSpPr>
            <p:cNvPr id="11" name="TextBox 10">
              <a:extLst>
                <a:ext uri="{FF2B5EF4-FFF2-40B4-BE49-F238E27FC236}">
                  <a16:creationId xmlns:a16="http://schemas.microsoft.com/office/drawing/2014/main" id="{CFD14380-9C16-096B-7EF8-931F06B83532}"/>
                </a:ext>
              </a:extLst>
            </p:cNvPr>
            <p:cNvSpPr txBox="1"/>
            <p:nvPr/>
          </p:nvSpPr>
          <p:spPr>
            <a:xfrm>
              <a:off x="5128443" y="5896907"/>
              <a:ext cx="2578054" cy="282576"/>
            </a:xfrm>
            <a:prstGeom prst="rect">
              <a:avLst/>
            </a:prstGeom>
            <a:ln>
              <a:noFill/>
            </a:ln>
          </p:spPr>
          <p:txBody>
            <a:bodyPr vert="horz" wrap="squar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333333"/>
                  </a:solidFill>
                  <a:effectLst/>
                  <a:uLnTx/>
                  <a:uFillTx/>
                  <a:latin typeface="Arial" panose="020B0604020202020204"/>
                  <a:ea typeface="+mn-ea"/>
                  <a:cs typeface="Arial" charset="0"/>
                </a:rPr>
                <a:t>Favours dose increase</a:t>
              </a:r>
            </a:p>
          </p:txBody>
        </p:sp>
        <p:cxnSp>
          <p:nvCxnSpPr>
            <p:cNvPr id="13" name="Straight Arrow Connector 12">
              <a:extLst>
                <a:ext uri="{FF2B5EF4-FFF2-40B4-BE49-F238E27FC236}">
                  <a16:creationId xmlns:a16="http://schemas.microsoft.com/office/drawing/2014/main" id="{A3115D66-9C06-93CF-E8F1-D24AD7EA9DCF}"/>
                </a:ext>
              </a:extLst>
            </p:cNvPr>
            <p:cNvCxnSpPr>
              <a:cxnSpLocks/>
            </p:cNvCxnSpPr>
            <p:nvPr/>
          </p:nvCxnSpPr>
          <p:spPr>
            <a:xfrm>
              <a:off x="5483555" y="5822136"/>
              <a:ext cx="1445513" cy="0"/>
            </a:xfrm>
            <a:prstGeom prst="straightConnector1">
              <a:avLst/>
            </a:prstGeom>
            <a:noFill/>
            <a:ln w="19050" cap="flat" cmpd="sng" algn="ctr">
              <a:solidFill>
                <a:schemeClr val="accent3">
                  <a:lumMod val="50000"/>
                </a:schemeClr>
              </a:solidFill>
              <a:prstDash val="solid"/>
              <a:tailEnd type="triangle"/>
            </a:ln>
            <a:effectLst/>
          </p:spPr>
        </p:cxnSp>
        <p:cxnSp>
          <p:nvCxnSpPr>
            <p:cNvPr id="15" name="Straight Arrow Connector 14">
              <a:extLst>
                <a:ext uri="{FF2B5EF4-FFF2-40B4-BE49-F238E27FC236}">
                  <a16:creationId xmlns:a16="http://schemas.microsoft.com/office/drawing/2014/main" id="{78C85B32-1D89-8089-0F3B-F09F7890A3DF}"/>
                </a:ext>
              </a:extLst>
            </p:cNvPr>
            <p:cNvCxnSpPr>
              <a:cxnSpLocks/>
            </p:cNvCxnSpPr>
            <p:nvPr/>
          </p:nvCxnSpPr>
          <p:spPr>
            <a:xfrm flipH="1">
              <a:off x="3767280" y="5822136"/>
              <a:ext cx="1443229" cy="0"/>
            </a:xfrm>
            <a:prstGeom prst="straightConnector1">
              <a:avLst/>
            </a:prstGeom>
            <a:noFill/>
            <a:ln w="19050" cap="flat" cmpd="sng" algn="ctr">
              <a:solidFill>
                <a:schemeClr val="accent3">
                  <a:lumMod val="50000"/>
                </a:schemeClr>
              </a:solidFill>
              <a:prstDash val="solid"/>
              <a:tailEnd type="triangle"/>
            </a:ln>
            <a:effectLst/>
          </p:spPr>
        </p:cxnSp>
        <p:sp>
          <p:nvSpPr>
            <p:cNvPr id="16" name="TextBox 15">
              <a:extLst>
                <a:ext uri="{FF2B5EF4-FFF2-40B4-BE49-F238E27FC236}">
                  <a16:creationId xmlns:a16="http://schemas.microsoft.com/office/drawing/2014/main" id="{DA15392D-478D-E9D5-CF2B-D14210763F06}"/>
                </a:ext>
              </a:extLst>
            </p:cNvPr>
            <p:cNvSpPr txBox="1"/>
            <p:nvPr/>
          </p:nvSpPr>
          <p:spPr>
            <a:xfrm>
              <a:off x="3191661" y="5887583"/>
              <a:ext cx="2351885" cy="282576"/>
            </a:xfrm>
            <a:prstGeom prst="rect">
              <a:avLst/>
            </a:prstGeom>
            <a:ln>
              <a:noFill/>
            </a:ln>
          </p:spPr>
          <p:txBody>
            <a:bodyPr vert="horz" wrap="squar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333333"/>
                  </a:solidFill>
                  <a:effectLst/>
                  <a:uLnTx/>
                  <a:uFillTx/>
                  <a:latin typeface="Arial" panose="020B0604020202020204"/>
                  <a:ea typeface="+mn-ea"/>
                  <a:cs typeface="Arial" charset="0"/>
                </a:rPr>
                <a:t>Favours dose maintenance</a:t>
              </a:r>
            </a:p>
          </p:txBody>
        </p:sp>
      </p:grpSp>
      <p:grpSp>
        <p:nvGrpSpPr>
          <p:cNvPr id="9" name="Group 8">
            <a:extLst>
              <a:ext uri="{FF2B5EF4-FFF2-40B4-BE49-F238E27FC236}">
                <a16:creationId xmlns:a16="http://schemas.microsoft.com/office/drawing/2014/main" id="{45CE30BF-8987-4E36-295F-E859C4D0DF3E}"/>
              </a:ext>
            </a:extLst>
          </p:cNvPr>
          <p:cNvGrpSpPr/>
          <p:nvPr/>
        </p:nvGrpSpPr>
        <p:grpSpPr>
          <a:xfrm>
            <a:off x="8719769" y="4905036"/>
            <a:ext cx="521030" cy="596189"/>
            <a:chOff x="7945723" y="4892660"/>
            <a:chExt cx="657225" cy="744905"/>
          </a:xfrm>
          <a:solidFill>
            <a:schemeClr val="accent3">
              <a:lumMod val="50000"/>
            </a:schemeClr>
          </a:solidFill>
        </p:grpSpPr>
        <p:grpSp>
          <p:nvGrpSpPr>
            <p:cNvPr id="12" name="Group 11">
              <a:extLst>
                <a:ext uri="{FF2B5EF4-FFF2-40B4-BE49-F238E27FC236}">
                  <a16:creationId xmlns:a16="http://schemas.microsoft.com/office/drawing/2014/main" id="{12BF0112-B2C6-AC66-2AD7-BE2DF914FFB5}"/>
                </a:ext>
              </a:extLst>
            </p:cNvPr>
            <p:cNvGrpSpPr/>
            <p:nvPr/>
          </p:nvGrpSpPr>
          <p:grpSpPr>
            <a:xfrm>
              <a:off x="7945723" y="4970815"/>
              <a:ext cx="657225" cy="666750"/>
              <a:chOff x="7945723" y="4970815"/>
              <a:chExt cx="657225" cy="666750"/>
            </a:xfrm>
            <a:grpFill/>
          </p:grpSpPr>
          <p:sp>
            <p:nvSpPr>
              <p:cNvPr id="19" name="Freeform: Shape 18">
                <a:extLst>
                  <a:ext uri="{FF2B5EF4-FFF2-40B4-BE49-F238E27FC236}">
                    <a16:creationId xmlns:a16="http://schemas.microsoft.com/office/drawing/2014/main" id="{36C5554B-0770-721E-73AE-DFD30D84C090}"/>
                  </a:ext>
                </a:extLst>
              </p:cNvPr>
              <p:cNvSpPr/>
              <p:nvPr/>
            </p:nvSpPr>
            <p:spPr>
              <a:xfrm>
                <a:off x="7945723" y="4970815"/>
                <a:ext cx="657225" cy="666750"/>
              </a:xfrm>
              <a:custGeom>
                <a:avLst/>
                <a:gdLst>
                  <a:gd name="csX0" fmla="*/ 57150 w 657225"/>
                  <a:gd name="csY0" fmla="*/ 0 h 666750"/>
                  <a:gd name="csX1" fmla="*/ 0 w 657225"/>
                  <a:gd name="csY1" fmla="*/ 0 h 666750"/>
                  <a:gd name="csX2" fmla="*/ 0 w 657225"/>
                  <a:gd name="csY2" fmla="*/ 666750 h 666750"/>
                  <a:gd name="csX3" fmla="*/ 657225 w 657225"/>
                  <a:gd name="csY3" fmla="*/ 666750 h 666750"/>
                  <a:gd name="csX4" fmla="*/ 657225 w 657225"/>
                  <a:gd name="csY4" fmla="*/ 609600 h 666750"/>
                  <a:gd name="csX5" fmla="*/ 57150 w 657225"/>
                  <a:gd name="csY5" fmla="*/ 609600 h 666750"/>
                  <a:gd name="csX6" fmla="*/ 57150 w 657225"/>
                  <a:gd name="csY6" fmla="*/ 0 h 6667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57225" h="666750">
                    <a:moveTo>
                      <a:pt x="57150" y="0"/>
                    </a:moveTo>
                    <a:lnTo>
                      <a:pt x="0" y="0"/>
                    </a:lnTo>
                    <a:lnTo>
                      <a:pt x="0" y="666750"/>
                    </a:lnTo>
                    <a:lnTo>
                      <a:pt x="657225" y="666750"/>
                    </a:lnTo>
                    <a:lnTo>
                      <a:pt x="657225" y="609600"/>
                    </a:lnTo>
                    <a:lnTo>
                      <a:pt x="57150" y="609600"/>
                    </a:lnTo>
                    <a:lnTo>
                      <a:pt x="57150" y="0"/>
                    </a:lnTo>
                    <a:close/>
                  </a:path>
                </a:pathLst>
              </a:custGeom>
              <a:grpFill/>
              <a:ln w="9525" cap="flat">
                <a:noFill/>
                <a:prstDash val="solid"/>
                <a:miter/>
              </a:ln>
            </p:spPr>
            <p:txBody>
              <a:bodyPr/>
              <a:lstStyle/>
              <a:p>
                <a:endParaRPr lang="en-US" noProof="0" dirty="0"/>
              </a:p>
            </p:txBody>
          </p:sp>
          <p:sp>
            <p:nvSpPr>
              <p:cNvPr id="26" name="Freeform: Shape 25">
                <a:extLst>
                  <a:ext uri="{FF2B5EF4-FFF2-40B4-BE49-F238E27FC236}">
                    <a16:creationId xmlns:a16="http://schemas.microsoft.com/office/drawing/2014/main" id="{1143D969-2623-C8D3-13DE-D9AA13967BA8}"/>
                  </a:ext>
                </a:extLst>
              </p:cNvPr>
              <p:cNvSpPr/>
              <p:nvPr/>
            </p:nvSpPr>
            <p:spPr>
              <a:xfrm rot="10800000">
                <a:off x="8460072" y="5161313"/>
                <a:ext cx="142875" cy="361951"/>
              </a:xfrm>
              <a:custGeom>
                <a:avLst/>
                <a:gdLst>
                  <a:gd name="csX0" fmla="*/ 0 w 142875"/>
                  <a:gd name="csY0" fmla="*/ 0 h 552450"/>
                  <a:gd name="csX1" fmla="*/ 142875 w 142875"/>
                  <a:gd name="csY1" fmla="*/ 0 h 552450"/>
                  <a:gd name="csX2" fmla="*/ 142875 w 142875"/>
                  <a:gd name="csY2" fmla="*/ 552450 h 552450"/>
                  <a:gd name="csX3" fmla="*/ 0 w 142875"/>
                  <a:gd name="csY3" fmla="*/ 552450 h 552450"/>
                </a:gdLst>
                <a:ahLst/>
                <a:cxnLst>
                  <a:cxn ang="0">
                    <a:pos x="csX0" y="csY0"/>
                  </a:cxn>
                  <a:cxn ang="0">
                    <a:pos x="csX1" y="csY1"/>
                  </a:cxn>
                  <a:cxn ang="0">
                    <a:pos x="csX2" y="csY2"/>
                  </a:cxn>
                  <a:cxn ang="0">
                    <a:pos x="csX3" y="csY3"/>
                  </a:cxn>
                </a:cxnLst>
                <a:rect l="l" t="t" r="r" b="b"/>
                <a:pathLst>
                  <a:path w="142875" h="552450">
                    <a:moveTo>
                      <a:pt x="0" y="0"/>
                    </a:moveTo>
                    <a:lnTo>
                      <a:pt x="142875" y="0"/>
                    </a:lnTo>
                    <a:lnTo>
                      <a:pt x="142875" y="552450"/>
                    </a:lnTo>
                    <a:lnTo>
                      <a:pt x="0" y="552450"/>
                    </a:lnTo>
                    <a:close/>
                  </a:path>
                </a:pathLst>
              </a:custGeom>
              <a:grpFill/>
              <a:ln w="9525" cap="flat">
                <a:noFill/>
                <a:prstDash val="solid"/>
                <a:miter/>
              </a:ln>
            </p:spPr>
            <p:txBody>
              <a:bodyPr/>
              <a:lstStyle/>
              <a:p>
                <a:endParaRPr lang="en-US" noProof="0" dirty="0"/>
              </a:p>
            </p:txBody>
          </p:sp>
          <p:sp>
            <p:nvSpPr>
              <p:cNvPr id="27" name="Freeform: Shape 26">
                <a:extLst>
                  <a:ext uri="{FF2B5EF4-FFF2-40B4-BE49-F238E27FC236}">
                    <a16:creationId xmlns:a16="http://schemas.microsoft.com/office/drawing/2014/main" id="{60A2FF1A-0BE0-4E7F-EA2D-1DF5FDA65C4A}"/>
                  </a:ext>
                </a:extLst>
              </p:cNvPr>
              <p:cNvSpPr/>
              <p:nvPr/>
            </p:nvSpPr>
            <p:spPr>
              <a:xfrm rot="10800000">
                <a:off x="8260048" y="5161315"/>
                <a:ext cx="142875" cy="361950"/>
              </a:xfrm>
              <a:custGeom>
                <a:avLst/>
                <a:gdLst>
                  <a:gd name="csX0" fmla="*/ 0 w 142875"/>
                  <a:gd name="csY0" fmla="*/ 0 h 361950"/>
                  <a:gd name="csX1" fmla="*/ 142875 w 142875"/>
                  <a:gd name="csY1" fmla="*/ 0 h 361950"/>
                  <a:gd name="csX2" fmla="*/ 142875 w 142875"/>
                  <a:gd name="csY2" fmla="*/ 361950 h 361950"/>
                  <a:gd name="csX3" fmla="*/ 0 w 142875"/>
                  <a:gd name="csY3" fmla="*/ 361950 h 361950"/>
                </a:gdLst>
                <a:ahLst/>
                <a:cxnLst>
                  <a:cxn ang="0">
                    <a:pos x="csX0" y="csY0"/>
                  </a:cxn>
                  <a:cxn ang="0">
                    <a:pos x="csX1" y="csY1"/>
                  </a:cxn>
                  <a:cxn ang="0">
                    <a:pos x="csX2" y="csY2"/>
                  </a:cxn>
                  <a:cxn ang="0">
                    <a:pos x="csX3" y="csY3"/>
                  </a:cxn>
                </a:cxnLst>
                <a:rect l="l" t="t" r="r" b="b"/>
                <a:pathLst>
                  <a:path w="142875" h="361950">
                    <a:moveTo>
                      <a:pt x="0" y="0"/>
                    </a:moveTo>
                    <a:lnTo>
                      <a:pt x="142875" y="0"/>
                    </a:lnTo>
                    <a:lnTo>
                      <a:pt x="142875" y="361950"/>
                    </a:lnTo>
                    <a:lnTo>
                      <a:pt x="0" y="361950"/>
                    </a:lnTo>
                    <a:close/>
                  </a:path>
                </a:pathLst>
              </a:custGeom>
              <a:grpFill/>
              <a:ln w="9525" cap="flat">
                <a:noFill/>
                <a:prstDash val="solid"/>
                <a:miter/>
              </a:ln>
            </p:spPr>
            <p:txBody>
              <a:bodyPr/>
              <a:lstStyle/>
              <a:p>
                <a:endParaRPr lang="en-US" noProof="0" dirty="0"/>
              </a:p>
            </p:txBody>
          </p:sp>
          <p:sp>
            <p:nvSpPr>
              <p:cNvPr id="28" name="Freeform: Shape 27">
                <a:extLst>
                  <a:ext uri="{FF2B5EF4-FFF2-40B4-BE49-F238E27FC236}">
                    <a16:creationId xmlns:a16="http://schemas.microsoft.com/office/drawing/2014/main" id="{5995747F-11C2-DF2C-DEF0-01A214F56566}"/>
                  </a:ext>
                </a:extLst>
              </p:cNvPr>
              <p:cNvSpPr/>
              <p:nvPr/>
            </p:nvSpPr>
            <p:spPr>
              <a:xfrm rot="10800000">
                <a:off x="8060022" y="5161313"/>
                <a:ext cx="142875" cy="361952"/>
              </a:xfrm>
              <a:custGeom>
                <a:avLst/>
                <a:gdLst>
                  <a:gd name="csX0" fmla="*/ 0 w 142875"/>
                  <a:gd name="csY0" fmla="*/ 0 h 190500"/>
                  <a:gd name="csX1" fmla="*/ 142875 w 142875"/>
                  <a:gd name="csY1" fmla="*/ 0 h 190500"/>
                  <a:gd name="csX2" fmla="*/ 142875 w 142875"/>
                  <a:gd name="csY2" fmla="*/ 190500 h 190500"/>
                  <a:gd name="csX3" fmla="*/ 0 w 142875"/>
                  <a:gd name="csY3" fmla="*/ 190500 h 190500"/>
                </a:gdLst>
                <a:ahLst/>
                <a:cxnLst>
                  <a:cxn ang="0">
                    <a:pos x="csX0" y="csY0"/>
                  </a:cxn>
                  <a:cxn ang="0">
                    <a:pos x="csX1" y="csY1"/>
                  </a:cxn>
                  <a:cxn ang="0">
                    <a:pos x="csX2" y="csY2"/>
                  </a:cxn>
                  <a:cxn ang="0">
                    <a:pos x="csX3" y="csY3"/>
                  </a:cxn>
                </a:cxnLst>
                <a:rect l="l" t="t" r="r" b="b"/>
                <a:pathLst>
                  <a:path w="142875" h="190500">
                    <a:moveTo>
                      <a:pt x="0" y="0"/>
                    </a:moveTo>
                    <a:lnTo>
                      <a:pt x="142875" y="0"/>
                    </a:lnTo>
                    <a:lnTo>
                      <a:pt x="142875" y="190500"/>
                    </a:lnTo>
                    <a:lnTo>
                      <a:pt x="0" y="190500"/>
                    </a:lnTo>
                    <a:close/>
                  </a:path>
                </a:pathLst>
              </a:custGeom>
              <a:grpFill/>
              <a:ln w="9525" cap="flat">
                <a:noFill/>
                <a:prstDash val="solid"/>
                <a:miter/>
              </a:ln>
            </p:spPr>
            <p:txBody>
              <a:bodyPr/>
              <a:lstStyle/>
              <a:p>
                <a:endParaRPr lang="en-US" noProof="0" dirty="0"/>
              </a:p>
            </p:txBody>
          </p:sp>
        </p:grpSp>
        <p:sp>
          <p:nvSpPr>
            <p:cNvPr id="17" name="Freeform: Shape 16">
              <a:extLst>
                <a:ext uri="{FF2B5EF4-FFF2-40B4-BE49-F238E27FC236}">
                  <a16:creationId xmlns:a16="http://schemas.microsoft.com/office/drawing/2014/main" id="{B2960A10-CAA1-FD95-EA5F-E4D8B1144043}"/>
                </a:ext>
              </a:extLst>
            </p:cNvPr>
            <p:cNvSpPr/>
            <p:nvPr/>
          </p:nvSpPr>
          <p:spPr>
            <a:xfrm rot="2698072">
              <a:off x="8158868" y="4892660"/>
              <a:ext cx="308705" cy="308705"/>
            </a:xfrm>
            <a:custGeom>
              <a:avLst/>
              <a:gdLst>
                <a:gd name="csX0" fmla="*/ 308705 w 308705"/>
                <a:gd name="csY0" fmla="*/ 130874 h 308705"/>
                <a:gd name="csX1" fmla="*/ 308705 w 308705"/>
                <a:gd name="csY1" fmla="*/ 0 h 308705"/>
                <a:gd name="csX2" fmla="*/ 177832 w 308705"/>
                <a:gd name="csY2" fmla="*/ 0 h 308705"/>
                <a:gd name="csX3" fmla="*/ 229838 w 308705"/>
                <a:gd name="csY3" fmla="*/ 52006 h 308705"/>
                <a:gd name="csX4" fmla="*/ 0 w 308705"/>
                <a:gd name="csY4" fmla="*/ 281845 h 308705"/>
                <a:gd name="csX5" fmla="*/ 26860 w 308705"/>
                <a:gd name="csY5" fmla="*/ 308705 h 308705"/>
                <a:gd name="csX6" fmla="*/ 256699 w 308705"/>
                <a:gd name="csY6" fmla="*/ 78962 h 308705"/>
                <a:gd name="csX7" fmla="*/ 308705 w 308705"/>
                <a:gd name="csY7" fmla="*/ 130874 h 3087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08705" h="308705">
                  <a:moveTo>
                    <a:pt x="308705" y="130874"/>
                  </a:moveTo>
                  <a:lnTo>
                    <a:pt x="308705" y="0"/>
                  </a:lnTo>
                  <a:lnTo>
                    <a:pt x="177832" y="0"/>
                  </a:lnTo>
                  <a:lnTo>
                    <a:pt x="229838" y="52006"/>
                  </a:lnTo>
                  <a:lnTo>
                    <a:pt x="0" y="281845"/>
                  </a:lnTo>
                  <a:lnTo>
                    <a:pt x="26860" y="308705"/>
                  </a:lnTo>
                  <a:lnTo>
                    <a:pt x="256699" y="78962"/>
                  </a:lnTo>
                  <a:lnTo>
                    <a:pt x="308705" y="130874"/>
                  </a:lnTo>
                  <a:close/>
                </a:path>
              </a:pathLst>
            </a:custGeom>
            <a:grpFill/>
            <a:ln w="9525" cap="flat">
              <a:noFill/>
              <a:prstDash val="solid"/>
              <a:miter/>
            </a:ln>
          </p:spPr>
          <p:txBody>
            <a:bodyPr/>
            <a:lstStyle/>
            <a:p>
              <a:endParaRPr lang="en-US" noProof="0" dirty="0"/>
            </a:p>
          </p:txBody>
        </p:sp>
      </p:grpSp>
      <p:grpSp>
        <p:nvGrpSpPr>
          <p:cNvPr id="18" name="Group 17">
            <a:extLst>
              <a:ext uri="{FF2B5EF4-FFF2-40B4-BE49-F238E27FC236}">
                <a16:creationId xmlns:a16="http://schemas.microsoft.com/office/drawing/2014/main" id="{30C1C513-E295-74A3-F152-4923096F4701}"/>
              </a:ext>
            </a:extLst>
          </p:cNvPr>
          <p:cNvGrpSpPr/>
          <p:nvPr/>
        </p:nvGrpSpPr>
        <p:grpSpPr>
          <a:xfrm>
            <a:off x="9742356" y="4955090"/>
            <a:ext cx="521030" cy="546132"/>
            <a:chOff x="7945723" y="4955203"/>
            <a:chExt cx="657225" cy="682362"/>
          </a:xfrm>
          <a:solidFill>
            <a:schemeClr val="accent3">
              <a:lumMod val="50000"/>
            </a:schemeClr>
          </a:solidFill>
        </p:grpSpPr>
        <p:grpSp>
          <p:nvGrpSpPr>
            <p:cNvPr id="20" name="Group 19">
              <a:extLst>
                <a:ext uri="{FF2B5EF4-FFF2-40B4-BE49-F238E27FC236}">
                  <a16:creationId xmlns:a16="http://schemas.microsoft.com/office/drawing/2014/main" id="{AAB65FD1-3B28-925A-0F3B-2E96BAC103E0}"/>
                </a:ext>
              </a:extLst>
            </p:cNvPr>
            <p:cNvGrpSpPr/>
            <p:nvPr/>
          </p:nvGrpSpPr>
          <p:grpSpPr>
            <a:xfrm>
              <a:off x="7945723" y="4970814"/>
              <a:ext cx="657225" cy="666751"/>
              <a:chOff x="7945723" y="4970814"/>
              <a:chExt cx="657225" cy="666751"/>
            </a:xfrm>
            <a:grpFill/>
          </p:grpSpPr>
          <p:sp>
            <p:nvSpPr>
              <p:cNvPr id="22" name="Freeform: Shape 21">
                <a:extLst>
                  <a:ext uri="{FF2B5EF4-FFF2-40B4-BE49-F238E27FC236}">
                    <a16:creationId xmlns:a16="http://schemas.microsoft.com/office/drawing/2014/main" id="{7BF45F2E-179B-E6B5-DE9A-B95213B70DCC}"/>
                  </a:ext>
                </a:extLst>
              </p:cNvPr>
              <p:cNvSpPr/>
              <p:nvPr/>
            </p:nvSpPr>
            <p:spPr>
              <a:xfrm>
                <a:off x="7945723" y="4970815"/>
                <a:ext cx="657225" cy="666750"/>
              </a:xfrm>
              <a:custGeom>
                <a:avLst/>
                <a:gdLst>
                  <a:gd name="csX0" fmla="*/ 57150 w 657225"/>
                  <a:gd name="csY0" fmla="*/ 0 h 666750"/>
                  <a:gd name="csX1" fmla="*/ 0 w 657225"/>
                  <a:gd name="csY1" fmla="*/ 0 h 666750"/>
                  <a:gd name="csX2" fmla="*/ 0 w 657225"/>
                  <a:gd name="csY2" fmla="*/ 666750 h 666750"/>
                  <a:gd name="csX3" fmla="*/ 657225 w 657225"/>
                  <a:gd name="csY3" fmla="*/ 666750 h 666750"/>
                  <a:gd name="csX4" fmla="*/ 657225 w 657225"/>
                  <a:gd name="csY4" fmla="*/ 609600 h 666750"/>
                  <a:gd name="csX5" fmla="*/ 57150 w 657225"/>
                  <a:gd name="csY5" fmla="*/ 609600 h 666750"/>
                  <a:gd name="csX6" fmla="*/ 57150 w 657225"/>
                  <a:gd name="csY6" fmla="*/ 0 h 666750"/>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657225" h="666750">
                    <a:moveTo>
                      <a:pt x="57150" y="0"/>
                    </a:moveTo>
                    <a:lnTo>
                      <a:pt x="0" y="0"/>
                    </a:lnTo>
                    <a:lnTo>
                      <a:pt x="0" y="666750"/>
                    </a:lnTo>
                    <a:lnTo>
                      <a:pt x="657225" y="666750"/>
                    </a:lnTo>
                    <a:lnTo>
                      <a:pt x="657225" y="609600"/>
                    </a:lnTo>
                    <a:lnTo>
                      <a:pt x="57150" y="609600"/>
                    </a:lnTo>
                    <a:lnTo>
                      <a:pt x="57150" y="0"/>
                    </a:lnTo>
                    <a:close/>
                  </a:path>
                </a:pathLst>
              </a:custGeom>
              <a:grpFill/>
              <a:ln w="9525" cap="flat">
                <a:noFill/>
                <a:prstDash val="solid"/>
                <a:miter/>
              </a:ln>
            </p:spPr>
            <p:txBody>
              <a:bodyPr/>
              <a:lstStyle/>
              <a:p>
                <a:endParaRPr lang="en-US" noProof="0" dirty="0"/>
              </a:p>
            </p:txBody>
          </p:sp>
          <p:sp>
            <p:nvSpPr>
              <p:cNvPr id="23" name="Freeform: Shape 22">
                <a:extLst>
                  <a:ext uri="{FF2B5EF4-FFF2-40B4-BE49-F238E27FC236}">
                    <a16:creationId xmlns:a16="http://schemas.microsoft.com/office/drawing/2014/main" id="{EFAD2448-37E3-CD12-B2BD-430100DEE2F6}"/>
                  </a:ext>
                </a:extLst>
              </p:cNvPr>
              <p:cNvSpPr/>
              <p:nvPr/>
            </p:nvSpPr>
            <p:spPr>
              <a:xfrm rot="10800000">
                <a:off x="8460071" y="4970814"/>
                <a:ext cx="142875" cy="552448"/>
              </a:xfrm>
              <a:custGeom>
                <a:avLst/>
                <a:gdLst>
                  <a:gd name="csX0" fmla="*/ 0 w 142875"/>
                  <a:gd name="csY0" fmla="*/ 0 h 552450"/>
                  <a:gd name="csX1" fmla="*/ 142875 w 142875"/>
                  <a:gd name="csY1" fmla="*/ 0 h 552450"/>
                  <a:gd name="csX2" fmla="*/ 142875 w 142875"/>
                  <a:gd name="csY2" fmla="*/ 552450 h 552450"/>
                  <a:gd name="csX3" fmla="*/ 0 w 142875"/>
                  <a:gd name="csY3" fmla="*/ 552450 h 552450"/>
                </a:gdLst>
                <a:ahLst/>
                <a:cxnLst>
                  <a:cxn ang="0">
                    <a:pos x="csX0" y="csY0"/>
                  </a:cxn>
                  <a:cxn ang="0">
                    <a:pos x="csX1" y="csY1"/>
                  </a:cxn>
                  <a:cxn ang="0">
                    <a:pos x="csX2" y="csY2"/>
                  </a:cxn>
                  <a:cxn ang="0">
                    <a:pos x="csX3" y="csY3"/>
                  </a:cxn>
                </a:cxnLst>
                <a:rect l="l" t="t" r="r" b="b"/>
                <a:pathLst>
                  <a:path w="142875" h="552450">
                    <a:moveTo>
                      <a:pt x="0" y="0"/>
                    </a:moveTo>
                    <a:lnTo>
                      <a:pt x="142875" y="0"/>
                    </a:lnTo>
                    <a:lnTo>
                      <a:pt x="142875" y="552450"/>
                    </a:lnTo>
                    <a:lnTo>
                      <a:pt x="0" y="552450"/>
                    </a:lnTo>
                    <a:close/>
                  </a:path>
                </a:pathLst>
              </a:custGeom>
              <a:grpFill/>
              <a:ln w="9525" cap="flat">
                <a:noFill/>
                <a:prstDash val="solid"/>
                <a:miter/>
              </a:ln>
            </p:spPr>
            <p:txBody>
              <a:bodyPr/>
              <a:lstStyle/>
              <a:p>
                <a:endParaRPr lang="en-US" noProof="0" dirty="0"/>
              </a:p>
            </p:txBody>
          </p:sp>
          <p:sp>
            <p:nvSpPr>
              <p:cNvPr id="25" name="Freeform: Shape 24">
                <a:extLst>
                  <a:ext uri="{FF2B5EF4-FFF2-40B4-BE49-F238E27FC236}">
                    <a16:creationId xmlns:a16="http://schemas.microsoft.com/office/drawing/2014/main" id="{638EA272-09D5-579D-83A5-1E38742DA4A0}"/>
                  </a:ext>
                </a:extLst>
              </p:cNvPr>
              <p:cNvSpPr/>
              <p:nvPr/>
            </p:nvSpPr>
            <p:spPr>
              <a:xfrm rot="10800000">
                <a:off x="8260046" y="5203137"/>
                <a:ext cx="142875" cy="320128"/>
              </a:xfrm>
              <a:custGeom>
                <a:avLst/>
                <a:gdLst>
                  <a:gd name="csX0" fmla="*/ 0 w 142875"/>
                  <a:gd name="csY0" fmla="*/ 0 h 361950"/>
                  <a:gd name="csX1" fmla="*/ 142875 w 142875"/>
                  <a:gd name="csY1" fmla="*/ 0 h 361950"/>
                  <a:gd name="csX2" fmla="*/ 142875 w 142875"/>
                  <a:gd name="csY2" fmla="*/ 361950 h 361950"/>
                  <a:gd name="csX3" fmla="*/ 0 w 142875"/>
                  <a:gd name="csY3" fmla="*/ 361950 h 361950"/>
                </a:gdLst>
                <a:ahLst/>
                <a:cxnLst>
                  <a:cxn ang="0">
                    <a:pos x="csX0" y="csY0"/>
                  </a:cxn>
                  <a:cxn ang="0">
                    <a:pos x="csX1" y="csY1"/>
                  </a:cxn>
                  <a:cxn ang="0">
                    <a:pos x="csX2" y="csY2"/>
                  </a:cxn>
                  <a:cxn ang="0">
                    <a:pos x="csX3" y="csY3"/>
                  </a:cxn>
                </a:cxnLst>
                <a:rect l="l" t="t" r="r" b="b"/>
                <a:pathLst>
                  <a:path w="142875" h="361950">
                    <a:moveTo>
                      <a:pt x="0" y="0"/>
                    </a:moveTo>
                    <a:lnTo>
                      <a:pt x="142875" y="0"/>
                    </a:lnTo>
                    <a:lnTo>
                      <a:pt x="142875" y="361950"/>
                    </a:lnTo>
                    <a:lnTo>
                      <a:pt x="0" y="361950"/>
                    </a:lnTo>
                    <a:close/>
                  </a:path>
                </a:pathLst>
              </a:custGeom>
              <a:grpFill/>
              <a:ln w="9525" cap="flat">
                <a:noFill/>
                <a:prstDash val="solid"/>
                <a:miter/>
              </a:ln>
            </p:spPr>
            <p:txBody>
              <a:bodyPr/>
              <a:lstStyle/>
              <a:p>
                <a:endParaRPr lang="en-US" noProof="0" dirty="0"/>
              </a:p>
            </p:txBody>
          </p:sp>
          <p:sp>
            <p:nvSpPr>
              <p:cNvPr id="30" name="Freeform: Shape 29">
                <a:extLst>
                  <a:ext uri="{FF2B5EF4-FFF2-40B4-BE49-F238E27FC236}">
                    <a16:creationId xmlns:a16="http://schemas.microsoft.com/office/drawing/2014/main" id="{FB2D259D-6F7F-ACFC-1D2C-048A784D149F}"/>
                  </a:ext>
                </a:extLst>
              </p:cNvPr>
              <p:cNvSpPr/>
              <p:nvPr/>
            </p:nvSpPr>
            <p:spPr>
              <a:xfrm rot="10800000">
                <a:off x="8060021" y="5313375"/>
                <a:ext cx="142875" cy="209889"/>
              </a:xfrm>
              <a:custGeom>
                <a:avLst/>
                <a:gdLst>
                  <a:gd name="csX0" fmla="*/ 0 w 142875"/>
                  <a:gd name="csY0" fmla="*/ 0 h 190500"/>
                  <a:gd name="csX1" fmla="*/ 142875 w 142875"/>
                  <a:gd name="csY1" fmla="*/ 0 h 190500"/>
                  <a:gd name="csX2" fmla="*/ 142875 w 142875"/>
                  <a:gd name="csY2" fmla="*/ 190500 h 190500"/>
                  <a:gd name="csX3" fmla="*/ 0 w 142875"/>
                  <a:gd name="csY3" fmla="*/ 190500 h 190500"/>
                </a:gdLst>
                <a:ahLst/>
                <a:cxnLst>
                  <a:cxn ang="0">
                    <a:pos x="csX0" y="csY0"/>
                  </a:cxn>
                  <a:cxn ang="0">
                    <a:pos x="csX1" y="csY1"/>
                  </a:cxn>
                  <a:cxn ang="0">
                    <a:pos x="csX2" y="csY2"/>
                  </a:cxn>
                  <a:cxn ang="0">
                    <a:pos x="csX3" y="csY3"/>
                  </a:cxn>
                </a:cxnLst>
                <a:rect l="l" t="t" r="r" b="b"/>
                <a:pathLst>
                  <a:path w="142875" h="190500">
                    <a:moveTo>
                      <a:pt x="0" y="0"/>
                    </a:moveTo>
                    <a:lnTo>
                      <a:pt x="142875" y="0"/>
                    </a:lnTo>
                    <a:lnTo>
                      <a:pt x="142875" y="190500"/>
                    </a:lnTo>
                    <a:lnTo>
                      <a:pt x="0" y="190500"/>
                    </a:lnTo>
                    <a:close/>
                  </a:path>
                </a:pathLst>
              </a:custGeom>
              <a:grpFill/>
              <a:ln w="9525" cap="flat">
                <a:noFill/>
                <a:prstDash val="solid"/>
                <a:miter/>
              </a:ln>
            </p:spPr>
            <p:txBody>
              <a:bodyPr/>
              <a:lstStyle/>
              <a:p>
                <a:endParaRPr lang="en-US" noProof="0" dirty="0"/>
              </a:p>
            </p:txBody>
          </p:sp>
        </p:grpSp>
        <p:sp>
          <p:nvSpPr>
            <p:cNvPr id="21" name="Freeform: Shape 20">
              <a:extLst>
                <a:ext uri="{FF2B5EF4-FFF2-40B4-BE49-F238E27FC236}">
                  <a16:creationId xmlns:a16="http://schemas.microsoft.com/office/drawing/2014/main" id="{A724FC94-05B6-C75D-672D-A65934EC1891}"/>
                </a:ext>
              </a:extLst>
            </p:cNvPr>
            <p:cNvSpPr/>
            <p:nvPr/>
          </p:nvSpPr>
          <p:spPr>
            <a:xfrm rot="436204">
              <a:off x="8075736" y="4955203"/>
              <a:ext cx="308705" cy="308705"/>
            </a:xfrm>
            <a:custGeom>
              <a:avLst/>
              <a:gdLst>
                <a:gd name="csX0" fmla="*/ 308705 w 308705"/>
                <a:gd name="csY0" fmla="*/ 130874 h 308705"/>
                <a:gd name="csX1" fmla="*/ 308705 w 308705"/>
                <a:gd name="csY1" fmla="*/ 0 h 308705"/>
                <a:gd name="csX2" fmla="*/ 177832 w 308705"/>
                <a:gd name="csY2" fmla="*/ 0 h 308705"/>
                <a:gd name="csX3" fmla="*/ 229838 w 308705"/>
                <a:gd name="csY3" fmla="*/ 52006 h 308705"/>
                <a:gd name="csX4" fmla="*/ 0 w 308705"/>
                <a:gd name="csY4" fmla="*/ 281845 h 308705"/>
                <a:gd name="csX5" fmla="*/ 26860 w 308705"/>
                <a:gd name="csY5" fmla="*/ 308705 h 308705"/>
                <a:gd name="csX6" fmla="*/ 256699 w 308705"/>
                <a:gd name="csY6" fmla="*/ 78962 h 308705"/>
                <a:gd name="csX7" fmla="*/ 308705 w 308705"/>
                <a:gd name="csY7" fmla="*/ 130874 h 308705"/>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08705" h="308705">
                  <a:moveTo>
                    <a:pt x="308705" y="130874"/>
                  </a:moveTo>
                  <a:lnTo>
                    <a:pt x="308705" y="0"/>
                  </a:lnTo>
                  <a:lnTo>
                    <a:pt x="177832" y="0"/>
                  </a:lnTo>
                  <a:lnTo>
                    <a:pt x="229838" y="52006"/>
                  </a:lnTo>
                  <a:lnTo>
                    <a:pt x="0" y="281845"/>
                  </a:lnTo>
                  <a:lnTo>
                    <a:pt x="26860" y="308705"/>
                  </a:lnTo>
                  <a:lnTo>
                    <a:pt x="256699" y="78962"/>
                  </a:lnTo>
                  <a:lnTo>
                    <a:pt x="308705" y="130874"/>
                  </a:lnTo>
                  <a:close/>
                </a:path>
              </a:pathLst>
            </a:custGeom>
            <a:grpFill/>
            <a:ln w="9525" cap="flat">
              <a:noFill/>
              <a:prstDash val="solid"/>
              <a:miter/>
            </a:ln>
          </p:spPr>
          <p:txBody>
            <a:bodyPr/>
            <a:lstStyle/>
            <a:p>
              <a:endParaRPr lang="en-US" noProof="0" dirty="0"/>
            </a:p>
          </p:txBody>
        </p:sp>
      </p:grpSp>
    </p:spTree>
    <p:extLst>
      <p:ext uri="{BB962C8B-B14F-4D97-AF65-F5344CB8AC3E}">
        <p14:creationId xmlns:p14="http://schemas.microsoft.com/office/powerpoint/2010/main" val="97719728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16F876C-2DEE-C67E-16EB-CC6F81F0CF01}"/>
            </a:ext>
          </a:extLst>
        </p:cNvPr>
        <p:cNvGrpSpPr/>
        <p:nvPr/>
      </p:nvGrpSpPr>
      <p:grpSpPr>
        <a:xfrm>
          <a:off x="0" y="0"/>
          <a:ext cx="0" cy="0"/>
          <a:chOff x="0" y="0"/>
          <a:chExt cx="0" cy="0"/>
        </a:xfrm>
      </p:grpSpPr>
      <p:graphicFrame>
        <p:nvGraphicFramePr>
          <p:cNvPr id="36" name="Table 7">
            <a:extLst>
              <a:ext uri="{FF2B5EF4-FFF2-40B4-BE49-F238E27FC236}">
                <a16:creationId xmlns:a16="http://schemas.microsoft.com/office/drawing/2014/main" id="{F9A5F995-D488-AD53-E9E3-FEA295F92EE1}"/>
              </a:ext>
            </a:extLst>
          </p:cNvPr>
          <p:cNvGraphicFramePr>
            <a:graphicFrameLocks noGrp="1"/>
          </p:cNvGraphicFramePr>
          <p:nvPr>
            <p:extLst>
              <p:ext uri="{D42A27DB-BD31-4B8C-83A1-F6EECF244321}">
                <p14:modId xmlns:p14="http://schemas.microsoft.com/office/powerpoint/2010/main" val="3503037877"/>
              </p:ext>
            </p:extLst>
          </p:nvPr>
        </p:nvGraphicFramePr>
        <p:xfrm>
          <a:off x="6096000" y="2993489"/>
          <a:ext cx="5985203" cy="1709760"/>
        </p:xfrm>
        <a:graphic>
          <a:graphicData uri="http://schemas.openxmlformats.org/drawingml/2006/table">
            <a:tbl>
              <a:tblPr>
                <a:tableStyleId>{775DCB02-9BB8-47FD-8907-85C794F793BA}</a:tableStyleId>
              </a:tblPr>
              <a:tblGrid>
                <a:gridCol w="2412000">
                  <a:extLst>
                    <a:ext uri="{9D8B030D-6E8A-4147-A177-3AD203B41FA5}">
                      <a16:colId xmlns:a16="http://schemas.microsoft.com/office/drawing/2014/main" val="4244673697"/>
                    </a:ext>
                  </a:extLst>
                </a:gridCol>
                <a:gridCol w="1940014">
                  <a:extLst>
                    <a:ext uri="{9D8B030D-6E8A-4147-A177-3AD203B41FA5}">
                      <a16:colId xmlns:a16="http://schemas.microsoft.com/office/drawing/2014/main" val="1641818442"/>
                    </a:ext>
                  </a:extLst>
                </a:gridCol>
                <a:gridCol w="1633189">
                  <a:extLst>
                    <a:ext uri="{9D8B030D-6E8A-4147-A177-3AD203B41FA5}">
                      <a16:colId xmlns:a16="http://schemas.microsoft.com/office/drawing/2014/main" val="1292307483"/>
                    </a:ext>
                  </a:extLst>
                </a:gridCol>
              </a:tblGrid>
              <a:tr h="32400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US" sz="1200" b="1" kern="1200" noProof="0" dirty="0">
                          <a:solidFill>
                            <a:schemeClr val="tx2"/>
                          </a:solidFill>
                          <a:latin typeface="+mn-lt"/>
                          <a:ea typeface="+mn-ea"/>
                          <a:cs typeface="+mn-cs"/>
                        </a:rPr>
                        <a:t>Stage</a:t>
                      </a:r>
                    </a:p>
                  </a:txBody>
                  <a:tcPr marL="0" marR="0" marT="24000" marB="24000" anchor="b">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p>
                      <a:pPr marL="0" algn="l" defTabSz="914400" rtl="0" eaLnBrk="1" latinLnBrk="0" hangingPunct="1"/>
                      <a:endParaRPr lang="en-US" sz="1200" b="1" kern="1200" noProof="0" dirty="0">
                        <a:solidFill>
                          <a:schemeClr val="bg1"/>
                        </a:solidFill>
                        <a:latin typeface="+mn-lt"/>
                        <a:ea typeface="+mn-ea"/>
                        <a:cs typeface="+mn-cs"/>
                      </a:endParaRPr>
                    </a:p>
                  </a:txBody>
                  <a:tcPr marL="96000" marR="0" marT="24000" marB="24000">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1" noProof="0" dirty="0">
                          <a:solidFill>
                            <a:schemeClr val="tx2"/>
                          </a:solidFill>
                        </a:rPr>
                        <a:t>Proportion of individuals (95% CI)</a:t>
                      </a:r>
                    </a:p>
                  </a:txBody>
                  <a:tcPr marL="96000" marR="0" marT="24000" marB="24000">
                    <a:lnL w="6350" cap="flat" cmpd="sng" algn="ctr">
                      <a:noFill/>
                      <a:prstDash val="solid"/>
                      <a:miter lim="800000"/>
                    </a:lnL>
                    <a:lnR w="12700"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403649311"/>
                  </a:ext>
                </a:extLst>
              </a:tr>
              <a:tr h="432000">
                <a:tc>
                  <a:txBody>
                    <a:bodyPr/>
                    <a:lstStyle/>
                    <a:p>
                      <a:pPr algn="l" fontAlgn="b">
                        <a:spcBef>
                          <a:spcPts val="600"/>
                        </a:spcBef>
                        <a:buNone/>
                      </a:pPr>
                      <a:r>
                        <a:rPr lang="en-US" sz="1200" b="1" i="0" u="none" strike="noStrike" noProof="0" dirty="0">
                          <a:solidFill>
                            <a:schemeClr val="tx2"/>
                          </a:solidFill>
                          <a:effectLst/>
                          <a:latin typeface="+mn-lt"/>
                        </a:rPr>
                        <a:t>Response to any antipsychotic at the first stage </a:t>
                      </a:r>
                    </a:p>
                  </a:txBody>
                  <a:tcPr marL="7620" marR="144000" marT="7620" marB="0"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p>
                      <a:pPr algn="l" fontAlgn="b">
                        <a:buNone/>
                      </a:pPr>
                      <a:endParaRPr lang="en-US" sz="1200" b="0" i="0" u="none" strike="noStrike" noProof="0" dirty="0">
                        <a:solidFill>
                          <a:srgbClr val="000000"/>
                        </a:solidFill>
                        <a:effectLst/>
                        <a:latin typeface="+mn-lt"/>
                      </a:endParaRPr>
                    </a:p>
                  </a:txBody>
                  <a:tcPr marL="7620" marR="7620" marT="7620" marB="0"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p>
                      <a:pPr marL="0" marR="0" lvl="0" indent="0" algn="l" defTabSz="914400" rtl="0" eaLnBrk="1" fontAlgn="b" latinLnBrk="0" hangingPunct="1">
                        <a:lnSpc>
                          <a:spcPct val="100000"/>
                        </a:lnSpc>
                        <a:spcBef>
                          <a:spcPts val="0"/>
                        </a:spcBef>
                        <a:spcAft>
                          <a:spcPts val="0"/>
                        </a:spcAft>
                        <a:buClrTx/>
                        <a:buSzTx/>
                        <a:buFontTx/>
                        <a:buNone/>
                        <a:tabLst/>
                        <a:defRPr/>
                      </a:pPr>
                      <a:r>
                        <a:rPr lang="en-US" sz="1200" b="0" i="0" u="none" strike="noStrike" noProof="0" dirty="0">
                          <a:solidFill>
                            <a:srgbClr val="000000"/>
                          </a:solidFill>
                          <a:effectLst/>
                          <a:latin typeface="+mn-lt"/>
                        </a:rPr>
                        <a:t>0.53 (0.38, 0.68)</a:t>
                      </a:r>
                    </a:p>
                  </a:txBody>
                  <a:tcPr marL="7620" marR="7620" marT="7620" marB="0" anchor="ctr">
                    <a:lnL w="6350" cap="flat" cmpd="sng" algn="ctr">
                      <a:noFill/>
                      <a:prstDash val="solid"/>
                      <a:miter lim="800000"/>
                    </a:lnL>
                    <a:lnR w="12700"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225718086"/>
                  </a:ext>
                </a:extLst>
              </a:tr>
              <a:tr h="432000">
                <a:tc>
                  <a:txBody>
                    <a:bodyPr/>
                    <a:lstStyle/>
                    <a:p>
                      <a:pPr algn="l" fontAlgn="b">
                        <a:spcBef>
                          <a:spcPts val="600"/>
                        </a:spcBef>
                        <a:buNone/>
                      </a:pPr>
                      <a:r>
                        <a:rPr lang="en-US" sz="1200" b="1" i="0" u="none" strike="noStrike" noProof="0" dirty="0">
                          <a:solidFill>
                            <a:schemeClr val="tx2"/>
                          </a:solidFill>
                          <a:effectLst/>
                          <a:latin typeface="+mn-lt"/>
                        </a:rPr>
                        <a:t>Response to any antipsychotic at the second stage</a:t>
                      </a:r>
                    </a:p>
                  </a:txBody>
                  <a:tcPr marL="7620" marR="144000" marT="7620" marB="0"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p>
                      <a:pPr algn="l" fontAlgn="b">
                        <a:buNone/>
                      </a:pPr>
                      <a:endParaRPr lang="en-US" sz="1200" b="0" i="0" u="none" strike="noStrike" noProof="0" dirty="0">
                        <a:solidFill>
                          <a:srgbClr val="000000"/>
                        </a:solidFill>
                        <a:effectLst/>
                        <a:latin typeface="+mn-lt"/>
                      </a:endParaRPr>
                    </a:p>
                  </a:txBody>
                  <a:tcPr marL="7620" marR="7620" marT="7620" marB="0" anchor="ctr">
                    <a:lnL w="6350" cap="flat" cmpd="sng" algn="ctr">
                      <a:noFill/>
                      <a:prstDash val="solid"/>
                      <a:miter lim="800000"/>
                    </a:lnL>
                    <a:lnR w="6350" cap="flat" cmpd="sng" algn="ctr">
                      <a:noFill/>
                      <a:prstDash val="solid"/>
                      <a:miter lim="800000"/>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tc>
                  <a:txBody>
                    <a:bodyPr/>
                    <a:lstStyle/>
                    <a:p>
                      <a:pPr algn="l" fontAlgn="b">
                        <a:buNone/>
                      </a:pPr>
                      <a:r>
                        <a:rPr lang="en-US" sz="1200" b="0" i="0" u="none" strike="noStrike" noProof="0" dirty="0">
                          <a:solidFill>
                            <a:srgbClr val="000000"/>
                          </a:solidFill>
                          <a:effectLst/>
                          <a:latin typeface="+mn-lt"/>
                        </a:rPr>
                        <a:t>0.26 (0.15, 0.39)</a:t>
                      </a:r>
                    </a:p>
                  </a:txBody>
                  <a:tcPr marL="7620" marR="7620" marT="7620" marB="0" anchor="ctr">
                    <a:lnL w="6350" cap="flat" cmpd="sng" algn="ctr">
                      <a:noFill/>
                      <a:prstDash val="solid"/>
                      <a:miter lim="800000"/>
                    </a:lnL>
                    <a:lnR w="12700" cap="flat" cmpd="sng" algn="ctr">
                      <a:solidFill>
                        <a:schemeClr val="bg1"/>
                      </a:solidFill>
                      <a:prstDash val="solid"/>
                      <a:round/>
                      <a:headEnd type="none" w="med" len="med"/>
                      <a:tailEnd type="none" w="med" len="med"/>
                    </a:lnR>
                    <a:lnT w="6350" cap="flat" cmpd="sng" algn="ctr">
                      <a:noFill/>
                      <a:prstDash val="solid"/>
                      <a:miter lim="800000"/>
                    </a:lnT>
                    <a:lnB w="6350" cap="flat" cmpd="sng" algn="ctr">
                      <a:noFill/>
                      <a:prstDash val="solid"/>
                      <a:miter lim="800000"/>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523835448"/>
                  </a:ext>
                </a:extLst>
              </a:tr>
              <a:tr h="432000">
                <a:tc>
                  <a:txBody>
                    <a:bodyPr/>
                    <a:lstStyle/>
                    <a:p>
                      <a:pPr algn="l" fontAlgn="b">
                        <a:spcBef>
                          <a:spcPts val="600"/>
                        </a:spcBef>
                        <a:buNone/>
                      </a:pPr>
                      <a:r>
                        <a:rPr lang="en-US" sz="1200" b="1" i="0" u="none" strike="noStrike" noProof="0" dirty="0">
                          <a:solidFill>
                            <a:schemeClr val="tx2"/>
                          </a:solidFill>
                          <a:effectLst/>
                          <a:latin typeface="+mn-lt"/>
                        </a:rPr>
                        <a:t>Response to clozapine at the third stage</a:t>
                      </a:r>
                    </a:p>
                  </a:txBody>
                  <a:tcPr marL="7620" marR="144000" marT="7620" marB="0" anchor="ctr">
                    <a:lnL w="6350" cap="flat" cmpd="sng" algn="ctr">
                      <a:noFill/>
                      <a:prstDash val="solid"/>
                      <a:miter lim="800000"/>
                    </a:lnL>
                    <a:lnR w="6350" cap="flat" cmpd="sng" algn="ctr">
                      <a:noFill/>
                      <a:prstDash val="solid"/>
                      <a:miter lim="800000"/>
                    </a:lnR>
                    <a:lnT w="6350" cap="flat" cmpd="sng" algn="ctr">
                      <a:noFill/>
                      <a:prstDash val="solid"/>
                      <a:miter lim="800000"/>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buNone/>
                      </a:pPr>
                      <a:endParaRPr lang="en-US" sz="1200" b="0" i="0" u="none" strike="noStrike" noProof="0" dirty="0">
                        <a:solidFill>
                          <a:srgbClr val="000000"/>
                        </a:solidFill>
                        <a:effectLst/>
                        <a:latin typeface="+mn-lt"/>
                      </a:endParaRPr>
                    </a:p>
                  </a:txBody>
                  <a:tcPr marL="7620" marR="7620" marT="7620" marB="0" anchor="ctr">
                    <a:lnL w="6350" cap="flat" cmpd="sng" algn="ctr">
                      <a:noFill/>
                      <a:prstDash val="solid"/>
                      <a:miter lim="800000"/>
                    </a:lnL>
                    <a:lnR w="6350" cap="flat" cmpd="sng" algn="ctr">
                      <a:noFill/>
                      <a:prstDash val="solid"/>
                      <a:miter lim="800000"/>
                    </a:lnR>
                    <a:lnT w="6350" cap="flat" cmpd="sng" algn="ctr">
                      <a:noFill/>
                      <a:prstDash val="solid"/>
                      <a:miter lim="800000"/>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l" fontAlgn="b">
                        <a:buNone/>
                      </a:pPr>
                      <a:r>
                        <a:rPr lang="en-US" sz="1200" b="0" i="0" u="none" strike="noStrike" noProof="0" dirty="0">
                          <a:solidFill>
                            <a:srgbClr val="000000"/>
                          </a:solidFill>
                          <a:effectLst/>
                          <a:latin typeface="+mn-lt"/>
                        </a:rPr>
                        <a:t>0.43 (0.19, 0.69)</a:t>
                      </a:r>
                    </a:p>
                  </a:txBody>
                  <a:tcPr marL="7620" marR="7620" marT="7620" marB="0" anchor="ctr">
                    <a:lnL w="6350" cap="flat" cmpd="sng" algn="ctr">
                      <a:noFill/>
                      <a:prstDash val="solid"/>
                      <a:miter lim="800000"/>
                    </a:lnL>
                    <a:lnR w="12700" cap="flat" cmpd="sng" algn="ctr">
                      <a:solidFill>
                        <a:schemeClr val="bg1"/>
                      </a:solidFill>
                      <a:prstDash val="solid"/>
                      <a:round/>
                      <a:headEnd type="none" w="med" len="med"/>
                      <a:tailEnd type="none" w="med" len="med"/>
                    </a:lnR>
                    <a:lnT w="6350" cap="flat" cmpd="sng" algn="ctr">
                      <a:noFill/>
                      <a:prstDash val="solid"/>
                      <a:miter lim="800000"/>
                    </a:lnT>
                    <a:lnB w="127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845165230"/>
                  </a:ext>
                </a:extLst>
              </a:tr>
            </a:tbl>
          </a:graphicData>
        </a:graphic>
      </p:graphicFrame>
      <p:sp>
        <p:nvSpPr>
          <p:cNvPr id="5" name="Text Placeholder 4">
            <a:extLst>
              <a:ext uri="{FF2B5EF4-FFF2-40B4-BE49-F238E27FC236}">
                <a16:creationId xmlns:a16="http://schemas.microsoft.com/office/drawing/2014/main" id="{B8F0FEE3-8D45-74A4-DBE3-1306529C7B6C}"/>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8A187280-7896-699C-2B31-C277B18DDEB8}"/>
              </a:ext>
            </a:extLst>
          </p:cNvPr>
          <p:cNvSpPr>
            <a:spLocks noGrp="1"/>
          </p:cNvSpPr>
          <p:nvPr>
            <p:ph type="title"/>
          </p:nvPr>
        </p:nvSpPr>
        <p:spPr/>
        <p:txBody>
          <a:bodyPr anchor="t"/>
          <a:lstStyle/>
          <a:p>
            <a:r>
              <a:rPr lang="en-US" noProof="0" dirty="0"/>
              <a:t>Continuing versus switching antipsychotic in non-response</a:t>
            </a:r>
          </a:p>
        </p:txBody>
      </p:sp>
      <p:sp>
        <p:nvSpPr>
          <p:cNvPr id="14" name="Content Placeholder 13">
            <a:extLst>
              <a:ext uri="{FF2B5EF4-FFF2-40B4-BE49-F238E27FC236}">
                <a16:creationId xmlns:a16="http://schemas.microsoft.com/office/drawing/2014/main" id="{416BA477-1C5D-5483-AAE7-01F765ADDF05}"/>
              </a:ext>
            </a:extLst>
          </p:cNvPr>
          <p:cNvSpPr>
            <a:spLocks noGrp="1"/>
          </p:cNvSpPr>
          <p:nvPr>
            <p:ph sz="half" idx="20"/>
          </p:nvPr>
        </p:nvSpPr>
        <p:spPr>
          <a:xfrm>
            <a:off x="6242054" y="1364789"/>
            <a:ext cx="5674658" cy="4190641"/>
          </a:xfrm>
          <a:noFill/>
        </p:spPr>
        <p:txBody>
          <a:bodyPr tIns="36000"/>
          <a:lstStyle/>
          <a:p>
            <a:pPr>
              <a:spcBef>
                <a:spcPts val="600"/>
              </a:spcBef>
            </a:pPr>
            <a:r>
              <a:rPr lang="en-US" noProof="0" dirty="0"/>
              <a:t>In the case of </a:t>
            </a:r>
            <a:r>
              <a:rPr lang="en-US" b="1" noProof="0" dirty="0"/>
              <a:t>non-response to two antipsychotics </a:t>
            </a:r>
            <a:r>
              <a:rPr lang="en-US" noProof="0" dirty="0"/>
              <a:t>(excluding clozapine), a systematic review and </a:t>
            </a:r>
            <a:br>
              <a:rPr lang="en-US" noProof="0" dirty="0"/>
            </a:br>
            <a:r>
              <a:rPr lang="en-US" noProof="0" dirty="0"/>
              <a:t>meta-analysis of nine studies and 2,522 people recommended </a:t>
            </a:r>
            <a:r>
              <a:rPr lang="en-US" b="1" noProof="0" dirty="0"/>
              <a:t>switching to a trial of clozapine</a:t>
            </a:r>
            <a:r>
              <a:rPr lang="en-US" b="1" baseline="30000" noProof="0" dirty="0"/>
              <a:t>2</a:t>
            </a:r>
            <a:r>
              <a:rPr lang="en-US" b="1" noProof="0" dirty="0"/>
              <a:t> </a:t>
            </a:r>
            <a:endParaRPr lang="en-US" sz="1400" b="1" noProof="0" dirty="0">
              <a:solidFill>
                <a:schemeClr val="accent2">
                  <a:lumMod val="50000"/>
                </a:schemeClr>
              </a:solidFill>
            </a:endParaRPr>
          </a:p>
          <a:p>
            <a:pPr marL="0" indent="0" algn="ctr">
              <a:spcBef>
                <a:spcPts val="1200"/>
              </a:spcBef>
              <a:buNone/>
            </a:pPr>
            <a:r>
              <a:rPr lang="en-US" sz="1400" b="1" noProof="0" dirty="0">
                <a:solidFill>
                  <a:schemeClr val="accent2">
                    <a:lumMod val="50000"/>
                  </a:schemeClr>
                </a:solidFill>
              </a:rPr>
              <a:t>Meta analysis of response rates in the first, second, and third stage of an algorithm</a:t>
            </a:r>
            <a:r>
              <a:rPr lang="en-US" sz="1400" b="1" baseline="30000" noProof="0" dirty="0">
                <a:solidFill>
                  <a:schemeClr val="accent2">
                    <a:lumMod val="50000"/>
                  </a:schemeClr>
                </a:solidFill>
              </a:rPr>
              <a:t>2</a:t>
            </a:r>
            <a:endParaRPr lang="en-US" sz="1400" baseline="30000" noProof="0" dirty="0"/>
          </a:p>
        </p:txBody>
      </p:sp>
      <p:sp>
        <p:nvSpPr>
          <p:cNvPr id="10" name="Content Placeholder 9">
            <a:extLst>
              <a:ext uri="{FF2B5EF4-FFF2-40B4-BE49-F238E27FC236}">
                <a16:creationId xmlns:a16="http://schemas.microsoft.com/office/drawing/2014/main" id="{06ED2BE1-EC26-98C8-C9F6-20BAAB914E6D}"/>
              </a:ext>
            </a:extLst>
          </p:cNvPr>
          <p:cNvSpPr>
            <a:spLocks noGrp="1"/>
          </p:cNvSpPr>
          <p:nvPr>
            <p:ph sz="half" idx="21"/>
          </p:nvPr>
        </p:nvSpPr>
        <p:spPr>
          <a:xfrm>
            <a:off x="539749" y="1416785"/>
            <a:ext cx="5410197" cy="4415215"/>
          </a:xfrm>
        </p:spPr>
        <p:txBody>
          <a:bodyPr tIns="180000"/>
          <a:lstStyle/>
          <a:p>
            <a:pPr>
              <a:spcBef>
                <a:spcPts val="600"/>
              </a:spcBef>
            </a:pPr>
            <a:r>
              <a:rPr lang="en-US" sz="1400" noProof="0" dirty="0"/>
              <a:t>A randomized double-blind trial investigated</a:t>
            </a:r>
            <a:r>
              <a:rPr lang="en-US" sz="1400" b="1" noProof="0" dirty="0"/>
              <a:t> </a:t>
            </a:r>
            <a:r>
              <a:rPr lang="en-US" sz="1400" noProof="0" dirty="0"/>
              <a:t>whether </a:t>
            </a:r>
            <a:r>
              <a:rPr lang="en-US" sz="1400" b="1" noProof="0" dirty="0"/>
              <a:t>switching antipsychotics</a:t>
            </a:r>
            <a:r>
              <a:rPr lang="en-US" sz="1400" noProof="0" dirty="0"/>
              <a:t> is effective in people who have </a:t>
            </a:r>
            <a:r>
              <a:rPr lang="en-US" sz="1400" b="1" noProof="0" dirty="0"/>
              <a:t>not improved</a:t>
            </a:r>
            <a:r>
              <a:rPr lang="en-US" sz="1400" noProof="0" dirty="0"/>
              <a:t> after 2 weeks of treatment</a:t>
            </a:r>
            <a:r>
              <a:rPr lang="en-US" sz="1400" baseline="30000" noProof="0" dirty="0"/>
              <a:t>1</a:t>
            </a:r>
          </a:p>
          <a:p>
            <a:pPr>
              <a:spcBef>
                <a:spcPts val="600"/>
              </a:spcBef>
            </a:pPr>
            <a:r>
              <a:rPr lang="en-US" sz="1400" noProof="0" dirty="0"/>
              <a:t>People (n=327) who were inpatients with acute exacerbation of schizophrenia were randomized to receive olanzapine or amisulpride</a:t>
            </a:r>
            <a:r>
              <a:rPr lang="en-US" sz="1400" baseline="30000" noProof="0" dirty="0"/>
              <a:t>1</a:t>
            </a:r>
            <a:endParaRPr lang="en-US" sz="1400" noProof="0" dirty="0"/>
          </a:p>
          <a:p>
            <a:pPr>
              <a:spcBef>
                <a:spcPts val="600"/>
              </a:spcBef>
            </a:pPr>
            <a:r>
              <a:rPr lang="en-US" sz="1400" noProof="0" dirty="0"/>
              <a:t>People (n=142) who experienced </a:t>
            </a:r>
            <a:r>
              <a:rPr lang="en-US" sz="1400" b="1" noProof="0" dirty="0"/>
              <a:t>early non-</a:t>
            </a:r>
            <a:r>
              <a:rPr lang="en-US" sz="1400" b="1" noProof="0" dirty="0" err="1"/>
              <a:t>response</a:t>
            </a:r>
            <a:r>
              <a:rPr lang="en-US" sz="1400" b="1" baseline="30000" noProof="0" dirty="0" err="1"/>
              <a:t>a</a:t>
            </a:r>
            <a:r>
              <a:rPr lang="en-US" sz="1400" b="1" noProof="0" dirty="0"/>
              <a:t> </a:t>
            </a:r>
            <a:r>
              <a:rPr lang="en-US" sz="1400" noProof="0" dirty="0"/>
              <a:t>were re-randomized and double-blinded to either </a:t>
            </a:r>
            <a:r>
              <a:rPr lang="en-US" sz="1400" b="1" noProof="0" dirty="0"/>
              <a:t>continue </a:t>
            </a:r>
            <a:r>
              <a:rPr lang="en-US" sz="1400" noProof="0" dirty="0"/>
              <a:t>the same antipsychotic or </a:t>
            </a:r>
            <a:r>
              <a:rPr lang="en-US" sz="1400" b="1" noProof="0" dirty="0"/>
              <a:t>switch </a:t>
            </a:r>
            <a:r>
              <a:rPr lang="en-US" sz="1400" noProof="0" dirty="0"/>
              <a:t>to the other antipsychotic for a further 6 weeks</a:t>
            </a:r>
            <a:r>
              <a:rPr lang="en-US" sz="1400" baseline="30000" noProof="0" dirty="0"/>
              <a:t>1</a:t>
            </a:r>
            <a:endParaRPr lang="en-US" sz="1400" noProof="0" dirty="0"/>
          </a:p>
          <a:p>
            <a:pPr>
              <a:spcBef>
                <a:spcPts val="600"/>
              </a:spcBef>
            </a:pPr>
            <a:r>
              <a:rPr lang="en-US" sz="1400" noProof="0" dirty="0"/>
              <a:t>After 8 weeks of treatment:</a:t>
            </a:r>
            <a:r>
              <a:rPr lang="en-US" sz="1400" baseline="30000" noProof="0" dirty="0"/>
              <a:t>1</a:t>
            </a:r>
            <a:r>
              <a:rPr lang="en-US" sz="1400" noProof="0" dirty="0"/>
              <a:t> </a:t>
            </a:r>
          </a:p>
          <a:p>
            <a:pPr>
              <a:spcBef>
                <a:spcPts val="600"/>
              </a:spcBef>
            </a:pPr>
            <a:endParaRPr lang="en-US" sz="1400" noProof="0" dirty="0"/>
          </a:p>
        </p:txBody>
      </p:sp>
      <p:sp>
        <p:nvSpPr>
          <p:cNvPr id="6" name="Text Placeholder 5">
            <a:extLst>
              <a:ext uri="{FF2B5EF4-FFF2-40B4-BE49-F238E27FC236}">
                <a16:creationId xmlns:a16="http://schemas.microsoft.com/office/drawing/2014/main" id="{BB34641D-8C82-E470-C567-FA7B411B9C83}"/>
              </a:ext>
            </a:extLst>
          </p:cNvPr>
          <p:cNvSpPr>
            <a:spLocks noGrp="1"/>
          </p:cNvSpPr>
          <p:nvPr>
            <p:ph type="body" sz="quarter" idx="18"/>
          </p:nvPr>
        </p:nvSpPr>
        <p:spPr>
          <a:xfrm>
            <a:off x="539749" y="6102000"/>
            <a:ext cx="9213852" cy="619200"/>
          </a:xfrm>
        </p:spPr>
        <p:txBody>
          <a:bodyPr/>
          <a:lstStyle/>
          <a:p>
            <a:r>
              <a:rPr lang="en-US" baseline="30000" noProof="0" dirty="0" err="1"/>
              <a:t>a</a:t>
            </a:r>
            <a:r>
              <a:rPr lang="en-US" noProof="0" dirty="0" err="1"/>
              <a:t>Defined</a:t>
            </a:r>
            <a:r>
              <a:rPr lang="en-US" noProof="0" dirty="0"/>
              <a:t> as &lt;25% reduction of the PANSS from baseline after 2 weeks of treatment</a:t>
            </a:r>
          </a:p>
          <a:p>
            <a:r>
              <a:rPr lang="en-US" noProof="0" dirty="0"/>
              <a:t>CI=confidence interval; PANSS=Positive and Negative Syndrome Scale</a:t>
            </a:r>
          </a:p>
          <a:p>
            <a:pPr lvl="0"/>
            <a:r>
              <a:rPr lang="en-US" noProof="0" dirty="0"/>
              <a:t>1. </a:t>
            </a:r>
            <a:r>
              <a:rPr lang="en-US" noProof="0" dirty="0" err="1"/>
              <a:t>Heres</a:t>
            </a:r>
            <a:r>
              <a:rPr lang="en-US" noProof="0" dirty="0"/>
              <a:t> et al. </a:t>
            </a:r>
            <a:r>
              <a:rPr lang="en-US" noProof="0" dirty="0" err="1"/>
              <a:t>Schizophr</a:t>
            </a:r>
            <a:r>
              <a:rPr lang="en-US" noProof="0" dirty="0"/>
              <a:t> Bull 2022;48:1273–1283; 2. O'Donoghue et al. </a:t>
            </a:r>
            <a:r>
              <a:rPr lang="en-US" noProof="0" dirty="0" err="1"/>
              <a:t>Schizophr</a:t>
            </a:r>
            <a:r>
              <a:rPr lang="en-US" noProof="0" dirty="0"/>
              <a:t> Res 2024;268:193–204</a:t>
            </a:r>
          </a:p>
        </p:txBody>
      </p:sp>
      <p:sp>
        <p:nvSpPr>
          <p:cNvPr id="2" name="Slide Number Placeholder 1">
            <a:extLst>
              <a:ext uri="{FF2B5EF4-FFF2-40B4-BE49-F238E27FC236}">
                <a16:creationId xmlns:a16="http://schemas.microsoft.com/office/drawing/2014/main" id="{34300F0D-5DED-05D2-C2A3-21EC6FC9114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14</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sp>
        <p:nvSpPr>
          <p:cNvPr id="9" name="TextBox 8">
            <a:extLst>
              <a:ext uri="{FF2B5EF4-FFF2-40B4-BE49-F238E27FC236}">
                <a16:creationId xmlns:a16="http://schemas.microsoft.com/office/drawing/2014/main" id="{728118C7-5141-49AF-A271-E782865F39C6}"/>
              </a:ext>
            </a:extLst>
          </p:cNvPr>
          <p:cNvSpPr txBox="1"/>
          <p:nvPr/>
        </p:nvSpPr>
        <p:spPr>
          <a:xfrm>
            <a:off x="6390792" y="5368548"/>
            <a:ext cx="5261459" cy="646331"/>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900" b="0" i="0" u="none" strike="noStrike" kern="1200" cap="none" spc="0" normalizeH="0" baseline="0" noProof="0" dirty="0">
                <a:ln>
                  <a:noFill/>
                </a:ln>
                <a:solidFill>
                  <a:srgbClr val="3F1A01"/>
                </a:solidFill>
                <a:effectLst/>
                <a:uLnTx/>
                <a:uFillTx/>
                <a:latin typeface="Arial"/>
                <a:ea typeface="+mn-ea"/>
                <a:cs typeface="+mn-cs"/>
              </a:rPr>
              <a:t>This work is adapted from ‘Response rates to sequential trials of antipsychotic medications according to algorithms or treatment guidelines in psychotic disorders. A systematic review and meta-analysis' by O'Donoghue et al., used under CC-BY-4.0. This work is licensed under Creative Commons license CC-BY-SA by The Lundbeck Foundation.</a:t>
            </a:r>
          </a:p>
        </p:txBody>
      </p:sp>
      <p:grpSp>
        <p:nvGrpSpPr>
          <p:cNvPr id="30" name="Group 29">
            <a:extLst>
              <a:ext uri="{FF2B5EF4-FFF2-40B4-BE49-F238E27FC236}">
                <a16:creationId xmlns:a16="http://schemas.microsoft.com/office/drawing/2014/main" id="{3803119E-788B-B94E-F03C-863D74D3F2BA}"/>
              </a:ext>
            </a:extLst>
          </p:cNvPr>
          <p:cNvGrpSpPr/>
          <p:nvPr/>
        </p:nvGrpSpPr>
        <p:grpSpPr>
          <a:xfrm>
            <a:off x="8237878" y="3304778"/>
            <a:ext cx="2374581" cy="2144557"/>
            <a:chOff x="3658301" y="4956937"/>
            <a:chExt cx="3400636" cy="960693"/>
          </a:xfrm>
        </p:grpSpPr>
        <p:graphicFrame>
          <p:nvGraphicFramePr>
            <p:cNvPr id="31" name="Chart 30">
              <a:extLst>
                <a:ext uri="{FF2B5EF4-FFF2-40B4-BE49-F238E27FC236}">
                  <a16:creationId xmlns:a16="http://schemas.microsoft.com/office/drawing/2014/main" id="{F8E8DF86-BABA-3735-2D31-4ADD2D2BFDFD}"/>
                </a:ext>
              </a:extLst>
            </p:cNvPr>
            <p:cNvGraphicFramePr/>
            <p:nvPr/>
          </p:nvGraphicFramePr>
          <p:xfrm>
            <a:off x="3658301" y="4956937"/>
            <a:ext cx="3400636" cy="826126"/>
          </p:xfrm>
          <a:graphic>
            <a:graphicData uri="http://schemas.openxmlformats.org/drawingml/2006/chart">
              <c:chart xmlns:c="http://schemas.openxmlformats.org/drawingml/2006/chart" xmlns:r="http://schemas.openxmlformats.org/officeDocument/2006/relationships" r:id="rId3"/>
            </a:graphicData>
          </a:graphic>
        </p:graphicFrame>
        <p:sp>
          <p:nvSpPr>
            <p:cNvPr id="32" name="TextBox 31">
              <a:extLst>
                <a:ext uri="{FF2B5EF4-FFF2-40B4-BE49-F238E27FC236}">
                  <a16:creationId xmlns:a16="http://schemas.microsoft.com/office/drawing/2014/main" id="{94994523-3775-C2DD-56F8-8D404D7DF762}"/>
                </a:ext>
              </a:extLst>
            </p:cNvPr>
            <p:cNvSpPr txBox="1"/>
            <p:nvPr/>
          </p:nvSpPr>
          <p:spPr>
            <a:xfrm>
              <a:off x="3975107" y="5688765"/>
              <a:ext cx="2767024" cy="228865"/>
            </a:xfrm>
            <a:prstGeom prst="rect">
              <a:avLst/>
            </a:prstGeom>
            <a:ln>
              <a:noFill/>
            </a:ln>
          </p:spPr>
          <p:txBody>
            <a:bodyPr vert="horz" wrap="squar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1100" b="1" i="0" u="none" strike="noStrike" kern="0" cap="none" spc="0" normalizeH="0" baseline="0" noProof="0" dirty="0">
                  <a:ln>
                    <a:noFill/>
                  </a:ln>
                  <a:solidFill>
                    <a:srgbClr val="1A1A17"/>
                  </a:solidFill>
                  <a:effectLst/>
                  <a:uLnTx/>
                  <a:uFillTx/>
                  <a:latin typeface="Arial" panose="020B0604020202020204"/>
                  <a:ea typeface="+mn-ea"/>
                  <a:cs typeface="Arial" charset="0"/>
                </a:rPr>
                <a:t>Response to antipsychotic medication </a:t>
              </a:r>
            </a:p>
          </p:txBody>
        </p:sp>
        <p:cxnSp>
          <p:nvCxnSpPr>
            <p:cNvPr id="33" name="Straight Arrow Connector 32">
              <a:extLst>
                <a:ext uri="{FF2B5EF4-FFF2-40B4-BE49-F238E27FC236}">
                  <a16:creationId xmlns:a16="http://schemas.microsoft.com/office/drawing/2014/main" id="{DAB331C2-FD54-4F8B-4718-27A81261EC0C}"/>
                </a:ext>
              </a:extLst>
            </p:cNvPr>
            <p:cNvCxnSpPr>
              <a:cxnSpLocks/>
            </p:cNvCxnSpPr>
            <p:nvPr/>
          </p:nvCxnSpPr>
          <p:spPr>
            <a:xfrm>
              <a:off x="3975107" y="5690657"/>
              <a:ext cx="2867852" cy="0"/>
            </a:xfrm>
            <a:prstGeom prst="straightConnector1">
              <a:avLst/>
            </a:prstGeom>
            <a:noFill/>
            <a:ln w="19050" cap="flat" cmpd="sng" algn="ctr">
              <a:solidFill>
                <a:schemeClr val="accent3">
                  <a:lumMod val="50000"/>
                </a:schemeClr>
              </a:solidFill>
              <a:prstDash val="solid"/>
              <a:tailEnd type="triangle"/>
            </a:ln>
            <a:effectLst/>
          </p:spPr>
        </p:cxnSp>
      </p:grpSp>
      <p:pic>
        <p:nvPicPr>
          <p:cNvPr id="40" name="Graphic 39" descr="Arrow Up with solid fill">
            <a:extLst>
              <a:ext uri="{FF2B5EF4-FFF2-40B4-BE49-F238E27FC236}">
                <a16:creationId xmlns:a16="http://schemas.microsoft.com/office/drawing/2014/main" id="{202DAC6F-AF5A-CA03-7A3D-0BC5C329642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rot="5400000">
            <a:off x="4332413" y="4313137"/>
            <a:ext cx="529968" cy="577328"/>
          </a:xfrm>
          <a:prstGeom prst="rect">
            <a:avLst/>
          </a:prstGeom>
        </p:spPr>
      </p:pic>
      <p:pic>
        <p:nvPicPr>
          <p:cNvPr id="42" name="Graphic 41" descr="Shuffle with solid fill">
            <a:extLst>
              <a:ext uri="{FF2B5EF4-FFF2-40B4-BE49-F238E27FC236}">
                <a16:creationId xmlns:a16="http://schemas.microsoft.com/office/drawing/2014/main" id="{D8B208F4-855F-D522-F86F-710981BC3A54}"/>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651161" y="4380444"/>
            <a:ext cx="482274" cy="442714"/>
          </a:xfrm>
          <a:prstGeom prst="rect">
            <a:avLst/>
          </a:prstGeom>
        </p:spPr>
      </p:pic>
      <p:sp>
        <p:nvSpPr>
          <p:cNvPr id="44" name="TextBox 43">
            <a:extLst>
              <a:ext uri="{FF2B5EF4-FFF2-40B4-BE49-F238E27FC236}">
                <a16:creationId xmlns:a16="http://schemas.microsoft.com/office/drawing/2014/main" id="{CF0636BC-A909-E5B1-E8B6-265DCB991417}"/>
              </a:ext>
            </a:extLst>
          </p:cNvPr>
          <p:cNvSpPr txBox="1"/>
          <p:nvPr/>
        </p:nvSpPr>
        <p:spPr>
          <a:xfrm>
            <a:off x="3517397" y="4772642"/>
            <a:ext cx="2160000" cy="954107"/>
          </a:xfrm>
          <a:prstGeom prst="rect">
            <a:avLst/>
          </a:prstGeom>
          <a:noFill/>
        </p:spPr>
        <p:txBody>
          <a:bodyPr wrap="square" rtlCol="0">
            <a:spAutoFit/>
          </a:bodyPr>
          <a:lstStyle/>
          <a:p>
            <a:pPr marL="179388" marR="0" lvl="1" indent="0" algn="ctr" defTabSz="914400" rtl="0" eaLnBrk="1" fontAlgn="auto" latinLnBrk="0" hangingPunct="1">
              <a:lnSpc>
                <a:spcPct val="100000"/>
              </a:lnSpc>
              <a:spcBef>
                <a:spcPts val="600"/>
              </a:spcBef>
              <a:spcAft>
                <a:spcPts val="0"/>
              </a:spcAft>
              <a:buClrTx/>
              <a:buSzTx/>
              <a:buFontTx/>
              <a:buNone/>
              <a:tabLst/>
              <a:defRPr/>
            </a:pPr>
            <a:r>
              <a:rPr kumimoji="0" lang="en-US" sz="1400" b="1" i="0" u="none" strike="noStrike" kern="1200" cap="none" spc="0" normalizeH="0" baseline="0" noProof="0" dirty="0">
                <a:ln>
                  <a:noFill/>
                </a:ln>
                <a:solidFill>
                  <a:srgbClr val="3F1A01"/>
                </a:solidFill>
                <a:effectLst/>
                <a:uLnTx/>
                <a:uFillTx/>
                <a:latin typeface="Arial"/>
                <a:ea typeface="+mn-ea"/>
                <a:cs typeface="+mn-cs"/>
              </a:rPr>
              <a:t>45.5% </a:t>
            </a:r>
            <a:r>
              <a:rPr kumimoji="0" lang="en-US" sz="1400" b="0" i="0" u="none" strike="noStrike" kern="1200" cap="none" spc="0" normalizeH="0" baseline="0" noProof="0" dirty="0">
                <a:ln>
                  <a:noFill/>
                </a:ln>
                <a:solidFill>
                  <a:srgbClr val="3F1A01"/>
                </a:solidFill>
                <a:effectLst/>
                <a:uLnTx/>
                <a:uFillTx/>
                <a:latin typeface="Arial"/>
                <a:ea typeface="+mn-ea"/>
                <a:cs typeface="+mn-cs"/>
              </a:rPr>
              <a:t>of people who </a:t>
            </a:r>
            <a:r>
              <a:rPr kumimoji="0" lang="en-US" sz="1400" b="1" i="0" u="none" strike="noStrike" kern="1200" cap="none" spc="0" normalizeH="0" baseline="0" noProof="0" dirty="0">
                <a:ln>
                  <a:noFill/>
                </a:ln>
                <a:solidFill>
                  <a:srgbClr val="3F1A01"/>
                </a:solidFill>
                <a:effectLst/>
                <a:uLnTx/>
                <a:uFillTx/>
                <a:latin typeface="Arial"/>
                <a:ea typeface="+mn-ea"/>
                <a:cs typeface="+mn-cs"/>
              </a:rPr>
              <a:t>continued </a:t>
            </a:r>
            <a:r>
              <a:rPr kumimoji="0" lang="en-US" sz="1400" b="0" i="0" u="none" strike="noStrike" kern="1200" cap="none" spc="0" normalizeH="0" baseline="0" noProof="0" dirty="0">
                <a:ln>
                  <a:noFill/>
                </a:ln>
                <a:solidFill>
                  <a:srgbClr val="3F1A01"/>
                </a:solidFill>
                <a:effectLst/>
                <a:uLnTx/>
                <a:uFillTx/>
                <a:latin typeface="Arial"/>
                <a:ea typeface="+mn-ea"/>
                <a:cs typeface="+mn-cs"/>
              </a:rPr>
              <a:t>the same antipsychotic </a:t>
            </a:r>
            <a:r>
              <a:rPr kumimoji="0" lang="en-US" sz="1400" b="1" i="0" u="none" strike="noStrike" kern="1200" cap="none" spc="0" normalizeH="0" baseline="0" noProof="0" dirty="0">
                <a:ln>
                  <a:noFill/>
                </a:ln>
                <a:solidFill>
                  <a:srgbClr val="3F1A01"/>
                </a:solidFill>
                <a:effectLst/>
                <a:uLnTx/>
                <a:uFillTx/>
                <a:latin typeface="Arial"/>
                <a:ea typeface="+mn-ea"/>
                <a:cs typeface="+mn-cs"/>
              </a:rPr>
              <a:t>did not reach remission</a:t>
            </a:r>
            <a:endParaRPr kumimoji="0" lang="en-US" sz="1400" b="1" i="0" u="none" strike="noStrike" kern="1200" cap="none" spc="0" normalizeH="0" baseline="30000" noProof="0" dirty="0">
              <a:ln>
                <a:noFill/>
              </a:ln>
              <a:solidFill>
                <a:srgbClr val="3F1A01"/>
              </a:solidFill>
              <a:effectLst/>
              <a:uLnTx/>
              <a:uFillTx/>
              <a:latin typeface="Arial"/>
              <a:ea typeface="+mn-ea"/>
              <a:cs typeface="+mn-cs"/>
            </a:endParaRPr>
          </a:p>
        </p:txBody>
      </p:sp>
      <p:sp>
        <p:nvSpPr>
          <p:cNvPr id="46" name="TextBox 45">
            <a:extLst>
              <a:ext uri="{FF2B5EF4-FFF2-40B4-BE49-F238E27FC236}">
                <a16:creationId xmlns:a16="http://schemas.microsoft.com/office/drawing/2014/main" id="{9B64A80B-4ACB-5B96-054F-497DE691B0DB}"/>
              </a:ext>
            </a:extLst>
          </p:cNvPr>
          <p:cNvSpPr txBox="1"/>
          <p:nvPr/>
        </p:nvSpPr>
        <p:spPr>
          <a:xfrm>
            <a:off x="812298" y="4772642"/>
            <a:ext cx="2160000" cy="95410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3F1A01"/>
                </a:solidFill>
                <a:effectLst/>
                <a:uLnTx/>
                <a:uFillTx/>
                <a:latin typeface="Arial"/>
                <a:ea typeface="+mn-ea"/>
                <a:cs typeface="+mn-cs"/>
              </a:rPr>
              <a:t>68.3%</a:t>
            </a:r>
            <a:r>
              <a:rPr kumimoji="0" lang="en-US" sz="1400" b="0" i="0" u="none" strike="noStrike" kern="1200" cap="none" spc="0" normalizeH="0" baseline="0" noProof="0" dirty="0">
                <a:ln>
                  <a:noFill/>
                </a:ln>
                <a:solidFill>
                  <a:srgbClr val="3F1A01"/>
                </a:solidFill>
                <a:effectLst/>
                <a:uLnTx/>
                <a:uFillTx/>
                <a:latin typeface="Arial"/>
                <a:ea typeface="+mn-ea"/>
                <a:cs typeface="+mn-cs"/>
              </a:rPr>
              <a:t> of people who </a:t>
            </a:r>
            <a:r>
              <a:rPr kumimoji="0" lang="en-US" sz="1400" b="1" i="0" u="none" strike="noStrike" kern="1200" cap="none" spc="0" normalizeH="0" baseline="0" noProof="0" dirty="0">
                <a:ln>
                  <a:noFill/>
                </a:ln>
                <a:solidFill>
                  <a:srgbClr val="3F1A01"/>
                </a:solidFill>
                <a:effectLst/>
                <a:uLnTx/>
                <a:uFillTx/>
                <a:latin typeface="Arial"/>
                <a:ea typeface="+mn-ea"/>
                <a:cs typeface="+mn-cs"/>
              </a:rPr>
              <a:t>switched </a:t>
            </a:r>
            <a:r>
              <a:rPr kumimoji="0" lang="en-US" sz="1400" b="0" i="0" u="none" strike="noStrike" kern="1200" cap="none" spc="0" normalizeH="0" baseline="0" noProof="0" dirty="0">
                <a:ln>
                  <a:noFill/>
                </a:ln>
                <a:solidFill>
                  <a:srgbClr val="3F1A01"/>
                </a:solidFill>
                <a:effectLst/>
                <a:uLnTx/>
                <a:uFillTx/>
                <a:latin typeface="Arial"/>
                <a:ea typeface="+mn-ea"/>
                <a:cs typeface="+mn-cs"/>
              </a:rPr>
              <a:t>to the other antipsychotic </a:t>
            </a:r>
            <a:r>
              <a:rPr kumimoji="0" lang="en-US" sz="1400" b="1" i="0" u="none" strike="noStrike" kern="1200" cap="none" spc="0" normalizeH="0" baseline="0" noProof="0" dirty="0">
                <a:ln>
                  <a:noFill/>
                </a:ln>
                <a:solidFill>
                  <a:srgbClr val="3F1A01"/>
                </a:solidFill>
                <a:effectLst/>
                <a:uLnTx/>
                <a:uFillTx/>
                <a:latin typeface="Arial"/>
                <a:ea typeface="+mn-ea"/>
                <a:cs typeface="+mn-cs"/>
              </a:rPr>
              <a:t>reached remission</a:t>
            </a:r>
            <a:r>
              <a:rPr kumimoji="0" lang="en-US" sz="1400" b="0" i="0" u="none" strike="noStrike" kern="1200" cap="none" spc="0" normalizeH="0" baseline="0" noProof="0" dirty="0">
                <a:ln>
                  <a:noFill/>
                </a:ln>
                <a:solidFill>
                  <a:srgbClr val="3F1A01"/>
                </a:solidFill>
                <a:effectLst/>
                <a:uLnTx/>
                <a:uFillTx/>
                <a:latin typeface="Arial"/>
                <a:ea typeface="+mn-ea"/>
                <a:cs typeface="+mn-cs"/>
              </a:rPr>
              <a:t> </a:t>
            </a:r>
          </a:p>
        </p:txBody>
      </p:sp>
      <p:cxnSp>
        <p:nvCxnSpPr>
          <p:cNvPr id="12" name="Straight Connector 11">
            <a:extLst>
              <a:ext uri="{FF2B5EF4-FFF2-40B4-BE49-F238E27FC236}">
                <a16:creationId xmlns:a16="http://schemas.microsoft.com/office/drawing/2014/main" id="{484C19C6-5DD9-0627-4282-5A7E51D700FC}"/>
              </a:ext>
            </a:extLst>
          </p:cNvPr>
          <p:cNvCxnSpPr>
            <a:cxnSpLocks/>
          </p:cNvCxnSpPr>
          <p:nvPr/>
        </p:nvCxnSpPr>
        <p:spPr>
          <a:xfrm>
            <a:off x="3244848" y="4380444"/>
            <a:ext cx="0" cy="1253738"/>
          </a:xfrm>
          <a:prstGeom prst="line">
            <a:avLst/>
          </a:prstGeom>
          <a:ln w="19050">
            <a:solidFill>
              <a:schemeClr val="accent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8648575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A194D0D-191C-8DC5-D30E-766C6E1DB46A}"/>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1BEF2CB8-7868-4FD1-BEC9-7408ECBD803B}"/>
              </a:ext>
            </a:extLst>
          </p:cNvPr>
          <p:cNvSpPr>
            <a:spLocks noGrp="1"/>
          </p:cNvSpPr>
          <p:nvPr>
            <p:ph type="title"/>
          </p:nvPr>
        </p:nvSpPr>
        <p:spPr/>
        <p:txBody>
          <a:bodyPr/>
          <a:lstStyle/>
          <a:p>
            <a:r>
              <a:rPr lang="en-US" noProof="0" dirty="0"/>
              <a:t>Treatment resistance in schizophrenia </a:t>
            </a:r>
          </a:p>
        </p:txBody>
      </p:sp>
      <p:sp>
        <p:nvSpPr>
          <p:cNvPr id="8" name="Text Placeholder 7">
            <a:extLst>
              <a:ext uri="{FF2B5EF4-FFF2-40B4-BE49-F238E27FC236}">
                <a16:creationId xmlns:a16="http://schemas.microsoft.com/office/drawing/2014/main" id="{FAE8CDAD-D34E-0BAA-5454-0A331CEEFC8D}"/>
              </a:ext>
            </a:extLst>
          </p:cNvPr>
          <p:cNvSpPr>
            <a:spLocks noGrp="1"/>
          </p:cNvSpPr>
          <p:nvPr>
            <p:ph type="body" idx="1"/>
          </p:nvPr>
        </p:nvSpPr>
        <p:spPr/>
        <p:txBody>
          <a:bodyPr/>
          <a:lstStyle/>
          <a:p>
            <a:endParaRPr lang="en-US" noProof="0" dirty="0"/>
          </a:p>
        </p:txBody>
      </p:sp>
    </p:spTree>
    <p:extLst>
      <p:ext uri="{BB962C8B-B14F-4D97-AF65-F5344CB8AC3E}">
        <p14:creationId xmlns:p14="http://schemas.microsoft.com/office/powerpoint/2010/main" val="3046394552"/>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B43636-0AA2-43A3-C27C-95F0CF070EA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4114B975-5D6C-DAEE-1122-426E23E5981E}"/>
              </a:ext>
            </a:extLst>
          </p:cNvPr>
          <p:cNvSpPr>
            <a:spLocks noGrp="1"/>
          </p:cNvSpPr>
          <p:nvPr>
            <p:ph type="body" sz="quarter" idx="17"/>
          </p:nvPr>
        </p:nvSpPr>
        <p:spPr>
          <a:xfrm>
            <a:off x="539749" y="539750"/>
            <a:ext cx="9213851" cy="266676"/>
          </a:xfrm>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C6A287FA-3ED1-4C4B-C5FB-51D9235A289C}"/>
              </a:ext>
            </a:extLst>
          </p:cNvPr>
          <p:cNvSpPr>
            <a:spLocks noGrp="1"/>
          </p:cNvSpPr>
          <p:nvPr>
            <p:ph type="title"/>
          </p:nvPr>
        </p:nvSpPr>
        <p:spPr>
          <a:xfrm>
            <a:off x="539749" y="814386"/>
            <a:ext cx="9213851" cy="332399"/>
          </a:xfrm>
        </p:spPr>
        <p:txBody>
          <a:bodyPr anchor="t"/>
          <a:lstStyle/>
          <a:p>
            <a:r>
              <a:rPr lang="en-US" noProof="0" dirty="0"/>
              <a:t>Defining treatment resistance in schizophrenia</a:t>
            </a:r>
          </a:p>
        </p:txBody>
      </p:sp>
      <p:sp>
        <p:nvSpPr>
          <p:cNvPr id="3" name="Content Placeholder 2">
            <a:extLst>
              <a:ext uri="{FF2B5EF4-FFF2-40B4-BE49-F238E27FC236}">
                <a16:creationId xmlns:a16="http://schemas.microsoft.com/office/drawing/2014/main" id="{C34445D4-4913-4AC5-04DA-9AB1A4993A2E}"/>
              </a:ext>
            </a:extLst>
          </p:cNvPr>
          <p:cNvSpPr>
            <a:spLocks noGrp="1"/>
          </p:cNvSpPr>
          <p:nvPr>
            <p:ph idx="19"/>
          </p:nvPr>
        </p:nvSpPr>
        <p:spPr>
          <a:xfrm>
            <a:off x="539750" y="1416786"/>
            <a:ext cx="9213849" cy="361132"/>
          </a:xfrm>
        </p:spPr>
        <p:txBody>
          <a:bodyPr/>
          <a:lstStyle/>
          <a:p>
            <a:pPr>
              <a:spcBef>
                <a:spcPts val="2700"/>
              </a:spcBef>
            </a:pPr>
            <a:r>
              <a:rPr lang="en-US" noProof="0" dirty="0"/>
              <a:t>An international consensus group defined the principles of treatment resistance as:</a:t>
            </a:r>
          </a:p>
        </p:txBody>
      </p:sp>
      <p:sp>
        <p:nvSpPr>
          <p:cNvPr id="6" name="Text Placeholder 5">
            <a:extLst>
              <a:ext uri="{FF2B5EF4-FFF2-40B4-BE49-F238E27FC236}">
                <a16:creationId xmlns:a16="http://schemas.microsoft.com/office/drawing/2014/main" id="{8C33C888-4E75-B6EE-F5A1-64A6ABB79713}"/>
              </a:ext>
            </a:extLst>
          </p:cNvPr>
          <p:cNvSpPr>
            <a:spLocks noGrp="1"/>
          </p:cNvSpPr>
          <p:nvPr>
            <p:ph type="body" sz="quarter" idx="18"/>
          </p:nvPr>
        </p:nvSpPr>
        <p:spPr>
          <a:xfrm>
            <a:off x="539749" y="6102000"/>
            <a:ext cx="9213852" cy="619200"/>
          </a:xfrm>
        </p:spPr>
        <p:txBody>
          <a:bodyPr/>
          <a:lstStyle/>
          <a:p>
            <a:r>
              <a:rPr lang="en-US" noProof="0" dirty="0"/>
              <a:t>Howes, et al. Am J Psychiatry 2017;174:216–229</a:t>
            </a:r>
          </a:p>
        </p:txBody>
      </p:sp>
      <p:sp>
        <p:nvSpPr>
          <p:cNvPr id="7" name="Slide Number Placeholder 6">
            <a:extLst>
              <a:ext uri="{FF2B5EF4-FFF2-40B4-BE49-F238E27FC236}">
                <a16:creationId xmlns:a16="http://schemas.microsoft.com/office/drawing/2014/main" id="{BA41D655-C4A2-59EE-F0B3-0BBCC62190DC}"/>
              </a:ext>
            </a:extLst>
          </p:cNvPr>
          <p:cNvSpPr>
            <a:spLocks noGrp="1"/>
          </p:cNvSpPr>
          <p:nvPr>
            <p:ph type="sldNum" sz="quarter" idx="4"/>
          </p:nvPr>
        </p:nvSpPr>
        <p:spPr>
          <a:xfrm>
            <a:off x="11326690" y="6434112"/>
            <a:ext cx="595310" cy="153888"/>
          </a:xfrm>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16</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cxnSp>
        <p:nvCxnSpPr>
          <p:cNvPr id="10" name="Straight Connector 9">
            <a:extLst>
              <a:ext uri="{FF2B5EF4-FFF2-40B4-BE49-F238E27FC236}">
                <a16:creationId xmlns:a16="http://schemas.microsoft.com/office/drawing/2014/main" id="{96B6CF15-1E3C-A93F-C874-66C92640C08F}"/>
              </a:ext>
            </a:extLst>
          </p:cNvPr>
          <p:cNvCxnSpPr>
            <a:cxnSpLocks/>
            <a:stCxn id="11" idx="4"/>
          </p:cNvCxnSpPr>
          <p:nvPr/>
        </p:nvCxnSpPr>
        <p:spPr>
          <a:xfrm>
            <a:off x="1230566" y="2548275"/>
            <a:ext cx="0" cy="2907570"/>
          </a:xfrm>
          <a:prstGeom prst="line">
            <a:avLst/>
          </a:prstGeom>
          <a:ln w="1905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sp>
        <p:nvSpPr>
          <p:cNvPr id="11" name="Oval 10">
            <a:extLst>
              <a:ext uri="{FF2B5EF4-FFF2-40B4-BE49-F238E27FC236}">
                <a16:creationId xmlns:a16="http://schemas.microsoft.com/office/drawing/2014/main" id="{B73F73FB-D10E-7680-D8DD-5EE9FB41FAFF}"/>
              </a:ext>
            </a:extLst>
          </p:cNvPr>
          <p:cNvSpPr/>
          <p:nvPr/>
        </p:nvSpPr>
        <p:spPr>
          <a:xfrm>
            <a:off x="949766" y="1986675"/>
            <a:ext cx="561600" cy="561600"/>
          </a:xfrm>
          <a:prstGeom prst="ellipse">
            <a:avLst/>
          </a:prstGeom>
          <a:solidFill>
            <a:schemeClr val="accent3">
              <a:lumMod val="20000"/>
              <a:lumOff val="80000"/>
            </a:schemeClr>
          </a:solidFill>
          <a:ln w="222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99B3A8">
                    <a:lumMod val="50000"/>
                  </a:srgbClr>
                </a:solidFill>
                <a:effectLst/>
                <a:uLnTx/>
                <a:uFillTx/>
                <a:latin typeface="Arial" panose="020B0604020202020204"/>
                <a:ea typeface="+mn-ea"/>
                <a:cs typeface="+mn-cs"/>
              </a:rPr>
              <a:t>1</a:t>
            </a:r>
          </a:p>
        </p:txBody>
      </p:sp>
      <p:sp>
        <p:nvSpPr>
          <p:cNvPr id="12" name="Oval 11">
            <a:extLst>
              <a:ext uri="{FF2B5EF4-FFF2-40B4-BE49-F238E27FC236}">
                <a16:creationId xmlns:a16="http://schemas.microsoft.com/office/drawing/2014/main" id="{03167D20-8758-FE21-0FED-F7D9B4250732}"/>
              </a:ext>
            </a:extLst>
          </p:cNvPr>
          <p:cNvSpPr/>
          <p:nvPr/>
        </p:nvSpPr>
        <p:spPr>
          <a:xfrm>
            <a:off x="949766" y="2801656"/>
            <a:ext cx="561600" cy="561600"/>
          </a:xfrm>
          <a:prstGeom prst="ellipse">
            <a:avLst/>
          </a:prstGeom>
          <a:solidFill>
            <a:schemeClr val="accent3">
              <a:lumMod val="20000"/>
              <a:lumOff val="80000"/>
            </a:schemeClr>
          </a:solidFill>
          <a:ln w="222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99B3A8">
                    <a:lumMod val="50000"/>
                  </a:srgbClr>
                </a:solidFill>
                <a:effectLst/>
                <a:uLnTx/>
                <a:uFillTx/>
                <a:latin typeface="Arial"/>
                <a:ea typeface="+mn-ea"/>
                <a:cs typeface="+mn-cs"/>
              </a:rPr>
              <a:t>2</a:t>
            </a:r>
          </a:p>
        </p:txBody>
      </p:sp>
      <p:sp>
        <p:nvSpPr>
          <p:cNvPr id="13" name="Oval 12">
            <a:extLst>
              <a:ext uri="{FF2B5EF4-FFF2-40B4-BE49-F238E27FC236}">
                <a16:creationId xmlns:a16="http://schemas.microsoft.com/office/drawing/2014/main" id="{DA09991F-1926-9451-47CA-19E97A46761F}"/>
              </a:ext>
            </a:extLst>
          </p:cNvPr>
          <p:cNvSpPr/>
          <p:nvPr/>
        </p:nvSpPr>
        <p:spPr>
          <a:xfrm>
            <a:off x="949766" y="3616637"/>
            <a:ext cx="561600" cy="561600"/>
          </a:xfrm>
          <a:prstGeom prst="ellipse">
            <a:avLst/>
          </a:prstGeom>
          <a:solidFill>
            <a:schemeClr val="accent3">
              <a:lumMod val="20000"/>
              <a:lumOff val="80000"/>
            </a:schemeClr>
          </a:solidFill>
          <a:ln w="222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99B3A8">
                    <a:lumMod val="50000"/>
                  </a:srgbClr>
                </a:solidFill>
                <a:effectLst/>
                <a:uLnTx/>
                <a:uFillTx/>
                <a:latin typeface="Arial"/>
                <a:ea typeface="+mn-ea"/>
                <a:cs typeface="+mn-cs"/>
              </a:rPr>
              <a:t>3</a:t>
            </a:r>
          </a:p>
        </p:txBody>
      </p:sp>
      <p:sp>
        <p:nvSpPr>
          <p:cNvPr id="14" name="Oval 13">
            <a:extLst>
              <a:ext uri="{FF2B5EF4-FFF2-40B4-BE49-F238E27FC236}">
                <a16:creationId xmlns:a16="http://schemas.microsoft.com/office/drawing/2014/main" id="{41697CB8-6C70-181B-C71A-40B60023AD91}"/>
              </a:ext>
            </a:extLst>
          </p:cNvPr>
          <p:cNvSpPr/>
          <p:nvPr/>
        </p:nvSpPr>
        <p:spPr>
          <a:xfrm>
            <a:off x="949766" y="4431618"/>
            <a:ext cx="561600" cy="561600"/>
          </a:xfrm>
          <a:prstGeom prst="ellipse">
            <a:avLst/>
          </a:prstGeom>
          <a:solidFill>
            <a:schemeClr val="accent3">
              <a:lumMod val="20000"/>
              <a:lumOff val="80000"/>
            </a:schemeClr>
          </a:solidFill>
          <a:ln w="222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99B3A8">
                    <a:lumMod val="50000"/>
                  </a:srgbClr>
                </a:solidFill>
                <a:effectLst/>
                <a:uLnTx/>
                <a:uFillTx/>
                <a:latin typeface="Arial"/>
                <a:ea typeface="+mn-ea"/>
                <a:cs typeface="+mn-cs"/>
              </a:rPr>
              <a:t>4</a:t>
            </a:r>
          </a:p>
        </p:txBody>
      </p:sp>
      <p:sp>
        <p:nvSpPr>
          <p:cNvPr id="35" name="Oval 34">
            <a:extLst>
              <a:ext uri="{FF2B5EF4-FFF2-40B4-BE49-F238E27FC236}">
                <a16:creationId xmlns:a16="http://schemas.microsoft.com/office/drawing/2014/main" id="{A6471BE3-1F5E-1063-1AC3-BE1594BE26AD}"/>
              </a:ext>
            </a:extLst>
          </p:cNvPr>
          <p:cNvSpPr/>
          <p:nvPr/>
        </p:nvSpPr>
        <p:spPr>
          <a:xfrm>
            <a:off x="949766" y="5246600"/>
            <a:ext cx="561600" cy="561600"/>
          </a:xfrm>
          <a:prstGeom prst="ellipse">
            <a:avLst/>
          </a:prstGeom>
          <a:solidFill>
            <a:schemeClr val="accent3">
              <a:lumMod val="20000"/>
              <a:lumOff val="80000"/>
            </a:schemeClr>
          </a:solidFill>
          <a:ln w="22225">
            <a:noFill/>
          </a:ln>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99B3A8">
                    <a:lumMod val="50000"/>
                  </a:srgbClr>
                </a:solidFill>
                <a:effectLst/>
                <a:uLnTx/>
                <a:uFillTx/>
                <a:latin typeface="Arial"/>
                <a:ea typeface="+mn-ea"/>
                <a:cs typeface="+mn-cs"/>
              </a:rPr>
              <a:t>5</a:t>
            </a:r>
          </a:p>
        </p:txBody>
      </p:sp>
      <p:sp>
        <p:nvSpPr>
          <p:cNvPr id="16" name="TextBox 15">
            <a:extLst>
              <a:ext uri="{FF2B5EF4-FFF2-40B4-BE49-F238E27FC236}">
                <a16:creationId xmlns:a16="http://schemas.microsoft.com/office/drawing/2014/main" id="{FC7EEDAA-D9DA-6C53-8798-DEE4CB1D1F03}"/>
              </a:ext>
            </a:extLst>
          </p:cNvPr>
          <p:cNvSpPr txBox="1"/>
          <p:nvPr/>
        </p:nvSpPr>
        <p:spPr>
          <a:xfrm>
            <a:off x="1600201" y="1941610"/>
            <a:ext cx="7210782" cy="646331"/>
          </a:xfrm>
          <a:prstGeom prst="rect">
            <a:avLst/>
          </a:prstGeom>
          <a:noFill/>
        </p:spPr>
        <p:txBody>
          <a:bodyPr wrap="square" anchor="ctr">
            <a:spAutoFit/>
          </a:bodyPr>
          <a:lstStyle/>
          <a:p>
            <a:pPr marR="0" lvl="0" algn="l" defTabSz="914400" rtl="0" eaLnBrk="1" fontAlgn="auto" latinLnBrk="0" hangingPunct="1">
              <a:lnSpc>
                <a:spcPct val="100000"/>
              </a:lnSpc>
              <a:spcBef>
                <a:spcPts val="2700"/>
              </a:spcBef>
              <a:spcAft>
                <a:spcPts val="600"/>
              </a:spcAft>
              <a:buClrTx/>
              <a:buSzTx/>
              <a:tabLst/>
              <a:defRPr/>
            </a:pPr>
            <a:r>
              <a:rPr kumimoji="0" lang="en-US" b="0" i="0" u="none" strike="noStrike" kern="1200" cap="none" spc="0" normalizeH="0" baseline="0" noProof="0" dirty="0">
                <a:ln>
                  <a:noFill/>
                </a:ln>
                <a:solidFill>
                  <a:srgbClr val="3F1A01"/>
                </a:solidFill>
                <a:effectLst/>
                <a:uLnTx/>
                <a:uFillTx/>
              </a:rPr>
              <a:t>Current symptoms of a minimum duration (12 weeks) and severity determined by a standardized rating scale</a:t>
            </a:r>
          </a:p>
        </p:txBody>
      </p:sp>
      <p:sp>
        <p:nvSpPr>
          <p:cNvPr id="17" name="TextBox 16">
            <a:extLst>
              <a:ext uri="{FF2B5EF4-FFF2-40B4-BE49-F238E27FC236}">
                <a16:creationId xmlns:a16="http://schemas.microsoft.com/office/drawing/2014/main" id="{E3A24379-1ECE-12EB-C892-C220302C7411}"/>
              </a:ext>
            </a:extLst>
          </p:cNvPr>
          <p:cNvSpPr txBox="1"/>
          <p:nvPr/>
        </p:nvSpPr>
        <p:spPr>
          <a:xfrm>
            <a:off x="1600201" y="2897790"/>
            <a:ext cx="7210782" cy="369332"/>
          </a:xfrm>
          <a:prstGeom prst="rect">
            <a:avLst/>
          </a:prstGeom>
          <a:noFill/>
        </p:spPr>
        <p:txBody>
          <a:bodyPr wrap="square" anchor="ctr">
            <a:spAutoFit/>
          </a:bodyPr>
          <a:lstStyle/>
          <a:p>
            <a:pPr marR="0" lvl="0" algn="l" defTabSz="914400" rtl="0" eaLnBrk="1" fontAlgn="auto" latinLnBrk="0" hangingPunct="1">
              <a:lnSpc>
                <a:spcPct val="100000"/>
              </a:lnSpc>
              <a:spcBef>
                <a:spcPts val="2700"/>
              </a:spcBef>
              <a:spcAft>
                <a:spcPts val="600"/>
              </a:spcAft>
              <a:buClrTx/>
              <a:buSzTx/>
              <a:tabLst/>
              <a:defRPr/>
            </a:pPr>
            <a:r>
              <a:rPr kumimoji="0" lang="en-US" b="0" i="0" u="none" strike="noStrike" kern="1200" cap="none" spc="0" normalizeH="0" baseline="0" noProof="0" dirty="0">
                <a:ln>
                  <a:noFill/>
                </a:ln>
                <a:solidFill>
                  <a:srgbClr val="3F1A01"/>
                </a:solidFill>
                <a:effectLst/>
                <a:uLnTx/>
                <a:uFillTx/>
              </a:rPr>
              <a:t>Moderate or worse functional impairment</a:t>
            </a:r>
          </a:p>
        </p:txBody>
      </p:sp>
      <p:sp>
        <p:nvSpPr>
          <p:cNvPr id="18" name="TextBox 17">
            <a:extLst>
              <a:ext uri="{FF2B5EF4-FFF2-40B4-BE49-F238E27FC236}">
                <a16:creationId xmlns:a16="http://schemas.microsoft.com/office/drawing/2014/main" id="{1E75DCFC-835E-44BE-8071-684F8C6D5463}"/>
              </a:ext>
            </a:extLst>
          </p:cNvPr>
          <p:cNvSpPr txBox="1"/>
          <p:nvPr/>
        </p:nvSpPr>
        <p:spPr>
          <a:xfrm>
            <a:off x="1600200" y="3574271"/>
            <a:ext cx="9642033" cy="646331"/>
          </a:xfrm>
          <a:prstGeom prst="rect">
            <a:avLst/>
          </a:prstGeom>
          <a:noFill/>
        </p:spPr>
        <p:txBody>
          <a:bodyPr wrap="square" anchor="ctr">
            <a:spAutoFit/>
          </a:bodyPr>
          <a:lstStyle/>
          <a:p>
            <a:pPr marR="0" lvl="0" algn="l" defTabSz="914400" rtl="0" eaLnBrk="1" fontAlgn="auto" latinLnBrk="0" hangingPunct="1">
              <a:lnSpc>
                <a:spcPct val="100000"/>
              </a:lnSpc>
              <a:spcBef>
                <a:spcPts val="2700"/>
              </a:spcBef>
              <a:spcAft>
                <a:spcPts val="600"/>
              </a:spcAft>
              <a:buClrTx/>
              <a:buSzTx/>
              <a:tabLst/>
              <a:defRPr/>
            </a:pPr>
            <a:r>
              <a:rPr kumimoji="0" lang="en-US" b="0" i="0" u="none" strike="noStrike" kern="1200" cap="none" spc="0" normalizeH="0" baseline="0" noProof="0" dirty="0">
                <a:ln>
                  <a:noFill/>
                </a:ln>
                <a:solidFill>
                  <a:srgbClr val="3F1A01"/>
                </a:solidFill>
                <a:effectLst/>
                <a:uLnTx/>
                <a:uFillTx/>
              </a:rPr>
              <a:t>Prior treatment consisting of at least two different antipsychotic trials,</a:t>
            </a:r>
            <a:br>
              <a:rPr kumimoji="0" lang="en-US" b="0" i="0" u="none" strike="noStrike" kern="1200" cap="none" spc="0" normalizeH="0" baseline="0" noProof="0" dirty="0">
                <a:ln>
                  <a:noFill/>
                </a:ln>
                <a:solidFill>
                  <a:srgbClr val="3F1A01"/>
                </a:solidFill>
                <a:effectLst/>
                <a:uLnTx/>
                <a:uFillTx/>
              </a:rPr>
            </a:br>
            <a:r>
              <a:rPr kumimoji="0" lang="en-US" b="0" i="0" u="none" strike="noStrike" kern="1200" cap="none" spc="0" normalizeH="0" baseline="0" noProof="0" dirty="0">
                <a:ln>
                  <a:noFill/>
                </a:ln>
                <a:solidFill>
                  <a:srgbClr val="3F1A01"/>
                </a:solidFill>
                <a:effectLst/>
                <a:uLnTx/>
                <a:uFillTx/>
              </a:rPr>
              <a:t>with each trial ≥6 weeks and at a dose equivalent to ≥600 mg/day chlorpromazine</a:t>
            </a:r>
          </a:p>
        </p:txBody>
      </p:sp>
      <p:sp>
        <p:nvSpPr>
          <p:cNvPr id="19" name="TextBox 18">
            <a:extLst>
              <a:ext uri="{FF2B5EF4-FFF2-40B4-BE49-F238E27FC236}">
                <a16:creationId xmlns:a16="http://schemas.microsoft.com/office/drawing/2014/main" id="{71FE81C4-C155-DF33-1FD9-3E3A25C4CF24}"/>
              </a:ext>
            </a:extLst>
          </p:cNvPr>
          <p:cNvSpPr txBox="1"/>
          <p:nvPr/>
        </p:nvSpPr>
        <p:spPr>
          <a:xfrm>
            <a:off x="1600200" y="4389252"/>
            <a:ext cx="9642033" cy="646331"/>
          </a:xfrm>
          <a:prstGeom prst="rect">
            <a:avLst/>
          </a:prstGeom>
          <a:noFill/>
        </p:spPr>
        <p:txBody>
          <a:bodyPr wrap="square" anchor="ctr">
            <a:spAutoFit/>
          </a:bodyPr>
          <a:lstStyle/>
          <a:p>
            <a:pPr marR="0" lvl="0" algn="l" defTabSz="914400" rtl="0" eaLnBrk="1" fontAlgn="auto" latinLnBrk="0" hangingPunct="1">
              <a:lnSpc>
                <a:spcPct val="100000"/>
              </a:lnSpc>
              <a:spcBef>
                <a:spcPts val="2700"/>
              </a:spcBef>
              <a:spcAft>
                <a:spcPts val="600"/>
              </a:spcAft>
              <a:buClrTx/>
              <a:buSzTx/>
              <a:tabLst/>
              <a:defRPr/>
            </a:pPr>
            <a:r>
              <a:rPr kumimoji="0" lang="en-US" b="0" i="0" u="none" strike="noStrike" kern="1200" cap="none" spc="0" normalizeH="0" baseline="0" noProof="0" dirty="0">
                <a:ln>
                  <a:noFill/>
                </a:ln>
                <a:solidFill>
                  <a:srgbClr val="3F1A01"/>
                </a:solidFill>
                <a:effectLst/>
                <a:uLnTx/>
                <a:uFillTx/>
              </a:rPr>
              <a:t>Systematic monitoring of adherence and meeting of minimum adherence criteria</a:t>
            </a:r>
            <a:br>
              <a:rPr kumimoji="0" lang="en-US" b="0" i="0" u="none" strike="noStrike" kern="1200" cap="none" spc="0" normalizeH="0" baseline="0" noProof="0" dirty="0">
                <a:ln>
                  <a:noFill/>
                </a:ln>
                <a:solidFill>
                  <a:srgbClr val="3F1A01"/>
                </a:solidFill>
                <a:effectLst/>
                <a:uLnTx/>
                <a:uFillTx/>
              </a:rPr>
            </a:br>
            <a:r>
              <a:rPr kumimoji="0" lang="en-US" b="0" i="0" u="none" strike="noStrike" kern="1200" cap="none" spc="0" normalizeH="0" baseline="0" noProof="0" dirty="0">
                <a:ln>
                  <a:noFill/>
                </a:ln>
                <a:solidFill>
                  <a:srgbClr val="3F1A01"/>
                </a:solidFill>
                <a:effectLst/>
                <a:uLnTx/>
                <a:uFillTx/>
              </a:rPr>
              <a:t>(≥80% of prescribed doses taken)</a:t>
            </a:r>
          </a:p>
        </p:txBody>
      </p:sp>
      <p:sp>
        <p:nvSpPr>
          <p:cNvPr id="20" name="TextBox 19">
            <a:extLst>
              <a:ext uri="{FF2B5EF4-FFF2-40B4-BE49-F238E27FC236}">
                <a16:creationId xmlns:a16="http://schemas.microsoft.com/office/drawing/2014/main" id="{146548FE-17E0-4063-A794-86C6FFB01FCC}"/>
              </a:ext>
            </a:extLst>
          </p:cNvPr>
          <p:cNvSpPr txBox="1"/>
          <p:nvPr/>
        </p:nvSpPr>
        <p:spPr>
          <a:xfrm>
            <a:off x="1600200" y="5315785"/>
            <a:ext cx="9642033" cy="369332"/>
          </a:xfrm>
          <a:prstGeom prst="rect">
            <a:avLst/>
          </a:prstGeom>
          <a:noFill/>
        </p:spPr>
        <p:txBody>
          <a:bodyPr wrap="square" anchor="ctr">
            <a:spAutoFit/>
          </a:bodyPr>
          <a:lstStyle/>
          <a:p>
            <a:pPr marR="0" lvl="0" algn="l" defTabSz="914400" rtl="0" eaLnBrk="1" fontAlgn="auto" latinLnBrk="0" hangingPunct="1">
              <a:lnSpc>
                <a:spcPct val="100000"/>
              </a:lnSpc>
              <a:spcBef>
                <a:spcPts val="2700"/>
              </a:spcBef>
              <a:spcAft>
                <a:spcPts val="600"/>
              </a:spcAft>
              <a:buClrTx/>
              <a:buSzTx/>
              <a:tabLst/>
              <a:defRPr/>
            </a:pPr>
            <a:r>
              <a:rPr kumimoji="0" lang="en-US" b="0" i="0" u="none" strike="noStrike" kern="1200" cap="none" spc="0" normalizeH="0" baseline="0" noProof="0" dirty="0">
                <a:ln>
                  <a:noFill/>
                </a:ln>
                <a:solidFill>
                  <a:srgbClr val="3F1A01"/>
                </a:solidFill>
                <a:effectLst/>
                <a:uLnTx/>
                <a:uFillTx/>
              </a:rPr>
              <a:t>Ideally, at least one prospective treatment trial</a:t>
            </a:r>
          </a:p>
        </p:txBody>
      </p:sp>
    </p:spTree>
    <p:extLst>
      <p:ext uri="{BB962C8B-B14F-4D97-AF65-F5344CB8AC3E}">
        <p14:creationId xmlns:p14="http://schemas.microsoft.com/office/powerpoint/2010/main" val="155324895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EE31972-C91C-8D51-4DA2-A711A191CA78}"/>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D5D1F2A0-EA62-F97F-2E90-6E681AA1EC39}"/>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E97D919E-F57C-AC28-9384-47D1FD5FE901}"/>
              </a:ext>
            </a:extLst>
          </p:cNvPr>
          <p:cNvSpPr>
            <a:spLocks noGrp="1"/>
          </p:cNvSpPr>
          <p:nvPr>
            <p:ph type="title"/>
          </p:nvPr>
        </p:nvSpPr>
        <p:spPr>
          <a:xfrm>
            <a:off x="539749" y="814386"/>
            <a:ext cx="10191751" cy="332399"/>
          </a:xfrm>
        </p:spPr>
        <p:txBody>
          <a:bodyPr anchor="t"/>
          <a:lstStyle/>
          <a:p>
            <a:r>
              <a:rPr lang="en-US" noProof="0" dirty="0"/>
              <a:t>Clozapine for treatment-resistant schizophrenia</a:t>
            </a:r>
          </a:p>
        </p:txBody>
      </p:sp>
      <p:sp>
        <p:nvSpPr>
          <p:cNvPr id="3" name="Content Placeholder 2">
            <a:extLst>
              <a:ext uri="{FF2B5EF4-FFF2-40B4-BE49-F238E27FC236}">
                <a16:creationId xmlns:a16="http://schemas.microsoft.com/office/drawing/2014/main" id="{C05F90A7-FA4C-4065-21D6-87D4DC3AB7D5}"/>
              </a:ext>
            </a:extLst>
          </p:cNvPr>
          <p:cNvSpPr>
            <a:spLocks noGrp="1"/>
          </p:cNvSpPr>
          <p:nvPr>
            <p:ph idx="19"/>
          </p:nvPr>
        </p:nvSpPr>
        <p:spPr>
          <a:xfrm>
            <a:off x="539750" y="1416785"/>
            <a:ext cx="5652820" cy="4415215"/>
          </a:xfrm>
        </p:spPr>
        <p:txBody>
          <a:bodyPr/>
          <a:lstStyle/>
          <a:p>
            <a:pPr lvl="0">
              <a:spcBef>
                <a:spcPts val="0"/>
              </a:spcBef>
              <a:spcAft>
                <a:spcPts val="600"/>
              </a:spcAft>
            </a:pPr>
            <a:r>
              <a:rPr lang="en-US" noProof="0" dirty="0"/>
              <a:t>Clozapine is considered </a:t>
            </a:r>
            <a:r>
              <a:rPr lang="en-US" b="1" noProof="0" dirty="0"/>
              <a:t>the gold standard </a:t>
            </a:r>
            <a:r>
              <a:rPr lang="en-US" noProof="0" dirty="0"/>
              <a:t>for </a:t>
            </a:r>
            <a:br>
              <a:rPr lang="en-US" noProof="0" dirty="0"/>
            </a:br>
            <a:r>
              <a:rPr lang="en-US" noProof="0" dirty="0"/>
              <a:t>treatment-resistant schizophrenia, although the evidence from randomized controlled trials is equivocal</a:t>
            </a:r>
            <a:r>
              <a:rPr lang="en-US" baseline="30000" noProof="0" dirty="0"/>
              <a:t>1</a:t>
            </a:r>
          </a:p>
          <a:p>
            <a:pPr lvl="0">
              <a:spcBef>
                <a:spcPts val="0"/>
              </a:spcBef>
              <a:spcAft>
                <a:spcPts val="600"/>
              </a:spcAft>
            </a:pPr>
            <a:r>
              <a:rPr lang="en-US" b="1" noProof="0" dirty="0"/>
              <a:t>In a systematic review and IPD-MA</a:t>
            </a:r>
            <a:r>
              <a:rPr lang="en-US" noProof="0" dirty="0"/>
              <a:t>, which included </a:t>
            </a:r>
            <a:br>
              <a:rPr lang="en-US" noProof="0" dirty="0"/>
            </a:br>
            <a:r>
              <a:rPr lang="en-US" noProof="0" dirty="0"/>
              <a:t>12 studies and 1,052 participants with treatment-resistant schizophrenia, </a:t>
            </a:r>
            <a:r>
              <a:rPr lang="en-US" b="1" noProof="0" dirty="0"/>
              <a:t>the superiority of clozapine over second-generation antipsychotics could not be determined</a:t>
            </a:r>
            <a:r>
              <a:rPr lang="en-US" baseline="30000" noProof="0" dirty="0"/>
              <a:t>1</a:t>
            </a:r>
          </a:p>
          <a:p>
            <a:pPr>
              <a:spcBef>
                <a:spcPts val="0"/>
              </a:spcBef>
              <a:spcAft>
                <a:spcPts val="600"/>
              </a:spcAft>
            </a:pPr>
            <a:r>
              <a:rPr lang="en-US" noProof="0" dirty="0"/>
              <a:t>However, various limitations of the IPD-MA approach should be considered when interpreting this finding:</a:t>
            </a:r>
            <a:r>
              <a:rPr lang="en-US" baseline="30000" noProof="0" dirty="0"/>
              <a:t>2</a:t>
            </a:r>
          </a:p>
          <a:p>
            <a:pPr lvl="1">
              <a:spcBef>
                <a:spcPts val="0"/>
              </a:spcBef>
              <a:spcAft>
                <a:spcPts val="600"/>
              </a:spcAft>
            </a:pPr>
            <a:r>
              <a:rPr lang="en-US" noProof="0" dirty="0"/>
              <a:t>Incomplete access to individual patient data and associated biases</a:t>
            </a:r>
          </a:p>
          <a:p>
            <a:pPr lvl="1">
              <a:spcBef>
                <a:spcPts val="0"/>
              </a:spcBef>
              <a:spcAft>
                <a:spcPts val="600"/>
              </a:spcAft>
            </a:pPr>
            <a:r>
              <a:rPr lang="en-US" noProof="0" dirty="0"/>
              <a:t>Administrative challenges in corresponding with the source study authors</a:t>
            </a:r>
          </a:p>
          <a:p>
            <a:pPr lvl="1">
              <a:spcBef>
                <a:spcPts val="0"/>
              </a:spcBef>
              <a:spcAft>
                <a:spcPts val="600"/>
              </a:spcAft>
            </a:pPr>
            <a:r>
              <a:rPr lang="en-US" noProof="0" dirty="0"/>
              <a:t>Poor quality of the raw data can impact the IDP-MA</a:t>
            </a:r>
          </a:p>
          <a:p>
            <a:pPr lvl="1">
              <a:spcBef>
                <a:spcPts val="0"/>
              </a:spcBef>
              <a:spcAft>
                <a:spcPts val="600"/>
              </a:spcAft>
            </a:pPr>
            <a:r>
              <a:rPr lang="en-US" noProof="0" dirty="0"/>
              <a:t>Loss of randomization benefits </a:t>
            </a:r>
          </a:p>
        </p:txBody>
      </p:sp>
      <p:sp>
        <p:nvSpPr>
          <p:cNvPr id="8" name="Content Placeholder 7">
            <a:extLst>
              <a:ext uri="{FF2B5EF4-FFF2-40B4-BE49-F238E27FC236}">
                <a16:creationId xmlns:a16="http://schemas.microsoft.com/office/drawing/2014/main" id="{7A0268DA-56F7-9247-A905-B977CC7711D2}"/>
              </a:ext>
            </a:extLst>
          </p:cNvPr>
          <p:cNvSpPr>
            <a:spLocks noGrp="1"/>
          </p:cNvSpPr>
          <p:nvPr>
            <p:ph sz="half" idx="20"/>
          </p:nvPr>
        </p:nvSpPr>
        <p:spPr>
          <a:xfrm>
            <a:off x="6382693" y="1416786"/>
            <a:ext cx="5263207" cy="4626828"/>
          </a:xfrm>
        </p:spPr>
        <p:txBody>
          <a:bodyPr lIns="216000" tIns="0" rIns="216000" bIns="0" anchor="ctr"/>
          <a:lstStyle/>
          <a:p>
            <a:pPr marL="0" indent="0">
              <a:spcBef>
                <a:spcPts val="600"/>
              </a:spcBef>
              <a:buNone/>
            </a:pPr>
            <a:r>
              <a:rPr lang="en-US" b="1" noProof="0" dirty="0"/>
              <a:t>Real-world evidence suggests that clozapine is an effective treatment for schizophrenia</a:t>
            </a:r>
            <a:r>
              <a:rPr lang="en-US" noProof="0" dirty="0"/>
              <a:t>, though some evidence is from studies that included </a:t>
            </a:r>
            <a:br>
              <a:rPr lang="en-US" noProof="0" dirty="0"/>
            </a:br>
            <a:r>
              <a:rPr lang="en-US" noProof="0" dirty="0"/>
              <a:t>first-episode patients, rather than those with treatment-resistant schizophrenia:</a:t>
            </a:r>
          </a:p>
          <a:p>
            <a:pPr>
              <a:spcBef>
                <a:spcPts val="600"/>
              </a:spcBef>
            </a:pPr>
            <a:r>
              <a:rPr lang="en-US" sz="1400" noProof="0" dirty="0"/>
              <a:t>A meta-analysis of real-word studies found that clozapine was significantly associated with a </a:t>
            </a:r>
            <a:r>
              <a:rPr lang="en-US" sz="1400" b="1" noProof="0" dirty="0"/>
              <a:t>lower risk of hospitalization and all-cause discontinuation </a:t>
            </a:r>
            <a:r>
              <a:rPr lang="en-US" sz="1400" noProof="0" dirty="0"/>
              <a:t>than other second-generation antipsychotics in people with schizophrenia; however, only 22% of studies included people with treatment-resistance or sub-optimal response</a:t>
            </a:r>
            <a:r>
              <a:rPr lang="en-US" sz="1400" baseline="30000" noProof="0" dirty="0"/>
              <a:t>3</a:t>
            </a:r>
          </a:p>
          <a:p>
            <a:pPr>
              <a:spcBef>
                <a:spcPts val="600"/>
              </a:spcBef>
            </a:pPr>
            <a:r>
              <a:rPr lang="en-US" sz="1400" noProof="0" dirty="0"/>
              <a:t>Real-world evidence from a nationwide registry study from Finland consistently found that </a:t>
            </a:r>
            <a:r>
              <a:rPr lang="en-US" sz="1400" b="1" noProof="0" dirty="0"/>
              <a:t>clozapine was more effective in preventing relapse than other antipsychotic drugs</a:t>
            </a:r>
            <a:r>
              <a:rPr lang="en-US" sz="1400" baseline="30000" noProof="0" dirty="0"/>
              <a:t>4</a:t>
            </a:r>
          </a:p>
          <a:p>
            <a:pPr marL="180000" lvl="1"/>
            <a:r>
              <a:rPr lang="en-US" noProof="0" dirty="0"/>
              <a:t>A meta-analysis of cohort studies found that treatment with </a:t>
            </a:r>
            <a:r>
              <a:rPr lang="en-US" b="1" noProof="0" dirty="0"/>
              <a:t>clozapine was associated with a reduction in risk of all-cause mortality and suicide mortality</a:t>
            </a:r>
            <a:r>
              <a:rPr lang="en-US" baseline="30000" noProof="0" dirty="0"/>
              <a:t>5</a:t>
            </a:r>
            <a:endParaRPr lang="en-US" sz="1400" noProof="0" dirty="0"/>
          </a:p>
        </p:txBody>
      </p:sp>
      <p:sp>
        <p:nvSpPr>
          <p:cNvPr id="6" name="Text Placeholder 5">
            <a:extLst>
              <a:ext uri="{FF2B5EF4-FFF2-40B4-BE49-F238E27FC236}">
                <a16:creationId xmlns:a16="http://schemas.microsoft.com/office/drawing/2014/main" id="{9A13AE38-7149-A93D-592B-D62940244BDE}"/>
              </a:ext>
            </a:extLst>
          </p:cNvPr>
          <p:cNvSpPr>
            <a:spLocks noGrp="1"/>
          </p:cNvSpPr>
          <p:nvPr>
            <p:ph type="body" sz="quarter" idx="18"/>
          </p:nvPr>
        </p:nvSpPr>
        <p:spPr>
          <a:xfrm>
            <a:off x="539749" y="6102000"/>
            <a:ext cx="9213852" cy="619200"/>
          </a:xfrm>
        </p:spPr>
        <p:txBody>
          <a:bodyPr/>
          <a:lstStyle/>
          <a:p>
            <a:r>
              <a:rPr lang="en-US" noProof="0" dirty="0"/>
              <a:t>IPD-MA=individual patient data meta-analysis</a:t>
            </a:r>
          </a:p>
          <a:p>
            <a:r>
              <a:rPr lang="en-US" noProof="0" dirty="0"/>
              <a:t>1. Schneider-Thomas et al. Lancet Psychiatry 2025;12:254–265; 2. Andrade. J Clin Psychiatry 2025;86:25f16001; 3. Masuda et al. JAMA Psychiatry 2019;76:1052–1062; </a:t>
            </a:r>
            <a:br>
              <a:rPr lang="en-US" noProof="0" dirty="0"/>
            </a:br>
            <a:r>
              <a:rPr lang="en-US" noProof="0" dirty="0"/>
              <a:t>4. Taipale et al. Lancet Psychiatry 2025;12:122–130; 5. Correll et al. World Psychiatry 2022;21:248–271</a:t>
            </a:r>
          </a:p>
        </p:txBody>
      </p:sp>
      <p:sp>
        <p:nvSpPr>
          <p:cNvPr id="7" name="Slide Number Placeholder 6">
            <a:extLst>
              <a:ext uri="{FF2B5EF4-FFF2-40B4-BE49-F238E27FC236}">
                <a16:creationId xmlns:a16="http://schemas.microsoft.com/office/drawing/2014/main" id="{F3175532-E3C7-916B-F75A-56346AB59077}"/>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17</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spTree>
    <p:extLst>
      <p:ext uri="{BB962C8B-B14F-4D97-AF65-F5344CB8AC3E}">
        <p14:creationId xmlns:p14="http://schemas.microsoft.com/office/powerpoint/2010/main" val="164963031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B65706-301B-2808-2C3E-83C020875875}"/>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6BCCB3F8-6BB7-B241-23FF-69D8CD3A4154}"/>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4153F8A5-3135-3229-8143-197381FE8625}"/>
              </a:ext>
            </a:extLst>
          </p:cNvPr>
          <p:cNvSpPr>
            <a:spLocks noGrp="1"/>
          </p:cNvSpPr>
          <p:nvPr>
            <p:ph type="title"/>
          </p:nvPr>
        </p:nvSpPr>
        <p:spPr>
          <a:xfrm>
            <a:off x="539749" y="814386"/>
            <a:ext cx="11250015" cy="332399"/>
          </a:xfrm>
        </p:spPr>
        <p:txBody>
          <a:bodyPr anchor="t"/>
          <a:lstStyle/>
          <a:p>
            <a:r>
              <a:rPr lang="en-US" sz="2000" noProof="0" dirty="0"/>
              <a:t>Pharmacological augmentation strategies for persistent positive symptoms of schizophrenia</a:t>
            </a:r>
          </a:p>
        </p:txBody>
      </p:sp>
      <p:sp>
        <p:nvSpPr>
          <p:cNvPr id="10" name="Content Placeholder 9">
            <a:extLst>
              <a:ext uri="{FF2B5EF4-FFF2-40B4-BE49-F238E27FC236}">
                <a16:creationId xmlns:a16="http://schemas.microsoft.com/office/drawing/2014/main" id="{30B5FD85-4D54-8A92-9ED9-C8B02DDBF9E4}"/>
              </a:ext>
            </a:extLst>
          </p:cNvPr>
          <p:cNvSpPr>
            <a:spLocks noGrp="1"/>
          </p:cNvSpPr>
          <p:nvPr>
            <p:ph sz="half" idx="21"/>
          </p:nvPr>
        </p:nvSpPr>
        <p:spPr>
          <a:xfrm>
            <a:off x="539749" y="1416785"/>
            <a:ext cx="5353051" cy="4251805"/>
          </a:xfrm>
        </p:spPr>
        <p:txBody>
          <a:bodyPr lIns="144000" tIns="180000"/>
          <a:lstStyle/>
          <a:p>
            <a:r>
              <a:rPr lang="en-US" sz="1800" noProof="0" dirty="0"/>
              <a:t>The </a:t>
            </a:r>
            <a:r>
              <a:rPr lang="en-US" sz="1800" b="1" noProof="0" dirty="0"/>
              <a:t>quality of the evidence </a:t>
            </a:r>
            <a:r>
              <a:rPr lang="en-US" sz="1800" noProof="0" dirty="0"/>
              <a:t>for pharmacological augmentation strategies for persistent positive symptoms of schizophrenia is </a:t>
            </a:r>
            <a:r>
              <a:rPr lang="en-US" sz="1800" b="1" noProof="0" dirty="0"/>
              <a:t>not </a:t>
            </a:r>
            <a:r>
              <a:rPr lang="en-US" sz="1800" b="1" noProof="0" dirty="0" err="1"/>
              <a:t>convincing</a:t>
            </a:r>
            <a:r>
              <a:rPr lang="en-US" sz="1800" b="1" baseline="30000" noProof="0" dirty="0" err="1"/>
              <a:t>a</a:t>
            </a:r>
            <a:r>
              <a:rPr lang="en-US" sz="1800" b="1" noProof="0" dirty="0"/>
              <a:t> </a:t>
            </a:r>
          </a:p>
          <a:p>
            <a:r>
              <a:rPr lang="en-US" sz="1800" noProof="0" dirty="0"/>
              <a:t>In a systematic review, the AMSTAR and AMSTAR-Plus tools were used to determine the quality of the available meta-analytic evidence</a:t>
            </a:r>
          </a:p>
          <a:p>
            <a:pPr lvl="1"/>
            <a:r>
              <a:rPr lang="en-US" sz="1800" noProof="0" dirty="0"/>
              <a:t>While the </a:t>
            </a:r>
            <a:r>
              <a:rPr lang="en-US" sz="1800" b="1" noProof="0" dirty="0"/>
              <a:t>quality of the methods </a:t>
            </a:r>
            <a:r>
              <a:rPr lang="en-US" sz="1800" noProof="0" dirty="0"/>
              <a:t>of the</a:t>
            </a:r>
            <a:br>
              <a:rPr lang="en-US" sz="1800" noProof="0" dirty="0"/>
            </a:br>
            <a:r>
              <a:rPr lang="en-US" sz="1800" noProof="0" dirty="0"/>
              <a:t>meta-analyses </a:t>
            </a:r>
            <a:r>
              <a:rPr lang="en-US" sz="1800" b="1" noProof="0" dirty="0"/>
              <a:t>was generally high</a:t>
            </a:r>
            <a:r>
              <a:rPr lang="en-US" sz="1800" noProof="0" dirty="0"/>
              <a:t>, the</a:t>
            </a:r>
            <a:br>
              <a:rPr lang="en-US" sz="1800" noProof="0" dirty="0"/>
            </a:br>
            <a:r>
              <a:rPr lang="en-US" sz="1800" b="1" noProof="0" dirty="0"/>
              <a:t>quality of the content </a:t>
            </a:r>
            <a:r>
              <a:rPr lang="en-US" sz="1800" noProof="0" dirty="0"/>
              <a:t>of the</a:t>
            </a:r>
            <a:br>
              <a:rPr lang="en-US" sz="1800" noProof="0" dirty="0"/>
            </a:br>
            <a:r>
              <a:rPr lang="en-US" sz="1800" noProof="0" dirty="0"/>
              <a:t>meta-analyzed studies </a:t>
            </a:r>
            <a:r>
              <a:rPr lang="en-US" sz="1800" b="1" noProof="0" dirty="0"/>
              <a:t>was low</a:t>
            </a:r>
          </a:p>
        </p:txBody>
      </p:sp>
      <p:sp>
        <p:nvSpPr>
          <p:cNvPr id="6" name="Text Placeholder 5">
            <a:extLst>
              <a:ext uri="{FF2B5EF4-FFF2-40B4-BE49-F238E27FC236}">
                <a16:creationId xmlns:a16="http://schemas.microsoft.com/office/drawing/2014/main" id="{6E9A14A1-D96A-80DB-1DC8-ADE884465020}"/>
              </a:ext>
            </a:extLst>
          </p:cNvPr>
          <p:cNvSpPr>
            <a:spLocks noGrp="1"/>
          </p:cNvSpPr>
          <p:nvPr>
            <p:ph type="body" sz="quarter" idx="18"/>
          </p:nvPr>
        </p:nvSpPr>
        <p:spPr>
          <a:xfrm>
            <a:off x="539748" y="6102000"/>
            <a:ext cx="11106151" cy="619200"/>
          </a:xfrm>
        </p:spPr>
        <p:txBody>
          <a:bodyPr/>
          <a:lstStyle/>
          <a:p>
            <a:r>
              <a:rPr lang="en-US" baseline="30000" noProof="0" dirty="0" err="1"/>
              <a:t>a</a:t>
            </a:r>
            <a:r>
              <a:rPr lang="en-US" noProof="0" dirty="0" err="1"/>
              <a:t>The</a:t>
            </a:r>
            <a:r>
              <a:rPr lang="en-US" noProof="0" dirty="0"/>
              <a:t> primary outcome was overall symptom reduction, secondary outcomes included positive and negative symptoms.</a:t>
            </a:r>
          </a:p>
          <a:p>
            <a:r>
              <a:rPr lang="en-US" noProof="0" dirty="0"/>
              <a:t>AMSTAR=A Measurement Tool to Assess Systematic Reviews</a:t>
            </a:r>
          </a:p>
          <a:p>
            <a:r>
              <a:rPr lang="en-US" noProof="0" dirty="0"/>
              <a:t>Correll et al. JAMA Psychiatry 2017;74:675–684</a:t>
            </a:r>
          </a:p>
        </p:txBody>
      </p:sp>
      <p:sp>
        <p:nvSpPr>
          <p:cNvPr id="3" name="Slide Number Placeholder 2">
            <a:extLst>
              <a:ext uri="{FF2B5EF4-FFF2-40B4-BE49-F238E27FC236}">
                <a16:creationId xmlns:a16="http://schemas.microsoft.com/office/drawing/2014/main" id="{D4A32254-F883-C15F-52BD-D60AC16F795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18</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grpSp>
        <p:nvGrpSpPr>
          <p:cNvPr id="9" name="Group 8">
            <a:extLst>
              <a:ext uri="{FF2B5EF4-FFF2-40B4-BE49-F238E27FC236}">
                <a16:creationId xmlns:a16="http://schemas.microsoft.com/office/drawing/2014/main" id="{26FA83FB-EC5C-CB42-1113-F8F380B3C768}"/>
              </a:ext>
            </a:extLst>
          </p:cNvPr>
          <p:cNvGrpSpPr/>
          <p:nvPr/>
        </p:nvGrpSpPr>
        <p:grpSpPr>
          <a:xfrm>
            <a:off x="6184951" y="1846158"/>
            <a:ext cx="5353052" cy="3822433"/>
            <a:chOff x="7712842" y="2804689"/>
            <a:chExt cx="4010695" cy="2863901"/>
          </a:xfrm>
        </p:grpSpPr>
        <p:grpSp>
          <p:nvGrpSpPr>
            <p:cNvPr id="21" name="Graphic 8">
              <a:extLst>
                <a:ext uri="{FF2B5EF4-FFF2-40B4-BE49-F238E27FC236}">
                  <a16:creationId xmlns:a16="http://schemas.microsoft.com/office/drawing/2014/main" id="{C9109299-4595-7C66-16FE-89EADEF93406}"/>
                </a:ext>
              </a:extLst>
            </p:cNvPr>
            <p:cNvGrpSpPr/>
            <p:nvPr/>
          </p:nvGrpSpPr>
          <p:grpSpPr>
            <a:xfrm>
              <a:off x="7910460" y="3159479"/>
              <a:ext cx="784879" cy="1298208"/>
              <a:chOff x="5145333" y="3206477"/>
              <a:chExt cx="713526" cy="1180189"/>
            </a:xfrm>
            <a:solidFill>
              <a:schemeClr val="accent4"/>
            </a:solidFill>
          </p:grpSpPr>
          <p:sp>
            <p:nvSpPr>
              <p:cNvPr id="22" name="Freeform: Shape 21">
                <a:extLst>
                  <a:ext uri="{FF2B5EF4-FFF2-40B4-BE49-F238E27FC236}">
                    <a16:creationId xmlns:a16="http://schemas.microsoft.com/office/drawing/2014/main" id="{8AF4D5BB-5AC1-3619-5B6A-5F93AC3C29E8}"/>
                  </a:ext>
                </a:extLst>
              </p:cNvPr>
              <p:cNvSpPr/>
              <p:nvPr/>
            </p:nvSpPr>
            <p:spPr>
              <a:xfrm>
                <a:off x="5470577" y="3206477"/>
                <a:ext cx="103453" cy="103453"/>
              </a:xfrm>
              <a:custGeom>
                <a:avLst/>
                <a:gdLst>
                  <a:gd name="csX0" fmla="*/ 51727 w 103453"/>
                  <a:gd name="csY0" fmla="*/ 103453 h 103453"/>
                  <a:gd name="csX1" fmla="*/ 0 w 103453"/>
                  <a:gd name="csY1" fmla="*/ 51727 h 103453"/>
                  <a:gd name="csX2" fmla="*/ 51727 w 103453"/>
                  <a:gd name="csY2" fmla="*/ 0 h 103453"/>
                  <a:gd name="csX3" fmla="*/ 103453 w 103453"/>
                  <a:gd name="csY3" fmla="*/ 51727 h 103453"/>
                  <a:gd name="csX4" fmla="*/ 51727 w 103453"/>
                  <a:gd name="csY4" fmla="*/ 103453 h 103453"/>
                  <a:gd name="csX5" fmla="*/ 51727 w 103453"/>
                  <a:gd name="csY5" fmla="*/ 18613 h 103453"/>
                  <a:gd name="csX6" fmla="*/ 18603 w 103453"/>
                  <a:gd name="csY6" fmla="*/ 51737 h 103453"/>
                  <a:gd name="csX7" fmla="*/ 51727 w 103453"/>
                  <a:gd name="csY7" fmla="*/ 84861 h 103453"/>
                  <a:gd name="csX8" fmla="*/ 84851 w 103453"/>
                  <a:gd name="csY8" fmla="*/ 51737 h 103453"/>
                  <a:gd name="csX9" fmla="*/ 51727 w 103453"/>
                  <a:gd name="csY9" fmla="*/ 18613 h 1034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3453" h="103453">
                    <a:moveTo>
                      <a:pt x="51727" y="103453"/>
                    </a:moveTo>
                    <a:cubicBezTo>
                      <a:pt x="23201" y="103453"/>
                      <a:pt x="0" y="80253"/>
                      <a:pt x="0" y="51727"/>
                    </a:cubicBezTo>
                    <a:cubicBezTo>
                      <a:pt x="0" y="23201"/>
                      <a:pt x="23201" y="0"/>
                      <a:pt x="51727" y="0"/>
                    </a:cubicBezTo>
                    <a:cubicBezTo>
                      <a:pt x="80253" y="0"/>
                      <a:pt x="103453" y="23201"/>
                      <a:pt x="103453" y="51727"/>
                    </a:cubicBezTo>
                    <a:cubicBezTo>
                      <a:pt x="103453" y="80253"/>
                      <a:pt x="80253" y="103453"/>
                      <a:pt x="51727" y="103453"/>
                    </a:cubicBezTo>
                    <a:close/>
                    <a:moveTo>
                      <a:pt x="51727" y="18613"/>
                    </a:moveTo>
                    <a:cubicBezTo>
                      <a:pt x="33462" y="18613"/>
                      <a:pt x="18603" y="33472"/>
                      <a:pt x="18603" y="51737"/>
                    </a:cubicBezTo>
                    <a:cubicBezTo>
                      <a:pt x="18603" y="70002"/>
                      <a:pt x="33462" y="84861"/>
                      <a:pt x="51727" y="84861"/>
                    </a:cubicBezTo>
                    <a:cubicBezTo>
                      <a:pt x="69992" y="84861"/>
                      <a:pt x="84851" y="70002"/>
                      <a:pt x="84851" y="51737"/>
                    </a:cubicBezTo>
                    <a:cubicBezTo>
                      <a:pt x="84851" y="33472"/>
                      <a:pt x="69992" y="18613"/>
                      <a:pt x="51727" y="18613"/>
                    </a:cubicBezTo>
                    <a:close/>
                  </a:path>
                </a:pathLst>
              </a:custGeom>
              <a:grpFill/>
              <a:ln w="1053" cap="flat">
                <a:noFill/>
                <a:prstDash val="solid"/>
                <a:miter/>
              </a:ln>
            </p:spPr>
            <p:txBody>
              <a:bodyPr/>
              <a:lstStyle/>
              <a:p>
                <a:endParaRPr lang="en-US" noProof="0" dirty="0"/>
              </a:p>
            </p:txBody>
          </p:sp>
          <p:sp>
            <p:nvSpPr>
              <p:cNvPr id="23" name="Freeform: Shape 22">
                <a:extLst>
                  <a:ext uri="{FF2B5EF4-FFF2-40B4-BE49-F238E27FC236}">
                    <a16:creationId xmlns:a16="http://schemas.microsoft.com/office/drawing/2014/main" id="{4A5C567E-E7F1-6DAD-153C-B6EE54D0DD0E}"/>
                  </a:ext>
                </a:extLst>
              </p:cNvPr>
              <p:cNvSpPr/>
              <p:nvPr/>
            </p:nvSpPr>
            <p:spPr>
              <a:xfrm>
                <a:off x="5512992" y="3291324"/>
                <a:ext cx="345867" cy="1095342"/>
              </a:xfrm>
              <a:custGeom>
                <a:avLst/>
                <a:gdLst>
                  <a:gd name="csX0" fmla="*/ 336566 w 345867"/>
                  <a:gd name="csY0" fmla="*/ 1095343 h 1095342"/>
                  <a:gd name="csX1" fmla="*/ 327665 w 345867"/>
                  <a:gd name="csY1" fmla="*/ 1088741 h 1095342"/>
                  <a:gd name="csX2" fmla="*/ 18603 w 345867"/>
                  <a:gd name="csY2" fmla="*/ 71883 h 1095342"/>
                  <a:gd name="csX3" fmla="*/ 18603 w 345867"/>
                  <a:gd name="csY3" fmla="*/ 1086031 h 1095342"/>
                  <a:gd name="csX4" fmla="*/ 9301 w 345867"/>
                  <a:gd name="csY4" fmla="*/ 1095332 h 1095342"/>
                  <a:gd name="csX5" fmla="*/ 0 w 345867"/>
                  <a:gd name="csY5" fmla="*/ 1086031 h 1095342"/>
                  <a:gd name="csX6" fmla="*/ 0 w 345867"/>
                  <a:gd name="csY6" fmla="*/ 9305 h 1095342"/>
                  <a:gd name="csX7" fmla="*/ 7930 w 345867"/>
                  <a:gd name="csY7" fmla="*/ 99 h 1095342"/>
                  <a:gd name="csX8" fmla="*/ 18202 w 345867"/>
                  <a:gd name="csY8" fmla="*/ 6595 h 1095342"/>
                  <a:gd name="csX9" fmla="*/ 345466 w 345867"/>
                  <a:gd name="csY9" fmla="*/ 1083331 h 1095342"/>
                  <a:gd name="csX10" fmla="*/ 339276 w 345867"/>
                  <a:gd name="csY10" fmla="*/ 1094932 h 1095342"/>
                  <a:gd name="csX11" fmla="*/ 336566 w 345867"/>
                  <a:gd name="csY11" fmla="*/ 1095332 h 109534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45867" h="1095342">
                    <a:moveTo>
                      <a:pt x="336566" y="1095343"/>
                    </a:moveTo>
                    <a:cubicBezTo>
                      <a:pt x="332580" y="1095343"/>
                      <a:pt x="328889" y="1092759"/>
                      <a:pt x="327665" y="1088741"/>
                    </a:cubicBezTo>
                    <a:lnTo>
                      <a:pt x="18603" y="71883"/>
                    </a:lnTo>
                    <a:lnTo>
                      <a:pt x="18603" y="1086031"/>
                    </a:lnTo>
                    <a:cubicBezTo>
                      <a:pt x="18603" y="1091167"/>
                      <a:pt x="14437" y="1095332"/>
                      <a:pt x="9301" y="1095332"/>
                    </a:cubicBezTo>
                    <a:cubicBezTo>
                      <a:pt x="4166" y="1095332"/>
                      <a:pt x="0" y="1091167"/>
                      <a:pt x="0" y="1086031"/>
                    </a:cubicBezTo>
                    <a:lnTo>
                      <a:pt x="0" y="9305"/>
                    </a:lnTo>
                    <a:cubicBezTo>
                      <a:pt x="0" y="4696"/>
                      <a:pt x="3375" y="784"/>
                      <a:pt x="7930" y="99"/>
                    </a:cubicBezTo>
                    <a:cubicBezTo>
                      <a:pt x="12454" y="-566"/>
                      <a:pt x="16852" y="2187"/>
                      <a:pt x="18202" y="6595"/>
                    </a:cubicBezTo>
                    <a:lnTo>
                      <a:pt x="345466" y="1083331"/>
                    </a:lnTo>
                    <a:cubicBezTo>
                      <a:pt x="346953" y="1088246"/>
                      <a:pt x="344180" y="1093445"/>
                      <a:pt x="339276" y="1094932"/>
                    </a:cubicBezTo>
                    <a:cubicBezTo>
                      <a:pt x="338369" y="1095206"/>
                      <a:pt x="337462" y="1095332"/>
                      <a:pt x="336566" y="1095332"/>
                    </a:cubicBezTo>
                    <a:close/>
                  </a:path>
                </a:pathLst>
              </a:custGeom>
              <a:grpFill/>
              <a:ln w="1053" cap="flat">
                <a:noFill/>
                <a:prstDash val="solid"/>
                <a:miter/>
              </a:ln>
            </p:spPr>
            <p:txBody>
              <a:bodyPr/>
              <a:lstStyle/>
              <a:p>
                <a:endParaRPr lang="en-US" noProof="0" dirty="0"/>
              </a:p>
            </p:txBody>
          </p:sp>
          <p:sp>
            <p:nvSpPr>
              <p:cNvPr id="24" name="Freeform: Shape 23">
                <a:extLst>
                  <a:ext uri="{FF2B5EF4-FFF2-40B4-BE49-F238E27FC236}">
                    <a16:creationId xmlns:a16="http://schemas.microsoft.com/office/drawing/2014/main" id="{07781DA5-AFDE-B3A2-A36A-030C203EA512}"/>
                  </a:ext>
                </a:extLst>
              </p:cNvPr>
              <p:cNvSpPr/>
              <p:nvPr/>
            </p:nvSpPr>
            <p:spPr>
              <a:xfrm>
                <a:off x="5145333" y="3291309"/>
                <a:ext cx="386275" cy="1095357"/>
              </a:xfrm>
              <a:custGeom>
                <a:avLst/>
                <a:gdLst>
                  <a:gd name="csX0" fmla="*/ 9305 w 386275"/>
                  <a:gd name="csY0" fmla="*/ 1095358 h 1095357"/>
                  <a:gd name="csX1" fmla="*/ 6300 w 386275"/>
                  <a:gd name="csY1" fmla="*/ 1094852 h 1095357"/>
                  <a:gd name="csX2" fmla="*/ 500 w 386275"/>
                  <a:gd name="csY2" fmla="*/ 1083040 h 1095357"/>
                  <a:gd name="csX3" fmla="*/ 368165 w 386275"/>
                  <a:gd name="csY3" fmla="*/ 6304 h 1095357"/>
                  <a:gd name="csX4" fmla="*/ 379976 w 386275"/>
                  <a:gd name="csY4" fmla="*/ 504 h 1095357"/>
                  <a:gd name="csX5" fmla="*/ 385776 w 386275"/>
                  <a:gd name="csY5" fmla="*/ 12315 h 1095357"/>
                  <a:gd name="csX6" fmla="*/ 18111 w 386275"/>
                  <a:gd name="csY6" fmla="*/ 1089051 h 1095357"/>
                  <a:gd name="csX7" fmla="*/ 9305 w 386275"/>
                  <a:gd name="csY7" fmla="*/ 1095347 h 1095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86275" h="1095357">
                    <a:moveTo>
                      <a:pt x="9305" y="1095358"/>
                    </a:moveTo>
                    <a:cubicBezTo>
                      <a:pt x="8303" y="1095358"/>
                      <a:pt x="7291" y="1095199"/>
                      <a:pt x="6300" y="1094852"/>
                    </a:cubicBezTo>
                    <a:cubicBezTo>
                      <a:pt x="1438" y="1093196"/>
                      <a:pt x="-1156" y="1087902"/>
                      <a:pt x="500" y="1083040"/>
                    </a:cubicBezTo>
                    <a:lnTo>
                      <a:pt x="368165" y="6304"/>
                    </a:lnTo>
                    <a:cubicBezTo>
                      <a:pt x="369820" y="1442"/>
                      <a:pt x="375125" y="-1163"/>
                      <a:pt x="379976" y="504"/>
                    </a:cubicBezTo>
                    <a:cubicBezTo>
                      <a:pt x="384837" y="2159"/>
                      <a:pt x="387432" y="7453"/>
                      <a:pt x="385776" y="12315"/>
                    </a:cubicBezTo>
                    <a:lnTo>
                      <a:pt x="18111" y="1089051"/>
                    </a:lnTo>
                    <a:cubicBezTo>
                      <a:pt x="16793" y="1092911"/>
                      <a:pt x="13175" y="1095347"/>
                      <a:pt x="9305" y="1095347"/>
                    </a:cubicBezTo>
                    <a:close/>
                  </a:path>
                </a:pathLst>
              </a:custGeom>
              <a:grpFill/>
              <a:ln w="1053" cap="flat">
                <a:noFill/>
                <a:prstDash val="solid"/>
                <a:miter/>
              </a:ln>
            </p:spPr>
            <p:txBody>
              <a:bodyPr/>
              <a:lstStyle/>
              <a:p>
                <a:endParaRPr lang="en-US" noProof="0" dirty="0"/>
              </a:p>
            </p:txBody>
          </p:sp>
        </p:grpSp>
        <p:sp>
          <p:nvSpPr>
            <p:cNvPr id="26" name="Freeform: Shape 25">
              <a:extLst>
                <a:ext uri="{FF2B5EF4-FFF2-40B4-BE49-F238E27FC236}">
                  <a16:creationId xmlns:a16="http://schemas.microsoft.com/office/drawing/2014/main" id="{2CAC2FCA-A09B-1B61-EE08-83FFCDE3AA3D}"/>
                </a:ext>
              </a:extLst>
            </p:cNvPr>
            <p:cNvSpPr/>
            <p:nvPr/>
          </p:nvSpPr>
          <p:spPr>
            <a:xfrm>
              <a:off x="11100596" y="3736337"/>
              <a:ext cx="113798" cy="113798"/>
            </a:xfrm>
            <a:custGeom>
              <a:avLst/>
              <a:gdLst>
                <a:gd name="csX0" fmla="*/ 51727 w 103453"/>
                <a:gd name="csY0" fmla="*/ 103453 h 103453"/>
                <a:gd name="csX1" fmla="*/ 0 w 103453"/>
                <a:gd name="csY1" fmla="*/ 51727 h 103453"/>
                <a:gd name="csX2" fmla="*/ 51727 w 103453"/>
                <a:gd name="csY2" fmla="*/ 0 h 103453"/>
                <a:gd name="csX3" fmla="*/ 103453 w 103453"/>
                <a:gd name="csY3" fmla="*/ 51727 h 103453"/>
                <a:gd name="csX4" fmla="*/ 51727 w 103453"/>
                <a:gd name="csY4" fmla="*/ 103453 h 103453"/>
                <a:gd name="csX5" fmla="*/ 51727 w 103453"/>
                <a:gd name="csY5" fmla="*/ 18613 h 103453"/>
                <a:gd name="csX6" fmla="*/ 18603 w 103453"/>
                <a:gd name="csY6" fmla="*/ 51737 h 103453"/>
                <a:gd name="csX7" fmla="*/ 51727 w 103453"/>
                <a:gd name="csY7" fmla="*/ 84861 h 103453"/>
                <a:gd name="csX8" fmla="*/ 84851 w 103453"/>
                <a:gd name="csY8" fmla="*/ 51737 h 103453"/>
                <a:gd name="csX9" fmla="*/ 51727 w 103453"/>
                <a:gd name="csY9" fmla="*/ 18613 h 1034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3453" h="103453">
                  <a:moveTo>
                    <a:pt x="51727" y="103453"/>
                  </a:moveTo>
                  <a:cubicBezTo>
                    <a:pt x="23201" y="103453"/>
                    <a:pt x="0" y="80253"/>
                    <a:pt x="0" y="51727"/>
                  </a:cubicBezTo>
                  <a:cubicBezTo>
                    <a:pt x="0" y="23201"/>
                    <a:pt x="23201" y="0"/>
                    <a:pt x="51727" y="0"/>
                  </a:cubicBezTo>
                  <a:cubicBezTo>
                    <a:pt x="80253" y="0"/>
                    <a:pt x="103453" y="23201"/>
                    <a:pt x="103453" y="51727"/>
                  </a:cubicBezTo>
                  <a:cubicBezTo>
                    <a:pt x="103453" y="80253"/>
                    <a:pt x="80253" y="103453"/>
                    <a:pt x="51727" y="103453"/>
                  </a:cubicBezTo>
                  <a:close/>
                  <a:moveTo>
                    <a:pt x="51727" y="18613"/>
                  </a:moveTo>
                  <a:cubicBezTo>
                    <a:pt x="33461" y="18613"/>
                    <a:pt x="18603" y="33472"/>
                    <a:pt x="18603" y="51737"/>
                  </a:cubicBezTo>
                  <a:cubicBezTo>
                    <a:pt x="18603" y="70002"/>
                    <a:pt x="33461" y="84861"/>
                    <a:pt x="51727" y="84861"/>
                  </a:cubicBezTo>
                  <a:cubicBezTo>
                    <a:pt x="69992" y="84861"/>
                    <a:pt x="84851" y="70002"/>
                    <a:pt x="84851" y="51737"/>
                  </a:cubicBezTo>
                  <a:cubicBezTo>
                    <a:pt x="84851" y="33472"/>
                    <a:pt x="69992" y="18613"/>
                    <a:pt x="51727" y="18613"/>
                  </a:cubicBezTo>
                  <a:close/>
                </a:path>
              </a:pathLst>
            </a:custGeom>
            <a:solidFill>
              <a:schemeClr val="accent4"/>
            </a:solidFill>
            <a:ln w="1053" cap="flat">
              <a:noFill/>
              <a:prstDash val="solid"/>
              <a:miter/>
            </a:ln>
          </p:spPr>
          <p:txBody>
            <a:bodyPr/>
            <a:lstStyle/>
            <a:p>
              <a:endParaRPr lang="en-US" noProof="0" dirty="0"/>
            </a:p>
          </p:txBody>
        </p:sp>
        <p:sp>
          <p:nvSpPr>
            <p:cNvPr id="27" name="Freeform: Shape 26">
              <a:extLst>
                <a:ext uri="{FF2B5EF4-FFF2-40B4-BE49-F238E27FC236}">
                  <a16:creationId xmlns:a16="http://schemas.microsoft.com/office/drawing/2014/main" id="{49C2BA79-9B6B-2F6A-36BD-4CF856CFDDB2}"/>
                </a:ext>
              </a:extLst>
            </p:cNvPr>
            <p:cNvSpPr/>
            <p:nvPr/>
          </p:nvSpPr>
          <p:spPr>
            <a:xfrm>
              <a:off x="11147252" y="3829657"/>
              <a:ext cx="380454" cy="1204888"/>
            </a:xfrm>
            <a:custGeom>
              <a:avLst/>
              <a:gdLst>
                <a:gd name="csX0" fmla="*/ 336566 w 345867"/>
                <a:gd name="csY0" fmla="*/ 1095353 h 1095353"/>
                <a:gd name="csX1" fmla="*/ 327666 w 345867"/>
                <a:gd name="csY1" fmla="*/ 1088752 h 1095353"/>
                <a:gd name="csX2" fmla="*/ 18603 w 345867"/>
                <a:gd name="csY2" fmla="*/ 71894 h 1095353"/>
                <a:gd name="csX3" fmla="*/ 18603 w 345867"/>
                <a:gd name="csY3" fmla="*/ 1086041 h 1095353"/>
                <a:gd name="csX4" fmla="*/ 9301 w 345867"/>
                <a:gd name="csY4" fmla="*/ 1095343 h 1095353"/>
                <a:gd name="csX5" fmla="*/ 0 w 345867"/>
                <a:gd name="csY5" fmla="*/ 1086041 h 1095353"/>
                <a:gd name="csX6" fmla="*/ 0 w 345867"/>
                <a:gd name="csY6" fmla="*/ 9305 h 1095353"/>
                <a:gd name="csX7" fmla="*/ 7930 w 345867"/>
                <a:gd name="csY7" fmla="*/ 99 h 1095353"/>
                <a:gd name="csX8" fmla="*/ 18202 w 345867"/>
                <a:gd name="csY8" fmla="*/ 6595 h 1095353"/>
                <a:gd name="csX9" fmla="*/ 345467 w 345867"/>
                <a:gd name="csY9" fmla="*/ 1083331 h 1095353"/>
                <a:gd name="csX10" fmla="*/ 339276 w 345867"/>
                <a:gd name="csY10" fmla="*/ 1094932 h 1095353"/>
                <a:gd name="csX11" fmla="*/ 336566 w 345867"/>
                <a:gd name="csY11" fmla="*/ 1095332 h 10953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Lst>
              <a:rect l="l" t="t" r="r" b="b"/>
              <a:pathLst>
                <a:path w="345867" h="1095353">
                  <a:moveTo>
                    <a:pt x="336566" y="1095353"/>
                  </a:moveTo>
                  <a:cubicBezTo>
                    <a:pt x="332580" y="1095353"/>
                    <a:pt x="328889" y="1092770"/>
                    <a:pt x="327666" y="1088752"/>
                  </a:cubicBezTo>
                  <a:lnTo>
                    <a:pt x="18603" y="71894"/>
                  </a:lnTo>
                  <a:lnTo>
                    <a:pt x="18603" y="1086041"/>
                  </a:lnTo>
                  <a:cubicBezTo>
                    <a:pt x="18603" y="1091177"/>
                    <a:pt x="14437" y="1095343"/>
                    <a:pt x="9301" y="1095343"/>
                  </a:cubicBezTo>
                  <a:cubicBezTo>
                    <a:pt x="4166" y="1095343"/>
                    <a:pt x="0" y="1091177"/>
                    <a:pt x="0" y="1086041"/>
                  </a:cubicBezTo>
                  <a:lnTo>
                    <a:pt x="0" y="9305"/>
                  </a:lnTo>
                  <a:cubicBezTo>
                    <a:pt x="0" y="4696"/>
                    <a:pt x="3375" y="784"/>
                    <a:pt x="7930" y="99"/>
                  </a:cubicBezTo>
                  <a:cubicBezTo>
                    <a:pt x="12455" y="-566"/>
                    <a:pt x="16852" y="2187"/>
                    <a:pt x="18202" y="6595"/>
                  </a:cubicBezTo>
                  <a:lnTo>
                    <a:pt x="345467" y="1083331"/>
                  </a:lnTo>
                  <a:cubicBezTo>
                    <a:pt x="346953" y="1088246"/>
                    <a:pt x="344180" y="1093445"/>
                    <a:pt x="339276" y="1094932"/>
                  </a:cubicBezTo>
                  <a:cubicBezTo>
                    <a:pt x="338369" y="1095206"/>
                    <a:pt x="337462" y="1095332"/>
                    <a:pt x="336566" y="1095332"/>
                  </a:cubicBezTo>
                  <a:close/>
                </a:path>
              </a:pathLst>
            </a:custGeom>
            <a:solidFill>
              <a:schemeClr val="accent4"/>
            </a:solidFill>
            <a:ln w="1053" cap="flat">
              <a:noFill/>
              <a:prstDash val="solid"/>
              <a:miter/>
            </a:ln>
          </p:spPr>
          <p:txBody>
            <a:bodyPr/>
            <a:lstStyle/>
            <a:p>
              <a:endParaRPr lang="en-US" noProof="0" dirty="0"/>
            </a:p>
          </p:txBody>
        </p:sp>
        <p:sp>
          <p:nvSpPr>
            <p:cNvPr id="28" name="Freeform: Shape 27">
              <a:extLst>
                <a:ext uri="{FF2B5EF4-FFF2-40B4-BE49-F238E27FC236}">
                  <a16:creationId xmlns:a16="http://schemas.microsoft.com/office/drawing/2014/main" id="{E7FAC60E-C2C1-D7B8-3845-482EB79C440E}"/>
                </a:ext>
              </a:extLst>
            </p:cNvPr>
            <p:cNvSpPr/>
            <p:nvPr/>
          </p:nvSpPr>
          <p:spPr>
            <a:xfrm>
              <a:off x="10742828" y="3829653"/>
              <a:ext cx="424903" cy="1204893"/>
            </a:xfrm>
            <a:custGeom>
              <a:avLst/>
              <a:gdLst>
                <a:gd name="csX0" fmla="*/ 9305 w 386275"/>
                <a:gd name="csY0" fmla="*/ 1095358 h 1095357"/>
                <a:gd name="csX1" fmla="*/ 6300 w 386275"/>
                <a:gd name="csY1" fmla="*/ 1094852 h 1095357"/>
                <a:gd name="csX2" fmla="*/ 500 w 386275"/>
                <a:gd name="csY2" fmla="*/ 1083040 h 1095357"/>
                <a:gd name="csX3" fmla="*/ 368165 w 386275"/>
                <a:gd name="csY3" fmla="*/ 6304 h 1095357"/>
                <a:gd name="csX4" fmla="*/ 379976 w 386275"/>
                <a:gd name="csY4" fmla="*/ 504 h 1095357"/>
                <a:gd name="csX5" fmla="*/ 385776 w 386275"/>
                <a:gd name="csY5" fmla="*/ 12315 h 1095357"/>
                <a:gd name="csX6" fmla="*/ 18111 w 386275"/>
                <a:gd name="csY6" fmla="*/ 1089051 h 1095357"/>
                <a:gd name="csX7" fmla="*/ 9305 w 386275"/>
                <a:gd name="csY7" fmla="*/ 1095347 h 1095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86275" h="1095357">
                  <a:moveTo>
                    <a:pt x="9305" y="1095358"/>
                  </a:moveTo>
                  <a:cubicBezTo>
                    <a:pt x="8303" y="1095358"/>
                    <a:pt x="7291" y="1095200"/>
                    <a:pt x="6300" y="1094852"/>
                  </a:cubicBezTo>
                  <a:cubicBezTo>
                    <a:pt x="1438" y="1093196"/>
                    <a:pt x="-1156" y="1087902"/>
                    <a:pt x="500" y="1083040"/>
                  </a:cubicBezTo>
                  <a:lnTo>
                    <a:pt x="368165" y="6304"/>
                  </a:lnTo>
                  <a:cubicBezTo>
                    <a:pt x="369820" y="1442"/>
                    <a:pt x="375125" y="-1163"/>
                    <a:pt x="379976" y="504"/>
                  </a:cubicBezTo>
                  <a:cubicBezTo>
                    <a:pt x="384837" y="2159"/>
                    <a:pt x="387432" y="7453"/>
                    <a:pt x="385776" y="12315"/>
                  </a:cubicBezTo>
                  <a:lnTo>
                    <a:pt x="18111" y="1089051"/>
                  </a:lnTo>
                  <a:cubicBezTo>
                    <a:pt x="16793" y="1092911"/>
                    <a:pt x="13175" y="1095347"/>
                    <a:pt x="9305" y="1095347"/>
                  </a:cubicBezTo>
                  <a:close/>
                </a:path>
              </a:pathLst>
            </a:custGeom>
            <a:solidFill>
              <a:schemeClr val="accent4"/>
            </a:solidFill>
            <a:ln w="1053" cap="flat">
              <a:noFill/>
              <a:prstDash val="solid"/>
              <a:miter/>
            </a:ln>
          </p:spPr>
          <p:txBody>
            <a:bodyPr/>
            <a:lstStyle/>
            <a:p>
              <a:endParaRPr lang="en-US" noProof="0" dirty="0"/>
            </a:p>
          </p:txBody>
        </p:sp>
        <p:grpSp>
          <p:nvGrpSpPr>
            <p:cNvPr id="31" name="Graphic 8">
              <a:extLst>
                <a:ext uri="{FF2B5EF4-FFF2-40B4-BE49-F238E27FC236}">
                  <a16:creationId xmlns:a16="http://schemas.microsoft.com/office/drawing/2014/main" id="{AB6FCA35-4BBA-6010-2E46-18FC2061D331}"/>
                </a:ext>
              </a:extLst>
            </p:cNvPr>
            <p:cNvGrpSpPr/>
            <p:nvPr/>
          </p:nvGrpSpPr>
          <p:grpSpPr>
            <a:xfrm>
              <a:off x="8041946" y="2885284"/>
              <a:ext cx="3353879" cy="2783306"/>
              <a:chOff x="5264865" y="2957209"/>
              <a:chExt cx="3048981" cy="2611240"/>
            </a:xfrm>
            <a:solidFill>
              <a:schemeClr val="accent4"/>
            </a:solidFill>
          </p:grpSpPr>
          <p:grpSp>
            <p:nvGrpSpPr>
              <p:cNvPr id="32" name="Graphic 8">
                <a:extLst>
                  <a:ext uri="{FF2B5EF4-FFF2-40B4-BE49-F238E27FC236}">
                    <a16:creationId xmlns:a16="http://schemas.microsoft.com/office/drawing/2014/main" id="{28E1004A-18A8-C83E-CAA1-40294ABD720E}"/>
                  </a:ext>
                </a:extLst>
              </p:cNvPr>
              <p:cNvGrpSpPr/>
              <p:nvPr/>
            </p:nvGrpSpPr>
            <p:grpSpPr>
              <a:xfrm>
                <a:off x="5264865" y="2957209"/>
                <a:ext cx="3048981" cy="2364787"/>
                <a:chOff x="5264865" y="2957209"/>
                <a:chExt cx="3048981" cy="2364787"/>
              </a:xfrm>
              <a:grpFill/>
            </p:grpSpPr>
            <p:sp>
              <p:nvSpPr>
                <p:cNvPr id="33" name="Oval 32">
                  <a:extLst>
                    <a:ext uri="{FF2B5EF4-FFF2-40B4-BE49-F238E27FC236}">
                      <a16:creationId xmlns:a16="http://schemas.microsoft.com/office/drawing/2014/main" id="{C222E931-73EC-2B4B-4C20-26E449A86CC9}"/>
                    </a:ext>
                  </a:extLst>
                </p:cNvPr>
                <p:cNvSpPr/>
                <p:nvPr/>
              </p:nvSpPr>
              <p:spPr>
                <a:xfrm>
                  <a:off x="6724660" y="2957209"/>
                  <a:ext cx="133297" cy="133297"/>
                </a:xfrm>
                <a:prstGeom prst="ellipse">
                  <a:avLst/>
                </a:prstGeom>
                <a:grpFill/>
                <a:ln w="1053" cap="flat">
                  <a:noFill/>
                  <a:prstDash val="solid"/>
                  <a:miter/>
                </a:ln>
              </p:spPr>
              <p:txBody>
                <a:bodyPr/>
                <a:lstStyle/>
                <a:p>
                  <a:endParaRPr lang="en-US" noProof="0" dirty="0"/>
                </a:p>
              </p:txBody>
            </p:sp>
            <p:sp>
              <p:nvSpPr>
                <p:cNvPr id="34" name="Freeform: Shape 33">
                  <a:extLst>
                    <a:ext uri="{FF2B5EF4-FFF2-40B4-BE49-F238E27FC236}">
                      <a16:creationId xmlns:a16="http://schemas.microsoft.com/office/drawing/2014/main" id="{F910268C-B60F-6EB4-FB42-3CB4D03179C5}"/>
                    </a:ext>
                  </a:extLst>
                </p:cNvPr>
                <p:cNvSpPr/>
                <p:nvPr/>
              </p:nvSpPr>
              <p:spPr>
                <a:xfrm>
                  <a:off x="5264865" y="3058928"/>
                  <a:ext cx="3048981" cy="725134"/>
                </a:xfrm>
                <a:custGeom>
                  <a:avLst/>
                  <a:gdLst>
                    <a:gd name="csX0" fmla="*/ 3044096 w 3048981"/>
                    <a:gd name="csY0" fmla="*/ 633083 h 725134"/>
                    <a:gd name="csX1" fmla="*/ 3023775 w 3048981"/>
                    <a:gd name="csY1" fmla="*/ 632124 h 725134"/>
                    <a:gd name="csX2" fmla="*/ 2713879 w 3048981"/>
                    <a:gd name="csY2" fmla="*/ 619617 h 725134"/>
                    <a:gd name="csX3" fmla="*/ 2237551 w 3048981"/>
                    <a:gd name="csY3" fmla="*/ 429678 h 725134"/>
                    <a:gd name="csX4" fmla="*/ 1745246 w 3048981"/>
                    <a:gd name="csY4" fmla="*/ 257045 h 725134"/>
                    <a:gd name="csX5" fmla="*/ 1553199 w 3048981"/>
                    <a:gd name="csY5" fmla="*/ 217066 h 725134"/>
                    <a:gd name="csX6" fmla="*/ 1361151 w 3048981"/>
                    <a:gd name="csY6" fmla="*/ 177088 h 725134"/>
                    <a:gd name="csX7" fmla="*/ 840847 w 3048981"/>
                    <a:gd name="csY7" fmla="*/ 138944 h 725134"/>
                    <a:gd name="csX8" fmla="*/ 328295 w 3048981"/>
                    <a:gd name="csY8" fmla="*/ 123041 h 725134"/>
                    <a:gd name="csX9" fmla="*/ 39153 w 3048981"/>
                    <a:gd name="csY9" fmla="*/ 10866 h 725134"/>
                    <a:gd name="csX10" fmla="*/ 20129 w 3048981"/>
                    <a:gd name="csY10" fmla="*/ 3642 h 725134"/>
                    <a:gd name="csX11" fmla="*/ 250183 w 3048981"/>
                    <a:gd name="csY11" fmla="*/ 181074 h 725134"/>
                    <a:gd name="csX12" fmla="*/ 931994 w 3048981"/>
                    <a:gd name="csY12" fmla="*/ 236333 h 725134"/>
                    <a:gd name="csX13" fmla="*/ 1455250 w 3048981"/>
                    <a:gd name="csY13" fmla="*/ 370010 h 725134"/>
                    <a:gd name="csX14" fmla="*/ 1518609 w 3048981"/>
                    <a:gd name="csY14" fmla="*/ 383203 h 725134"/>
                    <a:gd name="csX15" fmla="*/ 1581967 w 3048981"/>
                    <a:gd name="csY15" fmla="*/ 396396 h 725134"/>
                    <a:gd name="csX16" fmla="*/ 2115105 w 3048981"/>
                    <a:gd name="csY16" fmla="*/ 482607 h 725134"/>
                    <a:gd name="csX17" fmla="*/ 2762337 w 3048981"/>
                    <a:gd name="csY17" fmla="*/ 703993 h 725134"/>
                    <a:gd name="csX18" fmla="*/ 3044086 w 3048981"/>
                    <a:gd name="csY18" fmla="*/ 633094 h 72513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Lst>
                  <a:rect l="l" t="t" r="r" b="b"/>
                  <a:pathLst>
                    <a:path w="3048981" h="725134">
                      <a:moveTo>
                        <a:pt x="3044096" y="633083"/>
                      </a:moveTo>
                      <a:cubicBezTo>
                        <a:pt x="3040901" y="623613"/>
                        <a:pt x="3028109" y="623118"/>
                        <a:pt x="3023775" y="632124"/>
                      </a:cubicBezTo>
                      <a:cubicBezTo>
                        <a:pt x="2993772" y="694322"/>
                        <a:pt x="2872813" y="652688"/>
                        <a:pt x="2713879" y="619617"/>
                      </a:cubicBezTo>
                      <a:cubicBezTo>
                        <a:pt x="2535878" y="582569"/>
                        <a:pt x="2399406" y="504637"/>
                        <a:pt x="2237551" y="429678"/>
                      </a:cubicBezTo>
                      <a:cubicBezTo>
                        <a:pt x="2075696" y="354719"/>
                        <a:pt x="1891599" y="287511"/>
                        <a:pt x="1745246" y="257045"/>
                      </a:cubicBezTo>
                      <a:cubicBezTo>
                        <a:pt x="1598893" y="226578"/>
                        <a:pt x="1553199" y="217066"/>
                        <a:pt x="1553199" y="217066"/>
                      </a:cubicBezTo>
                      <a:cubicBezTo>
                        <a:pt x="1553199" y="217066"/>
                        <a:pt x="1507504" y="207554"/>
                        <a:pt x="1361151" y="177088"/>
                      </a:cubicBezTo>
                      <a:cubicBezTo>
                        <a:pt x="1214798" y="146621"/>
                        <a:pt x="1019175" y="134789"/>
                        <a:pt x="840847" y="138944"/>
                      </a:cubicBezTo>
                      <a:cubicBezTo>
                        <a:pt x="662530" y="143099"/>
                        <a:pt x="506296" y="160098"/>
                        <a:pt x="328295" y="123041"/>
                      </a:cubicBezTo>
                      <a:cubicBezTo>
                        <a:pt x="169371" y="89959"/>
                        <a:pt x="41842" y="79867"/>
                        <a:pt x="39153" y="10866"/>
                      </a:cubicBezTo>
                      <a:cubicBezTo>
                        <a:pt x="38763" y="879"/>
                        <a:pt x="26836" y="-3771"/>
                        <a:pt x="20129" y="3642"/>
                      </a:cubicBezTo>
                      <a:cubicBezTo>
                        <a:pt x="-13259" y="40552"/>
                        <a:pt x="-41195" y="120415"/>
                        <a:pt x="250183" y="181074"/>
                      </a:cubicBezTo>
                      <a:cubicBezTo>
                        <a:pt x="641776" y="262581"/>
                        <a:pt x="725330" y="218079"/>
                        <a:pt x="931994" y="236333"/>
                      </a:cubicBezTo>
                      <a:cubicBezTo>
                        <a:pt x="1138668" y="254588"/>
                        <a:pt x="1434475" y="291403"/>
                        <a:pt x="1455250" y="370010"/>
                      </a:cubicBezTo>
                      <a:lnTo>
                        <a:pt x="1518609" y="383203"/>
                      </a:lnTo>
                      <a:lnTo>
                        <a:pt x="1581967" y="396396"/>
                      </a:lnTo>
                      <a:cubicBezTo>
                        <a:pt x="1632386" y="332605"/>
                        <a:pt x="1918312" y="416886"/>
                        <a:pt x="2115105" y="482607"/>
                      </a:cubicBezTo>
                      <a:cubicBezTo>
                        <a:pt x="2311898" y="548328"/>
                        <a:pt x="2370743" y="622485"/>
                        <a:pt x="2762337" y="703993"/>
                      </a:cubicBezTo>
                      <a:cubicBezTo>
                        <a:pt x="3053725" y="764641"/>
                        <a:pt x="3059968" y="680254"/>
                        <a:pt x="3044086" y="633094"/>
                      </a:cubicBezTo>
                      <a:close/>
                    </a:path>
                  </a:pathLst>
                </a:custGeom>
                <a:grpFill/>
                <a:ln w="1053" cap="flat">
                  <a:noFill/>
                  <a:prstDash val="solid"/>
                  <a:miter/>
                </a:ln>
              </p:spPr>
              <p:txBody>
                <a:bodyPr/>
                <a:lstStyle/>
                <a:p>
                  <a:endParaRPr lang="en-US" noProof="0" dirty="0"/>
                </a:p>
              </p:txBody>
            </p:sp>
            <p:sp>
              <p:nvSpPr>
                <p:cNvPr id="35" name="Freeform: Shape 34">
                  <a:extLst>
                    <a:ext uri="{FF2B5EF4-FFF2-40B4-BE49-F238E27FC236}">
                      <a16:creationId xmlns:a16="http://schemas.microsoft.com/office/drawing/2014/main" id="{D8D232DF-A3F8-1278-57CB-61362D0619AB}"/>
                    </a:ext>
                  </a:extLst>
                </p:cNvPr>
                <p:cNvSpPr/>
                <p:nvPr/>
              </p:nvSpPr>
              <p:spPr>
                <a:xfrm>
                  <a:off x="6660837" y="3184690"/>
                  <a:ext cx="267523" cy="2137306"/>
                </a:xfrm>
                <a:custGeom>
                  <a:avLst/>
                  <a:gdLst>
                    <a:gd name="csX0" fmla="*/ 265277 w 267523"/>
                    <a:gd name="csY0" fmla="*/ 1979733 h 2137306"/>
                    <a:gd name="csX1" fmla="*/ 188515 w 267523"/>
                    <a:gd name="csY1" fmla="*/ 0 h 2137306"/>
                    <a:gd name="csX2" fmla="*/ 78998 w 267523"/>
                    <a:gd name="csY2" fmla="*/ 0 h 2137306"/>
                    <a:gd name="csX3" fmla="*/ 2236 w 267523"/>
                    <a:gd name="csY3" fmla="*/ 1979733 h 2137306"/>
                    <a:gd name="csX4" fmla="*/ 40622 w 267523"/>
                    <a:gd name="csY4" fmla="*/ 2137307 h 2137306"/>
                    <a:gd name="csX5" fmla="*/ 226901 w 267523"/>
                    <a:gd name="csY5" fmla="*/ 2137307 h 2137306"/>
                    <a:gd name="csX6" fmla="*/ 265288 w 267523"/>
                    <a:gd name="csY6" fmla="*/ 1979733 h 213730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7523" h="2137306">
                      <a:moveTo>
                        <a:pt x="265277" y="1979733"/>
                      </a:moveTo>
                      <a:lnTo>
                        <a:pt x="188515" y="0"/>
                      </a:lnTo>
                      <a:lnTo>
                        <a:pt x="78998" y="0"/>
                      </a:lnTo>
                      <a:lnTo>
                        <a:pt x="2236" y="1979733"/>
                      </a:lnTo>
                      <a:cubicBezTo>
                        <a:pt x="2236" y="1979733"/>
                        <a:pt x="-13920" y="2068622"/>
                        <a:pt x="40622" y="2137307"/>
                      </a:cubicBezTo>
                      <a:lnTo>
                        <a:pt x="226901" y="2137307"/>
                      </a:lnTo>
                      <a:cubicBezTo>
                        <a:pt x="281444" y="2068622"/>
                        <a:pt x="265288" y="1979733"/>
                        <a:pt x="265288" y="1979733"/>
                      </a:cubicBezTo>
                      <a:close/>
                    </a:path>
                  </a:pathLst>
                </a:custGeom>
                <a:grpFill/>
                <a:ln w="1053" cap="flat">
                  <a:noFill/>
                  <a:prstDash val="solid"/>
                  <a:miter/>
                </a:ln>
              </p:spPr>
              <p:txBody>
                <a:bodyPr/>
                <a:lstStyle/>
                <a:p>
                  <a:endParaRPr lang="en-US" noProof="0" dirty="0"/>
                </a:p>
              </p:txBody>
            </p:sp>
            <p:sp>
              <p:nvSpPr>
                <p:cNvPr id="36" name="Freeform: Shape 35">
                  <a:extLst>
                    <a:ext uri="{FF2B5EF4-FFF2-40B4-BE49-F238E27FC236}">
                      <a16:creationId xmlns:a16="http://schemas.microsoft.com/office/drawing/2014/main" id="{E1E14258-1493-1C53-A400-6C3643CF6B98}"/>
                    </a:ext>
                  </a:extLst>
                </p:cNvPr>
                <p:cNvSpPr/>
                <p:nvPr/>
              </p:nvSpPr>
              <p:spPr>
                <a:xfrm>
                  <a:off x="6660837" y="3184690"/>
                  <a:ext cx="267523" cy="2137306"/>
                </a:xfrm>
                <a:custGeom>
                  <a:avLst/>
                  <a:gdLst>
                    <a:gd name="csX0" fmla="*/ 265277 w 267523"/>
                    <a:gd name="csY0" fmla="*/ 1979733 h 2137306"/>
                    <a:gd name="csX1" fmla="*/ 188515 w 267523"/>
                    <a:gd name="csY1" fmla="*/ 0 h 2137306"/>
                    <a:gd name="csX2" fmla="*/ 78998 w 267523"/>
                    <a:gd name="csY2" fmla="*/ 0 h 2137306"/>
                    <a:gd name="csX3" fmla="*/ 2236 w 267523"/>
                    <a:gd name="csY3" fmla="*/ 1979733 h 2137306"/>
                    <a:gd name="csX4" fmla="*/ 40622 w 267523"/>
                    <a:gd name="csY4" fmla="*/ 2137307 h 2137306"/>
                    <a:gd name="csX5" fmla="*/ 226901 w 267523"/>
                    <a:gd name="csY5" fmla="*/ 2137307 h 2137306"/>
                    <a:gd name="csX6" fmla="*/ 265288 w 267523"/>
                    <a:gd name="csY6" fmla="*/ 1979733 h 2137306"/>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267523" h="2137306">
                      <a:moveTo>
                        <a:pt x="265277" y="1979733"/>
                      </a:moveTo>
                      <a:lnTo>
                        <a:pt x="188515" y="0"/>
                      </a:lnTo>
                      <a:lnTo>
                        <a:pt x="78998" y="0"/>
                      </a:lnTo>
                      <a:lnTo>
                        <a:pt x="2236" y="1979733"/>
                      </a:lnTo>
                      <a:cubicBezTo>
                        <a:pt x="2236" y="1979733"/>
                        <a:pt x="-13920" y="2068622"/>
                        <a:pt x="40622" y="2137307"/>
                      </a:cubicBezTo>
                      <a:lnTo>
                        <a:pt x="226901" y="2137307"/>
                      </a:lnTo>
                      <a:cubicBezTo>
                        <a:pt x="281444" y="2068622"/>
                        <a:pt x="265288" y="1979733"/>
                        <a:pt x="265288" y="1979733"/>
                      </a:cubicBezTo>
                      <a:close/>
                    </a:path>
                  </a:pathLst>
                </a:custGeom>
                <a:grpFill/>
                <a:ln w="1053" cap="flat">
                  <a:noFill/>
                  <a:prstDash val="solid"/>
                  <a:miter/>
                </a:ln>
              </p:spPr>
              <p:txBody>
                <a:bodyPr/>
                <a:lstStyle/>
                <a:p>
                  <a:endParaRPr lang="en-US" noProof="0" dirty="0"/>
                </a:p>
              </p:txBody>
            </p:sp>
            <p:sp>
              <p:nvSpPr>
                <p:cNvPr id="37" name="Freeform: Shape 36">
                  <a:extLst>
                    <a:ext uri="{FF2B5EF4-FFF2-40B4-BE49-F238E27FC236}">
                      <a16:creationId xmlns:a16="http://schemas.microsoft.com/office/drawing/2014/main" id="{313E7395-6AE0-F104-F24D-6AB5FDF4F374}"/>
                    </a:ext>
                  </a:extLst>
                </p:cNvPr>
                <p:cNvSpPr/>
                <p:nvPr/>
              </p:nvSpPr>
              <p:spPr>
                <a:xfrm>
                  <a:off x="6747716" y="3005666"/>
                  <a:ext cx="91415" cy="179023"/>
                </a:xfrm>
                <a:custGeom>
                  <a:avLst/>
                  <a:gdLst>
                    <a:gd name="csX0" fmla="*/ 45703 w 91415"/>
                    <a:gd name="csY0" fmla="*/ 0 h 179023"/>
                    <a:gd name="csX1" fmla="*/ 45703 w 91415"/>
                    <a:gd name="csY1" fmla="*/ 0 h 179023"/>
                    <a:gd name="csX2" fmla="*/ 79691 w 91415"/>
                    <a:gd name="csY2" fmla="*/ 30635 h 179023"/>
                    <a:gd name="csX3" fmla="*/ 91228 w 91415"/>
                    <a:gd name="csY3" fmla="*/ 141302 h 179023"/>
                    <a:gd name="csX4" fmla="*/ 57239 w 91415"/>
                    <a:gd name="csY4" fmla="*/ 179024 h 179023"/>
                    <a:gd name="csX5" fmla="*/ 34176 w 91415"/>
                    <a:gd name="csY5" fmla="*/ 179024 h 179023"/>
                    <a:gd name="csX6" fmla="*/ 187 w 91415"/>
                    <a:gd name="csY6" fmla="*/ 141302 h 179023"/>
                    <a:gd name="csX7" fmla="*/ 11724 w 91415"/>
                    <a:gd name="csY7" fmla="*/ 30635 h 179023"/>
                    <a:gd name="csX8" fmla="*/ 45713 w 91415"/>
                    <a:gd name="csY8" fmla="*/ 0 h 17902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Lst>
                  <a:rect l="l" t="t" r="r" b="b"/>
                  <a:pathLst>
                    <a:path w="91415" h="179023">
                      <a:moveTo>
                        <a:pt x="45703" y="0"/>
                      </a:moveTo>
                      <a:lnTo>
                        <a:pt x="45703" y="0"/>
                      </a:lnTo>
                      <a:cubicBezTo>
                        <a:pt x="63208" y="0"/>
                        <a:pt x="77877" y="13224"/>
                        <a:pt x="79691" y="30635"/>
                      </a:cubicBezTo>
                      <a:lnTo>
                        <a:pt x="91228" y="141302"/>
                      </a:lnTo>
                      <a:cubicBezTo>
                        <a:pt x="93327" y="161465"/>
                        <a:pt x="77508" y="179024"/>
                        <a:pt x="57239" y="179024"/>
                      </a:cubicBezTo>
                      <a:lnTo>
                        <a:pt x="34176" y="179024"/>
                      </a:lnTo>
                      <a:cubicBezTo>
                        <a:pt x="13897" y="179024"/>
                        <a:pt x="-1911" y="161476"/>
                        <a:pt x="187" y="141302"/>
                      </a:cubicBezTo>
                      <a:lnTo>
                        <a:pt x="11724" y="30635"/>
                      </a:lnTo>
                      <a:cubicBezTo>
                        <a:pt x="13538" y="13224"/>
                        <a:pt x="28207" y="0"/>
                        <a:pt x="45713" y="0"/>
                      </a:cubicBezTo>
                      <a:close/>
                    </a:path>
                  </a:pathLst>
                </a:custGeom>
                <a:grpFill/>
                <a:ln w="1053" cap="flat">
                  <a:noFill/>
                  <a:prstDash val="solid"/>
                  <a:miter/>
                </a:ln>
              </p:spPr>
              <p:txBody>
                <a:bodyPr/>
                <a:lstStyle/>
                <a:p>
                  <a:endParaRPr lang="en-US" noProof="0" dirty="0"/>
                </a:p>
              </p:txBody>
            </p:sp>
            <p:sp>
              <p:nvSpPr>
                <p:cNvPr id="38" name="Rectangle: Rounded Corners 37">
                  <a:extLst>
                    <a:ext uri="{FF2B5EF4-FFF2-40B4-BE49-F238E27FC236}">
                      <a16:creationId xmlns:a16="http://schemas.microsoft.com/office/drawing/2014/main" id="{95F80F09-CD74-BF46-4ED5-A3B6DC0E3BA3}"/>
                    </a:ext>
                  </a:extLst>
                </p:cNvPr>
                <p:cNvSpPr/>
                <p:nvPr/>
              </p:nvSpPr>
              <p:spPr>
                <a:xfrm>
                  <a:off x="6637785" y="3171550"/>
                  <a:ext cx="307059" cy="48478"/>
                </a:xfrm>
                <a:prstGeom prst="roundRect">
                  <a:avLst>
                    <a:gd name="adj" fmla="val 50000"/>
                  </a:avLst>
                </a:prstGeom>
                <a:grpFill/>
                <a:ln w="1053" cap="flat">
                  <a:noFill/>
                  <a:prstDash val="solid"/>
                  <a:miter/>
                </a:ln>
              </p:spPr>
              <p:txBody>
                <a:bodyPr/>
                <a:lstStyle/>
                <a:p>
                  <a:endParaRPr lang="en-US" noProof="0" dirty="0"/>
                </a:p>
              </p:txBody>
            </p:sp>
            <p:sp>
              <p:nvSpPr>
                <p:cNvPr id="41" name="Oval 40">
                  <a:extLst>
                    <a:ext uri="{FF2B5EF4-FFF2-40B4-BE49-F238E27FC236}">
                      <a16:creationId xmlns:a16="http://schemas.microsoft.com/office/drawing/2014/main" id="{2638EED8-5DC1-4A08-EA13-189558B22214}"/>
                    </a:ext>
                  </a:extLst>
                </p:cNvPr>
                <p:cNvSpPr/>
                <p:nvPr/>
              </p:nvSpPr>
              <p:spPr>
                <a:xfrm>
                  <a:off x="6747703" y="3310447"/>
                  <a:ext cx="91431" cy="91431"/>
                </a:xfrm>
                <a:prstGeom prst="ellipse">
                  <a:avLst/>
                </a:prstGeom>
                <a:grpFill/>
                <a:ln w="1053" cap="flat">
                  <a:noFill/>
                  <a:prstDash val="solid"/>
                  <a:miter/>
                </a:ln>
              </p:spPr>
              <p:txBody>
                <a:bodyPr/>
                <a:lstStyle/>
                <a:p>
                  <a:endParaRPr lang="en-US" noProof="0" dirty="0"/>
                </a:p>
              </p:txBody>
            </p:sp>
            <p:sp>
              <p:nvSpPr>
                <p:cNvPr id="42" name="Oval 41">
                  <a:extLst>
                    <a:ext uri="{FF2B5EF4-FFF2-40B4-BE49-F238E27FC236}">
                      <a16:creationId xmlns:a16="http://schemas.microsoft.com/office/drawing/2014/main" id="{4CF4B470-067E-CF05-4A97-6623AA1F7607}"/>
                    </a:ext>
                  </a:extLst>
                </p:cNvPr>
                <p:cNvSpPr/>
                <p:nvPr/>
              </p:nvSpPr>
              <p:spPr>
                <a:xfrm>
                  <a:off x="6755011" y="2986272"/>
                  <a:ext cx="75169" cy="75169"/>
                </a:xfrm>
                <a:prstGeom prst="ellipse">
                  <a:avLst/>
                </a:prstGeom>
                <a:solidFill>
                  <a:srgbClr val="D9D1CC"/>
                </a:solidFill>
                <a:ln w="1053" cap="flat">
                  <a:noFill/>
                  <a:prstDash val="solid"/>
                  <a:miter/>
                </a:ln>
              </p:spPr>
              <p:txBody>
                <a:bodyPr/>
                <a:lstStyle/>
                <a:p>
                  <a:endParaRPr lang="en-US" noProof="0" dirty="0"/>
                </a:p>
              </p:txBody>
            </p:sp>
          </p:grpSp>
          <p:sp>
            <p:nvSpPr>
              <p:cNvPr id="43" name="Freeform: Shape 42">
                <a:extLst>
                  <a:ext uri="{FF2B5EF4-FFF2-40B4-BE49-F238E27FC236}">
                    <a16:creationId xmlns:a16="http://schemas.microsoft.com/office/drawing/2014/main" id="{7DCEAAA1-C669-0DEF-C21F-82AF24B4215E}"/>
                  </a:ext>
                </a:extLst>
              </p:cNvPr>
              <p:cNvSpPr/>
              <p:nvPr/>
            </p:nvSpPr>
            <p:spPr>
              <a:xfrm>
                <a:off x="5907538" y="5297752"/>
                <a:ext cx="1773680" cy="197974"/>
              </a:xfrm>
              <a:custGeom>
                <a:avLst/>
                <a:gdLst>
                  <a:gd name="csX0" fmla="*/ 197974 w 1773680"/>
                  <a:gd name="csY0" fmla="*/ 0 h 197974"/>
                  <a:gd name="csX1" fmla="*/ 1575706 w 1773680"/>
                  <a:gd name="csY1" fmla="*/ 0 h 197974"/>
                  <a:gd name="csX2" fmla="*/ 1773681 w 1773680"/>
                  <a:gd name="csY2" fmla="*/ 197974 h 197974"/>
                  <a:gd name="csX3" fmla="*/ 0 w 1773680"/>
                  <a:gd name="csY3" fmla="*/ 197974 h 197974"/>
                  <a:gd name="csX4" fmla="*/ 197974 w 1773680"/>
                  <a:gd name="csY4" fmla="*/ 0 h 197974"/>
                </a:gdLst>
                <a:ahLst/>
                <a:cxnLst>
                  <a:cxn ang="0">
                    <a:pos x="csX0" y="csY0"/>
                  </a:cxn>
                  <a:cxn ang="0">
                    <a:pos x="csX1" y="csY1"/>
                  </a:cxn>
                  <a:cxn ang="0">
                    <a:pos x="csX2" y="csY2"/>
                  </a:cxn>
                  <a:cxn ang="0">
                    <a:pos x="csX3" y="csY3"/>
                  </a:cxn>
                  <a:cxn ang="0">
                    <a:pos x="csX4" y="csY4"/>
                  </a:cxn>
                </a:cxnLst>
                <a:rect l="l" t="t" r="r" b="b"/>
                <a:pathLst>
                  <a:path w="1773680" h="197974">
                    <a:moveTo>
                      <a:pt x="197974" y="0"/>
                    </a:moveTo>
                    <a:lnTo>
                      <a:pt x="1575706" y="0"/>
                    </a:lnTo>
                    <a:cubicBezTo>
                      <a:pt x="1684970" y="0"/>
                      <a:pt x="1773681" y="88711"/>
                      <a:pt x="1773681" y="197974"/>
                    </a:cubicBezTo>
                    <a:lnTo>
                      <a:pt x="0" y="197974"/>
                    </a:lnTo>
                    <a:cubicBezTo>
                      <a:pt x="0" y="88711"/>
                      <a:pt x="88710" y="0"/>
                      <a:pt x="197974" y="0"/>
                    </a:cubicBezTo>
                    <a:close/>
                  </a:path>
                </a:pathLst>
              </a:custGeom>
              <a:grpFill/>
              <a:ln w="1053" cap="flat">
                <a:noFill/>
                <a:prstDash val="solid"/>
                <a:miter/>
              </a:ln>
            </p:spPr>
            <p:txBody>
              <a:bodyPr/>
              <a:lstStyle/>
              <a:p>
                <a:endParaRPr lang="en-US" noProof="0" dirty="0"/>
              </a:p>
            </p:txBody>
          </p:sp>
          <p:sp>
            <p:nvSpPr>
              <p:cNvPr id="44" name="Rectangle: Rounded Corners 43">
                <a:extLst>
                  <a:ext uri="{FF2B5EF4-FFF2-40B4-BE49-F238E27FC236}">
                    <a16:creationId xmlns:a16="http://schemas.microsoft.com/office/drawing/2014/main" id="{11C1E722-38A5-03E1-A7C0-E97BAA415042}"/>
                  </a:ext>
                </a:extLst>
              </p:cNvPr>
              <p:cNvSpPr/>
              <p:nvPr/>
            </p:nvSpPr>
            <p:spPr>
              <a:xfrm>
                <a:off x="5778247" y="5471481"/>
                <a:ext cx="1987810" cy="96967"/>
              </a:xfrm>
              <a:prstGeom prst="roundRect">
                <a:avLst>
                  <a:gd name="adj" fmla="val 49994"/>
                </a:avLst>
              </a:prstGeom>
              <a:grpFill/>
              <a:ln w="1053" cap="flat">
                <a:noFill/>
                <a:prstDash val="solid"/>
                <a:miter/>
              </a:ln>
            </p:spPr>
            <p:txBody>
              <a:bodyPr/>
              <a:lstStyle/>
              <a:p>
                <a:endParaRPr lang="en-US" noProof="0" dirty="0"/>
              </a:p>
            </p:txBody>
          </p:sp>
          <p:grpSp>
            <p:nvGrpSpPr>
              <p:cNvPr id="45" name="Graphic 8">
                <a:extLst>
                  <a:ext uri="{FF2B5EF4-FFF2-40B4-BE49-F238E27FC236}">
                    <a16:creationId xmlns:a16="http://schemas.microsoft.com/office/drawing/2014/main" id="{70E7D044-8C98-C486-DE84-5928FCEF8E66}"/>
                  </a:ext>
                </a:extLst>
              </p:cNvPr>
              <p:cNvGrpSpPr/>
              <p:nvPr/>
            </p:nvGrpSpPr>
            <p:grpSpPr>
              <a:xfrm>
                <a:off x="5778247" y="5297752"/>
                <a:ext cx="1987810" cy="270697"/>
                <a:chOff x="5778247" y="5297752"/>
                <a:chExt cx="1987810" cy="270697"/>
              </a:xfrm>
              <a:grpFill/>
            </p:grpSpPr>
            <p:sp>
              <p:nvSpPr>
                <p:cNvPr id="46" name="Freeform: Shape 45">
                  <a:extLst>
                    <a:ext uri="{FF2B5EF4-FFF2-40B4-BE49-F238E27FC236}">
                      <a16:creationId xmlns:a16="http://schemas.microsoft.com/office/drawing/2014/main" id="{63189BD7-E30E-C58E-0910-A2312006FF6D}"/>
                    </a:ext>
                  </a:extLst>
                </p:cNvPr>
                <p:cNvSpPr/>
                <p:nvPr/>
              </p:nvSpPr>
              <p:spPr>
                <a:xfrm>
                  <a:off x="5907538" y="5297752"/>
                  <a:ext cx="1773680" cy="197974"/>
                </a:xfrm>
                <a:custGeom>
                  <a:avLst/>
                  <a:gdLst>
                    <a:gd name="csX0" fmla="*/ 197974 w 1773680"/>
                    <a:gd name="csY0" fmla="*/ 0 h 197974"/>
                    <a:gd name="csX1" fmla="*/ 1575706 w 1773680"/>
                    <a:gd name="csY1" fmla="*/ 0 h 197974"/>
                    <a:gd name="csX2" fmla="*/ 1773681 w 1773680"/>
                    <a:gd name="csY2" fmla="*/ 197974 h 197974"/>
                    <a:gd name="csX3" fmla="*/ 0 w 1773680"/>
                    <a:gd name="csY3" fmla="*/ 197974 h 197974"/>
                    <a:gd name="csX4" fmla="*/ 197974 w 1773680"/>
                    <a:gd name="csY4" fmla="*/ 0 h 197974"/>
                  </a:gdLst>
                  <a:ahLst/>
                  <a:cxnLst>
                    <a:cxn ang="0">
                      <a:pos x="csX0" y="csY0"/>
                    </a:cxn>
                    <a:cxn ang="0">
                      <a:pos x="csX1" y="csY1"/>
                    </a:cxn>
                    <a:cxn ang="0">
                      <a:pos x="csX2" y="csY2"/>
                    </a:cxn>
                    <a:cxn ang="0">
                      <a:pos x="csX3" y="csY3"/>
                    </a:cxn>
                    <a:cxn ang="0">
                      <a:pos x="csX4" y="csY4"/>
                    </a:cxn>
                  </a:cxnLst>
                  <a:rect l="l" t="t" r="r" b="b"/>
                  <a:pathLst>
                    <a:path w="1773680" h="197974">
                      <a:moveTo>
                        <a:pt x="197974" y="0"/>
                      </a:moveTo>
                      <a:lnTo>
                        <a:pt x="1575706" y="0"/>
                      </a:lnTo>
                      <a:cubicBezTo>
                        <a:pt x="1684970" y="0"/>
                        <a:pt x="1773681" y="88711"/>
                        <a:pt x="1773681" y="197974"/>
                      </a:cubicBezTo>
                      <a:lnTo>
                        <a:pt x="0" y="197974"/>
                      </a:lnTo>
                      <a:cubicBezTo>
                        <a:pt x="0" y="88711"/>
                        <a:pt x="88710" y="0"/>
                        <a:pt x="197974" y="0"/>
                      </a:cubicBezTo>
                      <a:close/>
                    </a:path>
                  </a:pathLst>
                </a:custGeom>
                <a:grpFill/>
                <a:ln w="1053" cap="flat">
                  <a:noFill/>
                  <a:prstDash val="solid"/>
                  <a:miter/>
                </a:ln>
              </p:spPr>
              <p:txBody>
                <a:bodyPr/>
                <a:lstStyle/>
                <a:p>
                  <a:endParaRPr lang="en-US" noProof="0" dirty="0"/>
                </a:p>
              </p:txBody>
            </p:sp>
            <p:sp>
              <p:nvSpPr>
                <p:cNvPr id="47" name="Rectangle: Rounded Corners 46">
                  <a:extLst>
                    <a:ext uri="{FF2B5EF4-FFF2-40B4-BE49-F238E27FC236}">
                      <a16:creationId xmlns:a16="http://schemas.microsoft.com/office/drawing/2014/main" id="{6BE519F7-C3E4-6362-FE0B-E3EB67913A8B}"/>
                    </a:ext>
                  </a:extLst>
                </p:cNvPr>
                <p:cNvSpPr/>
                <p:nvPr/>
              </p:nvSpPr>
              <p:spPr>
                <a:xfrm>
                  <a:off x="5778247" y="5471481"/>
                  <a:ext cx="1987810" cy="96967"/>
                </a:xfrm>
                <a:prstGeom prst="roundRect">
                  <a:avLst>
                    <a:gd name="adj" fmla="val 49994"/>
                  </a:avLst>
                </a:prstGeom>
                <a:grpFill/>
                <a:ln w="1053" cap="flat">
                  <a:noFill/>
                  <a:prstDash val="solid"/>
                  <a:miter/>
                </a:ln>
              </p:spPr>
              <p:txBody>
                <a:bodyPr/>
                <a:lstStyle/>
                <a:p>
                  <a:endParaRPr lang="en-US" noProof="0" dirty="0"/>
                </a:p>
              </p:txBody>
            </p:sp>
          </p:grpSp>
          <p:grpSp>
            <p:nvGrpSpPr>
              <p:cNvPr id="48" name="Graphic 8">
                <a:extLst>
                  <a:ext uri="{FF2B5EF4-FFF2-40B4-BE49-F238E27FC236}">
                    <a16:creationId xmlns:a16="http://schemas.microsoft.com/office/drawing/2014/main" id="{C0EB1B60-0AD7-50E1-2BBA-D350BE6A7280}"/>
                  </a:ext>
                </a:extLst>
              </p:cNvPr>
              <p:cNvGrpSpPr/>
              <p:nvPr/>
            </p:nvGrpSpPr>
            <p:grpSpPr>
              <a:xfrm>
                <a:off x="5909014" y="4687230"/>
                <a:ext cx="1768808" cy="784251"/>
                <a:chOff x="5909014" y="4687230"/>
                <a:chExt cx="1768808" cy="784251"/>
              </a:xfrm>
              <a:grpFill/>
            </p:grpSpPr>
            <p:sp>
              <p:nvSpPr>
                <p:cNvPr id="49" name="Freeform: Shape 48">
                  <a:extLst>
                    <a:ext uri="{FF2B5EF4-FFF2-40B4-BE49-F238E27FC236}">
                      <a16:creationId xmlns:a16="http://schemas.microsoft.com/office/drawing/2014/main" id="{91B1EE54-F7FF-75D8-76D0-A570D19EB62A}"/>
                    </a:ext>
                  </a:extLst>
                </p:cNvPr>
                <p:cNvSpPr/>
                <p:nvPr/>
              </p:nvSpPr>
              <p:spPr>
                <a:xfrm>
                  <a:off x="6650050" y="4687230"/>
                  <a:ext cx="616374" cy="784251"/>
                </a:xfrm>
                <a:custGeom>
                  <a:avLst/>
                  <a:gdLst>
                    <a:gd name="csX0" fmla="*/ 616375 w 616374"/>
                    <a:gd name="csY0" fmla="*/ 784252 h 784251"/>
                    <a:gd name="csX1" fmla="*/ 309316 w 616374"/>
                    <a:gd name="csY1" fmla="*/ 610522 h 784251"/>
                    <a:gd name="csX2" fmla="*/ 252643 w 616374"/>
                    <a:gd name="csY2" fmla="*/ 610522 h 784251"/>
                    <a:gd name="csX3" fmla="*/ 274968 w 616374"/>
                    <a:gd name="csY3" fmla="*/ 477193 h 784251"/>
                    <a:gd name="csX4" fmla="*/ 274968 w 616374"/>
                    <a:gd name="csY4" fmla="*/ 477193 h 784251"/>
                    <a:gd name="csX5" fmla="*/ 30424 w 616374"/>
                    <a:gd name="csY5" fmla="*/ 0 h 784251"/>
                    <a:gd name="csX6" fmla="*/ 11917 w 616374"/>
                    <a:gd name="csY6" fmla="*/ 477193 h 784251"/>
                    <a:gd name="csX7" fmla="*/ 34252 w 616374"/>
                    <a:gd name="csY7" fmla="*/ 610522 h 784251"/>
                    <a:gd name="csX8" fmla="*/ 0 w 616374"/>
                    <a:gd name="csY8" fmla="*/ 610522 h 784251"/>
                    <a:gd name="csX9" fmla="*/ 212338 w 616374"/>
                    <a:gd name="csY9" fmla="*/ 784252 h 784251"/>
                    <a:gd name="csX10" fmla="*/ 616364 w 616374"/>
                    <a:gd name="csY10" fmla="*/ 784252 h 784251"/>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Lst>
                  <a:rect l="l" t="t" r="r" b="b"/>
                  <a:pathLst>
                    <a:path w="616374" h="784251">
                      <a:moveTo>
                        <a:pt x="616375" y="784252"/>
                      </a:moveTo>
                      <a:lnTo>
                        <a:pt x="309316" y="610522"/>
                      </a:lnTo>
                      <a:lnTo>
                        <a:pt x="252643" y="610522"/>
                      </a:lnTo>
                      <a:cubicBezTo>
                        <a:pt x="287592" y="546900"/>
                        <a:pt x="274979" y="477245"/>
                        <a:pt x="274968" y="477193"/>
                      </a:cubicBezTo>
                      <a:lnTo>
                        <a:pt x="274968" y="477193"/>
                      </a:lnTo>
                      <a:cubicBezTo>
                        <a:pt x="274968" y="477193"/>
                        <a:pt x="30424" y="0"/>
                        <a:pt x="30424" y="0"/>
                      </a:cubicBezTo>
                      <a:lnTo>
                        <a:pt x="11917" y="477193"/>
                      </a:lnTo>
                      <a:cubicBezTo>
                        <a:pt x="11917" y="477193"/>
                        <a:pt x="-717" y="546879"/>
                        <a:pt x="34252" y="610522"/>
                      </a:cubicBezTo>
                      <a:lnTo>
                        <a:pt x="0" y="610522"/>
                      </a:lnTo>
                      <a:lnTo>
                        <a:pt x="212338" y="784252"/>
                      </a:lnTo>
                      <a:lnTo>
                        <a:pt x="616364" y="784252"/>
                      </a:lnTo>
                      <a:close/>
                    </a:path>
                  </a:pathLst>
                </a:custGeom>
                <a:grpFill/>
                <a:ln w="1053" cap="flat">
                  <a:noFill/>
                  <a:prstDash val="solid"/>
                  <a:miter/>
                </a:ln>
              </p:spPr>
              <p:txBody>
                <a:bodyPr/>
                <a:lstStyle/>
                <a:p>
                  <a:endParaRPr lang="en-US" noProof="0" dirty="0"/>
                </a:p>
              </p:txBody>
            </p:sp>
            <p:sp>
              <p:nvSpPr>
                <p:cNvPr id="50" name="Freeform: Shape 49">
                  <a:extLst>
                    <a:ext uri="{FF2B5EF4-FFF2-40B4-BE49-F238E27FC236}">
                      <a16:creationId xmlns:a16="http://schemas.microsoft.com/office/drawing/2014/main" id="{C25AA260-29B9-8E4B-A0BB-3B66ECBE2CCE}"/>
                    </a:ext>
                  </a:extLst>
                </p:cNvPr>
                <p:cNvSpPr/>
                <p:nvPr/>
              </p:nvSpPr>
              <p:spPr>
                <a:xfrm>
                  <a:off x="5909014" y="5459322"/>
                  <a:ext cx="1768808" cy="12159"/>
                </a:xfrm>
                <a:custGeom>
                  <a:avLst/>
                  <a:gdLst>
                    <a:gd name="csX0" fmla="*/ 1768809 w 1768808"/>
                    <a:gd name="csY0" fmla="*/ 0 h 12159"/>
                    <a:gd name="csX1" fmla="*/ 1867 w 1768808"/>
                    <a:gd name="csY1" fmla="*/ 0 h 12159"/>
                    <a:gd name="csX2" fmla="*/ 0 w 1768808"/>
                    <a:gd name="csY2" fmla="*/ 12159 h 12159"/>
                    <a:gd name="csX3" fmla="*/ 1768809 w 1768808"/>
                    <a:gd name="csY3" fmla="*/ 12159 h 12159"/>
                    <a:gd name="csX4" fmla="*/ 1768809 w 1768808"/>
                    <a:gd name="csY4" fmla="*/ 0 h 12159"/>
                  </a:gdLst>
                  <a:ahLst/>
                  <a:cxnLst>
                    <a:cxn ang="0">
                      <a:pos x="csX0" y="csY0"/>
                    </a:cxn>
                    <a:cxn ang="0">
                      <a:pos x="csX1" y="csY1"/>
                    </a:cxn>
                    <a:cxn ang="0">
                      <a:pos x="csX2" y="csY2"/>
                    </a:cxn>
                    <a:cxn ang="0">
                      <a:pos x="csX3" y="csY3"/>
                    </a:cxn>
                    <a:cxn ang="0">
                      <a:pos x="csX4" y="csY4"/>
                    </a:cxn>
                  </a:cxnLst>
                  <a:rect l="l" t="t" r="r" b="b"/>
                  <a:pathLst>
                    <a:path w="1768808" h="12159">
                      <a:moveTo>
                        <a:pt x="1768809" y="0"/>
                      </a:moveTo>
                      <a:lnTo>
                        <a:pt x="1867" y="0"/>
                      </a:lnTo>
                      <a:lnTo>
                        <a:pt x="0" y="12159"/>
                      </a:lnTo>
                      <a:lnTo>
                        <a:pt x="1768809" y="12159"/>
                      </a:lnTo>
                      <a:lnTo>
                        <a:pt x="1768809" y="0"/>
                      </a:lnTo>
                      <a:close/>
                    </a:path>
                  </a:pathLst>
                </a:custGeom>
                <a:grpFill/>
                <a:ln w="1053" cap="flat">
                  <a:noFill/>
                  <a:prstDash val="solid"/>
                  <a:miter/>
                </a:ln>
              </p:spPr>
              <p:txBody>
                <a:bodyPr/>
                <a:lstStyle/>
                <a:p>
                  <a:endParaRPr lang="en-US" noProof="0" dirty="0"/>
                </a:p>
              </p:txBody>
            </p:sp>
          </p:grpSp>
        </p:grpSp>
        <p:sp>
          <p:nvSpPr>
            <p:cNvPr id="60" name="Oval 59">
              <a:extLst>
                <a:ext uri="{FF2B5EF4-FFF2-40B4-BE49-F238E27FC236}">
                  <a16:creationId xmlns:a16="http://schemas.microsoft.com/office/drawing/2014/main" id="{09ACBBBB-76D7-32E4-771D-041F5951F3AF}"/>
                </a:ext>
              </a:extLst>
            </p:cNvPr>
            <p:cNvSpPr/>
            <p:nvPr/>
          </p:nvSpPr>
          <p:spPr>
            <a:xfrm>
              <a:off x="10664415" y="4234684"/>
              <a:ext cx="955477" cy="955476"/>
            </a:xfrm>
            <a:prstGeom prst="ellipse">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200" b="1" noProof="0" dirty="0"/>
            </a:p>
          </p:txBody>
        </p:sp>
        <p:sp>
          <p:nvSpPr>
            <p:cNvPr id="61" name="Freeform: Shape 60">
              <a:extLst>
                <a:ext uri="{FF2B5EF4-FFF2-40B4-BE49-F238E27FC236}">
                  <a16:creationId xmlns:a16="http://schemas.microsoft.com/office/drawing/2014/main" id="{5CE59D70-9353-EA85-2A1B-8A6105ECDD8F}"/>
                </a:ext>
              </a:extLst>
            </p:cNvPr>
            <p:cNvSpPr/>
            <p:nvPr/>
          </p:nvSpPr>
          <p:spPr>
            <a:xfrm>
              <a:off x="11147058" y="3829657"/>
              <a:ext cx="380454" cy="1204888"/>
            </a:xfrm>
            <a:custGeom>
              <a:avLst/>
              <a:gdLst>
                <a:gd name="csX0" fmla="*/ 336566 w 345867"/>
                <a:gd name="csY0" fmla="*/ 1095353 h 1095353"/>
                <a:gd name="csX1" fmla="*/ 327666 w 345867"/>
                <a:gd name="csY1" fmla="*/ 1088752 h 1095353"/>
                <a:gd name="csX2" fmla="*/ 18603 w 345867"/>
                <a:gd name="csY2" fmla="*/ 71894 h 1095353"/>
                <a:gd name="csX3" fmla="*/ 18603 w 345867"/>
                <a:gd name="csY3" fmla="*/ 1086041 h 1095353"/>
                <a:gd name="csX4" fmla="*/ 9301 w 345867"/>
                <a:gd name="csY4" fmla="*/ 1095343 h 1095353"/>
                <a:gd name="csX5" fmla="*/ 0 w 345867"/>
                <a:gd name="csY5" fmla="*/ 1086041 h 1095353"/>
                <a:gd name="csX6" fmla="*/ 0 w 345867"/>
                <a:gd name="csY6" fmla="*/ 9305 h 1095353"/>
                <a:gd name="csX7" fmla="*/ 7930 w 345867"/>
                <a:gd name="csY7" fmla="*/ 99 h 1095353"/>
                <a:gd name="csX8" fmla="*/ 18202 w 345867"/>
                <a:gd name="csY8" fmla="*/ 6595 h 1095353"/>
                <a:gd name="csX9" fmla="*/ 345467 w 345867"/>
                <a:gd name="csY9" fmla="*/ 1083331 h 1095353"/>
                <a:gd name="csX10" fmla="*/ 339276 w 345867"/>
                <a:gd name="csY10" fmla="*/ 1094932 h 1095353"/>
                <a:gd name="csX11" fmla="*/ 336566 w 345867"/>
                <a:gd name="csY11" fmla="*/ 1095332 h 1095353"/>
                <a:gd name="csX0" fmla="*/ 336566 w 345867"/>
                <a:gd name="csY0" fmla="*/ 1095353 h 1173854"/>
                <a:gd name="csX1" fmla="*/ 327666 w 345867"/>
                <a:gd name="csY1" fmla="*/ 1088752 h 1173854"/>
                <a:gd name="csX2" fmla="*/ 18603 w 345867"/>
                <a:gd name="csY2" fmla="*/ 71894 h 1173854"/>
                <a:gd name="csX3" fmla="*/ 18603 w 345867"/>
                <a:gd name="csY3" fmla="*/ 1086041 h 1173854"/>
                <a:gd name="csX4" fmla="*/ 9301 w 345867"/>
                <a:gd name="csY4" fmla="*/ 1095343 h 1173854"/>
                <a:gd name="csX5" fmla="*/ 0 w 345867"/>
                <a:gd name="csY5" fmla="*/ 9305 h 1173854"/>
                <a:gd name="csX6" fmla="*/ 7930 w 345867"/>
                <a:gd name="csY6" fmla="*/ 99 h 1173854"/>
                <a:gd name="csX7" fmla="*/ 18202 w 345867"/>
                <a:gd name="csY7" fmla="*/ 6595 h 1173854"/>
                <a:gd name="csX8" fmla="*/ 345467 w 345867"/>
                <a:gd name="csY8" fmla="*/ 1083331 h 1173854"/>
                <a:gd name="csX9" fmla="*/ 339276 w 345867"/>
                <a:gd name="csY9" fmla="*/ 1094932 h 1173854"/>
                <a:gd name="csX10" fmla="*/ 336566 w 345867"/>
                <a:gd name="csY10" fmla="*/ 1095332 h 1173854"/>
                <a:gd name="csX11" fmla="*/ 336566 w 345867"/>
                <a:gd name="csY11" fmla="*/ 1095353 h 1173854"/>
                <a:gd name="csX0" fmla="*/ 336566 w 345867"/>
                <a:gd name="csY0" fmla="*/ 1095353 h 1095353"/>
                <a:gd name="csX1" fmla="*/ 327666 w 345867"/>
                <a:gd name="csY1" fmla="*/ 1088752 h 1095353"/>
                <a:gd name="csX2" fmla="*/ 18603 w 345867"/>
                <a:gd name="csY2" fmla="*/ 71894 h 1095353"/>
                <a:gd name="csX3" fmla="*/ 18603 w 345867"/>
                <a:gd name="csY3" fmla="*/ 1086041 h 1095353"/>
                <a:gd name="csX4" fmla="*/ 0 w 345867"/>
                <a:gd name="csY4" fmla="*/ 9305 h 1095353"/>
                <a:gd name="csX5" fmla="*/ 7930 w 345867"/>
                <a:gd name="csY5" fmla="*/ 99 h 1095353"/>
                <a:gd name="csX6" fmla="*/ 18202 w 345867"/>
                <a:gd name="csY6" fmla="*/ 6595 h 1095353"/>
                <a:gd name="csX7" fmla="*/ 345467 w 345867"/>
                <a:gd name="csY7" fmla="*/ 1083331 h 1095353"/>
                <a:gd name="csX8" fmla="*/ 339276 w 345867"/>
                <a:gd name="csY8" fmla="*/ 1094932 h 1095353"/>
                <a:gd name="csX9" fmla="*/ 336566 w 345867"/>
                <a:gd name="csY9" fmla="*/ 1095332 h 1095353"/>
                <a:gd name="csX10" fmla="*/ 336566 w 345867"/>
                <a:gd name="csY10" fmla="*/ 1095353 h 1095353"/>
                <a:gd name="csX0" fmla="*/ 336566 w 345867"/>
                <a:gd name="csY0" fmla="*/ 1095353 h 1095353"/>
                <a:gd name="csX1" fmla="*/ 327666 w 345867"/>
                <a:gd name="csY1" fmla="*/ 1088752 h 1095353"/>
                <a:gd name="csX2" fmla="*/ 18603 w 345867"/>
                <a:gd name="csY2" fmla="*/ 71894 h 1095353"/>
                <a:gd name="csX3" fmla="*/ 0 w 345867"/>
                <a:gd name="csY3" fmla="*/ 9305 h 1095353"/>
                <a:gd name="csX4" fmla="*/ 7930 w 345867"/>
                <a:gd name="csY4" fmla="*/ 99 h 1095353"/>
                <a:gd name="csX5" fmla="*/ 18202 w 345867"/>
                <a:gd name="csY5" fmla="*/ 6595 h 1095353"/>
                <a:gd name="csX6" fmla="*/ 345467 w 345867"/>
                <a:gd name="csY6" fmla="*/ 1083331 h 1095353"/>
                <a:gd name="csX7" fmla="*/ 339276 w 345867"/>
                <a:gd name="csY7" fmla="*/ 1094932 h 1095353"/>
                <a:gd name="csX8" fmla="*/ 336566 w 345867"/>
                <a:gd name="csY8" fmla="*/ 1095332 h 1095353"/>
                <a:gd name="csX9" fmla="*/ 336566 w 345867"/>
                <a:gd name="csY9" fmla="*/ 1095353 h 10953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45867" h="1095353">
                  <a:moveTo>
                    <a:pt x="336566" y="1095353"/>
                  </a:moveTo>
                  <a:cubicBezTo>
                    <a:pt x="332580" y="1095353"/>
                    <a:pt x="328889" y="1092770"/>
                    <a:pt x="327666" y="1088752"/>
                  </a:cubicBezTo>
                  <a:lnTo>
                    <a:pt x="18603" y="71894"/>
                  </a:lnTo>
                  <a:lnTo>
                    <a:pt x="0" y="9305"/>
                  </a:lnTo>
                  <a:cubicBezTo>
                    <a:pt x="0" y="4696"/>
                    <a:pt x="3375" y="784"/>
                    <a:pt x="7930" y="99"/>
                  </a:cubicBezTo>
                  <a:cubicBezTo>
                    <a:pt x="12455" y="-566"/>
                    <a:pt x="16852" y="2187"/>
                    <a:pt x="18202" y="6595"/>
                  </a:cubicBezTo>
                  <a:lnTo>
                    <a:pt x="345467" y="1083331"/>
                  </a:lnTo>
                  <a:cubicBezTo>
                    <a:pt x="346953" y="1088246"/>
                    <a:pt x="344180" y="1093445"/>
                    <a:pt x="339276" y="1094932"/>
                  </a:cubicBezTo>
                  <a:cubicBezTo>
                    <a:pt x="338369" y="1095206"/>
                    <a:pt x="337462" y="1095332"/>
                    <a:pt x="336566" y="1095332"/>
                  </a:cubicBezTo>
                  <a:lnTo>
                    <a:pt x="336566" y="1095353"/>
                  </a:lnTo>
                  <a:close/>
                </a:path>
              </a:pathLst>
            </a:custGeom>
            <a:solidFill>
              <a:schemeClr val="accent4">
                <a:alpha val="42000"/>
              </a:schemeClr>
            </a:solidFill>
            <a:ln w="1053" cap="flat">
              <a:noFill/>
              <a:prstDash val="solid"/>
              <a:miter/>
            </a:ln>
          </p:spPr>
          <p:txBody>
            <a:bodyPr/>
            <a:lstStyle/>
            <a:p>
              <a:endParaRPr lang="en-US" noProof="0" dirty="0"/>
            </a:p>
          </p:txBody>
        </p:sp>
        <p:sp>
          <p:nvSpPr>
            <p:cNvPr id="62" name="Freeform: Shape 61">
              <a:extLst>
                <a:ext uri="{FF2B5EF4-FFF2-40B4-BE49-F238E27FC236}">
                  <a16:creationId xmlns:a16="http://schemas.microsoft.com/office/drawing/2014/main" id="{B55D3BDB-4087-61D4-5C52-E4D7E548F2AB}"/>
                </a:ext>
              </a:extLst>
            </p:cNvPr>
            <p:cNvSpPr/>
            <p:nvPr/>
          </p:nvSpPr>
          <p:spPr>
            <a:xfrm>
              <a:off x="10742633" y="3829653"/>
              <a:ext cx="424903" cy="1204893"/>
            </a:xfrm>
            <a:custGeom>
              <a:avLst/>
              <a:gdLst>
                <a:gd name="csX0" fmla="*/ 9305 w 386275"/>
                <a:gd name="csY0" fmla="*/ 1095358 h 1095357"/>
                <a:gd name="csX1" fmla="*/ 6300 w 386275"/>
                <a:gd name="csY1" fmla="*/ 1094852 h 1095357"/>
                <a:gd name="csX2" fmla="*/ 500 w 386275"/>
                <a:gd name="csY2" fmla="*/ 1083040 h 1095357"/>
                <a:gd name="csX3" fmla="*/ 368165 w 386275"/>
                <a:gd name="csY3" fmla="*/ 6304 h 1095357"/>
                <a:gd name="csX4" fmla="*/ 379976 w 386275"/>
                <a:gd name="csY4" fmla="*/ 504 h 1095357"/>
                <a:gd name="csX5" fmla="*/ 385776 w 386275"/>
                <a:gd name="csY5" fmla="*/ 12315 h 1095357"/>
                <a:gd name="csX6" fmla="*/ 18111 w 386275"/>
                <a:gd name="csY6" fmla="*/ 1089051 h 1095357"/>
                <a:gd name="csX7" fmla="*/ 9305 w 386275"/>
                <a:gd name="csY7" fmla="*/ 1095347 h 1095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86275" h="1095357">
                  <a:moveTo>
                    <a:pt x="9305" y="1095358"/>
                  </a:moveTo>
                  <a:cubicBezTo>
                    <a:pt x="8303" y="1095358"/>
                    <a:pt x="7291" y="1095200"/>
                    <a:pt x="6300" y="1094852"/>
                  </a:cubicBezTo>
                  <a:cubicBezTo>
                    <a:pt x="1438" y="1093196"/>
                    <a:pt x="-1156" y="1087902"/>
                    <a:pt x="500" y="1083040"/>
                  </a:cubicBezTo>
                  <a:lnTo>
                    <a:pt x="368165" y="6304"/>
                  </a:lnTo>
                  <a:cubicBezTo>
                    <a:pt x="369820" y="1442"/>
                    <a:pt x="375125" y="-1163"/>
                    <a:pt x="379976" y="504"/>
                  </a:cubicBezTo>
                  <a:cubicBezTo>
                    <a:pt x="384837" y="2159"/>
                    <a:pt x="387432" y="7453"/>
                    <a:pt x="385776" y="12315"/>
                  </a:cubicBezTo>
                  <a:lnTo>
                    <a:pt x="18111" y="1089051"/>
                  </a:lnTo>
                  <a:cubicBezTo>
                    <a:pt x="16793" y="1092911"/>
                    <a:pt x="13175" y="1095347"/>
                    <a:pt x="9305" y="1095347"/>
                  </a:cubicBezTo>
                  <a:close/>
                </a:path>
              </a:pathLst>
            </a:custGeom>
            <a:solidFill>
              <a:schemeClr val="accent4">
                <a:alpha val="42000"/>
              </a:schemeClr>
            </a:solidFill>
            <a:ln w="1053" cap="flat">
              <a:noFill/>
              <a:prstDash val="solid"/>
              <a:miter/>
            </a:ln>
          </p:spPr>
          <p:txBody>
            <a:bodyPr/>
            <a:lstStyle/>
            <a:p>
              <a:endParaRPr lang="en-US" noProof="0" dirty="0"/>
            </a:p>
          </p:txBody>
        </p:sp>
        <p:sp>
          <p:nvSpPr>
            <p:cNvPr id="63" name="Oval 62">
              <a:extLst>
                <a:ext uri="{FF2B5EF4-FFF2-40B4-BE49-F238E27FC236}">
                  <a16:creationId xmlns:a16="http://schemas.microsoft.com/office/drawing/2014/main" id="{0C956A4A-0647-A9F7-62EF-9D881F36BEA2}"/>
                </a:ext>
              </a:extLst>
            </p:cNvPr>
            <p:cNvSpPr/>
            <p:nvPr/>
          </p:nvSpPr>
          <p:spPr>
            <a:xfrm>
              <a:off x="7834248" y="3634227"/>
              <a:ext cx="955477" cy="955476"/>
            </a:xfrm>
            <a:prstGeom prst="ellipse">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sz="1150" b="1" noProof="0" dirty="0"/>
            </a:p>
          </p:txBody>
        </p:sp>
        <p:sp>
          <p:nvSpPr>
            <p:cNvPr id="64" name="Rectangle: Top Corners Rounded 63">
              <a:extLst>
                <a:ext uri="{FF2B5EF4-FFF2-40B4-BE49-F238E27FC236}">
                  <a16:creationId xmlns:a16="http://schemas.microsoft.com/office/drawing/2014/main" id="{F6342D00-8C91-8533-A0D1-4DE2F9C64132}"/>
                </a:ext>
              </a:extLst>
            </p:cNvPr>
            <p:cNvSpPr/>
            <p:nvPr/>
          </p:nvSpPr>
          <p:spPr>
            <a:xfrm>
              <a:off x="9342334" y="3169182"/>
              <a:ext cx="769172" cy="480890"/>
            </a:xfrm>
            <a:prstGeom prst="round2SameRect">
              <a:avLst>
                <a:gd name="adj1" fmla="val 0"/>
                <a:gd name="adj2" fmla="val 50000"/>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b="1" noProof="0" dirty="0">
                  <a:solidFill>
                    <a:schemeClr val="accent4">
                      <a:lumMod val="50000"/>
                    </a:schemeClr>
                  </a:solidFill>
                </a:rPr>
                <a:t>Quality</a:t>
              </a:r>
            </a:p>
          </p:txBody>
        </p:sp>
        <p:sp>
          <p:nvSpPr>
            <p:cNvPr id="65" name="Rectangle 64">
              <a:extLst>
                <a:ext uri="{FF2B5EF4-FFF2-40B4-BE49-F238E27FC236}">
                  <a16:creationId xmlns:a16="http://schemas.microsoft.com/office/drawing/2014/main" id="{3315CD3B-BBA2-F68D-5191-8A1F27CDF1FA}"/>
                </a:ext>
              </a:extLst>
            </p:cNvPr>
            <p:cNvSpPr/>
            <p:nvPr/>
          </p:nvSpPr>
          <p:spPr>
            <a:xfrm>
              <a:off x="7964251" y="2804689"/>
              <a:ext cx="769172" cy="27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b="1" noProof="0" dirty="0">
                  <a:solidFill>
                    <a:schemeClr val="accent4">
                      <a:lumMod val="50000"/>
                    </a:schemeClr>
                  </a:solidFill>
                </a:rPr>
                <a:t>High</a:t>
              </a:r>
            </a:p>
          </p:txBody>
        </p:sp>
        <p:sp>
          <p:nvSpPr>
            <p:cNvPr id="66" name="Rectangle 65">
              <a:extLst>
                <a:ext uri="{FF2B5EF4-FFF2-40B4-BE49-F238E27FC236}">
                  <a16:creationId xmlns:a16="http://schemas.microsoft.com/office/drawing/2014/main" id="{0A9D26A5-A519-41ED-8EE4-AB0199DC94F8}"/>
                </a:ext>
              </a:extLst>
            </p:cNvPr>
            <p:cNvSpPr/>
            <p:nvPr/>
          </p:nvSpPr>
          <p:spPr>
            <a:xfrm>
              <a:off x="10790926" y="3406204"/>
              <a:ext cx="769172" cy="2772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r>
                <a:rPr lang="en-US" sz="1400" b="1" noProof="0" dirty="0">
                  <a:solidFill>
                    <a:schemeClr val="accent4">
                      <a:lumMod val="50000"/>
                    </a:schemeClr>
                  </a:solidFill>
                </a:rPr>
                <a:t>Low</a:t>
              </a:r>
            </a:p>
          </p:txBody>
        </p:sp>
        <p:sp>
          <p:nvSpPr>
            <p:cNvPr id="8" name="TextBox 7">
              <a:extLst>
                <a:ext uri="{FF2B5EF4-FFF2-40B4-BE49-F238E27FC236}">
                  <a16:creationId xmlns:a16="http://schemas.microsoft.com/office/drawing/2014/main" id="{49928E79-3263-9D95-CBE7-5F2DC2AFDC40}"/>
                </a:ext>
              </a:extLst>
            </p:cNvPr>
            <p:cNvSpPr txBox="1"/>
            <p:nvPr/>
          </p:nvSpPr>
          <p:spPr>
            <a:xfrm>
              <a:off x="7813491" y="3958985"/>
              <a:ext cx="996991"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ea typeface="+mn-ea"/>
                  <a:cs typeface="+mn-cs"/>
                </a:rPr>
                <a:t>Methods</a:t>
              </a:r>
            </a:p>
          </p:txBody>
        </p:sp>
        <p:sp>
          <p:nvSpPr>
            <p:cNvPr id="11" name="TextBox 10">
              <a:extLst>
                <a:ext uri="{FF2B5EF4-FFF2-40B4-BE49-F238E27FC236}">
                  <a16:creationId xmlns:a16="http://schemas.microsoft.com/office/drawing/2014/main" id="{3FDA2F05-C2AB-3C88-E049-3F34012F58E2}"/>
                </a:ext>
              </a:extLst>
            </p:cNvPr>
            <p:cNvSpPr txBox="1"/>
            <p:nvPr/>
          </p:nvSpPr>
          <p:spPr>
            <a:xfrm>
              <a:off x="10686212" y="4534299"/>
              <a:ext cx="906355" cy="307777"/>
            </a:xfrm>
            <a:prstGeom prst="rect">
              <a:avLst/>
            </a:prstGeom>
            <a:noFill/>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FFFFFF"/>
                  </a:solidFill>
                  <a:effectLst/>
                  <a:uLnTx/>
                  <a:uFillTx/>
                  <a:ea typeface="+mn-ea"/>
                  <a:cs typeface="+mn-cs"/>
                </a:rPr>
                <a:t>Content</a:t>
              </a:r>
            </a:p>
          </p:txBody>
        </p:sp>
        <p:grpSp>
          <p:nvGrpSpPr>
            <p:cNvPr id="12" name="Graphic 8">
              <a:extLst>
                <a:ext uri="{FF2B5EF4-FFF2-40B4-BE49-F238E27FC236}">
                  <a16:creationId xmlns:a16="http://schemas.microsoft.com/office/drawing/2014/main" id="{B75AD69D-AA8A-7F89-55CF-4C7F098F4D22}"/>
                </a:ext>
              </a:extLst>
            </p:cNvPr>
            <p:cNvGrpSpPr/>
            <p:nvPr/>
          </p:nvGrpSpPr>
          <p:grpSpPr>
            <a:xfrm>
              <a:off x="7910226" y="3159480"/>
              <a:ext cx="784879" cy="1298208"/>
              <a:chOff x="5145333" y="3206477"/>
              <a:chExt cx="713526" cy="1180189"/>
            </a:xfrm>
            <a:solidFill>
              <a:schemeClr val="accent4"/>
            </a:solidFill>
          </p:grpSpPr>
          <p:sp>
            <p:nvSpPr>
              <p:cNvPr id="13" name="Freeform: Shape 12">
                <a:extLst>
                  <a:ext uri="{FF2B5EF4-FFF2-40B4-BE49-F238E27FC236}">
                    <a16:creationId xmlns:a16="http://schemas.microsoft.com/office/drawing/2014/main" id="{EC33E8D2-04AE-78B1-F8F0-BF5A8DD2CEBD}"/>
                  </a:ext>
                </a:extLst>
              </p:cNvPr>
              <p:cNvSpPr/>
              <p:nvPr/>
            </p:nvSpPr>
            <p:spPr>
              <a:xfrm>
                <a:off x="5470577" y="3206477"/>
                <a:ext cx="103453" cy="103453"/>
              </a:xfrm>
              <a:custGeom>
                <a:avLst/>
                <a:gdLst>
                  <a:gd name="csX0" fmla="*/ 51727 w 103453"/>
                  <a:gd name="csY0" fmla="*/ 103453 h 103453"/>
                  <a:gd name="csX1" fmla="*/ 0 w 103453"/>
                  <a:gd name="csY1" fmla="*/ 51727 h 103453"/>
                  <a:gd name="csX2" fmla="*/ 51727 w 103453"/>
                  <a:gd name="csY2" fmla="*/ 0 h 103453"/>
                  <a:gd name="csX3" fmla="*/ 103453 w 103453"/>
                  <a:gd name="csY3" fmla="*/ 51727 h 103453"/>
                  <a:gd name="csX4" fmla="*/ 51727 w 103453"/>
                  <a:gd name="csY4" fmla="*/ 103453 h 103453"/>
                  <a:gd name="csX5" fmla="*/ 51727 w 103453"/>
                  <a:gd name="csY5" fmla="*/ 18613 h 103453"/>
                  <a:gd name="csX6" fmla="*/ 18603 w 103453"/>
                  <a:gd name="csY6" fmla="*/ 51737 h 103453"/>
                  <a:gd name="csX7" fmla="*/ 51727 w 103453"/>
                  <a:gd name="csY7" fmla="*/ 84861 h 103453"/>
                  <a:gd name="csX8" fmla="*/ 84851 w 103453"/>
                  <a:gd name="csY8" fmla="*/ 51737 h 103453"/>
                  <a:gd name="csX9" fmla="*/ 51727 w 103453"/>
                  <a:gd name="csY9" fmla="*/ 18613 h 10345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03453" h="103453">
                    <a:moveTo>
                      <a:pt x="51727" y="103453"/>
                    </a:moveTo>
                    <a:cubicBezTo>
                      <a:pt x="23201" y="103453"/>
                      <a:pt x="0" y="80253"/>
                      <a:pt x="0" y="51727"/>
                    </a:cubicBezTo>
                    <a:cubicBezTo>
                      <a:pt x="0" y="23201"/>
                      <a:pt x="23201" y="0"/>
                      <a:pt x="51727" y="0"/>
                    </a:cubicBezTo>
                    <a:cubicBezTo>
                      <a:pt x="80253" y="0"/>
                      <a:pt x="103453" y="23201"/>
                      <a:pt x="103453" y="51727"/>
                    </a:cubicBezTo>
                    <a:cubicBezTo>
                      <a:pt x="103453" y="80253"/>
                      <a:pt x="80253" y="103453"/>
                      <a:pt x="51727" y="103453"/>
                    </a:cubicBezTo>
                    <a:close/>
                    <a:moveTo>
                      <a:pt x="51727" y="18613"/>
                    </a:moveTo>
                    <a:cubicBezTo>
                      <a:pt x="33462" y="18613"/>
                      <a:pt x="18603" y="33472"/>
                      <a:pt x="18603" y="51737"/>
                    </a:cubicBezTo>
                    <a:cubicBezTo>
                      <a:pt x="18603" y="70002"/>
                      <a:pt x="33462" y="84861"/>
                      <a:pt x="51727" y="84861"/>
                    </a:cubicBezTo>
                    <a:cubicBezTo>
                      <a:pt x="69992" y="84861"/>
                      <a:pt x="84851" y="70002"/>
                      <a:pt x="84851" y="51737"/>
                    </a:cubicBezTo>
                    <a:cubicBezTo>
                      <a:pt x="84851" y="33472"/>
                      <a:pt x="69992" y="18613"/>
                      <a:pt x="51727" y="18613"/>
                    </a:cubicBezTo>
                    <a:close/>
                  </a:path>
                </a:pathLst>
              </a:custGeom>
              <a:solidFill>
                <a:schemeClr val="accent4">
                  <a:alpha val="42000"/>
                </a:schemeClr>
              </a:solidFill>
              <a:ln w="1053" cap="flat">
                <a:noFill/>
                <a:prstDash val="solid"/>
                <a:miter/>
              </a:ln>
            </p:spPr>
            <p:txBody>
              <a:bodyPr/>
              <a:lstStyle/>
              <a:p>
                <a:endParaRPr lang="en-US" noProof="0" dirty="0"/>
              </a:p>
            </p:txBody>
          </p:sp>
          <p:sp>
            <p:nvSpPr>
              <p:cNvPr id="14" name="Freeform: Shape 13">
                <a:extLst>
                  <a:ext uri="{FF2B5EF4-FFF2-40B4-BE49-F238E27FC236}">
                    <a16:creationId xmlns:a16="http://schemas.microsoft.com/office/drawing/2014/main" id="{369F4A2B-2A87-57F7-B55D-DCECA4AD9ADB}"/>
                  </a:ext>
                </a:extLst>
              </p:cNvPr>
              <p:cNvSpPr/>
              <p:nvPr/>
            </p:nvSpPr>
            <p:spPr>
              <a:xfrm>
                <a:off x="5512992" y="3291324"/>
                <a:ext cx="345867" cy="1095342"/>
              </a:xfrm>
              <a:custGeom>
                <a:avLst/>
                <a:gdLst>
                  <a:gd name="csX0" fmla="*/ 336566 w 345867"/>
                  <a:gd name="csY0" fmla="*/ 1095343 h 1095342"/>
                  <a:gd name="csX1" fmla="*/ 327665 w 345867"/>
                  <a:gd name="csY1" fmla="*/ 1088741 h 1095342"/>
                  <a:gd name="csX2" fmla="*/ 18603 w 345867"/>
                  <a:gd name="csY2" fmla="*/ 71883 h 1095342"/>
                  <a:gd name="csX3" fmla="*/ 18603 w 345867"/>
                  <a:gd name="csY3" fmla="*/ 1086031 h 1095342"/>
                  <a:gd name="csX4" fmla="*/ 9301 w 345867"/>
                  <a:gd name="csY4" fmla="*/ 1095332 h 1095342"/>
                  <a:gd name="csX5" fmla="*/ 0 w 345867"/>
                  <a:gd name="csY5" fmla="*/ 1086031 h 1095342"/>
                  <a:gd name="csX6" fmla="*/ 0 w 345867"/>
                  <a:gd name="csY6" fmla="*/ 9305 h 1095342"/>
                  <a:gd name="csX7" fmla="*/ 7930 w 345867"/>
                  <a:gd name="csY7" fmla="*/ 99 h 1095342"/>
                  <a:gd name="csX8" fmla="*/ 18202 w 345867"/>
                  <a:gd name="csY8" fmla="*/ 6595 h 1095342"/>
                  <a:gd name="csX9" fmla="*/ 345466 w 345867"/>
                  <a:gd name="csY9" fmla="*/ 1083331 h 1095342"/>
                  <a:gd name="csX10" fmla="*/ 339276 w 345867"/>
                  <a:gd name="csY10" fmla="*/ 1094932 h 1095342"/>
                  <a:gd name="csX11" fmla="*/ 336566 w 345867"/>
                  <a:gd name="csY11" fmla="*/ 1095332 h 1095342"/>
                  <a:gd name="csX0" fmla="*/ 336566 w 345867"/>
                  <a:gd name="csY0" fmla="*/ 1095343 h 1173843"/>
                  <a:gd name="csX1" fmla="*/ 327665 w 345867"/>
                  <a:gd name="csY1" fmla="*/ 1088741 h 1173843"/>
                  <a:gd name="csX2" fmla="*/ 18603 w 345867"/>
                  <a:gd name="csY2" fmla="*/ 71883 h 1173843"/>
                  <a:gd name="csX3" fmla="*/ 18603 w 345867"/>
                  <a:gd name="csY3" fmla="*/ 1086031 h 1173843"/>
                  <a:gd name="csX4" fmla="*/ 9301 w 345867"/>
                  <a:gd name="csY4" fmla="*/ 1095332 h 1173843"/>
                  <a:gd name="csX5" fmla="*/ 0 w 345867"/>
                  <a:gd name="csY5" fmla="*/ 9305 h 1173843"/>
                  <a:gd name="csX6" fmla="*/ 7930 w 345867"/>
                  <a:gd name="csY6" fmla="*/ 99 h 1173843"/>
                  <a:gd name="csX7" fmla="*/ 18202 w 345867"/>
                  <a:gd name="csY7" fmla="*/ 6595 h 1173843"/>
                  <a:gd name="csX8" fmla="*/ 345466 w 345867"/>
                  <a:gd name="csY8" fmla="*/ 1083331 h 1173843"/>
                  <a:gd name="csX9" fmla="*/ 339276 w 345867"/>
                  <a:gd name="csY9" fmla="*/ 1094932 h 1173843"/>
                  <a:gd name="csX10" fmla="*/ 336566 w 345867"/>
                  <a:gd name="csY10" fmla="*/ 1095332 h 1173843"/>
                  <a:gd name="csX11" fmla="*/ 336566 w 345867"/>
                  <a:gd name="csY11" fmla="*/ 1095343 h 1173843"/>
                  <a:gd name="csX0" fmla="*/ 336566 w 345867"/>
                  <a:gd name="csY0" fmla="*/ 1095343 h 1095343"/>
                  <a:gd name="csX1" fmla="*/ 327665 w 345867"/>
                  <a:gd name="csY1" fmla="*/ 1088741 h 1095343"/>
                  <a:gd name="csX2" fmla="*/ 18603 w 345867"/>
                  <a:gd name="csY2" fmla="*/ 71883 h 1095343"/>
                  <a:gd name="csX3" fmla="*/ 18603 w 345867"/>
                  <a:gd name="csY3" fmla="*/ 1086031 h 1095343"/>
                  <a:gd name="csX4" fmla="*/ 0 w 345867"/>
                  <a:gd name="csY4" fmla="*/ 9305 h 1095343"/>
                  <a:gd name="csX5" fmla="*/ 7930 w 345867"/>
                  <a:gd name="csY5" fmla="*/ 99 h 1095343"/>
                  <a:gd name="csX6" fmla="*/ 18202 w 345867"/>
                  <a:gd name="csY6" fmla="*/ 6595 h 1095343"/>
                  <a:gd name="csX7" fmla="*/ 345466 w 345867"/>
                  <a:gd name="csY7" fmla="*/ 1083331 h 1095343"/>
                  <a:gd name="csX8" fmla="*/ 339276 w 345867"/>
                  <a:gd name="csY8" fmla="*/ 1094932 h 1095343"/>
                  <a:gd name="csX9" fmla="*/ 336566 w 345867"/>
                  <a:gd name="csY9" fmla="*/ 1095332 h 1095343"/>
                  <a:gd name="csX10" fmla="*/ 336566 w 345867"/>
                  <a:gd name="csY10" fmla="*/ 1095343 h 1095343"/>
                  <a:gd name="csX0" fmla="*/ 336566 w 345867"/>
                  <a:gd name="csY0" fmla="*/ 1095343 h 1216996"/>
                  <a:gd name="csX1" fmla="*/ 327665 w 345867"/>
                  <a:gd name="csY1" fmla="*/ 1088741 h 1216996"/>
                  <a:gd name="csX2" fmla="*/ 18603 w 345867"/>
                  <a:gd name="csY2" fmla="*/ 71883 h 1216996"/>
                  <a:gd name="csX3" fmla="*/ 18603 w 345867"/>
                  <a:gd name="csY3" fmla="*/ 1086031 h 1216996"/>
                  <a:gd name="csX4" fmla="*/ 14459 w 345867"/>
                  <a:gd name="csY4" fmla="*/ 1086479 h 1216996"/>
                  <a:gd name="csX5" fmla="*/ 0 w 345867"/>
                  <a:gd name="csY5" fmla="*/ 9305 h 1216996"/>
                  <a:gd name="csX6" fmla="*/ 7930 w 345867"/>
                  <a:gd name="csY6" fmla="*/ 99 h 1216996"/>
                  <a:gd name="csX7" fmla="*/ 18202 w 345867"/>
                  <a:gd name="csY7" fmla="*/ 6595 h 1216996"/>
                  <a:gd name="csX8" fmla="*/ 345466 w 345867"/>
                  <a:gd name="csY8" fmla="*/ 1083331 h 1216996"/>
                  <a:gd name="csX9" fmla="*/ 339276 w 345867"/>
                  <a:gd name="csY9" fmla="*/ 1094932 h 1216996"/>
                  <a:gd name="csX10" fmla="*/ 336566 w 345867"/>
                  <a:gd name="csY10" fmla="*/ 1095332 h 1216996"/>
                  <a:gd name="csX11" fmla="*/ 336566 w 345867"/>
                  <a:gd name="csY11" fmla="*/ 1095343 h 1216996"/>
                  <a:gd name="csX0" fmla="*/ 336566 w 345867"/>
                  <a:gd name="csY0" fmla="*/ 1095343 h 1095343"/>
                  <a:gd name="csX1" fmla="*/ 327665 w 345867"/>
                  <a:gd name="csY1" fmla="*/ 1088741 h 1095343"/>
                  <a:gd name="csX2" fmla="*/ 18603 w 345867"/>
                  <a:gd name="csY2" fmla="*/ 71883 h 1095343"/>
                  <a:gd name="csX3" fmla="*/ 18603 w 345867"/>
                  <a:gd name="csY3" fmla="*/ 1086031 h 1095343"/>
                  <a:gd name="csX4" fmla="*/ 0 w 345867"/>
                  <a:gd name="csY4" fmla="*/ 9305 h 1095343"/>
                  <a:gd name="csX5" fmla="*/ 7930 w 345867"/>
                  <a:gd name="csY5" fmla="*/ 99 h 1095343"/>
                  <a:gd name="csX6" fmla="*/ 18202 w 345867"/>
                  <a:gd name="csY6" fmla="*/ 6595 h 1095343"/>
                  <a:gd name="csX7" fmla="*/ 345466 w 345867"/>
                  <a:gd name="csY7" fmla="*/ 1083331 h 1095343"/>
                  <a:gd name="csX8" fmla="*/ 339276 w 345867"/>
                  <a:gd name="csY8" fmla="*/ 1094932 h 1095343"/>
                  <a:gd name="csX9" fmla="*/ 336566 w 345867"/>
                  <a:gd name="csY9" fmla="*/ 1095332 h 1095343"/>
                  <a:gd name="csX10" fmla="*/ 336566 w 345867"/>
                  <a:gd name="csY10" fmla="*/ 1095343 h 1095343"/>
                  <a:gd name="csX0" fmla="*/ 336566 w 345867"/>
                  <a:gd name="csY0" fmla="*/ 1095343 h 1095343"/>
                  <a:gd name="csX1" fmla="*/ 327665 w 345867"/>
                  <a:gd name="csY1" fmla="*/ 1088741 h 1095343"/>
                  <a:gd name="csX2" fmla="*/ 18603 w 345867"/>
                  <a:gd name="csY2" fmla="*/ 71883 h 1095343"/>
                  <a:gd name="csX3" fmla="*/ 0 w 345867"/>
                  <a:gd name="csY3" fmla="*/ 9305 h 1095343"/>
                  <a:gd name="csX4" fmla="*/ 7930 w 345867"/>
                  <a:gd name="csY4" fmla="*/ 99 h 1095343"/>
                  <a:gd name="csX5" fmla="*/ 18202 w 345867"/>
                  <a:gd name="csY5" fmla="*/ 6595 h 1095343"/>
                  <a:gd name="csX6" fmla="*/ 345466 w 345867"/>
                  <a:gd name="csY6" fmla="*/ 1083331 h 1095343"/>
                  <a:gd name="csX7" fmla="*/ 339276 w 345867"/>
                  <a:gd name="csY7" fmla="*/ 1094932 h 1095343"/>
                  <a:gd name="csX8" fmla="*/ 336566 w 345867"/>
                  <a:gd name="csY8" fmla="*/ 1095332 h 1095343"/>
                  <a:gd name="csX9" fmla="*/ 336566 w 345867"/>
                  <a:gd name="csY9" fmla="*/ 1095343 h 1095343"/>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345867" h="1095343">
                    <a:moveTo>
                      <a:pt x="336566" y="1095343"/>
                    </a:moveTo>
                    <a:cubicBezTo>
                      <a:pt x="332580" y="1095343"/>
                      <a:pt x="328889" y="1092759"/>
                      <a:pt x="327665" y="1088741"/>
                    </a:cubicBezTo>
                    <a:lnTo>
                      <a:pt x="18603" y="71883"/>
                    </a:lnTo>
                    <a:lnTo>
                      <a:pt x="0" y="9305"/>
                    </a:lnTo>
                    <a:cubicBezTo>
                      <a:pt x="0" y="4696"/>
                      <a:pt x="3375" y="784"/>
                      <a:pt x="7930" y="99"/>
                    </a:cubicBezTo>
                    <a:cubicBezTo>
                      <a:pt x="12454" y="-566"/>
                      <a:pt x="16852" y="2187"/>
                      <a:pt x="18202" y="6595"/>
                    </a:cubicBezTo>
                    <a:lnTo>
                      <a:pt x="345466" y="1083331"/>
                    </a:lnTo>
                    <a:cubicBezTo>
                      <a:pt x="346953" y="1088246"/>
                      <a:pt x="344180" y="1093445"/>
                      <a:pt x="339276" y="1094932"/>
                    </a:cubicBezTo>
                    <a:cubicBezTo>
                      <a:pt x="338369" y="1095206"/>
                      <a:pt x="337462" y="1095332"/>
                      <a:pt x="336566" y="1095332"/>
                    </a:cubicBezTo>
                    <a:lnTo>
                      <a:pt x="336566" y="1095343"/>
                    </a:lnTo>
                    <a:close/>
                  </a:path>
                </a:pathLst>
              </a:custGeom>
              <a:solidFill>
                <a:schemeClr val="accent4">
                  <a:alpha val="42000"/>
                </a:schemeClr>
              </a:solidFill>
              <a:ln w="1053" cap="flat">
                <a:noFill/>
                <a:prstDash val="solid"/>
                <a:miter/>
              </a:ln>
            </p:spPr>
            <p:txBody>
              <a:bodyPr/>
              <a:lstStyle/>
              <a:p>
                <a:endParaRPr lang="en-US" noProof="0" dirty="0"/>
              </a:p>
            </p:txBody>
          </p:sp>
          <p:sp>
            <p:nvSpPr>
              <p:cNvPr id="16" name="Freeform: Shape 15">
                <a:extLst>
                  <a:ext uri="{FF2B5EF4-FFF2-40B4-BE49-F238E27FC236}">
                    <a16:creationId xmlns:a16="http://schemas.microsoft.com/office/drawing/2014/main" id="{3EF4C2F9-9C07-5D43-99A5-A4654B7B8B98}"/>
                  </a:ext>
                </a:extLst>
              </p:cNvPr>
              <p:cNvSpPr/>
              <p:nvPr/>
            </p:nvSpPr>
            <p:spPr>
              <a:xfrm>
                <a:off x="5145333" y="3291309"/>
                <a:ext cx="386275" cy="1095357"/>
              </a:xfrm>
              <a:custGeom>
                <a:avLst/>
                <a:gdLst>
                  <a:gd name="csX0" fmla="*/ 9305 w 386275"/>
                  <a:gd name="csY0" fmla="*/ 1095358 h 1095357"/>
                  <a:gd name="csX1" fmla="*/ 6300 w 386275"/>
                  <a:gd name="csY1" fmla="*/ 1094852 h 1095357"/>
                  <a:gd name="csX2" fmla="*/ 500 w 386275"/>
                  <a:gd name="csY2" fmla="*/ 1083040 h 1095357"/>
                  <a:gd name="csX3" fmla="*/ 368165 w 386275"/>
                  <a:gd name="csY3" fmla="*/ 6304 h 1095357"/>
                  <a:gd name="csX4" fmla="*/ 379976 w 386275"/>
                  <a:gd name="csY4" fmla="*/ 504 h 1095357"/>
                  <a:gd name="csX5" fmla="*/ 385776 w 386275"/>
                  <a:gd name="csY5" fmla="*/ 12315 h 1095357"/>
                  <a:gd name="csX6" fmla="*/ 18111 w 386275"/>
                  <a:gd name="csY6" fmla="*/ 1089051 h 1095357"/>
                  <a:gd name="csX7" fmla="*/ 9305 w 386275"/>
                  <a:gd name="csY7" fmla="*/ 1095347 h 109535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386275" h="1095357">
                    <a:moveTo>
                      <a:pt x="9305" y="1095358"/>
                    </a:moveTo>
                    <a:cubicBezTo>
                      <a:pt x="8303" y="1095358"/>
                      <a:pt x="7291" y="1095199"/>
                      <a:pt x="6300" y="1094852"/>
                    </a:cubicBezTo>
                    <a:cubicBezTo>
                      <a:pt x="1438" y="1093196"/>
                      <a:pt x="-1156" y="1087902"/>
                      <a:pt x="500" y="1083040"/>
                    </a:cubicBezTo>
                    <a:lnTo>
                      <a:pt x="368165" y="6304"/>
                    </a:lnTo>
                    <a:cubicBezTo>
                      <a:pt x="369820" y="1442"/>
                      <a:pt x="375125" y="-1163"/>
                      <a:pt x="379976" y="504"/>
                    </a:cubicBezTo>
                    <a:cubicBezTo>
                      <a:pt x="384837" y="2159"/>
                      <a:pt x="387432" y="7453"/>
                      <a:pt x="385776" y="12315"/>
                    </a:cubicBezTo>
                    <a:lnTo>
                      <a:pt x="18111" y="1089051"/>
                    </a:lnTo>
                    <a:cubicBezTo>
                      <a:pt x="16793" y="1092911"/>
                      <a:pt x="13175" y="1095347"/>
                      <a:pt x="9305" y="1095347"/>
                    </a:cubicBezTo>
                    <a:close/>
                  </a:path>
                </a:pathLst>
              </a:custGeom>
              <a:solidFill>
                <a:schemeClr val="accent4">
                  <a:alpha val="42000"/>
                </a:schemeClr>
              </a:solidFill>
              <a:ln w="1053" cap="flat">
                <a:noFill/>
                <a:prstDash val="solid"/>
                <a:miter/>
              </a:ln>
            </p:spPr>
            <p:txBody>
              <a:bodyPr/>
              <a:lstStyle/>
              <a:p>
                <a:endParaRPr lang="en-US" noProof="0" dirty="0"/>
              </a:p>
            </p:txBody>
          </p:sp>
        </p:grpSp>
        <p:grpSp>
          <p:nvGrpSpPr>
            <p:cNvPr id="51" name="Graphic 8">
              <a:extLst>
                <a:ext uri="{FF2B5EF4-FFF2-40B4-BE49-F238E27FC236}">
                  <a16:creationId xmlns:a16="http://schemas.microsoft.com/office/drawing/2014/main" id="{BAB1A994-E4C0-EADA-88DB-E7DFF09F2A38}"/>
                </a:ext>
              </a:extLst>
            </p:cNvPr>
            <p:cNvGrpSpPr/>
            <p:nvPr/>
          </p:nvGrpSpPr>
          <p:grpSpPr>
            <a:xfrm>
              <a:off x="7712842" y="4425056"/>
              <a:ext cx="4010695" cy="848211"/>
              <a:chOff x="4965680" y="4357002"/>
              <a:chExt cx="3646086" cy="771101"/>
            </a:xfrm>
          </p:grpSpPr>
          <p:grpSp>
            <p:nvGrpSpPr>
              <p:cNvPr id="52" name="Graphic 8">
                <a:extLst>
                  <a:ext uri="{FF2B5EF4-FFF2-40B4-BE49-F238E27FC236}">
                    <a16:creationId xmlns:a16="http://schemas.microsoft.com/office/drawing/2014/main" id="{4D08B2F6-CCE3-0214-94F8-4DCF23F386DC}"/>
                  </a:ext>
                </a:extLst>
              </p:cNvPr>
              <p:cNvGrpSpPr/>
              <p:nvPr/>
            </p:nvGrpSpPr>
            <p:grpSpPr>
              <a:xfrm>
                <a:off x="7542183" y="4877579"/>
                <a:ext cx="1069583" cy="250523"/>
                <a:chOff x="7542183" y="4877579"/>
                <a:chExt cx="1069583" cy="250523"/>
              </a:xfrm>
            </p:grpSpPr>
            <p:sp>
              <p:nvSpPr>
                <p:cNvPr id="53" name="Freeform: Shape 52">
                  <a:extLst>
                    <a:ext uri="{FF2B5EF4-FFF2-40B4-BE49-F238E27FC236}">
                      <a16:creationId xmlns:a16="http://schemas.microsoft.com/office/drawing/2014/main" id="{DAD1FE35-7E87-C243-5563-4C4B875B7D9F}"/>
                    </a:ext>
                  </a:extLst>
                </p:cNvPr>
                <p:cNvSpPr/>
                <p:nvPr/>
              </p:nvSpPr>
              <p:spPr>
                <a:xfrm>
                  <a:off x="7542183" y="4877579"/>
                  <a:ext cx="1069583" cy="250523"/>
                </a:xfrm>
                <a:custGeom>
                  <a:avLst/>
                  <a:gdLst>
                    <a:gd name="csX0" fmla="*/ 534794 w 1069583"/>
                    <a:gd name="csY0" fmla="*/ 250524 h 250523"/>
                    <a:gd name="csX1" fmla="*/ 1051164 w 1069583"/>
                    <a:gd name="csY1" fmla="*/ 80991 h 250523"/>
                    <a:gd name="csX2" fmla="*/ 1024789 w 1069583"/>
                    <a:gd name="csY2" fmla="*/ 0 h 250523"/>
                    <a:gd name="csX3" fmla="*/ 44799 w 1069583"/>
                    <a:gd name="csY3" fmla="*/ 0 h 250523"/>
                    <a:gd name="csX4" fmla="*/ 18424 w 1069583"/>
                    <a:gd name="csY4" fmla="*/ 80991 h 250523"/>
                    <a:gd name="csX5" fmla="*/ 534794 w 1069583"/>
                    <a:gd name="csY5" fmla="*/ 250524 h 250523"/>
                  </a:gdLst>
                  <a:ahLst/>
                  <a:cxnLst>
                    <a:cxn ang="0">
                      <a:pos x="csX0" y="csY0"/>
                    </a:cxn>
                    <a:cxn ang="0">
                      <a:pos x="csX1" y="csY1"/>
                    </a:cxn>
                    <a:cxn ang="0">
                      <a:pos x="csX2" y="csY2"/>
                    </a:cxn>
                    <a:cxn ang="0">
                      <a:pos x="csX3" y="csY3"/>
                    </a:cxn>
                    <a:cxn ang="0">
                      <a:pos x="csX4" y="csY4"/>
                    </a:cxn>
                    <a:cxn ang="0">
                      <a:pos x="csX5" y="csY5"/>
                    </a:cxn>
                  </a:cxnLst>
                  <a:rect l="l" t="t" r="r" b="b"/>
                  <a:pathLst>
                    <a:path w="1069583" h="250523">
                      <a:moveTo>
                        <a:pt x="534794" y="250524"/>
                      </a:moveTo>
                      <a:cubicBezTo>
                        <a:pt x="728097" y="250524"/>
                        <a:pt x="906667" y="187534"/>
                        <a:pt x="1051164" y="80991"/>
                      </a:cubicBezTo>
                      <a:cubicBezTo>
                        <a:pt x="1086039" y="55270"/>
                        <a:pt x="1068122" y="0"/>
                        <a:pt x="1024789" y="0"/>
                      </a:cubicBezTo>
                      <a:lnTo>
                        <a:pt x="44799" y="0"/>
                      </a:lnTo>
                      <a:cubicBezTo>
                        <a:pt x="1467" y="0"/>
                        <a:pt x="-16461" y="55270"/>
                        <a:pt x="18424" y="80991"/>
                      </a:cubicBezTo>
                      <a:cubicBezTo>
                        <a:pt x="162921" y="187534"/>
                        <a:pt x="341491" y="250524"/>
                        <a:pt x="534794" y="250524"/>
                      </a:cubicBezTo>
                      <a:close/>
                    </a:path>
                  </a:pathLst>
                </a:custGeom>
                <a:solidFill>
                  <a:schemeClr val="accent4">
                    <a:lumMod val="50000"/>
                  </a:schemeClr>
                </a:solidFill>
                <a:ln w="1053" cap="flat">
                  <a:noFill/>
                  <a:prstDash val="solid"/>
                  <a:miter/>
                </a:ln>
              </p:spPr>
              <p:txBody>
                <a:bodyPr/>
                <a:lstStyle/>
                <a:p>
                  <a:endParaRPr lang="en-US" noProof="0" dirty="0"/>
                </a:p>
              </p:txBody>
            </p:sp>
            <p:sp>
              <p:nvSpPr>
                <p:cNvPr id="55" name="Freeform: Shape 54">
                  <a:extLst>
                    <a:ext uri="{FF2B5EF4-FFF2-40B4-BE49-F238E27FC236}">
                      <a16:creationId xmlns:a16="http://schemas.microsoft.com/office/drawing/2014/main" id="{8E1E679F-5FD3-AA66-DC0E-C2B99A45E6F0}"/>
                    </a:ext>
                  </a:extLst>
                </p:cNvPr>
                <p:cNvSpPr/>
                <p:nvPr/>
              </p:nvSpPr>
              <p:spPr>
                <a:xfrm>
                  <a:off x="7713836" y="4877590"/>
                  <a:ext cx="897930" cy="178306"/>
                </a:xfrm>
                <a:custGeom>
                  <a:avLst/>
                  <a:gdLst>
                    <a:gd name="csX0" fmla="*/ 853136 w 897930"/>
                    <a:gd name="csY0" fmla="*/ 0 h 178306"/>
                    <a:gd name="csX1" fmla="*/ 0 w 897930"/>
                    <a:gd name="csY1" fmla="*/ 0 h 178306"/>
                    <a:gd name="csX2" fmla="*/ 710801 w 897930"/>
                    <a:gd name="csY2" fmla="*/ 178307 h 178306"/>
                    <a:gd name="csX3" fmla="*/ 879511 w 897930"/>
                    <a:gd name="csY3" fmla="*/ 80991 h 178306"/>
                    <a:gd name="csX4" fmla="*/ 853136 w 897930"/>
                    <a:gd name="csY4" fmla="*/ 0 h 178306"/>
                  </a:gdLst>
                  <a:ahLst/>
                  <a:cxnLst>
                    <a:cxn ang="0">
                      <a:pos x="csX0" y="csY0"/>
                    </a:cxn>
                    <a:cxn ang="0">
                      <a:pos x="csX1" y="csY1"/>
                    </a:cxn>
                    <a:cxn ang="0">
                      <a:pos x="csX2" y="csY2"/>
                    </a:cxn>
                    <a:cxn ang="0">
                      <a:pos x="csX3" y="csY3"/>
                    </a:cxn>
                    <a:cxn ang="0">
                      <a:pos x="csX4" y="csY4"/>
                    </a:cxn>
                  </a:cxnLst>
                  <a:rect l="l" t="t" r="r" b="b"/>
                  <a:pathLst>
                    <a:path w="897930" h="178306">
                      <a:moveTo>
                        <a:pt x="853136" y="0"/>
                      </a:moveTo>
                      <a:lnTo>
                        <a:pt x="0" y="0"/>
                      </a:lnTo>
                      <a:lnTo>
                        <a:pt x="710801" y="178307"/>
                      </a:lnTo>
                      <a:cubicBezTo>
                        <a:pt x="770859" y="152122"/>
                        <a:pt x="827415" y="119409"/>
                        <a:pt x="879511" y="80991"/>
                      </a:cubicBezTo>
                      <a:cubicBezTo>
                        <a:pt x="914386" y="55270"/>
                        <a:pt x="896469" y="0"/>
                        <a:pt x="853136" y="0"/>
                      </a:cubicBezTo>
                      <a:close/>
                    </a:path>
                  </a:pathLst>
                </a:custGeom>
                <a:solidFill>
                  <a:schemeClr val="accent4">
                    <a:lumMod val="75000"/>
                  </a:schemeClr>
                </a:solidFill>
                <a:ln w="1053" cap="flat">
                  <a:noFill/>
                  <a:prstDash val="solid"/>
                  <a:miter/>
                </a:ln>
              </p:spPr>
              <p:txBody>
                <a:bodyPr/>
                <a:lstStyle/>
                <a:p>
                  <a:endParaRPr lang="en-US" noProof="0" dirty="0"/>
                </a:p>
              </p:txBody>
            </p:sp>
          </p:grpSp>
          <p:grpSp>
            <p:nvGrpSpPr>
              <p:cNvPr id="56" name="Graphic 8">
                <a:extLst>
                  <a:ext uri="{FF2B5EF4-FFF2-40B4-BE49-F238E27FC236}">
                    <a16:creationId xmlns:a16="http://schemas.microsoft.com/office/drawing/2014/main" id="{114AA416-0513-0CF7-690F-C710D6FACDEE}"/>
                  </a:ext>
                </a:extLst>
              </p:cNvPr>
              <p:cNvGrpSpPr/>
              <p:nvPr/>
            </p:nvGrpSpPr>
            <p:grpSpPr>
              <a:xfrm>
                <a:off x="4965680" y="4357002"/>
                <a:ext cx="1069583" cy="250523"/>
                <a:chOff x="4965680" y="4357002"/>
                <a:chExt cx="1069583" cy="250523"/>
              </a:xfrm>
            </p:grpSpPr>
            <p:sp>
              <p:nvSpPr>
                <p:cNvPr id="57" name="Freeform: Shape 56">
                  <a:extLst>
                    <a:ext uri="{FF2B5EF4-FFF2-40B4-BE49-F238E27FC236}">
                      <a16:creationId xmlns:a16="http://schemas.microsoft.com/office/drawing/2014/main" id="{951C4D45-85DE-94BD-A234-63E6C8592B98}"/>
                    </a:ext>
                  </a:extLst>
                </p:cNvPr>
                <p:cNvSpPr/>
                <p:nvPr/>
              </p:nvSpPr>
              <p:spPr>
                <a:xfrm>
                  <a:off x="4965680" y="4357002"/>
                  <a:ext cx="1069583" cy="250523"/>
                </a:xfrm>
                <a:custGeom>
                  <a:avLst/>
                  <a:gdLst>
                    <a:gd name="csX0" fmla="*/ 534794 w 1069583"/>
                    <a:gd name="csY0" fmla="*/ 250524 h 250523"/>
                    <a:gd name="csX1" fmla="*/ 1051164 w 1069583"/>
                    <a:gd name="csY1" fmla="*/ 80991 h 250523"/>
                    <a:gd name="csX2" fmla="*/ 1024789 w 1069583"/>
                    <a:gd name="csY2" fmla="*/ 0 h 250523"/>
                    <a:gd name="csX3" fmla="*/ 44799 w 1069583"/>
                    <a:gd name="csY3" fmla="*/ 0 h 250523"/>
                    <a:gd name="csX4" fmla="*/ 18424 w 1069583"/>
                    <a:gd name="csY4" fmla="*/ 80991 h 250523"/>
                    <a:gd name="csX5" fmla="*/ 534794 w 1069583"/>
                    <a:gd name="csY5" fmla="*/ 250524 h 250523"/>
                  </a:gdLst>
                  <a:ahLst/>
                  <a:cxnLst>
                    <a:cxn ang="0">
                      <a:pos x="csX0" y="csY0"/>
                    </a:cxn>
                    <a:cxn ang="0">
                      <a:pos x="csX1" y="csY1"/>
                    </a:cxn>
                    <a:cxn ang="0">
                      <a:pos x="csX2" y="csY2"/>
                    </a:cxn>
                    <a:cxn ang="0">
                      <a:pos x="csX3" y="csY3"/>
                    </a:cxn>
                    <a:cxn ang="0">
                      <a:pos x="csX4" y="csY4"/>
                    </a:cxn>
                    <a:cxn ang="0">
                      <a:pos x="csX5" y="csY5"/>
                    </a:cxn>
                  </a:cxnLst>
                  <a:rect l="l" t="t" r="r" b="b"/>
                  <a:pathLst>
                    <a:path w="1069583" h="250523">
                      <a:moveTo>
                        <a:pt x="534794" y="250524"/>
                      </a:moveTo>
                      <a:cubicBezTo>
                        <a:pt x="728097" y="250524"/>
                        <a:pt x="906667" y="187534"/>
                        <a:pt x="1051164" y="80991"/>
                      </a:cubicBezTo>
                      <a:cubicBezTo>
                        <a:pt x="1086039" y="55270"/>
                        <a:pt x="1068122" y="0"/>
                        <a:pt x="1024789" y="0"/>
                      </a:cubicBezTo>
                      <a:lnTo>
                        <a:pt x="44799" y="0"/>
                      </a:lnTo>
                      <a:cubicBezTo>
                        <a:pt x="1467" y="0"/>
                        <a:pt x="-16461" y="55270"/>
                        <a:pt x="18424" y="80991"/>
                      </a:cubicBezTo>
                      <a:cubicBezTo>
                        <a:pt x="162921" y="187534"/>
                        <a:pt x="341491" y="250524"/>
                        <a:pt x="534794" y="250524"/>
                      </a:cubicBezTo>
                      <a:close/>
                    </a:path>
                  </a:pathLst>
                </a:custGeom>
                <a:solidFill>
                  <a:schemeClr val="accent4">
                    <a:lumMod val="50000"/>
                  </a:schemeClr>
                </a:solidFill>
                <a:ln w="1053" cap="flat">
                  <a:noFill/>
                  <a:prstDash val="solid"/>
                  <a:miter/>
                </a:ln>
              </p:spPr>
              <p:txBody>
                <a:bodyPr/>
                <a:lstStyle/>
                <a:p>
                  <a:endParaRPr lang="en-US" noProof="0" dirty="0"/>
                </a:p>
              </p:txBody>
            </p:sp>
            <p:sp>
              <p:nvSpPr>
                <p:cNvPr id="59" name="Freeform: Shape 58">
                  <a:extLst>
                    <a:ext uri="{FF2B5EF4-FFF2-40B4-BE49-F238E27FC236}">
                      <a16:creationId xmlns:a16="http://schemas.microsoft.com/office/drawing/2014/main" id="{DCBD2508-EA76-AEDF-9F31-6C360805C4BD}"/>
                    </a:ext>
                  </a:extLst>
                </p:cNvPr>
                <p:cNvSpPr/>
                <p:nvPr/>
              </p:nvSpPr>
              <p:spPr>
                <a:xfrm>
                  <a:off x="5137333" y="4357002"/>
                  <a:ext cx="897930" cy="178306"/>
                </a:xfrm>
                <a:custGeom>
                  <a:avLst/>
                  <a:gdLst>
                    <a:gd name="csX0" fmla="*/ 853136 w 897930"/>
                    <a:gd name="csY0" fmla="*/ 0 h 178306"/>
                    <a:gd name="csX1" fmla="*/ 0 w 897930"/>
                    <a:gd name="csY1" fmla="*/ 0 h 178306"/>
                    <a:gd name="csX2" fmla="*/ 710801 w 897930"/>
                    <a:gd name="csY2" fmla="*/ 178307 h 178306"/>
                    <a:gd name="csX3" fmla="*/ 879511 w 897930"/>
                    <a:gd name="csY3" fmla="*/ 80991 h 178306"/>
                    <a:gd name="csX4" fmla="*/ 853136 w 897930"/>
                    <a:gd name="csY4" fmla="*/ 0 h 178306"/>
                  </a:gdLst>
                  <a:ahLst/>
                  <a:cxnLst>
                    <a:cxn ang="0">
                      <a:pos x="csX0" y="csY0"/>
                    </a:cxn>
                    <a:cxn ang="0">
                      <a:pos x="csX1" y="csY1"/>
                    </a:cxn>
                    <a:cxn ang="0">
                      <a:pos x="csX2" y="csY2"/>
                    </a:cxn>
                    <a:cxn ang="0">
                      <a:pos x="csX3" y="csY3"/>
                    </a:cxn>
                    <a:cxn ang="0">
                      <a:pos x="csX4" y="csY4"/>
                    </a:cxn>
                  </a:cxnLst>
                  <a:rect l="l" t="t" r="r" b="b"/>
                  <a:pathLst>
                    <a:path w="897930" h="178306">
                      <a:moveTo>
                        <a:pt x="853136" y="0"/>
                      </a:moveTo>
                      <a:lnTo>
                        <a:pt x="0" y="0"/>
                      </a:lnTo>
                      <a:lnTo>
                        <a:pt x="710801" y="178307"/>
                      </a:lnTo>
                      <a:cubicBezTo>
                        <a:pt x="770859" y="152122"/>
                        <a:pt x="827415" y="119409"/>
                        <a:pt x="879511" y="80991"/>
                      </a:cubicBezTo>
                      <a:cubicBezTo>
                        <a:pt x="914386" y="55270"/>
                        <a:pt x="896469" y="0"/>
                        <a:pt x="853136" y="0"/>
                      </a:cubicBezTo>
                      <a:close/>
                    </a:path>
                  </a:pathLst>
                </a:custGeom>
                <a:solidFill>
                  <a:schemeClr val="accent4">
                    <a:lumMod val="75000"/>
                  </a:schemeClr>
                </a:solidFill>
                <a:ln w="1053" cap="flat">
                  <a:noFill/>
                  <a:prstDash val="solid"/>
                  <a:miter/>
                </a:ln>
              </p:spPr>
              <p:txBody>
                <a:bodyPr/>
                <a:lstStyle/>
                <a:p>
                  <a:endParaRPr lang="en-US" noProof="0" dirty="0"/>
                </a:p>
              </p:txBody>
            </p:sp>
          </p:grpSp>
        </p:grpSp>
      </p:grpSp>
    </p:spTree>
    <p:extLst>
      <p:ext uri="{BB962C8B-B14F-4D97-AF65-F5344CB8AC3E}">
        <p14:creationId xmlns:p14="http://schemas.microsoft.com/office/powerpoint/2010/main" val="151729882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137117D-0914-A834-5CB6-3C259B24441E}"/>
            </a:ext>
          </a:extLst>
        </p:cNvPr>
        <p:cNvGrpSpPr/>
        <p:nvPr/>
      </p:nvGrpSpPr>
      <p:grpSpPr>
        <a:xfrm>
          <a:off x="0" y="0"/>
          <a:ext cx="0" cy="0"/>
          <a:chOff x="0" y="0"/>
          <a:chExt cx="0" cy="0"/>
        </a:xfrm>
      </p:grpSpPr>
      <p:pic>
        <p:nvPicPr>
          <p:cNvPr id="16" name="Picture 15">
            <a:extLst>
              <a:ext uri="{FF2B5EF4-FFF2-40B4-BE49-F238E27FC236}">
                <a16:creationId xmlns:a16="http://schemas.microsoft.com/office/drawing/2014/main" id="{B6DA45A9-2435-114E-0373-ECB5CA559E7C}"/>
              </a:ext>
            </a:extLst>
          </p:cNvPr>
          <p:cNvPicPr>
            <a:picLocks noChangeAspect="1"/>
          </p:cNvPicPr>
          <p:nvPr/>
        </p:nvPicPr>
        <p:blipFill>
          <a:blip r:embed="rId3"/>
          <a:srcRect t="283" r="65507" b="1021"/>
          <a:stretch>
            <a:fillRect/>
          </a:stretch>
        </p:blipFill>
        <p:spPr>
          <a:xfrm>
            <a:off x="6552326" y="4126263"/>
            <a:ext cx="1243278" cy="1614703"/>
          </a:xfrm>
          <a:custGeom>
            <a:avLst/>
            <a:gdLst>
              <a:gd name="csX0" fmla="*/ 0 w 1347055"/>
              <a:gd name="csY0" fmla="*/ 0 h 1767606"/>
              <a:gd name="csX1" fmla="*/ 1347055 w 1347055"/>
              <a:gd name="csY1" fmla="*/ 0 h 1767606"/>
              <a:gd name="csX2" fmla="*/ 1347055 w 1347055"/>
              <a:gd name="csY2" fmla="*/ 924669 h 1767606"/>
              <a:gd name="csX3" fmla="*/ 1335854 w 1347055"/>
              <a:gd name="csY3" fmla="*/ 924669 h 1767606"/>
              <a:gd name="csX4" fmla="*/ 1335854 w 1347055"/>
              <a:gd name="csY4" fmla="*/ 1767606 h 1767606"/>
              <a:gd name="csX5" fmla="*/ 0 w 1347055"/>
              <a:gd name="csY5" fmla="*/ 1767606 h 1767606"/>
            </a:gdLst>
            <a:ahLst/>
            <a:cxnLst>
              <a:cxn ang="0">
                <a:pos x="csX0" y="csY0"/>
              </a:cxn>
              <a:cxn ang="0">
                <a:pos x="csX1" y="csY1"/>
              </a:cxn>
              <a:cxn ang="0">
                <a:pos x="csX2" y="csY2"/>
              </a:cxn>
              <a:cxn ang="0">
                <a:pos x="csX3" y="csY3"/>
              </a:cxn>
              <a:cxn ang="0">
                <a:pos x="csX4" y="csY4"/>
              </a:cxn>
              <a:cxn ang="0">
                <a:pos x="csX5" y="csY5"/>
              </a:cxn>
            </a:cxnLst>
            <a:rect l="l" t="t" r="r" b="b"/>
            <a:pathLst>
              <a:path w="1347055" h="1767606">
                <a:moveTo>
                  <a:pt x="0" y="0"/>
                </a:moveTo>
                <a:lnTo>
                  <a:pt x="1347055" y="0"/>
                </a:lnTo>
                <a:lnTo>
                  <a:pt x="1347055" y="924669"/>
                </a:lnTo>
                <a:lnTo>
                  <a:pt x="1335854" y="924669"/>
                </a:lnTo>
                <a:lnTo>
                  <a:pt x="1335854" y="1767606"/>
                </a:lnTo>
                <a:lnTo>
                  <a:pt x="0" y="1767606"/>
                </a:lnTo>
                <a:close/>
              </a:path>
            </a:pathLst>
          </a:custGeom>
        </p:spPr>
      </p:pic>
      <p:sp>
        <p:nvSpPr>
          <p:cNvPr id="5" name="Text Placeholder 4">
            <a:extLst>
              <a:ext uri="{FF2B5EF4-FFF2-40B4-BE49-F238E27FC236}">
                <a16:creationId xmlns:a16="http://schemas.microsoft.com/office/drawing/2014/main" id="{D7264243-6221-6EFB-E350-CB4A1A232DB0}"/>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88A4A425-5F39-6F66-FCC2-65E0F2DEE6E7}"/>
              </a:ext>
            </a:extLst>
          </p:cNvPr>
          <p:cNvSpPr>
            <a:spLocks noGrp="1"/>
          </p:cNvSpPr>
          <p:nvPr>
            <p:ph type="title"/>
          </p:nvPr>
        </p:nvSpPr>
        <p:spPr>
          <a:xfrm>
            <a:off x="539749" y="814386"/>
            <a:ext cx="11382251" cy="436070"/>
          </a:xfrm>
        </p:spPr>
        <p:txBody>
          <a:bodyPr anchor="t"/>
          <a:lstStyle/>
          <a:p>
            <a:r>
              <a:rPr lang="en-US" sz="2000" noProof="0" dirty="0"/>
              <a:t>Non-pharmacological treatment for psychosis and treatment-resistant schizophrenia</a:t>
            </a:r>
          </a:p>
        </p:txBody>
      </p:sp>
      <p:sp>
        <p:nvSpPr>
          <p:cNvPr id="3" name="Content Placeholder 2">
            <a:extLst>
              <a:ext uri="{FF2B5EF4-FFF2-40B4-BE49-F238E27FC236}">
                <a16:creationId xmlns:a16="http://schemas.microsoft.com/office/drawing/2014/main" id="{21529079-EB2A-09D0-0F6B-A7ADBD228DCD}"/>
              </a:ext>
            </a:extLst>
          </p:cNvPr>
          <p:cNvSpPr>
            <a:spLocks noGrp="1"/>
          </p:cNvSpPr>
          <p:nvPr>
            <p:ph sz="half" idx="20"/>
          </p:nvPr>
        </p:nvSpPr>
        <p:spPr>
          <a:xfrm>
            <a:off x="5827773" y="1416785"/>
            <a:ext cx="5926077" cy="3590080"/>
          </a:xfrm>
          <a:noFill/>
        </p:spPr>
        <p:txBody>
          <a:bodyPr tIns="36000"/>
          <a:lstStyle/>
          <a:p>
            <a:pPr marL="0" lvl="0" indent="0">
              <a:spcBef>
                <a:spcPts val="600"/>
              </a:spcBef>
              <a:buNone/>
            </a:pPr>
            <a:r>
              <a:rPr lang="en-US" sz="1800" b="1" noProof="0" dirty="0"/>
              <a:t>Non-invasive brain stimulation</a:t>
            </a:r>
            <a:r>
              <a:rPr lang="en-US" sz="1800" b="1" baseline="30000" noProof="0" dirty="0"/>
              <a:t>2</a:t>
            </a:r>
          </a:p>
          <a:p>
            <a:pPr>
              <a:spcBef>
                <a:spcPts val="600"/>
              </a:spcBef>
            </a:pPr>
            <a:r>
              <a:rPr lang="en-US" noProof="0" dirty="0"/>
              <a:t>A meta-analysis suggests that </a:t>
            </a:r>
            <a:r>
              <a:rPr lang="en-US" noProof="0" dirty="0" err="1"/>
              <a:t>rTMS</a:t>
            </a:r>
            <a:r>
              <a:rPr lang="en-US" noProof="0" dirty="0"/>
              <a:t> may alleviate overall symptoms of treatment-resistant schizophrenia, with a small effect size</a:t>
            </a:r>
          </a:p>
          <a:p>
            <a:pPr lvl="0">
              <a:spcBef>
                <a:spcPts val="600"/>
              </a:spcBef>
            </a:pPr>
            <a:r>
              <a:rPr lang="en-US" noProof="0" dirty="0"/>
              <a:t>Guidelines recommend ECT as a</a:t>
            </a:r>
            <a:r>
              <a:rPr lang="en-US" noProof="0" dirty="0">
                <a:solidFill>
                  <a:schemeClr val="tx1"/>
                </a:solidFill>
              </a:rPr>
              <a:t>n</a:t>
            </a:r>
            <a:r>
              <a:rPr lang="en-US" noProof="0" dirty="0"/>
              <a:t> adjunct to standard treatment for treatment-resistant schizophrenia, although there is no clear superiority over sham controls </a:t>
            </a:r>
          </a:p>
          <a:p>
            <a:pPr marL="180000" lvl="1" indent="0" algn="ctr">
              <a:spcBef>
                <a:spcPts val="1800"/>
              </a:spcBef>
              <a:buNone/>
            </a:pPr>
            <a:r>
              <a:rPr lang="en-US" sz="1600" b="1" noProof="0" dirty="0" err="1"/>
              <a:t>rTMS</a:t>
            </a:r>
            <a:r>
              <a:rPr lang="en-US" sz="1600" b="1" noProof="0" dirty="0"/>
              <a:t> therapy</a:t>
            </a:r>
            <a:r>
              <a:rPr lang="en-US" sz="1600" b="1" baseline="30000" noProof="0" dirty="0"/>
              <a:t>3</a:t>
            </a:r>
          </a:p>
        </p:txBody>
      </p:sp>
      <p:sp>
        <p:nvSpPr>
          <p:cNvPr id="7" name="Content Placeholder 6">
            <a:extLst>
              <a:ext uri="{FF2B5EF4-FFF2-40B4-BE49-F238E27FC236}">
                <a16:creationId xmlns:a16="http://schemas.microsoft.com/office/drawing/2014/main" id="{75E130B6-88E0-1D08-90AA-87D1164FE55A}"/>
              </a:ext>
            </a:extLst>
          </p:cNvPr>
          <p:cNvSpPr>
            <a:spLocks noGrp="1"/>
          </p:cNvSpPr>
          <p:nvPr>
            <p:ph sz="half" idx="21"/>
          </p:nvPr>
        </p:nvSpPr>
        <p:spPr>
          <a:xfrm>
            <a:off x="539749" y="1416785"/>
            <a:ext cx="5099927" cy="4415215"/>
          </a:xfrm>
          <a:solidFill>
            <a:schemeClr val="accent4">
              <a:lumMod val="40000"/>
              <a:lumOff val="60000"/>
            </a:schemeClr>
          </a:solidFill>
        </p:spPr>
        <p:txBody>
          <a:bodyPr tIns="180000"/>
          <a:lstStyle/>
          <a:p>
            <a:pPr marL="0" indent="0">
              <a:spcBef>
                <a:spcPts val="1200"/>
              </a:spcBef>
              <a:buNone/>
            </a:pPr>
            <a:r>
              <a:rPr lang="en-US" sz="1800" b="1" noProof="0" dirty="0"/>
              <a:t>Cognitive </a:t>
            </a:r>
            <a:r>
              <a:rPr lang="en-US" sz="1800" b="1" noProof="0" dirty="0" err="1"/>
              <a:t>behavioural</a:t>
            </a:r>
            <a:r>
              <a:rPr lang="en-US" sz="1800" b="1" noProof="0" dirty="0"/>
              <a:t> therapy for psychosis (</a:t>
            </a:r>
            <a:r>
              <a:rPr lang="en-US" sz="1800" b="1" noProof="0" dirty="0" err="1"/>
              <a:t>CBTp</a:t>
            </a:r>
            <a:r>
              <a:rPr lang="en-US" sz="1800" b="1" noProof="0" dirty="0"/>
              <a:t>)</a:t>
            </a:r>
            <a:r>
              <a:rPr lang="en-US" sz="1800" b="1" baseline="30000" noProof="0" dirty="0"/>
              <a:t>1</a:t>
            </a:r>
          </a:p>
          <a:p>
            <a:pPr>
              <a:spcBef>
                <a:spcPts val="1200"/>
              </a:spcBef>
            </a:pPr>
            <a:r>
              <a:rPr lang="en-US" noProof="0" dirty="0"/>
              <a:t>Guidelines such the American Psychiatric Association </a:t>
            </a:r>
            <a:r>
              <a:rPr lang="en-US" b="1" noProof="0" dirty="0"/>
              <a:t>recommend </a:t>
            </a:r>
            <a:r>
              <a:rPr lang="en-US" b="1" noProof="0" dirty="0" err="1"/>
              <a:t>CBTp</a:t>
            </a:r>
            <a:r>
              <a:rPr lang="en-US" b="1" noProof="0" dirty="0"/>
              <a:t> for all people with schizophrenia </a:t>
            </a:r>
            <a:r>
              <a:rPr lang="en-US" noProof="0" dirty="0"/>
              <a:t>(</a:t>
            </a:r>
            <a:r>
              <a:rPr lang="en-US" noProof="0" dirty="0">
                <a:solidFill>
                  <a:schemeClr val="tx1"/>
                </a:solidFill>
              </a:rPr>
              <a:t>including </a:t>
            </a:r>
            <a:r>
              <a:rPr lang="en-US" noProof="0" dirty="0"/>
              <a:t>those with treatment-resistant schizophrenia), and suggest that </a:t>
            </a:r>
            <a:r>
              <a:rPr lang="en-US" b="1" noProof="0" dirty="0"/>
              <a:t>engaging family members and persons of support may be helpful</a:t>
            </a:r>
          </a:p>
          <a:p>
            <a:r>
              <a:rPr lang="en-US" noProof="0" dirty="0" err="1"/>
              <a:t>CBTp</a:t>
            </a:r>
            <a:r>
              <a:rPr lang="en-US" noProof="0" dirty="0"/>
              <a:t> can be initiated during any phase of illness and in any treatment setting, including inpatient settings</a:t>
            </a:r>
            <a:endParaRPr lang="en-US" baseline="30000" noProof="0" dirty="0"/>
          </a:p>
          <a:p>
            <a:pPr marL="0" indent="0">
              <a:buNone/>
            </a:pPr>
            <a:endParaRPr lang="en-US" baseline="30000" noProof="0" dirty="0"/>
          </a:p>
        </p:txBody>
      </p:sp>
      <p:sp>
        <p:nvSpPr>
          <p:cNvPr id="6" name="Text Placeholder 5">
            <a:extLst>
              <a:ext uri="{FF2B5EF4-FFF2-40B4-BE49-F238E27FC236}">
                <a16:creationId xmlns:a16="http://schemas.microsoft.com/office/drawing/2014/main" id="{1D39D91F-E4B3-22BE-77DF-2AFD0CAD0BFD}"/>
              </a:ext>
            </a:extLst>
          </p:cNvPr>
          <p:cNvSpPr>
            <a:spLocks noGrp="1"/>
          </p:cNvSpPr>
          <p:nvPr>
            <p:ph type="body" sz="quarter" idx="18"/>
          </p:nvPr>
        </p:nvSpPr>
        <p:spPr>
          <a:xfrm>
            <a:off x="539748" y="6102000"/>
            <a:ext cx="9862683" cy="619200"/>
          </a:xfrm>
        </p:spPr>
        <p:txBody>
          <a:bodyPr/>
          <a:lstStyle/>
          <a:p>
            <a:r>
              <a:rPr lang="en-US" noProof="0" dirty="0" err="1"/>
              <a:t>CBTp</a:t>
            </a:r>
            <a:r>
              <a:rPr lang="en-US" noProof="0" dirty="0"/>
              <a:t>=cognitive </a:t>
            </a:r>
            <a:r>
              <a:rPr lang="en-US" noProof="0" dirty="0" err="1"/>
              <a:t>behavioural</a:t>
            </a:r>
            <a:r>
              <a:rPr lang="en-US" noProof="0" dirty="0"/>
              <a:t> therapy for psychosis; ECT=electroconvulsive therapy; </a:t>
            </a:r>
            <a:r>
              <a:rPr lang="en-US" noProof="0" dirty="0" err="1"/>
              <a:t>rTMS</a:t>
            </a:r>
            <a:r>
              <a:rPr lang="en-US" noProof="0" dirty="0"/>
              <a:t>=repetitive transcranial magnetic stimulation</a:t>
            </a:r>
          </a:p>
          <a:p>
            <a:r>
              <a:rPr lang="en-US" noProof="0" dirty="0"/>
              <a:t>1. American Psychiatric Association. The American Psychiatric Association Practice Guideline for the Treatment of Patients with Schizophrenia 2020; </a:t>
            </a:r>
            <a:br>
              <a:rPr lang="en-US" noProof="0" dirty="0"/>
            </a:br>
            <a:r>
              <a:rPr lang="en-US" noProof="0" dirty="0"/>
              <a:t>2. Wei et al. </a:t>
            </a:r>
            <a:r>
              <a:rPr lang="en-US" noProof="0" dirty="0" err="1"/>
              <a:t>EClinicalMedicine</a:t>
            </a:r>
            <a:r>
              <a:rPr lang="en-US" noProof="0" dirty="0"/>
              <a:t> 2025;89:103583; 3. Mutz. Bipolar </a:t>
            </a:r>
            <a:r>
              <a:rPr lang="en-US" noProof="0" dirty="0" err="1"/>
              <a:t>Disord</a:t>
            </a:r>
            <a:r>
              <a:rPr lang="en-US" noProof="0" dirty="0"/>
              <a:t> 2023;25:9–24</a:t>
            </a:r>
          </a:p>
        </p:txBody>
      </p:sp>
      <p:sp>
        <p:nvSpPr>
          <p:cNvPr id="8" name="Slide Number Placeholder 7">
            <a:extLst>
              <a:ext uri="{FF2B5EF4-FFF2-40B4-BE49-F238E27FC236}">
                <a16:creationId xmlns:a16="http://schemas.microsoft.com/office/drawing/2014/main" id="{CEE5CBA3-E223-8AA1-BA8B-46B50AC3F428}"/>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19</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pic>
        <p:nvPicPr>
          <p:cNvPr id="14" name="Picture 13">
            <a:extLst>
              <a:ext uri="{FF2B5EF4-FFF2-40B4-BE49-F238E27FC236}">
                <a16:creationId xmlns:a16="http://schemas.microsoft.com/office/drawing/2014/main" id="{C246CB77-C4EC-6754-AFAD-E789EC8118A0}"/>
              </a:ext>
            </a:extLst>
          </p:cNvPr>
          <p:cNvPicPr>
            <a:picLocks noChangeAspect="1"/>
          </p:cNvPicPr>
          <p:nvPr/>
        </p:nvPicPr>
        <p:blipFill>
          <a:blip r:embed="rId4"/>
          <a:srcRect l="34538" b="43126"/>
          <a:stretch>
            <a:fillRect/>
          </a:stretch>
        </p:blipFill>
        <p:spPr>
          <a:xfrm>
            <a:off x="7982494" y="4306991"/>
            <a:ext cx="2991710" cy="1175925"/>
          </a:xfrm>
          <a:prstGeom prst="rect">
            <a:avLst/>
          </a:prstGeom>
        </p:spPr>
      </p:pic>
      <p:sp>
        <p:nvSpPr>
          <p:cNvPr id="2" name="TextBox 1">
            <a:extLst>
              <a:ext uri="{FF2B5EF4-FFF2-40B4-BE49-F238E27FC236}">
                <a16:creationId xmlns:a16="http://schemas.microsoft.com/office/drawing/2014/main" id="{8ACF95E6-A690-FEAD-EFEE-BF9E3B6C2F41}"/>
              </a:ext>
            </a:extLst>
          </p:cNvPr>
          <p:cNvSpPr txBox="1"/>
          <p:nvPr/>
        </p:nvSpPr>
        <p:spPr>
          <a:xfrm>
            <a:off x="6079191" y="5733151"/>
            <a:ext cx="5674659" cy="369332"/>
          </a:xfrm>
          <a:prstGeom prst="rect">
            <a:avLst/>
          </a:prstGeom>
          <a:noFill/>
        </p:spPr>
        <p:txBody>
          <a:bodyPr wrap="square" rtlCol="0">
            <a:spAutoFit/>
          </a:bodyPr>
          <a:lstStyle/>
          <a:p>
            <a:r>
              <a:rPr lang="en-US" sz="900" noProof="0" dirty="0"/>
              <a:t>This work is adapted from ‘Brain stimulation treatment for bipolar disorder' by Mutz, used under CC-BY-4.0. This work is licensed under Creative Commons license CC-BY-SA by The Lundbeck Foundation.</a:t>
            </a:r>
          </a:p>
        </p:txBody>
      </p:sp>
    </p:spTree>
    <p:extLst>
      <p:ext uri="{BB962C8B-B14F-4D97-AF65-F5344CB8AC3E}">
        <p14:creationId xmlns:p14="http://schemas.microsoft.com/office/powerpoint/2010/main" val="407939933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a:extLst>
              <a:ext uri="{FF2B5EF4-FFF2-40B4-BE49-F238E27FC236}">
                <a16:creationId xmlns:a16="http://schemas.microsoft.com/office/drawing/2014/main" id="{E4E83DBE-0534-C3A2-749E-BE8CAB2ED12A}"/>
              </a:ext>
            </a:extLst>
          </p:cNvPr>
          <p:cNvSpPr>
            <a:spLocks noGrp="1"/>
          </p:cNvSpPr>
          <p:nvPr>
            <p:ph type="title"/>
          </p:nvPr>
        </p:nvSpPr>
        <p:spPr/>
        <p:txBody>
          <a:bodyPr/>
          <a:lstStyle/>
          <a:p>
            <a:r>
              <a:rPr lang="en-US" noProof="0" dirty="0"/>
              <a:t>Treatment goals in schizophrenia</a:t>
            </a:r>
          </a:p>
        </p:txBody>
      </p:sp>
      <p:sp>
        <p:nvSpPr>
          <p:cNvPr id="8" name="Text Placeholder 7">
            <a:extLst>
              <a:ext uri="{FF2B5EF4-FFF2-40B4-BE49-F238E27FC236}">
                <a16:creationId xmlns:a16="http://schemas.microsoft.com/office/drawing/2014/main" id="{84BEF233-29B5-410C-5212-F047C91A89DF}"/>
              </a:ext>
            </a:extLst>
          </p:cNvPr>
          <p:cNvSpPr>
            <a:spLocks noGrp="1"/>
          </p:cNvSpPr>
          <p:nvPr>
            <p:ph type="body" idx="1"/>
          </p:nvPr>
        </p:nvSpPr>
        <p:spPr/>
        <p:txBody>
          <a:bodyPr/>
          <a:lstStyle/>
          <a:p>
            <a:endParaRPr lang="en-US" noProof="0" dirty="0"/>
          </a:p>
        </p:txBody>
      </p:sp>
    </p:spTree>
    <p:extLst>
      <p:ext uri="{BB962C8B-B14F-4D97-AF65-F5344CB8AC3E}">
        <p14:creationId xmlns:p14="http://schemas.microsoft.com/office/powerpoint/2010/main" val="410555772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B238EDF-1E00-C601-8ACD-7B3C3E5B7B53}"/>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57DD9F8A-4F43-6C3F-7257-8D412019C260}"/>
              </a:ext>
            </a:extLst>
          </p:cNvPr>
          <p:cNvSpPr>
            <a:spLocks noGrp="1"/>
          </p:cNvSpPr>
          <p:nvPr>
            <p:ph type="title"/>
          </p:nvPr>
        </p:nvSpPr>
        <p:spPr>
          <a:xfrm>
            <a:off x="1219199" y="546100"/>
            <a:ext cx="7033549" cy="2105818"/>
          </a:xfrm>
        </p:spPr>
        <p:txBody>
          <a:bodyPr/>
          <a:lstStyle/>
          <a:p>
            <a:r>
              <a:rPr lang="en-US" noProof="0" dirty="0"/>
              <a:t>Negative and cognitive symptoms in schizophrenia</a:t>
            </a:r>
          </a:p>
        </p:txBody>
      </p:sp>
      <p:sp>
        <p:nvSpPr>
          <p:cNvPr id="8" name="Text Placeholder 7">
            <a:extLst>
              <a:ext uri="{FF2B5EF4-FFF2-40B4-BE49-F238E27FC236}">
                <a16:creationId xmlns:a16="http://schemas.microsoft.com/office/drawing/2014/main" id="{F004B61F-316E-1982-CEA4-6EE8420026E5}"/>
              </a:ext>
            </a:extLst>
          </p:cNvPr>
          <p:cNvSpPr>
            <a:spLocks noGrp="1"/>
          </p:cNvSpPr>
          <p:nvPr>
            <p:ph type="body" idx="1"/>
          </p:nvPr>
        </p:nvSpPr>
        <p:spPr/>
        <p:txBody>
          <a:bodyPr/>
          <a:lstStyle/>
          <a:p>
            <a:endParaRPr lang="en-US" noProof="0" dirty="0"/>
          </a:p>
        </p:txBody>
      </p:sp>
    </p:spTree>
    <p:extLst>
      <p:ext uri="{BB962C8B-B14F-4D97-AF65-F5344CB8AC3E}">
        <p14:creationId xmlns:p14="http://schemas.microsoft.com/office/powerpoint/2010/main" val="92303903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E42EA46-1AEE-B592-6F1F-E6867BCAFEEB}"/>
            </a:ext>
          </a:extLst>
        </p:cNvPr>
        <p:cNvGrpSpPr/>
        <p:nvPr/>
      </p:nvGrpSpPr>
      <p:grpSpPr>
        <a:xfrm>
          <a:off x="0" y="0"/>
          <a:ext cx="0" cy="0"/>
          <a:chOff x="0" y="0"/>
          <a:chExt cx="0" cy="0"/>
        </a:xfrm>
      </p:grpSpPr>
      <p:sp>
        <p:nvSpPr>
          <p:cNvPr id="14" name="Content Placeholder 13">
            <a:extLst>
              <a:ext uri="{FF2B5EF4-FFF2-40B4-BE49-F238E27FC236}">
                <a16:creationId xmlns:a16="http://schemas.microsoft.com/office/drawing/2014/main" id="{AC8F6B71-BB42-51AF-3DDE-16900930014B}"/>
              </a:ext>
            </a:extLst>
          </p:cNvPr>
          <p:cNvSpPr>
            <a:spLocks noGrp="1"/>
          </p:cNvSpPr>
          <p:nvPr>
            <p:ph sz="half" idx="20"/>
          </p:nvPr>
        </p:nvSpPr>
        <p:spPr>
          <a:xfrm>
            <a:off x="519168" y="1416786"/>
            <a:ext cx="3576581" cy="4415214"/>
          </a:xfrm>
        </p:spPr>
        <p:txBody>
          <a:bodyPr tIns="180000"/>
          <a:lstStyle/>
          <a:p>
            <a:r>
              <a:rPr lang="en-US" noProof="0" dirty="0"/>
              <a:t>Negative symptoms are divided into subgroups: </a:t>
            </a:r>
            <a:r>
              <a:rPr lang="en-US" b="1" noProof="0" dirty="0"/>
              <a:t>primary negative symptoms </a:t>
            </a:r>
            <a:r>
              <a:rPr lang="en-US" noProof="0" dirty="0"/>
              <a:t>and </a:t>
            </a:r>
            <a:r>
              <a:rPr lang="en-US" b="1" noProof="0" dirty="0"/>
              <a:t>secondary negative symptoms</a:t>
            </a:r>
            <a:r>
              <a:rPr lang="en-US" baseline="30000" noProof="0" dirty="0"/>
              <a:t>1</a:t>
            </a:r>
          </a:p>
          <a:p>
            <a:r>
              <a:rPr lang="en-US" noProof="0" dirty="0"/>
              <a:t>Management options for negative symptoms include:</a:t>
            </a:r>
            <a:r>
              <a:rPr lang="en-US" baseline="30000" noProof="0" dirty="0"/>
              <a:t>2</a:t>
            </a:r>
          </a:p>
          <a:p>
            <a:pPr lvl="1"/>
            <a:r>
              <a:rPr lang="en-US" noProof="0" dirty="0"/>
              <a:t>Dose reduction</a:t>
            </a:r>
          </a:p>
          <a:p>
            <a:pPr lvl="1"/>
            <a:r>
              <a:rPr lang="en-US" noProof="0" dirty="0"/>
              <a:t>Switching antipsychotics</a:t>
            </a:r>
            <a:br>
              <a:rPr lang="en-US" noProof="0" dirty="0"/>
            </a:br>
            <a:r>
              <a:rPr lang="en-US" noProof="0" dirty="0"/>
              <a:t>(avoid first-generation antipsychotics that produce EPS)</a:t>
            </a:r>
          </a:p>
          <a:p>
            <a:pPr lvl="1"/>
            <a:r>
              <a:rPr lang="en-US" noProof="0" dirty="0">
                <a:solidFill>
                  <a:schemeClr val="tx1"/>
                </a:solidFill>
              </a:rPr>
              <a:t>Treating persistent depressive symptoms</a:t>
            </a:r>
          </a:p>
          <a:p>
            <a:pPr marL="180000" lvl="1" indent="0">
              <a:buNone/>
            </a:pPr>
            <a:endParaRPr lang="en-US" baseline="30000" noProof="0" dirty="0"/>
          </a:p>
        </p:txBody>
      </p:sp>
      <p:graphicFrame>
        <p:nvGraphicFramePr>
          <p:cNvPr id="16" name="Content Placeholder 2">
            <a:extLst>
              <a:ext uri="{FF2B5EF4-FFF2-40B4-BE49-F238E27FC236}">
                <a16:creationId xmlns:a16="http://schemas.microsoft.com/office/drawing/2014/main" id="{846E951C-6901-BC7B-FE12-C48C19405CEF}"/>
              </a:ext>
            </a:extLst>
          </p:cNvPr>
          <p:cNvGraphicFramePr>
            <a:graphicFrameLocks/>
          </p:cNvGraphicFramePr>
          <p:nvPr>
            <p:extLst>
              <p:ext uri="{D42A27DB-BD31-4B8C-83A1-F6EECF244321}">
                <p14:modId xmlns:p14="http://schemas.microsoft.com/office/powerpoint/2010/main" val="2867921067"/>
              </p:ext>
            </p:extLst>
          </p:nvPr>
        </p:nvGraphicFramePr>
        <p:xfrm>
          <a:off x="4381500" y="1944780"/>
          <a:ext cx="7226116" cy="3888000"/>
        </p:xfrm>
        <a:graphic>
          <a:graphicData uri="http://schemas.openxmlformats.org/drawingml/2006/table">
            <a:tbl>
              <a:tblPr firstRow="1" bandRow="1">
                <a:tableStyleId>{7DF18680-E054-41AD-8BC1-D1AEF772440D}</a:tableStyleId>
              </a:tblPr>
              <a:tblGrid>
                <a:gridCol w="1384860">
                  <a:extLst>
                    <a:ext uri="{9D8B030D-6E8A-4147-A177-3AD203B41FA5}">
                      <a16:colId xmlns:a16="http://schemas.microsoft.com/office/drawing/2014/main" val="4195150054"/>
                    </a:ext>
                  </a:extLst>
                </a:gridCol>
                <a:gridCol w="2834715">
                  <a:extLst>
                    <a:ext uri="{9D8B030D-6E8A-4147-A177-3AD203B41FA5}">
                      <a16:colId xmlns:a16="http://schemas.microsoft.com/office/drawing/2014/main" val="3344701763"/>
                    </a:ext>
                  </a:extLst>
                </a:gridCol>
                <a:gridCol w="3006541">
                  <a:extLst>
                    <a:ext uri="{9D8B030D-6E8A-4147-A177-3AD203B41FA5}">
                      <a16:colId xmlns:a16="http://schemas.microsoft.com/office/drawing/2014/main" val="834203540"/>
                    </a:ext>
                  </a:extLst>
                </a:gridCol>
              </a:tblGrid>
              <a:tr h="504000">
                <a:tc>
                  <a:txBody>
                    <a:bodyPr/>
                    <a:lstStyle/>
                    <a:p>
                      <a:pPr algn="ctr"/>
                      <a:endParaRPr lang="en-US" sz="1400" baseline="0" noProof="0" dirty="0">
                        <a:latin typeface="+mn-lt"/>
                      </a:endParaRPr>
                    </a:p>
                  </a:txBody>
                  <a:tcPr marT="46800" marB="46800" anchor="ctr">
                    <a:lnL w="12700" cmpd="sng">
                      <a:noFill/>
                    </a:lnL>
                    <a:lnR w="12700" cmpd="sng">
                      <a:noFill/>
                    </a:lnR>
                    <a:lnT w="12700" cmpd="sng">
                      <a:noFill/>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7599"/>
                    </a:solidFill>
                  </a:tcPr>
                </a:tc>
                <a:tc>
                  <a:txBody>
                    <a:bodyPr/>
                    <a:lstStyle/>
                    <a:p>
                      <a:pPr algn="ctr"/>
                      <a:r>
                        <a:rPr lang="en-US" sz="1400" noProof="0" dirty="0">
                          <a:latin typeface="+mn-lt"/>
                        </a:rPr>
                        <a:t>Primary negative symptoms </a:t>
                      </a:r>
                    </a:p>
                  </a:txBody>
                  <a:tcPr marT="46800" marB="46800" anchor="ctr">
                    <a:lnL w="12700" cmpd="sng">
                      <a:noFill/>
                    </a:lnL>
                    <a:lnR w="12700" cmpd="sng">
                      <a:noFill/>
                    </a:lnR>
                    <a:lnT w="12700" cmpd="sng">
                      <a:noFill/>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7599"/>
                    </a:solidFill>
                  </a:tcPr>
                </a:tc>
                <a:tc>
                  <a:txBody>
                    <a:bodyPr/>
                    <a:lstStyle/>
                    <a:p>
                      <a:pPr algn="ctr"/>
                      <a:r>
                        <a:rPr lang="en-US" sz="1400" noProof="0" dirty="0">
                          <a:latin typeface="+mn-lt"/>
                        </a:rPr>
                        <a:t>Secondary negative symptoms </a:t>
                      </a:r>
                    </a:p>
                  </a:txBody>
                  <a:tcPr marT="46800" marB="46800" anchor="ctr">
                    <a:lnL w="12700" cmpd="sng">
                      <a:noFill/>
                    </a:lnL>
                    <a:lnR w="12700" cmpd="sng">
                      <a:noFill/>
                    </a:lnR>
                    <a:lnT w="12700" cmpd="sng">
                      <a:noFill/>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7599"/>
                    </a:solidFill>
                  </a:tcPr>
                </a:tc>
                <a:extLst>
                  <a:ext uri="{0D108BD9-81ED-4DB2-BD59-A6C34878D82A}">
                    <a16:rowId xmlns:a16="http://schemas.microsoft.com/office/drawing/2014/main" val="4206587606"/>
                  </a:ext>
                </a:extLst>
              </a:tr>
              <a:tr h="1152000">
                <a:tc>
                  <a:txBody>
                    <a:bodyPr/>
                    <a:lstStyle/>
                    <a:p>
                      <a:r>
                        <a:rPr lang="en-US" sz="1300" b="1" noProof="0" dirty="0">
                          <a:solidFill>
                            <a:schemeClr val="accent5">
                              <a:lumMod val="75000"/>
                            </a:schemeClr>
                          </a:solidFill>
                          <a:latin typeface="+mn-lt"/>
                        </a:rPr>
                        <a:t>Definition</a:t>
                      </a:r>
                      <a:r>
                        <a:rPr lang="en-US" sz="1300" b="1" baseline="30000" noProof="0" dirty="0">
                          <a:solidFill>
                            <a:schemeClr val="accent5">
                              <a:lumMod val="75000"/>
                            </a:schemeClr>
                          </a:solidFill>
                          <a:latin typeface="+mn-lt"/>
                        </a:rPr>
                        <a:t>1,2</a:t>
                      </a:r>
                    </a:p>
                  </a:txBody>
                  <a:tcPr marT="36000" marB="46800" anchor="ctr">
                    <a:lnL w="12700" cmpd="sng">
                      <a:noFill/>
                    </a:lnL>
                    <a:lnR w="12700" cmpd="sng">
                      <a:noFill/>
                    </a:lnR>
                    <a:lnT w="762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1300" noProof="0" dirty="0">
                          <a:latin typeface="+mn-lt"/>
                        </a:rPr>
                        <a:t>Referred to as </a:t>
                      </a:r>
                      <a:r>
                        <a:rPr lang="en-US" sz="1300" b="1" noProof="0" dirty="0">
                          <a:solidFill>
                            <a:schemeClr val="accent5">
                              <a:lumMod val="75000"/>
                            </a:schemeClr>
                          </a:solidFill>
                          <a:latin typeface="+mn-lt"/>
                        </a:rPr>
                        <a:t>enduring negative symptoms or deficit symptoms</a:t>
                      </a:r>
                      <a:r>
                        <a:rPr lang="en-US" sz="1300" noProof="0" dirty="0">
                          <a:latin typeface="+mn-lt"/>
                        </a:rPr>
                        <a:t>, and are intrinsic to schizophrenia</a:t>
                      </a:r>
                      <a:endParaRPr lang="en-US" sz="1300" baseline="30000" noProof="0" dirty="0">
                        <a:latin typeface="+mn-lt"/>
                      </a:endParaRPr>
                    </a:p>
                  </a:txBody>
                  <a:tcPr marT="36000" marB="46800" anchor="ctr">
                    <a:lnL w="12700" cmpd="sng">
                      <a:noFill/>
                    </a:lnL>
                    <a:lnR w="12700" cmpd="sng">
                      <a:noFill/>
                    </a:lnR>
                    <a:lnT w="762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tc>
                  <a:txBody>
                    <a:bodyPr/>
                    <a:lstStyle/>
                    <a:p>
                      <a:pPr algn="ctr"/>
                      <a:r>
                        <a:rPr lang="en-US" sz="1300" b="1" noProof="0" dirty="0">
                          <a:solidFill>
                            <a:schemeClr val="accent5">
                              <a:lumMod val="75000"/>
                            </a:schemeClr>
                          </a:solidFill>
                          <a:latin typeface="+mn-lt"/>
                        </a:rPr>
                        <a:t>Potentially caused by positive </a:t>
                      </a:r>
                      <a:r>
                        <a:rPr lang="en-US" sz="1300" b="1" noProof="0" dirty="0" err="1">
                          <a:solidFill>
                            <a:schemeClr val="accent5">
                              <a:lumMod val="75000"/>
                            </a:schemeClr>
                          </a:solidFill>
                          <a:latin typeface="+mn-lt"/>
                        </a:rPr>
                        <a:t>symptoms,</a:t>
                      </a:r>
                      <a:r>
                        <a:rPr lang="en-US" sz="1300" b="1" baseline="30000" noProof="0" dirty="0" err="1">
                          <a:solidFill>
                            <a:schemeClr val="accent5">
                              <a:lumMod val="75000"/>
                            </a:schemeClr>
                          </a:solidFill>
                          <a:latin typeface="+mn-lt"/>
                        </a:rPr>
                        <a:t>a</a:t>
                      </a:r>
                      <a:r>
                        <a:rPr lang="en-US" sz="1300" b="1" noProof="0" dirty="0">
                          <a:solidFill>
                            <a:schemeClr val="accent5">
                              <a:lumMod val="75000"/>
                            </a:schemeClr>
                          </a:solidFill>
                          <a:latin typeface="+mn-lt"/>
                        </a:rPr>
                        <a:t> affective symptoms, medication side effects, </a:t>
                      </a:r>
                      <a:r>
                        <a:rPr lang="en-US" sz="1300" b="0" noProof="0" dirty="0">
                          <a:latin typeface="+mn-lt"/>
                        </a:rPr>
                        <a:t>environmental deprivation, </a:t>
                      </a:r>
                      <a:r>
                        <a:rPr lang="en-US" sz="1300" noProof="0" dirty="0">
                          <a:latin typeface="+mn-lt"/>
                        </a:rPr>
                        <a:t>or other treatment- and illness-related factors</a:t>
                      </a:r>
                    </a:p>
                  </a:txBody>
                  <a:tcPr marT="36000" marB="46800" anchor="ctr">
                    <a:lnL w="12700" cmpd="sng">
                      <a:noFill/>
                    </a:lnL>
                    <a:lnR w="12700" cmpd="sng">
                      <a:noFill/>
                    </a:lnR>
                    <a:lnT w="76200" cap="flat" cmpd="sng" algn="ctr">
                      <a:solidFill>
                        <a:schemeClr val="bg1"/>
                      </a:solidFill>
                      <a:prstDash val="solid"/>
                      <a:round/>
                      <a:headEnd type="none" w="med" len="med"/>
                      <a:tailEnd type="none" w="med" len="med"/>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260046825"/>
                  </a:ext>
                </a:extLst>
              </a:tr>
              <a:tr h="1152000">
                <a:tc>
                  <a:txBody>
                    <a:bodyPr/>
                    <a:lstStyle/>
                    <a:p>
                      <a:r>
                        <a:rPr lang="en-US" sz="1300" b="1" noProof="0" dirty="0">
                          <a:solidFill>
                            <a:schemeClr val="accent5">
                              <a:lumMod val="75000"/>
                            </a:schemeClr>
                          </a:solidFill>
                          <a:latin typeface="+mn-lt"/>
                        </a:rPr>
                        <a:t>Presentation</a:t>
                      </a:r>
                      <a:r>
                        <a:rPr lang="en-US" sz="1300" b="1" baseline="30000" noProof="0" dirty="0">
                          <a:solidFill>
                            <a:schemeClr val="accent5">
                              <a:lumMod val="75000"/>
                            </a:schemeClr>
                          </a:solidFill>
                          <a:latin typeface="+mn-lt"/>
                        </a:rPr>
                        <a:t>1</a:t>
                      </a:r>
                    </a:p>
                  </a:txBody>
                  <a:tcPr marT="46800" marB="468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5EBF1"/>
                    </a:solidFill>
                  </a:tcPr>
                </a:tc>
                <a:tc>
                  <a:txBody>
                    <a:bodyPr/>
                    <a:lstStyle/>
                    <a:p>
                      <a:pPr algn="ctr"/>
                      <a:r>
                        <a:rPr lang="en-US" sz="1300" noProof="0" dirty="0">
                          <a:latin typeface="+mn-lt"/>
                        </a:rPr>
                        <a:t>Enduring symptoms are present during episodes of positive symptom exacerbation, and </a:t>
                      </a:r>
                      <a:r>
                        <a:rPr lang="en-US" sz="1300" b="1" noProof="0" dirty="0">
                          <a:solidFill>
                            <a:schemeClr val="accent5">
                              <a:lumMod val="75000"/>
                            </a:schemeClr>
                          </a:solidFill>
                          <a:latin typeface="+mn-lt"/>
                        </a:rPr>
                        <a:t>observable irrespective of medication status</a:t>
                      </a:r>
                    </a:p>
                  </a:txBody>
                  <a:tcPr marT="46800" marB="468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5EBF1"/>
                    </a:solidFill>
                  </a:tcPr>
                </a:tc>
                <a:tc>
                  <a:txBody>
                    <a:bodyPr/>
                    <a:lstStyle/>
                    <a:p>
                      <a:pPr algn="ctr"/>
                      <a:r>
                        <a:rPr lang="en-US" sz="1300" noProof="0" dirty="0">
                          <a:latin typeface="+mn-lt"/>
                        </a:rPr>
                        <a:t>Greater fluctuations, lack of persistence, and temporal association with possible underlying causes such as depression or EPS</a:t>
                      </a:r>
                    </a:p>
                  </a:txBody>
                  <a:tcPr marT="46800" marB="468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5EBF1"/>
                    </a:solidFill>
                  </a:tcPr>
                </a:tc>
                <a:extLst>
                  <a:ext uri="{0D108BD9-81ED-4DB2-BD59-A6C34878D82A}">
                    <a16:rowId xmlns:a16="http://schemas.microsoft.com/office/drawing/2014/main" val="1365499716"/>
                  </a:ext>
                </a:extLst>
              </a:tr>
              <a:tr h="1080000">
                <a:tc>
                  <a:txBody>
                    <a:bodyPr/>
                    <a:lstStyle/>
                    <a:p>
                      <a:r>
                        <a:rPr lang="en-US" sz="1300" b="1" noProof="0" dirty="0">
                          <a:solidFill>
                            <a:schemeClr val="accent5">
                              <a:lumMod val="75000"/>
                            </a:schemeClr>
                          </a:solidFill>
                          <a:latin typeface="+mn-lt"/>
                        </a:rPr>
                        <a:t>Treatment</a:t>
                      </a:r>
                      <a:r>
                        <a:rPr lang="en-US" sz="1300" b="1" baseline="30000" noProof="0" dirty="0">
                          <a:solidFill>
                            <a:schemeClr val="accent5">
                              <a:lumMod val="75000"/>
                            </a:schemeClr>
                          </a:solidFill>
                          <a:latin typeface="+mn-lt"/>
                        </a:rPr>
                        <a:t>1,2</a:t>
                      </a:r>
                      <a:endParaRPr lang="en-US" sz="1300" b="1" noProof="0" dirty="0">
                        <a:solidFill>
                          <a:schemeClr val="accent5">
                            <a:lumMod val="75000"/>
                          </a:schemeClr>
                        </a:solidFill>
                        <a:latin typeface="+mn-lt"/>
                      </a:endParaRPr>
                    </a:p>
                  </a:txBody>
                  <a:tcPr marT="46800" marB="46800" anchor="ctr">
                    <a:lnL w="12700" cmpd="sng">
                      <a:noFill/>
                    </a:lnL>
                    <a:lnR w="12700" cmpd="sng">
                      <a:noFill/>
                    </a:lnR>
                    <a:lnT w="12700" cmpd="sng">
                      <a:noFill/>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300" noProof="0" dirty="0">
                          <a:latin typeface="+mn-lt"/>
                        </a:rPr>
                        <a:t>May require different treatment options due to pathophysiological mechanisms</a:t>
                      </a:r>
                    </a:p>
                  </a:txBody>
                  <a:tcPr marT="46800" marB="46800" anchor="ctr">
                    <a:lnL w="12700" cmpd="sng">
                      <a:noFill/>
                    </a:lnL>
                    <a:lnR w="12700" cmpd="sng">
                      <a:noFill/>
                    </a:lnR>
                    <a:lnT w="12700" cmpd="sng">
                      <a:noFill/>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300" noProof="0" dirty="0">
                          <a:latin typeface="+mn-lt"/>
                        </a:rPr>
                        <a:t>Usually responsive to treatment;</a:t>
                      </a:r>
                    </a:p>
                    <a:p>
                      <a:pPr algn="ctr"/>
                      <a:r>
                        <a:rPr lang="en-US" sz="1300" noProof="0" dirty="0">
                          <a:latin typeface="+mn-lt"/>
                        </a:rPr>
                        <a:t>may improve as a result of improvement in other symptom domains</a:t>
                      </a:r>
                    </a:p>
                  </a:txBody>
                  <a:tcPr marT="46800" marB="46800" anchor="ctr">
                    <a:lnL w="12700" cmpd="sng">
                      <a:noFill/>
                    </a:lnL>
                    <a:lnR w="12700" cmpd="sng">
                      <a:noFill/>
                    </a:lnR>
                    <a:lnT w="12700" cmpd="sng">
                      <a:noFill/>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2954480052"/>
                  </a:ext>
                </a:extLst>
              </a:tr>
            </a:tbl>
          </a:graphicData>
        </a:graphic>
      </p:graphicFrame>
      <p:sp>
        <p:nvSpPr>
          <p:cNvPr id="5" name="Text Placeholder 4">
            <a:extLst>
              <a:ext uri="{FF2B5EF4-FFF2-40B4-BE49-F238E27FC236}">
                <a16:creationId xmlns:a16="http://schemas.microsoft.com/office/drawing/2014/main" id="{B733642D-2E58-2FCA-C6ED-6F4AD4E2B90F}"/>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1B4866E4-FDC3-B3D7-CC54-A7273E2423B1}"/>
              </a:ext>
            </a:extLst>
          </p:cNvPr>
          <p:cNvSpPr>
            <a:spLocks noGrp="1"/>
          </p:cNvSpPr>
          <p:nvPr>
            <p:ph type="title"/>
          </p:nvPr>
        </p:nvSpPr>
        <p:spPr>
          <a:xfrm>
            <a:off x="539749" y="814386"/>
            <a:ext cx="10081359" cy="332399"/>
          </a:xfrm>
        </p:spPr>
        <p:txBody>
          <a:bodyPr anchor="t"/>
          <a:lstStyle/>
          <a:p>
            <a:r>
              <a:rPr lang="en-US" noProof="0" dirty="0"/>
              <a:t>The distinction between primary and secondary negative symptoms </a:t>
            </a:r>
          </a:p>
        </p:txBody>
      </p:sp>
      <p:sp>
        <p:nvSpPr>
          <p:cNvPr id="6" name="Text Placeholder 5">
            <a:extLst>
              <a:ext uri="{FF2B5EF4-FFF2-40B4-BE49-F238E27FC236}">
                <a16:creationId xmlns:a16="http://schemas.microsoft.com/office/drawing/2014/main" id="{8F6E74A2-4540-DD88-5375-1F7175153840}"/>
              </a:ext>
            </a:extLst>
          </p:cNvPr>
          <p:cNvSpPr>
            <a:spLocks noGrp="1"/>
          </p:cNvSpPr>
          <p:nvPr>
            <p:ph type="body" sz="quarter" idx="18"/>
          </p:nvPr>
        </p:nvSpPr>
        <p:spPr>
          <a:xfrm>
            <a:off x="539749" y="6102000"/>
            <a:ext cx="9213852" cy="619200"/>
          </a:xfrm>
        </p:spPr>
        <p:txBody>
          <a:bodyPr/>
          <a:lstStyle/>
          <a:p>
            <a:r>
              <a:rPr lang="en-US" baseline="30000" noProof="0" dirty="0" err="1"/>
              <a:t>a</a:t>
            </a:r>
            <a:r>
              <a:rPr lang="en-US" noProof="0" dirty="0" err="1"/>
              <a:t>Positive</a:t>
            </a:r>
            <a:r>
              <a:rPr lang="en-US" noProof="0" dirty="0"/>
              <a:t> symptoms such as hallucinations and delusions may lead to social withdraw</a:t>
            </a:r>
            <a:r>
              <a:rPr lang="en-US" baseline="30000" noProof="0" dirty="0"/>
              <a:t>2</a:t>
            </a:r>
          </a:p>
          <a:p>
            <a:r>
              <a:rPr lang="en-US" noProof="0" dirty="0"/>
              <a:t>EPS=extrapyramidal side effects</a:t>
            </a:r>
          </a:p>
          <a:p>
            <a:r>
              <a:rPr lang="en-US" noProof="0" dirty="0"/>
              <a:t>1. Buchanan. </a:t>
            </a:r>
            <a:r>
              <a:rPr lang="en-US" noProof="0" dirty="0" err="1"/>
              <a:t>Schizophr</a:t>
            </a:r>
            <a:r>
              <a:rPr lang="en-US" noProof="0" dirty="0"/>
              <a:t> Bull 2007;33:1013–1022; 2. Correll &amp; Schooler. </a:t>
            </a:r>
            <a:r>
              <a:rPr lang="en-US" noProof="0" dirty="0" err="1"/>
              <a:t>Neuropsychiatr</a:t>
            </a:r>
            <a:r>
              <a:rPr lang="en-US" noProof="0" dirty="0"/>
              <a:t> Dis Treat 2020;16:519–534 </a:t>
            </a:r>
          </a:p>
        </p:txBody>
      </p:sp>
      <p:sp>
        <p:nvSpPr>
          <p:cNvPr id="20" name="TextBox 19">
            <a:extLst>
              <a:ext uri="{FF2B5EF4-FFF2-40B4-BE49-F238E27FC236}">
                <a16:creationId xmlns:a16="http://schemas.microsoft.com/office/drawing/2014/main" id="{2E9E8C75-24BA-7834-92D8-64269B4C1CDD}"/>
              </a:ext>
            </a:extLst>
          </p:cNvPr>
          <p:cNvSpPr txBox="1"/>
          <p:nvPr/>
        </p:nvSpPr>
        <p:spPr>
          <a:xfrm>
            <a:off x="4381498" y="1416786"/>
            <a:ext cx="7226116" cy="338554"/>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600" b="1" i="0" u="none" strike="noStrike" kern="1200" cap="none" spc="0" normalizeH="0" baseline="0" noProof="0" dirty="0">
                <a:ln>
                  <a:noFill/>
                </a:ln>
                <a:solidFill>
                  <a:srgbClr val="7B9CBB">
                    <a:lumMod val="50000"/>
                  </a:srgbClr>
                </a:solidFill>
                <a:effectLst/>
                <a:uLnTx/>
                <a:uFillTx/>
                <a:latin typeface="Arial"/>
                <a:ea typeface="+mn-ea"/>
                <a:cs typeface="+mn-cs"/>
              </a:rPr>
              <a:t>A comparison of primary and secondary negative symptoms</a:t>
            </a:r>
            <a:r>
              <a:rPr kumimoji="0" lang="en-US" sz="1600" b="1" i="0" u="none" strike="noStrike" kern="1200" cap="none" spc="0" normalizeH="0" baseline="30000" noProof="0" dirty="0">
                <a:ln>
                  <a:noFill/>
                </a:ln>
                <a:solidFill>
                  <a:srgbClr val="7B9CBB">
                    <a:lumMod val="50000"/>
                  </a:srgbClr>
                </a:solidFill>
                <a:effectLst/>
                <a:uLnTx/>
                <a:uFillTx/>
                <a:latin typeface="Arial"/>
                <a:ea typeface="+mn-ea"/>
                <a:cs typeface="+mn-cs"/>
              </a:rPr>
              <a:t>1,2</a:t>
            </a:r>
          </a:p>
        </p:txBody>
      </p:sp>
      <p:sp>
        <p:nvSpPr>
          <p:cNvPr id="2" name="Slide Number Placeholder 1">
            <a:extLst>
              <a:ext uri="{FF2B5EF4-FFF2-40B4-BE49-F238E27FC236}">
                <a16:creationId xmlns:a16="http://schemas.microsoft.com/office/drawing/2014/main" id="{A8B8BC1D-2A45-5E70-6B38-80D1D399A60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21</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spTree>
    <p:extLst>
      <p:ext uri="{BB962C8B-B14F-4D97-AF65-F5344CB8AC3E}">
        <p14:creationId xmlns:p14="http://schemas.microsoft.com/office/powerpoint/2010/main" val="1651510758"/>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AF7852-8BB0-B70D-A6E6-87FF88B5ED53}"/>
            </a:ext>
          </a:extLst>
        </p:cNvPr>
        <p:cNvGrpSpPr/>
        <p:nvPr/>
      </p:nvGrpSpPr>
      <p:grpSpPr>
        <a:xfrm>
          <a:off x="0" y="0"/>
          <a:ext cx="0" cy="0"/>
          <a:chOff x="0" y="0"/>
          <a:chExt cx="0" cy="0"/>
        </a:xfrm>
      </p:grpSpPr>
      <p:sp>
        <p:nvSpPr>
          <p:cNvPr id="43" name="Rectangle: Diagonal Corners Rounded 42">
            <a:extLst>
              <a:ext uri="{FF2B5EF4-FFF2-40B4-BE49-F238E27FC236}">
                <a16:creationId xmlns:a16="http://schemas.microsoft.com/office/drawing/2014/main" id="{D68DA03A-017A-C223-AE01-2E2C9C376DA9}"/>
              </a:ext>
            </a:extLst>
          </p:cNvPr>
          <p:cNvSpPr/>
          <p:nvPr/>
        </p:nvSpPr>
        <p:spPr>
          <a:xfrm rot="10800000" flipH="1">
            <a:off x="5294183" y="1416783"/>
            <a:ext cx="6351718" cy="4415215"/>
          </a:xfrm>
          <a:prstGeom prst="round2DiagRect">
            <a:avLst>
              <a:gd name="adj1" fmla="val 5771"/>
              <a:gd name="adj2" fmla="val 0"/>
            </a:avLst>
          </a:prstGeom>
          <a:solidFill>
            <a:srgbClr val="D9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Text Placeholder 4">
            <a:extLst>
              <a:ext uri="{FF2B5EF4-FFF2-40B4-BE49-F238E27FC236}">
                <a16:creationId xmlns:a16="http://schemas.microsoft.com/office/drawing/2014/main" id="{AF8245DB-1784-B1FB-DC31-96DA5D625FE7}"/>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695535A9-A9FC-E7A3-8023-C5E5C676F816}"/>
              </a:ext>
            </a:extLst>
          </p:cNvPr>
          <p:cNvSpPr>
            <a:spLocks noGrp="1"/>
          </p:cNvSpPr>
          <p:nvPr>
            <p:ph type="title"/>
          </p:nvPr>
        </p:nvSpPr>
        <p:spPr/>
        <p:txBody>
          <a:bodyPr anchor="t"/>
          <a:lstStyle/>
          <a:p>
            <a:r>
              <a:rPr lang="en-US" noProof="0" dirty="0"/>
              <a:t>Primary negative symptoms </a:t>
            </a:r>
          </a:p>
        </p:txBody>
      </p:sp>
      <p:sp>
        <p:nvSpPr>
          <p:cNvPr id="7" name="Content Placeholder 6">
            <a:extLst>
              <a:ext uri="{FF2B5EF4-FFF2-40B4-BE49-F238E27FC236}">
                <a16:creationId xmlns:a16="http://schemas.microsoft.com/office/drawing/2014/main" id="{63E3C870-F376-97FB-494C-68BFAABD95EE}"/>
              </a:ext>
            </a:extLst>
          </p:cNvPr>
          <p:cNvSpPr>
            <a:spLocks noGrp="1"/>
          </p:cNvSpPr>
          <p:nvPr>
            <p:ph idx="21"/>
          </p:nvPr>
        </p:nvSpPr>
        <p:spPr>
          <a:xfrm>
            <a:off x="5511269" y="1566257"/>
            <a:ext cx="5917547" cy="4113420"/>
          </a:xfrm>
        </p:spPr>
        <p:txBody>
          <a:bodyPr anchor="ctr"/>
          <a:lstStyle/>
          <a:p>
            <a:pPr marL="0" lvl="0" indent="0">
              <a:spcBef>
                <a:spcPts val="0"/>
              </a:spcBef>
              <a:spcAft>
                <a:spcPts val="600"/>
              </a:spcAft>
              <a:buNone/>
            </a:pPr>
            <a:r>
              <a:rPr lang="en-US" b="1" noProof="0" dirty="0"/>
              <a:t>Pharmacological treatment </a:t>
            </a:r>
          </a:p>
          <a:p>
            <a:pPr>
              <a:spcBef>
                <a:spcPts val="0"/>
              </a:spcBef>
              <a:spcAft>
                <a:spcPts val="600"/>
              </a:spcAft>
            </a:pPr>
            <a:r>
              <a:rPr lang="en-US" noProof="0" dirty="0"/>
              <a:t>Low-dose amisulpride (50–300 mg/day) and </a:t>
            </a:r>
            <a:r>
              <a:rPr lang="en-US" noProof="0" dirty="0" err="1"/>
              <a:t>cariprazine</a:t>
            </a:r>
            <a:r>
              <a:rPr lang="en-US" noProof="0" dirty="0"/>
              <a:t> have the best evidence among antipsychotic </a:t>
            </a:r>
            <a:r>
              <a:rPr lang="en-US" noProof="0" dirty="0">
                <a:solidFill>
                  <a:schemeClr val="tx1"/>
                </a:solidFill>
              </a:rPr>
              <a:t>drugs</a:t>
            </a:r>
            <a:r>
              <a:rPr lang="en-US" baseline="30000" dirty="0">
                <a:solidFill>
                  <a:schemeClr val="tx1"/>
                </a:solidFill>
              </a:rPr>
              <a:t>2</a:t>
            </a:r>
            <a:endParaRPr lang="en-US" baseline="30000" noProof="0" dirty="0">
              <a:solidFill>
                <a:schemeClr val="tx1"/>
              </a:solidFill>
            </a:endParaRPr>
          </a:p>
          <a:p>
            <a:pPr lvl="0">
              <a:spcBef>
                <a:spcPts val="0"/>
              </a:spcBef>
              <a:spcAft>
                <a:spcPts val="600"/>
              </a:spcAft>
            </a:pPr>
            <a:r>
              <a:rPr lang="en-US" noProof="0" dirty="0"/>
              <a:t>Adding an antidepressant may be an efficacious adjunctive treatment</a:t>
            </a:r>
            <a:r>
              <a:rPr lang="en-US" baseline="30000" dirty="0"/>
              <a:t>3</a:t>
            </a:r>
            <a:endParaRPr lang="en-US" baseline="30000" noProof="0" dirty="0"/>
          </a:p>
          <a:p>
            <a:pPr marL="0" lvl="0" indent="0">
              <a:spcBef>
                <a:spcPts val="0"/>
              </a:spcBef>
              <a:spcAft>
                <a:spcPts val="600"/>
              </a:spcAft>
              <a:buNone/>
            </a:pPr>
            <a:r>
              <a:rPr lang="en-US" b="1" noProof="0" dirty="0"/>
              <a:t>Psychotherapeutic and psychosocial treatment</a:t>
            </a:r>
            <a:r>
              <a:rPr lang="en-US" b="1" baseline="30000" dirty="0"/>
              <a:t>4</a:t>
            </a:r>
            <a:r>
              <a:rPr lang="en-US" b="1" noProof="0" dirty="0"/>
              <a:t> </a:t>
            </a:r>
          </a:p>
          <a:p>
            <a:pPr>
              <a:spcBef>
                <a:spcPts val="0"/>
              </a:spcBef>
              <a:spcAft>
                <a:spcPts val="600"/>
              </a:spcAft>
            </a:pPr>
            <a:r>
              <a:rPr lang="en-US" noProof="0" dirty="0"/>
              <a:t>A European Psychiatric Association guideline on the treatment of negative symptoms in schizophrenia recommends:</a:t>
            </a:r>
          </a:p>
          <a:p>
            <a:pPr lvl="1">
              <a:spcBef>
                <a:spcPts val="0"/>
              </a:spcBef>
              <a:spcAft>
                <a:spcPts val="600"/>
              </a:spcAft>
            </a:pPr>
            <a:r>
              <a:rPr lang="en-US" sz="1600" noProof="0" dirty="0"/>
              <a:t>Social skills training</a:t>
            </a:r>
          </a:p>
          <a:p>
            <a:pPr lvl="1">
              <a:spcBef>
                <a:spcPts val="0"/>
              </a:spcBef>
              <a:spcAft>
                <a:spcPts val="600"/>
              </a:spcAft>
            </a:pPr>
            <a:r>
              <a:rPr lang="en-US" sz="1600" noProof="0" dirty="0"/>
              <a:t>Exercise</a:t>
            </a:r>
          </a:p>
          <a:p>
            <a:pPr lvl="1">
              <a:spcBef>
                <a:spcPts val="0"/>
              </a:spcBef>
              <a:spcAft>
                <a:spcPts val="600"/>
              </a:spcAft>
            </a:pPr>
            <a:r>
              <a:rPr lang="en-US" sz="1600" noProof="0" dirty="0"/>
              <a:t>Rehabilitation interventions such as supported employment and cognitive remediation, particularly for those who also show cognitive impairment</a:t>
            </a:r>
            <a:endParaRPr lang="en-US" sz="1600" baseline="30000" noProof="0" dirty="0"/>
          </a:p>
        </p:txBody>
      </p:sp>
      <p:sp>
        <p:nvSpPr>
          <p:cNvPr id="6" name="Text Placeholder 5">
            <a:extLst>
              <a:ext uri="{FF2B5EF4-FFF2-40B4-BE49-F238E27FC236}">
                <a16:creationId xmlns:a16="http://schemas.microsoft.com/office/drawing/2014/main" id="{C33958E5-1BAB-C820-B5A6-46EBD381CF05}"/>
              </a:ext>
            </a:extLst>
          </p:cNvPr>
          <p:cNvSpPr>
            <a:spLocks noGrp="1"/>
          </p:cNvSpPr>
          <p:nvPr>
            <p:ph type="body" sz="quarter" idx="18"/>
          </p:nvPr>
        </p:nvSpPr>
        <p:spPr>
          <a:xfrm>
            <a:off x="539749" y="6102000"/>
            <a:ext cx="8776373" cy="619200"/>
          </a:xfrm>
        </p:spPr>
        <p:txBody>
          <a:bodyPr/>
          <a:lstStyle/>
          <a:p>
            <a:r>
              <a:rPr lang="en-US" noProof="0" dirty="0"/>
              <a:t>1. Marder &amp; </a:t>
            </a:r>
            <a:r>
              <a:rPr lang="en-US" noProof="0" dirty="0" err="1"/>
              <a:t>Galderisi</a:t>
            </a:r>
            <a:r>
              <a:rPr lang="en-US" noProof="0" dirty="0"/>
              <a:t>. World Psychiatry 2017;16:14–24; 2. Krause et al. </a:t>
            </a:r>
            <a:r>
              <a:rPr lang="en-US" noProof="0" dirty="0" err="1"/>
              <a:t>Eur</a:t>
            </a:r>
            <a:r>
              <a:rPr lang="en-US" noProof="0" dirty="0"/>
              <a:t> Arch Psychiatry Clin </a:t>
            </a:r>
            <a:r>
              <a:rPr lang="en-US" noProof="0" dirty="0" err="1"/>
              <a:t>Neurosci</a:t>
            </a:r>
            <a:r>
              <a:rPr lang="en-US" noProof="0" dirty="0"/>
              <a:t> 2018;268:625–639; </a:t>
            </a:r>
            <a:br>
              <a:rPr lang="en-US" noProof="0" dirty="0"/>
            </a:br>
            <a:r>
              <a:rPr lang="en-US" dirty="0"/>
              <a:t>3</a:t>
            </a:r>
            <a:r>
              <a:rPr lang="en-US" noProof="0" dirty="0"/>
              <a:t>. Helfer et al. Am J Psychiatry 2016;173:876–886; 4. </a:t>
            </a:r>
            <a:r>
              <a:rPr lang="en-US" noProof="0" dirty="0" err="1"/>
              <a:t>Galderisi</a:t>
            </a:r>
            <a:r>
              <a:rPr lang="en-US" noProof="0" dirty="0"/>
              <a:t> et al. </a:t>
            </a:r>
            <a:r>
              <a:rPr lang="en-US" noProof="0" dirty="0" err="1"/>
              <a:t>Eur</a:t>
            </a:r>
            <a:r>
              <a:rPr lang="en-US" noProof="0" dirty="0"/>
              <a:t> Psychiatry 2021;64:e21 </a:t>
            </a:r>
          </a:p>
        </p:txBody>
      </p:sp>
      <p:sp>
        <p:nvSpPr>
          <p:cNvPr id="2" name="Slide Number Placeholder 1">
            <a:extLst>
              <a:ext uri="{FF2B5EF4-FFF2-40B4-BE49-F238E27FC236}">
                <a16:creationId xmlns:a16="http://schemas.microsoft.com/office/drawing/2014/main" id="{153803EE-1537-6633-E75C-6897ADBC8526}"/>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grpSp>
        <p:nvGrpSpPr>
          <p:cNvPr id="36" name="Group 35">
            <a:extLst>
              <a:ext uri="{FF2B5EF4-FFF2-40B4-BE49-F238E27FC236}">
                <a16:creationId xmlns:a16="http://schemas.microsoft.com/office/drawing/2014/main" id="{39E10793-8786-A8EF-7662-67FC3399E3A1}"/>
              </a:ext>
            </a:extLst>
          </p:cNvPr>
          <p:cNvGrpSpPr/>
          <p:nvPr/>
        </p:nvGrpSpPr>
        <p:grpSpPr>
          <a:xfrm>
            <a:off x="729188" y="2032203"/>
            <a:ext cx="3788779" cy="3650325"/>
            <a:chOff x="1008451" y="1985959"/>
            <a:chExt cx="4167657" cy="4015357"/>
          </a:xfrm>
        </p:grpSpPr>
        <p:sp>
          <p:nvSpPr>
            <p:cNvPr id="9" name="Freeform: Shape 8">
              <a:extLst>
                <a:ext uri="{FF2B5EF4-FFF2-40B4-BE49-F238E27FC236}">
                  <a16:creationId xmlns:a16="http://schemas.microsoft.com/office/drawing/2014/main" id="{55824F78-9CD9-149F-2E51-A4175E41602C}"/>
                </a:ext>
              </a:extLst>
            </p:cNvPr>
            <p:cNvSpPr/>
            <p:nvPr/>
          </p:nvSpPr>
          <p:spPr>
            <a:xfrm>
              <a:off x="2569405" y="1985959"/>
              <a:ext cx="1080000" cy="1080000"/>
            </a:xfrm>
            <a:custGeom>
              <a:avLst/>
              <a:gdLst>
                <a:gd name="csX0" fmla="*/ 0 w 1027906"/>
                <a:gd name="csY0" fmla="*/ 513953 h 1027906"/>
                <a:gd name="csX1" fmla="*/ 513953 w 1027906"/>
                <a:gd name="csY1" fmla="*/ 0 h 1027906"/>
                <a:gd name="csX2" fmla="*/ 1027906 w 1027906"/>
                <a:gd name="csY2" fmla="*/ 513953 h 1027906"/>
                <a:gd name="csX3" fmla="*/ 513953 w 1027906"/>
                <a:gd name="csY3" fmla="*/ 1027906 h 1027906"/>
                <a:gd name="csX4" fmla="*/ 0 w 1027906"/>
                <a:gd name="csY4" fmla="*/ 513953 h 1027906"/>
              </a:gdLst>
              <a:ahLst/>
              <a:cxnLst>
                <a:cxn ang="0">
                  <a:pos x="csX0" y="csY0"/>
                </a:cxn>
                <a:cxn ang="0">
                  <a:pos x="csX1" y="csY1"/>
                </a:cxn>
                <a:cxn ang="0">
                  <a:pos x="csX2" y="csY2"/>
                </a:cxn>
                <a:cxn ang="0">
                  <a:pos x="csX3" y="csY3"/>
                </a:cxn>
                <a:cxn ang="0">
                  <a:pos x="csX4" y="csY4"/>
                </a:cxn>
              </a:cxnLst>
              <a:rect l="l" t="t" r="r" b="b"/>
              <a:pathLst>
                <a:path w="1027906" h="1027906">
                  <a:moveTo>
                    <a:pt x="0" y="513953"/>
                  </a:moveTo>
                  <a:cubicBezTo>
                    <a:pt x="0" y="230105"/>
                    <a:pt x="230105" y="0"/>
                    <a:pt x="513953" y="0"/>
                  </a:cubicBezTo>
                  <a:cubicBezTo>
                    <a:pt x="797801" y="0"/>
                    <a:pt x="1027906" y="230105"/>
                    <a:pt x="1027906" y="513953"/>
                  </a:cubicBezTo>
                  <a:cubicBezTo>
                    <a:pt x="1027906" y="797801"/>
                    <a:pt x="797801" y="1027906"/>
                    <a:pt x="513953" y="1027906"/>
                  </a:cubicBezTo>
                  <a:cubicBezTo>
                    <a:pt x="230105" y="1027906"/>
                    <a:pt x="0" y="797801"/>
                    <a:pt x="0" y="513953"/>
                  </a:cubicBezTo>
                  <a:close/>
                </a:path>
              </a:pathLst>
            </a:custGeom>
          </p:spPr>
          <p:style>
            <a:lnRef idx="2">
              <a:schemeClr val="lt1">
                <a:hueOff val="0"/>
                <a:satOff val="0"/>
                <a:lumOff val="0"/>
                <a:alphaOff val="0"/>
              </a:schemeClr>
            </a:lnRef>
            <a:fillRef idx="1">
              <a:schemeClr val="accent2">
                <a:hueOff val="0"/>
                <a:satOff val="0"/>
                <a:lumOff val="0"/>
                <a:alphaOff val="0"/>
              </a:schemeClr>
            </a:fillRef>
            <a:effectRef idx="0">
              <a:schemeClr val="accent2">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400" b="1" i="0" u="none" strike="noStrike" kern="1200" cap="none" spc="0" normalizeH="0" baseline="0" noProof="0" dirty="0">
                  <a:ln>
                    <a:noFill/>
                  </a:ln>
                  <a:solidFill>
                    <a:srgbClr val="3F1A01"/>
                  </a:solidFill>
                  <a:effectLst/>
                  <a:uLnTx/>
                  <a:uFillTx/>
                  <a:latin typeface="Arial"/>
                  <a:ea typeface="+mn-ea"/>
                  <a:cs typeface="+mn-cs"/>
                </a:rPr>
                <a:t>Blunted affect </a:t>
              </a:r>
            </a:p>
          </p:txBody>
        </p:sp>
        <p:sp>
          <p:nvSpPr>
            <p:cNvPr id="11" name="Freeform: Shape 10">
              <a:extLst>
                <a:ext uri="{FF2B5EF4-FFF2-40B4-BE49-F238E27FC236}">
                  <a16:creationId xmlns:a16="http://schemas.microsoft.com/office/drawing/2014/main" id="{53A35DED-5671-76D4-DA2D-014C7D89B81B}"/>
                </a:ext>
              </a:extLst>
            </p:cNvPr>
            <p:cNvSpPr/>
            <p:nvPr/>
          </p:nvSpPr>
          <p:spPr>
            <a:xfrm>
              <a:off x="4096108" y="2989123"/>
              <a:ext cx="1080000" cy="1080000"/>
            </a:xfrm>
            <a:custGeom>
              <a:avLst/>
              <a:gdLst>
                <a:gd name="csX0" fmla="*/ 0 w 1027906"/>
                <a:gd name="csY0" fmla="*/ 513953 h 1027906"/>
                <a:gd name="csX1" fmla="*/ 513953 w 1027906"/>
                <a:gd name="csY1" fmla="*/ 0 h 1027906"/>
                <a:gd name="csX2" fmla="*/ 1027906 w 1027906"/>
                <a:gd name="csY2" fmla="*/ 513953 h 1027906"/>
                <a:gd name="csX3" fmla="*/ 513953 w 1027906"/>
                <a:gd name="csY3" fmla="*/ 1027906 h 1027906"/>
                <a:gd name="csX4" fmla="*/ 0 w 1027906"/>
                <a:gd name="csY4" fmla="*/ 513953 h 1027906"/>
              </a:gdLst>
              <a:ahLst/>
              <a:cxnLst>
                <a:cxn ang="0">
                  <a:pos x="csX0" y="csY0"/>
                </a:cxn>
                <a:cxn ang="0">
                  <a:pos x="csX1" y="csY1"/>
                </a:cxn>
                <a:cxn ang="0">
                  <a:pos x="csX2" y="csY2"/>
                </a:cxn>
                <a:cxn ang="0">
                  <a:pos x="csX3" y="csY3"/>
                </a:cxn>
                <a:cxn ang="0">
                  <a:pos x="csX4" y="csY4"/>
                </a:cxn>
              </a:cxnLst>
              <a:rect l="l" t="t" r="r" b="b"/>
              <a:pathLst>
                <a:path w="1027906" h="1027906">
                  <a:moveTo>
                    <a:pt x="0" y="513953"/>
                  </a:moveTo>
                  <a:cubicBezTo>
                    <a:pt x="0" y="230105"/>
                    <a:pt x="230105" y="0"/>
                    <a:pt x="513953" y="0"/>
                  </a:cubicBezTo>
                  <a:cubicBezTo>
                    <a:pt x="797801" y="0"/>
                    <a:pt x="1027906" y="230105"/>
                    <a:pt x="1027906" y="513953"/>
                  </a:cubicBezTo>
                  <a:cubicBezTo>
                    <a:pt x="1027906" y="797801"/>
                    <a:pt x="797801" y="1027906"/>
                    <a:pt x="513953" y="1027906"/>
                  </a:cubicBezTo>
                  <a:cubicBezTo>
                    <a:pt x="230105" y="1027906"/>
                    <a:pt x="0" y="797801"/>
                    <a:pt x="0" y="513953"/>
                  </a:cubicBezTo>
                  <a:close/>
                </a:path>
              </a:pathLst>
            </a:custGeom>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400" b="1" i="0" u="none" strike="noStrike" kern="1200" cap="none" spc="0" normalizeH="0" baseline="0" noProof="0" dirty="0">
                  <a:ln>
                    <a:noFill/>
                  </a:ln>
                  <a:solidFill>
                    <a:srgbClr val="3F1A01"/>
                  </a:solidFill>
                  <a:effectLst/>
                  <a:uLnTx/>
                  <a:uFillTx/>
                  <a:latin typeface="Arial"/>
                  <a:ea typeface="+mn-ea"/>
                  <a:cs typeface="+mn-cs"/>
                </a:rPr>
                <a:t>Alogia</a:t>
              </a:r>
            </a:p>
          </p:txBody>
        </p:sp>
        <p:sp>
          <p:nvSpPr>
            <p:cNvPr id="13" name="Freeform: Shape 12">
              <a:extLst>
                <a:ext uri="{FF2B5EF4-FFF2-40B4-BE49-F238E27FC236}">
                  <a16:creationId xmlns:a16="http://schemas.microsoft.com/office/drawing/2014/main" id="{269CCFDF-D3E1-21B8-B322-555034EC18A2}"/>
                </a:ext>
              </a:extLst>
            </p:cNvPr>
            <p:cNvSpPr/>
            <p:nvPr/>
          </p:nvSpPr>
          <p:spPr>
            <a:xfrm>
              <a:off x="3553928" y="4921316"/>
              <a:ext cx="1080000" cy="1080000"/>
            </a:xfrm>
            <a:custGeom>
              <a:avLst/>
              <a:gdLst>
                <a:gd name="csX0" fmla="*/ 0 w 1027906"/>
                <a:gd name="csY0" fmla="*/ 513953 h 1027906"/>
                <a:gd name="csX1" fmla="*/ 513953 w 1027906"/>
                <a:gd name="csY1" fmla="*/ 0 h 1027906"/>
                <a:gd name="csX2" fmla="*/ 1027906 w 1027906"/>
                <a:gd name="csY2" fmla="*/ 513953 h 1027906"/>
                <a:gd name="csX3" fmla="*/ 513953 w 1027906"/>
                <a:gd name="csY3" fmla="*/ 1027906 h 1027906"/>
                <a:gd name="csX4" fmla="*/ 0 w 1027906"/>
                <a:gd name="csY4" fmla="*/ 513953 h 1027906"/>
              </a:gdLst>
              <a:ahLst/>
              <a:cxnLst>
                <a:cxn ang="0">
                  <a:pos x="csX0" y="csY0"/>
                </a:cxn>
                <a:cxn ang="0">
                  <a:pos x="csX1" y="csY1"/>
                </a:cxn>
                <a:cxn ang="0">
                  <a:pos x="csX2" y="csY2"/>
                </a:cxn>
                <a:cxn ang="0">
                  <a:pos x="csX3" y="csY3"/>
                </a:cxn>
                <a:cxn ang="0">
                  <a:pos x="csX4" y="csY4"/>
                </a:cxn>
              </a:cxnLst>
              <a:rect l="l" t="t" r="r" b="b"/>
              <a:pathLst>
                <a:path w="1027906" h="1027906">
                  <a:moveTo>
                    <a:pt x="0" y="513953"/>
                  </a:moveTo>
                  <a:cubicBezTo>
                    <a:pt x="0" y="230105"/>
                    <a:pt x="230105" y="0"/>
                    <a:pt x="513953" y="0"/>
                  </a:cubicBezTo>
                  <a:cubicBezTo>
                    <a:pt x="797801" y="0"/>
                    <a:pt x="1027906" y="230105"/>
                    <a:pt x="1027906" y="513953"/>
                  </a:cubicBezTo>
                  <a:cubicBezTo>
                    <a:pt x="1027906" y="797801"/>
                    <a:pt x="797801" y="1027906"/>
                    <a:pt x="513953" y="1027906"/>
                  </a:cubicBezTo>
                  <a:cubicBezTo>
                    <a:pt x="230105" y="1027906"/>
                    <a:pt x="0" y="797801"/>
                    <a:pt x="0" y="513953"/>
                  </a:cubicBezTo>
                  <a:close/>
                </a:path>
              </a:pathLst>
            </a:custGeom>
          </p:spPr>
          <p:style>
            <a:lnRef idx="2">
              <a:schemeClr val="lt1">
                <a:hueOff val="0"/>
                <a:satOff val="0"/>
                <a:lumOff val="0"/>
                <a:alphaOff val="0"/>
              </a:schemeClr>
            </a:lnRef>
            <a:fillRef idx="1">
              <a:schemeClr val="accent4">
                <a:hueOff val="0"/>
                <a:satOff val="0"/>
                <a:lumOff val="0"/>
                <a:alphaOff val="0"/>
              </a:schemeClr>
            </a:fillRef>
            <a:effectRef idx="0">
              <a:schemeClr val="accent4">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400" b="1" i="0" u="none" strike="noStrike" kern="1200" cap="none" spc="0" normalizeH="0" baseline="0" noProof="0" dirty="0">
                  <a:ln>
                    <a:noFill/>
                  </a:ln>
                  <a:solidFill>
                    <a:srgbClr val="3F1A01"/>
                  </a:solidFill>
                  <a:effectLst/>
                  <a:uLnTx/>
                  <a:uFillTx/>
                  <a:latin typeface="Arial"/>
                  <a:ea typeface="+mn-ea"/>
                  <a:cs typeface="+mn-cs"/>
                </a:rPr>
                <a:t>Anhedonia </a:t>
              </a:r>
            </a:p>
          </p:txBody>
        </p:sp>
        <p:sp>
          <p:nvSpPr>
            <p:cNvPr id="15" name="Freeform: Shape 14">
              <a:extLst>
                <a:ext uri="{FF2B5EF4-FFF2-40B4-BE49-F238E27FC236}">
                  <a16:creationId xmlns:a16="http://schemas.microsoft.com/office/drawing/2014/main" id="{FE3DEB6A-0DEC-9DDF-C917-0C27BCFC67B4}"/>
                </a:ext>
              </a:extLst>
            </p:cNvPr>
            <p:cNvSpPr/>
            <p:nvPr/>
          </p:nvSpPr>
          <p:spPr>
            <a:xfrm>
              <a:off x="1615525" y="4921316"/>
              <a:ext cx="1080000" cy="1080000"/>
            </a:xfrm>
            <a:custGeom>
              <a:avLst/>
              <a:gdLst>
                <a:gd name="csX0" fmla="*/ 0 w 1027906"/>
                <a:gd name="csY0" fmla="*/ 513953 h 1027906"/>
                <a:gd name="csX1" fmla="*/ 513953 w 1027906"/>
                <a:gd name="csY1" fmla="*/ 0 h 1027906"/>
                <a:gd name="csX2" fmla="*/ 1027906 w 1027906"/>
                <a:gd name="csY2" fmla="*/ 513953 h 1027906"/>
                <a:gd name="csX3" fmla="*/ 513953 w 1027906"/>
                <a:gd name="csY3" fmla="*/ 1027906 h 1027906"/>
                <a:gd name="csX4" fmla="*/ 0 w 1027906"/>
                <a:gd name="csY4" fmla="*/ 513953 h 1027906"/>
              </a:gdLst>
              <a:ahLst/>
              <a:cxnLst>
                <a:cxn ang="0">
                  <a:pos x="csX0" y="csY0"/>
                </a:cxn>
                <a:cxn ang="0">
                  <a:pos x="csX1" y="csY1"/>
                </a:cxn>
                <a:cxn ang="0">
                  <a:pos x="csX2" y="csY2"/>
                </a:cxn>
                <a:cxn ang="0">
                  <a:pos x="csX3" y="csY3"/>
                </a:cxn>
                <a:cxn ang="0">
                  <a:pos x="csX4" y="csY4"/>
                </a:cxn>
              </a:cxnLst>
              <a:rect l="l" t="t" r="r" b="b"/>
              <a:pathLst>
                <a:path w="1027906" h="1027906">
                  <a:moveTo>
                    <a:pt x="0" y="513953"/>
                  </a:moveTo>
                  <a:cubicBezTo>
                    <a:pt x="0" y="230105"/>
                    <a:pt x="230105" y="0"/>
                    <a:pt x="513953" y="0"/>
                  </a:cubicBezTo>
                  <a:cubicBezTo>
                    <a:pt x="797801" y="0"/>
                    <a:pt x="1027906" y="230105"/>
                    <a:pt x="1027906" y="513953"/>
                  </a:cubicBezTo>
                  <a:cubicBezTo>
                    <a:pt x="1027906" y="797801"/>
                    <a:pt x="797801" y="1027906"/>
                    <a:pt x="513953" y="1027906"/>
                  </a:cubicBezTo>
                  <a:cubicBezTo>
                    <a:pt x="230105" y="1027906"/>
                    <a:pt x="0" y="797801"/>
                    <a:pt x="0" y="513953"/>
                  </a:cubicBezTo>
                  <a:close/>
                </a:path>
              </a:pathLst>
            </a:custGeom>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400" b="1" i="0" u="none" strike="noStrike" kern="1200" cap="none" spc="0" normalizeH="0" baseline="0" noProof="0" dirty="0">
                  <a:ln>
                    <a:noFill/>
                  </a:ln>
                  <a:solidFill>
                    <a:srgbClr val="3F1A01"/>
                  </a:solidFill>
                  <a:effectLst/>
                  <a:uLnTx/>
                  <a:uFillTx/>
                  <a:latin typeface="Arial"/>
                  <a:ea typeface="+mn-ea"/>
                  <a:cs typeface="+mn-cs"/>
                </a:rPr>
                <a:t>Asociality </a:t>
              </a:r>
            </a:p>
          </p:txBody>
        </p:sp>
        <p:sp>
          <p:nvSpPr>
            <p:cNvPr id="17" name="Freeform: Shape 16">
              <a:extLst>
                <a:ext uri="{FF2B5EF4-FFF2-40B4-BE49-F238E27FC236}">
                  <a16:creationId xmlns:a16="http://schemas.microsoft.com/office/drawing/2014/main" id="{1394E373-1E0E-0C79-F879-D83CFD60050A}"/>
                </a:ext>
              </a:extLst>
            </p:cNvPr>
            <p:cNvSpPr/>
            <p:nvPr/>
          </p:nvSpPr>
          <p:spPr>
            <a:xfrm>
              <a:off x="1008451" y="2989123"/>
              <a:ext cx="1080000" cy="1080000"/>
            </a:xfrm>
            <a:custGeom>
              <a:avLst/>
              <a:gdLst>
                <a:gd name="csX0" fmla="*/ 0 w 1027906"/>
                <a:gd name="csY0" fmla="*/ 513953 h 1027906"/>
                <a:gd name="csX1" fmla="*/ 513953 w 1027906"/>
                <a:gd name="csY1" fmla="*/ 0 h 1027906"/>
                <a:gd name="csX2" fmla="*/ 1027906 w 1027906"/>
                <a:gd name="csY2" fmla="*/ 513953 h 1027906"/>
                <a:gd name="csX3" fmla="*/ 513953 w 1027906"/>
                <a:gd name="csY3" fmla="*/ 1027906 h 1027906"/>
                <a:gd name="csX4" fmla="*/ 0 w 1027906"/>
                <a:gd name="csY4" fmla="*/ 513953 h 1027906"/>
              </a:gdLst>
              <a:ahLst/>
              <a:cxnLst>
                <a:cxn ang="0">
                  <a:pos x="csX0" y="csY0"/>
                </a:cxn>
                <a:cxn ang="0">
                  <a:pos x="csX1" y="csY1"/>
                </a:cxn>
                <a:cxn ang="0">
                  <a:pos x="csX2" y="csY2"/>
                </a:cxn>
                <a:cxn ang="0">
                  <a:pos x="csX3" y="csY3"/>
                </a:cxn>
                <a:cxn ang="0">
                  <a:pos x="csX4" y="csY4"/>
                </a:cxn>
              </a:cxnLst>
              <a:rect l="l" t="t" r="r" b="b"/>
              <a:pathLst>
                <a:path w="1027906" h="1027906">
                  <a:moveTo>
                    <a:pt x="0" y="513953"/>
                  </a:moveTo>
                  <a:cubicBezTo>
                    <a:pt x="0" y="230105"/>
                    <a:pt x="230105" y="0"/>
                    <a:pt x="513953" y="0"/>
                  </a:cubicBezTo>
                  <a:cubicBezTo>
                    <a:pt x="797801" y="0"/>
                    <a:pt x="1027906" y="230105"/>
                    <a:pt x="1027906" y="513953"/>
                  </a:cubicBezTo>
                  <a:cubicBezTo>
                    <a:pt x="1027906" y="797801"/>
                    <a:pt x="797801" y="1027906"/>
                    <a:pt x="513953" y="1027906"/>
                  </a:cubicBezTo>
                  <a:cubicBezTo>
                    <a:pt x="230105" y="1027906"/>
                    <a:pt x="0" y="797801"/>
                    <a:pt x="0" y="513953"/>
                  </a:cubicBezTo>
                  <a:close/>
                </a:path>
              </a:pathLst>
            </a:custGeom>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400" b="1" i="0" u="none" strike="noStrike" kern="1200" cap="none" spc="0" normalizeH="0" baseline="0" noProof="0" dirty="0">
                  <a:ln>
                    <a:noFill/>
                  </a:ln>
                  <a:solidFill>
                    <a:srgbClr val="3F1A01"/>
                  </a:solidFill>
                  <a:effectLst/>
                  <a:uLnTx/>
                  <a:uFillTx/>
                  <a:latin typeface="Arial"/>
                  <a:ea typeface="+mn-ea"/>
                  <a:cs typeface="+mn-cs"/>
                </a:rPr>
                <a:t>Avolition </a:t>
              </a:r>
            </a:p>
          </p:txBody>
        </p:sp>
        <p:sp>
          <p:nvSpPr>
            <p:cNvPr id="19" name="Freeform: Shape 18">
              <a:extLst>
                <a:ext uri="{FF2B5EF4-FFF2-40B4-BE49-F238E27FC236}">
                  <a16:creationId xmlns:a16="http://schemas.microsoft.com/office/drawing/2014/main" id="{6C72686F-C507-7123-C574-27CE4DC79657}"/>
                </a:ext>
              </a:extLst>
            </p:cNvPr>
            <p:cNvSpPr/>
            <p:nvPr/>
          </p:nvSpPr>
          <p:spPr>
            <a:xfrm>
              <a:off x="2515405" y="3489567"/>
              <a:ext cx="1188000" cy="1188000"/>
            </a:xfrm>
            <a:custGeom>
              <a:avLst/>
              <a:gdLst>
                <a:gd name="csX0" fmla="*/ 0 w 1027906"/>
                <a:gd name="csY0" fmla="*/ 513953 h 1027906"/>
                <a:gd name="csX1" fmla="*/ 513953 w 1027906"/>
                <a:gd name="csY1" fmla="*/ 0 h 1027906"/>
                <a:gd name="csX2" fmla="*/ 1027906 w 1027906"/>
                <a:gd name="csY2" fmla="*/ 513953 h 1027906"/>
                <a:gd name="csX3" fmla="*/ 513953 w 1027906"/>
                <a:gd name="csY3" fmla="*/ 1027906 h 1027906"/>
                <a:gd name="csX4" fmla="*/ 0 w 1027906"/>
                <a:gd name="csY4" fmla="*/ 513953 h 1027906"/>
              </a:gdLst>
              <a:ahLst/>
              <a:cxnLst>
                <a:cxn ang="0">
                  <a:pos x="csX0" y="csY0"/>
                </a:cxn>
                <a:cxn ang="0">
                  <a:pos x="csX1" y="csY1"/>
                </a:cxn>
                <a:cxn ang="0">
                  <a:pos x="csX2" y="csY2"/>
                </a:cxn>
                <a:cxn ang="0">
                  <a:pos x="csX3" y="csY3"/>
                </a:cxn>
                <a:cxn ang="0">
                  <a:pos x="csX4" y="csY4"/>
                </a:cxn>
              </a:cxnLst>
              <a:rect l="l" t="t" r="r" b="b"/>
              <a:pathLst>
                <a:path w="1027906" h="1027906">
                  <a:moveTo>
                    <a:pt x="0" y="513953"/>
                  </a:moveTo>
                  <a:cubicBezTo>
                    <a:pt x="0" y="230105"/>
                    <a:pt x="230105" y="0"/>
                    <a:pt x="513953" y="0"/>
                  </a:cubicBezTo>
                  <a:cubicBezTo>
                    <a:pt x="797801" y="0"/>
                    <a:pt x="1027906" y="230105"/>
                    <a:pt x="1027906" y="513953"/>
                  </a:cubicBezTo>
                  <a:cubicBezTo>
                    <a:pt x="1027906" y="797801"/>
                    <a:pt x="797801" y="1027906"/>
                    <a:pt x="513953" y="1027906"/>
                  </a:cubicBezTo>
                  <a:cubicBezTo>
                    <a:pt x="230105" y="1027906"/>
                    <a:pt x="0" y="797801"/>
                    <a:pt x="0" y="513953"/>
                  </a:cubicBezTo>
                  <a:close/>
                </a:path>
              </a:pathLst>
            </a:custGeom>
            <a:solidFill>
              <a:schemeClr val="bg1"/>
            </a:solidFill>
            <a:ln>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0" tIns="0" rIns="0" bIns="0" numCol="1" spcCol="1270" anchor="ctr" anchorCtr="0">
              <a:noAutofit/>
            </a:bodyPr>
            <a:lstStyle/>
            <a:p>
              <a:pPr marL="0" marR="0" lvl="0" indent="0" algn="ctr" defTabSz="488950" rtl="0" eaLnBrk="1" fontAlgn="auto" latinLnBrk="0" hangingPunct="1">
                <a:lnSpc>
                  <a:spcPct val="90000"/>
                </a:lnSpc>
                <a:spcBef>
                  <a:spcPct val="0"/>
                </a:spcBef>
                <a:spcAft>
                  <a:spcPct val="35000"/>
                </a:spcAft>
                <a:buClrTx/>
                <a:buSzTx/>
                <a:buFontTx/>
                <a:buNone/>
                <a:tabLst/>
                <a:defRPr/>
              </a:pPr>
              <a:r>
                <a:rPr kumimoji="0" lang="en-US" sz="1400" b="1" i="0" u="none" strike="noStrike" kern="1200" cap="none" spc="0" normalizeH="0" baseline="0" noProof="0" dirty="0">
                  <a:ln>
                    <a:noFill/>
                  </a:ln>
                  <a:solidFill>
                    <a:srgbClr val="3F1A01"/>
                  </a:solidFill>
                  <a:effectLst/>
                  <a:uLnTx/>
                  <a:uFillTx/>
                  <a:latin typeface="Arial"/>
                  <a:ea typeface="+mn-ea"/>
                  <a:cs typeface="+mn-cs"/>
                </a:rPr>
                <a:t>Negative symptoms</a:t>
              </a:r>
              <a:r>
                <a:rPr kumimoji="0" lang="en-US" sz="1400" b="1" i="0" u="none" strike="noStrike" kern="1200" cap="none" spc="0" normalizeH="0" baseline="30000" noProof="0" dirty="0">
                  <a:ln>
                    <a:noFill/>
                  </a:ln>
                  <a:solidFill>
                    <a:srgbClr val="3F1A01"/>
                  </a:solidFill>
                  <a:effectLst/>
                  <a:uLnTx/>
                  <a:uFillTx/>
                  <a:latin typeface="Arial"/>
                  <a:ea typeface="+mn-ea"/>
                  <a:cs typeface="+mn-cs"/>
                </a:rPr>
                <a:t>1</a:t>
              </a:r>
            </a:p>
          </p:txBody>
        </p:sp>
        <p:sp>
          <p:nvSpPr>
            <p:cNvPr id="21" name="Arrow: Up 20">
              <a:extLst>
                <a:ext uri="{FF2B5EF4-FFF2-40B4-BE49-F238E27FC236}">
                  <a16:creationId xmlns:a16="http://schemas.microsoft.com/office/drawing/2014/main" id="{76A67169-6BA0-8E99-56C2-7DA76C064A80}"/>
                </a:ext>
              </a:extLst>
            </p:cNvPr>
            <p:cNvSpPr/>
            <p:nvPr/>
          </p:nvSpPr>
          <p:spPr>
            <a:xfrm>
              <a:off x="2976609" y="3106982"/>
              <a:ext cx="265591" cy="536193"/>
            </a:xfrm>
            <a:prstGeom prst="upArrow">
              <a:avLst/>
            </a:prstGeom>
            <a:gradFill>
              <a:gsLst>
                <a:gs pos="100000">
                  <a:schemeClr val="accent2">
                    <a:alpha val="0"/>
                  </a:schemeClr>
                </a:gs>
                <a:gs pos="0">
                  <a:schemeClr val="accent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22" name="Arrow: Up 21">
              <a:extLst>
                <a:ext uri="{FF2B5EF4-FFF2-40B4-BE49-F238E27FC236}">
                  <a16:creationId xmlns:a16="http://schemas.microsoft.com/office/drawing/2014/main" id="{6D09ACA3-9DF7-7974-687B-B0EF7A565DD3}"/>
                </a:ext>
              </a:extLst>
            </p:cNvPr>
            <p:cNvSpPr/>
            <p:nvPr/>
          </p:nvSpPr>
          <p:spPr>
            <a:xfrm rot="14400000" flipV="1">
              <a:off x="3701966" y="3510080"/>
              <a:ext cx="265591" cy="536193"/>
            </a:xfrm>
            <a:prstGeom prst="upArrow">
              <a:avLst/>
            </a:prstGeom>
            <a:gradFill>
              <a:gsLst>
                <a:gs pos="100000">
                  <a:schemeClr val="accent3">
                    <a:alpha val="0"/>
                  </a:schemeClr>
                </a:gs>
                <a:gs pos="0">
                  <a:schemeClr val="accent3"/>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23" name="Arrow: Up 22">
              <a:extLst>
                <a:ext uri="{FF2B5EF4-FFF2-40B4-BE49-F238E27FC236}">
                  <a16:creationId xmlns:a16="http://schemas.microsoft.com/office/drawing/2014/main" id="{002F193A-5C1D-743B-F544-59B09719E054}"/>
                </a:ext>
              </a:extLst>
            </p:cNvPr>
            <p:cNvSpPr/>
            <p:nvPr/>
          </p:nvSpPr>
          <p:spPr>
            <a:xfrm rot="18000000">
              <a:off x="2252426" y="3510080"/>
              <a:ext cx="265591" cy="536193"/>
            </a:xfrm>
            <a:prstGeom prst="upArrow">
              <a:avLst/>
            </a:prstGeom>
            <a:gradFill>
              <a:gsLst>
                <a:gs pos="0">
                  <a:schemeClr val="accent6">
                    <a:lumMod val="90000"/>
                  </a:schemeClr>
                </a:gs>
                <a:gs pos="100000">
                  <a:schemeClr val="accent6">
                    <a:lumMod val="90000"/>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grpSp>
          <p:nvGrpSpPr>
            <p:cNvPr id="26" name="Group 25">
              <a:extLst>
                <a:ext uri="{FF2B5EF4-FFF2-40B4-BE49-F238E27FC236}">
                  <a16:creationId xmlns:a16="http://schemas.microsoft.com/office/drawing/2014/main" id="{4F169170-396C-C682-ACC0-61B1D7437654}"/>
                </a:ext>
              </a:extLst>
            </p:cNvPr>
            <p:cNvGrpSpPr/>
            <p:nvPr/>
          </p:nvGrpSpPr>
          <p:grpSpPr>
            <a:xfrm rot="10800000">
              <a:off x="2520663" y="4523959"/>
              <a:ext cx="1177483" cy="536193"/>
              <a:chOff x="7097357" y="1497516"/>
              <a:chExt cx="1177483" cy="536193"/>
            </a:xfrm>
          </p:grpSpPr>
          <p:sp>
            <p:nvSpPr>
              <p:cNvPr id="24" name="Arrow: Up 23">
                <a:extLst>
                  <a:ext uri="{FF2B5EF4-FFF2-40B4-BE49-F238E27FC236}">
                    <a16:creationId xmlns:a16="http://schemas.microsoft.com/office/drawing/2014/main" id="{4B8021DF-7C92-BF5D-5797-37D9E6FA5CE7}"/>
                  </a:ext>
                </a:extLst>
              </p:cNvPr>
              <p:cNvSpPr/>
              <p:nvPr/>
            </p:nvSpPr>
            <p:spPr>
              <a:xfrm rot="12600000" flipV="1">
                <a:off x="8009249" y="1497516"/>
                <a:ext cx="265591" cy="536193"/>
              </a:xfrm>
              <a:prstGeom prst="upArrow">
                <a:avLst/>
              </a:prstGeom>
              <a:gradFill>
                <a:gsLst>
                  <a:gs pos="100000">
                    <a:schemeClr val="accent5">
                      <a:alpha val="0"/>
                    </a:schemeClr>
                  </a:gs>
                  <a:gs pos="0">
                    <a:schemeClr val="accent5"/>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sp>
            <p:nvSpPr>
              <p:cNvPr id="25" name="Arrow: Up 24">
                <a:extLst>
                  <a:ext uri="{FF2B5EF4-FFF2-40B4-BE49-F238E27FC236}">
                    <a16:creationId xmlns:a16="http://schemas.microsoft.com/office/drawing/2014/main" id="{E383AC2E-50E0-5803-7892-962533B3FA23}"/>
                  </a:ext>
                </a:extLst>
              </p:cNvPr>
              <p:cNvSpPr/>
              <p:nvPr/>
            </p:nvSpPr>
            <p:spPr>
              <a:xfrm rot="19800000">
                <a:off x="7097357" y="1497516"/>
                <a:ext cx="265591" cy="536193"/>
              </a:xfrm>
              <a:prstGeom prst="upArrow">
                <a:avLst/>
              </a:prstGeom>
              <a:gradFill>
                <a:gsLst>
                  <a:gs pos="0">
                    <a:schemeClr val="accent4"/>
                  </a:gs>
                  <a:gs pos="100000">
                    <a:schemeClr val="accent4">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lIns="0" tIns="0" rIns="0" bIns="0" rtlCol="0" anchor="ctr"/>
              <a:lstStyle/>
              <a:p>
                <a:pPr algn="ctr"/>
                <a:endParaRPr lang="en-US" noProof="0" dirty="0"/>
              </a:p>
            </p:txBody>
          </p:sp>
        </p:grpSp>
      </p:grpSp>
      <p:sp>
        <p:nvSpPr>
          <p:cNvPr id="35" name="TextBox 34">
            <a:extLst>
              <a:ext uri="{FF2B5EF4-FFF2-40B4-BE49-F238E27FC236}">
                <a16:creationId xmlns:a16="http://schemas.microsoft.com/office/drawing/2014/main" id="{D662ABAA-DEA7-0FD8-2C94-1E9C393FF50E}"/>
              </a:ext>
            </a:extLst>
          </p:cNvPr>
          <p:cNvSpPr txBox="1"/>
          <p:nvPr/>
        </p:nvSpPr>
        <p:spPr>
          <a:xfrm>
            <a:off x="539749" y="1394878"/>
            <a:ext cx="4167657" cy="584775"/>
          </a:xfrm>
          <a:prstGeom prst="rect">
            <a:avLst/>
          </a:prstGeom>
          <a:noFill/>
        </p:spPr>
        <p:txBody>
          <a:bodyPr wrap="square">
            <a:spAutoFit/>
          </a:bodyPr>
          <a:lstStyle/>
          <a:p>
            <a:pPr marL="0" marR="0" lvl="0" indent="0" algn="ctr" defTabSz="914400" rtl="0" eaLnBrk="1" fontAlgn="auto" latinLnBrk="0" hangingPunct="1">
              <a:lnSpc>
                <a:spcPct val="100000"/>
              </a:lnSpc>
              <a:spcBef>
                <a:spcPts val="180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rgbClr val="B59E5F">
                    <a:lumMod val="50000"/>
                  </a:srgbClr>
                </a:solidFill>
                <a:effectLst/>
                <a:uLnTx/>
                <a:uFillTx/>
                <a:latin typeface="Arial"/>
                <a:ea typeface="+mn-ea"/>
                <a:cs typeface="+mn-cs"/>
              </a:rPr>
              <a:t>Negative symptoms are a core part of schizophrenia</a:t>
            </a:r>
            <a:r>
              <a:rPr kumimoji="0" lang="en-US" sz="1600" b="1" i="0" u="none" strike="noStrike" kern="1200" cap="none" spc="0" normalizeH="0" baseline="30000" noProof="0" dirty="0">
                <a:ln>
                  <a:noFill/>
                </a:ln>
                <a:solidFill>
                  <a:srgbClr val="B59E5F">
                    <a:lumMod val="50000"/>
                  </a:srgbClr>
                </a:solidFill>
                <a:effectLst/>
                <a:uLnTx/>
                <a:uFillTx/>
                <a:latin typeface="Arial"/>
                <a:ea typeface="+mn-ea"/>
                <a:cs typeface="+mn-cs"/>
              </a:rPr>
              <a:t>1</a:t>
            </a:r>
          </a:p>
        </p:txBody>
      </p:sp>
    </p:spTree>
    <p:extLst>
      <p:ext uri="{BB962C8B-B14F-4D97-AF65-F5344CB8AC3E}">
        <p14:creationId xmlns:p14="http://schemas.microsoft.com/office/powerpoint/2010/main" val="98273430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126F206-09D7-F70F-BEF1-8E7B7647AF9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E84BF788-90B4-5D11-6D5A-35E5168E4E43}"/>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078886DA-7FC5-FE3C-8DBD-C5A267BEC8BB}"/>
              </a:ext>
            </a:extLst>
          </p:cNvPr>
          <p:cNvSpPr>
            <a:spLocks noGrp="1"/>
          </p:cNvSpPr>
          <p:nvPr>
            <p:ph type="title"/>
          </p:nvPr>
        </p:nvSpPr>
        <p:spPr/>
        <p:txBody>
          <a:bodyPr anchor="t"/>
          <a:lstStyle/>
          <a:p>
            <a:r>
              <a:rPr lang="en-US" noProof="0" dirty="0"/>
              <a:t>Treatment of cognitive deficits</a:t>
            </a:r>
          </a:p>
        </p:txBody>
      </p:sp>
      <p:sp>
        <p:nvSpPr>
          <p:cNvPr id="3" name="Content Placeholder 2">
            <a:extLst>
              <a:ext uri="{FF2B5EF4-FFF2-40B4-BE49-F238E27FC236}">
                <a16:creationId xmlns:a16="http://schemas.microsoft.com/office/drawing/2014/main" id="{39422B23-F281-2608-97ED-158494CEF2EB}"/>
              </a:ext>
            </a:extLst>
          </p:cNvPr>
          <p:cNvSpPr>
            <a:spLocks noGrp="1"/>
          </p:cNvSpPr>
          <p:nvPr>
            <p:ph sz="half" idx="20"/>
          </p:nvPr>
        </p:nvSpPr>
        <p:spPr>
          <a:xfrm>
            <a:off x="6235704" y="2211776"/>
            <a:ext cx="5410197" cy="3620697"/>
          </a:xfrm>
        </p:spPr>
        <p:txBody>
          <a:bodyPr/>
          <a:lstStyle/>
          <a:p>
            <a:pPr marL="0" indent="0">
              <a:buNone/>
            </a:pPr>
            <a:r>
              <a:rPr lang="en-US" b="1" noProof="0" dirty="0"/>
              <a:t>Psychotherapeutic and psychosocial treatment</a:t>
            </a:r>
            <a:r>
              <a:rPr lang="en-US" b="1" baseline="30000" noProof="0" dirty="0"/>
              <a:t>3,4</a:t>
            </a:r>
            <a:r>
              <a:rPr lang="en-US" b="1" noProof="0" dirty="0"/>
              <a:t> </a:t>
            </a:r>
          </a:p>
          <a:p>
            <a:pPr marL="285750" indent="-285750"/>
            <a:r>
              <a:rPr lang="en-US" noProof="0" dirty="0"/>
              <a:t>A meta-analysis found that cognitive remediation had the strongest supporting evidence in people with schizophrenia spectrum disorders, improving cognition and functioning</a:t>
            </a:r>
            <a:r>
              <a:rPr lang="en-US" baseline="30000" noProof="0" dirty="0"/>
              <a:t>3</a:t>
            </a:r>
          </a:p>
          <a:p>
            <a:pPr marL="285750" indent="-285750"/>
            <a:r>
              <a:rPr lang="en-US" noProof="0" dirty="0"/>
              <a:t>Cognitive remediation is recognized and recommended in a European Psychiatric Association guideline for treating negative symptoms in schizophrenia; </a:t>
            </a:r>
            <a:br>
              <a:rPr lang="en-US" noProof="0" dirty="0"/>
            </a:br>
            <a:r>
              <a:rPr lang="en-US" noProof="0" dirty="0"/>
              <a:t>physical exercises also </a:t>
            </a:r>
            <a:br>
              <a:rPr lang="en-US" noProof="0" dirty="0"/>
            </a:br>
            <a:r>
              <a:rPr lang="en-US" noProof="0" dirty="0"/>
              <a:t>recommended</a:t>
            </a:r>
            <a:r>
              <a:rPr lang="en-US" baseline="30000" noProof="0" dirty="0"/>
              <a:t>4</a:t>
            </a:r>
          </a:p>
        </p:txBody>
      </p:sp>
      <p:sp>
        <p:nvSpPr>
          <p:cNvPr id="13" name="Content Placeholder 12">
            <a:extLst>
              <a:ext uri="{FF2B5EF4-FFF2-40B4-BE49-F238E27FC236}">
                <a16:creationId xmlns:a16="http://schemas.microsoft.com/office/drawing/2014/main" id="{5EB2180F-E4E3-54DD-6968-BB6F4E814482}"/>
              </a:ext>
            </a:extLst>
          </p:cNvPr>
          <p:cNvSpPr>
            <a:spLocks noGrp="1"/>
          </p:cNvSpPr>
          <p:nvPr>
            <p:ph sz="half" idx="21"/>
          </p:nvPr>
        </p:nvSpPr>
        <p:spPr>
          <a:xfrm>
            <a:off x="539749" y="2211777"/>
            <a:ext cx="5410197" cy="3620696"/>
          </a:xfrm>
        </p:spPr>
        <p:txBody>
          <a:bodyPr/>
          <a:lstStyle/>
          <a:p>
            <a:pPr marL="0" lvl="0" indent="0">
              <a:buNone/>
            </a:pPr>
            <a:r>
              <a:rPr lang="en-US" b="1" noProof="0" dirty="0"/>
              <a:t>Pharmacological treatment</a:t>
            </a:r>
            <a:r>
              <a:rPr lang="en-US" b="1" baseline="30000" noProof="0" dirty="0"/>
              <a:t>2</a:t>
            </a:r>
            <a:r>
              <a:rPr lang="en-US" b="1" noProof="0" dirty="0"/>
              <a:t> </a:t>
            </a:r>
          </a:p>
          <a:p>
            <a:pPr marL="285750" lvl="0" indent="-285750"/>
            <a:r>
              <a:rPr lang="en-US" noProof="0" dirty="0"/>
              <a:t>Antipsychotic drugs reduce formal thought disorder; however, they are not cognitive enhancers </a:t>
            </a:r>
          </a:p>
          <a:p>
            <a:pPr marL="285750" lvl="0" indent="-285750"/>
            <a:r>
              <a:rPr lang="en-US" noProof="0" dirty="0"/>
              <a:t>High-potency D</a:t>
            </a:r>
            <a:r>
              <a:rPr lang="en-US" baseline="-25000" noProof="0" dirty="0"/>
              <a:t>2</a:t>
            </a:r>
            <a:r>
              <a:rPr lang="en-US" noProof="0" dirty="0"/>
              <a:t> receptor blocking first-generation antipsychotics such as haloperidol and clozapine, which have strong anticholinergic effects, should be avoided </a:t>
            </a:r>
          </a:p>
          <a:p>
            <a:endParaRPr lang="en-US" noProof="0" dirty="0"/>
          </a:p>
        </p:txBody>
      </p:sp>
      <p:sp>
        <p:nvSpPr>
          <p:cNvPr id="6" name="Text Placeholder 5">
            <a:extLst>
              <a:ext uri="{FF2B5EF4-FFF2-40B4-BE49-F238E27FC236}">
                <a16:creationId xmlns:a16="http://schemas.microsoft.com/office/drawing/2014/main" id="{F9C522EC-6D8F-4FC3-663A-F28D95B1D3FE}"/>
              </a:ext>
            </a:extLst>
          </p:cNvPr>
          <p:cNvSpPr>
            <a:spLocks noGrp="1"/>
          </p:cNvSpPr>
          <p:nvPr>
            <p:ph type="body" sz="quarter" idx="18"/>
          </p:nvPr>
        </p:nvSpPr>
        <p:spPr>
          <a:xfrm>
            <a:off x="539749" y="6102000"/>
            <a:ext cx="10029184" cy="619200"/>
          </a:xfrm>
        </p:spPr>
        <p:txBody>
          <a:bodyPr/>
          <a:lstStyle/>
          <a:p>
            <a:r>
              <a:rPr lang="en-US" noProof="0" dirty="0"/>
              <a:t>1. McCutcheon et al. Mol Psychiatry 2023;28:1902–1918; 2. Feber et al. JAMA Psychiatry 2024;82:47–56; 3. Vita et al. Am J Psychiatry 2024;181:520–531; 4. Vita et al. </a:t>
            </a:r>
            <a:r>
              <a:rPr lang="en-US" noProof="0" dirty="0" err="1"/>
              <a:t>Eur</a:t>
            </a:r>
            <a:r>
              <a:rPr lang="en-US" noProof="0" dirty="0"/>
              <a:t> Psychiatry 2022;65:e57</a:t>
            </a:r>
          </a:p>
        </p:txBody>
      </p:sp>
      <p:sp>
        <p:nvSpPr>
          <p:cNvPr id="14" name="Content Placeholder 10">
            <a:extLst>
              <a:ext uri="{FF2B5EF4-FFF2-40B4-BE49-F238E27FC236}">
                <a16:creationId xmlns:a16="http://schemas.microsoft.com/office/drawing/2014/main" id="{4FB5BD4D-373A-90A9-7FFE-D7D93408FE45}"/>
              </a:ext>
            </a:extLst>
          </p:cNvPr>
          <p:cNvSpPr txBox="1">
            <a:spLocks/>
          </p:cNvSpPr>
          <p:nvPr/>
        </p:nvSpPr>
        <p:spPr>
          <a:xfrm>
            <a:off x="539749" y="1416785"/>
            <a:ext cx="11106151" cy="4415215"/>
          </a:xfrm>
          <a:prstGeom prst="rect">
            <a:avLst/>
          </a:prstGeom>
        </p:spPr>
        <p:txBody>
          <a:bodyPr lIns="0" tIns="0" rIns="0" bIns="0"/>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0" indent="-18000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F1A01"/>
                </a:solidFill>
                <a:effectLst/>
                <a:uLnTx/>
                <a:uFillTx/>
                <a:latin typeface="Arial"/>
                <a:ea typeface="+mn-ea"/>
                <a:cs typeface="+mn-cs"/>
              </a:rPr>
              <a:t>People with schizophrenia suffer from a global cognitive deficit; on average, their cognitive function is </a:t>
            </a:r>
            <a:br>
              <a:rPr kumimoji="0" lang="en-US" sz="1600" b="0" i="0" u="none" strike="noStrike" kern="1200" cap="none" spc="0" normalizeH="0" baseline="0" noProof="0" dirty="0">
                <a:ln>
                  <a:noFill/>
                </a:ln>
                <a:solidFill>
                  <a:srgbClr val="3F1A01"/>
                </a:solidFill>
                <a:effectLst/>
                <a:uLnTx/>
                <a:uFillTx/>
                <a:latin typeface="Arial"/>
                <a:ea typeface="+mn-ea"/>
                <a:cs typeface="+mn-cs"/>
              </a:rPr>
            </a:br>
            <a:r>
              <a:rPr kumimoji="0" lang="en-US" sz="1600" b="0" i="0" u="none" strike="noStrike" kern="1200" cap="none" spc="0" normalizeH="0" baseline="0" noProof="0" dirty="0">
                <a:ln>
                  <a:noFill/>
                </a:ln>
                <a:solidFill>
                  <a:srgbClr val="3F1A01"/>
                </a:solidFill>
                <a:effectLst/>
                <a:uLnTx/>
                <a:uFillTx/>
                <a:latin typeface="Arial"/>
                <a:ea typeface="+mn-ea"/>
                <a:cs typeface="+mn-cs"/>
              </a:rPr>
              <a:t>1.5 standard deviations lower than the average cognitive function of individuals without schziophrenia</a:t>
            </a:r>
            <a:r>
              <a:rPr kumimoji="0" lang="en-US" sz="1600" b="0" i="0" u="none" strike="noStrike" kern="1200" cap="none" spc="0" normalizeH="0" baseline="30000" noProof="0" dirty="0">
                <a:ln>
                  <a:noFill/>
                </a:ln>
                <a:solidFill>
                  <a:srgbClr val="3F1A01"/>
                </a:solidFill>
                <a:effectLst/>
                <a:uLnTx/>
                <a:uFillTx/>
                <a:latin typeface="Arial"/>
                <a:ea typeface="+mn-ea"/>
                <a:cs typeface="+mn-cs"/>
              </a:rPr>
              <a:t>1</a:t>
            </a:r>
            <a:r>
              <a:rPr kumimoji="0" lang="en-US" sz="1600" b="0" i="0" u="none" strike="noStrike" kern="1200" cap="none" spc="0" normalizeH="0" baseline="0" noProof="0" dirty="0">
                <a:ln>
                  <a:noFill/>
                </a:ln>
                <a:solidFill>
                  <a:srgbClr val="3F1A01"/>
                </a:solidFill>
                <a:effectLst/>
                <a:uLnTx/>
                <a:uFillTx/>
                <a:latin typeface="Arial"/>
                <a:ea typeface="+mn-ea"/>
                <a:cs typeface="+mn-cs"/>
              </a:rPr>
              <a:t> </a:t>
            </a:r>
          </a:p>
          <a:p>
            <a:pPr marL="180000" marR="0" lvl="0" indent="-18000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3F1A01"/>
              </a:solidFill>
              <a:effectLst/>
              <a:uLnTx/>
              <a:uFillTx/>
              <a:latin typeface="Arial"/>
              <a:ea typeface="+mn-ea"/>
              <a:cs typeface="+mn-cs"/>
            </a:endParaRPr>
          </a:p>
        </p:txBody>
      </p:sp>
      <p:pic>
        <p:nvPicPr>
          <p:cNvPr id="16" name="Graphic 15" descr="Needle with solid fill">
            <a:extLst>
              <a:ext uri="{FF2B5EF4-FFF2-40B4-BE49-F238E27FC236}">
                <a16:creationId xmlns:a16="http://schemas.microsoft.com/office/drawing/2014/main" id="{4E45E381-66DA-0AE8-EF8D-A52BB702BAF5}"/>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rot="16582265">
            <a:off x="4825068" y="4885234"/>
            <a:ext cx="914400" cy="914400"/>
          </a:xfrm>
          <a:prstGeom prst="rect">
            <a:avLst/>
          </a:prstGeom>
        </p:spPr>
      </p:pic>
      <p:pic>
        <p:nvPicPr>
          <p:cNvPr id="18" name="Graphic 17" descr="Medicine with solid fill">
            <a:extLst>
              <a:ext uri="{FF2B5EF4-FFF2-40B4-BE49-F238E27FC236}">
                <a16:creationId xmlns:a16="http://schemas.microsoft.com/office/drawing/2014/main" id="{7E674676-1BB4-52F1-0688-424AB6BE50ED}"/>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4204209" y="4885234"/>
            <a:ext cx="914400" cy="914400"/>
          </a:xfrm>
          <a:prstGeom prst="rect">
            <a:avLst/>
          </a:prstGeom>
        </p:spPr>
      </p:pic>
      <p:pic>
        <p:nvPicPr>
          <p:cNvPr id="20" name="Graphic 19" descr="Body builder with solid fill">
            <a:extLst>
              <a:ext uri="{FF2B5EF4-FFF2-40B4-BE49-F238E27FC236}">
                <a16:creationId xmlns:a16="http://schemas.microsoft.com/office/drawing/2014/main" id="{71BAD0D6-A67B-A483-442E-6B0CA37B4041}"/>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0568933" y="4919101"/>
            <a:ext cx="914400" cy="914400"/>
          </a:xfrm>
          <a:prstGeom prst="rect">
            <a:avLst/>
          </a:prstGeom>
        </p:spPr>
      </p:pic>
      <p:pic>
        <p:nvPicPr>
          <p:cNvPr id="22" name="Graphic 21" descr="Head with gears with solid fill">
            <a:extLst>
              <a:ext uri="{FF2B5EF4-FFF2-40B4-BE49-F238E27FC236}">
                <a16:creationId xmlns:a16="http://schemas.microsoft.com/office/drawing/2014/main" id="{968C4337-F001-61B1-FB5C-C05C544A15CE}"/>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9944298" y="4919101"/>
            <a:ext cx="914400" cy="914400"/>
          </a:xfrm>
          <a:prstGeom prst="rect">
            <a:avLst/>
          </a:prstGeom>
        </p:spPr>
      </p:pic>
      <p:sp>
        <p:nvSpPr>
          <p:cNvPr id="2" name="Slide Number Placeholder 1">
            <a:extLst>
              <a:ext uri="{FF2B5EF4-FFF2-40B4-BE49-F238E27FC236}">
                <a16:creationId xmlns:a16="http://schemas.microsoft.com/office/drawing/2014/main" id="{630F0B59-1455-9C05-AF24-C6EE0DB8AB34}"/>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23</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spTree>
    <p:extLst>
      <p:ext uri="{BB962C8B-B14F-4D97-AF65-F5344CB8AC3E}">
        <p14:creationId xmlns:p14="http://schemas.microsoft.com/office/powerpoint/2010/main" val="3453980654"/>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5E17205-1983-D599-E547-5CC711F62A25}"/>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979BA819-5CC1-9A09-E991-9A60A3C870E4}"/>
              </a:ext>
            </a:extLst>
          </p:cNvPr>
          <p:cNvSpPr>
            <a:spLocks noGrp="1"/>
          </p:cNvSpPr>
          <p:nvPr>
            <p:ph type="title"/>
          </p:nvPr>
        </p:nvSpPr>
        <p:spPr/>
        <p:txBody>
          <a:bodyPr/>
          <a:lstStyle/>
          <a:p>
            <a:r>
              <a:rPr lang="en-US" noProof="0" dirty="0"/>
              <a:t>Maintenance treatment in schizophrenia</a:t>
            </a:r>
          </a:p>
        </p:txBody>
      </p:sp>
      <p:sp>
        <p:nvSpPr>
          <p:cNvPr id="8" name="Text Placeholder 7">
            <a:extLst>
              <a:ext uri="{FF2B5EF4-FFF2-40B4-BE49-F238E27FC236}">
                <a16:creationId xmlns:a16="http://schemas.microsoft.com/office/drawing/2014/main" id="{921F359D-01C9-B337-2B18-4C1F11FFFFCA}"/>
              </a:ext>
            </a:extLst>
          </p:cNvPr>
          <p:cNvSpPr>
            <a:spLocks noGrp="1"/>
          </p:cNvSpPr>
          <p:nvPr>
            <p:ph type="body" idx="1"/>
          </p:nvPr>
        </p:nvSpPr>
        <p:spPr/>
        <p:txBody>
          <a:bodyPr/>
          <a:lstStyle/>
          <a:p>
            <a:endParaRPr lang="en-US" noProof="0" dirty="0"/>
          </a:p>
        </p:txBody>
      </p:sp>
    </p:spTree>
    <p:extLst>
      <p:ext uri="{BB962C8B-B14F-4D97-AF65-F5344CB8AC3E}">
        <p14:creationId xmlns:p14="http://schemas.microsoft.com/office/powerpoint/2010/main" val="3001787505"/>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7BBE33-4AB0-220F-8493-B09AA5EC8857}"/>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B102376-456C-9F44-DC6B-6BB7B9F8B21D}"/>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F46EEF22-C84E-A909-2406-33E89924531B}"/>
              </a:ext>
            </a:extLst>
          </p:cNvPr>
          <p:cNvSpPr>
            <a:spLocks noGrp="1"/>
          </p:cNvSpPr>
          <p:nvPr>
            <p:ph type="title"/>
          </p:nvPr>
        </p:nvSpPr>
        <p:spPr/>
        <p:txBody>
          <a:bodyPr anchor="t"/>
          <a:lstStyle/>
          <a:p>
            <a:r>
              <a:rPr lang="en-US" noProof="0" dirty="0"/>
              <a:t>The high efficacy of antipsychotic drugs for relapse prevention </a:t>
            </a:r>
          </a:p>
        </p:txBody>
      </p:sp>
      <p:sp>
        <p:nvSpPr>
          <p:cNvPr id="2" name="Content Placeholder 1">
            <a:extLst>
              <a:ext uri="{FF2B5EF4-FFF2-40B4-BE49-F238E27FC236}">
                <a16:creationId xmlns:a16="http://schemas.microsoft.com/office/drawing/2014/main" id="{947B4221-5D39-60BC-73E4-1AE386797434}"/>
              </a:ext>
            </a:extLst>
          </p:cNvPr>
          <p:cNvSpPr>
            <a:spLocks noGrp="1"/>
          </p:cNvSpPr>
          <p:nvPr>
            <p:ph sz="half" idx="21"/>
          </p:nvPr>
        </p:nvSpPr>
        <p:spPr>
          <a:xfrm>
            <a:off x="7525265" y="1416785"/>
            <a:ext cx="4120636" cy="4415215"/>
          </a:xfrm>
          <a:solidFill>
            <a:schemeClr val="accent4">
              <a:lumMod val="40000"/>
              <a:lumOff val="60000"/>
            </a:schemeClr>
          </a:solidFill>
        </p:spPr>
        <p:txBody>
          <a:bodyPr/>
          <a:lstStyle/>
          <a:p>
            <a:pPr marL="0" indent="0">
              <a:spcBef>
                <a:spcPts val="600"/>
              </a:spcBef>
              <a:buNone/>
            </a:pPr>
            <a:r>
              <a:rPr lang="en-US" b="1" noProof="0" dirty="0">
                <a:solidFill>
                  <a:schemeClr val="tx1"/>
                </a:solidFill>
              </a:rPr>
              <a:t>National registry data</a:t>
            </a:r>
            <a:r>
              <a:rPr lang="en-US" b="1" baseline="30000" noProof="0" dirty="0">
                <a:solidFill>
                  <a:schemeClr val="tx1"/>
                </a:solidFill>
              </a:rPr>
              <a:t>2</a:t>
            </a:r>
          </a:p>
          <a:p>
            <a:pPr>
              <a:spcBef>
                <a:spcPts val="600"/>
              </a:spcBef>
            </a:pPr>
            <a:r>
              <a:rPr lang="en-US" noProof="0" dirty="0">
                <a:solidFill>
                  <a:schemeClr val="tx1"/>
                </a:solidFill>
              </a:rPr>
              <a:t>A nationwide cohort study, including</a:t>
            </a:r>
            <a:br>
              <a:rPr lang="en-US" noProof="0" dirty="0">
                <a:solidFill>
                  <a:schemeClr val="tx1"/>
                </a:solidFill>
              </a:rPr>
            </a:br>
            <a:r>
              <a:rPr lang="en-US" noProof="0" dirty="0">
                <a:solidFill>
                  <a:schemeClr val="tx1"/>
                </a:solidFill>
              </a:rPr>
              <a:t>8,738 people hospitalized with first-episode schizophrenia between 1996</a:t>
            </a:r>
            <a:r>
              <a:rPr lang="en-US" noProof="0" dirty="0">
                <a:solidFill>
                  <a:schemeClr val="tx1"/>
                </a:solidFill>
                <a:cs typeface="Arial" panose="020B0604020202020204" pitchFamily="34" charset="0"/>
              </a:rPr>
              <a:t> and 2014 </a:t>
            </a:r>
            <a:r>
              <a:rPr lang="en-US" noProof="0" dirty="0">
                <a:solidFill>
                  <a:schemeClr val="tx1"/>
                </a:solidFill>
              </a:rPr>
              <a:t>in Finland, investigated the risk of rehospitalization or death in relation to the duration of antipsychotic treatment prior to discontinuation</a:t>
            </a:r>
            <a:endParaRPr lang="en-US" sz="1400" noProof="0" dirty="0">
              <a:solidFill>
                <a:schemeClr val="tx1"/>
              </a:solidFill>
            </a:endParaRPr>
          </a:p>
          <a:p>
            <a:pPr>
              <a:spcBef>
                <a:spcPts val="600"/>
              </a:spcBef>
            </a:pPr>
            <a:r>
              <a:rPr lang="en-US" noProof="0" dirty="0">
                <a:solidFill>
                  <a:schemeClr val="tx1"/>
                </a:solidFill>
              </a:rPr>
              <a:t>Rehospitalization rates were higher even in first-episode patients who discontinued antipsychotic drugs after ≥5 years (median 7.9 years) than in patients who stayed on antipsychotic drugs</a:t>
            </a:r>
          </a:p>
        </p:txBody>
      </p:sp>
      <p:sp>
        <p:nvSpPr>
          <p:cNvPr id="6" name="Text Placeholder 5">
            <a:extLst>
              <a:ext uri="{FF2B5EF4-FFF2-40B4-BE49-F238E27FC236}">
                <a16:creationId xmlns:a16="http://schemas.microsoft.com/office/drawing/2014/main" id="{706612DD-F031-7E9D-B9BA-A3C1A7BC19DF}"/>
              </a:ext>
            </a:extLst>
          </p:cNvPr>
          <p:cNvSpPr>
            <a:spLocks noGrp="1"/>
          </p:cNvSpPr>
          <p:nvPr>
            <p:ph type="body" sz="quarter" idx="18"/>
          </p:nvPr>
        </p:nvSpPr>
        <p:spPr>
          <a:xfrm>
            <a:off x="539749" y="6102000"/>
            <a:ext cx="9213852" cy="619200"/>
          </a:xfrm>
        </p:spPr>
        <p:txBody>
          <a:bodyPr/>
          <a:lstStyle/>
          <a:p>
            <a:r>
              <a:rPr lang="en-US" baseline="30000" noProof="0" dirty="0">
                <a:latin typeface="Calibri" panose="020F0502020204030204" pitchFamily="34" charset="0"/>
                <a:ea typeface="Calibri" panose="020F0502020204030204" pitchFamily="34" charset="0"/>
                <a:cs typeface="Calibri" panose="020F0502020204030204" pitchFamily="34" charset="0"/>
              </a:rPr>
              <a:t>a</a:t>
            </a:r>
            <a:r>
              <a:rPr lang="en-US" noProof="0" dirty="0"/>
              <a:t>63 double-blind, placebo-controlled trials and two open trials with no treatment as comparator; </a:t>
            </a:r>
            <a:r>
              <a:rPr lang="en-US" baseline="30000" noProof="0" dirty="0" err="1"/>
              <a:t>b</a:t>
            </a:r>
            <a:r>
              <a:rPr lang="en-US" noProof="0" dirty="0" err="1"/>
              <a:t>Relapse</a:t>
            </a:r>
            <a:r>
              <a:rPr lang="en-US" noProof="0" dirty="0"/>
              <a:t> occurred between 7 and 12 months, and was defined in the original studies</a:t>
            </a:r>
            <a:endParaRPr lang="en-US" strike="sngStrike" noProof="0" dirty="0">
              <a:solidFill>
                <a:srgbClr val="FF0000"/>
              </a:solidFill>
            </a:endParaRPr>
          </a:p>
          <a:p>
            <a:r>
              <a:rPr lang="en-US" noProof="0" dirty="0">
                <a:ea typeface="Calibri" panose="020F0502020204030204" pitchFamily="34" charset="0"/>
              </a:rPr>
              <a:t>RCT=randomized controlled trial</a:t>
            </a:r>
            <a:endParaRPr lang="en-US" strike="sngStrike" noProof="0" dirty="0">
              <a:solidFill>
                <a:srgbClr val="FF0000"/>
              </a:solidFill>
              <a:ea typeface="Calibri" panose="020F0502020204030204" pitchFamily="34" charset="0"/>
            </a:endParaRPr>
          </a:p>
          <a:p>
            <a:r>
              <a:rPr lang="en-US" noProof="0" dirty="0">
                <a:ea typeface="Calibri" panose="020F0502020204030204" pitchFamily="34" charset="0"/>
              </a:rPr>
              <a:t>1. Leucht et al. Lancet 2012;379:2063–2071; 2. Tiihonen et al. Am J Psychiatry 2018;175:765–773; 3. Ceraso et al. Cochrane Database Syst Rev 2020:CD008016</a:t>
            </a:r>
            <a:endParaRPr lang="en-US" strike="sngStrike" noProof="0" dirty="0">
              <a:solidFill>
                <a:srgbClr val="FF0000"/>
              </a:solidFill>
              <a:ea typeface="Calibri" panose="020F0502020204030204" pitchFamily="34" charset="0"/>
            </a:endParaRPr>
          </a:p>
        </p:txBody>
      </p:sp>
      <p:sp>
        <p:nvSpPr>
          <p:cNvPr id="10" name="Content Placeholder 2">
            <a:extLst>
              <a:ext uri="{FF2B5EF4-FFF2-40B4-BE49-F238E27FC236}">
                <a16:creationId xmlns:a16="http://schemas.microsoft.com/office/drawing/2014/main" id="{8AB78A67-4BB6-D165-6600-CB7872A62770}"/>
              </a:ext>
            </a:extLst>
          </p:cNvPr>
          <p:cNvSpPr txBox="1">
            <a:spLocks/>
          </p:cNvSpPr>
          <p:nvPr/>
        </p:nvSpPr>
        <p:spPr>
          <a:xfrm>
            <a:off x="339725" y="1011709"/>
            <a:ext cx="6838950" cy="5088154"/>
          </a:xfrm>
          <a:prstGeom prst="round2DiagRect">
            <a:avLst>
              <a:gd name="adj1" fmla="val 0"/>
              <a:gd name="adj2" fmla="val 5647"/>
            </a:avLst>
          </a:prstGeom>
          <a:noFill/>
        </p:spPr>
        <p:txBody>
          <a:bodyPr vert="horz" lIns="180000" tIns="288000" rIns="0" bIns="144000" rtlCol="0">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6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4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rgbClr val="3F1A01"/>
                </a:solidFill>
                <a:effectLst/>
                <a:uLnTx/>
                <a:uFillTx/>
                <a:latin typeface="Arial"/>
                <a:ea typeface="+mn-ea"/>
                <a:cs typeface="+mn-cs"/>
              </a:rPr>
              <a:t>Randomized data</a:t>
            </a:r>
            <a:r>
              <a:rPr kumimoji="0" lang="en-US" sz="1600" b="1" i="0" u="none" strike="noStrike" kern="1200" cap="none" spc="0" normalizeH="0" baseline="30000" noProof="0" dirty="0">
                <a:ln>
                  <a:noFill/>
                </a:ln>
                <a:solidFill>
                  <a:srgbClr val="3F1A01"/>
                </a:solidFill>
                <a:effectLst/>
                <a:uLnTx/>
                <a:uFillTx/>
                <a:latin typeface="Arial"/>
                <a:ea typeface="+mn-ea"/>
                <a:cs typeface="+mn-cs"/>
              </a:rPr>
              <a:t>1</a:t>
            </a:r>
          </a:p>
          <a:p>
            <a:pPr lvl="0">
              <a:spcBef>
                <a:spcPts val="600"/>
              </a:spcBef>
              <a:defRPr/>
            </a:pPr>
            <a:r>
              <a:rPr kumimoji="0" lang="en-US" sz="1600" b="0" i="0" u="none" strike="noStrike" kern="1200" cap="none" spc="0" normalizeH="0" baseline="0" noProof="0" dirty="0">
                <a:ln>
                  <a:noFill/>
                </a:ln>
                <a:solidFill>
                  <a:srgbClr val="3F1A01"/>
                </a:solidFill>
                <a:effectLst/>
                <a:uLnTx/>
                <a:uFillTx/>
                <a:latin typeface="Arial"/>
                <a:ea typeface="+mn-ea"/>
                <a:cs typeface="+mn-cs"/>
              </a:rPr>
              <a:t>A systematic review and meta-analysis of 65 RCTs</a:t>
            </a:r>
            <a:r>
              <a:rPr lang="en-US" baseline="30000" dirty="0"/>
              <a:t>a</a:t>
            </a:r>
            <a:r>
              <a:rPr kumimoji="0" lang="en-US" sz="1600" b="0" i="0" u="none" strike="noStrike" kern="1200" cap="none" spc="0" normalizeH="0" baseline="0" noProof="0" dirty="0">
                <a:ln>
                  <a:noFill/>
                </a:ln>
                <a:solidFill>
                  <a:srgbClr val="3F1A01"/>
                </a:solidFill>
                <a:effectLst/>
                <a:uLnTx/>
                <a:uFillTx/>
                <a:latin typeface="Arial"/>
                <a:ea typeface="+mn-ea"/>
                <a:cs typeface="+mn-cs"/>
              </a:rPr>
              <a:t> </a:t>
            </a:r>
            <a:br>
              <a:rPr kumimoji="0" lang="en-US" sz="1600" b="0" i="0" u="none" strike="noStrike" kern="1200" cap="none" spc="0" normalizeH="0" baseline="0" noProof="0" dirty="0">
                <a:ln>
                  <a:noFill/>
                </a:ln>
                <a:solidFill>
                  <a:srgbClr val="3F1A01"/>
                </a:solidFill>
                <a:effectLst/>
                <a:uLnTx/>
                <a:uFillTx/>
                <a:latin typeface="Arial"/>
                <a:ea typeface="+mn-ea"/>
                <a:cs typeface="+mn-cs"/>
              </a:rPr>
            </a:br>
            <a:r>
              <a:rPr kumimoji="0" lang="en-US" sz="1600" b="0" i="0" u="none" strike="noStrike" kern="1200" cap="none" spc="0" normalizeH="0" baseline="0" noProof="0" dirty="0">
                <a:ln>
                  <a:noFill/>
                </a:ln>
                <a:solidFill>
                  <a:srgbClr val="3F1A01"/>
                </a:solidFill>
                <a:effectLst/>
                <a:uLnTx/>
                <a:uFillTx/>
                <a:latin typeface="Arial"/>
                <a:ea typeface="+mn-ea"/>
                <a:cs typeface="+mn-cs"/>
              </a:rPr>
              <a:t>(n=6,493)</a:t>
            </a:r>
            <a:r>
              <a:rPr kumimoji="0" lang="en-US" sz="1600" b="0" i="0" u="none" strike="noStrike" kern="1200" cap="none" spc="0" normalizeH="0" noProof="0" dirty="0">
                <a:ln>
                  <a:noFill/>
                </a:ln>
                <a:solidFill>
                  <a:srgbClr val="3F1A01"/>
                </a:solidFill>
                <a:effectLst/>
                <a:uLnTx/>
                <a:uFillTx/>
                <a:latin typeface="Arial"/>
                <a:ea typeface="+mn-ea"/>
                <a:cs typeface="+mn-cs"/>
              </a:rPr>
              <a:t>, evaluated</a:t>
            </a:r>
            <a:r>
              <a:rPr kumimoji="0" lang="en-US" sz="1600" b="0" i="0" u="none" strike="noStrike" kern="1200" cap="none" spc="0" normalizeH="0" baseline="0" noProof="0" dirty="0">
                <a:ln>
                  <a:noFill/>
                </a:ln>
                <a:solidFill>
                  <a:srgbClr val="3F1A01"/>
                </a:solidFill>
                <a:effectLst/>
                <a:uLnTx/>
                <a:uFillTx/>
                <a:latin typeface="Arial"/>
                <a:ea typeface="+mn-ea"/>
                <a:cs typeface="+mn-cs"/>
              </a:rPr>
              <a:t> the effectiveness of antipsychotic drugs versus placebo for relapse prevention in schizophrenia</a:t>
            </a:r>
          </a:p>
          <a:p>
            <a:pPr marL="180000" marR="0" lvl="0" indent="-1800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F1A01"/>
                </a:solidFill>
                <a:effectLst/>
                <a:uLnTx/>
                <a:uFillTx/>
                <a:latin typeface="Arial"/>
                <a:ea typeface="+mn-ea"/>
                <a:cs typeface="+mn-cs"/>
              </a:rPr>
              <a:t>The overall incidence of </a:t>
            </a:r>
            <a:r>
              <a:rPr kumimoji="0" lang="en-US" sz="1600" b="0" i="0" u="none" strike="noStrike" kern="1200" cap="none" spc="0" normalizeH="0" baseline="0" noProof="0" dirty="0" err="1">
                <a:ln>
                  <a:noFill/>
                </a:ln>
                <a:solidFill>
                  <a:srgbClr val="3F1A01"/>
                </a:solidFill>
                <a:effectLst/>
                <a:uLnTx/>
                <a:uFillTx/>
                <a:latin typeface="Arial"/>
                <a:ea typeface="+mn-ea"/>
                <a:cs typeface="+mn-cs"/>
              </a:rPr>
              <a:t>relapse</a:t>
            </a:r>
            <a:r>
              <a:rPr kumimoji="0" lang="en-US" sz="1600" b="0" i="0" u="none" strike="noStrike" kern="1200" cap="none" spc="0" normalizeH="0" baseline="30000" noProof="0" dirty="0" err="1">
                <a:ln>
                  <a:noFill/>
                </a:ln>
                <a:solidFill>
                  <a:srgbClr val="3F1A01"/>
                </a:solidFill>
                <a:effectLst/>
                <a:uLnTx/>
                <a:uFillTx/>
                <a:latin typeface="Arial"/>
                <a:ea typeface="+mn-ea"/>
                <a:cs typeface="+mn-cs"/>
              </a:rPr>
              <a:t>b</a:t>
            </a:r>
            <a:r>
              <a:rPr kumimoji="0" lang="en-US" sz="1600" b="0" i="0" u="none" strike="noStrike" kern="1200" cap="none" spc="0" normalizeH="0" baseline="0" noProof="0" dirty="0">
                <a:ln>
                  <a:noFill/>
                </a:ln>
                <a:solidFill>
                  <a:srgbClr val="3F1A01"/>
                </a:solidFill>
                <a:effectLst/>
                <a:uLnTx/>
                <a:uFillTx/>
                <a:latin typeface="Arial"/>
                <a:ea typeface="+mn-ea"/>
                <a:cs typeface="+mn-cs"/>
              </a:rPr>
              <a:t> between 7 and 12 months was </a:t>
            </a:r>
            <a:r>
              <a:rPr kumimoji="0" lang="en-US" sz="1600" b="1" i="0" u="none" strike="noStrike" kern="1200" cap="none" spc="0" normalizeH="0" baseline="0" noProof="0" dirty="0">
                <a:ln>
                  <a:noFill/>
                </a:ln>
                <a:solidFill>
                  <a:srgbClr val="3F1A01"/>
                </a:solidFill>
                <a:effectLst/>
                <a:uLnTx/>
                <a:uFillTx/>
                <a:latin typeface="Arial"/>
                <a:ea typeface="+mn-ea"/>
                <a:cs typeface="+mn-cs"/>
              </a:rPr>
              <a:t>27% </a:t>
            </a:r>
            <a:r>
              <a:rPr kumimoji="0" lang="en-US" sz="1600" b="0" i="0" u="none" strike="noStrike" kern="1200" cap="none" spc="0" normalizeH="0" baseline="0" noProof="0" dirty="0">
                <a:ln>
                  <a:noFill/>
                </a:ln>
                <a:solidFill>
                  <a:srgbClr val="3F1A01"/>
                </a:solidFill>
                <a:effectLst/>
                <a:uLnTx/>
                <a:uFillTx/>
                <a:latin typeface="Arial"/>
                <a:ea typeface="+mn-ea"/>
                <a:cs typeface="+mn-cs"/>
              </a:rPr>
              <a:t>with antipsychotics and </a:t>
            </a:r>
            <a:r>
              <a:rPr kumimoji="0" lang="en-US" sz="1600" b="1" i="0" u="none" strike="noStrike" kern="1200" cap="none" spc="0" normalizeH="0" baseline="0" noProof="0" dirty="0">
                <a:ln>
                  <a:noFill/>
                </a:ln>
                <a:solidFill>
                  <a:srgbClr val="3F1A01"/>
                </a:solidFill>
                <a:effectLst/>
                <a:uLnTx/>
                <a:uFillTx/>
                <a:latin typeface="Arial"/>
                <a:ea typeface="+mn-ea"/>
                <a:cs typeface="+mn-cs"/>
              </a:rPr>
              <a:t>64% </a:t>
            </a:r>
            <a:r>
              <a:rPr kumimoji="0" lang="en-US" sz="1600" b="0" i="0" u="none" strike="noStrike" kern="1200" cap="none" spc="0" normalizeH="0" baseline="0" noProof="0" dirty="0">
                <a:ln>
                  <a:noFill/>
                </a:ln>
                <a:solidFill>
                  <a:srgbClr val="3F1A01"/>
                </a:solidFill>
                <a:effectLst/>
                <a:uLnTx/>
                <a:uFillTx/>
                <a:latin typeface="Arial"/>
                <a:ea typeface="+mn-ea"/>
                <a:cs typeface="+mn-cs"/>
              </a:rPr>
              <a:t>with placebo</a:t>
            </a:r>
            <a:endParaRPr kumimoji="0" lang="en-US" sz="1600" b="0" i="0" u="none" strike="noStrike" kern="1200" cap="none" spc="0" normalizeH="0" baseline="30000" noProof="0" dirty="0">
              <a:ln>
                <a:noFill/>
              </a:ln>
              <a:solidFill>
                <a:srgbClr val="3F1A01"/>
              </a:solidFill>
              <a:effectLst/>
              <a:uLnTx/>
              <a:uFillTx/>
              <a:latin typeface="Arial"/>
              <a:ea typeface="+mn-ea"/>
              <a:cs typeface="+mn-cs"/>
            </a:endParaRPr>
          </a:p>
          <a:p>
            <a:pPr marL="180000" marR="0" lvl="0" indent="-180000" algn="l" defTabSz="914400" rtl="0" eaLnBrk="1" fontAlgn="auto" latinLnBrk="0" hangingPunct="1">
              <a:lnSpc>
                <a:spcPct val="100000"/>
              </a:lnSpc>
              <a:spcBef>
                <a:spcPts val="600"/>
              </a:spcBef>
              <a:spcAft>
                <a:spcPts val="0"/>
              </a:spcAft>
              <a:buClrTx/>
              <a:buSzTx/>
              <a:buFont typeface="Arial" panose="020B0604020202020204" pitchFamily="34" charset="0"/>
              <a:buChar char="•"/>
              <a:tabLst/>
              <a:defRPr/>
            </a:pPr>
            <a:endParaRPr kumimoji="0" lang="en-US" sz="1600" b="0" i="0" u="none" strike="noStrike" kern="1200" cap="none" spc="0" normalizeH="0" baseline="30000" noProof="0" dirty="0">
              <a:ln>
                <a:noFill/>
              </a:ln>
              <a:solidFill>
                <a:srgbClr val="3F1A01"/>
              </a:solidFill>
              <a:effectLst/>
              <a:uLnTx/>
              <a:uFillTx/>
              <a:latin typeface="Arial"/>
              <a:ea typeface="+mn-ea"/>
              <a:cs typeface="+mn-cs"/>
            </a:endParaRPr>
          </a:p>
          <a:p>
            <a:pPr marL="0" marR="0" lvl="0" indent="0" algn="l" defTabSz="914400" rtl="0" eaLnBrk="1" fontAlgn="auto" latinLnBrk="0" hangingPunct="1">
              <a:lnSpc>
                <a:spcPct val="100000"/>
              </a:lnSpc>
              <a:spcBef>
                <a:spcPts val="300"/>
              </a:spcBef>
              <a:spcAft>
                <a:spcPts val="0"/>
              </a:spcAft>
              <a:buClrTx/>
              <a:buSzTx/>
              <a:buFont typeface="Arial" panose="020B0604020202020204" pitchFamily="34" charset="0"/>
              <a:buNone/>
              <a:tabLst/>
              <a:defRPr/>
            </a:pPr>
            <a:endParaRPr kumimoji="0" lang="en-US" sz="1600" b="0" i="0" u="none" strike="noStrike" kern="1200" cap="none" spc="0" normalizeH="0" baseline="0" noProof="0" dirty="0">
              <a:ln>
                <a:noFill/>
              </a:ln>
              <a:solidFill>
                <a:srgbClr val="3F1A01"/>
              </a:solidFill>
              <a:effectLst/>
              <a:uLnTx/>
              <a:uFillTx/>
              <a:latin typeface="Arial"/>
              <a:ea typeface="+mn-ea"/>
              <a:cs typeface="+mn-cs"/>
            </a:endParaRPr>
          </a:p>
        </p:txBody>
      </p:sp>
      <p:sp>
        <p:nvSpPr>
          <p:cNvPr id="3" name="Slide Number Placeholder 2">
            <a:extLst>
              <a:ext uri="{FF2B5EF4-FFF2-40B4-BE49-F238E27FC236}">
                <a16:creationId xmlns:a16="http://schemas.microsoft.com/office/drawing/2014/main" id="{BB4613B2-5C3A-8455-FA58-8F7E41BB43F9}"/>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25</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grpSp>
        <p:nvGrpSpPr>
          <p:cNvPr id="16" name="Group 15">
            <a:extLst>
              <a:ext uri="{FF2B5EF4-FFF2-40B4-BE49-F238E27FC236}">
                <a16:creationId xmlns:a16="http://schemas.microsoft.com/office/drawing/2014/main" id="{2108B453-33C5-3615-CEAE-68D8BC313592}"/>
              </a:ext>
            </a:extLst>
          </p:cNvPr>
          <p:cNvGrpSpPr/>
          <p:nvPr/>
        </p:nvGrpSpPr>
        <p:grpSpPr>
          <a:xfrm>
            <a:off x="336550" y="3362782"/>
            <a:ext cx="3727450" cy="2569039"/>
            <a:chOff x="405790" y="3474575"/>
            <a:chExt cx="3994151" cy="2569039"/>
          </a:xfrm>
        </p:grpSpPr>
        <p:graphicFrame>
          <p:nvGraphicFramePr>
            <p:cNvPr id="9" name="Chart 8">
              <a:extLst>
                <a:ext uri="{FF2B5EF4-FFF2-40B4-BE49-F238E27FC236}">
                  <a16:creationId xmlns:a16="http://schemas.microsoft.com/office/drawing/2014/main" id="{2E03E526-7676-11F7-3BCF-84C79796C47B}"/>
                </a:ext>
              </a:extLst>
            </p:cNvPr>
            <p:cNvGraphicFramePr/>
            <p:nvPr>
              <p:extLst>
                <p:ext uri="{D42A27DB-BD31-4B8C-83A1-F6EECF244321}">
                  <p14:modId xmlns:p14="http://schemas.microsoft.com/office/powerpoint/2010/main" val="2886599025"/>
                </p:ext>
              </p:extLst>
            </p:nvPr>
          </p:nvGraphicFramePr>
          <p:xfrm>
            <a:off x="405791" y="3836215"/>
            <a:ext cx="3994150" cy="2207399"/>
          </p:xfrm>
          <a:graphic>
            <a:graphicData uri="http://schemas.openxmlformats.org/drawingml/2006/chart">
              <c:chart xmlns:c="http://schemas.openxmlformats.org/drawingml/2006/chart" xmlns:r="http://schemas.openxmlformats.org/officeDocument/2006/relationships" r:id="rId3"/>
            </a:graphicData>
          </a:graphic>
        </p:graphicFrame>
        <p:sp>
          <p:nvSpPr>
            <p:cNvPr id="15" name="TextBox 14">
              <a:extLst>
                <a:ext uri="{FF2B5EF4-FFF2-40B4-BE49-F238E27FC236}">
                  <a16:creationId xmlns:a16="http://schemas.microsoft.com/office/drawing/2014/main" id="{DB2C637B-FFF1-187F-FFD2-594277E58EEB}"/>
                </a:ext>
              </a:extLst>
            </p:cNvPr>
            <p:cNvSpPr txBox="1"/>
            <p:nvPr/>
          </p:nvSpPr>
          <p:spPr>
            <a:xfrm>
              <a:off x="405790" y="3474575"/>
              <a:ext cx="3994150" cy="523220"/>
            </a:xfrm>
            <a:prstGeom prst="rect">
              <a:avLst/>
            </a:prstGeom>
            <a:noFill/>
          </p:spPr>
          <p:txBody>
            <a:bodyPr wrap="square">
              <a:spAutoFit/>
            </a:bodyPr>
            <a:lstStyle/>
            <a:p>
              <a:pPr algn="ctr" rtl="0">
                <a:defRPr sz="1400" b="1" i="0" u="none" strike="noStrike" kern="1200" spc="0" baseline="0">
                  <a:solidFill>
                    <a:srgbClr val="B59E5F">
                      <a:lumMod val="50000"/>
                    </a:srgbClr>
                  </a:solidFill>
                  <a:latin typeface="+mn-lt"/>
                  <a:ea typeface="+mn-ea"/>
                  <a:cs typeface="+mn-cs"/>
                </a:defRPr>
              </a:pPr>
              <a:r>
                <a:rPr lang="en-US" sz="1400" b="1" noProof="0" dirty="0">
                  <a:solidFill>
                    <a:schemeClr val="accent2">
                      <a:lumMod val="50000"/>
                    </a:schemeClr>
                  </a:solidFill>
                </a:rPr>
                <a:t>Incidence of relapse</a:t>
              </a:r>
              <a:r>
                <a:rPr lang="en-US" sz="1400" b="1" baseline="0" noProof="0" dirty="0">
                  <a:solidFill>
                    <a:schemeClr val="accent2">
                      <a:lumMod val="50000"/>
                    </a:schemeClr>
                  </a:solidFill>
                </a:rPr>
                <a:t> in people receiving antipsychotic drugs versus placebo</a:t>
              </a:r>
              <a:r>
                <a:rPr lang="en-US" sz="1400" b="1" baseline="30000" noProof="0" dirty="0">
                  <a:solidFill>
                    <a:schemeClr val="accent2">
                      <a:lumMod val="50000"/>
                    </a:schemeClr>
                  </a:solidFill>
                </a:rPr>
                <a:t>1</a:t>
              </a:r>
            </a:p>
          </p:txBody>
        </p:sp>
      </p:grpSp>
      <p:sp>
        <p:nvSpPr>
          <p:cNvPr id="17" name="Rectangle: Rounded Corners 16">
            <a:extLst>
              <a:ext uri="{FF2B5EF4-FFF2-40B4-BE49-F238E27FC236}">
                <a16:creationId xmlns:a16="http://schemas.microsoft.com/office/drawing/2014/main" id="{2B51CB54-DAAD-B259-5B9C-2F370D5C9A2B}"/>
              </a:ext>
            </a:extLst>
          </p:cNvPr>
          <p:cNvSpPr/>
          <p:nvPr/>
        </p:nvSpPr>
        <p:spPr>
          <a:xfrm>
            <a:off x="4333875" y="3354315"/>
            <a:ext cx="2847975" cy="2407326"/>
          </a:xfrm>
          <a:prstGeom prst="roundRect">
            <a:avLst/>
          </a:prstGeom>
          <a:solidFill>
            <a:schemeClr val="bg1"/>
          </a:solidFill>
          <a:ln w="28575">
            <a:solidFill>
              <a:schemeClr val="accent5"/>
            </a:solidFill>
          </a:ln>
        </p:spPr>
        <p:style>
          <a:lnRef idx="2">
            <a:schemeClr val="accent1">
              <a:shade val="50000"/>
            </a:schemeClr>
          </a:lnRef>
          <a:fillRef idx="1">
            <a:schemeClr val="accent1"/>
          </a:fillRef>
          <a:effectRef idx="0">
            <a:schemeClr val="accent1"/>
          </a:effectRef>
          <a:fontRef idx="minor">
            <a:schemeClr val="lt1"/>
          </a:fontRef>
        </p:style>
        <p:txBody>
          <a:bodyPr lIns="36000" tIns="36000" rIns="36000" bIns="36000"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3F1A01"/>
                </a:solidFill>
                <a:effectLst/>
                <a:uLnTx/>
                <a:uFillTx/>
                <a:latin typeface="Arial"/>
                <a:ea typeface="+mn-ea"/>
                <a:cs typeface="Calibri" panose="020F0502020204030204" pitchFamily="34" charset="0"/>
              </a:rPr>
              <a:t>These findings were corroborated in a Cochrane review of 44 RCTs (n=6,362), which found that antipsychotics were more effective than placebo in preventing relapse in schizophrenia</a:t>
            </a:r>
            <a:r>
              <a:rPr kumimoji="0" lang="en-GB" sz="1600" b="0" i="0" u="none" strike="noStrike" kern="1200" cap="none" spc="0" normalizeH="0" baseline="30000" noProof="0" dirty="0">
                <a:ln>
                  <a:noFill/>
                </a:ln>
                <a:solidFill>
                  <a:srgbClr val="3F1A01"/>
                </a:solidFill>
                <a:effectLst/>
                <a:uLnTx/>
                <a:uFillTx/>
                <a:latin typeface="Arial"/>
                <a:ea typeface="+mn-ea"/>
                <a:cs typeface="Calibri" panose="020F0502020204030204" pitchFamily="34" charset="0"/>
              </a:rPr>
              <a:t>3</a:t>
            </a:r>
          </a:p>
        </p:txBody>
      </p:sp>
    </p:spTree>
    <p:extLst>
      <p:ext uri="{BB962C8B-B14F-4D97-AF65-F5344CB8AC3E}">
        <p14:creationId xmlns:p14="http://schemas.microsoft.com/office/powerpoint/2010/main" val="1472235156"/>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F6BFEDB-D37B-66A4-A75F-1A1F7E3F44F9}"/>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2C8C245-352A-6203-7142-217B15AC1F91}"/>
              </a:ext>
            </a:extLst>
          </p:cNvPr>
          <p:cNvSpPr>
            <a:spLocks noGrp="1"/>
          </p:cNvSpPr>
          <p:nvPr>
            <p:ph type="body" sz="quarter" idx="17"/>
          </p:nvPr>
        </p:nvSpPr>
        <p:spPr>
          <a:xfrm>
            <a:off x="539749" y="539750"/>
            <a:ext cx="9213851" cy="266676"/>
          </a:xfrm>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82030EC5-E88A-23F9-2585-49EB0088D800}"/>
              </a:ext>
            </a:extLst>
          </p:cNvPr>
          <p:cNvSpPr>
            <a:spLocks noGrp="1"/>
          </p:cNvSpPr>
          <p:nvPr>
            <p:ph type="title"/>
          </p:nvPr>
        </p:nvSpPr>
        <p:spPr>
          <a:xfrm>
            <a:off x="539749" y="814386"/>
            <a:ext cx="10294828" cy="332399"/>
          </a:xfrm>
        </p:spPr>
        <p:txBody>
          <a:bodyPr anchor="t"/>
          <a:lstStyle/>
          <a:p>
            <a:r>
              <a:rPr lang="en-US" sz="2000" noProof="0" dirty="0"/>
              <a:t>High relapse rates in clinical practice: contributing factors and underlying causes (I) </a:t>
            </a:r>
          </a:p>
        </p:txBody>
      </p:sp>
      <p:sp>
        <p:nvSpPr>
          <p:cNvPr id="3" name="Content Placeholder 2">
            <a:extLst>
              <a:ext uri="{FF2B5EF4-FFF2-40B4-BE49-F238E27FC236}">
                <a16:creationId xmlns:a16="http://schemas.microsoft.com/office/drawing/2014/main" id="{8B1164FE-D765-7833-5A1F-34219565BE52}"/>
              </a:ext>
            </a:extLst>
          </p:cNvPr>
          <p:cNvSpPr>
            <a:spLocks noGrp="1"/>
          </p:cNvSpPr>
          <p:nvPr>
            <p:ph idx="19"/>
          </p:nvPr>
        </p:nvSpPr>
        <p:spPr>
          <a:xfrm>
            <a:off x="539749" y="1444516"/>
            <a:ext cx="5642730" cy="3671706"/>
          </a:xfrm>
        </p:spPr>
        <p:txBody>
          <a:bodyPr/>
          <a:lstStyle/>
          <a:p>
            <a:pPr lvl="0">
              <a:spcBef>
                <a:spcPts val="600"/>
              </a:spcBef>
            </a:pPr>
            <a:r>
              <a:rPr lang="en-US" noProof="0" dirty="0"/>
              <a:t>Despite efficacious treatments being available for schizophrenia, readmission rates in clinical studies are high</a:t>
            </a:r>
          </a:p>
          <a:p>
            <a:pPr lvl="0">
              <a:spcBef>
                <a:spcPts val="600"/>
              </a:spcBef>
            </a:pPr>
            <a:r>
              <a:rPr lang="en-US" noProof="0" dirty="0">
                <a:solidFill>
                  <a:schemeClr val="tx1"/>
                </a:solidFill>
              </a:rPr>
              <a:t>An analysis of US data </a:t>
            </a:r>
            <a:r>
              <a:rPr lang="en-US" noProof="0" dirty="0"/>
              <a:t>from 11,291 people with schizophrenia assessed the psychiatric rehospitalization rates of patients discharged from acute general hospital units between 1994 and 2000</a:t>
            </a:r>
          </a:p>
          <a:p>
            <a:pPr lvl="1"/>
            <a:r>
              <a:rPr lang="en-US" sz="1600" noProof="0" dirty="0"/>
              <a:t>64.1% of patients were readmitted to hospital</a:t>
            </a:r>
            <a:br>
              <a:rPr lang="en-US" sz="1600" noProof="0" dirty="0"/>
            </a:br>
            <a:r>
              <a:rPr lang="en-US" sz="1600" noProof="0" dirty="0"/>
              <a:t>within 5 years</a:t>
            </a:r>
          </a:p>
        </p:txBody>
      </p:sp>
      <p:sp>
        <p:nvSpPr>
          <p:cNvPr id="16" name="Content Placeholder 15">
            <a:extLst>
              <a:ext uri="{FF2B5EF4-FFF2-40B4-BE49-F238E27FC236}">
                <a16:creationId xmlns:a16="http://schemas.microsoft.com/office/drawing/2014/main" id="{D8CD91A5-B256-7A82-C60C-3DA9713193AD}"/>
              </a:ext>
            </a:extLst>
          </p:cNvPr>
          <p:cNvSpPr>
            <a:spLocks noGrp="1"/>
          </p:cNvSpPr>
          <p:nvPr>
            <p:ph sz="half" idx="20"/>
          </p:nvPr>
        </p:nvSpPr>
        <p:spPr>
          <a:solidFill>
            <a:srgbClr val="D9D1CC"/>
          </a:solidFill>
        </p:spPr>
        <p:txBody>
          <a:bodyPr rIns="108000"/>
          <a:lstStyle/>
          <a:p>
            <a:pPr>
              <a:spcAft>
                <a:spcPts val="1200"/>
              </a:spcAft>
            </a:pPr>
            <a:r>
              <a:rPr lang="en-US" sz="1800" noProof="0" dirty="0"/>
              <a:t>Predictors associated with lower rates of rehospitalization were:</a:t>
            </a:r>
          </a:p>
          <a:p>
            <a:pPr marL="444500" lvl="1" indent="0" defTabSz="984250">
              <a:spcBef>
                <a:spcPts val="1200"/>
              </a:spcBef>
              <a:buNone/>
            </a:pPr>
            <a:r>
              <a:rPr lang="en-US" sz="1600" noProof="0" dirty="0"/>
              <a:t>   Continuity of care             Continuity of facilities</a:t>
            </a:r>
          </a:p>
          <a:p>
            <a:pPr marL="444500" lvl="1" indent="0" defTabSz="984250">
              <a:spcBef>
                <a:spcPts val="1200"/>
              </a:spcBef>
              <a:buNone/>
            </a:pPr>
            <a:r>
              <a:rPr lang="en-US" sz="1600" noProof="0" dirty="0"/>
              <a:t> </a:t>
            </a:r>
          </a:p>
          <a:p>
            <a:pPr>
              <a:spcBef>
                <a:spcPts val="1200"/>
              </a:spcBef>
            </a:pPr>
            <a:r>
              <a:rPr lang="en-US" noProof="0" dirty="0"/>
              <a:t>Less strong but statistically significant predictors of higher rehospitalization included:</a:t>
            </a:r>
          </a:p>
          <a:p>
            <a:pPr lvl="1">
              <a:spcBef>
                <a:spcPts val="1200"/>
              </a:spcBef>
            </a:pPr>
            <a:r>
              <a:rPr lang="en-US" noProof="0" dirty="0"/>
              <a:t>Age 18–65 years</a:t>
            </a:r>
          </a:p>
          <a:p>
            <a:pPr lvl="1">
              <a:spcBef>
                <a:spcPts val="1200"/>
              </a:spcBef>
            </a:pPr>
            <a:r>
              <a:rPr lang="en-US" noProof="0" dirty="0"/>
              <a:t>Shorter inpatient stay (≤7 days)</a:t>
            </a:r>
          </a:p>
          <a:p>
            <a:pPr lvl="1">
              <a:spcBef>
                <a:spcPts val="1200"/>
              </a:spcBef>
            </a:pPr>
            <a:r>
              <a:rPr lang="en-US" noProof="0" dirty="0"/>
              <a:t>Affective, alcohol or drug-dependence disorders comorbidities</a:t>
            </a:r>
          </a:p>
        </p:txBody>
      </p:sp>
      <p:sp>
        <p:nvSpPr>
          <p:cNvPr id="6" name="Text Placeholder 5">
            <a:extLst>
              <a:ext uri="{FF2B5EF4-FFF2-40B4-BE49-F238E27FC236}">
                <a16:creationId xmlns:a16="http://schemas.microsoft.com/office/drawing/2014/main" id="{2DD42E08-5576-D8D8-CBCD-4A7AF44808A9}"/>
              </a:ext>
            </a:extLst>
          </p:cNvPr>
          <p:cNvSpPr>
            <a:spLocks noGrp="1"/>
          </p:cNvSpPr>
          <p:nvPr>
            <p:ph type="body" sz="quarter" idx="18"/>
          </p:nvPr>
        </p:nvSpPr>
        <p:spPr>
          <a:xfrm>
            <a:off x="539749" y="6102000"/>
            <a:ext cx="9213852" cy="619200"/>
          </a:xfrm>
        </p:spPr>
        <p:txBody>
          <a:bodyPr/>
          <a:lstStyle/>
          <a:p>
            <a:r>
              <a:rPr lang="en-US" noProof="0" dirty="0"/>
              <a:t>Hudson. Soc Psychiatry </a:t>
            </a:r>
            <a:r>
              <a:rPr lang="en-US" noProof="0" dirty="0" err="1"/>
              <a:t>Psychiatr</a:t>
            </a:r>
            <a:r>
              <a:rPr lang="en-US" noProof="0" dirty="0"/>
              <a:t> Epidemiol 2019;54:861–870</a:t>
            </a:r>
          </a:p>
        </p:txBody>
      </p:sp>
      <p:graphicFrame>
        <p:nvGraphicFramePr>
          <p:cNvPr id="10" name="Chart 9">
            <a:extLst>
              <a:ext uri="{FF2B5EF4-FFF2-40B4-BE49-F238E27FC236}">
                <a16:creationId xmlns:a16="http://schemas.microsoft.com/office/drawing/2014/main" id="{B9B84FFF-57D5-CAF3-649A-5F5EF228FE98}"/>
              </a:ext>
            </a:extLst>
          </p:cNvPr>
          <p:cNvGraphicFramePr>
            <a:graphicFrameLocks/>
          </p:cNvGraphicFramePr>
          <p:nvPr>
            <p:extLst>
              <p:ext uri="{D42A27DB-BD31-4B8C-83A1-F6EECF244321}">
                <p14:modId xmlns:p14="http://schemas.microsoft.com/office/powerpoint/2010/main" val="273693882"/>
              </p:ext>
            </p:extLst>
          </p:nvPr>
        </p:nvGraphicFramePr>
        <p:xfrm>
          <a:off x="546100" y="3429000"/>
          <a:ext cx="5045903" cy="2677613"/>
        </p:xfrm>
        <a:graphic>
          <a:graphicData uri="http://schemas.openxmlformats.org/drawingml/2006/chart">
            <c:chart xmlns:c="http://schemas.openxmlformats.org/drawingml/2006/chart" xmlns:r="http://schemas.openxmlformats.org/officeDocument/2006/relationships" r:id="rId3"/>
          </a:graphicData>
        </a:graphic>
      </p:graphicFrame>
      <p:grpSp>
        <p:nvGrpSpPr>
          <p:cNvPr id="42" name="Group 41">
            <a:extLst>
              <a:ext uri="{FF2B5EF4-FFF2-40B4-BE49-F238E27FC236}">
                <a16:creationId xmlns:a16="http://schemas.microsoft.com/office/drawing/2014/main" id="{F350DF41-073C-9831-0386-A0B3A0F6003A}"/>
              </a:ext>
            </a:extLst>
          </p:cNvPr>
          <p:cNvGrpSpPr/>
          <p:nvPr/>
        </p:nvGrpSpPr>
        <p:grpSpPr>
          <a:xfrm>
            <a:off x="8839737" y="2427245"/>
            <a:ext cx="612000" cy="612000"/>
            <a:chOff x="8860899" y="2443382"/>
            <a:chExt cx="612000" cy="612000"/>
          </a:xfrm>
        </p:grpSpPr>
        <p:sp>
          <p:nvSpPr>
            <p:cNvPr id="24" name="Flowchart: Connector 23">
              <a:extLst>
                <a:ext uri="{FF2B5EF4-FFF2-40B4-BE49-F238E27FC236}">
                  <a16:creationId xmlns:a16="http://schemas.microsoft.com/office/drawing/2014/main" id="{5A8BC7DE-ACC4-D696-4236-39C5A9B65AC6}"/>
                </a:ext>
              </a:extLst>
            </p:cNvPr>
            <p:cNvSpPr/>
            <p:nvPr/>
          </p:nvSpPr>
          <p:spPr>
            <a:xfrm>
              <a:off x="8860899" y="2443382"/>
              <a:ext cx="612000" cy="61200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1A1A17"/>
                  </a:solidFill>
                </a:ln>
                <a:solidFill>
                  <a:srgbClr val="FFFFFF"/>
                </a:solidFill>
                <a:effectLst/>
                <a:uLnTx/>
                <a:uFillTx/>
                <a:latin typeface="Arial"/>
                <a:ea typeface="+mn-ea"/>
                <a:cs typeface="+mn-cs"/>
              </a:endParaRPr>
            </a:p>
          </p:txBody>
        </p:sp>
        <p:grpSp>
          <p:nvGrpSpPr>
            <p:cNvPr id="21" name="Group 20">
              <a:extLst>
                <a:ext uri="{FF2B5EF4-FFF2-40B4-BE49-F238E27FC236}">
                  <a16:creationId xmlns:a16="http://schemas.microsoft.com/office/drawing/2014/main" id="{BC084120-7295-4D03-5139-68AA999D1F8E}"/>
                </a:ext>
              </a:extLst>
            </p:cNvPr>
            <p:cNvGrpSpPr/>
            <p:nvPr/>
          </p:nvGrpSpPr>
          <p:grpSpPr>
            <a:xfrm>
              <a:off x="8913588" y="2532981"/>
              <a:ext cx="467354" cy="455242"/>
              <a:chOff x="8924126" y="2529530"/>
              <a:chExt cx="467354" cy="455242"/>
            </a:xfrm>
            <a:solidFill>
              <a:schemeClr val="accent3">
                <a:lumMod val="75000"/>
              </a:schemeClr>
            </a:solidFill>
          </p:grpSpPr>
          <p:grpSp>
            <p:nvGrpSpPr>
              <p:cNvPr id="20" name="Group 19">
                <a:extLst>
                  <a:ext uri="{FF2B5EF4-FFF2-40B4-BE49-F238E27FC236}">
                    <a16:creationId xmlns:a16="http://schemas.microsoft.com/office/drawing/2014/main" id="{109D3764-C583-F82E-A43C-93C7025D5A73}"/>
                  </a:ext>
                </a:extLst>
              </p:cNvPr>
              <p:cNvGrpSpPr/>
              <p:nvPr/>
            </p:nvGrpSpPr>
            <p:grpSpPr>
              <a:xfrm>
                <a:off x="9050877" y="2629283"/>
                <a:ext cx="254119" cy="210206"/>
                <a:chOff x="9051302" y="2635406"/>
                <a:chExt cx="254119" cy="210206"/>
              </a:xfrm>
              <a:grpFill/>
            </p:grpSpPr>
            <p:sp>
              <p:nvSpPr>
                <p:cNvPr id="9" name="Freeform: Shape 8">
                  <a:extLst>
                    <a:ext uri="{FF2B5EF4-FFF2-40B4-BE49-F238E27FC236}">
                      <a16:creationId xmlns:a16="http://schemas.microsoft.com/office/drawing/2014/main" id="{B2EE7F59-F522-1E07-1F58-5986B36A395E}"/>
                    </a:ext>
                  </a:extLst>
                </p:cNvPr>
                <p:cNvSpPr/>
                <p:nvPr/>
              </p:nvSpPr>
              <p:spPr>
                <a:xfrm>
                  <a:off x="9051302" y="2668968"/>
                  <a:ext cx="254119" cy="176644"/>
                </a:xfrm>
                <a:custGeom>
                  <a:avLst/>
                  <a:gdLst>
                    <a:gd name="csX0" fmla="*/ 164248 w 254119"/>
                    <a:gd name="csY0" fmla="*/ 46485 h 176644"/>
                    <a:gd name="csX1" fmla="*/ 164248 w 254119"/>
                    <a:gd name="csY1" fmla="*/ 37188 h 176644"/>
                    <a:gd name="csX2" fmla="*/ 127060 w 254119"/>
                    <a:gd name="csY2" fmla="*/ 0 h 176644"/>
                    <a:gd name="csX3" fmla="*/ 89872 w 254119"/>
                    <a:gd name="csY3" fmla="*/ 37188 h 176644"/>
                    <a:gd name="csX4" fmla="*/ 89872 w 254119"/>
                    <a:gd name="csY4" fmla="*/ 46485 h 176644"/>
                    <a:gd name="csX5" fmla="*/ 0 w 254119"/>
                    <a:gd name="csY5" fmla="*/ 46485 h 176644"/>
                    <a:gd name="csX6" fmla="*/ 0 w 254119"/>
                    <a:gd name="csY6" fmla="*/ 58881 h 176644"/>
                    <a:gd name="csX7" fmla="*/ 6198 w 254119"/>
                    <a:gd name="csY7" fmla="*/ 58881 h 176644"/>
                    <a:gd name="csX8" fmla="*/ 6198 w 254119"/>
                    <a:gd name="csY8" fmla="*/ 176644 h 176644"/>
                    <a:gd name="csX9" fmla="*/ 247922 w 254119"/>
                    <a:gd name="csY9" fmla="*/ 176644 h 176644"/>
                    <a:gd name="csX10" fmla="*/ 247922 w 254119"/>
                    <a:gd name="csY10" fmla="*/ 58881 h 176644"/>
                    <a:gd name="csX11" fmla="*/ 254120 w 254119"/>
                    <a:gd name="csY11" fmla="*/ 58881 h 176644"/>
                    <a:gd name="csX12" fmla="*/ 254120 w 254119"/>
                    <a:gd name="csY12" fmla="*/ 46485 h 176644"/>
                    <a:gd name="csX13" fmla="*/ 37188 w 254119"/>
                    <a:gd name="csY13" fmla="*/ 151852 h 176644"/>
                    <a:gd name="csX14" fmla="*/ 18594 w 254119"/>
                    <a:gd name="csY14" fmla="*/ 151852 h 176644"/>
                    <a:gd name="csX15" fmla="*/ 18594 w 254119"/>
                    <a:gd name="csY15" fmla="*/ 133258 h 176644"/>
                    <a:gd name="csX16" fmla="*/ 37188 w 254119"/>
                    <a:gd name="csY16" fmla="*/ 133258 h 176644"/>
                    <a:gd name="csX17" fmla="*/ 37188 w 254119"/>
                    <a:gd name="csY17" fmla="*/ 120862 h 176644"/>
                    <a:gd name="csX18" fmla="*/ 18594 w 254119"/>
                    <a:gd name="csY18" fmla="*/ 120862 h 176644"/>
                    <a:gd name="csX19" fmla="*/ 18594 w 254119"/>
                    <a:gd name="csY19" fmla="*/ 102268 h 176644"/>
                    <a:gd name="csX20" fmla="*/ 37188 w 254119"/>
                    <a:gd name="csY20" fmla="*/ 102268 h 176644"/>
                    <a:gd name="csX21" fmla="*/ 37188 w 254119"/>
                    <a:gd name="csY21" fmla="*/ 89872 h 176644"/>
                    <a:gd name="csX22" fmla="*/ 18594 w 254119"/>
                    <a:gd name="csY22" fmla="*/ 89872 h 176644"/>
                    <a:gd name="csX23" fmla="*/ 18594 w 254119"/>
                    <a:gd name="csY23" fmla="*/ 71277 h 176644"/>
                    <a:gd name="csX24" fmla="*/ 37188 w 254119"/>
                    <a:gd name="csY24" fmla="*/ 71277 h 176644"/>
                    <a:gd name="csX25" fmla="*/ 68178 w 254119"/>
                    <a:gd name="csY25" fmla="*/ 151852 h 176644"/>
                    <a:gd name="csX26" fmla="*/ 49584 w 254119"/>
                    <a:gd name="csY26" fmla="*/ 151852 h 176644"/>
                    <a:gd name="csX27" fmla="*/ 49584 w 254119"/>
                    <a:gd name="csY27" fmla="*/ 133258 h 176644"/>
                    <a:gd name="csX28" fmla="*/ 68178 w 254119"/>
                    <a:gd name="csY28" fmla="*/ 133258 h 176644"/>
                    <a:gd name="csX29" fmla="*/ 68178 w 254119"/>
                    <a:gd name="csY29" fmla="*/ 120862 h 176644"/>
                    <a:gd name="csX30" fmla="*/ 49584 w 254119"/>
                    <a:gd name="csY30" fmla="*/ 120862 h 176644"/>
                    <a:gd name="csX31" fmla="*/ 49584 w 254119"/>
                    <a:gd name="csY31" fmla="*/ 102268 h 176644"/>
                    <a:gd name="csX32" fmla="*/ 68178 w 254119"/>
                    <a:gd name="csY32" fmla="*/ 102268 h 176644"/>
                    <a:gd name="csX33" fmla="*/ 68178 w 254119"/>
                    <a:gd name="csY33" fmla="*/ 89872 h 176644"/>
                    <a:gd name="csX34" fmla="*/ 49584 w 254119"/>
                    <a:gd name="csY34" fmla="*/ 89872 h 176644"/>
                    <a:gd name="csX35" fmla="*/ 49584 w 254119"/>
                    <a:gd name="csY35" fmla="*/ 71277 h 176644"/>
                    <a:gd name="csX36" fmla="*/ 68178 w 254119"/>
                    <a:gd name="csY36" fmla="*/ 71277 h 176644"/>
                    <a:gd name="csX37" fmla="*/ 99169 w 254119"/>
                    <a:gd name="csY37" fmla="*/ 151852 h 176644"/>
                    <a:gd name="csX38" fmla="*/ 80575 w 254119"/>
                    <a:gd name="csY38" fmla="*/ 151852 h 176644"/>
                    <a:gd name="csX39" fmla="*/ 80575 w 254119"/>
                    <a:gd name="csY39" fmla="*/ 133258 h 176644"/>
                    <a:gd name="csX40" fmla="*/ 99169 w 254119"/>
                    <a:gd name="csY40" fmla="*/ 133258 h 176644"/>
                    <a:gd name="csX41" fmla="*/ 99169 w 254119"/>
                    <a:gd name="csY41" fmla="*/ 120862 h 176644"/>
                    <a:gd name="csX42" fmla="*/ 80575 w 254119"/>
                    <a:gd name="csY42" fmla="*/ 120862 h 176644"/>
                    <a:gd name="csX43" fmla="*/ 80575 w 254119"/>
                    <a:gd name="csY43" fmla="*/ 102268 h 176644"/>
                    <a:gd name="csX44" fmla="*/ 99169 w 254119"/>
                    <a:gd name="csY44" fmla="*/ 102268 h 176644"/>
                    <a:gd name="csX45" fmla="*/ 99169 w 254119"/>
                    <a:gd name="csY45" fmla="*/ 89872 h 176644"/>
                    <a:gd name="csX46" fmla="*/ 80575 w 254119"/>
                    <a:gd name="csY46" fmla="*/ 89872 h 176644"/>
                    <a:gd name="csX47" fmla="*/ 80575 w 254119"/>
                    <a:gd name="csY47" fmla="*/ 71277 h 176644"/>
                    <a:gd name="csX48" fmla="*/ 99169 w 254119"/>
                    <a:gd name="csY48" fmla="*/ 71277 h 176644"/>
                    <a:gd name="csX49" fmla="*/ 114664 w 254119"/>
                    <a:gd name="csY49" fmla="*/ 164248 h 176644"/>
                    <a:gd name="csX50" fmla="*/ 114664 w 254119"/>
                    <a:gd name="csY50" fmla="*/ 120862 h 176644"/>
                    <a:gd name="csX51" fmla="*/ 139456 w 254119"/>
                    <a:gd name="csY51" fmla="*/ 120862 h 176644"/>
                    <a:gd name="csX52" fmla="*/ 139456 w 254119"/>
                    <a:gd name="csY52" fmla="*/ 164248 h 176644"/>
                    <a:gd name="csX53" fmla="*/ 148753 w 254119"/>
                    <a:gd name="csY53" fmla="*/ 58510 h 176644"/>
                    <a:gd name="csX54" fmla="*/ 142958 w 254119"/>
                    <a:gd name="csY54" fmla="*/ 68550 h 176644"/>
                    <a:gd name="csX55" fmla="*/ 132855 w 254119"/>
                    <a:gd name="csY55" fmla="*/ 62693 h 176644"/>
                    <a:gd name="csX56" fmla="*/ 132855 w 254119"/>
                    <a:gd name="csY56" fmla="*/ 74377 h 176644"/>
                    <a:gd name="csX57" fmla="*/ 121265 w 254119"/>
                    <a:gd name="csY57" fmla="*/ 74377 h 176644"/>
                    <a:gd name="csX58" fmla="*/ 121265 w 254119"/>
                    <a:gd name="csY58" fmla="*/ 62693 h 176644"/>
                    <a:gd name="csX59" fmla="*/ 111162 w 254119"/>
                    <a:gd name="csY59" fmla="*/ 68550 h 176644"/>
                    <a:gd name="csX60" fmla="*/ 105367 w 254119"/>
                    <a:gd name="csY60" fmla="*/ 58510 h 176644"/>
                    <a:gd name="csX61" fmla="*/ 115501 w 254119"/>
                    <a:gd name="csY61" fmla="*/ 52683 h 176644"/>
                    <a:gd name="csX62" fmla="*/ 105367 w 254119"/>
                    <a:gd name="csY62" fmla="*/ 46857 h 176644"/>
                    <a:gd name="csX63" fmla="*/ 111162 w 254119"/>
                    <a:gd name="csY63" fmla="*/ 36816 h 176644"/>
                    <a:gd name="csX64" fmla="*/ 121265 w 254119"/>
                    <a:gd name="csY64" fmla="*/ 42674 h 176644"/>
                    <a:gd name="csX65" fmla="*/ 121265 w 254119"/>
                    <a:gd name="csY65" fmla="*/ 30990 h 176644"/>
                    <a:gd name="csX66" fmla="*/ 132855 w 254119"/>
                    <a:gd name="csY66" fmla="*/ 30990 h 176644"/>
                    <a:gd name="csX67" fmla="*/ 132855 w 254119"/>
                    <a:gd name="csY67" fmla="*/ 42674 h 176644"/>
                    <a:gd name="csX68" fmla="*/ 142958 w 254119"/>
                    <a:gd name="csY68" fmla="*/ 36816 h 176644"/>
                    <a:gd name="csX69" fmla="*/ 148753 w 254119"/>
                    <a:gd name="csY69" fmla="*/ 46857 h 176644"/>
                    <a:gd name="csX70" fmla="*/ 138619 w 254119"/>
                    <a:gd name="csY70" fmla="*/ 52683 h 176644"/>
                    <a:gd name="csX71" fmla="*/ 173545 w 254119"/>
                    <a:gd name="csY71" fmla="*/ 151852 h 176644"/>
                    <a:gd name="csX72" fmla="*/ 154951 w 254119"/>
                    <a:gd name="csY72" fmla="*/ 151852 h 176644"/>
                    <a:gd name="csX73" fmla="*/ 154951 w 254119"/>
                    <a:gd name="csY73" fmla="*/ 133258 h 176644"/>
                    <a:gd name="csX74" fmla="*/ 173545 w 254119"/>
                    <a:gd name="csY74" fmla="*/ 133258 h 176644"/>
                    <a:gd name="csX75" fmla="*/ 173545 w 254119"/>
                    <a:gd name="csY75" fmla="*/ 120862 h 176644"/>
                    <a:gd name="csX76" fmla="*/ 154951 w 254119"/>
                    <a:gd name="csY76" fmla="*/ 120862 h 176644"/>
                    <a:gd name="csX77" fmla="*/ 154951 w 254119"/>
                    <a:gd name="csY77" fmla="*/ 102268 h 176644"/>
                    <a:gd name="csX78" fmla="*/ 173545 w 254119"/>
                    <a:gd name="csY78" fmla="*/ 102268 h 176644"/>
                    <a:gd name="csX79" fmla="*/ 173545 w 254119"/>
                    <a:gd name="csY79" fmla="*/ 89872 h 176644"/>
                    <a:gd name="csX80" fmla="*/ 154951 w 254119"/>
                    <a:gd name="csY80" fmla="*/ 89872 h 176644"/>
                    <a:gd name="csX81" fmla="*/ 154951 w 254119"/>
                    <a:gd name="csY81" fmla="*/ 71277 h 176644"/>
                    <a:gd name="csX82" fmla="*/ 173545 w 254119"/>
                    <a:gd name="csY82" fmla="*/ 71277 h 176644"/>
                    <a:gd name="csX83" fmla="*/ 204535 w 254119"/>
                    <a:gd name="csY83" fmla="*/ 151852 h 176644"/>
                    <a:gd name="csX84" fmla="*/ 185941 w 254119"/>
                    <a:gd name="csY84" fmla="*/ 151852 h 176644"/>
                    <a:gd name="csX85" fmla="*/ 185941 w 254119"/>
                    <a:gd name="csY85" fmla="*/ 133258 h 176644"/>
                    <a:gd name="csX86" fmla="*/ 204535 w 254119"/>
                    <a:gd name="csY86" fmla="*/ 133258 h 176644"/>
                    <a:gd name="csX87" fmla="*/ 204535 w 254119"/>
                    <a:gd name="csY87" fmla="*/ 120862 h 176644"/>
                    <a:gd name="csX88" fmla="*/ 185941 w 254119"/>
                    <a:gd name="csY88" fmla="*/ 120862 h 176644"/>
                    <a:gd name="csX89" fmla="*/ 185941 w 254119"/>
                    <a:gd name="csY89" fmla="*/ 102268 h 176644"/>
                    <a:gd name="csX90" fmla="*/ 204535 w 254119"/>
                    <a:gd name="csY90" fmla="*/ 102268 h 176644"/>
                    <a:gd name="csX91" fmla="*/ 204535 w 254119"/>
                    <a:gd name="csY91" fmla="*/ 89872 h 176644"/>
                    <a:gd name="csX92" fmla="*/ 185941 w 254119"/>
                    <a:gd name="csY92" fmla="*/ 89872 h 176644"/>
                    <a:gd name="csX93" fmla="*/ 185941 w 254119"/>
                    <a:gd name="csY93" fmla="*/ 71277 h 176644"/>
                    <a:gd name="csX94" fmla="*/ 204535 w 254119"/>
                    <a:gd name="csY94" fmla="*/ 71277 h 176644"/>
                    <a:gd name="csX95" fmla="*/ 235526 w 254119"/>
                    <a:gd name="csY95" fmla="*/ 151852 h 176644"/>
                    <a:gd name="csX96" fmla="*/ 216931 w 254119"/>
                    <a:gd name="csY96" fmla="*/ 151852 h 176644"/>
                    <a:gd name="csX97" fmla="*/ 216931 w 254119"/>
                    <a:gd name="csY97" fmla="*/ 133258 h 176644"/>
                    <a:gd name="csX98" fmla="*/ 235526 w 254119"/>
                    <a:gd name="csY98" fmla="*/ 133258 h 176644"/>
                    <a:gd name="csX99" fmla="*/ 235526 w 254119"/>
                    <a:gd name="csY99" fmla="*/ 120862 h 176644"/>
                    <a:gd name="csX100" fmla="*/ 216931 w 254119"/>
                    <a:gd name="csY100" fmla="*/ 120862 h 176644"/>
                    <a:gd name="csX101" fmla="*/ 216931 w 254119"/>
                    <a:gd name="csY101" fmla="*/ 102268 h 176644"/>
                    <a:gd name="csX102" fmla="*/ 235526 w 254119"/>
                    <a:gd name="csY102" fmla="*/ 102268 h 176644"/>
                    <a:gd name="csX103" fmla="*/ 235526 w 254119"/>
                    <a:gd name="csY103" fmla="*/ 89872 h 176644"/>
                    <a:gd name="csX104" fmla="*/ 216931 w 254119"/>
                    <a:gd name="csY104" fmla="*/ 89872 h 176644"/>
                    <a:gd name="csX105" fmla="*/ 216931 w 254119"/>
                    <a:gd name="csY105" fmla="*/ 71277 h 176644"/>
                    <a:gd name="csX106" fmla="*/ 235526 w 254119"/>
                    <a:gd name="csY106" fmla="*/ 71277 h 176644"/>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 ang="0">
                      <a:pos x="csX26" y="csY26"/>
                    </a:cxn>
                    <a:cxn ang="0">
                      <a:pos x="csX27" y="csY27"/>
                    </a:cxn>
                    <a:cxn ang="0">
                      <a:pos x="csX28" y="csY28"/>
                    </a:cxn>
                    <a:cxn ang="0">
                      <a:pos x="csX29" y="csY29"/>
                    </a:cxn>
                    <a:cxn ang="0">
                      <a:pos x="csX30" y="csY30"/>
                    </a:cxn>
                    <a:cxn ang="0">
                      <a:pos x="csX31" y="csY31"/>
                    </a:cxn>
                    <a:cxn ang="0">
                      <a:pos x="csX32" y="csY32"/>
                    </a:cxn>
                    <a:cxn ang="0">
                      <a:pos x="csX33" y="csY33"/>
                    </a:cxn>
                    <a:cxn ang="0">
                      <a:pos x="csX34" y="csY34"/>
                    </a:cxn>
                    <a:cxn ang="0">
                      <a:pos x="csX35" y="csY35"/>
                    </a:cxn>
                    <a:cxn ang="0">
                      <a:pos x="csX36" y="csY36"/>
                    </a:cxn>
                    <a:cxn ang="0">
                      <a:pos x="csX37" y="csY37"/>
                    </a:cxn>
                    <a:cxn ang="0">
                      <a:pos x="csX38" y="csY38"/>
                    </a:cxn>
                    <a:cxn ang="0">
                      <a:pos x="csX39" y="csY39"/>
                    </a:cxn>
                    <a:cxn ang="0">
                      <a:pos x="csX40" y="csY40"/>
                    </a:cxn>
                    <a:cxn ang="0">
                      <a:pos x="csX41" y="csY41"/>
                    </a:cxn>
                    <a:cxn ang="0">
                      <a:pos x="csX42" y="csY42"/>
                    </a:cxn>
                    <a:cxn ang="0">
                      <a:pos x="csX43" y="csY43"/>
                    </a:cxn>
                    <a:cxn ang="0">
                      <a:pos x="csX44" y="csY44"/>
                    </a:cxn>
                    <a:cxn ang="0">
                      <a:pos x="csX45" y="csY45"/>
                    </a:cxn>
                    <a:cxn ang="0">
                      <a:pos x="csX46" y="csY46"/>
                    </a:cxn>
                    <a:cxn ang="0">
                      <a:pos x="csX47" y="csY47"/>
                    </a:cxn>
                    <a:cxn ang="0">
                      <a:pos x="csX48" y="csY48"/>
                    </a:cxn>
                    <a:cxn ang="0">
                      <a:pos x="csX49" y="csY49"/>
                    </a:cxn>
                    <a:cxn ang="0">
                      <a:pos x="csX50" y="csY50"/>
                    </a:cxn>
                    <a:cxn ang="0">
                      <a:pos x="csX51" y="csY51"/>
                    </a:cxn>
                    <a:cxn ang="0">
                      <a:pos x="csX52" y="csY52"/>
                    </a:cxn>
                    <a:cxn ang="0">
                      <a:pos x="csX53" y="csY53"/>
                    </a:cxn>
                    <a:cxn ang="0">
                      <a:pos x="csX54" y="csY54"/>
                    </a:cxn>
                    <a:cxn ang="0">
                      <a:pos x="csX55" y="csY55"/>
                    </a:cxn>
                    <a:cxn ang="0">
                      <a:pos x="csX56" y="csY56"/>
                    </a:cxn>
                    <a:cxn ang="0">
                      <a:pos x="csX57" y="csY57"/>
                    </a:cxn>
                    <a:cxn ang="0">
                      <a:pos x="csX58" y="csY58"/>
                    </a:cxn>
                    <a:cxn ang="0">
                      <a:pos x="csX59" y="csY59"/>
                    </a:cxn>
                    <a:cxn ang="0">
                      <a:pos x="csX60" y="csY60"/>
                    </a:cxn>
                    <a:cxn ang="0">
                      <a:pos x="csX61" y="csY61"/>
                    </a:cxn>
                    <a:cxn ang="0">
                      <a:pos x="csX62" y="csY62"/>
                    </a:cxn>
                    <a:cxn ang="0">
                      <a:pos x="csX63" y="csY63"/>
                    </a:cxn>
                    <a:cxn ang="0">
                      <a:pos x="csX64" y="csY64"/>
                    </a:cxn>
                    <a:cxn ang="0">
                      <a:pos x="csX65" y="csY65"/>
                    </a:cxn>
                    <a:cxn ang="0">
                      <a:pos x="csX66" y="csY66"/>
                    </a:cxn>
                    <a:cxn ang="0">
                      <a:pos x="csX67" y="csY67"/>
                    </a:cxn>
                    <a:cxn ang="0">
                      <a:pos x="csX68" y="csY68"/>
                    </a:cxn>
                    <a:cxn ang="0">
                      <a:pos x="csX69" y="csY69"/>
                    </a:cxn>
                    <a:cxn ang="0">
                      <a:pos x="csX70" y="csY70"/>
                    </a:cxn>
                    <a:cxn ang="0">
                      <a:pos x="csX71" y="csY71"/>
                    </a:cxn>
                    <a:cxn ang="0">
                      <a:pos x="csX72" y="csY72"/>
                    </a:cxn>
                    <a:cxn ang="0">
                      <a:pos x="csX73" y="csY73"/>
                    </a:cxn>
                    <a:cxn ang="0">
                      <a:pos x="csX74" y="csY74"/>
                    </a:cxn>
                    <a:cxn ang="0">
                      <a:pos x="csX75" y="csY75"/>
                    </a:cxn>
                    <a:cxn ang="0">
                      <a:pos x="csX76" y="csY76"/>
                    </a:cxn>
                    <a:cxn ang="0">
                      <a:pos x="csX77" y="csY77"/>
                    </a:cxn>
                    <a:cxn ang="0">
                      <a:pos x="csX78" y="csY78"/>
                    </a:cxn>
                    <a:cxn ang="0">
                      <a:pos x="csX79" y="csY79"/>
                    </a:cxn>
                    <a:cxn ang="0">
                      <a:pos x="csX80" y="csY80"/>
                    </a:cxn>
                    <a:cxn ang="0">
                      <a:pos x="csX81" y="csY81"/>
                    </a:cxn>
                    <a:cxn ang="0">
                      <a:pos x="csX82" y="csY82"/>
                    </a:cxn>
                    <a:cxn ang="0">
                      <a:pos x="csX83" y="csY83"/>
                    </a:cxn>
                    <a:cxn ang="0">
                      <a:pos x="csX84" y="csY84"/>
                    </a:cxn>
                    <a:cxn ang="0">
                      <a:pos x="csX85" y="csY85"/>
                    </a:cxn>
                    <a:cxn ang="0">
                      <a:pos x="csX86" y="csY86"/>
                    </a:cxn>
                    <a:cxn ang="0">
                      <a:pos x="csX87" y="csY87"/>
                    </a:cxn>
                    <a:cxn ang="0">
                      <a:pos x="csX88" y="csY88"/>
                    </a:cxn>
                    <a:cxn ang="0">
                      <a:pos x="csX89" y="csY89"/>
                    </a:cxn>
                    <a:cxn ang="0">
                      <a:pos x="csX90" y="csY90"/>
                    </a:cxn>
                    <a:cxn ang="0">
                      <a:pos x="csX91" y="csY91"/>
                    </a:cxn>
                    <a:cxn ang="0">
                      <a:pos x="csX92" y="csY92"/>
                    </a:cxn>
                    <a:cxn ang="0">
                      <a:pos x="csX93" y="csY93"/>
                    </a:cxn>
                    <a:cxn ang="0">
                      <a:pos x="csX94" y="csY94"/>
                    </a:cxn>
                    <a:cxn ang="0">
                      <a:pos x="csX95" y="csY95"/>
                    </a:cxn>
                    <a:cxn ang="0">
                      <a:pos x="csX96" y="csY96"/>
                    </a:cxn>
                    <a:cxn ang="0">
                      <a:pos x="csX97" y="csY97"/>
                    </a:cxn>
                    <a:cxn ang="0">
                      <a:pos x="csX98" y="csY98"/>
                    </a:cxn>
                    <a:cxn ang="0">
                      <a:pos x="csX99" y="csY99"/>
                    </a:cxn>
                    <a:cxn ang="0">
                      <a:pos x="csX100" y="csY100"/>
                    </a:cxn>
                    <a:cxn ang="0">
                      <a:pos x="csX101" y="csY101"/>
                    </a:cxn>
                    <a:cxn ang="0">
                      <a:pos x="csX102" y="csY102"/>
                    </a:cxn>
                    <a:cxn ang="0">
                      <a:pos x="csX103" y="csY103"/>
                    </a:cxn>
                    <a:cxn ang="0">
                      <a:pos x="csX104" y="csY104"/>
                    </a:cxn>
                    <a:cxn ang="0">
                      <a:pos x="csX105" y="csY105"/>
                    </a:cxn>
                    <a:cxn ang="0">
                      <a:pos x="csX106" y="csY106"/>
                    </a:cxn>
                  </a:cxnLst>
                  <a:rect l="l" t="t" r="r" b="b"/>
                  <a:pathLst>
                    <a:path w="254119" h="176644">
                      <a:moveTo>
                        <a:pt x="164248" y="46485"/>
                      </a:moveTo>
                      <a:lnTo>
                        <a:pt x="164248" y="37188"/>
                      </a:lnTo>
                      <a:lnTo>
                        <a:pt x="127060" y="0"/>
                      </a:lnTo>
                      <a:lnTo>
                        <a:pt x="89872" y="37188"/>
                      </a:lnTo>
                      <a:lnTo>
                        <a:pt x="89872" y="46485"/>
                      </a:lnTo>
                      <a:lnTo>
                        <a:pt x="0" y="46485"/>
                      </a:lnTo>
                      <a:lnTo>
                        <a:pt x="0" y="58881"/>
                      </a:lnTo>
                      <a:lnTo>
                        <a:pt x="6198" y="58881"/>
                      </a:lnTo>
                      <a:lnTo>
                        <a:pt x="6198" y="176644"/>
                      </a:lnTo>
                      <a:lnTo>
                        <a:pt x="247922" y="176644"/>
                      </a:lnTo>
                      <a:lnTo>
                        <a:pt x="247922" y="58881"/>
                      </a:lnTo>
                      <a:lnTo>
                        <a:pt x="254120" y="58881"/>
                      </a:lnTo>
                      <a:lnTo>
                        <a:pt x="254120" y="46485"/>
                      </a:lnTo>
                      <a:close/>
                      <a:moveTo>
                        <a:pt x="37188" y="151852"/>
                      </a:moveTo>
                      <a:lnTo>
                        <a:pt x="18594" y="151852"/>
                      </a:lnTo>
                      <a:lnTo>
                        <a:pt x="18594" y="133258"/>
                      </a:lnTo>
                      <a:lnTo>
                        <a:pt x="37188" y="133258"/>
                      </a:lnTo>
                      <a:close/>
                      <a:moveTo>
                        <a:pt x="37188" y="120862"/>
                      </a:moveTo>
                      <a:lnTo>
                        <a:pt x="18594" y="120862"/>
                      </a:lnTo>
                      <a:lnTo>
                        <a:pt x="18594" y="102268"/>
                      </a:lnTo>
                      <a:lnTo>
                        <a:pt x="37188" y="102268"/>
                      </a:lnTo>
                      <a:close/>
                      <a:moveTo>
                        <a:pt x="37188" y="89872"/>
                      </a:moveTo>
                      <a:lnTo>
                        <a:pt x="18594" y="89872"/>
                      </a:lnTo>
                      <a:lnTo>
                        <a:pt x="18594" y="71277"/>
                      </a:lnTo>
                      <a:lnTo>
                        <a:pt x="37188" y="71277"/>
                      </a:lnTo>
                      <a:close/>
                      <a:moveTo>
                        <a:pt x="68178" y="151852"/>
                      </a:moveTo>
                      <a:lnTo>
                        <a:pt x="49584" y="151852"/>
                      </a:lnTo>
                      <a:lnTo>
                        <a:pt x="49584" y="133258"/>
                      </a:lnTo>
                      <a:lnTo>
                        <a:pt x="68178" y="133258"/>
                      </a:lnTo>
                      <a:close/>
                      <a:moveTo>
                        <a:pt x="68178" y="120862"/>
                      </a:moveTo>
                      <a:lnTo>
                        <a:pt x="49584" y="120862"/>
                      </a:lnTo>
                      <a:lnTo>
                        <a:pt x="49584" y="102268"/>
                      </a:lnTo>
                      <a:lnTo>
                        <a:pt x="68178" y="102268"/>
                      </a:lnTo>
                      <a:close/>
                      <a:moveTo>
                        <a:pt x="68178" y="89872"/>
                      </a:moveTo>
                      <a:lnTo>
                        <a:pt x="49584" y="89872"/>
                      </a:lnTo>
                      <a:lnTo>
                        <a:pt x="49584" y="71277"/>
                      </a:lnTo>
                      <a:lnTo>
                        <a:pt x="68178" y="71277"/>
                      </a:lnTo>
                      <a:close/>
                      <a:moveTo>
                        <a:pt x="99169" y="151852"/>
                      </a:moveTo>
                      <a:lnTo>
                        <a:pt x="80575" y="151852"/>
                      </a:lnTo>
                      <a:lnTo>
                        <a:pt x="80575" y="133258"/>
                      </a:lnTo>
                      <a:lnTo>
                        <a:pt x="99169" y="133258"/>
                      </a:lnTo>
                      <a:close/>
                      <a:moveTo>
                        <a:pt x="99169" y="120862"/>
                      </a:moveTo>
                      <a:lnTo>
                        <a:pt x="80575" y="120862"/>
                      </a:lnTo>
                      <a:lnTo>
                        <a:pt x="80575" y="102268"/>
                      </a:lnTo>
                      <a:lnTo>
                        <a:pt x="99169" y="102268"/>
                      </a:lnTo>
                      <a:close/>
                      <a:moveTo>
                        <a:pt x="99169" y="89872"/>
                      </a:moveTo>
                      <a:lnTo>
                        <a:pt x="80575" y="89872"/>
                      </a:lnTo>
                      <a:lnTo>
                        <a:pt x="80575" y="71277"/>
                      </a:lnTo>
                      <a:lnTo>
                        <a:pt x="99169" y="71277"/>
                      </a:lnTo>
                      <a:close/>
                      <a:moveTo>
                        <a:pt x="114664" y="164248"/>
                      </a:moveTo>
                      <a:lnTo>
                        <a:pt x="114664" y="120862"/>
                      </a:lnTo>
                      <a:lnTo>
                        <a:pt x="139456" y="120862"/>
                      </a:lnTo>
                      <a:lnTo>
                        <a:pt x="139456" y="164248"/>
                      </a:lnTo>
                      <a:close/>
                      <a:moveTo>
                        <a:pt x="148753" y="58510"/>
                      </a:moveTo>
                      <a:lnTo>
                        <a:pt x="142958" y="68550"/>
                      </a:lnTo>
                      <a:lnTo>
                        <a:pt x="132855" y="62693"/>
                      </a:lnTo>
                      <a:lnTo>
                        <a:pt x="132855" y="74377"/>
                      </a:lnTo>
                      <a:lnTo>
                        <a:pt x="121265" y="74377"/>
                      </a:lnTo>
                      <a:lnTo>
                        <a:pt x="121265" y="62693"/>
                      </a:lnTo>
                      <a:lnTo>
                        <a:pt x="111162" y="68550"/>
                      </a:lnTo>
                      <a:lnTo>
                        <a:pt x="105367" y="58510"/>
                      </a:lnTo>
                      <a:lnTo>
                        <a:pt x="115501" y="52683"/>
                      </a:lnTo>
                      <a:lnTo>
                        <a:pt x="105367" y="46857"/>
                      </a:lnTo>
                      <a:lnTo>
                        <a:pt x="111162" y="36816"/>
                      </a:lnTo>
                      <a:lnTo>
                        <a:pt x="121265" y="42674"/>
                      </a:lnTo>
                      <a:lnTo>
                        <a:pt x="121265" y="30990"/>
                      </a:lnTo>
                      <a:lnTo>
                        <a:pt x="132855" y="30990"/>
                      </a:lnTo>
                      <a:lnTo>
                        <a:pt x="132855" y="42674"/>
                      </a:lnTo>
                      <a:lnTo>
                        <a:pt x="142958" y="36816"/>
                      </a:lnTo>
                      <a:lnTo>
                        <a:pt x="148753" y="46857"/>
                      </a:lnTo>
                      <a:lnTo>
                        <a:pt x="138619" y="52683"/>
                      </a:lnTo>
                      <a:close/>
                      <a:moveTo>
                        <a:pt x="173545" y="151852"/>
                      </a:moveTo>
                      <a:lnTo>
                        <a:pt x="154951" y="151852"/>
                      </a:lnTo>
                      <a:lnTo>
                        <a:pt x="154951" y="133258"/>
                      </a:lnTo>
                      <a:lnTo>
                        <a:pt x="173545" y="133258"/>
                      </a:lnTo>
                      <a:close/>
                      <a:moveTo>
                        <a:pt x="173545" y="120862"/>
                      </a:moveTo>
                      <a:lnTo>
                        <a:pt x="154951" y="120862"/>
                      </a:lnTo>
                      <a:lnTo>
                        <a:pt x="154951" y="102268"/>
                      </a:lnTo>
                      <a:lnTo>
                        <a:pt x="173545" y="102268"/>
                      </a:lnTo>
                      <a:close/>
                      <a:moveTo>
                        <a:pt x="173545" y="89872"/>
                      </a:moveTo>
                      <a:lnTo>
                        <a:pt x="154951" y="89872"/>
                      </a:lnTo>
                      <a:lnTo>
                        <a:pt x="154951" y="71277"/>
                      </a:lnTo>
                      <a:lnTo>
                        <a:pt x="173545" y="71277"/>
                      </a:lnTo>
                      <a:close/>
                      <a:moveTo>
                        <a:pt x="204535" y="151852"/>
                      </a:moveTo>
                      <a:lnTo>
                        <a:pt x="185941" y="151852"/>
                      </a:lnTo>
                      <a:lnTo>
                        <a:pt x="185941" y="133258"/>
                      </a:lnTo>
                      <a:lnTo>
                        <a:pt x="204535" y="133258"/>
                      </a:lnTo>
                      <a:close/>
                      <a:moveTo>
                        <a:pt x="204535" y="120862"/>
                      </a:moveTo>
                      <a:lnTo>
                        <a:pt x="185941" y="120862"/>
                      </a:lnTo>
                      <a:lnTo>
                        <a:pt x="185941" y="102268"/>
                      </a:lnTo>
                      <a:lnTo>
                        <a:pt x="204535" y="102268"/>
                      </a:lnTo>
                      <a:close/>
                      <a:moveTo>
                        <a:pt x="204535" y="89872"/>
                      </a:moveTo>
                      <a:lnTo>
                        <a:pt x="185941" y="89872"/>
                      </a:lnTo>
                      <a:lnTo>
                        <a:pt x="185941" y="71277"/>
                      </a:lnTo>
                      <a:lnTo>
                        <a:pt x="204535" y="71277"/>
                      </a:lnTo>
                      <a:close/>
                      <a:moveTo>
                        <a:pt x="235526" y="151852"/>
                      </a:moveTo>
                      <a:lnTo>
                        <a:pt x="216931" y="151852"/>
                      </a:lnTo>
                      <a:lnTo>
                        <a:pt x="216931" y="133258"/>
                      </a:lnTo>
                      <a:lnTo>
                        <a:pt x="235526" y="133258"/>
                      </a:lnTo>
                      <a:close/>
                      <a:moveTo>
                        <a:pt x="235526" y="120862"/>
                      </a:moveTo>
                      <a:lnTo>
                        <a:pt x="216931" y="120862"/>
                      </a:lnTo>
                      <a:lnTo>
                        <a:pt x="216931" y="102268"/>
                      </a:lnTo>
                      <a:lnTo>
                        <a:pt x="235526" y="102268"/>
                      </a:lnTo>
                      <a:close/>
                      <a:moveTo>
                        <a:pt x="235526" y="89872"/>
                      </a:moveTo>
                      <a:lnTo>
                        <a:pt x="216931" y="89872"/>
                      </a:lnTo>
                      <a:lnTo>
                        <a:pt x="216931" y="71277"/>
                      </a:lnTo>
                      <a:lnTo>
                        <a:pt x="235526" y="71277"/>
                      </a:lnTo>
                      <a:close/>
                    </a:path>
                  </a:pathLst>
                </a:custGeom>
                <a:grpFill/>
                <a:ln w="3076" cap="flat">
                  <a:noFill/>
                  <a:prstDash val="solid"/>
                  <a:miter/>
                </a:ln>
              </p:spPr>
              <p:txBody>
                <a:bodyPr/>
                <a:lstStyle/>
                <a:p>
                  <a:endParaRPr lang="en-US" noProof="0" dirty="0"/>
                </a:p>
              </p:txBody>
            </p:sp>
            <p:sp>
              <p:nvSpPr>
                <p:cNvPr id="11" name="Freeform: Shape 10">
                  <a:extLst>
                    <a:ext uri="{FF2B5EF4-FFF2-40B4-BE49-F238E27FC236}">
                      <a16:creationId xmlns:a16="http://schemas.microsoft.com/office/drawing/2014/main" id="{B5F91536-E1E2-EBD3-10BB-C98E1348EBFF}"/>
                    </a:ext>
                  </a:extLst>
                </p:cNvPr>
                <p:cNvSpPr/>
                <p:nvPr/>
              </p:nvSpPr>
              <p:spPr>
                <a:xfrm>
                  <a:off x="9124408" y="2635406"/>
                  <a:ext cx="107907" cy="62724"/>
                </a:xfrm>
                <a:custGeom>
                  <a:avLst/>
                  <a:gdLst>
                    <a:gd name="csX0" fmla="*/ 53954 w 107907"/>
                    <a:gd name="csY0" fmla="*/ 17540 h 62724"/>
                    <a:gd name="csX1" fmla="*/ 99169 w 107907"/>
                    <a:gd name="csY1" fmla="*/ 62724 h 62724"/>
                    <a:gd name="csX2" fmla="*/ 107908 w 107907"/>
                    <a:gd name="csY2" fmla="*/ 53985 h 62724"/>
                    <a:gd name="csX3" fmla="*/ 53954 w 107907"/>
                    <a:gd name="csY3" fmla="*/ 0 h 62724"/>
                    <a:gd name="csX4" fmla="*/ 0 w 107907"/>
                    <a:gd name="csY4" fmla="*/ 53985 h 62724"/>
                    <a:gd name="csX5" fmla="*/ 8739 w 107907"/>
                    <a:gd name="csY5" fmla="*/ 62724 h 62724"/>
                    <a:gd name="csX6" fmla="*/ 53954 w 107907"/>
                    <a:gd name="csY6" fmla="*/ 17540 h 62724"/>
                  </a:gdLst>
                  <a:ahLst/>
                  <a:cxnLst>
                    <a:cxn ang="0">
                      <a:pos x="csX0" y="csY0"/>
                    </a:cxn>
                    <a:cxn ang="0">
                      <a:pos x="csX1" y="csY1"/>
                    </a:cxn>
                    <a:cxn ang="0">
                      <a:pos x="csX2" y="csY2"/>
                    </a:cxn>
                    <a:cxn ang="0">
                      <a:pos x="csX3" y="csY3"/>
                    </a:cxn>
                    <a:cxn ang="0">
                      <a:pos x="csX4" y="csY4"/>
                    </a:cxn>
                    <a:cxn ang="0">
                      <a:pos x="csX5" y="csY5"/>
                    </a:cxn>
                    <a:cxn ang="0">
                      <a:pos x="csX6" y="csY6"/>
                    </a:cxn>
                  </a:cxnLst>
                  <a:rect l="l" t="t" r="r" b="b"/>
                  <a:pathLst>
                    <a:path w="107907" h="62724">
                      <a:moveTo>
                        <a:pt x="53954" y="17540"/>
                      </a:moveTo>
                      <a:lnTo>
                        <a:pt x="99169" y="62724"/>
                      </a:lnTo>
                      <a:lnTo>
                        <a:pt x="107908" y="53985"/>
                      </a:lnTo>
                      <a:lnTo>
                        <a:pt x="53954" y="0"/>
                      </a:lnTo>
                      <a:lnTo>
                        <a:pt x="0" y="53985"/>
                      </a:lnTo>
                      <a:lnTo>
                        <a:pt x="8739" y="62724"/>
                      </a:lnTo>
                      <a:lnTo>
                        <a:pt x="53954" y="17540"/>
                      </a:lnTo>
                      <a:close/>
                    </a:path>
                  </a:pathLst>
                </a:custGeom>
                <a:grpFill/>
                <a:ln w="3076" cap="flat">
                  <a:noFill/>
                  <a:prstDash val="solid"/>
                  <a:miter/>
                </a:ln>
              </p:spPr>
              <p:txBody>
                <a:bodyPr/>
                <a:lstStyle/>
                <a:p>
                  <a:endParaRPr lang="en-US" noProof="0" dirty="0"/>
                </a:p>
              </p:txBody>
            </p:sp>
          </p:grpSp>
          <p:grpSp>
            <p:nvGrpSpPr>
              <p:cNvPr id="18" name="Group 17">
                <a:extLst>
                  <a:ext uri="{FF2B5EF4-FFF2-40B4-BE49-F238E27FC236}">
                    <a16:creationId xmlns:a16="http://schemas.microsoft.com/office/drawing/2014/main" id="{8525F53A-265C-8F37-0C81-DD747419B99E}"/>
                  </a:ext>
                </a:extLst>
              </p:cNvPr>
              <p:cNvGrpSpPr/>
              <p:nvPr/>
            </p:nvGrpSpPr>
            <p:grpSpPr>
              <a:xfrm>
                <a:off x="8924126" y="2529530"/>
                <a:ext cx="467354" cy="455242"/>
                <a:chOff x="8924126" y="2529530"/>
                <a:chExt cx="467354" cy="455242"/>
              </a:xfrm>
              <a:grpFill/>
            </p:grpSpPr>
            <p:sp>
              <p:nvSpPr>
                <p:cNvPr id="13" name="Freeform: Shape 12">
                  <a:extLst>
                    <a:ext uri="{FF2B5EF4-FFF2-40B4-BE49-F238E27FC236}">
                      <a16:creationId xmlns:a16="http://schemas.microsoft.com/office/drawing/2014/main" id="{94CDB833-AC33-306B-A1C5-C117F4A83802}"/>
                    </a:ext>
                  </a:extLst>
                </p:cNvPr>
                <p:cNvSpPr/>
                <p:nvPr/>
              </p:nvSpPr>
              <p:spPr>
                <a:xfrm>
                  <a:off x="8924126" y="2658905"/>
                  <a:ext cx="235836" cy="295367"/>
                </a:xfrm>
                <a:custGeom>
                  <a:avLst/>
                  <a:gdLst>
                    <a:gd name="csX0" fmla="*/ 222965 w 235836"/>
                    <a:gd name="csY0" fmla="*/ 267248 h 295367"/>
                    <a:gd name="csX1" fmla="*/ 68353 w 235836"/>
                    <a:gd name="csY1" fmla="*/ 84563 h 295367"/>
                    <a:gd name="csX2" fmla="*/ 71773 w 235836"/>
                    <a:gd name="csY2" fmla="*/ 51147 h 295367"/>
                    <a:gd name="csX3" fmla="*/ 72343 w 235836"/>
                    <a:gd name="csY3" fmla="*/ 51147 h 295367"/>
                    <a:gd name="csX4" fmla="*/ 85381 w 235836"/>
                    <a:gd name="csY4" fmla="*/ 73733 h 295367"/>
                    <a:gd name="csX5" fmla="*/ 104868 w 235836"/>
                    <a:gd name="csY5" fmla="*/ 78970 h 295367"/>
                    <a:gd name="csX6" fmla="*/ 110105 w 235836"/>
                    <a:gd name="csY6" fmla="*/ 59483 h 295367"/>
                    <a:gd name="csX7" fmla="*/ 79824 w 235836"/>
                    <a:gd name="csY7" fmla="*/ 7114 h 295367"/>
                    <a:gd name="csX8" fmla="*/ 71203 w 235836"/>
                    <a:gd name="csY8" fmla="*/ 488 h 295367"/>
                    <a:gd name="csX9" fmla="*/ 60373 w 235836"/>
                    <a:gd name="csY9" fmla="*/ 1913 h 295367"/>
                    <a:gd name="csX10" fmla="*/ 7648 w 235836"/>
                    <a:gd name="csY10" fmla="*/ 32337 h 295367"/>
                    <a:gd name="csX11" fmla="*/ 1626 w 235836"/>
                    <a:gd name="csY11" fmla="*/ 51569 h 295367"/>
                    <a:gd name="csX12" fmla="*/ 20858 w 235836"/>
                    <a:gd name="csY12" fmla="*/ 57590 h 295367"/>
                    <a:gd name="csX13" fmla="*/ 21898 w 235836"/>
                    <a:gd name="csY13" fmla="*/ 56989 h 295367"/>
                    <a:gd name="csX14" fmla="*/ 43700 w 235836"/>
                    <a:gd name="csY14" fmla="*/ 44378 h 295367"/>
                    <a:gd name="csX15" fmla="*/ 39853 w 235836"/>
                    <a:gd name="csY15" fmla="*/ 84563 h 295367"/>
                    <a:gd name="csX16" fmla="*/ 217978 w 235836"/>
                    <a:gd name="csY16" fmla="*/ 295321 h 295367"/>
                    <a:gd name="csX17" fmla="*/ 220400 w 235836"/>
                    <a:gd name="csY17" fmla="*/ 295321 h 295367"/>
                    <a:gd name="csX18" fmla="*/ 235790 w 235836"/>
                    <a:gd name="csY18" fmla="*/ 282211 h 295367"/>
                    <a:gd name="csX19" fmla="*/ 222680 w 235836"/>
                    <a:gd name="csY19" fmla="*/ 266821 h 2953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35836" h="295367">
                      <a:moveTo>
                        <a:pt x="222965" y="267248"/>
                      </a:moveTo>
                      <a:cubicBezTo>
                        <a:pt x="133589" y="252531"/>
                        <a:pt x="68092" y="175143"/>
                        <a:pt x="68353" y="84563"/>
                      </a:cubicBezTo>
                      <a:cubicBezTo>
                        <a:pt x="68487" y="73344"/>
                        <a:pt x="69631" y="62161"/>
                        <a:pt x="71773" y="51147"/>
                      </a:cubicBezTo>
                      <a:lnTo>
                        <a:pt x="72343" y="51147"/>
                      </a:lnTo>
                      <a:lnTo>
                        <a:pt x="85381" y="73733"/>
                      </a:lnTo>
                      <a:cubicBezTo>
                        <a:pt x="89316" y="80560"/>
                        <a:pt x="98041" y="82905"/>
                        <a:pt x="104868" y="78970"/>
                      </a:cubicBezTo>
                      <a:cubicBezTo>
                        <a:pt x="111695" y="75035"/>
                        <a:pt x="114040" y="66310"/>
                        <a:pt x="110105" y="59483"/>
                      </a:cubicBezTo>
                      <a:lnTo>
                        <a:pt x="79824" y="7114"/>
                      </a:lnTo>
                      <a:cubicBezTo>
                        <a:pt x="77939" y="3853"/>
                        <a:pt x="74839" y="1471"/>
                        <a:pt x="71203" y="488"/>
                      </a:cubicBezTo>
                      <a:cubicBezTo>
                        <a:pt x="67547" y="-494"/>
                        <a:pt x="63650" y="19"/>
                        <a:pt x="60373" y="1913"/>
                      </a:cubicBezTo>
                      <a:lnTo>
                        <a:pt x="7648" y="32337"/>
                      </a:lnTo>
                      <a:cubicBezTo>
                        <a:pt x="674" y="35985"/>
                        <a:pt x="-2022" y="44596"/>
                        <a:pt x="1626" y="51569"/>
                      </a:cubicBezTo>
                      <a:cubicBezTo>
                        <a:pt x="5274" y="58543"/>
                        <a:pt x="13885" y="61238"/>
                        <a:pt x="20858" y="57590"/>
                      </a:cubicBezTo>
                      <a:cubicBezTo>
                        <a:pt x="21213" y="57405"/>
                        <a:pt x="21560" y="57205"/>
                        <a:pt x="21898" y="56989"/>
                      </a:cubicBezTo>
                      <a:lnTo>
                        <a:pt x="43700" y="44378"/>
                      </a:lnTo>
                      <a:cubicBezTo>
                        <a:pt x="41164" y="57624"/>
                        <a:pt x="39876" y="71078"/>
                        <a:pt x="39853" y="84563"/>
                      </a:cubicBezTo>
                      <a:cubicBezTo>
                        <a:pt x="39529" y="188984"/>
                        <a:pt x="114963" y="278238"/>
                        <a:pt x="217978" y="295321"/>
                      </a:cubicBezTo>
                      <a:lnTo>
                        <a:pt x="220400" y="295321"/>
                      </a:lnTo>
                      <a:cubicBezTo>
                        <a:pt x="228270" y="295951"/>
                        <a:pt x="235160" y="290081"/>
                        <a:pt x="235790" y="282211"/>
                      </a:cubicBezTo>
                      <a:cubicBezTo>
                        <a:pt x="236420" y="274340"/>
                        <a:pt x="230550" y="267451"/>
                        <a:pt x="222680" y="266821"/>
                      </a:cubicBezTo>
                      <a:close/>
                    </a:path>
                  </a:pathLst>
                </a:custGeom>
                <a:grpFill/>
                <a:ln w="7045" cap="flat">
                  <a:noFill/>
                  <a:prstDash val="solid"/>
                  <a:miter/>
                </a:ln>
              </p:spPr>
              <p:txBody>
                <a:bodyPr/>
                <a:lstStyle/>
                <a:p>
                  <a:endParaRPr lang="en-US" noProof="0" dirty="0"/>
                </a:p>
              </p:txBody>
            </p:sp>
            <p:sp>
              <p:nvSpPr>
                <p:cNvPr id="14" name="Freeform: Shape 13">
                  <a:extLst>
                    <a:ext uri="{FF2B5EF4-FFF2-40B4-BE49-F238E27FC236}">
                      <a16:creationId xmlns:a16="http://schemas.microsoft.com/office/drawing/2014/main" id="{DA2FB6F3-67A4-F404-9D39-BCF947A2533B}"/>
                    </a:ext>
                  </a:extLst>
                </p:cNvPr>
                <p:cNvSpPr/>
                <p:nvPr/>
              </p:nvSpPr>
              <p:spPr>
                <a:xfrm>
                  <a:off x="9196714" y="2659593"/>
                  <a:ext cx="194766" cy="325179"/>
                </a:xfrm>
                <a:custGeom>
                  <a:avLst/>
                  <a:gdLst>
                    <a:gd name="csX0" fmla="*/ 194765 w 194766"/>
                    <a:gd name="csY0" fmla="*/ 83875 h 325179"/>
                    <a:gd name="csX1" fmla="*/ 181441 w 194766"/>
                    <a:gd name="csY1" fmla="*/ 9276 h 325179"/>
                    <a:gd name="csX2" fmla="*/ 163094 w 194766"/>
                    <a:gd name="csY2" fmla="*/ 904 h 325179"/>
                    <a:gd name="csX3" fmla="*/ 154722 w 194766"/>
                    <a:gd name="csY3" fmla="*/ 19251 h 325179"/>
                    <a:gd name="csX4" fmla="*/ 45700 w 194766"/>
                    <a:gd name="csY4" fmla="*/ 257472 h 325179"/>
                    <a:gd name="csX5" fmla="*/ 43644 w 194766"/>
                    <a:gd name="csY5" fmla="*/ 258224 h 325179"/>
                    <a:gd name="csX6" fmla="*/ 43644 w 194766"/>
                    <a:gd name="csY6" fmla="*/ 258224 h 325179"/>
                    <a:gd name="csX7" fmla="*/ 56611 w 194766"/>
                    <a:gd name="csY7" fmla="*/ 235566 h 325179"/>
                    <a:gd name="csX8" fmla="*/ 51339 w 194766"/>
                    <a:gd name="csY8" fmla="*/ 216044 h 325179"/>
                    <a:gd name="csX9" fmla="*/ 31816 w 194766"/>
                    <a:gd name="csY9" fmla="*/ 221316 h 325179"/>
                    <a:gd name="csX10" fmla="*/ 1891 w 194766"/>
                    <a:gd name="csY10" fmla="*/ 273828 h 325179"/>
                    <a:gd name="csX11" fmla="*/ 7163 w 194766"/>
                    <a:gd name="csY11" fmla="*/ 293278 h 325179"/>
                    <a:gd name="csX12" fmla="*/ 7164 w 194766"/>
                    <a:gd name="csY12" fmla="*/ 293279 h 325179"/>
                    <a:gd name="csX13" fmla="*/ 59675 w 194766"/>
                    <a:gd name="csY13" fmla="*/ 323275 h 325179"/>
                    <a:gd name="csX14" fmla="*/ 79197 w 194766"/>
                    <a:gd name="csY14" fmla="*/ 318003 h 325179"/>
                    <a:gd name="csX15" fmla="*/ 73925 w 194766"/>
                    <a:gd name="csY15" fmla="*/ 298480 h 325179"/>
                    <a:gd name="csX16" fmla="*/ 51695 w 194766"/>
                    <a:gd name="csY16" fmla="*/ 285869 h 325179"/>
                    <a:gd name="csX17" fmla="*/ 194765 w 194766"/>
                    <a:gd name="csY17" fmla="*/ 83875 h 3251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94766" h="325179">
                      <a:moveTo>
                        <a:pt x="194765" y="83875"/>
                      </a:moveTo>
                      <a:cubicBezTo>
                        <a:pt x="194794" y="58415"/>
                        <a:pt x="190282" y="33153"/>
                        <a:pt x="181441" y="9276"/>
                      </a:cubicBezTo>
                      <a:cubicBezTo>
                        <a:pt x="178687" y="1898"/>
                        <a:pt x="170472" y="-1850"/>
                        <a:pt x="163094" y="904"/>
                      </a:cubicBezTo>
                      <a:cubicBezTo>
                        <a:pt x="155716" y="3659"/>
                        <a:pt x="151968" y="11873"/>
                        <a:pt x="154722" y="19251"/>
                      </a:cubicBezTo>
                      <a:cubicBezTo>
                        <a:pt x="190399" y="115140"/>
                        <a:pt x="141589" y="221795"/>
                        <a:pt x="45700" y="257472"/>
                      </a:cubicBezTo>
                      <a:cubicBezTo>
                        <a:pt x="45016" y="257727"/>
                        <a:pt x="44330" y="257977"/>
                        <a:pt x="43644" y="258224"/>
                      </a:cubicBezTo>
                      <a:lnTo>
                        <a:pt x="43644" y="258224"/>
                      </a:lnTo>
                      <a:lnTo>
                        <a:pt x="56611" y="235566"/>
                      </a:lnTo>
                      <a:cubicBezTo>
                        <a:pt x="60546" y="228719"/>
                        <a:pt x="58186" y="219979"/>
                        <a:pt x="51339" y="216044"/>
                      </a:cubicBezTo>
                      <a:cubicBezTo>
                        <a:pt x="44491" y="212109"/>
                        <a:pt x="35751" y="214469"/>
                        <a:pt x="31816" y="221316"/>
                      </a:cubicBezTo>
                      <a:lnTo>
                        <a:pt x="1891" y="273828"/>
                      </a:lnTo>
                      <a:cubicBezTo>
                        <a:pt x="-2024" y="280655"/>
                        <a:pt x="336" y="289363"/>
                        <a:pt x="7163" y="293278"/>
                      </a:cubicBezTo>
                      <a:cubicBezTo>
                        <a:pt x="7163" y="293279"/>
                        <a:pt x="7164" y="293279"/>
                        <a:pt x="7164" y="293279"/>
                      </a:cubicBezTo>
                      <a:lnTo>
                        <a:pt x="59675" y="323275"/>
                      </a:lnTo>
                      <a:cubicBezTo>
                        <a:pt x="66522" y="327210"/>
                        <a:pt x="75262" y="324850"/>
                        <a:pt x="79197" y="318003"/>
                      </a:cubicBezTo>
                      <a:cubicBezTo>
                        <a:pt x="83132" y="311155"/>
                        <a:pt x="80772" y="302415"/>
                        <a:pt x="73925" y="298480"/>
                      </a:cubicBezTo>
                      <a:lnTo>
                        <a:pt x="51695" y="285869"/>
                      </a:lnTo>
                      <a:cubicBezTo>
                        <a:pt x="137663" y="256046"/>
                        <a:pt x="195160" y="174868"/>
                        <a:pt x="194765" y="83875"/>
                      </a:cubicBezTo>
                      <a:close/>
                    </a:path>
                  </a:pathLst>
                </a:custGeom>
                <a:grpFill/>
                <a:ln w="7045" cap="flat">
                  <a:noFill/>
                  <a:prstDash val="solid"/>
                  <a:miter/>
                </a:ln>
              </p:spPr>
              <p:txBody>
                <a:bodyPr/>
                <a:lstStyle/>
                <a:p>
                  <a:endParaRPr lang="en-US" noProof="0" dirty="0"/>
                </a:p>
              </p:txBody>
            </p:sp>
            <p:sp>
              <p:nvSpPr>
                <p:cNvPr id="15" name="Freeform: Shape 14">
                  <a:extLst>
                    <a:ext uri="{FF2B5EF4-FFF2-40B4-BE49-F238E27FC236}">
                      <a16:creationId xmlns:a16="http://schemas.microsoft.com/office/drawing/2014/main" id="{2383254A-7F3D-9324-02D9-18D554D0756A}"/>
                    </a:ext>
                  </a:extLst>
                </p:cNvPr>
                <p:cNvSpPr/>
                <p:nvPr/>
              </p:nvSpPr>
              <p:spPr>
                <a:xfrm>
                  <a:off x="9010852" y="2529530"/>
                  <a:ext cx="334171" cy="99749"/>
                </a:xfrm>
                <a:custGeom>
                  <a:avLst/>
                  <a:gdLst>
                    <a:gd name="csX0" fmla="*/ 259502 w 334171"/>
                    <a:gd name="csY0" fmla="*/ 71224 h 99749"/>
                    <a:gd name="csX1" fmla="*/ 245252 w 334171"/>
                    <a:gd name="csY1" fmla="*/ 85474 h 99749"/>
                    <a:gd name="csX2" fmla="*/ 259502 w 334171"/>
                    <a:gd name="csY2" fmla="*/ 99724 h 99749"/>
                    <a:gd name="csX3" fmla="*/ 318069 w 334171"/>
                    <a:gd name="csY3" fmla="*/ 99724 h 99749"/>
                    <a:gd name="csX4" fmla="*/ 319708 w 334171"/>
                    <a:gd name="csY4" fmla="*/ 99724 h 99749"/>
                    <a:gd name="csX5" fmla="*/ 327403 w 334171"/>
                    <a:gd name="csY5" fmla="*/ 97373 h 99749"/>
                    <a:gd name="csX6" fmla="*/ 328400 w 334171"/>
                    <a:gd name="csY6" fmla="*/ 96731 h 99749"/>
                    <a:gd name="csX7" fmla="*/ 328828 w 334171"/>
                    <a:gd name="csY7" fmla="*/ 96375 h 99749"/>
                    <a:gd name="csX8" fmla="*/ 328828 w 334171"/>
                    <a:gd name="csY8" fmla="*/ 96375 h 99749"/>
                    <a:gd name="csX9" fmla="*/ 329754 w 334171"/>
                    <a:gd name="csY9" fmla="*/ 95663 h 99749"/>
                    <a:gd name="csX10" fmla="*/ 334172 w 334171"/>
                    <a:gd name="csY10" fmla="*/ 85474 h 99749"/>
                    <a:gd name="csX11" fmla="*/ 334172 w 334171"/>
                    <a:gd name="csY11" fmla="*/ 25054 h 99749"/>
                    <a:gd name="csX12" fmla="*/ 319922 w 334171"/>
                    <a:gd name="csY12" fmla="*/ 10804 h 99749"/>
                    <a:gd name="csX13" fmla="*/ 305672 w 334171"/>
                    <a:gd name="csY13" fmla="*/ 25054 h 99749"/>
                    <a:gd name="csX14" fmla="*/ 305672 w 334171"/>
                    <a:gd name="csY14" fmla="*/ 51060 h 99749"/>
                    <a:gd name="csX15" fmla="*/ 305672 w 334171"/>
                    <a:gd name="csY15" fmla="*/ 51060 h 99749"/>
                    <a:gd name="csX16" fmla="*/ 4343 w 334171"/>
                    <a:gd name="csY16" fmla="*/ 75119 h 99749"/>
                    <a:gd name="csX17" fmla="*/ 3358 w 334171"/>
                    <a:gd name="csY17" fmla="*/ 76283 h 99749"/>
                    <a:gd name="csX18" fmla="*/ 5068 w 334171"/>
                    <a:gd name="csY18" fmla="*/ 96375 h 99749"/>
                    <a:gd name="csX19" fmla="*/ 25160 w 334171"/>
                    <a:gd name="csY19" fmla="*/ 94665 h 99749"/>
                    <a:gd name="csX20" fmla="*/ 285080 w 334171"/>
                    <a:gd name="csY20" fmla="*/ 71010 h 997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334171" h="99749">
                      <a:moveTo>
                        <a:pt x="259502" y="71224"/>
                      </a:moveTo>
                      <a:cubicBezTo>
                        <a:pt x="251631" y="71224"/>
                        <a:pt x="245252" y="77603"/>
                        <a:pt x="245252" y="85474"/>
                      </a:cubicBezTo>
                      <a:cubicBezTo>
                        <a:pt x="245252" y="93344"/>
                        <a:pt x="251631" y="99724"/>
                        <a:pt x="259502" y="99724"/>
                      </a:cubicBezTo>
                      <a:lnTo>
                        <a:pt x="318069" y="99724"/>
                      </a:lnTo>
                      <a:cubicBezTo>
                        <a:pt x="318615" y="99759"/>
                        <a:pt x="319162" y="99759"/>
                        <a:pt x="319708" y="99724"/>
                      </a:cubicBezTo>
                      <a:cubicBezTo>
                        <a:pt x="322450" y="99724"/>
                        <a:pt x="325130" y="98906"/>
                        <a:pt x="327403" y="97373"/>
                      </a:cubicBezTo>
                      <a:lnTo>
                        <a:pt x="328400" y="96731"/>
                      </a:lnTo>
                      <a:lnTo>
                        <a:pt x="328828" y="96375"/>
                      </a:lnTo>
                      <a:lnTo>
                        <a:pt x="328828" y="96375"/>
                      </a:lnTo>
                      <a:lnTo>
                        <a:pt x="329754" y="95663"/>
                      </a:lnTo>
                      <a:cubicBezTo>
                        <a:pt x="332544" y="93003"/>
                        <a:pt x="334137" y="89328"/>
                        <a:pt x="334172" y="85474"/>
                      </a:cubicBezTo>
                      <a:lnTo>
                        <a:pt x="334172" y="25054"/>
                      </a:lnTo>
                      <a:cubicBezTo>
                        <a:pt x="334172" y="17183"/>
                        <a:pt x="327792" y="10804"/>
                        <a:pt x="319922" y="10804"/>
                      </a:cubicBezTo>
                      <a:cubicBezTo>
                        <a:pt x="312051" y="10804"/>
                        <a:pt x="305672" y="17183"/>
                        <a:pt x="305672" y="25054"/>
                      </a:cubicBezTo>
                      <a:lnTo>
                        <a:pt x="305672" y="51060"/>
                      </a:lnTo>
                      <a:lnTo>
                        <a:pt x="305672" y="51060"/>
                      </a:lnTo>
                      <a:cubicBezTo>
                        <a:pt x="215818" y="-25506"/>
                        <a:pt x="80908" y="-14734"/>
                        <a:pt x="4343" y="75119"/>
                      </a:cubicBezTo>
                      <a:cubicBezTo>
                        <a:pt x="4013" y="75505"/>
                        <a:pt x="3685" y="75893"/>
                        <a:pt x="3358" y="76283"/>
                      </a:cubicBezTo>
                      <a:cubicBezTo>
                        <a:pt x="-1718" y="82303"/>
                        <a:pt x="-953" y="91299"/>
                        <a:pt x="5068" y="96375"/>
                      </a:cubicBezTo>
                      <a:cubicBezTo>
                        <a:pt x="11088" y="101451"/>
                        <a:pt x="20084" y="100686"/>
                        <a:pt x="25160" y="94665"/>
                      </a:cubicBezTo>
                      <a:cubicBezTo>
                        <a:pt x="90596" y="16725"/>
                        <a:pt x="206650" y="6164"/>
                        <a:pt x="285080" y="71010"/>
                      </a:cubicBezTo>
                      <a:close/>
                    </a:path>
                  </a:pathLst>
                </a:custGeom>
                <a:grpFill/>
                <a:ln w="7045" cap="flat">
                  <a:noFill/>
                  <a:prstDash val="solid"/>
                  <a:miter/>
                </a:ln>
              </p:spPr>
              <p:txBody>
                <a:bodyPr/>
                <a:lstStyle/>
                <a:p>
                  <a:endParaRPr lang="en-US" noProof="0" dirty="0"/>
                </a:p>
              </p:txBody>
            </p:sp>
          </p:grpSp>
        </p:grpSp>
      </p:grpSp>
      <p:sp>
        <p:nvSpPr>
          <p:cNvPr id="2" name="Slide Number Placeholder 1">
            <a:extLst>
              <a:ext uri="{FF2B5EF4-FFF2-40B4-BE49-F238E27FC236}">
                <a16:creationId xmlns:a16="http://schemas.microsoft.com/office/drawing/2014/main" id="{3460FC5C-A787-1DB8-4CA0-7E7163FCBC41}"/>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26</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grpSp>
        <p:nvGrpSpPr>
          <p:cNvPr id="41" name="Group 40">
            <a:extLst>
              <a:ext uri="{FF2B5EF4-FFF2-40B4-BE49-F238E27FC236}">
                <a16:creationId xmlns:a16="http://schemas.microsoft.com/office/drawing/2014/main" id="{C87BB953-24A7-ABAF-0B4E-8237592C95BC}"/>
              </a:ext>
            </a:extLst>
          </p:cNvPr>
          <p:cNvGrpSpPr/>
          <p:nvPr/>
        </p:nvGrpSpPr>
        <p:grpSpPr>
          <a:xfrm>
            <a:off x="6507756" y="2427245"/>
            <a:ext cx="612000" cy="612000"/>
            <a:chOff x="10614395" y="2443382"/>
            <a:chExt cx="612000" cy="612000"/>
          </a:xfrm>
        </p:grpSpPr>
        <p:sp>
          <p:nvSpPr>
            <p:cNvPr id="22" name="Flowchart: Connector 21">
              <a:extLst>
                <a:ext uri="{FF2B5EF4-FFF2-40B4-BE49-F238E27FC236}">
                  <a16:creationId xmlns:a16="http://schemas.microsoft.com/office/drawing/2014/main" id="{35A194D6-343D-F414-6F2A-90E80A365871}"/>
                </a:ext>
              </a:extLst>
            </p:cNvPr>
            <p:cNvSpPr/>
            <p:nvPr/>
          </p:nvSpPr>
          <p:spPr>
            <a:xfrm>
              <a:off x="10614395" y="2443382"/>
              <a:ext cx="612000" cy="612000"/>
            </a:xfrm>
            <a:prstGeom prst="flowChartConnector">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1A1A17"/>
                  </a:solidFill>
                </a:ln>
                <a:solidFill>
                  <a:srgbClr val="FFFFFF"/>
                </a:solidFill>
                <a:effectLst/>
                <a:uLnTx/>
                <a:uFillTx/>
                <a:latin typeface="Arial"/>
                <a:ea typeface="+mn-ea"/>
                <a:cs typeface="+mn-cs"/>
              </a:endParaRPr>
            </a:p>
          </p:txBody>
        </p:sp>
        <p:grpSp>
          <p:nvGrpSpPr>
            <p:cNvPr id="34" name="Group 33">
              <a:extLst>
                <a:ext uri="{FF2B5EF4-FFF2-40B4-BE49-F238E27FC236}">
                  <a16:creationId xmlns:a16="http://schemas.microsoft.com/office/drawing/2014/main" id="{EA637CAF-FCBD-A194-A194-0924FC85F5F6}"/>
                </a:ext>
              </a:extLst>
            </p:cNvPr>
            <p:cNvGrpSpPr/>
            <p:nvPr/>
          </p:nvGrpSpPr>
          <p:grpSpPr>
            <a:xfrm>
              <a:off x="10667084" y="2532981"/>
              <a:ext cx="467354" cy="455242"/>
              <a:chOff x="8924126" y="2529530"/>
              <a:chExt cx="467354" cy="455242"/>
            </a:xfrm>
            <a:solidFill>
              <a:schemeClr val="accent3">
                <a:lumMod val="75000"/>
              </a:schemeClr>
            </a:solidFill>
          </p:grpSpPr>
          <p:sp>
            <p:nvSpPr>
              <p:cNvPr id="35" name="Freeform: Shape 34">
                <a:extLst>
                  <a:ext uri="{FF2B5EF4-FFF2-40B4-BE49-F238E27FC236}">
                    <a16:creationId xmlns:a16="http://schemas.microsoft.com/office/drawing/2014/main" id="{805A4D33-7AB3-E658-860C-F60BD6CC3845}"/>
                  </a:ext>
                </a:extLst>
              </p:cNvPr>
              <p:cNvSpPr/>
              <p:nvPr/>
            </p:nvSpPr>
            <p:spPr>
              <a:xfrm>
                <a:off x="8924126" y="2658905"/>
                <a:ext cx="235836" cy="295367"/>
              </a:xfrm>
              <a:custGeom>
                <a:avLst/>
                <a:gdLst>
                  <a:gd name="csX0" fmla="*/ 222965 w 235836"/>
                  <a:gd name="csY0" fmla="*/ 267248 h 295367"/>
                  <a:gd name="csX1" fmla="*/ 68353 w 235836"/>
                  <a:gd name="csY1" fmla="*/ 84563 h 295367"/>
                  <a:gd name="csX2" fmla="*/ 71773 w 235836"/>
                  <a:gd name="csY2" fmla="*/ 51147 h 295367"/>
                  <a:gd name="csX3" fmla="*/ 72343 w 235836"/>
                  <a:gd name="csY3" fmla="*/ 51147 h 295367"/>
                  <a:gd name="csX4" fmla="*/ 85381 w 235836"/>
                  <a:gd name="csY4" fmla="*/ 73733 h 295367"/>
                  <a:gd name="csX5" fmla="*/ 104868 w 235836"/>
                  <a:gd name="csY5" fmla="*/ 78970 h 295367"/>
                  <a:gd name="csX6" fmla="*/ 110105 w 235836"/>
                  <a:gd name="csY6" fmla="*/ 59483 h 295367"/>
                  <a:gd name="csX7" fmla="*/ 79824 w 235836"/>
                  <a:gd name="csY7" fmla="*/ 7114 h 295367"/>
                  <a:gd name="csX8" fmla="*/ 71203 w 235836"/>
                  <a:gd name="csY8" fmla="*/ 488 h 295367"/>
                  <a:gd name="csX9" fmla="*/ 60373 w 235836"/>
                  <a:gd name="csY9" fmla="*/ 1913 h 295367"/>
                  <a:gd name="csX10" fmla="*/ 7648 w 235836"/>
                  <a:gd name="csY10" fmla="*/ 32337 h 295367"/>
                  <a:gd name="csX11" fmla="*/ 1626 w 235836"/>
                  <a:gd name="csY11" fmla="*/ 51569 h 295367"/>
                  <a:gd name="csX12" fmla="*/ 20858 w 235836"/>
                  <a:gd name="csY12" fmla="*/ 57590 h 295367"/>
                  <a:gd name="csX13" fmla="*/ 21898 w 235836"/>
                  <a:gd name="csY13" fmla="*/ 56989 h 295367"/>
                  <a:gd name="csX14" fmla="*/ 43700 w 235836"/>
                  <a:gd name="csY14" fmla="*/ 44378 h 295367"/>
                  <a:gd name="csX15" fmla="*/ 39853 w 235836"/>
                  <a:gd name="csY15" fmla="*/ 84563 h 295367"/>
                  <a:gd name="csX16" fmla="*/ 217978 w 235836"/>
                  <a:gd name="csY16" fmla="*/ 295321 h 295367"/>
                  <a:gd name="csX17" fmla="*/ 220400 w 235836"/>
                  <a:gd name="csY17" fmla="*/ 295321 h 295367"/>
                  <a:gd name="csX18" fmla="*/ 235790 w 235836"/>
                  <a:gd name="csY18" fmla="*/ 282211 h 295367"/>
                  <a:gd name="csX19" fmla="*/ 222680 w 235836"/>
                  <a:gd name="csY19" fmla="*/ 266821 h 29536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Lst>
                <a:rect l="l" t="t" r="r" b="b"/>
                <a:pathLst>
                  <a:path w="235836" h="295367">
                    <a:moveTo>
                      <a:pt x="222965" y="267248"/>
                    </a:moveTo>
                    <a:cubicBezTo>
                      <a:pt x="133589" y="252531"/>
                      <a:pt x="68092" y="175143"/>
                      <a:pt x="68353" y="84563"/>
                    </a:cubicBezTo>
                    <a:cubicBezTo>
                      <a:pt x="68487" y="73344"/>
                      <a:pt x="69631" y="62161"/>
                      <a:pt x="71773" y="51147"/>
                    </a:cubicBezTo>
                    <a:lnTo>
                      <a:pt x="72343" y="51147"/>
                    </a:lnTo>
                    <a:lnTo>
                      <a:pt x="85381" y="73733"/>
                    </a:lnTo>
                    <a:cubicBezTo>
                      <a:pt x="89316" y="80560"/>
                      <a:pt x="98041" y="82905"/>
                      <a:pt x="104868" y="78970"/>
                    </a:cubicBezTo>
                    <a:cubicBezTo>
                      <a:pt x="111695" y="75035"/>
                      <a:pt x="114040" y="66310"/>
                      <a:pt x="110105" y="59483"/>
                    </a:cubicBezTo>
                    <a:lnTo>
                      <a:pt x="79824" y="7114"/>
                    </a:lnTo>
                    <a:cubicBezTo>
                      <a:pt x="77939" y="3853"/>
                      <a:pt x="74839" y="1471"/>
                      <a:pt x="71203" y="488"/>
                    </a:cubicBezTo>
                    <a:cubicBezTo>
                      <a:pt x="67547" y="-494"/>
                      <a:pt x="63650" y="19"/>
                      <a:pt x="60373" y="1913"/>
                    </a:cubicBezTo>
                    <a:lnTo>
                      <a:pt x="7648" y="32337"/>
                    </a:lnTo>
                    <a:cubicBezTo>
                      <a:pt x="674" y="35985"/>
                      <a:pt x="-2022" y="44596"/>
                      <a:pt x="1626" y="51569"/>
                    </a:cubicBezTo>
                    <a:cubicBezTo>
                      <a:pt x="5274" y="58543"/>
                      <a:pt x="13885" y="61238"/>
                      <a:pt x="20858" y="57590"/>
                    </a:cubicBezTo>
                    <a:cubicBezTo>
                      <a:pt x="21213" y="57405"/>
                      <a:pt x="21560" y="57205"/>
                      <a:pt x="21898" y="56989"/>
                    </a:cubicBezTo>
                    <a:lnTo>
                      <a:pt x="43700" y="44378"/>
                    </a:lnTo>
                    <a:cubicBezTo>
                      <a:pt x="41164" y="57624"/>
                      <a:pt x="39876" y="71078"/>
                      <a:pt x="39853" y="84563"/>
                    </a:cubicBezTo>
                    <a:cubicBezTo>
                      <a:pt x="39529" y="188984"/>
                      <a:pt x="114963" y="278238"/>
                      <a:pt x="217978" y="295321"/>
                    </a:cubicBezTo>
                    <a:lnTo>
                      <a:pt x="220400" y="295321"/>
                    </a:lnTo>
                    <a:cubicBezTo>
                      <a:pt x="228270" y="295951"/>
                      <a:pt x="235160" y="290081"/>
                      <a:pt x="235790" y="282211"/>
                    </a:cubicBezTo>
                    <a:cubicBezTo>
                      <a:pt x="236420" y="274340"/>
                      <a:pt x="230550" y="267451"/>
                      <a:pt x="222680" y="266821"/>
                    </a:cubicBezTo>
                    <a:close/>
                  </a:path>
                </a:pathLst>
              </a:custGeom>
              <a:grpFill/>
              <a:ln w="7045" cap="flat">
                <a:noFill/>
                <a:prstDash val="solid"/>
                <a:miter/>
              </a:ln>
            </p:spPr>
            <p:txBody>
              <a:bodyPr/>
              <a:lstStyle/>
              <a:p>
                <a:endParaRPr lang="en-US" noProof="0" dirty="0"/>
              </a:p>
            </p:txBody>
          </p:sp>
          <p:sp>
            <p:nvSpPr>
              <p:cNvPr id="36" name="Freeform: Shape 35">
                <a:extLst>
                  <a:ext uri="{FF2B5EF4-FFF2-40B4-BE49-F238E27FC236}">
                    <a16:creationId xmlns:a16="http://schemas.microsoft.com/office/drawing/2014/main" id="{5CFF4B76-DA9F-D44A-01A6-AD30EED7423A}"/>
                  </a:ext>
                </a:extLst>
              </p:cNvPr>
              <p:cNvSpPr/>
              <p:nvPr/>
            </p:nvSpPr>
            <p:spPr>
              <a:xfrm>
                <a:off x="9196714" y="2659593"/>
                <a:ext cx="194766" cy="325179"/>
              </a:xfrm>
              <a:custGeom>
                <a:avLst/>
                <a:gdLst>
                  <a:gd name="csX0" fmla="*/ 194765 w 194766"/>
                  <a:gd name="csY0" fmla="*/ 83875 h 325179"/>
                  <a:gd name="csX1" fmla="*/ 181441 w 194766"/>
                  <a:gd name="csY1" fmla="*/ 9276 h 325179"/>
                  <a:gd name="csX2" fmla="*/ 163094 w 194766"/>
                  <a:gd name="csY2" fmla="*/ 904 h 325179"/>
                  <a:gd name="csX3" fmla="*/ 154722 w 194766"/>
                  <a:gd name="csY3" fmla="*/ 19251 h 325179"/>
                  <a:gd name="csX4" fmla="*/ 45700 w 194766"/>
                  <a:gd name="csY4" fmla="*/ 257472 h 325179"/>
                  <a:gd name="csX5" fmla="*/ 43644 w 194766"/>
                  <a:gd name="csY5" fmla="*/ 258224 h 325179"/>
                  <a:gd name="csX6" fmla="*/ 43644 w 194766"/>
                  <a:gd name="csY6" fmla="*/ 258224 h 325179"/>
                  <a:gd name="csX7" fmla="*/ 56611 w 194766"/>
                  <a:gd name="csY7" fmla="*/ 235566 h 325179"/>
                  <a:gd name="csX8" fmla="*/ 51339 w 194766"/>
                  <a:gd name="csY8" fmla="*/ 216044 h 325179"/>
                  <a:gd name="csX9" fmla="*/ 31816 w 194766"/>
                  <a:gd name="csY9" fmla="*/ 221316 h 325179"/>
                  <a:gd name="csX10" fmla="*/ 1891 w 194766"/>
                  <a:gd name="csY10" fmla="*/ 273828 h 325179"/>
                  <a:gd name="csX11" fmla="*/ 7163 w 194766"/>
                  <a:gd name="csY11" fmla="*/ 293278 h 325179"/>
                  <a:gd name="csX12" fmla="*/ 7164 w 194766"/>
                  <a:gd name="csY12" fmla="*/ 293279 h 325179"/>
                  <a:gd name="csX13" fmla="*/ 59675 w 194766"/>
                  <a:gd name="csY13" fmla="*/ 323275 h 325179"/>
                  <a:gd name="csX14" fmla="*/ 79197 w 194766"/>
                  <a:gd name="csY14" fmla="*/ 318003 h 325179"/>
                  <a:gd name="csX15" fmla="*/ 73925 w 194766"/>
                  <a:gd name="csY15" fmla="*/ 298480 h 325179"/>
                  <a:gd name="csX16" fmla="*/ 51695 w 194766"/>
                  <a:gd name="csY16" fmla="*/ 285869 h 325179"/>
                  <a:gd name="csX17" fmla="*/ 194765 w 194766"/>
                  <a:gd name="csY17" fmla="*/ 83875 h 32517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Lst>
                <a:rect l="l" t="t" r="r" b="b"/>
                <a:pathLst>
                  <a:path w="194766" h="325179">
                    <a:moveTo>
                      <a:pt x="194765" y="83875"/>
                    </a:moveTo>
                    <a:cubicBezTo>
                      <a:pt x="194794" y="58415"/>
                      <a:pt x="190282" y="33153"/>
                      <a:pt x="181441" y="9276"/>
                    </a:cubicBezTo>
                    <a:cubicBezTo>
                      <a:pt x="178687" y="1898"/>
                      <a:pt x="170472" y="-1850"/>
                      <a:pt x="163094" y="904"/>
                    </a:cubicBezTo>
                    <a:cubicBezTo>
                      <a:pt x="155716" y="3659"/>
                      <a:pt x="151968" y="11873"/>
                      <a:pt x="154722" y="19251"/>
                    </a:cubicBezTo>
                    <a:cubicBezTo>
                      <a:pt x="190399" y="115140"/>
                      <a:pt x="141589" y="221795"/>
                      <a:pt x="45700" y="257472"/>
                    </a:cubicBezTo>
                    <a:cubicBezTo>
                      <a:pt x="45016" y="257727"/>
                      <a:pt x="44330" y="257977"/>
                      <a:pt x="43644" y="258224"/>
                    </a:cubicBezTo>
                    <a:lnTo>
                      <a:pt x="43644" y="258224"/>
                    </a:lnTo>
                    <a:lnTo>
                      <a:pt x="56611" y="235566"/>
                    </a:lnTo>
                    <a:cubicBezTo>
                      <a:pt x="60546" y="228719"/>
                      <a:pt x="58186" y="219979"/>
                      <a:pt x="51339" y="216044"/>
                    </a:cubicBezTo>
                    <a:cubicBezTo>
                      <a:pt x="44491" y="212109"/>
                      <a:pt x="35751" y="214469"/>
                      <a:pt x="31816" y="221316"/>
                    </a:cubicBezTo>
                    <a:lnTo>
                      <a:pt x="1891" y="273828"/>
                    </a:lnTo>
                    <a:cubicBezTo>
                      <a:pt x="-2024" y="280655"/>
                      <a:pt x="336" y="289363"/>
                      <a:pt x="7163" y="293278"/>
                    </a:cubicBezTo>
                    <a:cubicBezTo>
                      <a:pt x="7163" y="293279"/>
                      <a:pt x="7164" y="293279"/>
                      <a:pt x="7164" y="293279"/>
                    </a:cubicBezTo>
                    <a:lnTo>
                      <a:pt x="59675" y="323275"/>
                    </a:lnTo>
                    <a:cubicBezTo>
                      <a:pt x="66522" y="327210"/>
                      <a:pt x="75262" y="324850"/>
                      <a:pt x="79197" y="318003"/>
                    </a:cubicBezTo>
                    <a:cubicBezTo>
                      <a:pt x="83132" y="311155"/>
                      <a:pt x="80772" y="302415"/>
                      <a:pt x="73925" y="298480"/>
                    </a:cubicBezTo>
                    <a:lnTo>
                      <a:pt x="51695" y="285869"/>
                    </a:lnTo>
                    <a:cubicBezTo>
                      <a:pt x="137663" y="256046"/>
                      <a:pt x="195160" y="174868"/>
                      <a:pt x="194765" y="83875"/>
                    </a:cubicBezTo>
                    <a:close/>
                  </a:path>
                </a:pathLst>
              </a:custGeom>
              <a:grpFill/>
              <a:ln w="7045" cap="flat">
                <a:noFill/>
                <a:prstDash val="solid"/>
                <a:miter/>
              </a:ln>
            </p:spPr>
            <p:txBody>
              <a:bodyPr/>
              <a:lstStyle/>
              <a:p>
                <a:endParaRPr lang="en-US" noProof="0" dirty="0"/>
              </a:p>
            </p:txBody>
          </p:sp>
          <p:sp>
            <p:nvSpPr>
              <p:cNvPr id="37" name="Freeform: Shape 36">
                <a:extLst>
                  <a:ext uri="{FF2B5EF4-FFF2-40B4-BE49-F238E27FC236}">
                    <a16:creationId xmlns:a16="http://schemas.microsoft.com/office/drawing/2014/main" id="{C6DDDB2E-A243-D438-47DA-ECA4FAA9259F}"/>
                  </a:ext>
                </a:extLst>
              </p:cNvPr>
              <p:cNvSpPr/>
              <p:nvPr/>
            </p:nvSpPr>
            <p:spPr>
              <a:xfrm>
                <a:off x="9010852" y="2529530"/>
                <a:ext cx="334171" cy="99749"/>
              </a:xfrm>
              <a:custGeom>
                <a:avLst/>
                <a:gdLst>
                  <a:gd name="csX0" fmla="*/ 259502 w 334171"/>
                  <a:gd name="csY0" fmla="*/ 71224 h 99749"/>
                  <a:gd name="csX1" fmla="*/ 245252 w 334171"/>
                  <a:gd name="csY1" fmla="*/ 85474 h 99749"/>
                  <a:gd name="csX2" fmla="*/ 259502 w 334171"/>
                  <a:gd name="csY2" fmla="*/ 99724 h 99749"/>
                  <a:gd name="csX3" fmla="*/ 318069 w 334171"/>
                  <a:gd name="csY3" fmla="*/ 99724 h 99749"/>
                  <a:gd name="csX4" fmla="*/ 319708 w 334171"/>
                  <a:gd name="csY4" fmla="*/ 99724 h 99749"/>
                  <a:gd name="csX5" fmla="*/ 327403 w 334171"/>
                  <a:gd name="csY5" fmla="*/ 97373 h 99749"/>
                  <a:gd name="csX6" fmla="*/ 328400 w 334171"/>
                  <a:gd name="csY6" fmla="*/ 96731 h 99749"/>
                  <a:gd name="csX7" fmla="*/ 328828 w 334171"/>
                  <a:gd name="csY7" fmla="*/ 96375 h 99749"/>
                  <a:gd name="csX8" fmla="*/ 328828 w 334171"/>
                  <a:gd name="csY8" fmla="*/ 96375 h 99749"/>
                  <a:gd name="csX9" fmla="*/ 329754 w 334171"/>
                  <a:gd name="csY9" fmla="*/ 95663 h 99749"/>
                  <a:gd name="csX10" fmla="*/ 334172 w 334171"/>
                  <a:gd name="csY10" fmla="*/ 85474 h 99749"/>
                  <a:gd name="csX11" fmla="*/ 334172 w 334171"/>
                  <a:gd name="csY11" fmla="*/ 25054 h 99749"/>
                  <a:gd name="csX12" fmla="*/ 319922 w 334171"/>
                  <a:gd name="csY12" fmla="*/ 10804 h 99749"/>
                  <a:gd name="csX13" fmla="*/ 305672 w 334171"/>
                  <a:gd name="csY13" fmla="*/ 25054 h 99749"/>
                  <a:gd name="csX14" fmla="*/ 305672 w 334171"/>
                  <a:gd name="csY14" fmla="*/ 51060 h 99749"/>
                  <a:gd name="csX15" fmla="*/ 305672 w 334171"/>
                  <a:gd name="csY15" fmla="*/ 51060 h 99749"/>
                  <a:gd name="csX16" fmla="*/ 4343 w 334171"/>
                  <a:gd name="csY16" fmla="*/ 75119 h 99749"/>
                  <a:gd name="csX17" fmla="*/ 3358 w 334171"/>
                  <a:gd name="csY17" fmla="*/ 76283 h 99749"/>
                  <a:gd name="csX18" fmla="*/ 5068 w 334171"/>
                  <a:gd name="csY18" fmla="*/ 96375 h 99749"/>
                  <a:gd name="csX19" fmla="*/ 25160 w 334171"/>
                  <a:gd name="csY19" fmla="*/ 94665 h 99749"/>
                  <a:gd name="csX20" fmla="*/ 285080 w 334171"/>
                  <a:gd name="csY20" fmla="*/ 71010 h 99749"/>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Lst>
                <a:rect l="l" t="t" r="r" b="b"/>
                <a:pathLst>
                  <a:path w="334171" h="99749">
                    <a:moveTo>
                      <a:pt x="259502" y="71224"/>
                    </a:moveTo>
                    <a:cubicBezTo>
                      <a:pt x="251631" y="71224"/>
                      <a:pt x="245252" y="77603"/>
                      <a:pt x="245252" y="85474"/>
                    </a:cubicBezTo>
                    <a:cubicBezTo>
                      <a:pt x="245252" y="93344"/>
                      <a:pt x="251631" y="99724"/>
                      <a:pt x="259502" y="99724"/>
                    </a:cubicBezTo>
                    <a:lnTo>
                      <a:pt x="318069" y="99724"/>
                    </a:lnTo>
                    <a:cubicBezTo>
                      <a:pt x="318615" y="99759"/>
                      <a:pt x="319162" y="99759"/>
                      <a:pt x="319708" y="99724"/>
                    </a:cubicBezTo>
                    <a:cubicBezTo>
                      <a:pt x="322450" y="99724"/>
                      <a:pt x="325130" y="98906"/>
                      <a:pt x="327403" y="97373"/>
                    </a:cubicBezTo>
                    <a:lnTo>
                      <a:pt x="328400" y="96731"/>
                    </a:lnTo>
                    <a:lnTo>
                      <a:pt x="328828" y="96375"/>
                    </a:lnTo>
                    <a:lnTo>
                      <a:pt x="328828" y="96375"/>
                    </a:lnTo>
                    <a:lnTo>
                      <a:pt x="329754" y="95663"/>
                    </a:lnTo>
                    <a:cubicBezTo>
                      <a:pt x="332544" y="93003"/>
                      <a:pt x="334137" y="89328"/>
                      <a:pt x="334172" y="85474"/>
                    </a:cubicBezTo>
                    <a:lnTo>
                      <a:pt x="334172" y="25054"/>
                    </a:lnTo>
                    <a:cubicBezTo>
                      <a:pt x="334172" y="17183"/>
                      <a:pt x="327792" y="10804"/>
                      <a:pt x="319922" y="10804"/>
                    </a:cubicBezTo>
                    <a:cubicBezTo>
                      <a:pt x="312051" y="10804"/>
                      <a:pt x="305672" y="17183"/>
                      <a:pt x="305672" y="25054"/>
                    </a:cubicBezTo>
                    <a:lnTo>
                      <a:pt x="305672" y="51060"/>
                    </a:lnTo>
                    <a:lnTo>
                      <a:pt x="305672" y="51060"/>
                    </a:lnTo>
                    <a:cubicBezTo>
                      <a:pt x="215818" y="-25506"/>
                      <a:pt x="80908" y="-14734"/>
                      <a:pt x="4343" y="75119"/>
                    </a:cubicBezTo>
                    <a:cubicBezTo>
                      <a:pt x="4013" y="75505"/>
                      <a:pt x="3685" y="75893"/>
                      <a:pt x="3358" y="76283"/>
                    </a:cubicBezTo>
                    <a:cubicBezTo>
                      <a:pt x="-1718" y="82303"/>
                      <a:pt x="-953" y="91299"/>
                      <a:pt x="5068" y="96375"/>
                    </a:cubicBezTo>
                    <a:cubicBezTo>
                      <a:pt x="11088" y="101451"/>
                      <a:pt x="20084" y="100686"/>
                      <a:pt x="25160" y="94665"/>
                    </a:cubicBezTo>
                    <a:cubicBezTo>
                      <a:pt x="90596" y="16725"/>
                      <a:pt x="206650" y="6164"/>
                      <a:pt x="285080" y="71010"/>
                    </a:cubicBezTo>
                    <a:close/>
                  </a:path>
                </a:pathLst>
              </a:custGeom>
              <a:grpFill/>
              <a:ln w="7045" cap="flat">
                <a:noFill/>
                <a:prstDash val="solid"/>
                <a:miter/>
              </a:ln>
            </p:spPr>
            <p:txBody>
              <a:bodyPr/>
              <a:lstStyle/>
              <a:p>
                <a:endParaRPr lang="en-US" noProof="0" dirty="0"/>
              </a:p>
            </p:txBody>
          </p:sp>
        </p:grpSp>
        <p:pic>
          <p:nvPicPr>
            <p:cNvPr id="40" name="Graphic 39" descr="Care with solid fill">
              <a:extLst>
                <a:ext uri="{FF2B5EF4-FFF2-40B4-BE49-F238E27FC236}">
                  <a16:creationId xmlns:a16="http://schemas.microsoft.com/office/drawing/2014/main" id="{55D16111-40DE-C00A-6E1C-AF6B6B2BDBB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0768211" y="2603384"/>
              <a:ext cx="304368" cy="291997"/>
            </a:xfrm>
            <a:prstGeom prst="rect">
              <a:avLst/>
            </a:prstGeom>
          </p:spPr>
        </p:pic>
      </p:grpSp>
    </p:spTree>
    <p:extLst>
      <p:ext uri="{BB962C8B-B14F-4D97-AF65-F5344CB8AC3E}">
        <p14:creationId xmlns:p14="http://schemas.microsoft.com/office/powerpoint/2010/main" val="2209141862"/>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3C5E7A4-AA1B-E6C5-1DC8-A956F5A55A22}"/>
            </a:ext>
          </a:extLst>
        </p:cNvPr>
        <p:cNvGrpSpPr/>
        <p:nvPr/>
      </p:nvGrpSpPr>
      <p:grpSpPr>
        <a:xfrm>
          <a:off x="0" y="0"/>
          <a:ext cx="0" cy="0"/>
          <a:chOff x="0" y="0"/>
          <a:chExt cx="0" cy="0"/>
        </a:xfrm>
      </p:grpSpPr>
      <p:sp>
        <p:nvSpPr>
          <p:cNvPr id="3" name="Rectangle 2">
            <a:extLst>
              <a:ext uri="{FF2B5EF4-FFF2-40B4-BE49-F238E27FC236}">
                <a16:creationId xmlns:a16="http://schemas.microsoft.com/office/drawing/2014/main" id="{AF8BEF0E-A4AE-A6BD-C3E3-E443BBE9BB82}"/>
              </a:ext>
            </a:extLst>
          </p:cNvPr>
          <p:cNvSpPr/>
          <p:nvPr/>
        </p:nvSpPr>
        <p:spPr>
          <a:xfrm>
            <a:off x="539750" y="2327336"/>
            <a:ext cx="11110914" cy="3504664"/>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aphicFrame>
        <p:nvGraphicFramePr>
          <p:cNvPr id="14" name="Content Placeholder 2">
            <a:extLst>
              <a:ext uri="{FF2B5EF4-FFF2-40B4-BE49-F238E27FC236}">
                <a16:creationId xmlns:a16="http://schemas.microsoft.com/office/drawing/2014/main" id="{4129DC23-44E7-1158-6713-604311F39553}"/>
              </a:ext>
            </a:extLst>
          </p:cNvPr>
          <p:cNvGraphicFramePr>
            <a:graphicFrameLocks/>
          </p:cNvGraphicFramePr>
          <p:nvPr>
            <p:extLst>
              <p:ext uri="{D42A27DB-BD31-4B8C-83A1-F6EECF244321}">
                <p14:modId xmlns:p14="http://schemas.microsoft.com/office/powerpoint/2010/main" val="2437621783"/>
              </p:ext>
            </p:extLst>
          </p:nvPr>
        </p:nvGraphicFramePr>
        <p:xfrm>
          <a:off x="539749" y="1968961"/>
          <a:ext cx="11110913" cy="4236211"/>
        </p:xfrm>
        <a:graphic>
          <a:graphicData uri="http://schemas.openxmlformats.org/drawingml/2006/table">
            <a:tbl>
              <a:tblPr firstRow="1" bandRow="1">
                <a:tableStyleId>{7DF18680-E054-41AD-8BC1-D1AEF772440D}</a:tableStyleId>
              </a:tblPr>
              <a:tblGrid>
                <a:gridCol w="1851820">
                  <a:extLst>
                    <a:ext uri="{9D8B030D-6E8A-4147-A177-3AD203B41FA5}">
                      <a16:colId xmlns:a16="http://schemas.microsoft.com/office/drawing/2014/main" val="4195150054"/>
                    </a:ext>
                  </a:extLst>
                </a:gridCol>
                <a:gridCol w="4779460">
                  <a:extLst>
                    <a:ext uri="{9D8B030D-6E8A-4147-A177-3AD203B41FA5}">
                      <a16:colId xmlns:a16="http://schemas.microsoft.com/office/drawing/2014/main" val="3344701763"/>
                    </a:ext>
                  </a:extLst>
                </a:gridCol>
                <a:gridCol w="4479633">
                  <a:extLst>
                    <a:ext uri="{9D8B030D-6E8A-4147-A177-3AD203B41FA5}">
                      <a16:colId xmlns:a16="http://schemas.microsoft.com/office/drawing/2014/main" val="834203540"/>
                    </a:ext>
                  </a:extLst>
                </a:gridCol>
              </a:tblGrid>
              <a:tr h="364231">
                <a:tc>
                  <a:txBody>
                    <a:bodyPr/>
                    <a:lstStyle/>
                    <a:p>
                      <a:pPr algn="ctr"/>
                      <a:endParaRPr lang="en-US" sz="1350" baseline="0" noProof="0" dirty="0"/>
                    </a:p>
                  </a:txBody>
                  <a:tcPr marT="46800" marB="46800" anchor="ctr">
                    <a:lnL w="12700" cmpd="sng">
                      <a:noFill/>
                    </a:lnL>
                    <a:lnR w="12700" cmpd="sng">
                      <a:noFill/>
                    </a:lnR>
                    <a:lnT w="12700" cmpd="sng">
                      <a:noFill/>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7599"/>
                    </a:solidFill>
                  </a:tcPr>
                </a:tc>
                <a:tc>
                  <a:txBody>
                    <a:bodyPr/>
                    <a:lstStyle/>
                    <a:p>
                      <a:pPr algn="ctr"/>
                      <a:r>
                        <a:rPr lang="en-US" sz="1350" noProof="0" dirty="0"/>
                        <a:t>Modifiable risk factors</a:t>
                      </a:r>
                    </a:p>
                  </a:txBody>
                  <a:tcPr marT="46800" marB="46800" anchor="ctr">
                    <a:lnL w="12700" cmpd="sng">
                      <a:noFill/>
                    </a:lnL>
                    <a:lnR w="12700" cmpd="sng">
                      <a:noFill/>
                    </a:lnR>
                    <a:lnT w="12700" cmpd="sng">
                      <a:noFill/>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7599"/>
                    </a:solidFill>
                  </a:tcPr>
                </a:tc>
                <a:tc>
                  <a:txBody>
                    <a:bodyPr/>
                    <a:lstStyle/>
                    <a:p>
                      <a:pPr algn="ctr"/>
                      <a:r>
                        <a:rPr lang="en-US" sz="1350" noProof="0" dirty="0"/>
                        <a:t>Non-modifiable risk factors</a:t>
                      </a:r>
                    </a:p>
                  </a:txBody>
                  <a:tcPr marT="46800" marB="46800" anchor="ctr">
                    <a:lnL w="12700" cmpd="sng">
                      <a:noFill/>
                    </a:lnL>
                    <a:lnR w="12700" cmpd="sng">
                      <a:noFill/>
                    </a:lnR>
                    <a:lnT w="12700" cmpd="sng">
                      <a:noFill/>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7599"/>
                    </a:solidFill>
                  </a:tcPr>
                </a:tc>
                <a:extLst>
                  <a:ext uri="{0D108BD9-81ED-4DB2-BD59-A6C34878D82A}">
                    <a16:rowId xmlns:a16="http://schemas.microsoft.com/office/drawing/2014/main" val="4206587606"/>
                  </a:ext>
                </a:extLst>
              </a:tr>
              <a:tr h="916560">
                <a:tc>
                  <a:txBody>
                    <a:bodyPr/>
                    <a:lstStyle/>
                    <a:p>
                      <a:pPr algn="ctr"/>
                      <a:r>
                        <a:rPr lang="en-US" sz="1350" b="1" kern="1200" noProof="0" dirty="0">
                          <a:solidFill>
                            <a:schemeClr val="dk1"/>
                          </a:solidFill>
                          <a:latin typeface="+mn-lt"/>
                          <a:ea typeface="+mn-ea"/>
                          <a:cs typeface="+mn-cs"/>
                        </a:rPr>
                        <a:t>Patient-related</a:t>
                      </a:r>
                    </a:p>
                  </a:txBody>
                  <a:tcPr marT="46800" marB="46800">
                    <a:lnL w="12700" cmpd="sng">
                      <a:noFill/>
                    </a:lnL>
                    <a:lnR w="12700" cmpd="sng">
                      <a:noFill/>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350" kern="1200" noProof="0" dirty="0">
                          <a:solidFill>
                            <a:schemeClr val="dk1"/>
                          </a:solidFill>
                          <a:latin typeface="+mn-lt"/>
                          <a:ea typeface="+mn-ea"/>
                          <a:cs typeface="+mn-cs"/>
                        </a:rPr>
                        <a:t>Antipsychotic non-adherence, unemployment, </a:t>
                      </a:r>
                      <a:br>
                        <a:rPr lang="en-US" sz="1350" kern="1200" noProof="0" dirty="0">
                          <a:solidFill>
                            <a:schemeClr val="dk1"/>
                          </a:solidFill>
                          <a:latin typeface="+mn-lt"/>
                          <a:ea typeface="+mn-ea"/>
                          <a:cs typeface="+mn-cs"/>
                        </a:rPr>
                      </a:br>
                      <a:r>
                        <a:rPr lang="en-US" sz="1350" kern="1200" noProof="0" dirty="0">
                          <a:solidFill>
                            <a:schemeClr val="dk1"/>
                          </a:solidFill>
                          <a:latin typeface="+mn-lt"/>
                          <a:ea typeface="+mn-ea"/>
                          <a:cs typeface="+mn-cs"/>
                        </a:rPr>
                        <a:t>daily living difficulties, lack of social relationships,</a:t>
                      </a:r>
                      <a:br>
                        <a:rPr lang="en-US" sz="1350" kern="1200" noProof="0" dirty="0">
                          <a:solidFill>
                            <a:schemeClr val="dk1"/>
                          </a:solidFill>
                          <a:latin typeface="+mn-lt"/>
                          <a:ea typeface="+mn-ea"/>
                          <a:cs typeface="+mn-cs"/>
                        </a:rPr>
                      </a:br>
                      <a:r>
                        <a:rPr lang="en-US" sz="1350" kern="1200" noProof="0" dirty="0">
                          <a:solidFill>
                            <a:schemeClr val="dk1"/>
                          </a:solidFill>
                          <a:latin typeface="+mn-lt"/>
                          <a:ea typeface="+mn-ea"/>
                          <a:cs typeface="+mn-cs"/>
                        </a:rPr>
                        <a:t>lower self-efficacy</a:t>
                      </a:r>
                    </a:p>
                  </a:txBody>
                  <a:tcPr marT="46800" marB="46800" anchor="ctr">
                    <a:lnL w="12700" cmpd="sng">
                      <a:noFill/>
                    </a:lnL>
                    <a:lnR w="12700" cmpd="sng">
                      <a:noFill/>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350" kern="1200" noProof="0" dirty="0">
                          <a:solidFill>
                            <a:schemeClr val="dk1"/>
                          </a:solidFill>
                          <a:latin typeface="+mn-lt"/>
                          <a:ea typeface="+mn-ea"/>
                          <a:cs typeface="+mn-cs"/>
                        </a:rPr>
                        <a:t>Female/male sex, younger age at onset of</a:t>
                      </a:r>
                      <a:br>
                        <a:rPr lang="en-US" sz="1350" kern="1200" noProof="0" dirty="0">
                          <a:solidFill>
                            <a:schemeClr val="dk1"/>
                          </a:solidFill>
                          <a:latin typeface="+mn-lt"/>
                          <a:ea typeface="+mn-ea"/>
                          <a:cs typeface="+mn-cs"/>
                        </a:rPr>
                      </a:br>
                      <a:r>
                        <a:rPr lang="en-US" sz="1350" kern="1200" noProof="0" dirty="0">
                          <a:solidFill>
                            <a:schemeClr val="dk1"/>
                          </a:solidFill>
                          <a:latin typeface="+mn-lt"/>
                          <a:ea typeface="+mn-ea"/>
                          <a:cs typeface="+mn-cs"/>
                        </a:rPr>
                        <a:t>illness, younger age, poorer premorbid adjustment, stressful life events</a:t>
                      </a:r>
                    </a:p>
                  </a:txBody>
                  <a:tcPr marT="46800" marB="46800" anchor="ctr">
                    <a:lnL w="12700" cmpd="sng">
                      <a:noFill/>
                    </a:lnL>
                    <a:lnR w="12700" cmpd="sng">
                      <a:noFill/>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442455530"/>
                  </a:ext>
                </a:extLst>
              </a:tr>
              <a:tr h="916560">
                <a:tc>
                  <a:txBody>
                    <a:bodyPr/>
                    <a:lstStyle/>
                    <a:p>
                      <a:pPr algn="ctr"/>
                      <a:r>
                        <a:rPr lang="en-US" sz="1350" b="1" noProof="0" dirty="0"/>
                        <a:t>Family-related</a:t>
                      </a:r>
                      <a:endParaRPr lang="en-US" sz="1350" b="1" baseline="30000" noProof="0" dirty="0"/>
                    </a:p>
                  </a:txBody>
                  <a:tcPr marT="46800" marB="46800">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5EBF1"/>
                    </a:solidFill>
                  </a:tcPr>
                </a:tc>
                <a:tc>
                  <a:txBody>
                    <a:bodyPr/>
                    <a:lstStyle/>
                    <a:p>
                      <a:pPr algn="ctr"/>
                      <a:r>
                        <a:rPr lang="en-US" sz="1350" noProof="0" dirty="0"/>
                        <a:t>High expressed emotion: critical comments and emotional over involvement, poorer communication</a:t>
                      </a:r>
                      <a:endParaRPr lang="en-US" sz="1350" baseline="30000" noProof="0" dirty="0"/>
                    </a:p>
                  </a:txBody>
                  <a:tcPr marT="46800" marB="4680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5EBF1"/>
                    </a:solidFill>
                  </a:tcPr>
                </a:tc>
                <a:tc>
                  <a:txBody>
                    <a:bodyPr/>
                    <a:lstStyle/>
                    <a:p>
                      <a:pPr algn="ctr"/>
                      <a:r>
                        <a:rPr lang="en-US" sz="1350" b="0" noProof="0" dirty="0"/>
                        <a:t>Advanced paternal age</a:t>
                      </a:r>
                    </a:p>
                  </a:txBody>
                  <a:tcPr marT="46800" marB="4680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5EBF1"/>
                    </a:solidFill>
                  </a:tcPr>
                </a:tc>
                <a:extLst>
                  <a:ext uri="{0D108BD9-81ED-4DB2-BD59-A6C34878D82A}">
                    <a16:rowId xmlns:a16="http://schemas.microsoft.com/office/drawing/2014/main" val="2260046825"/>
                  </a:ext>
                </a:extLst>
              </a:tr>
              <a:tr h="916560">
                <a:tc>
                  <a:txBody>
                    <a:bodyPr/>
                    <a:lstStyle/>
                    <a:p>
                      <a:pPr algn="ctr"/>
                      <a:r>
                        <a:rPr lang="en-US" sz="1350" b="1" noProof="0" dirty="0"/>
                        <a:t>Illness-related</a:t>
                      </a:r>
                      <a:endParaRPr lang="en-US" sz="1350" b="1" baseline="30000" noProof="0" dirty="0"/>
                    </a:p>
                  </a:txBody>
                  <a:tcPr marT="46800" marB="46800">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350" noProof="0" dirty="0"/>
                        <a:t>More prior hospitalizations, substance-use comorbidity (cannabis or nicotine), comorbid depressive disorder,</a:t>
                      </a:r>
                      <a:br>
                        <a:rPr lang="en-US" sz="1350" noProof="0" dirty="0"/>
                      </a:br>
                      <a:r>
                        <a:rPr lang="en-US" sz="1350" noProof="0" dirty="0"/>
                        <a:t>tardive dyskinesia</a:t>
                      </a:r>
                      <a:endParaRPr lang="en-US" sz="1350" b="1" noProof="0" dirty="0"/>
                    </a:p>
                  </a:txBody>
                  <a:tcPr marT="46800" marB="468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350" noProof="0" dirty="0"/>
                        <a:t>Illness duration ≤5 years, greater global illness</a:t>
                      </a:r>
                      <a:br>
                        <a:rPr lang="en-US" sz="1350" noProof="0" dirty="0"/>
                      </a:br>
                      <a:r>
                        <a:rPr lang="en-US" sz="1350" noProof="0" dirty="0"/>
                        <a:t>severity, higher positive symptoms, </a:t>
                      </a:r>
                      <a:br>
                        <a:rPr lang="en-US" sz="1350" noProof="0" dirty="0"/>
                      </a:br>
                      <a:r>
                        <a:rPr lang="en-US" sz="1350" noProof="0" dirty="0"/>
                        <a:t>lower functioning, symptom improvement (versus recovery)</a:t>
                      </a:r>
                    </a:p>
                  </a:txBody>
                  <a:tcPr marT="46800" marB="4680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5499716"/>
                  </a:ext>
                </a:extLst>
              </a:tr>
              <a:tr h="916560">
                <a:tc>
                  <a:txBody>
                    <a:bodyPr/>
                    <a:lstStyle/>
                    <a:p>
                      <a:pPr algn="ctr"/>
                      <a:r>
                        <a:rPr lang="en-US" sz="1350" b="1" noProof="0" dirty="0"/>
                        <a:t>Treatment-related</a:t>
                      </a:r>
                    </a:p>
                  </a:txBody>
                  <a:tcPr marT="46800" marB="46800">
                    <a:lnL w="12700" cmpd="sng">
                      <a:noFill/>
                    </a:lnL>
                    <a:lnR w="12700" cmpd="sng">
                      <a:noFill/>
                    </a:lnR>
                    <a:lnT w="12700" cmpd="sng">
                      <a:noFill/>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5EBF1"/>
                    </a:solidFill>
                  </a:tcPr>
                </a:tc>
                <a:tc>
                  <a:txBody>
                    <a:bodyPr/>
                    <a:lstStyle/>
                    <a:p>
                      <a:pPr algn="ctr"/>
                      <a:r>
                        <a:rPr lang="en-US" sz="1350" noProof="0" dirty="0"/>
                        <a:t>Antipsychotic non-adherence due to side effects, antipsychotic discontinuation, antipsychotic dose reduction, first generation of antipsychotic (versus second generation antipsychotic), antidepressant use, hypnotic use, benzodiazepine use, z-drug use</a:t>
                      </a:r>
                    </a:p>
                  </a:txBody>
                  <a:tcPr marT="46800" marB="46800" anchor="ctr">
                    <a:lnL w="12700" cmpd="sng">
                      <a:noFill/>
                    </a:lnL>
                    <a:lnR w="12700" cmpd="sng">
                      <a:noFill/>
                    </a:lnR>
                    <a:lnT w="12700" cmpd="sng">
                      <a:noFill/>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5EBF1"/>
                    </a:solidFill>
                  </a:tcPr>
                </a:tc>
                <a:tc>
                  <a:txBody>
                    <a:bodyPr/>
                    <a:lstStyle/>
                    <a:p>
                      <a:pPr algn="ctr"/>
                      <a:r>
                        <a:rPr lang="en-US" sz="1350" noProof="0" dirty="0"/>
                        <a:t>More prior antipsychotic trials</a:t>
                      </a:r>
                    </a:p>
                  </a:txBody>
                  <a:tcPr marT="46800" marB="46800" anchor="ctr">
                    <a:lnL w="12700" cmpd="sng">
                      <a:noFill/>
                    </a:lnL>
                    <a:lnR w="12700" cmpd="sng">
                      <a:noFill/>
                    </a:lnR>
                    <a:lnT w="12700" cmpd="sng">
                      <a:noFill/>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rgbClr val="E5EBF1"/>
                    </a:solidFill>
                  </a:tcPr>
                </a:tc>
                <a:extLst>
                  <a:ext uri="{0D108BD9-81ED-4DB2-BD59-A6C34878D82A}">
                    <a16:rowId xmlns:a16="http://schemas.microsoft.com/office/drawing/2014/main" val="2954480052"/>
                  </a:ext>
                </a:extLst>
              </a:tr>
            </a:tbl>
          </a:graphicData>
        </a:graphic>
      </p:graphicFrame>
      <p:sp>
        <p:nvSpPr>
          <p:cNvPr id="5" name="Text Placeholder 4">
            <a:extLst>
              <a:ext uri="{FF2B5EF4-FFF2-40B4-BE49-F238E27FC236}">
                <a16:creationId xmlns:a16="http://schemas.microsoft.com/office/drawing/2014/main" id="{2351F583-9BDC-5521-3EE5-4F90136A99FF}"/>
              </a:ext>
            </a:extLst>
          </p:cNvPr>
          <p:cNvSpPr>
            <a:spLocks noGrp="1"/>
          </p:cNvSpPr>
          <p:nvPr>
            <p:ph type="body" sz="quarter" idx="17"/>
          </p:nvPr>
        </p:nvSpPr>
        <p:spPr>
          <a:xfrm>
            <a:off x="539749" y="539750"/>
            <a:ext cx="9213851" cy="266676"/>
          </a:xfrm>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19017559-C987-E5C5-5236-7E6263AE4C28}"/>
              </a:ext>
            </a:extLst>
          </p:cNvPr>
          <p:cNvSpPr>
            <a:spLocks noGrp="1"/>
          </p:cNvSpPr>
          <p:nvPr>
            <p:ph type="title"/>
          </p:nvPr>
        </p:nvSpPr>
        <p:spPr>
          <a:xfrm>
            <a:off x="539749" y="814386"/>
            <a:ext cx="10411786" cy="332399"/>
          </a:xfrm>
        </p:spPr>
        <p:txBody>
          <a:bodyPr anchor="t"/>
          <a:lstStyle/>
          <a:p>
            <a:r>
              <a:rPr lang="en-US" sz="2000" noProof="0" dirty="0"/>
              <a:t>High relapse rates in clinical practice: contributing factors and underlying causes (II)</a:t>
            </a:r>
          </a:p>
        </p:txBody>
      </p:sp>
      <p:sp>
        <p:nvSpPr>
          <p:cNvPr id="6" name="Text Placeholder 5">
            <a:extLst>
              <a:ext uri="{FF2B5EF4-FFF2-40B4-BE49-F238E27FC236}">
                <a16:creationId xmlns:a16="http://schemas.microsoft.com/office/drawing/2014/main" id="{593C61E8-8EE5-588E-F0F6-ACAB3B5E785F}"/>
              </a:ext>
            </a:extLst>
          </p:cNvPr>
          <p:cNvSpPr>
            <a:spLocks noGrp="1"/>
          </p:cNvSpPr>
          <p:nvPr>
            <p:ph type="body" sz="quarter" idx="18"/>
          </p:nvPr>
        </p:nvSpPr>
        <p:spPr>
          <a:xfrm>
            <a:off x="539749" y="6102000"/>
            <a:ext cx="9213852" cy="619200"/>
          </a:xfrm>
        </p:spPr>
        <p:txBody>
          <a:bodyPr/>
          <a:lstStyle/>
          <a:p>
            <a:r>
              <a:rPr lang="en-US" noProof="0" dirty="0"/>
              <a:t>Correll et al. CNS </a:t>
            </a:r>
            <a:r>
              <a:rPr lang="en-US" noProof="0" dirty="0" err="1"/>
              <a:t>Spectr</a:t>
            </a:r>
            <a:r>
              <a:rPr lang="en-US" noProof="0" dirty="0"/>
              <a:t> 2025;30:e66 </a:t>
            </a:r>
          </a:p>
        </p:txBody>
      </p:sp>
      <p:sp>
        <p:nvSpPr>
          <p:cNvPr id="18" name="TextBox 17">
            <a:extLst>
              <a:ext uri="{FF2B5EF4-FFF2-40B4-BE49-F238E27FC236}">
                <a16:creationId xmlns:a16="http://schemas.microsoft.com/office/drawing/2014/main" id="{707236B0-1ECD-7AA1-E128-AB9D38C627CF}"/>
              </a:ext>
            </a:extLst>
          </p:cNvPr>
          <p:cNvSpPr txBox="1"/>
          <p:nvPr/>
        </p:nvSpPr>
        <p:spPr>
          <a:xfrm>
            <a:off x="539747" y="1489314"/>
            <a:ext cx="11110913" cy="369332"/>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b="1" i="0" u="none" strike="noStrike" kern="1200" cap="none" spc="0" normalizeH="0" baseline="0" noProof="0" dirty="0">
                <a:ln>
                  <a:noFill/>
                </a:ln>
                <a:solidFill>
                  <a:srgbClr val="7B9CBB">
                    <a:lumMod val="50000"/>
                  </a:srgbClr>
                </a:solidFill>
                <a:effectLst/>
                <a:uLnTx/>
                <a:uFillTx/>
                <a:latin typeface="Arial"/>
                <a:ea typeface="+mn-ea"/>
                <a:cs typeface="+mn-cs"/>
              </a:rPr>
              <a:t>Modifiable and non-modifiable risk factors for relapse in people with schizophrenia </a:t>
            </a:r>
            <a:endParaRPr kumimoji="0" lang="en-US" b="1" i="0" u="none" strike="noStrike" kern="1200" cap="none" spc="0" normalizeH="0" baseline="30000" noProof="0" dirty="0">
              <a:ln>
                <a:noFill/>
              </a:ln>
              <a:solidFill>
                <a:srgbClr val="7B9CBB">
                  <a:lumMod val="50000"/>
                </a:srgbClr>
              </a:solidFill>
              <a:effectLst/>
              <a:uLnTx/>
              <a:uFillTx/>
              <a:latin typeface="Arial"/>
              <a:ea typeface="+mn-ea"/>
              <a:cs typeface="+mn-cs"/>
            </a:endParaRPr>
          </a:p>
        </p:txBody>
      </p:sp>
      <p:pic>
        <p:nvPicPr>
          <p:cNvPr id="24" name="Graphic 23" descr="Brain in head with solid fill">
            <a:extLst>
              <a:ext uri="{FF2B5EF4-FFF2-40B4-BE49-F238E27FC236}">
                <a16:creationId xmlns:a16="http://schemas.microsoft.com/office/drawing/2014/main" id="{83D4C165-3FA8-B574-A24C-C00D6C0A15EF}"/>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07923" y="4361093"/>
            <a:ext cx="630052" cy="630052"/>
          </a:xfrm>
          <a:prstGeom prst="rect">
            <a:avLst/>
          </a:prstGeom>
        </p:spPr>
      </p:pic>
      <p:pic>
        <p:nvPicPr>
          <p:cNvPr id="26" name="Graphic 25" descr="Medicine with solid fill">
            <a:extLst>
              <a:ext uri="{FF2B5EF4-FFF2-40B4-BE49-F238E27FC236}">
                <a16:creationId xmlns:a16="http://schemas.microsoft.com/office/drawing/2014/main" id="{B936F7AF-D5EA-612E-EC17-62CB24FF4884}"/>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1107923" y="5373069"/>
            <a:ext cx="630052" cy="630052"/>
          </a:xfrm>
          <a:prstGeom prst="rect">
            <a:avLst/>
          </a:prstGeom>
        </p:spPr>
      </p:pic>
      <p:pic>
        <p:nvPicPr>
          <p:cNvPr id="28" name="Graphic 27" descr="User with solid fill">
            <a:extLst>
              <a:ext uri="{FF2B5EF4-FFF2-40B4-BE49-F238E27FC236}">
                <a16:creationId xmlns:a16="http://schemas.microsoft.com/office/drawing/2014/main" id="{AA8F377B-50C1-B6B9-10EB-BC886A378957}"/>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107923" y="2547966"/>
            <a:ext cx="630052" cy="630052"/>
          </a:xfrm>
          <a:prstGeom prst="rect">
            <a:avLst/>
          </a:prstGeom>
        </p:spPr>
      </p:pic>
      <p:pic>
        <p:nvPicPr>
          <p:cNvPr id="30" name="Graphic 29" descr="Polaroid Pictures with solid fill">
            <a:extLst>
              <a:ext uri="{FF2B5EF4-FFF2-40B4-BE49-F238E27FC236}">
                <a16:creationId xmlns:a16="http://schemas.microsoft.com/office/drawing/2014/main" id="{27471128-AEDD-9894-39B0-B572EC85F58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107923" y="3491609"/>
            <a:ext cx="630052" cy="630052"/>
          </a:xfrm>
          <a:prstGeom prst="rect">
            <a:avLst/>
          </a:prstGeom>
        </p:spPr>
      </p:pic>
      <p:sp>
        <p:nvSpPr>
          <p:cNvPr id="2" name="Slide Number Placeholder 1">
            <a:extLst>
              <a:ext uri="{FF2B5EF4-FFF2-40B4-BE49-F238E27FC236}">
                <a16:creationId xmlns:a16="http://schemas.microsoft.com/office/drawing/2014/main" id="{6E1BCA8C-1777-B9B2-6597-FC84C35E611F}"/>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27</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spTree>
    <p:extLst>
      <p:ext uri="{BB962C8B-B14F-4D97-AF65-F5344CB8AC3E}">
        <p14:creationId xmlns:p14="http://schemas.microsoft.com/office/powerpoint/2010/main" val="714366001"/>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 name="Content Placeholder 13">
            <a:extLst>
              <a:ext uri="{FF2B5EF4-FFF2-40B4-BE49-F238E27FC236}">
                <a16:creationId xmlns:a16="http://schemas.microsoft.com/office/drawing/2014/main" id="{56F14C2A-0F3F-E91F-AC90-E29FDC872314}"/>
              </a:ext>
            </a:extLst>
          </p:cNvPr>
          <p:cNvSpPr txBox="1">
            <a:spLocks/>
          </p:cNvSpPr>
          <p:nvPr/>
        </p:nvSpPr>
        <p:spPr>
          <a:xfrm>
            <a:off x="539750" y="1416785"/>
            <a:ext cx="9213849" cy="4415215"/>
          </a:xfrm>
          <a:prstGeom prst="rect">
            <a:avLst/>
          </a:prstGeom>
        </p:spPr>
        <p:txBody>
          <a:bodyPr lIns="0" tIns="0" rIns="0" bIns="0"/>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180000" marR="0" lvl="0" indent="-1800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F1A01"/>
                </a:solidFill>
                <a:effectLst/>
                <a:uLnTx/>
                <a:uFillTx/>
                <a:latin typeface="Arial"/>
                <a:ea typeface="+mn-ea"/>
                <a:cs typeface="+mn-cs"/>
              </a:rPr>
              <a:t>Approximately 50% of people with schizophrenia do not take their medication as prescribed</a:t>
            </a:r>
            <a:r>
              <a:rPr kumimoji="0" lang="en-US" sz="1600" b="0" i="0" u="none" strike="noStrike" kern="1200" cap="none" spc="0" normalizeH="0" baseline="30000" noProof="0" dirty="0">
                <a:ln>
                  <a:noFill/>
                </a:ln>
                <a:solidFill>
                  <a:srgbClr val="3F1A01"/>
                </a:solidFill>
                <a:effectLst/>
                <a:uLnTx/>
                <a:uFillTx/>
                <a:latin typeface="Arial"/>
                <a:ea typeface="+mn-ea"/>
                <a:cs typeface="+mn-cs"/>
              </a:rPr>
              <a:t>1</a:t>
            </a:r>
            <a:r>
              <a:rPr kumimoji="0" lang="en-US" sz="1600" b="0" i="0" u="none" strike="noStrike" kern="1200" cap="none" spc="0" normalizeH="0" baseline="0" noProof="0" dirty="0">
                <a:ln>
                  <a:noFill/>
                </a:ln>
                <a:solidFill>
                  <a:srgbClr val="3F1A01"/>
                </a:solidFill>
                <a:effectLst/>
                <a:uLnTx/>
                <a:uFillTx/>
                <a:latin typeface="Arial"/>
                <a:ea typeface="+mn-ea"/>
                <a:cs typeface="+mn-cs"/>
              </a:rPr>
              <a:t> </a:t>
            </a:r>
          </a:p>
          <a:p>
            <a:pPr marL="180000" marR="0" lvl="0" indent="-1800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r>
              <a:rPr kumimoji="0" lang="en-US" sz="1600" b="0" i="0" u="none" strike="noStrike" kern="1200" cap="none" spc="0" normalizeH="0" baseline="0" noProof="0" dirty="0">
                <a:ln>
                  <a:noFill/>
                </a:ln>
                <a:solidFill>
                  <a:srgbClr val="3F1A01"/>
                </a:solidFill>
                <a:effectLst/>
                <a:uLnTx/>
                <a:uFillTx/>
                <a:latin typeface="Arial"/>
                <a:ea typeface="+mn-ea"/>
                <a:cs typeface="+mn-cs"/>
              </a:rPr>
              <a:t>There are multiple factors that may contribute to non-adherence, including but not limited to:</a:t>
            </a:r>
            <a:r>
              <a:rPr kumimoji="0" lang="en-US" sz="1600" b="0" i="0" u="none" strike="noStrike" kern="1200" cap="none" spc="0" normalizeH="0" baseline="30000" noProof="0" dirty="0">
                <a:ln>
                  <a:noFill/>
                </a:ln>
                <a:solidFill>
                  <a:srgbClr val="3F1A01"/>
                </a:solidFill>
                <a:effectLst/>
                <a:uLnTx/>
                <a:uFillTx/>
                <a:latin typeface="Arial"/>
                <a:ea typeface="+mn-ea"/>
                <a:cs typeface="+mn-cs"/>
              </a:rPr>
              <a:t>1-3</a:t>
            </a:r>
          </a:p>
          <a:p>
            <a:pPr marL="180000" marR="0" lvl="0" indent="-1800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3F1A01"/>
              </a:solidFill>
              <a:effectLst/>
              <a:uLnTx/>
              <a:uFillTx/>
              <a:latin typeface="Arial"/>
              <a:ea typeface="+mn-ea"/>
              <a:cs typeface="+mn-cs"/>
            </a:endParaRPr>
          </a:p>
          <a:p>
            <a:pPr marL="180000" marR="0" lvl="0" indent="-180000" algn="l" defTabSz="914400" rtl="0" eaLnBrk="1" fontAlgn="auto" latinLnBrk="0" hangingPunct="1">
              <a:lnSpc>
                <a:spcPct val="100000"/>
              </a:lnSpc>
              <a:spcBef>
                <a:spcPts val="1200"/>
              </a:spcBef>
              <a:spcAft>
                <a:spcPts val="0"/>
              </a:spcAft>
              <a:buClrTx/>
              <a:buSzTx/>
              <a:buFont typeface="Arial" panose="020B0604020202020204" pitchFamily="34" charset="0"/>
              <a:buChar char="•"/>
              <a:tabLst/>
              <a:defRPr/>
            </a:pPr>
            <a:endParaRPr kumimoji="0" lang="en-US" sz="1600" b="0" i="0" u="none" strike="noStrike" kern="1200" cap="none" spc="0" normalizeH="0" baseline="0" noProof="0" dirty="0">
              <a:ln>
                <a:noFill/>
              </a:ln>
              <a:solidFill>
                <a:srgbClr val="3F1A01"/>
              </a:solidFill>
              <a:effectLst/>
              <a:uLnTx/>
              <a:uFillTx/>
              <a:latin typeface="Arial"/>
              <a:ea typeface="+mn-ea"/>
              <a:cs typeface="+mn-cs"/>
            </a:endParaRPr>
          </a:p>
        </p:txBody>
      </p:sp>
      <p:sp>
        <p:nvSpPr>
          <p:cNvPr id="2" name="Text Placeholder 1">
            <a:extLst>
              <a:ext uri="{FF2B5EF4-FFF2-40B4-BE49-F238E27FC236}">
                <a16:creationId xmlns:a16="http://schemas.microsoft.com/office/drawing/2014/main" id="{C86EAF6D-2E23-E09E-070D-3AC0189E8854}"/>
              </a:ext>
            </a:extLst>
          </p:cNvPr>
          <p:cNvSpPr>
            <a:spLocks noGrp="1"/>
          </p:cNvSpPr>
          <p:nvPr>
            <p:ph type="body" sz="quarter" idx="17"/>
          </p:nvPr>
        </p:nvSpPr>
        <p:spPr/>
        <p:txBody>
          <a:bodyPr/>
          <a:lstStyle/>
          <a:p>
            <a:r>
              <a:rPr lang="en-US" noProof="0" dirty="0"/>
              <a:t>Schizophrenia – Treatment principles </a:t>
            </a:r>
          </a:p>
        </p:txBody>
      </p:sp>
      <p:sp>
        <p:nvSpPr>
          <p:cNvPr id="3" name="Title 2">
            <a:extLst>
              <a:ext uri="{FF2B5EF4-FFF2-40B4-BE49-F238E27FC236}">
                <a16:creationId xmlns:a16="http://schemas.microsoft.com/office/drawing/2014/main" id="{414B71CC-1CC8-C775-E089-6A5E6C2732D6}"/>
              </a:ext>
            </a:extLst>
          </p:cNvPr>
          <p:cNvSpPr>
            <a:spLocks noGrp="1"/>
          </p:cNvSpPr>
          <p:nvPr>
            <p:ph type="title"/>
          </p:nvPr>
        </p:nvSpPr>
        <p:spPr/>
        <p:txBody>
          <a:bodyPr/>
          <a:lstStyle/>
          <a:p>
            <a:r>
              <a:rPr lang="en-US" noProof="0" dirty="0"/>
              <a:t>High rates of non-adherence and underlying causes</a:t>
            </a:r>
          </a:p>
        </p:txBody>
      </p:sp>
      <p:sp>
        <p:nvSpPr>
          <p:cNvPr id="26" name="Content Placeholder 25">
            <a:extLst>
              <a:ext uri="{FF2B5EF4-FFF2-40B4-BE49-F238E27FC236}">
                <a16:creationId xmlns:a16="http://schemas.microsoft.com/office/drawing/2014/main" id="{D8A7BCE9-4462-9FA8-4D77-302C2BED2A42}"/>
              </a:ext>
            </a:extLst>
          </p:cNvPr>
          <p:cNvSpPr>
            <a:spLocks noGrp="1"/>
          </p:cNvSpPr>
          <p:nvPr>
            <p:ph sz="half" idx="22"/>
          </p:nvPr>
        </p:nvSpPr>
        <p:spPr>
          <a:xfrm>
            <a:off x="2816177" y="2377487"/>
            <a:ext cx="2005200" cy="3454513"/>
          </a:xfrm>
          <a:solidFill>
            <a:schemeClr val="accent2">
              <a:lumMod val="20000"/>
              <a:lumOff val="80000"/>
            </a:schemeClr>
          </a:solidFill>
        </p:spPr>
        <p:txBody>
          <a:bodyPr vert="horz" lIns="108000" tIns="72000" rIns="108000" bIns="180000" rtlCol="0">
            <a:noAutofit/>
          </a:bodyPr>
          <a:lstStyle/>
          <a:p>
            <a:pPr marL="0" indent="0" algn="ctr">
              <a:spcBef>
                <a:spcPts val="600"/>
              </a:spcBef>
              <a:buNone/>
            </a:pPr>
            <a:r>
              <a:rPr lang="en-US" b="1" noProof="0" dirty="0">
                <a:solidFill>
                  <a:schemeClr val="tx1"/>
                </a:solidFill>
              </a:rPr>
              <a:t>Medication characteristics</a:t>
            </a:r>
          </a:p>
          <a:p>
            <a:pPr>
              <a:spcBef>
                <a:spcPts val="600"/>
              </a:spcBef>
            </a:pPr>
            <a:r>
              <a:rPr lang="en-US" sz="1200" noProof="0" dirty="0">
                <a:solidFill>
                  <a:schemeClr val="tx1"/>
                </a:solidFill>
              </a:rPr>
              <a:t>Efficacy</a:t>
            </a:r>
          </a:p>
          <a:p>
            <a:pPr>
              <a:spcBef>
                <a:spcPts val="600"/>
              </a:spcBef>
            </a:pPr>
            <a:r>
              <a:rPr lang="en-US" sz="1200" noProof="0" dirty="0">
                <a:solidFill>
                  <a:schemeClr val="tx1"/>
                </a:solidFill>
              </a:rPr>
              <a:t>Adverse effects</a:t>
            </a:r>
          </a:p>
          <a:p>
            <a:pPr>
              <a:spcBef>
                <a:spcPts val="600"/>
              </a:spcBef>
            </a:pPr>
            <a:r>
              <a:rPr lang="en-US" sz="1200" noProof="0" dirty="0">
                <a:solidFill>
                  <a:schemeClr val="tx1"/>
                </a:solidFill>
              </a:rPr>
              <a:t>Formulation</a:t>
            </a:r>
          </a:p>
          <a:p>
            <a:pPr>
              <a:spcBef>
                <a:spcPts val="600"/>
              </a:spcBef>
            </a:pPr>
            <a:r>
              <a:rPr lang="en-US" sz="1200" noProof="0" dirty="0">
                <a:solidFill>
                  <a:schemeClr val="tx1"/>
                </a:solidFill>
              </a:rPr>
              <a:t>Dosage frequency</a:t>
            </a:r>
          </a:p>
          <a:p>
            <a:pPr>
              <a:spcBef>
                <a:spcPts val="600"/>
              </a:spcBef>
            </a:pPr>
            <a:r>
              <a:rPr lang="en-US" sz="1200" noProof="0" dirty="0">
                <a:solidFill>
                  <a:schemeClr val="tx1"/>
                </a:solidFill>
              </a:rPr>
              <a:t>Cost/access</a:t>
            </a:r>
          </a:p>
          <a:p>
            <a:pPr>
              <a:spcBef>
                <a:spcPts val="600"/>
              </a:spcBef>
            </a:pPr>
            <a:r>
              <a:rPr lang="en-US" sz="1200" noProof="0" dirty="0">
                <a:solidFill>
                  <a:schemeClr val="tx1"/>
                </a:solidFill>
              </a:rPr>
              <a:t>Complexity of administration</a:t>
            </a:r>
          </a:p>
          <a:p>
            <a:pPr>
              <a:spcBef>
                <a:spcPts val="600"/>
              </a:spcBef>
            </a:pPr>
            <a:endParaRPr lang="en-US" sz="1200" noProof="0" dirty="0">
              <a:solidFill>
                <a:schemeClr val="tx1"/>
              </a:solidFill>
            </a:endParaRPr>
          </a:p>
          <a:p>
            <a:pPr marL="0" indent="0" algn="ctr">
              <a:spcBef>
                <a:spcPts val="600"/>
              </a:spcBef>
              <a:buNone/>
            </a:pPr>
            <a:endParaRPr lang="en-US" sz="1200" b="1" noProof="0" dirty="0">
              <a:solidFill>
                <a:schemeClr val="tx1"/>
              </a:solidFill>
            </a:endParaRPr>
          </a:p>
        </p:txBody>
      </p:sp>
      <p:sp>
        <p:nvSpPr>
          <p:cNvPr id="30" name="Content Placeholder 29">
            <a:extLst>
              <a:ext uri="{FF2B5EF4-FFF2-40B4-BE49-F238E27FC236}">
                <a16:creationId xmlns:a16="http://schemas.microsoft.com/office/drawing/2014/main" id="{9B6F0A56-0F5A-EC68-0CE3-04338DCAE413}"/>
              </a:ext>
            </a:extLst>
          </p:cNvPr>
          <p:cNvSpPr>
            <a:spLocks noGrp="1"/>
          </p:cNvSpPr>
          <p:nvPr>
            <p:ph sz="half" idx="26"/>
          </p:nvPr>
        </p:nvSpPr>
        <p:spPr>
          <a:xfrm>
            <a:off x="9645463" y="2377487"/>
            <a:ext cx="2005200" cy="3454513"/>
          </a:xfrm>
          <a:solidFill>
            <a:schemeClr val="accent3">
              <a:lumMod val="20000"/>
              <a:lumOff val="80000"/>
            </a:schemeClr>
          </a:solidFill>
        </p:spPr>
        <p:txBody>
          <a:bodyPr lIns="108000" tIns="72000" rIns="108000"/>
          <a:lstStyle/>
          <a:p>
            <a:pPr marL="0" indent="0" algn="ctr">
              <a:buNone/>
            </a:pPr>
            <a:r>
              <a:rPr lang="en-US" b="1" noProof="0" dirty="0"/>
              <a:t>Illness characteristics</a:t>
            </a:r>
          </a:p>
          <a:p>
            <a:pPr>
              <a:spcBef>
                <a:spcPts val="600"/>
              </a:spcBef>
            </a:pPr>
            <a:r>
              <a:rPr lang="en-US" sz="1200" noProof="0" dirty="0"/>
              <a:t>Illness duration and/or phase</a:t>
            </a:r>
          </a:p>
          <a:p>
            <a:pPr>
              <a:spcBef>
                <a:spcPts val="600"/>
              </a:spcBef>
            </a:pPr>
            <a:r>
              <a:rPr lang="en-US" sz="1200" noProof="0" dirty="0"/>
              <a:t>Symptom type and severity </a:t>
            </a:r>
          </a:p>
          <a:p>
            <a:pPr>
              <a:spcBef>
                <a:spcPts val="600"/>
              </a:spcBef>
            </a:pPr>
            <a:r>
              <a:rPr lang="en-US" sz="1200" noProof="0" dirty="0"/>
              <a:t>Cognitive function and/or level of insight</a:t>
            </a:r>
          </a:p>
          <a:p>
            <a:pPr>
              <a:spcBef>
                <a:spcPts val="600"/>
              </a:spcBef>
            </a:pPr>
            <a:r>
              <a:rPr lang="en-US" sz="1200" noProof="0" dirty="0"/>
              <a:t>Substance use</a:t>
            </a:r>
          </a:p>
          <a:p>
            <a:pPr>
              <a:spcBef>
                <a:spcPts val="600"/>
              </a:spcBef>
            </a:pPr>
            <a:r>
              <a:rPr lang="en-US" sz="1200" noProof="0" dirty="0"/>
              <a:t>Comorbidities</a:t>
            </a:r>
          </a:p>
        </p:txBody>
      </p:sp>
      <p:sp>
        <p:nvSpPr>
          <p:cNvPr id="5" name="Text Placeholder 4">
            <a:extLst>
              <a:ext uri="{FF2B5EF4-FFF2-40B4-BE49-F238E27FC236}">
                <a16:creationId xmlns:a16="http://schemas.microsoft.com/office/drawing/2014/main" id="{D670D78E-EE76-C519-94C9-4E7BC435AD76}"/>
              </a:ext>
            </a:extLst>
          </p:cNvPr>
          <p:cNvSpPr>
            <a:spLocks noGrp="1"/>
          </p:cNvSpPr>
          <p:nvPr>
            <p:ph type="body" sz="quarter" idx="18"/>
          </p:nvPr>
        </p:nvSpPr>
        <p:spPr>
          <a:xfrm>
            <a:off x="539749" y="6102000"/>
            <a:ext cx="9213852" cy="619200"/>
          </a:xfrm>
        </p:spPr>
        <p:txBody>
          <a:bodyPr/>
          <a:lstStyle/>
          <a:p>
            <a:r>
              <a:rPr lang="en-US" noProof="0" dirty="0"/>
              <a:t>1. Acosta et al. World J Psychiatry 2012;2:74–82; 2. Leucht &amp; </a:t>
            </a:r>
            <a:r>
              <a:rPr lang="en-US" noProof="0" dirty="0" err="1"/>
              <a:t>Heres</a:t>
            </a:r>
            <a:r>
              <a:rPr lang="en-US" noProof="0" dirty="0"/>
              <a:t>. J Clin Psychiatry 2006;67(Suppl 5):3–8; 3. Kane et al. World Psychiatry 2013;12:216–226</a:t>
            </a:r>
          </a:p>
        </p:txBody>
      </p:sp>
      <p:sp>
        <p:nvSpPr>
          <p:cNvPr id="6" name="Slide Number Placeholder 5">
            <a:extLst>
              <a:ext uri="{FF2B5EF4-FFF2-40B4-BE49-F238E27FC236}">
                <a16:creationId xmlns:a16="http://schemas.microsoft.com/office/drawing/2014/main" id="{882C8742-70C9-4B03-3195-701B2A80BE4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28</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sp>
        <p:nvSpPr>
          <p:cNvPr id="27" name="Content Placeholder 26">
            <a:extLst>
              <a:ext uri="{FF2B5EF4-FFF2-40B4-BE49-F238E27FC236}">
                <a16:creationId xmlns:a16="http://schemas.microsoft.com/office/drawing/2014/main" id="{468E9188-0CAE-D12A-3480-BF67E274C017}"/>
              </a:ext>
            </a:extLst>
          </p:cNvPr>
          <p:cNvSpPr>
            <a:spLocks noGrp="1"/>
          </p:cNvSpPr>
          <p:nvPr>
            <p:ph sz="half" idx="23"/>
          </p:nvPr>
        </p:nvSpPr>
        <p:spPr>
          <a:xfrm>
            <a:off x="539749" y="2377964"/>
            <a:ext cx="2005200" cy="3454036"/>
          </a:xfrm>
          <a:solidFill>
            <a:schemeClr val="accent5">
              <a:lumMod val="20000"/>
              <a:lumOff val="80000"/>
            </a:schemeClr>
          </a:solidFill>
        </p:spPr>
        <p:txBody>
          <a:bodyPr lIns="108000" tIns="72000" rIns="108000"/>
          <a:lstStyle/>
          <a:p>
            <a:pPr marL="0" indent="0" algn="ctr">
              <a:spcBef>
                <a:spcPts val="600"/>
              </a:spcBef>
              <a:buNone/>
            </a:pPr>
            <a:r>
              <a:rPr lang="en-US" b="1" noProof="0" dirty="0">
                <a:solidFill>
                  <a:schemeClr val="tx1"/>
                </a:solidFill>
              </a:rPr>
              <a:t>Patient characteristics</a:t>
            </a:r>
          </a:p>
          <a:p>
            <a:pPr>
              <a:spcBef>
                <a:spcPts val="600"/>
              </a:spcBef>
            </a:pPr>
            <a:r>
              <a:rPr lang="en-US" sz="1200" noProof="0" dirty="0">
                <a:solidFill>
                  <a:schemeClr val="tx1"/>
                </a:solidFill>
              </a:rPr>
              <a:t>Sex, age, and race</a:t>
            </a:r>
          </a:p>
          <a:p>
            <a:pPr>
              <a:spcBef>
                <a:spcPts val="600"/>
              </a:spcBef>
            </a:pPr>
            <a:r>
              <a:rPr lang="en-US" sz="1200" noProof="0" dirty="0">
                <a:solidFill>
                  <a:schemeClr val="tx1"/>
                </a:solidFill>
              </a:rPr>
              <a:t>Education and </a:t>
            </a:r>
            <a:br>
              <a:rPr lang="en-US" sz="1200" noProof="0" dirty="0">
                <a:solidFill>
                  <a:schemeClr val="tx1"/>
                </a:solidFill>
              </a:rPr>
            </a:br>
            <a:r>
              <a:rPr lang="en-US" sz="1200" noProof="0" dirty="0">
                <a:solidFill>
                  <a:schemeClr val="tx1"/>
                </a:solidFill>
              </a:rPr>
              <a:t>socio-economic status</a:t>
            </a:r>
          </a:p>
          <a:p>
            <a:pPr>
              <a:spcBef>
                <a:spcPts val="600"/>
              </a:spcBef>
            </a:pPr>
            <a:r>
              <a:rPr lang="en-US" sz="1200" noProof="0" dirty="0">
                <a:solidFill>
                  <a:schemeClr val="tx1"/>
                </a:solidFill>
              </a:rPr>
              <a:t>Self-stigma</a:t>
            </a:r>
          </a:p>
          <a:p>
            <a:pPr>
              <a:spcBef>
                <a:spcPts val="600"/>
              </a:spcBef>
            </a:pPr>
            <a:r>
              <a:rPr lang="en-US" sz="1200" noProof="0" dirty="0">
                <a:solidFill>
                  <a:schemeClr val="tx1"/>
                </a:solidFill>
              </a:rPr>
              <a:t>Beliefs about treatment risks and benefits</a:t>
            </a:r>
          </a:p>
          <a:p>
            <a:pPr>
              <a:spcBef>
                <a:spcPts val="600"/>
              </a:spcBef>
            </a:pPr>
            <a:r>
              <a:rPr lang="en-US" sz="1200" noProof="0" dirty="0">
                <a:solidFill>
                  <a:schemeClr val="tx1"/>
                </a:solidFill>
              </a:rPr>
              <a:t>Prior adherence</a:t>
            </a:r>
          </a:p>
          <a:p>
            <a:pPr>
              <a:spcBef>
                <a:spcPts val="600"/>
              </a:spcBef>
            </a:pPr>
            <a:r>
              <a:rPr lang="en-US" sz="1200" noProof="0" dirty="0">
                <a:solidFill>
                  <a:schemeClr val="tx1"/>
                </a:solidFill>
              </a:rPr>
              <a:t>Access to transportation</a:t>
            </a:r>
          </a:p>
          <a:p>
            <a:pPr marL="0" indent="0" algn="ctr">
              <a:spcBef>
                <a:spcPts val="600"/>
              </a:spcBef>
              <a:buNone/>
            </a:pPr>
            <a:endParaRPr lang="en-US" sz="1200" noProof="0" dirty="0">
              <a:solidFill>
                <a:schemeClr val="tx1"/>
              </a:solidFill>
            </a:endParaRPr>
          </a:p>
        </p:txBody>
      </p:sp>
      <p:sp>
        <p:nvSpPr>
          <p:cNvPr id="28" name="Content Placeholder 27">
            <a:extLst>
              <a:ext uri="{FF2B5EF4-FFF2-40B4-BE49-F238E27FC236}">
                <a16:creationId xmlns:a16="http://schemas.microsoft.com/office/drawing/2014/main" id="{0CA47267-005F-3DC4-428E-823369190F7E}"/>
              </a:ext>
            </a:extLst>
          </p:cNvPr>
          <p:cNvSpPr>
            <a:spLocks noGrp="1"/>
          </p:cNvSpPr>
          <p:nvPr>
            <p:ph sz="half" idx="24"/>
          </p:nvPr>
        </p:nvSpPr>
        <p:spPr>
          <a:xfrm>
            <a:off x="5092606" y="2377487"/>
            <a:ext cx="2005200" cy="3454513"/>
          </a:xfrm>
          <a:solidFill>
            <a:schemeClr val="accent4">
              <a:lumMod val="20000"/>
              <a:lumOff val="80000"/>
            </a:schemeClr>
          </a:solidFill>
        </p:spPr>
        <p:txBody>
          <a:bodyPr vert="horz" lIns="108000" tIns="72000" rIns="72000" bIns="180000" rtlCol="0">
            <a:noAutofit/>
          </a:bodyPr>
          <a:lstStyle/>
          <a:p>
            <a:pPr marL="0" indent="0" algn="ctr">
              <a:spcBef>
                <a:spcPts val="600"/>
              </a:spcBef>
              <a:buNone/>
            </a:pPr>
            <a:r>
              <a:rPr lang="en-US" b="1" noProof="0" dirty="0">
                <a:solidFill>
                  <a:schemeClr val="tx1"/>
                </a:solidFill>
              </a:rPr>
              <a:t>Family/caregiver characteristics</a:t>
            </a:r>
          </a:p>
          <a:p>
            <a:pPr>
              <a:spcBef>
                <a:spcPts val="600"/>
              </a:spcBef>
            </a:pPr>
            <a:r>
              <a:rPr lang="en-US" sz="1200" noProof="0" dirty="0">
                <a:solidFill>
                  <a:schemeClr val="tx1"/>
                </a:solidFill>
              </a:rPr>
              <a:t>Societal stigma</a:t>
            </a:r>
          </a:p>
          <a:p>
            <a:pPr>
              <a:spcBef>
                <a:spcPts val="600"/>
              </a:spcBef>
            </a:pPr>
            <a:r>
              <a:rPr lang="en-US" sz="1200" noProof="0" dirty="0">
                <a:solidFill>
                  <a:schemeClr val="tx1"/>
                </a:solidFill>
              </a:rPr>
              <a:t>Involvement in monitoring adherence</a:t>
            </a:r>
          </a:p>
          <a:p>
            <a:pPr>
              <a:spcBef>
                <a:spcPts val="600"/>
              </a:spcBef>
            </a:pPr>
            <a:r>
              <a:rPr lang="en-US" sz="1200" noProof="0" dirty="0">
                <a:solidFill>
                  <a:schemeClr val="tx1"/>
                </a:solidFill>
              </a:rPr>
              <a:t>Nature of relationship</a:t>
            </a:r>
          </a:p>
          <a:p>
            <a:pPr>
              <a:spcBef>
                <a:spcPts val="600"/>
              </a:spcBef>
            </a:pPr>
            <a:r>
              <a:rPr lang="en-US" sz="1200" noProof="0" dirty="0">
                <a:solidFill>
                  <a:schemeClr val="tx1"/>
                </a:solidFill>
              </a:rPr>
              <a:t>Disease knowledge </a:t>
            </a:r>
          </a:p>
          <a:p>
            <a:pPr>
              <a:spcBef>
                <a:spcPts val="600"/>
              </a:spcBef>
            </a:pPr>
            <a:r>
              <a:rPr lang="en-US" sz="1200" noProof="0" dirty="0">
                <a:solidFill>
                  <a:schemeClr val="tx1"/>
                </a:solidFill>
              </a:rPr>
              <a:t>Involvement in psychoeducation</a:t>
            </a:r>
          </a:p>
        </p:txBody>
      </p:sp>
      <p:sp>
        <p:nvSpPr>
          <p:cNvPr id="29" name="Content Placeholder 28">
            <a:extLst>
              <a:ext uri="{FF2B5EF4-FFF2-40B4-BE49-F238E27FC236}">
                <a16:creationId xmlns:a16="http://schemas.microsoft.com/office/drawing/2014/main" id="{0B28E9B3-3761-9620-E025-1811C4014A04}"/>
              </a:ext>
            </a:extLst>
          </p:cNvPr>
          <p:cNvSpPr>
            <a:spLocks noGrp="1"/>
          </p:cNvSpPr>
          <p:nvPr>
            <p:ph sz="half" idx="25"/>
          </p:nvPr>
        </p:nvSpPr>
        <p:spPr>
          <a:xfrm>
            <a:off x="7369035" y="2377487"/>
            <a:ext cx="2005200" cy="3454513"/>
          </a:xfrm>
          <a:solidFill>
            <a:schemeClr val="accent1">
              <a:lumMod val="20000"/>
              <a:lumOff val="80000"/>
            </a:schemeClr>
          </a:solidFill>
        </p:spPr>
        <p:txBody>
          <a:bodyPr vert="horz" lIns="108000" tIns="72000" rIns="108000" bIns="180000" rtlCol="0">
            <a:noAutofit/>
          </a:bodyPr>
          <a:lstStyle/>
          <a:p>
            <a:pPr marL="0" indent="0" algn="ctr">
              <a:spcBef>
                <a:spcPts val="600"/>
              </a:spcBef>
              <a:buNone/>
            </a:pPr>
            <a:r>
              <a:rPr lang="en-US" b="1" noProof="0" dirty="0"/>
              <a:t>Healthcare system</a:t>
            </a:r>
            <a:br>
              <a:rPr lang="en-US" b="1" noProof="0" dirty="0"/>
            </a:br>
            <a:r>
              <a:rPr lang="en-US" b="1" noProof="0" dirty="0"/>
              <a:t>characteristics</a:t>
            </a:r>
          </a:p>
          <a:p>
            <a:pPr>
              <a:spcBef>
                <a:spcPts val="600"/>
              </a:spcBef>
            </a:pPr>
            <a:r>
              <a:rPr lang="en-US" sz="1200" noProof="0" dirty="0"/>
              <a:t>Frequency and nature of contact with clinicians, and strength of therapeutic alliance</a:t>
            </a:r>
          </a:p>
          <a:p>
            <a:pPr>
              <a:spcBef>
                <a:spcPts val="600"/>
              </a:spcBef>
            </a:pPr>
            <a:r>
              <a:rPr lang="en-US" sz="1200" noProof="0" dirty="0"/>
              <a:t>Access to care, cohesion of services, and continuity of care</a:t>
            </a:r>
          </a:p>
          <a:p>
            <a:pPr>
              <a:spcBef>
                <a:spcPts val="600"/>
              </a:spcBef>
            </a:pPr>
            <a:r>
              <a:rPr lang="en-US" sz="1200" noProof="0" dirty="0"/>
              <a:t>Reimbursement</a:t>
            </a:r>
          </a:p>
          <a:p>
            <a:pPr>
              <a:spcBef>
                <a:spcPts val="600"/>
              </a:spcBef>
            </a:pPr>
            <a:r>
              <a:rPr lang="en-US" sz="1200" noProof="0" dirty="0"/>
              <a:t>Ability to monitor and support adherence</a:t>
            </a:r>
          </a:p>
          <a:p>
            <a:pPr>
              <a:spcBef>
                <a:spcPts val="600"/>
              </a:spcBef>
            </a:pPr>
            <a:r>
              <a:rPr lang="en-US" sz="1200" noProof="0" dirty="0"/>
              <a:t>Provision of psychoeducation</a:t>
            </a:r>
          </a:p>
        </p:txBody>
      </p:sp>
    </p:spTree>
    <p:extLst>
      <p:ext uri="{BB962C8B-B14F-4D97-AF65-F5344CB8AC3E}">
        <p14:creationId xmlns:p14="http://schemas.microsoft.com/office/powerpoint/2010/main" val="1560821322"/>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888B41A-AB45-F1E3-1210-C3D2F2B96600}"/>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9918429-1B9D-97C9-3F05-F0322D40E0B8}"/>
              </a:ext>
            </a:extLst>
          </p:cNvPr>
          <p:cNvSpPr>
            <a:spLocks noGrp="1"/>
          </p:cNvSpPr>
          <p:nvPr>
            <p:ph type="body" sz="quarter" idx="17"/>
          </p:nvPr>
        </p:nvSpPr>
        <p:spPr>
          <a:xfrm>
            <a:off x="539749" y="539750"/>
            <a:ext cx="9213851" cy="266676"/>
          </a:xfrm>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2F689F94-CBE1-DFC1-18CD-D28F78F4B63F}"/>
              </a:ext>
            </a:extLst>
          </p:cNvPr>
          <p:cNvSpPr>
            <a:spLocks noGrp="1"/>
          </p:cNvSpPr>
          <p:nvPr>
            <p:ph type="title"/>
          </p:nvPr>
        </p:nvSpPr>
        <p:spPr>
          <a:xfrm>
            <a:off x="539749" y="814386"/>
            <a:ext cx="9213851" cy="332399"/>
          </a:xfrm>
        </p:spPr>
        <p:txBody>
          <a:bodyPr anchor="t"/>
          <a:lstStyle/>
          <a:p>
            <a:r>
              <a:rPr lang="en-US" noProof="0" dirty="0"/>
              <a:t>The role of long-acting injectable antipsychotic drugs </a:t>
            </a:r>
          </a:p>
        </p:txBody>
      </p:sp>
      <p:sp>
        <p:nvSpPr>
          <p:cNvPr id="3" name="Content Placeholder 2">
            <a:extLst>
              <a:ext uri="{FF2B5EF4-FFF2-40B4-BE49-F238E27FC236}">
                <a16:creationId xmlns:a16="http://schemas.microsoft.com/office/drawing/2014/main" id="{C36AF55F-1D7F-2763-F68E-33C43EB826FA}"/>
              </a:ext>
            </a:extLst>
          </p:cNvPr>
          <p:cNvSpPr>
            <a:spLocks noGrp="1"/>
          </p:cNvSpPr>
          <p:nvPr>
            <p:ph idx="19"/>
          </p:nvPr>
        </p:nvSpPr>
        <p:spPr>
          <a:xfrm>
            <a:off x="539750" y="1416785"/>
            <a:ext cx="9213849" cy="4415215"/>
          </a:xfrm>
        </p:spPr>
        <p:txBody>
          <a:bodyPr lIns="0" tIns="0" rIns="0" bIns="0" numCol="1"/>
          <a:lstStyle/>
          <a:p>
            <a:pPr lvl="0"/>
            <a:r>
              <a:rPr lang="en-US" noProof="0" dirty="0"/>
              <a:t>LAI formulations have many advantages over oral antipsychotics:</a:t>
            </a:r>
          </a:p>
        </p:txBody>
      </p:sp>
      <p:sp>
        <p:nvSpPr>
          <p:cNvPr id="6" name="Text Placeholder 5">
            <a:extLst>
              <a:ext uri="{FF2B5EF4-FFF2-40B4-BE49-F238E27FC236}">
                <a16:creationId xmlns:a16="http://schemas.microsoft.com/office/drawing/2014/main" id="{27789C7D-5B77-ABDC-2588-0A9F4795DAD0}"/>
              </a:ext>
            </a:extLst>
          </p:cNvPr>
          <p:cNvSpPr>
            <a:spLocks noGrp="1"/>
          </p:cNvSpPr>
          <p:nvPr>
            <p:ph type="body" sz="quarter" idx="18"/>
          </p:nvPr>
        </p:nvSpPr>
        <p:spPr>
          <a:xfrm>
            <a:off x="539749" y="6102000"/>
            <a:ext cx="9213852" cy="619200"/>
          </a:xfrm>
        </p:spPr>
        <p:txBody>
          <a:bodyPr/>
          <a:lstStyle/>
          <a:p>
            <a:r>
              <a:rPr lang="en-US" noProof="0" dirty="0"/>
              <a:t>LAI=long-acting injectable</a:t>
            </a:r>
          </a:p>
          <a:p>
            <a:r>
              <a:rPr lang="en-US" noProof="0" dirty="0"/>
              <a:t>1. Kishimoto et al. Lancet Psychiatry 2021;8:387–404; 2. Tiihonen et al. Am J Psychiatry 2017;74:686–693; 3. Taipale et al. Schiz Bull 2017;44:1381–1387; </a:t>
            </a:r>
          </a:p>
          <a:p>
            <a:r>
              <a:rPr lang="en-US" noProof="0" dirty="0"/>
              <a:t>4. Correll et al. CNS Drugs 2021;35:39–59; 5. Kane et al. Neurol Ther 2025;14:2551–2581; 6. Weiser et al. Am J Psychiatry 2021;178: 932–940; 7. </a:t>
            </a:r>
            <a:r>
              <a:rPr lang="en-US" noProof="0" dirty="0" err="1"/>
              <a:t>Solmi</a:t>
            </a:r>
            <a:r>
              <a:rPr lang="en-US" noProof="0" dirty="0"/>
              <a:t> et al. Am J Psychiatry 2022;179:938–946; 8. Taipale et al. </a:t>
            </a:r>
            <a:r>
              <a:rPr lang="en-US" noProof="0" dirty="0" err="1"/>
              <a:t>Schizophr</a:t>
            </a:r>
            <a:r>
              <a:rPr lang="en-US" noProof="0" dirty="0"/>
              <a:t> Res 2018;197:274–280; 9. Correll et al. World Psychiatry 2022;21:248–271</a:t>
            </a:r>
          </a:p>
        </p:txBody>
      </p:sp>
      <p:sp>
        <p:nvSpPr>
          <p:cNvPr id="15" name="Slide Number Placeholder 14">
            <a:extLst>
              <a:ext uri="{FF2B5EF4-FFF2-40B4-BE49-F238E27FC236}">
                <a16:creationId xmlns:a16="http://schemas.microsoft.com/office/drawing/2014/main" id="{6F0B0631-0CEC-D004-AD21-F31FC04F7D0D}"/>
              </a:ext>
            </a:extLst>
          </p:cNvPr>
          <p:cNvSpPr>
            <a:spLocks noGrp="1"/>
          </p:cNvSpPr>
          <p:nvPr>
            <p:ph type="sldNum" sz="quarter" idx="4"/>
          </p:nvPr>
        </p:nvSpPr>
        <p:spPr>
          <a:xfrm>
            <a:off x="11326690" y="6434112"/>
            <a:ext cx="595310" cy="153888"/>
          </a:xfrm>
        </p:spPr>
        <p:txBody>
          <a:bodyPr/>
          <a:lstStyle/>
          <a:p>
            <a:pPr lvl="0"/>
            <a:fld id="{6DBC486D-4FAB-B746-8B02-8D7C842291C6}" type="slidenum">
              <a:rPr lang="en-US" noProof="0" smtClean="0"/>
              <a:pPr lvl="0"/>
              <a:t>29</a:t>
            </a:fld>
            <a:endParaRPr lang="en-US" noProof="0" dirty="0"/>
          </a:p>
        </p:txBody>
      </p:sp>
      <p:sp>
        <p:nvSpPr>
          <p:cNvPr id="31" name="Rectangle 30">
            <a:extLst>
              <a:ext uri="{FF2B5EF4-FFF2-40B4-BE49-F238E27FC236}">
                <a16:creationId xmlns:a16="http://schemas.microsoft.com/office/drawing/2014/main" id="{87A8C086-D1FE-E7F9-DAF5-D1B17AE7091F}"/>
              </a:ext>
            </a:extLst>
          </p:cNvPr>
          <p:cNvSpPr/>
          <p:nvPr/>
        </p:nvSpPr>
        <p:spPr>
          <a:xfrm>
            <a:off x="6979213" y="1954789"/>
            <a:ext cx="4653825" cy="756000"/>
          </a:xfrm>
          <a:prstGeom prst="rect">
            <a:avLst/>
          </a:prstGeom>
          <a:noFill/>
          <a:ln w="19050">
            <a:no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0000" tIns="46800" rIns="90000" bIns="46800" numCol="1" spcCol="1270" anchor="ctr" anchorCtr="0">
            <a:noAutofit/>
          </a:bodyPr>
          <a:lstStyle/>
          <a:p>
            <a:pPr marL="0" marR="0" lvl="0" indent="0" algn="l" defTabSz="2844800" rtl="0" eaLnBrk="1" fontAlgn="auto" latinLnBrk="0" hangingPunct="1">
              <a:buClrTx/>
              <a:buSzTx/>
              <a:buFontTx/>
              <a:buNone/>
              <a:tabLst/>
              <a:defRPr/>
            </a:pPr>
            <a:r>
              <a:rPr kumimoji="0" lang="en-US" sz="1400" b="1" i="0" u="none" strike="noStrike" kern="1200" cap="none" spc="0" normalizeH="0" baseline="0" noProof="0" dirty="0">
                <a:ln>
                  <a:noFill/>
                </a:ln>
                <a:solidFill>
                  <a:srgbClr val="3F1A01"/>
                </a:solidFill>
                <a:effectLst/>
                <a:uLnTx/>
                <a:uFillTx/>
                <a:latin typeface="Arial"/>
                <a:ea typeface="+mn-ea"/>
                <a:cs typeface="+mn-cs"/>
              </a:rPr>
              <a:t>Regular contact </a:t>
            </a:r>
            <a:r>
              <a:rPr kumimoji="0" lang="en-US" sz="1400" b="0" i="0" u="none" strike="noStrike" kern="1200" cap="none" spc="0" normalizeH="0" baseline="0" noProof="0" dirty="0">
                <a:ln>
                  <a:noFill/>
                </a:ln>
                <a:solidFill>
                  <a:srgbClr val="3F1A01"/>
                </a:solidFill>
                <a:effectLst/>
                <a:uLnTx/>
                <a:uFillTx/>
                <a:latin typeface="Arial"/>
                <a:ea typeface="+mn-ea"/>
                <a:cs typeface="+mn-cs"/>
              </a:rPr>
              <a:t>with the treatment team </a:t>
            </a:r>
            <a:r>
              <a:rPr lang="en-US" sz="1400" noProof="0" dirty="0">
                <a:solidFill>
                  <a:srgbClr val="3F1A01"/>
                </a:solidFill>
                <a:latin typeface="Arial"/>
              </a:rPr>
              <a:t>t</a:t>
            </a:r>
            <a:r>
              <a:rPr kumimoji="0" lang="en-US" sz="1400" b="0" i="0" u="none" strike="noStrike" kern="1200" cap="none" spc="0" normalizeH="0" baseline="0" noProof="0" dirty="0">
                <a:ln>
                  <a:noFill/>
                </a:ln>
                <a:solidFill>
                  <a:srgbClr val="3F1A01"/>
                </a:solidFill>
                <a:effectLst/>
                <a:uLnTx/>
                <a:uFillTx/>
                <a:latin typeface="Arial"/>
                <a:ea typeface="+mn-ea"/>
                <a:cs typeface="+mn-cs"/>
              </a:rPr>
              <a:t>o receive injections (this has the added benefit of the clinical team knowing when a patient is non-adherent, as they know that an appointment has been missed)</a:t>
            </a:r>
            <a:r>
              <a:rPr kumimoji="0" lang="en-US" sz="1400" b="0" i="0" u="none" strike="noStrike" kern="1200" cap="none" spc="0" normalizeH="0" baseline="30000" noProof="0" dirty="0">
                <a:ln>
                  <a:noFill/>
                </a:ln>
                <a:solidFill>
                  <a:srgbClr val="3F1A01"/>
                </a:solidFill>
                <a:effectLst/>
                <a:uLnTx/>
                <a:uFillTx/>
                <a:latin typeface="Arial"/>
                <a:ea typeface="+mn-ea"/>
                <a:cs typeface="+mn-cs"/>
              </a:rPr>
              <a:t>5</a:t>
            </a:r>
          </a:p>
        </p:txBody>
      </p:sp>
      <p:sp>
        <p:nvSpPr>
          <p:cNvPr id="32" name="Rectangle 31">
            <a:extLst>
              <a:ext uri="{FF2B5EF4-FFF2-40B4-BE49-F238E27FC236}">
                <a16:creationId xmlns:a16="http://schemas.microsoft.com/office/drawing/2014/main" id="{17A2A4D9-E841-84D8-D0DC-591D0E5BF5A0}"/>
              </a:ext>
            </a:extLst>
          </p:cNvPr>
          <p:cNvSpPr/>
          <p:nvPr/>
        </p:nvSpPr>
        <p:spPr>
          <a:xfrm>
            <a:off x="1405153" y="1962527"/>
            <a:ext cx="4176000" cy="756000"/>
          </a:xfrm>
          <a:prstGeom prst="rect">
            <a:avLst/>
          </a:prstGeom>
          <a:noFill/>
          <a:ln w="19050">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0000" tIns="46800" rIns="90000" bIns="46800" numCol="1" spcCol="1270" anchor="ctr" anchorCtr="0">
            <a:noAutofit/>
          </a:bodyPr>
          <a:lstStyle/>
          <a:p>
            <a:pPr marL="0" marR="0" lvl="0" indent="0" algn="l" defTabSz="2889250" rtl="0" eaLnBrk="1" fontAlgn="auto" latinLnBrk="0" hangingPunct="1">
              <a:spcBef>
                <a:spcPct val="0"/>
              </a:spcBef>
              <a:buClrTx/>
              <a:buSzTx/>
              <a:buFontTx/>
              <a:buNone/>
              <a:tabLst/>
              <a:defRPr/>
            </a:pPr>
            <a:r>
              <a:rPr kumimoji="0" lang="en-US" sz="1400" b="1" i="0" u="none" strike="noStrike" kern="1200" cap="none" spc="0" normalizeH="0" baseline="0" noProof="0" dirty="0">
                <a:ln>
                  <a:noFill/>
                </a:ln>
                <a:solidFill>
                  <a:srgbClr val="3F1A01"/>
                </a:solidFill>
                <a:effectLst/>
                <a:uLnTx/>
                <a:uFillTx/>
                <a:latin typeface="Arial"/>
                <a:ea typeface="+mn-ea"/>
                <a:cs typeface="+mn-cs"/>
              </a:rPr>
              <a:t>Better relapse and hospitalization prevention </a:t>
            </a:r>
            <a:r>
              <a:rPr kumimoji="0" lang="en-US" sz="1400" b="0" i="0" u="none" strike="noStrike" kern="1200" cap="none" spc="0" normalizeH="0" baseline="0" noProof="0" dirty="0">
                <a:ln>
                  <a:noFill/>
                </a:ln>
                <a:solidFill>
                  <a:srgbClr val="3F1A01"/>
                </a:solidFill>
                <a:effectLst/>
                <a:uLnTx/>
                <a:uFillTx/>
                <a:latin typeface="Arial"/>
                <a:ea typeface="+mn-ea"/>
                <a:cs typeface="+mn-cs"/>
              </a:rPr>
              <a:t>(documented in meta-analyses of randomized trials and in nationwide registry studies)</a:t>
            </a:r>
            <a:r>
              <a:rPr kumimoji="0" lang="en-US" sz="1400" b="0" i="0" u="none" strike="noStrike" kern="1200" cap="none" spc="0" normalizeH="0" baseline="30000" noProof="0" dirty="0">
                <a:ln>
                  <a:noFill/>
                </a:ln>
                <a:solidFill>
                  <a:srgbClr val="3F1A01"/>
                </a:solidFill>
                <a:effectLst/>
                <a:uLnTx/>
                <a:uFillTx/>
                <a:latin typeface="Arial"/>
                <a:ea typeface="+mn-ea"/>
                <a:cs typeface="+mn-cs"/>
              </a:rPr>
              <a:t>1-3</a:t>
            </a:r>
          </a:p>
        </p:txBody>
      </p:sp>
      <p:sp>
        <p:nvSpPr>
          <p:cNvPr id="35" name="Rectangle 34">
            <a:extLst>
              <a:ext uri="{FF2B5EF4-FFF2-40B4-BE49-F238E27FC236}">
                <a16:creationId xmlns:a16="http://schemas.microsoft.com/office/drawing/2014/main" id="{B3709079-9A25-6C18-88CB-0151B934CB2D}"/>
              </a:ext>
            </a:extLst>
          </p:cNvPr>
          <p:cNvSpPr/>
          <p:nvPr/>
        </p:nvSpPr>
        <p:spPr>
          <a:xfrm>
            <a:off x="6979214" y="3211431"/>
            <a:ext cx="4176000" cy="387948"/>
          </a:xfrm>
          <a:prstGeom prst="rect">
            <a:avLst/>
          </a:prstGeom>
          <a:noFill/>
          <a:ln w="19050">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90000" tIns="46800" rIns="90000" bIns="46800" numCol="1" spcCol="1270" anchor="ctr" anchorCtr="0">
            <a:noAutofit/>
          </a:bodyPr>
          <a:lstStyle/>
          <a:p>
            <a:pPr marL="0" marR="0" lvl="0" indent="0" algn="l" defTabSz="914400" rtl="0" eaLnBrk="1" fontAlgn="auto" latinLnBrk="0" hangingPunct="1">
              <a:buClrTx/>
              <a:buSzTx/>
              <a:buFontTx/>
              <a:buNone/>
              <a:tabLst/>
              <a:defRPr/>
            </a:pPr>
            <a:r>
              <a:rPr kumimoji="0" lang="en-US" sz="1400" b="1" i="0" u="none" strike="noStrike" kern="1200" cap="none" spc="0" normalizeH="0" baseline="0" noProof="0" dirty="0">
                <a:ln>
                  <a:noFill/>
                </a:ln>
                <a:solidFill>
                  <a:srgbClr val="3F1A01"/>
                </a:solidFill>
                <a:effectLst/>
                <a:uLnTx/>
                <a:uFillTx/>
                <a:latin typeface="Arial"/>
                <a:ea typeface="+mn-ea"/>
                <a:cs typeface="+mn-cs"/>
              </a:rPr>
              <a:t>Better functioning</a:t>
            </a:r>
            <a:r>
              <a:rPr kumimoji="0" lang="en-US" sz="1400" b="1" i="0" u="none" strike="noStrike" kern="1200" cap="none" spc="0" normalizeH="0" baseline="30000" noProof="0" dirty="0">
                <a:ln>
                  <a:noFill/>
                </a:ln>
                <a:solidFill>
                  <a:srgbClr val="3F1A01"/>
                </a:solidFill>
                <a:effectLst/>
                <a:uLnTx/>
                <a:uFillTx/>
                <a:latin typeface="Arial"/>
                <a:ea typeface="+mn-ea"/>
                <a:cs typeface="+mn-cs"/>
              </a:rPr>
              <a:t>7</a:t>
            </a:r>
            <a:r>
              <a:rPr kumimoji="0" lang="en-US" sz="1400" b="1" i="0" u="none" strike="noStrike" kern="1200" cap="none" spc="0" normalizeH="0" baseline="0" noProof="0" dirty="0">
                <a:ln>
                  <a:noFill/>
                </a:ln>
                <a:solidFill>
                  <a:srgbClr val="3F1A01"/>
                </a:solidFill>
                <a:effectLst/>
                <a:uLnTx/>
                <a:uFillTx/>
                <a:latin typeface="Arial"/>
                <a:ea typeface="+mn-ea"/>
                <a:cs typeface="+mn-cs"/>
              </a:rPr>
              <a:t> </a:t>
            </a:r>
          </a:p>
        </p:txBody>
      </p:sp>
      <p:sp>
        <p:nvSpPr>
          <p:cNvPr id="37" name="Rectangle 36">
            <a:extLst>
              <a:ext uri="{FF2B5EF4-FFF2-40B4-BE49-F238E27FC236}">
                <a16:creationId xmlns:a16="http://schemas.microsoft.com/office/drawing/2014/main" id="{DAFFE1B7-37E3-8A22-44A5-D1E5659C4C2B}"/>
              </a:ext>
            </a:extLst>
          </p:cNvPr>
          <p:cNvSpPr/>
          <p:nvPr/>
        </p:nvSpPr>
        <p:spPr>
          <a:xfrm>
            <a:off x="6979214" y="4276309"/>
            <a:ext cx="4176000" cy="387948"/>
          </a:xfrm>
          <a:prstGeom prst="rect">
            <a:avLst/>
          </a:prstGeom>
          <a:noFill/>
          <a:ln w="19050">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90000" tIns="46800" rIns="90000" bIns="46800" numCol="1" spcCol="1270" anchor="ctr" anchorCtr="0">
            <a:noAutofit/>
          </a:bodyPr>
          <a:lstStyle/>
          <a:p>
            <a:pPr marL="0" marR="0" lvl="0" indent="0" algn="l" defTabSz="914400" rtl="0" eaLnBrk="1" fontAlgn="auto" latinLnBrk="0" hangingPunct="1">
              <a:buClrTx/>
              <a:buSzTx/>
              <a:buFontTx/>
              <a:buNone/>
              <a:tabLst/>
              <a:defRPr/>
            </a:pPr>
            <a:r>
              <a:rPr kumimoji="0" lang="en-US" sz="1400" b="1" i="0" u="none" strike="noStrike" kern="1200" cap="none" spc="0" normalizeH="0" baseline="0" noProof="0" dirty="0">
                <a:ln>
                  <a:noFill/>
                </a:ln>
                <a:solidFill>
                  <a:srgbClr val="3F1A01"/>
                </a:solidFill>
                <a:effectLst/>
                <a:uLnTx/>
                <a:uFillTx/>
                <a:latin typeface="Arial"/>
                <a:ea typeface="+mn-ea"/>
                <a:cs typeface="+mn-cs"/>
              </a:rPr>
              <a:t>Lower mortality risk</a:t>
            </a:r>
            <a:r>
              <a:rPr kumimoji="0" lang="en-US" sz="1400" b="1" i="0" u="none" strike="noStrike" kern="1200" cap="none" spc="0" normalizeH="0" baseline="30000" noProof="0" dirty="0">
                <a:ln>
                  <a:noFill/>
                </a:ln>
                <a:solidFill>
                  <a:srgbClr val="3F1A01"/>
                </a:solidFill>
                <a:effectLst/>
                <a:uLnTx/>
                <a:uFillTx/>
                <a:latin typeface="Arial"/>
                <a:ea typeface="+mn-ea"/>
                <a:cs typeface="+mn-cs"/>
              </a:rPr>
              <a:t>8,9</a:t>
            </a:r>
          </a:p>
        </p:txBody>
      </p:sp>
      <p:cxnSp>
        <p:nvCxnSpPr>
          <p:cNvPr id="40" name="Straight Connector 39">
            <a:extLst>
              <a:ext uri="{FF2B5EF4-FFF2-40B4-BE49-F238E27FC236}">
                <a16:creationId xmlns:a16="http://schemas.microsoft.com/office/drawing/2014/main" id="{0892DF89-4E9E-C4E6-8468-7CB2DEFA7DF1}"/>
              </a:ext>
            </a:extLst>
          </p:cNvPr>
          <p:cNvCxnSpPr>
            <a:cxnSpLocks/>
          </p:cNvCxnSpPr>
          <p:nvPr/>
        </p:nvCxnSpPr>
        <p:spPr>
          <a:xfrm>
            <a:off x="972960" y="2730817"/>
            <a:ext cx="0" cy="2371899"/>
          </a:xfrm>
          <a:prstGeom prst="line">
            <a:avLst/>
          </a:prstGeom>
          <a:ln w="1905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79" name="Group 78">
            <a:extLst>
              <a:ext uri="{FF2B5EF4-FFF2-40B4-BE49-F238E27FC236}">
                <a16:creationId xmlns:a16="http://schemas.microsoft.com/office/drawing/2014/main" id="{1EDF7132-C6CB-2890-CA68-974576459B52}"/>
              </a:ext>
            </a:extLst>
          </p:cNvPr>
          <p:cNvGrpSpPr/>
          <p:nvPr/>
        </p:nvGrpSpPr>
        <p:grpSpPr>
          <a:xfrm>
            <a:off x="558960" y="1926527"/>
            <a:ext cx="828000" cy="828000"/>
            <a:chOff x="558960" y="1999042"/>
            <a:chExt cx="828000" cy="828000"/>
          </a:xfrm>
        </p:grpSpPr>
        <p:sp>
          <p:nvSpPr>
            <p:cNvPr id="48" name="Flowchart: Connector 47">
              <a:extLst>
                <a:ext uri="{FF2B5EF4-FFF2-40B4-BE49-F238E27FC236}">
                  <a16:creationId xmlns:a16="http://schemas.microsoft.com/office/drawing/2014/main" id="{795FB496-37D7-BF9E-0C71-FA96EB467430}"/>
                </a:ext>
              </a:extLst>
            </p:cNvPr>
            <p:cNvSpPr/>
            <p:nvPr/>
          </p:nvSpPr>
          <p:spPr>
            <a:xfrm>
              <a:off x="558960" y="1999042"/>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1A1A17"/>
                  </a:solidFill>
                </a:ln>
                <a:solidFill>
                  <a:srgbClr val="FFFFFF"/>
                </a:solidFill>
                <a:effectLst/>
                <a:uLnTx/>
                <a:uFillTx/>
                <a:latin typeface="Arial"/>
                <a:ea typeface="+mn-ea"/>
                <a:cs typeface="+mn-cs"/>
              </a:endParaRPr>
            </a:p>
          </p:txBody>
        </p:sp>
        <p:pic>
          <p:nvPicPr>
            <p:cNvPr id="49" name="Graphic 48" descr="Hospital with solid fill">
              <a:extLst>
                <a:ext uri="{FF2B5EF4-FFF2-40B4-BE49-F238E27FC236}">
                  <a16:creationId xmlns:a16="http://schemas.microsoft.com/office/drawing/2014/main" id="{5CC9F51D-0CF0-BFF2-0B6A-F941A01A2819}"/>
                </a:ext>
              </a:extLst>
            </p:cNvPr>
            <p:cNvPicPr>
              <a:picLocks noChangeAspect="1"/>
            </p:cNvPicPr>
            <p:nvPr/>
          </p:nvPicPr>
          <p:blipFill>
            <a:blip>
              <a:extLst>
                <a:ext uri="{96DAC541-7B7A-43D3-8B79-37D633B846F1}">
                  <asvg:svgBlip xmlns:asvg="http://schemas.microsoft.com/office/drawing/2016/SVG/main" r:embed="rId3"/>
                </a:ext>
              </a:extLst>
            </a:blip>
            <a:srcRect/>
            <a:stretch/>
          </p:blipFill>
          <p:spPr>
            <a:xfrm>
              <a:off x="656416" y="2064966"/>
              <a:ext cx="633088" cy="633088"/>
            </a:xfrm>
            <a:prstGeom prst="rect">
              <a:avLst/>
            </a:prstGeom>
          </p:spPr>
        </p:pic>
      </p:grpSp>
      <p:grpSp>
        <p:nvGrpSpPr>
          <p:cNvPr id="80" name="Group 79">
            <a:extLst>
              <a:ext uri="{FF2B5EF4-FFF2-40B4-BE49-F238E27FC236}">
                <a16:creationId xmlns:a16="http://schemas.microsoft.com/office/drawing/2014/main" id="{FF363D09-BC39-A8B8-736B-FB4D5EFD07D4}"/>
              </a:ext>
            </a:extLst>
          </p:cNvPr>
          <p:cNvGrpSpPr/>
          <p:nvPr/>
        </p:nvGrpSpPr>
        <p:grpSpPr>
          <a:xfrm>
            <a:off x="558960" y="2988187"/>
            <a:ext cx="828000" cy="828000"/>
            <a:chOff x="558960" y="2959936"/>
            <a:chExt cx="828000" cy="828000"/>
          </a:xfrm>
        </p:grpSpPr>
        <p:sp>
          <p:nvSpPr>
            <p:cNvPr id="41" name="Flowchart: Connector 40">
              <a:extLst>
                <a:ext uri="{FF2B5EF4-FFF2-40B4-BE49-F238E27FC236}">
                  <a16:creationId xmlns:a16="http://schemas.microsoft.com/office/drawing/2014/main" id="{31B28571-3AC5-6822-DAE1-8D6905BF4690}"/>
                </a:ext>
              </a:extLst>
            </p:cNvPr>
            <p:cNvSpPr/>
            <p:nvPr/>
          </p:nvSpPr>
          <p:spPr>
            <a:xfrm>
              <a:off x="558960" y="2959936"/>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1A1A17"/>
                  </a:solidFill>
                </a:ln>
                <a:solidFill>
                  <a:srgbClr val="FFFFFF"/>
                </a:solidFill>
                <a:effectLst/>
                <a:uLnTx/>
                <a:uFillTx/>
                <a:latin typeface="Arial"/>
                <a:ea typeface="+mn-ea"/>
                <a:cs typeface="+mn-cs"/>
              </a:endParaRPr>
            </a:p>
          </p:txBody>
        </p:sp>
        <p:pic>
          <p:nvPicPr>
            <p:cNvPr id="78" name="Graphic 77" descr="Arrow Down with solid fill">
              <a:extLst>
                <a:ext uri="{FF2B5EF4-FFF2-40B4-BE49-F238E27FC236}">
                  <a16:creationId xmlns:a16="http://schemas.microsoft.com/office/drawing/2014/main" id="{8D8D9B98-300B-7112-0C46-8C1D9698325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48416" y="3043032"/>
              <a:ext cx="637260" cy="637260"/>
            </a:xfrm>
            <a:prstGeom prst="rect">
              <a:avLst/>
            </a:prstGeom>
          </p:spPr>
        </p:pic>
      </p:grpSp>
      <p:cxnSp>
        <p:nvCxnSpPr>
          <p:cNvPr id="83" name="Straight Connector 82">
            <a:extLst>
              <a:ext uri="{FF2B5EF4-FFF2-40B4-BE49-F238E27FC236}">
                <a16:creationId xmlns:a16="http://schemas.microsoft.com/office/drawing/2014/main" id="{CC3B304F-E79F-5176-B27C-26019116F7E3}"/>
              </a:ext>
            </a:extLst>
          </p:cNvPr>
          <p:cNvCxnSpPr>
            <a:cxnSpLocks/>
          </p:cNvCxnSpPr>
          <p:nvPr/>
        </p:nvCxnSpPr>
        <p:spPr>
          <a:xfrm>
            <a:off x="6510000" y="2211404"/>
            <a:ext cx="0" cy="2371899"/>
          </a:xfrm>
          <a:prstGeom prst="line">
            <a:avLst/>
          </a:prstGeom>
          <a:ln w="1905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87" name="Group 86">
            <a:extLst>
              <a:ext uri="{FF2B5EF4-FFF2-40B4-BE49-F238E27FC236}">
                <a16:creationId xmlns:a16="http://schemas.microsoft.com/office/drawing/2014/main" id="{971EAFC9-1EF8-EF6E-1710-1A1B71D77BFB}"/>
              </a:ext>
            </a:extLst>
          </p:cNvPr>
          <p:cNvGrpSpPr/>
          <p:nvPr/>
        </p:nvGrpSpPr>
        <p:grpSpPr>
          <a:xfrm>
            <a:off x="6096000" y="2991405"/>
            <a:ext cx="828000" cy="828000"/>
            <a:chOff x="558960" y="3950167"/>
            <a:chExt cx="828000" cy="828000"/>
          </a:xfrm>
        </p:grpSpPr>
        <p:sp>
          <p:nvSpPr>
            <p:cNvPr id="88" name="Flowchart: Connector 87">
              <a:extLst>
                <a:ext uri="{FF2B5EF4-FFF2-40B4-BE49-F238E27FC236}">
                  <a16:creationId xmlns:a16="http://schemas.microsoft.com/office/drawing/2014/main" id="{F06F5244-4F14-5DC1-45B1-28A00AA22DD0}"/>
                </a:ext>
              </a:extLst>
            </p:cNvPr>
            <p:cNvSpPr/>
            <p:nvPr/>
          </p:nvSpPr>
          <p:spPr>
            <a:xfrm>
              <a:off x="558960" y="3950167"/>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89" name="Graphic 88" descr="Briefcase with solid fill">
              <a:extLst>
                <a:ext uri="{FF2B5EF4-FFF2-40B4-BE49-F238E27FC236}">
                  <a16:creationId xmlns:a16="http://schemas.microsoft.com/office/drawing/2014/main" id="{F36A7A25-D370-ED63-E883-A4E321E347F7}"/>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738960" y="4130167"/>
              <a:ext cx="468000" cy="468000"/>
            </a:xfrm>
            <a:prstGeom prst="rect">
              <a:avLst/>
            </a:prstGeom>
          </p:spPr>
        </p:pic>
      </p:grpSp>
      <p:grpSp>
        <p:nvGrpSpPr>
          <p:cNvPr id="104" name="Group 103">
            <a:extLst>
              <a:ext uri="{FF2B5EF4-FFF2-40B4-BE49-F238E27FC236}">
                <a16:creationId xmlns:a16="http://schemas.microsoft.com/office/drawing/2014/main" id="{0E2950E1-0FE7-1CBA-E229-4EAE16E17EA3}"/>
              </a:ext>
            </a:extLst>
          </p:cNvPr>
          <p:cNvGrpSpPr/>
          <p:nvPr/>
        </p:nvGrpSpPr>
        <p:grpSpPr>
          <a:xfrm>
            <a:off x="6096000" y="1926527"/>
            <a:ext cx="828000" cy="828000"/>
            <a:chOff x="558960" y="2959936"/>
            <a:chExt cx="828000" cy="828000"/>
          </a:xfrm>
        </p:grpSpPr>
        <p:sp>
          <p:nvSpPr>
            <p:cNvPr id="105" name="Flowchart: Connector 104">
              <a:extLst>
                <a:ext uri="{FF2B5EF4-FFF2-40B4-BE49-F238E27FC236}">
                  <a16:creationId xmlns:a16="http://schemas.microsoft.com/office/drawing/2014/main" id="{BFD4F22A-96F0-F1AB-A334-B7A5A48C6FF2}"/>
                </a:ext>
              </a:extLst>
            </p:cNvPr>
            <p:cNvSpPr/>
            <p:nvPr/>
          </p:nvSpPr>
          <p:spPr>
            <a:xfrm>
              <a:off x="558960" y="2959936"/>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1A1A17"/>
                  </a:solidFill>
                </a:ln>
                <a:solidFill>
                  <a:srgbClr val="FFFFFF"/>
                </a:solidFill>
                <a:effectLst/>
                <a:uLnTx/>
                <a:uFillTx/>
                <a:latin typeface="Arial"/>
                <a:ea typeface="+mn-ea"/>
                <a:cs typeface="+mn-cs"/>
              </a:endParaRPr>
            </a:p>
          </p:txBody>
        </p:sp>
        <p:pic>
          <p:nvPicPr>
            <p:cNvPr id="106" name="Graphic 105" descr="Doctor female with solid fill">
              <a:extLst>
                <a:ext uri="{FF2B5EF4-FFF2-40B4-BE49-F238E27FC236}">
                  <a16:creationId xmlns:a16="http://schemas.microsoft.com/office/drawing/2014/main" id="{1AA9E073-E4CE-E453-C360-F401EFCE8D74}"/>
                </a:ext>
              </a:extLst>
            </p:cNvPr>
            <p:cNvPicPr>
              <a:picLocks noChangeAspect="1"/>
            </p:cNvPicPr>
            <p:nvPr/>
          </p:nvPicPr>
          <p:blipFill>
            <a:blip>
              <a:extLst>
                <a:ext uri="{96DAC541-7B7A-43D3-8B79-37D633B846F1}">
                  <asvg:svgBlip xmlns:asvg="http://schemas.microsoft.com/office/drawing/2016/SVG/main" r:embed="rId6"/>
                </a:ext>
              </a:extLst>
            </a:blip>
            <a:srcRect/>
            <a:stretch/>
          </p:blipFill>
          <p:spPr>
            <a:xfrm>
              <a:off x="648416" y="3043032"/>
              <a:ext cx="637260" cy="637260"/>
            </a:xfrm>
            <a:prstGeom prst="rect">
              <a:avLst/>
            </a:prstGeom>
          </p:spPr>
        </p:pic>
      </p:grpSp>
      <p:grpSp>
        <p:nvGrpSpPr>
          <p:cNvPr id="109" name="Group 108">
            <a:extLst>
              <a:ext uri="{FF2B5EF4-FFF2-40B4-BE49-F238E27FC236}">
                <a16:creationId xmlns:a16="http://schemas.microsoft.com/office/drawing/2014/main" id="{5CC25703-42BC-489B-24ED-D6309D93450E}"/>
              </a:ext>
            </a:extLst>
          </p:cNvPr>
          <p:cNvGrpSpPr/>
          <p:nvPr/>
        </p:nvGrpSpPr>
        <p:grpSpPr>
          <a:xfrm>
            <a:off x="6096000" y="4056283"/>
            <a:ext cx="828000" cy="828000"/>
            <a:chOff x="6115684" y="5182636"/>
            <a:chExt cx="828000" cy="828000"/>
          </a:xfrm>
        </p:grpSpPr>
        <p:sp>
          <p:nvSpPr>
            <p:cNvPr id="92" name="Flowchart: Connector 91">
              <a:extLst>
                <a:ext uri="{FF2B5EF4-FFF2-40B4-BE49-F238E27FC236}">
                  <a16:creationId xmlns:a16="http://schemas.microsoft.com/office/drawing/2014/main" id="{FBF01944-6DF8-ECC3-77A7-FECA42C516C6}"/>
                </a:ext>
              </a:extLst>
            </p:cNvPr>
            <p:cNvSpPr/>
            <p:nvPr/>
          </p:nvSpPr>
          <p:spPr>
            <a:xfrm>
              <a:off x="6115684" y="5182636"/>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solidFill>
                      <a:srgbClr val="1A1A17"/>
                    </a:solidFill>
                  </a:ln>
                  <a:solidFill>
                    <a:srgbClr val="FFFFFF"/>
                  </a:solidFill>
                  <a:effectLst/>
                  <a:uLnTx/>
                  <a:uFillTx/>
                  <a:latin typeface="Arial"/>
                  <a:ea typeface="+mn-ea"/>
                  <a:cs typeface="+mn-cs"/>
                </a:rPr>
                <a:t>	</a:t>
              </a:r>
            </a:p>
          </p:txBody>
        </p:sp>
        <p:pic>
          <p:nvPicPr>
            <p:cNvPr id="108" name="Graphic 107" descr="Shield Tick with solid fill">
              <a:extLst>
                <a:ext uri="{FF2B5EF4-FFF2-40B4-BE49-F238E27FC236}">
                  <a16:creationId xmlns:a16="http://schemas.microsoft.com/office/drawing/2014/main" id="{A6E9B960-FA5A-BD1F-963C-B0AD14C7CD83}"/>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169684" y="5236636"/>
              <a:ext cx="720000" cy="720000"/>
            </a:xfrm>
            <a:prstGeom prst="rect">
              <a:avLst/>
            </a:prstGeom>
          </p:spPr>
        </p:pic>
      </p:grpSp>
      <p:sp>
        <p:nvSpPr>
          <p:cNvPr id="36" name="Rectangle 35">
            <a:extLst>
              <a:ext uri="{FF2B5EF4-FFF2-40B4-BE49-F238E27FC236}">
                <a16:creationId xmlns:a16="http://schemas.microsoft.com/office/drawing/2014/main" id="{568C2EC6-7212-9019-E6E3-F1AC9A0A0044}"/>
              </a:ext>
            </a:extLst>
          </p:cNvPr>
          <p:cNvSpPr/>
          <p:nvPr/>
        </p:nvSpPr>
        <p:spPr>
          <a:xfrm>
            <a:off x="1405153" y="4093568"/>
            <a:ext cx="4176000" cy="756000"/>
          </a:xfrm>
          <a:prstGeom prst="rect">
            <a:avLst/>
          </a:prstGeom>
          <a:noFill/>
          <a:ln w="19050">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90000" tIns="46800" rIns="90000" bIns="46800" numCol="1" spcCol="1270" anchor="ctr" anchorCtr="0">
            <a:noAutofit/>
          </a:bodyPr>
          <a:lstStyle/>
          <a:p>
            <a:pPr marL="0" marR="0" lvl="0" indent="0" algn="l" defTabSz="2844800" rtl="0" eaLnBrk="1" fontAlgn="auto" latinLnBrk="0" hangingPunct="1">
              <a:spcBef>
                <a:spcPct val="0"/>
              </a:spcBef>
              <a:buClrTx/>
              <a:buSzTx/>
              <a:buFontTx/>
              <a:buNone/>
              <a:tabLst/>
              <a:defRPr/>
            </a:pPr>
            <a:r>
              <a:rPr kumimoji="0" lang="en-US" sz="1400" b="0" i="0" u="none" strike="noStrike" kern="1200" cap="none" spc="0" normalizeH="0" baseline="0" noProof="0" dirty="0">
                <a:ln>
                  <a:noFill/>
                </a:ln>
                <a:solidFill>
                  <a:srgbClr val="3F1A01"/>
                </a:solidFill>
                <a:effectLst/>
                <a:uLnTx/>
                <a:uFillTx/>
                <a:latin typeface="Arial"/>
                <a:ea typeface="+mn-ea"/>
                <a:cs typeface="+mn-cs"/>
              </a:rPr>
              <a:t>Injections are generally administered in a healthcare setting,</a:t>
            </a:r>
            <a:r>
              <a:rPr kumimoji="0" lang="en-US" sz="1400" b="0" i="0" u="none" strike="noStrike" kern="1200" cap="none" spc="0" normalizeH="0" baseline="30000" noProof="0" dirty="0">
                <a:ln>
                  <a:noFill/>
                </a:ln>
                <a:solidFill>
                  <a:srgbClr val="3F1A01"/>
                </a:solidFill>
                <a:effectLst/>
                <a:uLnTx/>
                <a:uFillTx/>
                <a:latin typeface="Arial"/>
                <a:ea typeface="+mn-ea"/>
                <a:cs typeface="+mn-cs"/>
              </a:rPr>
              <a:t>5</a:t>
            </a:r>
            <a:r>
              <a:rPr kumimoji="0" lang="en-US" sz="1400" b="0" i="0" u="none" strike="noStrike" kern="1200" cap="none" spc="0" normalizeH="0" baseline="0" noProof="0" dirty="0">
                <a:ln>
                  <a:noFill/>
                </a:ln>
                <a:solidFill>
                  <a:srgbClr val="3F1A01"/>
                </a:solidFill>
                <a:effectLst/>
                <a:uLnTx/>
                <a:uFillTx/>
                <a:latin typeface="Arial"/>
                <a:ea typeface="+mn-ea"/>
                <a:cs typeface="+mn-cs"/>
              </a:rPr>
              <a:t> which </a:t>
            </a:r>
            <a:r>
              <a:rPr kumimoji="0" lang="en-US" sz="1400" b="1" i="0" u="none" strike="noStrike" kern="1200" cap="none" spc="0" normalizeH="0" baseline="0" noProof="0" dirty="0">
                <a:ln>
                  <a:noFill/>
                </a:ln>
                <a:solidFill>
                  <a:srgbClr val="3F1A01"/>
                </a:solidFill>
                <a:effectLst/>
                <a:uLnTx/>
                <a:uFillTx/>
                <a:latin typeface="Arial"/>
                <a:ea typeface="+mn-ea"/>
                <a:cs typeface="+mn-cs"/>
              </a:rPr>
              <a:t>reduces the risk of suicide by intentional oral overdose</a:t>
            </a:r>
            <a:endParaRPr kumimoji="0" lang="en-US" sz="1400" b="1" i="0" u="none" strike="sngStrike" kern="1200" cap="none" spc="0" normalizeH="0" baseline="0" noProof="0" dirty="0">
              <a:ln>
                <a:noFill/>
              </a:ln>
              <a:solidFill>
                <a:srgbClr val="3F1A01"/>
              </a:solidFill>
              <a:effectLst/>
              <a:uLnTx/>
              <a:uFillTx/>
              <a:latin typeface="Arial"/>
              <a:ea typeface="+mn-ea"/>
              <a:cs typeface="+mn-cs"/>
            </a:endParaRPr>
          </a:p>
        </p:txBody>
      </p:sp>
      <p:sp>
        <p:nvSpPr>
          <p:cNvPr id="34" name="Rectangle 33">
            <a:extLst>
              <a:ext uri="{FF2B5EF4-FFF2-40B4-BE49-F238E27FC236}">
                <a16:creationId xmlns:a16="http://schemas.microsoft.com/office/drawing/2014/main" id="{3D38ABAA-4A09-7B73-536A-94759FB629CB}"/>
              </a:ext>
            </a:extLst>
          </p:cNvPr>
          <p:cNvSpPr/>
          <p:nvPr/>
        </p:nvSpPr>
        <p:spPr>
          <a:xfrm>
            <a:off x="1405153" y="3170697"/>
            <a:ext cx="4176000" cy="469417"/>
          </a:xfrm>
          <a:prstGeom prst="rect">
            <a:avLst/>
          </a:prstGeom>
          <a:noFill/>
          <a:ln w="19050">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90000" tIns="46800" rIns="90000" bIns="46800" numCol="1" spcCol="1270" anchor="ctr" anchorCtr="0">
            <a:noAutofit/>
          </a:bodyPr>
          <a:lstStyle/>
          <a:p>
            <a:pPr marL="0" marR="0" lvl="0" indent="0" algn="l" defTabSz="2844800" rtl="0" eaLnBrk="1" fontAlgn="auto" latinLnBrk="0" hangingPunct="1">
              <a:spcBef>
                <a:spcPct val="0"/>
              </a:spcBef>
              <a:buClrTx/>
              <a:buSzTx/>
              <a:buFontTx/>
              <a:buNone/>
              <a:tabLst/>
              <a:defRPr/>
            </a:pPr>
            <a:r>
              <a:rPr kumimoji="0" lang="en-US" sz="1400" b="1" i="0" u="none" strike="noStrike" kern="1200" cap="none" spc="0" normalizeH="0" baseline="0" noProof="0" dirty="0">
                <a:ln>
                  <a:noFill/>
                </a:ln>
                <a:solidFill>
                  <a:srgbClr val="3F1A01"/>
                </a:solidFill>
                <a:effectLst/>
                <a:uLnTx/>
                <a:uFillTx/>
                <a:latin typeface="Arial"/>
                <a:ea typeface="+mn-ea"/>
                <a:cs typeface="+mn-cs"/>
              </a:rPr>
              <a:t>No first-pass metabolism</a:t>
            </a:r>
            <a:r>
              <a:rPr kumimoji="0" lang="en-US" sz="1400" b="1" i="0" u="none" strike="noStrike" kern="1200" cap="none" spc="0" normalizeH="0" baseline="30000" noProof="0" dirty="0">
                <a:ln>
                  <a:noFill/>
                </a:ln>
                <a:solidFill>
                  <a:srgbClr val="3F1A01"/>
                </a:solidFill>
                <a:effectLst/>
                <a:uLnTx/>
                <a:uFillTx/>
                <a:latin typeface="Arial"/>
                <a:ea typeface="+mn-ea"/>
                <a:cs typeface="+mn-cs"/>
              </a:rPr>
              <a:t>4</a:t>
            </a:r>
          </a:p>
        </p:txBody>
      </p:sp>
      <p:grpSp>
        <p:nvGrpSpPr>
          <p:cNvPr id="61" name="Group 60">
            <a:extLst>
              <a:ext uri="{FF2B5EF4-FFF2-40B4-BE49-F238E27FC236}">
                <a16:creationId xmlns:a16="http://schemas.microsoft.com/office/drawing/2014/main" id="{725C86A7-5443-F3E3-B707-E57471B4BD90}"/>
              </a:ext>
            </a:extLst>
          </p:cNvPr>
          <p:cNvGrpSpPr/>
          <p:nvPr/>
        </p:nvGrpSpPr>
        <p:grpSpPr>
          <a:xfrm>
            <a:off x="558960" y="2991405"/>
            <a:ext cx="828000" cy="828000"/>
            <a:chOff x="558960" y="3950167"/>
            <a:chExt cx="828000" cy="828000"/>
          </a:xfrm>
        </p:grpSpPr>
        <p:sp>
          <p:nvSpPr>
            <p:cNvPr id="50" name="Flowchart: Connector 49">
              <a:extLst>
                <a:ext uri="{FF2B5EF4-FFF2-40B4-BE49-F238E27FC236}">
                  <a16:creationId xmlns:a16="http://schemas.microsoft.com/office/drawing/2014/main" id="{DB9AE74B-0A18-9445-5D12-8A94DA269453}"/>
                </a:ext>
              </a:extLst>
            </p:cNvPr>
            <p:cNvSpPr/>
            <p:nvPr/>
          </p:nvSpPr>
          <p:spPr>
            <a:xfrm>
              <a:off x="558960" y="3950167"/>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FFFFFF"/>
                </a:solidFill>
                <a:effectLst/>
                <a:uLnTx/>
                <a:uFillTx/>
                <a:latin typeface="Arial"/>
                <a:ea typeface="+mn-ea"/>
                <a:cs typeface="+mn-cs"/>
              </a:endParaRPr>
            </a:p>
          </p:txBody>
        </p:sp>
        <p:pic>
          <p:nvPicPr>
            <p:cNvPr id="57" name="Graphic 56" descr="Stomach with solid fill">
              <a:extLst>
                <a:ext uri="{FF2B5EF4-FFF2-40B4-BE49-F238E27FC236}">
                  <a16:creationId xmlns:a16="http://schemas.microsoft.com/office/drawing/2014/main" id="{D3179827-9F27-69C9-223D-30FFC4BF7B7D}"/>
                </a:ext>
              </a:extLst>
            </p:cNvPr>
            <p:cNvPicPr>
              <a:picLocks noChangeAspect="1"/>
            </p:cNvPicPr>
            <p:nvPr/>
          </p:nvPicPr>
          <p:blipFill>
            <a:blip>
              <a:extLst>
                <a:ext uri="{96DAC541-7B7A-43D3-8B79-37D633B846F1}">
                  <asvg:svgBlip xmlns:asvg="http://schemas.microsoft.com/office/drawing/2016/SVG/main" r:embed="rId8"/>
                </a:ext>
              </a:extLst>
            </a:blip>
            <a:srcRect/>
            <a:stretch/>
          </p:blipFill>
          <p:spPr>
            <a:xfrm>
              <a:off x="738960" y="4130167"/>
              <a:ext cx="468000" cy="468000"/>
            </a:xfrm>
            <a:prstGeom prst="rect">
              <a:avLst/>
            </a:prstGeom>
          </p:spPr>
        </p:pic>
        <p:sp>
          <p:nvSpPr>
            <p:cNvPr id="60" name="&quot;Not Allowed&quot; Symbol 59">
              <a:extLst>
                <a:ext uri="{FF2B5EF4-FFF2-40B4-BE49-F238E27FC236}">
                  <a16:creationId xmlns:a16="http://schemas.microsoft.com/office/drawing/2014/main" id="{6CEBAE9B-0F17-743C-C19B-788BBAC08169}"/>
                </a:ext>
              </a:extLst>
            </p:cNvPr>
            <p:cNvSpPr/>
            <p:nvPr/>
          </p:nvSpPr>
          <p:spPr>
            <a:xfrm>
              <a:off x="630960" y="4022167"/>
              <a:ext cx="684000" cy="684000"/>
            </a:xfrm>
            <a:prstGeom prst="noSmoking">
              <a:avLst>
                <a:gd name="adj" fmla="val 9535"/>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noFill/>
                </a:ln>
                <a:solidFill>
                  <a:srgbClr val="3F1A01"/>
                </a:solidFill>
                <a:effectLst/>
                <a:uLnTx/>
                <a:uFillTx/>
                <a:latin typeface="Arial"/>
                <a:ea typeface="+mn-ea"/>
                <a:cs typeface="+mn-cs"/>
              </a:endParaRPr>
            </a:p>
          </p:txBody>
        </p:sp>
      </p:grpSp>
      <p:sp>
        <p:nvSpPr>
          <p:cNvPr id="51" name="Flowchart: Connector 50">
            <a:extLst>
              <a:ext uri="{FF2B5EF4-FFF2-40B4-BE49-F238E27FC236}">
                <a16:creationId xmlns:a16="http://schemas.microsoft.com/office/drawing/2014/main" id="{E2F6D293-95DB-3FF1-EEFD-9C383FEA1903}"/>
              </a:ext>
            </a:extLst>
          </p:cNvPr>
          <p:cNvSpPr/>
          <p:nvPr/>
        </p:nvSpPr>
        <p:spPr>
          <a:xfrm>
            <a:off x="558960" y="4056283"/>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1A1A17"/>
                </a:solidFill>
              </a:ln>
              <a:solidFill>
                <a:srgbClr val="FFFFFF"/>
              </a:solidFill>
              <a:effectLst/>
              <a:uLnTx/>
              <a:uFillTx/>
              <a:latin typeface="Arial"/>
              <a:ea typeface="+mn-ea"/>
              <a:cs typeface="+mn-cs"/>
            </a:endParaRPr>
          </a:p>
        </p:txBody>
      </p:sp>
      <p:pic>
        <p:nvPicPr>
          <p:cNvPr id="7" name="Graphic 6" descr="Needle with solid fill">
            <a:extLst>
              <a:ext uri="{FF2B5EF4-FFF2-40B4-BE49-F238E27FC236}">
                <a16:creationId xmlns:a16="http://schemas.microsoft.com/office/drawing/2014/main" id="{F1CEE6EE-4B4A-72E4-B967-095FA02197C3}"/>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90496" y="4203441"/>
            <a:ext cx="553100" cy="553100"/>
          </a:xfrm>
          <a:prstGeom prst="rect">
            <a:avLst/>
          </a:prstGeom>
        </p:spPr>
      </p:pic>
      <p:sp>
        <p:nvSpPr>
          <p:cNvPr id="11" name="Rectangle 10">
            <a:extLst>
              <a:ext uri="{FF2B5EF4-FFF2-40B4-BE49-F238E27FC236}">
                <a16:creationId xmlns:a16="http://schemas.microsoft.com/office/drawing/2014/main" id="{B7307182-19B9-E37D-6102-620F4AFEB020}"/>
              </a:ext>
            </a:extLst>
          </p:cNvPr>
          <p:cNvSpPr/>
          <p:nvPr/>
        </p:nvSpPr>
        <p:spPr>
          <a:xfrm>
            <a:off x="1405153" y="5358821"/>
            <a:ext cx="4176000" cy="352680"/>
          </a:xfrm>
          <a:prstGeom prst="rect">
            <a:avLst/>
          </a:prstGeom>
          <a:noFill/>
          <a:ln w="19050">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0000" tIns="46800" rIns="90000" bIns="46800" numCol="1" spcCol="1270" anchor="ctr" anchorCtr="0">
            <a:noAutofit/>
          </a:bodyPr>
          <a:lstStyle/>
          <a:p>
            <a:pPr marL="0" marR="0" lvl="0" indent="0" algn="l" defTabSz="2889250" rtl="0" eaLnBrk="1" fontAlgn="auto" latinLnBrk="0" hangingPunct="1">
              <a:spcBef>
                <a:spcPct val="0"/>
              </a:spcBef>
              <a:buClrTx/>
              <a:buSzTx/>
              <a:buFontTx/>
              <a:buNone/>
              <a:tabLst/>
              <a:defRPr/>
            </a:pPr>
            <a:r>
              <a:rPr kumimoji="0" lang="en-US" sz="1400" b="1" i="0" u="none" strike="noStrike" kern="1200" cap="none" spc="0" normalizeH="0" baseline="0" noProof="0" dirty="0">
                <a:ln>
                  <a:noFill/>
                </a:ln>
                <a:solidFill>
                  <a:srgbClr val="3F1A01"/>
                </a:solidFill>
                <a:effectLst/>
                <a:uLnTx/>
                <a:uFillTx/>
                <a:latin typeface="Arial"/>
                <a:ea typeface="+mn-ea"/>
                <a:cs typeface="+mn-cs"/>
              </a:rPr>
              <a:t>Better adherence</a:t>
            </a:r>
            <a:r>
              <a:rPr lang="en-US" sz="1400" b="1" baseline="30000" noProof="0" dirty="0">
                <a:solidFill>
                  <a:srgbClr val="3F1A01"/>
                </a:solidFill>
                <a:latin typeface="Arial"/>
              </a:rPr>
              <a:t>5</a:t>
            </a:r>
            <a:r>
              <a:rPr kumimoji="0" lang="en-US" sz="1400" b="1" i="0" u="none" strike="noStrike" kern="1200" cap="none" spc="0" normalizeH="0" baseline="30000" noProof="0" dirty="0">
                <a:ln>
                  <a:noFill/>
                </a:ln>
                <a:solidFill>
                  <a:srgbClr val="3F1A01"/>
                </a:solidFill>
                <a:effectLst/>
                <a:uLnTx/>
                <a:uFillTx/>
                <a:latin typeface="Arial"/>
                <a:ea typeface="+mn-ea"/>
                <a:cs typeface="+mn-cs"/>
              </a:rPr>
              <a:t>,6</a:t>
            </a:r>
            <a:endParaRPr kumimoji="0" lang="en-US" sz="1400" b="1" i="0" u="none" strike="noStrike" kern="1200" cap="none" spc="0" normalizeH="0" baseline="0" noProof="0" dirty="0">
              <a:ln>
                <a:noFill/>
              </a:ln>
              <a:solidFill>
                <a:srgbClr val="3F1A01"/>
              </a:solidFill>
              <a:effectLst/>
              <a:uLnTx/>
              <a:uFillTx/>
              <a:latin typeface="Arial"/>
              <a:ea typeface="+mn-ea"/>
              <a:cs typeface="+mn-cs"/>
            </a:endParaRPr>
          </a:p>
        </p:txBody>
      </p:sp>
      <p:grpSp>
        <p:nvGrpSpPr>
          <p:cNvPr id="12" name="Group 11">
            <a:extLst>
              <a:ext uri="{FF2B5EF4-FFF2-40B4-BE49-F238E27FC236}">
                <a16:creationId xmlns:a16="http://schemas.microsoft.com/office/drawing/2014/main" id="{3385FFC2-3004-B8AB-5DA7-360BA2807832}"/>
              </a:ext>
            </a:extLst>
          </p:cNvPr>
          <p:cNvGrpSpPr/>
          <p:nvPr/>
        </p:nvGrpSpPr>
        <p:grpSpPr>
          <a:xfrm>
            <a:off x="552822" y="5121161"/>
            <a:ext cx="828000" cy="828000"/>
            <a:chOff x="558960" y="1999042"/>
            <a:chExt cx="828000" cy="828000"/>
          </a:xfrm>
        </p:grpSpPr>
        <p:sp>
          <p:nvSpPr>
            <p:cNvPr id="13" name="Flowchart: Connector 12">
              <a:extLst>
                <a:ext uri="{FF2B5EF4-FFF2-40B4-BE49-F238E27FC236}">
                  <a16:creationId xmlns:a16="http://schemas.microsoft.com/office/drawing/2014/main" id="{08888F08-9DBE-358E-D9CE-923CC2EE90EF}"/>
                </a:ext>
              </a:extLst>
            </p:cNvPr>
            <p:cNvSpPr/>
            <p:nvPr/>
          </p:nvSpPr>
          <p:spPr>
            <a:xfrm>
              <a:off x="558960" y="1999042"/>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dirty="0">
                <a:ln>
                  <a:solidFill>
                    <a:srgbClr val="1A1A17"/>
                  </a:solidFill>
                </a:ln>
                <a:solidFill>
                  <a:srgbClr val="FFFFFF"/>
                </a:solidFill>
                <a:effectLst/>
                <a:uLnTx/>
                <a:uFillTx/>
                <a:latin typeface="Arial"/>
                <a:ea typeface="+mn-ea"/>
                <a:cs typeface="+mn-cs"/>
              </a:endParaRPr>
            </a:p>
          </p:txBody>
        </p:sp>
        <p:pic>
          <p:nvPicPr>
            <p:cNvPr id="14" name="Graphic 13" descr="Clipboard with solid fill">
              <a:extLst>
                <a:ext uri="{FF2B5EF4-FFF2-40B4-BE49-F238E27FC236}">
                  <a16:creationId xmlns:a16="http://schemas.microsoft.com/office/drawing/2014/main" id="{79F1B4D4-2EA7-81B1-FADC-9476D98D37C8}"/>
                </a:ext>
              </a:extLst>
            </p:cNvPr>
            <p:cNvPicPr>
              <a:picLocks noChangeAspect="1"/>
            </p:cNvPicPr>
            <p:nvPr/>
          </p:nvPicPr>
          <p:blipFill>
            <a:blip>
              <a:extLst>
                <a:ext uri="{96DAC541-7B7A-43D3-8B79-37D633B846F1}">
                  <asvg:svgBlip xmlns:asvg="http://schemas.microsoft.com/office/drawing/2016/SVG/main" r:embed="rId10"/>
                </a:ext>
              </a:extLst>
            </a:blip>
            <a:srcRect/>
            <a:stretch/>
          </p:blipFill>
          <p:spPr>
            <a:xfrm>
              <a:off x="656416" y="2064966"/>
              <a:ext cx="633088" cy="633088"/>
            </a:xfrm>
            <a:prstGeom prst="rect">
              <a:avLst/>
            </a:prstGeom>
          </p:spPr>
        </p:pic>
      </p:grpSp>
    </p:spTree>
    <p:extLst>
      <p:ext uri="{BB962C8B-B14F-4D97-AF65-F5344CB8AC3E}">
        <p14:creationId xmlns:p14="http://schemas.microsoft.com/office/powerpoint/2010/main" val="40136387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6" name="Content Placeholder 105">
            <a:extLst>
              <a:ext uri="{FF2B5EF4-FFF2-40B4-BE49-F238E27FC236}">
                <a16:creationId xmlns:a16="http://schemas.microsoft.com/office/drawing/2014/main" id="{5BAD5F94-CC38-78C6-B478-6F345BB98F34}"/>
              </a:ext>
            </a:extLst>
          </p:cNvPr>
          <p:cNvSpPr>
            <a:spLocks noGrp="1"/>
          </p:cNvSpPr>
          <p:nvPr>
            <p:ph sz="half" idx="1"/>
          </p:nvPr>
        </p:nvSpPr>
        <p:spPr/>
        <p:txBody>
          <a:bodyPr/>
          <a:lstStyle/>
          <a:p>
            <a:r>
              <a:rPr lang="en-US" noProof="0" dirty="0"/>
              <a:t>Schizophrenia is a highly heterogeneous disorder with variable onset, fluctuating symptom patterns, and </a:t>
            </a:r>
            <a:br>
              <a:rPr lang="en-US" noProof="0" dirty="0"/>
            </a:br>
            <a:r>
              <a:rPr lang="en-US" noProof="0" dirty="0"/>
              <a:t>difficult-to-predict </a:t>
            </a:r>
            <a:br>
              <a:rPr lang="en-US" noProof="0" dirty="0"/>
            </a:br>
            <a:r>
              <a:rPr lang="en-US" noProof="0" dirty="0"/>
              <a:t>long-term outcomes</a:t>
            </a:r>
            <a:r>
              <a:rPr lang="en-US" baseline="30000" noProof="0" dirty="0"/>
              <a:t>3</a:t>
            </a:r>
          </a:p>
        </p:txBody>
      </p:sp>
      <p:sp>
        <p:nvSpPr>
          <p:cNvPr id="5" name="Text Placeholder 4">
            <a:extLst>
              <a:ext uri="{FF2B5EF4-FFF2-40B4-BE49-F238E27FC236}">
                <a16:creationId xmlns:a16="http://schemas.microsoft.com/office/drawing/2014/main" id="{23796100-8A63-80D5-657D-00121704FBC8}"/>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2445F3EB-1532-6A45-4430-DC9907F65825}"/>
              </a:ext>
            </a:extLst>
          </p:cNvPr>
          <p:cNvSpPr>
            <a:spLocks noGrp="1"/>
          </p:cNvSpPr>
          <p:nvPr>
            <p:ph type="title"/>
          </p:nvPr>
        </p:nvSpPr>
        <p:spPr>
          <a:xfrm>
            <a:off x="539749" y="814386"/>
            <a:ext cx="9980988" cy="332399"/>
          </a:xfrm>
        </p:spPr>
        <p:txBody>
          <a:bodyPr anchor="t"/>
          <a:lstStyle/>
          <a:p>
            <a:r>
              <a:rPr lang="en-US" noProof="0" dirty="0"/>
              <a:t>Different phases of schizophrenia have different treatment goals</a:t>
            </a:r>
          </a:p>
        </p:txBody>
      </p:sp>
      <p:sp>
        <p:nvSpPr>
          <p:cNvPr id="114" name="Content Placeholder 113">
            <a:extLst>
              <a:ext uri="{FF2B5EF4-FFF2-40B4-BE49-F238E27FC236}">
                <a16:creationId xmlns:a16="http://schemas.microsoft.com/office/drawing/2014/main" id="{E4A93A9B-0F89-B941-FAFA-5F864657B16F}"/>
              </a:ext>
            </a:extLst>
          </p:cNvPr>
          <p:cNvSpPr>
            <a:spLocks noGrp="1"/>
          </p:cNvSpPr>
          <p:nvPr>
            <p:ph idx="19"/>
          </p:nvPr>
        </p:nvSpPr>
        <p:spPr>
          <a:xfrm>
            <a:off x="539749" y="1416785"/>
            <a:ext cx="8266113" cy="4415215"/>
          </a:xfrm>
        </p:spPr>
        <p:txBody>
          <a:bodyPr/>
          <a:lstStyle/>
          <a:p>
            <a:pPr marL="0" indent="0" algn="ctr">
              <a:buNone/>
            </a:pPr>
            <a:r>
              <a:rPr lang="en-US" b="1" noProof="0" dirty="0">
                <a:solidFill>
                  <a:schemeClr val="accent2">
                    <a:lumMod val="50000"/>
                  </a:schemeClr>
                </a:solidFill>
              </a:rPr>
              <a:t>Treatment goals in schizophrenia</a:t>
            </a:r>
            <a:r>
              <a:rPr lang="en-US" b="1" baseline="30000" noProof="0" dirty="0">
                <a:solidFill>
                  <a:schemeClr val="accent2">
                    <a:lumMod val="50000"/>
                  </a:schemeClr>
                </a:solidFill>
              </a:rPr>
              <a:t>1,2</a:t>
            </a:r>
            <a:r>
              <a:rPr lang="en-US" b="1" noProof="0" dirty="0">
                <a:solidFill>
                  <a:schemeClr val="accent2">
                    <a:lumMod val="50000"/>
                  </a:schemeClr>
                </a:solidFill>
              </a:rPr>
              <a:t> </a:t>
            </a:r>
          </a:p>
        </p:txBody>
      </p:sp>
      <p:sp>
        <p:nvSpPr>
          <p:cNvPr id="6" name="Text Placeholder 5">
            <a:extLst>
              <a:ext uri="{FF2B5EF4-FFF2-40B4-BE49-F238E27FC236}">
                <a16:creationId xmlns:a16="http://schemas.microsoft.com/office/drawing/2014/main" id="{9EB9C09B-9A4A-883C-C6B7-651E64643DD8}"/>
              </a:ext>
            </a:extLst>
          </p:cNvPr>
          <p:cNvSpPr>
            <a:spLocks noGrp="1"/>
          </p:cNvSpPr>
          <p:nvPr>
            <p:ph type="body" sz="quarter" idx="18"/>
          </p:nvPr>
        </p:nvSpPr>
        <p:spPr>
          <a:xfrm>
            <a:off x="539749" y="6102000"/>
            <a:ext cx="9213852" cy="619200"/>
          </a:xfrm>
        </p:spPr>
        <p:txBody>
          <a:bodyPr/>
          <a:lstStyle/>
          <a:p>
            <a:r>
              <a:rPr lang="en-US" noProof="0" dirty="0"/>
              <a:t>1. Lehman et al. Am J Psychiatry 2004;161(2 Suppl):1–56; 2. Leucht et al. Nat Rev Dis Primers 2025;11:83; 3. Morgan et al. Psychol Med 2021;52:2641–2650</a:t>
            </a:r>
          </a:p>
        </p:txBody>
      </p:sp>
      <p:sp>
        <p:nvSpPr>
          <p:cNvPr id="108" name="Slide Number Placeholder 107">
            <a:extLst>
              <a:ext uri="{FF2B5EF4-FFF2-40B4-BE49-F238E27FC236}">
                <a16:creationId xmlns:a16="http://schemas.microsoft.com/office/drawing/2014/main" id="{78B4E38A-AE5F-59A0-85FB-FFECC9F5C65F}"/>
              </a:ext>
            </a:extLst>
          </p:cNvPr>
          <p:cNvSpPr>
            <a:spLocks noGrp="1"/>
          </p:cNvSpPr>
          <p:nvPr>
            <p:ph type="sldNum" sz="quarter" idx="4"/>
          </p:nvPr>
        </p:nvSpPr>
        <p:spPr/>
        <p:txBody>
          <a:bodyPr/>
          <a:lstStyle/>
          <a:p>
            <a:fld id="{6DBC486D-4FAB-B746-8B02-8D7C842291C6}" type="slidenum">
              <a:rPr lang="en-US" noProof="0" smtClean="0"/>
              <a:pPr/>
              <a:t>3</a:t>
            </a:fld>
            <a:endParaRPr lang="en-US" noProof="0" dirty="0"/>
          </a:p>
        </p:txBody>
      </p:sp>
      <p:grpSp>
        <p:nvGrpSpPr>
          <p:cNvPr id="3" name="Group 2">
            <a:extLst>
              <a:ext uri="{FF2B5EF4-FFF2-40B4-BE49-F238E27FC236}">
                <a16:creationId xmlns:a16="http://schemas.microsoft.com/office/drawing/2014/main" id="{DE0CEBD9-A98C-55CF-6D7F-E909EEC0B654}"/>
              </a:ext>
            </a:extLst>
          </p:cNvPr>
          <p:cNvGrpSpPr/>
          <p:nvPr/>
        </p:nvGrpSpPr>
        <p:grpSpPr>
          <a:xfrm>
            <a:off x="593796" y="1901512"/>
            <a:ext cx="8158019" cy="3860129"/>
            <a:chOff x="318061" y="1477709"/>
            <a:chExt cx="8695563" cy="4115970"/>
          </a:xfrm>
        </p:grpSpPr>
        <p:sp>
          <p:nvSpPr>
            <p:cNvPr id="7" name="Arrow: Pentagon 6">
              <a:extLst>
                <a:ext uri="{FF2B5EF4-FFF2-40B4-BE49-F238E27FC236}">
                  <a16:creationId xmlns:a16="http://schemas.microsoft.com/office/drawing/2014/main" id="{44ADB31F-8D13-E2D8-8204-33FC21D90282}"/>
                </a:ext>
              </a:extLst>
            </p:cNvPr>
            <p:cNvSpPr/>
            <p:nvPr/>
          </p:nvSpPr>
          <p:spPr>
            <a:xfrm>
              <a:off x="3636527" y="1590723"/>
              <a:ext cx="2618806" cy="1750402"/>
            </a:xfrm>
            <a:prstGeom prst="homePlate">
              <a:avLst>
                <a:gd name="adj" fmla="val 20165"/>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200"/>
                </a:spcAft>
                <a:defRPr/>
              </a:pPr>
              <a:r>
                <a:rPr lang="en-US" sz="1100" b="1" noProof="0" dirty="0">
                  <a:solidFill>
                    <a:schemeClr val="tx1"/>
                  </a:solidFill>
                </a:rPr>
                <a:t>Stabilization phase</a:t>
              </a:r>
            </a:p>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3F1A01"/>
                  </a:solidFill>
                  <a:effectLst/>
                  <a:uLnTx/>
                  <a:uFillTx/>
                  <a:latin typeface="Arial"/>
                  <a:ea typeface="+mn-ea"/>
                  <a:cs typeface="+mn-cs"/>
                </a:rPr>
                <a:t>Reduce stress on the patient </a:t>
              </a:r>
            </a:p>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3F1A01"/>
                  </a:solidFill>
                  <a:effectLst/>
                  <a:uLnTx/>
                  <a:uFillTx/>
                  <a:latin typeface="Arial"/>
                  <a:ea typeface="+mn-ea"/>
                  <a:cs typeface="+mn-cs"/>
                </a:rPr>
                <a:t>Provide support to minimize likelihood of relapse</a:t>
              </a:r>
            </a:p>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3F1A01"/>
                  </a:solidFill>
                  <a:effectLst/>
                  <a:uLnTx/>
                  <a:uFillTx/>
                  <a:latin typeface="Arial"/>
                  <a:ea typeface="+mn-ea"/>
                  <a:cs typeface="+mn-cs"/>
                </a:rPr>
                <a:t>Patient adaption to life in the community</a:t>
              </a:r>
            </a:p>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3F1A01"/>
                  </a:solidFill>
                  <a:effectLst/>
                  <a:uLnTx/>
                  <a:uFillTx/>
                  <a:latin typeface="Arial"/>
                  <a:ea typeface="+mn-ea"/>
                  <a:cs typeface="+mn-cs"/>
                </a:rPr>
                <a:t>Promote recovery process</a:t>
              </a:r>
              <a:endParaRPr lang="en-US" sz="1600" noProof="0" dirty="0"/>
            </a:p>
          </p:txBody>
        </p:sp>
        <p:sp>
          <p:nvSpPr>
            <p:cNvPr id="9" name="Arrow: Pentagon 8">
              <a:extLst>
                <a:ext uri="{FF2B5EF4-FFF2-40B4-BE49-F238E27FC236}">
                  <a16:creationId xmlns:a16="http://schemas.microsoft.com/office/drawing/2014/main" id="{F3358BD3-1E55-7551-3C85-435013E8B636}"/>
                </a:ext>
              </a:extLst>
            </p:cNvPr>
            <p:cNvSpPr/>
            <p:nvPr/>
          </p:nvSpPr>
          <p:spPr>
            <a:xfrm>
              <a:off x="898868" y="1590724"/>
              <a:ext cx="2618806" cy="1749839"/>
            </a:xfrm>
            <a:prstGeom prst="homePlate">
              <a:avLst>
                <a:gd name="adj" fmla="val 20165"/>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200"/>
                </a:spcAft>
              </a:pPr>
              <a:r>
                <a:rPr lang="en-US" sz="1100" b="1" noProof="0" dirty="0">
                  <a:solidFill>
                    <a:schemeClr val="tx1"/>
                  </a:solidFill>
                </a:rPr>
                <a:t>Acute phase</a:t>
              </a:r>
              <a:endParaRPr lang="en-US" sz="1100" noProof="0" dirty="0">
                <a:solidFill>
                  <a:schemeClr val="tx1"/>
                </a:solidFill>
              </a:endParaRPr>
            </a:p>
            <a:p>
              <a:pPr marL="108000" indent="-108000">
                <a:buFont typeface="Arial" panose="020B0604020202020204" pitchFamily="34" charset="0"/>
                <a:buChar char="•"/>
              </a:pPr>
              <a:r>
                <a:rPr lang="en-US" sz="1100" noProof="0" dirty="0">
                  <a:solidFill>
                    <a:schemeClr val="tx1"/>
                  </a:solidFill>
                </a:rPr>
                <a:t>Prevent harm</a:t>
              </a:r>
            </a:p>
            <a:p>
              <a:pPr marL="108000" indent="-108000">
                <a:buFont typeface="Arial" panose="020B0604020202020204" pitchFamily="34" charset="0"/>
                <a:buChar char="•"/>
              </a:pPr>
              <a:r>
                <a:rPr lang="en-US" sz="1100" noProof="0" dirty="0">
                  <a:solidFill>
                    <a:schemeClr val="tx1"/>
                  </a:solidFill>
                </a:rPr>
                <a:t>Control disturbed </a:t>
              </a:r>
              <a:r>
                <a:rPr lang="en-US" sz="1100" noProof="0" dirty="0" err="1">
                  <a:solidFill>
                    <a:schemeClr val="tx1"/>
                  </a:solidFill>
                </a:rPr>
                <a:t>behaviour</a:t>
              </a:r>
              <a:endParaRPr lang="en-US" sz="1100" noProof="0" dirty="0">
                <a:solidFill>
                  <a:schemeClr val="tx1"/>
                </a:solidFill>
              </a:endParaRPr>
            </a:p>
            <a:p>
              <a:pPr marL="108000" indent="-108000">
                <a:buFont typeface="Arial" panose="020B0604020202020204" pitchFamily="34" charset="0"/>
                <a:buChar char="•"/>
              </a:pPr>
              <a:r>
                <a:rPr lang="en-US" sz="1100" noProof="0" dirty="0">
                  <a:solidFill>
                    <a:schemeClr val="tx1"/>
                  </a:solidFill>
                </a:rPr>
                <a:t>Reduce severity of psychosis </a:t>
              </a:r>
            </a:p>
            <a:p>
              <a:pPr marL="108000" indent="-108000">
                <a:buFont typeface="Arial" panose="020B0604020202020204" pitchFamily="34" charset="0"/>
                <a:buChar char="•"/>
              </a:pPr>
              <a:r>
                <a:rPr lang="en-US" sz="1100" noProof="0" dirty="0">
                  <a:solidFill>
                    <a:schemeClr val="tx1"/>
                  </a:solidFill>
                </a:rPr>
                <a:t>Determine and address causes</a:t>
              </a:r>
            </a:p>
            <a:p>
              <a:pPr marL="108000" indent="-108000">
                <a:buFont typeface="Arial" panose="020B0604020202020204" pitchFamily="34" charset="0"/>
                <a:buChar char="•"/>
              </a:pPr>
              <a:r>
                <a:rPr lang="en-US" sz="1100" noProof="0" dirty="0">
                  <a:solidFill>
                    <a:schemeClr val="tx1"/>
                  </a:solidFill>
                </a:rPr>
                <a:t>Rapid return to functioning</a:t>
              </a:r>
            </a:p>
            <a:p>
              <a:pPr marL="108000" indent="-108000">
                <a:buFont typeface="Arial" panose="020B0604020202020204" pitchFamily="34" charset="0"/>
                <a:buChar char="•"/>
              </a:pPr>
              <a:r>
                <a:rPr lang="en-US" sz="1100" noProof="0" dirty="0">
                  <a:solidFill>
                    <a:schemeClr val="tx1"/>
                  </a:solidFill>
                </a:rPr>
                <a:t>Short- and long-term treatment plans</a:t>
              </a:r>
            </a:p>
          </p:txBody>
        </p:sp>
        <p:sp>
          <p:nvSpPr>
            <p:cNvPr id="10" name="Arrow: Pentagon 9">
              <a:extLst>
                <a:ext uri="{FF2B5EF4-FFF2-40B4-BE49-F238E27FC236}">
                  <a16:creationId xmlns:a16="http://schemas.microsoft.com/office/drawing/2014/main" id="{07D33BA4-0570-E097-F81B-D432E89ECC86}"/>
                </a:ext>
              </a:extLst>
            </p:cNvPr>
            <p:cNvSpPr/>
            <p:nvPr/>
          </p:nvSpPr>
          <p:spPr>
            <a:xfrm>
              <a:off x="6316113" y="1590724"/>
              <a:ext cx="2633015" cy="1750402"/>
            </a:xfrm>
            <a:prstGeom prst="homePlate">
              <a:avLst>
                <a:gd name="adj" fmla="val 22014"/>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Aft>
                  <a:spcPts val="200"/>
                </a:spcAft>
                <a:defRPr/>
              </a:pPr>
              <a:r>
                <a:rPr lang="en-US" sz="1100" b="1" noProof="0" dirty="0">
                  <a:solidFill>
                    <a:schemeClr val="tx1"/>
                  </a:solidFill>
                </a:rPr>
                <a:t>Stable phase</a:t>
              </a:r>
              <a:endParaRPr kumimoji="0" lang="en-US" sz="1100" b="0" i="0" u="none" strike="noStrike" kern="1200" cap="none" spc="0" normalizeH="0" baseline="0" noProof="0" dirty="0">
                <a:ln>
                  <a:noFill/>
                </a:ln>
                <a:solidFill>
                  <a:schemeClr val="tx1"/>
                </a:solidFill>
                <a:effectLst/>
                <a:uLnTx/>
                <a:uFillTx/>
                <a:latin typeface="Arial"/>
                <a:ea typeface="+mn-ea"/>
                <a:cs typeface="+mn-cs"/>
              </a:endParaRPr>
            </a:p>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3F1A01"/>
                  </a:solidFill>
                  <a:effectLst/>
                  <a:uLnTx/>
                  <a:uFillTx/>
                  <a:latin typeface="Arial"/>
                  <a:ea typeface="+mn-ea"/>
                  <a:cs typeface="+mn-cs"/>
                </a:rPr>
                <a:t>Sustained symptom remission or control</a:t>
              </a:r>
            </a:p>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3F1A01"/>
                  </a:solidFill>
                  <a:effectLst/>
                  <a:uLnTx/>
                  <a:uFillTx/>
                  <a:latin typeface="Arial"/>
                  <a:ea typeface="+mn-ea"/>
                  <a:cs typeface="+mn-cs"/>
                </a:rPr>
                <a:t>Maintain or improve functioning and quality of life</a:t>
              </a:r>
            </a:p>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3F1A01"/>
                  </a:solidFill>
                  <a:effectLst/>
                  <a:uLnTx/>
                  <a:uFillTx/>
                  <a:latin typeface="Arial"/>
                  <a:ea typeface="+mn-ea"/>
                  <a:cs typeface="+mn-cs"/>
                </a:rPr>
                <a:t>Symptoms or relapses are effectively treated</a:t>
              </a:r>
            </a:p>
            <a:p>
              <a:pPr marL="108000" marR="0" lvl="0" indent="-10800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100" b="0" i="0" u="none" strike="noStrike" kern="1200" cap="none" spc="0" normalizeH="0" baseline="0" noProof="0" dirty="0">
                  <a:ln>
                    <a:noFill/>
                  </a:ln>
                  <a:solidFill>
                    <a:srgbClr val="3F1A01"/>
                  </a:solidFill>
                  <a:effectLst/>
                  <a:uLnTx/>
                  <a:uFillTx/>
                  <a:latin typeface="Arial"/>
                  <a:ea typeface="+mn-ea"/>
                  <a:cs typeface="+mn-cs"/>
                </a:rPr>
                <a:t>Continue treatment and adverse effects monitoring </a:t>
              </a:r>
              <a:endParaRPr lang="en-US" sz="1600" noProof="0" dirty="0"/>
            </a:p>
          </p:txBody>
        </p:sp>
        <p:grpSp>
          <p:nvGrpSpPr>
            <p:cNvPr id="11" name="Group 10">
              <a:extLst>
                <a:ext uri="{FF2B5EF4-FFF2-40B4-BE49-F238E27FC236}">
                  <a16:creationId xmlns:a16="http://schemas.microsoft.com/office/drawing/2014/main" id="{83372AC1-6F9B-BC62-5EBB-A71A8A1F0342}"/>
                </a:ext>
              </a:extLst>
            </p:cNvPr>
            <p:cNvGrpSpPr/>
            <p:nvPr/>
          </p:nvGrpSpPr>
          <p:grpSpPr>
            <a:xfrm>
              <a:off x="836778" y="3037697"/>
              <a:ext cx="8138989" cy="2353839"/>
              <a:chOff x="1406932" y="2239397"/>
              <a:chExt cx="7322397" cy="2997621"/>
            </a:xfrm>
          </p:grpSpPr>
          <p:sp>
            <p:nvSpPr>
              <p:cNvPr id="24" name="Freeform: Shape 23">
                <a:extLst>
                  <a:ext uri="{FF2B5EF4-FFF2-40B4-BE49-F238E27FC236}">
                    <a16:creationId xmlns:a16="http://schemas.microsoft.com/office/drawing/2014/main" id="{762533F1-E656-6D42-0D52-17562493FAA8}"/>
                  </a:ext>
                </a:extLst>
              </p:cNvPr>
              <p:cNvSpPr/>
              <p:nvPr/>
            </p:nvSpPr>
            <p:spPr>
              <a:xfrm>
                <a:off x="1419241" y="2934500"/>
                <a:ext cx="7310087" cy="2302515"/>
              </a:xfrm>
              <a:custGeom>
                <a:avLst/>
                <a:gdLst>
                  <a:gd name="csX0" fmla="*/ 0 w 7751135"/>
                  <a:gd name="csY0" fmla="*/ 439644 h 1694377"/>
                  <a:gd name="csX1" fmla="*/ 606056 w 7751135"/>
                  <a:gd name="csY1" fmla="*/ 1449737 h 1694377"/>
                  <a:gd name="csX2" fmla="*/ 893135 w 7751135"/>
                  <a:gd name="csY2" fmla="*/ 769253 h 1694377"/>
                  <a:gd name="csX3" fmla="*/ 1403498 w 7751135"/>
                  <a:gd name="csY3" fmla="*/ 1439104 h 1694377"/>
                  <a:gd name="csX4" fmla="*/ 1584251 w 7751135"/>
                  <a:gd name="csY4" fmla="*/ 747988 h 1694377"/>
                  <a:gd name="csX5" fmla="*/ 2052084 w 7751135"/>
                  <a:gd name="csY5" fmla="*/ 1694286 h 1694377"/>
                  <a:gd name="csX6" fmla="*/ 2339163 w 7751135"/>
                  <a:gd name="csY6" fmla="*/ 684193 h 1694377"/>
                  <a:gd name="csX7" fmla="*/ 2583712 w 7751135"/>
                  <a:gd name="csY7" fmla="*/ 1077597 h 1694377"/>
                  <a:gd name="csX8" fmla="*/ 2955851 w 7751135"/>
                  <a:gd name="csY8" fmla="*/ 726723 h 1694377"/>
                  <a:gd name="csX9" fmla="*/ 3253563 w 7751135"/>
                  <a:gd name="csY9" fmla="*/ 1035067 h 1694377"/>
                  <a:gd name="csX10" fmla="*/ 3891517 w 7751135"/>
                  <a:gd name="csY10" fmla="*/ 737356 h 1694377"/>
                  <a:gd name="csX11" fmla="*/ 4348717 w 7751135"/>
                  <a:gd name="csY11" fmla="*/ 173830 h 1694377"/>
                  <a:gd name="csX12" fmla="*/ 5156791 w 7751135"/>
                  <a:gd name="csY12" fmla="*/ 67504 h 1694377"/>
                  <a:gd name="csX13" fmla="*/ 5305647 w 7751135"/>
                  <a:gd name="csY13" fmla="*/ 269523 h 1694377"/>
                  <a:gd name="csX14" fmla="*/ 5518298 w 7751135"/>
                  <a:gd name="csY14" fmla="*/ 78137 h 1694377"/>
                  <a:gd name="csX15" fmla="*/ 6283842 w 7751135"/>
                  <a:gd name="csY15" fmla="*/ 56872 h 1694377"/>
                  <a:gd name="csX16" fmla="*/ 6496493 w 7751135"/>
                  <a:gd name="csY16" fmla="*/ 322686 h 1694377"/>
                  <a:gd name="csX17" fmla="*/ 6698512 w 7751135"/>
                  <a:gd name="csY17" fmla="*/ 35607 h 1694377"/>
                  <a:gd name="csX18" fmla="*/ 7751135 w 7751135"/>
                  <a:gd name="csY18" fmla="*/ 14342 h 1694377"/>
                  <a:gd name="csX0" fmla="*/ 0 w 7751135"/>
                  <a:gd name="csY0" fmla="*/ 439644 h 1694377"/>
                  <a:gd name="csX1" fmla="*/ 606056 w 7751135"/>
                  <a:gd name="csY1" fmla="*/ 1449737 h 1694377"/>
                  <a:gd name="csX2" fmla="*/ 893135 w 7751135"/>
                  <a:gd name="csY2" fmla="*/ 769253 h 1694377"/>
                  <a:gd name="csX3" fmla="*/ 1403498 w 7751135"/>
                  <a:gd name="csY3" fmla="*/ 1439104 h 1694377"/>
                  <a:gd name="csX4" fmla="*/ 1584251 w 7751135"/>
                  <a:gd name="csY4" fmla="*/ 747988 h 1694377"/>
                  <a:gd name="csX5" fmla="*/ 2052084 w 7751135"/>
                  <a:gd name="csY5" fmla="*/ 1694286 h 1694377"/>
                  <a:gd name="csX6" fmla="*/ 2339163 w 7751135"/>
                  <a:gd name="csY6" fmla="*/ 684193 h 1694377"/>
                  <a:gd name="csX7" fmla="*/ 2583712 w 7751135"/>
                  <a:gd name="csY7" fmla="*/ 1077597 h 1694377"/>
                  <a:gd name="csX8" fmla="*/ 2955851 w 7751135"/>
                  <a:gd name="csY8" fmla="*/ 726723 h 1694377"/>
                  <a:gd name="csX9" fmla="*/ 3253563 w 7751135"/>
                  <a:gd name="csY9" fmla="*/ 1035067 h 1694377"/>
                  <a:gd name="csX10" fmla="*/ 4157331 w 7751135"/>
                  <a:gd name="csY10" fmla="*/ 567235 h 1694377"/>
                  <a:gd name="csX11" fmla="*/ 4348717 w 7751135"/>
                  <a:gd name="csY11" fmla="*/ 173830 h 1694377"/>
                  <a:gd name="csX12" fmla="*/ 5156791 w 7751135"/>
                  <a:gd name="csY12" fmla="*/ 67504 h 1694377"/>
                  <a:gd name="csX13" fmla="*/ 5305647 w 7751135"/>
                  <a:gd name="csY13" fmla="*/ 269523 h 1694377"/>
                  <a:gd name="csX14" fmla="*/ 5518298 w 7751135"/>
                  <a:gd name="csY14" fmla="*/ 78137 h 1694377"/>
                  <a:gd name="csX15" fmla="*/ 6283842 w 7751135"/>
                  <a:gd name="csY15" fmla="*/ 56872 h 1694377"/>
                  <a:gd name="csX16" fmla="*/ 6496493 w 7751135"/>
                  <a:gd name="csY16" fmla="*/ 322686 h 1694377"/>
                  <a:gd name="csX17" fmla="*/ 6698512 w 7751135"/>
                  <a:gd name="csY17" fmla="*/ 35607 h 1694377"/>
                  <a:gd name="csX18" fmla="*/ 7751135 w 7751135"/>
                  <a:gd name="csY18" fmla="*/ 14342 h 1694377"/>
                  <a:gd name="csX0" fmla="*/ 0 w 7751135"/>
                  <a:gd name="csY0" fmla="*/ 439644 h 1694377"/>
                  <a:gd name="csX1" fmla="*/ 606056 w 7751135"/>
                  <a:gd name="csY1" fmla="*/ 1449737 h 1694377"/>
                  <a:gd name="csX2" fmla="*/ 893135 w 7751135"/>
                  <a:gd name="csY2" fmla="*/ 769253 h 1694377"/>
                  <a:gd name="csX3" fmla="*/ 1403498 w 7751135"/>
                  <a:gd name="csY3" fmla="*/ 1439104 h 1694377"/>
                  <a:gd name="csX4" fmla="*/ 1584251 w 7751135"/>
                  <a:gd name="csY4" fmla="*/ 747988 h 1694377"/>
                  <a:gd name="csX5" fmla="*/ 2052084 w 7751135"/>
                  <a:gd name="csY5" fmla="*/ 1694286 h 1694377"/>
                  <a:gd name="csX6" fmla="*/ 2339163 w 7751135"/>
                  <a:gd name="csY6" fmla="*/ 684193 h 1694377"/>
                  <a:gd name="csX7" fmla="*/ 2583712 w 7751135"/>
                  <a:gd name="csY7" fmla="*/ 1077597 h 1694377"/>
                  <a:gd name="csX8" fmla="*/ 2955851 w 7751135"/>
                  <a:gd name="csY8" fmla="*/ 726723 h 1694377"/>
                  <a:gd name="csX9" fmla="*/ 3583172 w 7751135"/>
                  <a:gd name="csY9" fmla="*/ 1024435 h 1694377"/>
                  <a:gd name="csX10" fmla="*/ 4157331 w 7751135"/>
                  <a:gd name="csY10" fmla="*/ 567235 h 1694377"/>
                  <a:gd name="csX11" fmla="*/ 4348717 w 7751135"/>
                  <a:gd name="csY11" fmla="*/ 173830 h 1694377"/>
                  <a:gd name="csX12" fmla="*/ 5156791 w 7751135"/>
                  <a:gd name="csY12" fmla="*/ 67504 h 1694377"/>
                  <a:gd name="csX13" fmla="*/ 5305647 w 7751135"/>
                  <a:gd name="csY13" fmla="*/ 269523 h 1694377"/>
                  <a:gd name="csX14" fmla="*/ 5518298 w 7751135"/>
                  <a:gd name="csY14" fmla="*/ 78137 h 1694377"/>
                  <a:gd name="csX15" fmla="*/ 6283842 w 7751135"/>
                  <a:gd name="csY15" fmla="*/ 56872 h 1694377"/>
                  <a:gd name="csX16" fmla="*/ 6496493 w 7751135"/>
                  <a:gd name="csY16" fmla="*/ 322686 h 1694377"/>
                  <a:gd name="csX17" fmla="*/ 6698512 w 7751135"/>
                  <a:gd name="csY17" fmla="*/ 35607 h 1694377"/>
                  <a:gd name="csX18" fmla="*/ 7751135 w 7751135"/>
                  <a:gd name="csY18" fmla="*/ 14342 h 1694377"/>
                  <a:gd name="csX0" fmla="*/ 0 w 7751135"/>
                  <a:gd name="csY0" fmla="*/ 439644 h 1694377"/>
                  <a:gd name="csX1" fmla="*/ 606056 w 7751135"/>
                  <a:gd name="csY1" fmla="*/ 1449737 h 1694377"/>
                  <a:gd name="csX2" fmla="*/ 893135 w 7751135"/>
                  <a:gd name="csY2" fmla="*/ 769253 h 1694377"/>
                  <a:gd name="csX3" fmla="*/ 1403498 w 7751135"/>
                  <a:gd name="csY3" fmla="*/ 1439104 h 1694377"/>
                  <a:gd name="csX4" fmla="*/ 1584251 w 7751135"/>
                  <a:gd name="csY4" fmla="*/ 747988 h 1694377"/>
                  <a:gd name="csX5" fmla="*/ 2052084 w 7751135"/>
                  <a:gd name="csY5" fmla="*/ 1694286 h 1694377"/>
                  <a:gd name="csX6" fmla="*/ 2339163 w 7751135"/>
                  <a:gd name="csY6" fmla="*/ 684193 h 1694377"/>
                  <a:gd name="csX7" fmla="*/ 2583712 w 7751135"/>
                  <a:gd name="csY7" fmla="*/ 1077597 h 1694377"/>
                  <a:gd name="csX8" fmla="*/ 3242930 w 7751135"/>
                  <a:gd name="csY8" fmla="*/ 694825 h 1694377"/>
                  <a:gd name="csX9" fmla="*/ 3583172 w 7751135"/>
                  <a:gd name="csY9" fmla="*/ 1024435 h 1694377"/>
                  <a:gd name="csX10" fmla="*/ 4157331 w 7751135"/>
                  <a:gd name="csY10" fmla="*/ 567235 h 1694377"/>
                  <a:gd name="csX11" fmla="*/ 4348717 w 7751135"/>
                  <a:gd name="csY11" fmla="*/ 173830 h 1694377"/>
                  <a:gd name="csX12" fmla="*/ 5156791 w 7751135"/>
                  <a:gd name="csY12" fmla="*/ 67504 h 1694377"/>
                  <a:gd name="csX13" fmla="*/ 5305647 w 7751135"/>
                  <a:gd name="csY13" fmla="*/ 269523 h 1694377"/>
                  <a:gd name="csX14" fmla="*/ 5518298 w 7751135"/>
                  <a:gd name="csY14" fmla="*/ 78137 h 1694377"/>
                  <a:gd name="csX15" fmla="*/ 6283842 w 7751135"/>
                  <a:gd name="csY15" fmla="*/ 56872 h 1694377"/>
                  <a:gd name="csX16" fmla="*/ 6496493 w 7751135"/>
                  <a:gd name="csY16" fmla="*/ 322686 h 1694377"/>
                  <a:gd name="csX17" fmla="*/ 6698512 w 7751135"/>
                  <a:gd name="csY17" fmla="*/ 35607 h 1694377"/>
                  <a:gd name="csX18" fmla="*/ 7751135 w 7751135"/>
                  <a:gd name="csY18" fmla="*/ 14342 h 1694377"/>
                  <a:gd name="csX0" fmla="*/ 0 w 7751135"/>
                  <a:gd name="csY0" fmla="*/ 439644 h 1694377"/>
                  <a:gd name="csX1" fmla="*/ 606056 w 7751135"/>
                  <a:gd name="csY1" fmla="*/ 1449737 h 1694377"/>
                  <a:gd name="csX2" fmla="*/ 893135 w 7751135"/>
                  <a:gd name="csY2" fmla="*/ 769253 h 1694377"/>
                  <a:gd name="csX3" fmla="*/ 1403498 w 7751135"/>
                  <a:gd name="csY3" fmla="*/ 1439104 h 1694377"/>
                  <a:gd name="csX4" fmla="*/ 1584251 w 7751135"/>
                  <a:gd name="csY4" fmla="*/ 747988 h 1694377"/>
                  <a:gd name="csX5" fmla="*/ 2052084 w 7751135"/>
                  <a:gd name="csY5" fmla="*/ 1694286 h 1694377"/>
                  <a:gd name="csX6" fmla="*/ 2339163 w 7751135"/>
                  <a:gd name="csY6" fmla="*/ 684193 h 1694377"/>
                  <a:gd name="csX7" fmla="*/ 2881423 w 7751135"/>
                  <a:gd name="csY7" fmla="*/ 1003169 h 1694377"/>
                  <a:gd name="csX8" fmla="*/ 3242930 w 7751135"/>
                  <a:gd name="csY8" fmla="*/ 694825 h 1694377"/>
                  <a:gd name="csX9" fmla="*/ 3583172 w 7751135"/>
                  <a:gd name="csY9" fmla="*/ 1024435 h 1694377"/>
                  <a:gd name="csX10" fmla="*/ 4157331 w 7751135"/>
                  <a:gd name="csY10" fmla="*/ 567235 h 1694377"/>
                  <a:gd name="csX11" fmla="*/ 4348717 w 7751135"/>
                  <a:gd name="csY11" fmla="*/ 173830 h 1694377"/>
                  <a:gd name="csX12" fmla="*/ 5156791 w 7751135"/>
                  <a:gd name="csY12" fmla="*/ 67504 h 1694377"/>
                  <a:gd name="csX13" fmla="*/ 5305647 w 7751135"/>
                  <a:gd name="csY13" fmla="*/ 269523 h 1694377"/>
                  <a:gd name="csX14" fmla="*/ 5518298 w 7751135"/>
                  <a:gd name="csY14" fmla="*/ 78137 h 1694377"/>
                  <a:gd name="csX15" fmla="*/ 6283842 w 7751135"/>
                  <a:gd name="csY15" fmla="*/ 56872 h 1694377"/>
                  <a:gd name="csX16" fmla="*/ 6496493 w 7751135"/>
                  <a:gd name="csY16" fmla="*/ 322686 h 1694377"/>
                  <a:gd name="csX17" fmla="*/ 6698512 w 7751135"/>
                  <a:gd name="csY17" fmla="*/ 35607 h 1694377"/>
                  <a:gd name="csX18" fmla="*/ 7751135 w 7751135"/>
                  <a:gd name="csY18" fmla="*/ 14342 h 1694377"/>
                  <a:gd name="csX0" fmla="*/ 0 w 7751135"/>
                  <a:gd name="csY0" fmla="*/ 439644 h 1694377"/>
                  <a:gd name="csX1" fmla="*/ 606056 w 7751135"/>
                  <a:gd name="csY1" fmla="*/ 1449737 h 1694377"/>
                  <a:gd name="csX2" fmla="*/ 893135 w 7751135"/>
                  <a:gd name="csY2" fmla="*/ 769253 h 1694377"/>
                  <a:gd name="csX3" fmla="*/ 1403498 w 7751135"/>
                  <a:gd name="csY3" fmla="*/ 1439104 h 1694377"/>
                  <a:gd name="csX4" fmla="*/ 1584251 w 7751135"/>
                  <a:gd name="csY4" fmla="*/ 747988 h 1694377"/>
                  <a:gd name="csX5" fmla="*/ 2052084 w 7751135"/>
                  <a:gd name="csY5" fmla="*/ 1694286 h 1694377"/>
                  <a:gd name="csX6" fmla="*/ 2339163 w 7751135"/>
                  <a:gd name="csY6" fmla="*/ 684193 h 1694377"/>
                  <a:gd name="csX7" fmla="*/ 2881423 w 7751135"/>
                  <a:gd name="csY7" fmla="*/ 1003169 h 1694377"/>
                  <a:gd name="csX8" fmla="*/ 3242930 w 7751135"/>
                  <a:gd name="csY8" fmla="*/ 694825 h 1694377"/>
                  <a:gd name="csX9" fmla="*/ 3753293 w 7751135"/>
                  <a:gd name="csY9" fmla="*/ 1003170 h 1694377"/>
                  <a:gd name="csX10" fmla="*/ 4157331 w 7751135"/>
                  <a:gd name="csY10" fmla="*/ 567235 h 1694377"/>
                  <a:gd name="csX11" fmla="*/ 4348717 w 7751135"/>
                  <a:gd name="csY11" fmla="*/ 173830 h 1694377"/>
                  <a:gd name="csX12" fmla="*/ 5156791 w 7751135"/>
                  <a:gd name="csY12" fmla="*/ 67504 h 1694377"/>
                  <a:gd name="csX13" fmla="*/ 5305647 w 7751135"/>
                  <a:gd name="csY13" fmla="*/ 269523 h 1694377"/>
                  <a:gd name="csX14" fmla="*/ 5518298 w 7751135"/>
                  <a:gd name="csY14" fmla="*/ 78137 h 1694377"/>
                  <a:gd name="csX15" fmla="*/ 6283842 w 7751135"/>
                  <a:gd name="csY15" fmla="*/ 56872 h 1694377"/>
                  <a:gd name="csX16" fmla="*/ 6496493 w 7751135"/>
                  <a:gd name="csY16" fmla="*/ 322686 h 1694377"/>
                  <a:gd name="csX17" fmla="*/ 6698512 w 7751135"/>
                  <a:gd name="csY17" fmla="*/ 35607 h 1694377"/>
                  <a:gd name="csX18" fmla="*/ 7751135 w 7751135"/>
                  <a:gd name="csY18" fmla="*/ 14342 h 1694377"/>
                  <a:gd name="csX0" fmla="*/ 0 w 7751135"/>
                  <a:gd name="csY0" fmla="*/ 439644 h 1694377"/>
                  <a:gd name="csX1" fmla="*/ 606056 w 7751135"/>
                  <a:gd name="csY1" fmla="*/ 1449737 h 1694377"/>
                  <a:gd name="csX2" fmla="*/ 893135 w 7751135"/>
                  <a:gd name="csY2" fmla="*/ 769253 h 1694377"/>
                  <a:gd name="csX3" fmla="*/ 1403498 w 7751135"/>
                  <a:gd name="csY3" fmla="*/ 1439104 h 1694377"/>
                  <a:gd name="csX4" fmla="*/ 1584251 w 7751135"/>
                  <a:gd name="csY4" fmla="*/ 747988 h 1694377"/>
                  <a:gd name="csX5" fmla="*/ 2052084 w 7751135"/>
                  <a:gd name="csY5" fmla="*/ 1694286 h 1694377"/>
                  <a:gd name="csX6" fmla="*/ 2339163 w 7751135"/>
                  <a:gd name="csY6" fmla="*/ 684193 h 1694377"/>
                  <a:gd name="csX7" fmla="*/ 2881423 w 7751135"/>
                  <a:gd name="csY7" fmla="*/ 1003169 h 1694377"/>
                  <a:gd name="csX8" fmla="*/ 3242930 w 7751135"/>
                  <a:gd name="csY8" fmla="*/ 694825 h 1694377"/>
                  <a:gd name="csX9" fmla="*/ 3753293 w 7751135"/>
                  <a:gd name="csY9" fmla="*/ 1003170 h 1694377"/>
                  <a:gd name="csX10" fmla="*/ 4157331 w 7751135"/>
                  <a:gd name="csY10" fmla="*/ 567235 h 1694377"/>
                  <a:gd name="csX11" fmla="*/ 4572000 w 7751135"/>
                  <a:gd name="csY11" fmla="*/ 99403 h 1694377"/>
                  <a:gd name="csX12" fmla="*/ 5156791 w 7751135"/>
                  <a:gd name="csY12" fmla="*/ 67504 h 1694377"/>
                  <a:gd name="csX13" fmla="*/ 5305647 w 7751135"/>
                  <a:gd name="csY13" fmla="*/ 269523 h 1694377"/>
                  <a:gd name="csX14" fmla="*/ 5518298 w 7751135"/>
                  <a:gd name="csY14" fmla="*/ 78137 h 1694377"/>
                  <a:gd name="csX15" fmla="*/ 6283842 w 7751135"/>
                  <a:gd name="csY15" fmla="*/ 56872 h 1694377"/>
                  <a:gd name="csX16" fmla="*/ 6496493 w 7751135"/>
                  <a:gd name="csY16" fmla="*/ 322686 h 1694377"/>
                  <a:gd name="csX17" fmla="*/ 6698512 w 7751135"/>
                  <a:gd name="csY17" fmla="*/ 35607 h 1694377"/>
                  <a:gd name="csX18" fmla="*/ 7751135 w 7751135"/>
                  <a:gd name="csY18" fmla="*/ 14342 h 1694377"/>
                  <a:gd name="csX0" fmla="*/ 0 w 7751135"/>
                  <a:gd name="csY0" fmla="*/ 439644 h 1694377"/>
                  <a:gd name="csX1" fmla="*/ 606056 w 7751135"/>
                  <a:gd name="csY1" fmla="*/ 1449737 h 1694377"/>
                  <a:gd name="csX2" fmla="*/ 893135 w 7751135"/>
                  <a:gd name="csY2" fmla="*/ 769253 h 1694377"/>
                  <a:gd name="csX3" fmla="*/ 1403498 w 7751135"/>
                  <a:gd name="csY3" fmla="*/ 1439104 h 1694377"/>
                  <a:gd name="csX4" fmla="*/ 1584251 w 7751135"/>
                  <a:gd name="csY4" fmla="*/ 747988 h 1694377"/>
                  <a:gd name="csX5" fmla="*/ 2052084 w 7751135"/>
                  <a:gd name="csY5" fmla="*/ 1694286 h 1694377"/>
                  <a:gd name="csX6" fmla="*/ 2339163 w 7751135"/>
                  <a:gd name="csY6" fmla="*/ 684193 h 1694377"/>
                  <a:gd name="csX7" fmla="*/ 2881423 w 7751135"/>
                  <a:gd name="csY7" fmla="*/ 1003169 h 1694377"/>
                  <a:gd name="csX8" fmla="*/ 3242930 w 7751135"/>
                  <a:gd name="csY8" fmla="*/ 694825 h 1694377"/>
                  <a:gd name="csX9" fmla="*/ 3753293 w 7751135"/>
                  <a:gd name="csY9" fmla="*/ 1003170 h 1694377"/>
                  <a:gd name="csX10" fmla="*/ 4157331 w 7751135"/>
                  <a:gd name="csY10" fmla="*/ 567235 h 1694377"/>
                  <a:gd name="csX11" fmla="*/ 4572000 w 7751135"/>
                  <a:gd name="csY11" fmla="*/ 131301 h 1694377"/>
                  <a:gd name="csX12" fmla="*/ 5156791 w 7751135"/>
                  <a:gd name="csY12" fmla="*/ 67504 h 1694377"/>
                  <a:gd name="csX13" fmla="*/ 5305647 w 7751135"/>
                  <a:gd name="csY13" fmla="*/ 269523 h 1694377"/>
                  <a:gd name="csX14" fmla="*/ 5518298 w 7751135"/>
                  <a:gd name="csY14" fmla="*/ 78137 h 1694377"/>
                  <a:gd name="csX15" fmla="*/ 6283842 w 7751135"/>
                  <a:gd name="csY15" fmla="*/ 56872 h 1694377"/>
                  <a:gd name="csX16" fmla="*/ 6496493 w 7751135"/>
                  <a:gd name="csY16" fmla="*/ 322686 h 1694377"/>
                  <a:gd name="csX17" fmla="*/ 6698512 w 7751135"/>
                  <a:gd name="csY17" fmla="*/ 35607 h 1694377"/>
                  <a:gd name="csX18" fmla="*/ 7751135 w 7751135"/>
                  <a:gd name="csY18" fmla="*/ 14342 h 1694377"/>
                  <a:gd name="csX0" fmla="*/ 0 w 7751135"/>
                  <a:gd name="csY0" fmla="*/ 439644 h 1694377"/>
                  <a:gd name="csX1" fmla="*/ 606056 w 7751135"/>
                  <a:gd name="csY1" fmla="*/ 1449737 h 1694377"/>
                  <a:gd name="csX2" fmla="*/ 893135 w 7751135"/>
                  <a:gd name="csY2" fmla="*/ 769253 h 1694377"/>
                  <a:gd name="csX3" fmla="*/ 1403498 w 7751135"/>
                  <a:gd name="csY3" fmla="*/ 1439104 h 1694377"/>
                  <a:gd name="csX4" fmla="*/ 1584251 w 7751135"/>
                  <a:gd name="csY4" fmla="*/ 747988 h 1694377"/>
                  <a:gd name="csX5" fmla="*/ 2052084 w 7751135"/>
                  <a:gd name="csY5" fmla="*/ 1694286 h 1694377"/>
                  <a:gd name="csX6" fmla="*/ 2339163 w 7751135"/>
                  <a:gd name="csY6" fmla="*/ 684193 h 1694377"/>
                  <a:gd name="csX7" fmla="*/ 2881423 w 7751135"/>
                  <a:gd name="csY7" fmla="*/ 1003169 h 1694377"/>
                  <a:gd name="csX8" fmla="*/ 3242930 w 7751135"/>
                  <a:gd name="csY8" fmla="*/ 694825 h 1694377"/>
                  <a:gd name="csX9" fmla="*/ 3753293 w 7751135"/>
                  <a:gd name="csY9" fmla="*/ 1003170 h 1694377"/>
                  <a:gd name="csX10" fmla="*/ 4157331 w 7751135"/>
                  <a:gd name="csY10" fmla="*/ 567235 h 1694377"/>
                  <a:gd name="csX11" fmla="*/ 4572000 w 7751135"/>
                  <a:gd name="csY11" fmla="*/ 131301 h 1694377"/>
                  <a:gd name="csX12" fmla="*/ 5156791 w 7751135"/>
                  <a:gd name="csY12" fmla="*/ 67504 h 1694377"/>
                  <a:gd name="csX13" fmla="*/ 5433238 w 7751135"/>
                  <a:gd name="csY13" fmla="*/ 322686 h 1694377"/>
                  <a:gd name="csX14" fmla="*/ 5518298 w 7751135"/>
                  <a:gd name="csY14" fmla="*/ 78137 h 1694377"/>
                  <a:gd name="csX15" fmla="*/ 6283842 w 7751135"/>
                  <a:gd name="csY15" fmla="*/ 56872 h 1694377"/>
                  <a:gd name="csX16" fmla="*/ 6496493 w 7751135"/>
                  <a:gd name="csY16" fmla="*/ 322686 h 1694377"/>
                  <a:gd name="csX17" fmla="*/ 6698512 w 7751135"/>
                  <a:gd name="csY17" fmla="*/ 35607 h 1694377"/>
                  <a:gd name="csX18" fmla="*/ 7751135 w 7751135"/>
                  <a:gd name="csY18" fmla="*/ 14342 h 1694377"/>
                  <a:gd name="csX0" fmla="*/ 0 w 7751135"/>
                  <a:gd name="csY0" fmla="*/ 439644 h 1694377"/>
                  <a:gd name="csX1" fmla="*/ 606056 w 7751135"/>
                  <a:gd name="csY1" fmla="*/ 1449737 h 1694377"/>
                  <a:gd name="csX2" fmla="*/ 893135 w 7751135"/>
                  <a:gd name="csY2" fmla="*/ 769253 h 1694377"/>
                  <a:gd name="csX3" fmla="*/ 1403498 w 7751135"/>
                  <a:gd name="csY3" fmla="*/ 1439104 h 1694377"/>
                  <a:gd name="csX4" fmla="*/ 1584251 w 7751135"/>
                  <a:gd name="csY4" fmla="*/ 747988 h 1694377"/>
                  <a:gd name="csX5" fmla="*/ 2052084 w 7751135"/>
                  <a:gd name="csY5" fmla="*/ 1694286 h 1694377"/>
                  <a:gd name="csX6" fmla="*/ 2339163 w 7751135"/>
                  <a:gd name="csY6" fmla="*/ 684193 h 1694377"/>
                  <a:gd name="csX7" fmla="*/ 2881423 w 7751135"/>
                  <a:gd name="csY7" fmla="*/ 1003169 h 1694377"/>
                  <a:gd name="csX8" fmla="*/ 3242930 w 7751135"/>
                  <a:gd name="csY8" fmla="*/ 694825 h 1694377"/>
                  <a:gd name="csX9" fmla="*/ 3753293 w 7751135"/>
                  <a:gd name="csY9" fmla="*/ 1003170 h 1694377"/>
                  <a:gd name="csX10" fmla="*/ 4157331 w 7751135"/>
                  <a:gd name="csY10" fmla="*/ 567235 h 1694377"/>
                  <a:gd name="csX11" fmla="*/ 4572000 w 7751135"/>
                  <a:gd name="csY11" fmla="*/ 131301 h 1694377"/>
                  <a:gd name="csX12" fmla="*/ 5156791 w 7751135"/>
                  <a:gd name="csY12" fmla="*/ 67504 h 1694377"/>
                  <a:gd name="csX13" fmla="*/ 5433238 w 7751135"/>
                  <a:gd name="csY13" fmla="*/ 322686 h 1694377"/>
                  <a:gd name="csX14" fmla="*/ 5518298 w 7751135"/>
                  <a:gd name="csY14" fmla="*/ 78137 h 1694377"/>
                  <a:gd name="csX15" fmla="*/ 6283842 w 7751135"/>
                  <a:gd name="csY15" fmla="*/ 56872 h 1694377"/>
                  <a:gd name="csX16" fmla="*/ 6634716 w 7751135"/>
                  <a:gd name="csY16" fmla="*/ 322686 h 1694377"/>
                  <a:gd name="csX17" fmla="*/ 6698512 w 7751135"/>
                  <a:gd name="csY17" fmla="*/ 35607 h 1694377"/>
                  <a:gd name="csX18" fmla="*/ 7751135 w 7751135"/>
                  <a:gd name="csY18" fmla="*/ 14342 h 1694377"/>
                  <a:gd name="csX0" fmla="*/ 0 w 7751135"/>
                  <a:gd name="csY0" fmla="*/ 439644 h 1694377"/>
                  <a:gd name="csX1" fmla="*/ 606056 w 7751135"/>
                  <a:gd name="csY1" fmla="*/ 1449737 h 1694377"/>
                  <a:gd name="csX2" fmla="*/ 893135 w 7751135"/>
                  <a:gd name="csY2" fmla="*/ 769253 h 1694377"/>
                  <a:gd name="csX3" fmla="*/ 1403498 w 7751135"/>
                  <a:gd name="csY3" fmla="*/ 1439104 h 1694377"/>
                  <a:gd name="csX4" fmla="*/ 1584251 w 7751135"/>
                  <a:gd name="csY4" fmla="*/ 747988 h 1694377"/>
                  <a:gd name="csX5" fmla="*/ 2052084 w 7751135"/>
                  <a:gd name="csY5" fmla="*/ 1694286 h 1694377"/>
                  <a:gd name="csX6" fmla="*/ 2339163 w 7751135"/>
                  <a:gd name="csY6" fmla="*/ 684193 h 1694377"/>
                  <a:gd name="csX7" fmla="*/ 2881423 w 7751135"/>
                  <a:gd name="csY7" fmla="*/ 1003169 h 1694377"/>
                  <a:gd name="csX8" fmla="*/ 3242930 w 7751135"/>
                  <a:gd name="csY8" fmla="*/ 694825 h 1694377"/>
                  <a:gd name="csX9" fmla="*/ 3753293 w 7751135"/>
                  <a:gd name="csY9" fmla="*/ 1003170 h 1694377"/>
                  <a:gd name="csX10" fmla="*/ 4157331 w 7751135"/>
                  <a:gd name="csY10" fmla="*/ 567235 h 1694377"/>
                  <a:gd name="csX11" fmla="*/ 4572000 w 7751135"/>
                  <a:gd name="csY11" fmla="*/ 131301 h 1694377"/>
                  <a:gd name="csX12" fmla="*/ 5156791 w 7751135"/>
                  <a:gd name="csY12" fmla="*/ 67504 h 1694377"/>
                  <a:gd name="csX13" fmla="*/ 5433238 w 7751135"/>
                  <a:gd name="csY13" fmla="*/ 322686 h 1694377"/>
                  <a:gd name="csX14" fmla="*/ 5518298 w 7751135"/>
                  <a:gd name="csY14" fmla="*/ 78137 h 1694377"/>
                  <a:gd name="csX15" fmla="*/ 6358270 w 7751135"/>
                  <a:gd name="csY15" fmla="*/ 56872 h 1694377"/>
                  <a:gd name="csX16" fmla="*/ 6634716 w 7751135"/>
                  <a:gd name="csY16" fmla="*/ 322686 h 1694377"/>
                  <a:gd name="csX17" fmla="*/ 6698512 w 7751135"/>
                  <a:gd name="csY17" fmla="*/ 35607 h 1694377"/>
                  <a:gd name="csX18" fmla="*/ 7751135 w 7751135"/>
                  <a:gd name="csY18" fmla="*/ 14342 h 1694377"/>
                  <a:gd name="csX0" fmla="*/ 0 w 7751135"/>
                  <a:gd name="csY0" fmla="*/ 439644 h 1694377"/>
                  <a:gd name="csX1" fmla="*/ 606056 w 7751135"/>
                  <a:gd name="csY1" fmla="*/ 1449737 h 1694377"/>
                  <a:gd name="csX2" fmla="*/ 893135 w 7751135"/>
                  <a:gd name="csY2" fmla="*/ 769253 h 1694377"/>
                  <a:gd name="csX3" fmla="*/ 1403498 w 7751135"/>
                  <a:gd name="csY3" fmla="*/ 1439104 h 1694377"/>
                  <a:gd name="csX4" fmla="*/ 1584251 w 7751135"/>
                  <a:gd name="csY4" fmla="*/ 747988 h 1694377"/>
                  <a:gd name="csX5" fmla="*/ 2052084 w 7751135"/>
                  <a:gd name="csY5" fmla="*/ 1694286 h 1694377"/>
                  <a:gd name="csX6" fmla="*/ 2339163 w 7751135"/>
                  <a:gd name="csY6" fmla="*/ 684193 h 1694377"/>
                  <a:gd name="csX7" fmla="*/ 2881423 w 7751135"/>
                  <a:gd name="csY7" fmla="*/ 1003169 h 1694377"/>
                  <a:gd name="csX8" fmla="*/ 3242930 w 7751135"/>
                  <a:gd name="csY8" fmla="*/ 694825 h 1694377"/>
                  <a:gd name="csX9" fmla="*/ 3753293 w 7751135"/>
                  <a:gd name="csY9" fmla="*/ 1003170 h 1694377"/>
                  <a:gd name="csX10" fmla="*/ 4157331 w 7751135"/>
                  <a:gd name="csY10" fmla="*/ 567235 h 1694377"/>
                  <a:gd name="csX11" fmla="*/ 4572000 w 7751135"/>
                  <a:gd name="csY11" fmla="*/ 131301 h 1694377"/>
                  <a:gd name="csX12" fmla="*/ 5156791 w 7751135"/>
                  <a:gd name="csY12" fmla="*/ 67504 h 1694377"/>
                  <a:gd name="csX13" fmla="*/ 5433238 w 7751135"/>
                  <a:gd name="csY13" fmla="*/ 322686 h 1694377"/>
                  <a:gd name="csX14" fmla="*/ 5518298 w 7751135"/>
                  <a:gd name="csY14" fmla="*/ 78137 h 1694377"/>
                  <a:gd name="csX15" fmla="*/ 5699051 w 7751135"/>
                  <a:gd name="csY15" fmla="*/ 35607 h 1694377"/>
                  <a:gd name="csX16" fmla="*/ 6358270 w 7751135"/>
                  <a:gd name="csY16" fmla="*/ 56872 h 1694377"/>
                  <a:gd name="csX17" fmla="*/ 6634716 w 7751135"/>
                  <a:gd name="csY17" fmla="*/ 322686 h 1694377"/>
                  <a:gd name="csX18" fmla="*/ 6698512 w 7751135"/>
                  <a:gd name="csY18" fmla="*/ 35607 h 1694377"/>
                  <a:gd name="csX19" fmla="*/ 7751135 w 7751135"/>
                  <a:gd name="csY19" fmla="*/ 14342 h 1694377"/>
                  <a:gd name="csX0" fmla="*/ 0 w 7751135"/>
                  <a:gd name="csY0" fmla="*/ 439644 h 1694377"/>
                  <a:gd name="csX1" fmla="*/ 606056 w 7751135"/>
                  <a:gd name="csY1" fmla="*/ 1449737 h 1694377"/>
                  <a:gd name="csX2" fmla="*/ 893135 w 7751135"/>
                  <a:gd name="csY2" fmla="*/ 769253 h 1694377"/>
                  <a:gd name="csX3" fmla="*/ 1403498 w 7751135"/>
                  <a:gd name="csY3" fmla="*/ 1439104 h 1694377"/>
                  <a:gd name="csX4" fmla="*/ 1584251 w 7751135"/>
                  <a:gd name="csY4" fmla="*/ 747988 h 1694377"/>
                  <a:gd name="csX5" fmla="*/ 2052084 w 7751135"/>
                  <a:gd name="csY5" fmla="*/ 1694286 h 1694377"/>
                  <a:gd name="csX6" fmla="*/ 2339163 w 7751135"/>
                  <a:gd name="csY6" fmla="*/ 684193 h 1694377"/>
                  <a:gd name="csX7" fmla="*/ 2881423 w 7751135"/>
                  <a:gd name="csY7" fmla="*/ 1003169 h 1694377"/>
                  <a:gd name="csX8" fmla="*/ 3242930 w 7751135"/>
                  <a:gd name="csY8" fmla="*/ 694825 h 1694377"/>
                  <a:gd name="csX9" fmla="*/ 3753293 w 7751135"/>
                  <a:gd name="csY9" fmla="*/ 1003170 h 1694377"/>
                  <a:gd name="csX10" fmla="*/ 4157331 w 7751135"/>
                  <a:gd name="csY10" fmla="*/ 567235 h 1694377"/>
                  <a:gd name="csX11" fmla="*/ 4572000 w 7751135"/>
                  <a:gd name="csY11" fmla="*/ 131301 h 1694377"/>
                  <a:gd name="csX12" fmla="*/ 5156791 w 7751135"/>
                  <a:gd name="csY12" fmla="*/ 67504 h 1694377"/>
                  <a:gd name="csX13" fmla="*/ 5433238 w 7751135"/>
                  <a:gd name="csY13" fmla="*/ 322686 h 1694377"/>
                  <a:gd name="csX14" fmla="*/ 5518298 w 7751135"/>
                  <a:gd name="csY14" fmla="*/ 78137 h 1694377"/>
                  <a:gd name="csX15" fmla="*/ 5794744 w 7751135"/>
                  <a:gd name="csY15" fmla="*/ 24974 h 1694377"/>
                  <a:gd name="csX16" fmla="*/ 6358270 w 7751135"/>
                  <a:gd name="csY16" fmla="*/ 56872 h 1694377"/>
                  <a:gd name="csX17" fmla="*/ 6634716 w 7751135"/>
                  <a:gd name="csY17" fmla="*/ 322686 h 1694377"/>
                  <a:gd name="csX18" fmla="*/ 6698512 w 7751135"/>
                  <a:gd name="csY18" fmla="*/ 35607 h 1694377"/>
                  <a:gd name="csX19" fmla="*/ 7751135 w 7751135"/>
                  <a:gd name="csY19" fmla="*/ 14342 h 1694377"/>
                  <a:gd name="csX0" fmla="*/ 0 w 7751135"/>
                  <a:gd name="csY0" fmla="*/ 439644 h 1694377"/>
                  <a:gd name="csX1" fmla="*/ 606056 w 7751135"/>
                  <a:gd name="csY1" fmla="*/ 1449737 h 1694377"/>
                  <a:gd name="csX2" fmla="*/ 893135 w 7751135"/>
                  <a:gd name="csY2" fmla="*/ 769253 h 1694377"/>
                  <a:gd name="csX3" fmla="*/ 1403498 w 7751135"/>
                  <a:gd name="csY3" fmla="*/ 1439104 h 1694377"/>
                  <a:gd name="csX4" fmla="*/ 1584251 w 7751135"/>
                  <a:gd name="csY4" fmla="*/ 747988 h 1694377"/>
                  <a:gd name="csX5" fmla="*/ 2052084 w 7751135"/>
                  <a:gd name="csY5" fmla="*/ 1694286 h 1694377"/>
                  <a:gd name="csX6" fmla="*/ 2339163 w 7751135"/>
                  <a:gd name="csY6" fmla="*/ 684193 h 1694377"/>
                  <a:gd name="csX7" fmla="*/ 2881423 w 7751135"/>
                  <a:gd name="csY7" fmla="*/ 1003169 h 1694377"/>
                  <a:gd name="csX8" fmla="*/ 3242930 w 7751135"/>
                  <a:gd name="csY8" fmla="*/ 694825 h 1694377"/>
                  <a:gd name="csX9" fmla="*/ 3753293 w 7751135"/>
                  <a:gd name="csY9" fmla="*/ 1003170 h 1694377"/>
                  <a:gd name="csX10" fmla="*/ 4157331 w 7751135"/>
                  <a:gd name="csY10" fmla="*/ 567235 h 1694377"/>
                  <a:gd name="csX11" fmla="*/ 4572000 w 7751135"/>
                  <a:gd name="csY11" fmla="*/ 131301 h 1694377"/>
                  <a:gd name="csX12" fmla="*/ 5156791 w 7751135"/>
                  <a:gd name="csY12" fmla="*/ 67504 h 1694377"/>
                  <a:gd name="csX13" fmla="*/ 5433238 w 7751135"/>
                  <a:gd name="csY13" fmla="*/ 322686 h 1694377"/>
                  <a:gd name="csX14" fmla="*/ 5518298 w 7751135"/>
                  <a:gd name="csY14" fmla="*/ 78137 h 1694377"/>
                  <a:gd name="csX15" fmla="*/ 5794744 w 7751135"/>
                  <a:gd name="csY15" fmla="*/ 24974 h 1694377"/>
                  <a:gd name="csX16" fmla="*/ 6358270 w 7751135"/>
                  <a:gd name="csY16" fmla="*/ 56872 h 1694377"/>
                  <a:gd name="csX17" fmla="*/ 6634716 w 7751135"/>
                  <a:gd name="csY17" fmla="*/ 322686 h 1694377"/>
                  <a:gd name="csX18" fmla="*/ 6953694 w 7751135"/>
                  <a:gd name="csY18" fmla="*/ 35607 h 1694377"/>
                  <a:gd name="csX19" fmla="*/ 7751135 w 7751135"/>
                  <a:gd name="csY19" fmla="*/ 14342 h 1694377"/>
                  <a:gd name="csX0" fmla="*/ 0 w 7751135"/>
                  <a:gd name="csY0" fmla="*/ 439644 h 1694377"/>
                  <a:gd name="csX1" fmla="*/ 606056 w 7751135"/>
                  <a:gd name="csY1" fmla="*/ 1449737 h 1694377"/>
                  <a:gd name="csX2" fmla="*/ 893135 w 7751135"/>
                  <a:gd name="csY2" fmla="*/ 769253 h 1694377"/>
                  <a:gd name="csX3" fmla="*/ 1403498 w 7751135"/>
                  <a:gd name="csY3" fmla="*/ 1439104 h 1694377"/>
                  <a:gd name="csX4" fmla="*/ 1584251 w 7751135"/>
                  <a:gd name="csY4" fmla="*/ 747988 h 1694377"/>
                  <a:gd name="csX5" fmla="*/ 2052084 w 7751135"/>
                  <a:gd name="csY5" fmla="*/ 1694286 h 1694377"/>
                  <a:gd name="csX6" fmla="*/ 2339163 w 7751135"/>
                  <a:gd name="csY6" fmla="*/ 684193 h 1694377"/>
                  <a:gd name="csX7" fmla="*/ 2881423 w 7751135"/>
                  <a:gd name="csY7" fmla="*/ 1003169 h 1694377"/>
                  <a:gd name="csX8" fmla="*/ 3242930 w 7751135"/>
                  <a:gd name="csY8" fmla="*/ 694825 h 1694377"/>
                  <a:gd name="csX9" fmla="*/ 3753293 w 7751135"/>
                  <a:gd name="csY9" fmla="*/ 1003170 h 1694377"/>
                  <a:gd name="csX10" fmla="*/ 4157331 w 7751135"/>
                  <a:gd name="csY10" fmla="*/ 567235 h 1694377"/>
                  <a:gd name="csX11" fmla="*/ 4572000 w 7751135"/>
                  <a:gd name="csY11" fmla="*/ 131301 h 1694377"/>
                  <a:gd name="csX12" fmla="*/ 5156791 w 7751135"/>
                  <a:gd name="csY12" fmla="*/ 67504 h 1694377"/>
                  <a:gd name="csX13" fmla="*/ 5433238 w 7751135"/>
                  <a:gd name="csY13" fmla="*/ 322686 h 1694377"/>
                  <a:gd name="csX14" fmla="*/ 5613991 w 7751135"/>
                  <a:gd name="csY14" fmla="*/ 67505 h 1694377"/>
                  <a:gd name="csX15" fmla="*/ 5794744 w 7751135"/>
                  <a:gd name="csY15" fmla="*/ 24974 h 1694377"/>
                  <a:gd name="csX16" fmla="*/ 6358270 w 7751135"/>
                  <a:gd name="csY16" fmla="*/ 56872 h 1694377"/>
                  <a:gd name="csX17" fmla="*/ 6634716 w 7751135"/>
                  <a:gd name="csY17" fmla="*/ 322686 h 1694377"/>
                  <a:gd name="csX18" fmla="*/ 6953694 w 7751135"/>
                  <a:gd name="csY18" fmla="*/ 35607 h 1694377"/>
                  <a:gd name="csX19" fmla="*/ 7751135 w 7751135"/>
                  <a:gd name="csY19" fmla="*/ 14342 h 1694377"/>
                  <a:gd name="csX0" fmla="*/ 58304 w 7809439"/>
                  <a:gd name="csY0" fmla="*/ 439644 h 1694377"/>
                  <a:gd name="csX1" fmla="*/ 41438 w 7809439"/>
                  <a:gd name="csY1" fmla="*/ 431265 h 1694377"/>
                  <a:gd name="csX2" fmla="*/ 664360 w 7809439"/>
                  <a:gd name="csY2" fmla="*/ 1449737 h 1694377"/>
                  <a:gd name="csX3" fmla="*/ 951439 w 7809439"/>
                  <a:gd name="csY3" fmla="*/ 769253 h 1694377"/>
                  <a:gd name="csX4" fmla="*/ 1461802 w 7809439"/>
                  <a:gd name="csY4" fmla="*/ 1439104 h 1694377"/>
                  <a:gd name="csX5" fmla="*/ 1642555 w 7809439"/>
                  <a:gd name="csY5" fmla="*/ 747988 h 1694377"/>
                  <a:gd name="csX6" fmla="*/ 2110388 w 7809439"/>
                  <a:gd name="csY6" fmla="*/ 1694286 h 1694377"/>
                  <a:gd name="csX7" fmla="*/ 2397467 w 7809439"/>
                  <a:gd name="csY7" fmla="*/ 684193 h 1694377"/>
                  <a:gd name="csX8" fmla="*/ 2939727 w 7809439"/>
                  <a:gd name="csY8" fmla="*/ 1003169 h 1694377"/>
                  <a:gd name="csX9" fmla="*/ 3301234 w 7809439"/>
                  <a:gd name="csY9" fmla="*/ 694825 h 1694377"/>
                  <a:gd name="csX10" fmla="*/ 3811597 w 7809439"/>
                  <a:gd name="csY10" fmla="*/ 1003170 h 1694377"/>
                  <a:gd name="csX11" fmla="*/ 4215635 w 7809439"/>
                  <a:gd name="csY11" fmla="*/ 567235 h 1694377"/>
                  <a:gd name="csX12" fmla="*/ 4630304 w 7809439"/>
                  <a:gd name="csY12" fmla="*/ 131301 h 1694377"/>
                  <a:gd name="csX13" fmla="*/ 5215095 w 7809439"/>
                  <a:gd name="csY13" fmla="*/ 67504 h 1694377"/>
                  <a:gd name="csX14" fmla="*/ 5491542 w 7809439"/>
                  <a:gd name="csY14" fmla="*/ 322686 h 1694377"/>
                  <a:gd name="csX15" fmla="*/ 5672295 w 7809439"/>
                  <a:gd name="csY15" fmla="*/ 67505 h 1694377"/>
                  <a:gd name="csX16" fmla="*/ 5853048 w 7809439"/>
                  <a:gd name="csY16" fmla="*/ 24974 h 1694377"/>
                  <a:gd name="csX17" fmla="*/ 6416574 w 7809439"/>
                  <a:gd name="csY17" fmla="*/ 56872 h 1694377"/>
                  <a:gd name="csX18" fmla="*/ 6693020 w 7809439"/>
                  <a:gd name="csY18" fmla="*/ 322686 h 1694377"/>
                  <a:gd name="csX19" fmla="*/ 7011998 w 7809439"/>
                  <a:gd name="csY19" fmla="*/ 35607 h 1694377"/>
                  <a:gd name="csX20" fmla="*/ 7809439 w 7809439"/>
                  <a:gd name="csY20" fmla="*/ 14342 h 1694377"/>
                  <a:gd name="csX0" fmla="*/ 84321 w 7803372"/>
                  <a:gd name="csY0" fmla="*/ 1185602 h 1694377"/>
                  <a:gd name="csX1" fmla="*/ 35371 w 7803372"/>
                  <a:gd name="csY1" fmla="*/ 431265 h 1694377"/>
                  <a:gd name="csX2" fmla="*/ 658293 w 7803372"/>
                  <a:gd name="csY2" fmla="*/ 1449737 h 1694377"/>
                  <a:gd name="csX3" fmla="*/ 945372 w 7803372"/>
                  <a:gd name="csY3" fmla="*/ 769253 h 1694377"/>
                  <a:gd name="csX4" fmla="*/ 1455735 w 7803372"/>
                  <a:gd name="csY4" fmla="*/ 1439104 h 1694377"/>
                  <a:gd name="csX5" fmla="*/ 1636488 w 7803372"/>
                  <a:gd name="csY5" fmla="*/ 747988 h 1694377"/>
                  <a:gd name="csX6" fmla="*/ 2104321 w 7803372"/>
                  <a:gd name="csY6" fmla="*/ 1694286 h 1694377"/>
                  <a:gd name="csX7" fmla="*/ 2391400 w 7803372"/>
                  <a:gd name="csY7" fmla="*/ 684193 h 1694377"/>
                  <a:gd name="csX8" fmla="*/ 2933660 w 7803372"/>
                  <a:gd name="csY8" fmla="*/ 1003169 h 1694377"/>
                  <a:gd name="csX9" fmla="*/ 3295167 w 7803372"/>
                  <a:gd name="csY9" fmla="*/ 694825 h 1694377"/>
                  <a:gd name="csX10" fmla="*/ 3805530 w 7803372"/>
                  <a:gd name="csY10" fmla="*/ 1003170 h 1694377"/>
                  <a:gd name="csX11" fmla="*/ 4209568 w 7803372"/>
                  <a:gd name="csY11" fmla="*/ 567235 h 1694377"/>
                  <a:gd name="csX12" fmla="*/ 4624237 w 7803372"/>
                  <a:gd name="csY12" fmla="*/ 131301 h 1694377"/>
                  <a:gd name="csX13" fmla="*/ 5209028 w 7803372"/>
                  <a:gd name="csY13" fmla="*/ 67504 h 1694377"/>
                  <a:gd name="csX14" fmla="*/ 5485475 w 7803372"/>
                  <a:gd name="csY14" fmla="*/ 322686 h 1694377"/>
                  <a:gd name="csX15" fmla="*/ 5666228 w 7803372"/>
                  <a:gd name="csY15" fmla="*/ 67505 h 1694377"/>
                  <a:gd name="csX16" fmla="*/ 5846981 w 7803372"/>
                  <a:gd name="csY16" fmla="*/ 24974 h 1694377"/>
                  <a:gd name="csX17" fmla="*/ 6410507 w 7803372"/>
                  <a:gd name="csY17" fmla="*/ 56872 h 1694377"/>
                  <a:gd name="csX18" fmla="*/ 6686953 w 7803372"/>
                  <a:gd name="csY18" fmla="*/ 322686 h 1694377"/>
                  <a:gd name="csX19" fmla="*/ 7005931 w 7803372"/>
                  <a:gd name="csY19" fmla="*/ 35607 h 1694377"/>
                  <a:gd name="csX20" fmla="*/ 7803372 w 7803372"/>
                  <a:gd name="csY20" fmla="*/ 14342 h 1694377"/>
                  <a:gd name="csX0" fmla="*/ 21932 w 7825204"/>
                  <a:gd name="csY0" fmla="*/ 1470349 h 1694377"/>
                  <a:gd name="csX1" fmla="*/ 57203 w 7825204"/>
                  <a:gd name="csY1" fmla="*/ 431265 h 1694377"/>
                  <a:gd name="csX2" fmla="*/ 680125 w 7825204"/>
                  <a:gd name="csY2" fmla="*/ 1449737 h 1694377"/>
                  <a:gd name="csX3" fmla="*/ 967204 w 7825204"/>
                  <a:gd name="csY3" fmla="*/ 769253 h 1694377"/>
                  <a:gd name="csX4" fmla="*/ 1477567 w 7825204"/>
                  <a:gd name="csY4" fmla="*/ 1439104 h 1694377"/>
                  <a:gd name="csX5" fmla="*/ 1658320 w 7825204"/>
                  <a:gd name="csY5" fmla="*/ 747988 h 1694377"/>
                  <a:gd name="csX6" fmla="*/ 2126153 w 7825204"/>
                  <a:gd name="csY6" fmla="*/ 1694286 h 1694377"/>
                  <a:gd name="csX7" fmla="*/ 2413232 w 7825204"/>
                  <a:gd name="csY7" fmla="*/ 684193 h 1694377"/>
                  <a:gd name="csX8" fmla="*/ 2955492 w 7825204"/>
                  <a:gd name="csY8" fmla="*/ 1003169 h 1694377"/>
                  <a:gd name="csX9" fmla="*/ 3316999 w 7825204"/>
                  <a:gd name="csY9" fmla="*/ 694825 h 1694377"/>
                  <a:gd name="csX10" fmla="*/ 3827362 w 7825204"/>
                  <a:gd name="csY10" fmla="*/ 1003170 h 1694377"/>
                  <a:gd name="csX11" fmla="*/ 4231400 w 7825204"/>
                  <a:gd name="csY11" fmla="*/ 567235 h 1694377"/>
                  <a:gd name="csX12" fmla="*/ 4646069 w 7825204"/>
                  <a:gd name="csY12" fmla="*/ 131301 h 1694377"/>
                  <a:gd name="csX13" fmla="*/ 5230860 w 7825204"/>
                  <a:gd name="csY13" fmla="*/ 67504 h 1694377"/>
                  <a:gd name="csX14" fmla="*/ 5507307 w 7825204"/>
                  <a:gd name="csY14" fmla="*/ 322686 h 1694377"/>
                  <a:gd name="csX15" fmla="*/ 5688060 w 7825204"/>
                  <a:gd name="csY15" fmla="*/ 67505 h 1694377"/>
                  <a:gd name="csX16" fmla="*/ 5868813 w 7825204"/>
                  <a:gd name="csY16" fmla="*/ 24974 h 1694377"/>
                  <a:gd name="csX17" fmla="*/ 6432339 w 7825204"/>
                  <a:gd name="csY17" fmla="*/ 56872 h 1694377"/>
                  <a:gd name="csX18" fmla="*/ 6708785 w 7825204"/>
                  <a:gd name="csY18" fmla="*/ 322686 h 1694377"/>
                  <a:gd name="csX19" fmla="*/ 7027763 w 7825204"/>
                  <a:gd name="csY19" fmla="*/ 35607 h 1694377"/>
                  <a:gd name="csX20" fmla="*/ 7825204 w 7825204"/>
                  <a:gd name="csY20" fmla="*/ 14342 h 1694377"/>
                  <a:gd name="csX0" fmla="*/ 21932 w 7825204"/>
                  <a:gd name="csY0" fmla="*/ 1470349 h 1694377"/>
                  <a:gd name="csX1" fmla="*/ 57203 w 7825204"/>
                  <a:gd name="csY1" fmla="*/ 431265 h 1694377"/>
                  <a:gd name="csX2" fmla="*/ 680125 w 7825204"/>
                  <a:gd name="csY2" fmla="*/ 1449737 h 1694377"/>
                  <a:gd name="csX3" fmla="*/ 967204 w 7825204"/>
                  <a:gd name="csY3" fmla="*/ 769253 h 1694377"/>
                  <a:gd name="csX4" fmla="*/ 1477567 w 7825204"/>
                  <a:gd name="csY4" fmla="*/ 1439104 h 1694377"/>
                  <a:gd name="csX5" fmla="*/ 1658320 w 7825204"/>
                  <a:gd name="csY5" fmla="*/ 747988 h 1694377"/>
                  <a:gd name="csX6" fmla="*/ 2126153 w 7825204"/>
                  <a:gd name="csY6" fmla="*/ 1694286 h 1694377"/>
                  <a:gd name="csX7" fmla="*/ 2413232 w 7825204"/>
                  <a:gd name="csY7" fmla="*/ 684193 h 1694377"/>
                  <a:gd name="csX8" fmla="*/ 2955492 w 7825204"/>
                  <a:gd name="csY8" fmla="*/ 1003169 h 1694377"/>
                  <a:gd name="csX9" fmla="*/ 3316999 w 7825204"/>
                  <a:gd name="csY9" fmla="*/ 694825 h 1694377"/>
                  <a:gd name="csX10" fmla="*/ 3827362 w 7825204"/>
                  <a:gd name="csY10" fmla="*/ 1003170 h 1694377"/>
                  <a:gd name="csX11" fmla="*/ 4231400 w 7825204"/>
                  <a:gd name="csY11" fmla="*/ 567235 h 1694377"/>
                  <a:gd name="csX12" fmla="*/ 4646069 w 7825204"/>
                  <a:gd name="csY12" fmla="*/ 131301 h 1694377"/>
                  <a:gd name="csX13" fmla="*/ 5230860 w 7825204"/>
                  <a:gd name="csY13" fmla="*/ 67504 h 1694377"/>
                  <a:gd name="csX14" fmla="*/ 5507307 w 7825204"/>
                  <a:gd name="csY14" fmla="*/ 322686 h 1694377"/>
                  <a:gd name="csX15" fmla="*/ 5688060 w 7825204"/>
                  <a:gd name="csY15" fmla="*/ 67505 h 1694377"/>
                  <a:gd name="csX16" fmla="*/ 5868813 w 7825204"/>
                  <a:gd name="csY16" fmla="*/ 24974 h 1694377"/>
                  <a:gd name="csX17" fmla="*/ 6432339 w 7825204"/>
                  <a:gd name="csY17" fmla="*/ 56872 h 1694377"/>
                  <a:gd name="csX18" fmla="*/ 6708785 w 7825204"/>
                  <a:gd name="csY18" fmla="*/ 322686 h 1694377"/>
                  <a:gd name="csX19" fmla="*/ 7027763 w 7825204"/>
                  <a:gd name="csY19" fmla="*/ 35607 h 1694377"/>
                  <a:gd name="csX20" fmla="*/ 7825204 w 7825204"/>
                  <a:gd name="csY20" fmla="*/ 14342 h 1694377"/>
                  <a:gd name="csX0" fmla="*/ 3183 w 7850571"/>
                  <a:gd name="csY0" fmla="*/ 1795202 h 1795202"/>
                  <a:gd name="csX1" fmla="*/ 82570 w 7850571"/>
                  <a:gd name="csY1" fmla="*/ 431265 h 1795202"/>
                  <a:gd name="csX2" fmla="*/ 705492 w 7850571"/>
                  <a:gd name="csY2" fmla="*/ 1449737 h 1795202"/>
                  <a:gd name="csX3" fmla="*/ 992571 w 7850571"/>
                  <a:gd name="csY3" fmla="*/ 769253 h 1795202"/>
                  <a:gd name="csX4" fmla="*/ 1502934 w 7850571"/>
                  <a:gd name="csY4" fmla="*/ 1439104 h 1795202"/>
                  <a:gd name="csX5" fmla="*/ 1683687 w 7850571"/>
                  <a:gd name="csY5" fmla="*/ 747988 h 1795202"/>
                  <a:gd name="csX6" fmla="*/ 2151520 w 7850571"/>
                  <a:gd name="csY6" fmla="*/ 1694286 h 1795202"/>
                  <a:gd name="csX7" fmla="*/ 2438599 w 7850571"/>
                  <a:gd name="csY7" fmla="*/ 684193 h 1795202"/>
                  <a:gd name="csX8" fmla="*/ 2980859 w 7850571"/>
                  <a:gd name="csY8" fmla="*/ 1003169 h 1795202"/>
                  <a:gd name="csX9" fmla="*/ 3342366 w 7850571"/>
                  <a:gd name="csY9" fmla="*/ 694825 h 1795202"/>
                  <a:gd name="csX10" fmla="*/ 3852729 w 7850571"/>
                  <a:gd name="csY10" fmla="*/ 1003170 h 1795202"/>
                  <a:gd name="csX11" fmla="*/ 4256767 w 7850571"/>
                  <a:gd name="csY11" fmla="*/ 567235 h 1795202"/>
                  <a:gd name="csX12" fmla="*/ 4671436 w 7850571"/>
                  <a:gd name="csY12" fmla="*/ 131301 h 1795202"/>
                  <a:gd name="csX13" fmla="*/ 5256227 w 7850571"/>
                  <a:gd name="csY13" fmla="*/ 67504 h 1795202"/>
                  <a:gd name="csX14" fmla="*/ 5532674 w 7850571"/>
                  <a:gd name="csY14" fmla="*/ 322686 h 1795202"/>
                  <a:gd name="csX15" fmla="*/ 5713427 w 7850571"/>
                  <a:gd name="csY15" fmla="*/ 67505 h 1795202"/>
                  <a:gd name="csX16" fmla="*/ 5894180 w 7850571"/>
                  <a:gd name="csY16" fmla="*/ 24974 h 1795202"/>
                  <a:gd name="csX17" fmla="*/ 6457706 w 7850571"/>
                  <a:gd name="csY17" fmla="*/ 56872 h 1795202"/>
                  <a:gd name="csX18" fmla="*/ 6734152 w 7850571"/>
                  <a:gd name="csY18" fmla="*/ 322686 h 1795202"/>
                  <a:gd name="csX19" fmla="*/ 7053130 w 7850571"/>
                  <a:gd name="csY19" fmla="*/ 35607 h 1795202"/>
                  <a:gd name="csX20" fmla="*/ 7850571 w 7850571"/>
                  <a:gd name="csY20" fmla="*/ 14342 h 1795202"/>
                  <a:gd name="csX0" fmla="*/ 32023 w 7819253"/>
                  <a:gd name="csY0" fmla="*/ 1863381 h 1863381"/>
                  <a:gd name="csX1" fmla="*/ 51252 w 7819253"/>
                  <a:gd name="csY1" fmla="*/ 431265 h 1863381"/>
                  <a:gd name="csX2" fmla="*/ 674174 w 7819253"/>
                  <a:gd name="csY2" fmla="*/ 1449737 h 1863381"/>
                  <a:gd name="csX3" fmla="*/ 961253 w 7819253"/>
                  <a:gd name="csY3" fmla="*/ 769253 h 1863381"/>
                  <a:gd name="csX4" fmla="*/ 1471616 w 7819253"/>
                  <a:gd name="csY4" fmla="*/ 1439104 h 1863381"/>
                  <a:gd name="csX5" fmla="*/ 1652369 w 7819253"/>
                  <a:gd name="csY5" fmla="*/ 747988 h 1863381"/>
                  <a:gd name="csX6" fmla="*/ 2120202 w 7819253"/>
                  <a:gd name="csY6" fmla="*/ 1694286 h 1863381"/>
                  <a:gd name="csX7" fmla="*/ 2407281 w 7819253"/>
                  <a:gd name="csY7" fmla="*/ 684193 h 1863381"/>
                  <a:gd name="csX8" fmla="*/ 2949541 w 7819253"/>
                  <a:gd name="csY8" fmla="*/ 1003169 h 1863381"/>
                  <a:gd name="csX9" fmla="*/ 3311048 w 7819253"/>
                  <a:gd name="csY9" fmla="*/ 694825 h 1863381"/>
                  <a:gd name="csX10" fmla="*/ 3821411 w 7819253"/>
                  <a:gd name="csY10" fmla="*/ 1003170 h 1863381"/>
                  <a:gd name="csX11" fmla="*/ 4225449 w 7819253"/>
                  <a:gd name="csY11" fmla="*/ 567235 h 1863381"/>
                  <a:gd name="csX12" fmla="*/ 4640118 w 7819253"/>
                  <a:gd name="csY12" fmla="*/ 131301 h 1863381"/>
                  <a:gd name="csX13" fmla="*/ 5224909 w 7819253"/>
                  <a:gd name="csY13" fmla="*/ 67504 h 1863381"/>
                  <a:gd name="csX14" fmla="*/ 5501356 w 7819253"/>
                  <a:gd name="csY14" fmla="*/ 322686 h 1863381"/>
                  <a:gd name="csX15" fmla="*/ 5682109 w 7819253"/>
                  <a:gd name="csY15" fmla="*/ 67505 h 1863381"/>
                  <a:gd name="csX16" fmla="*/ 5862862 w 7819253"/>
                  <a:gd name="csY16" fmla="*/ 24974 h 1863381"/>
                  <a:gd name="csX17" fmla="*/ 6426388 w 7819253"/>
                  <a:gd name="csY17" fmla="*/ 56872 h 1863381"/>
                  <a:gd name="csX18" fmla="*/ 6702834 w 7819253"/>
                  <a:gd name="csY18" fmla="*/ 322686 h 1863381"/>
                  <a:gd name="csX19" fmla="*/ 7021812 w 7819253"/>
                  <a:gd name="csY19" fmla="*/ 35607 h 1863381"/>
                  <a:gd name="csX20" fmla="*/ 7819253 w 7819253"/>
                  <a:gd name="csY20" fmla="*/ 14342 h 1863381"/>
                  <a:gd name="csX0" fmla="*/ 38547 w 7816252"/>
                  <a:gd name="csY0" fmla="*/ 2634906 h 2634906"/>
                  <a:gd name="csX1" fmla="*/ 48251 w 7816252"/>
                  <a:gd name="csY1" fmla="*/ 431265 h 2634906"/>
                  <a:gd name="csX2" fmla="*/ 671173 w 7816252"/>
                  <a:gd name="csY2" fmla="*/ 1449737 h 2634906"/>
                  <a:gd name="csX3" fmla="*/ 958252 w 7816252"/>
                  <a:gd name="csY3" fmla="*/ 769253 h 2634906"/>
                  <a:gd name="csX4" fmla="*/ 1468615 w 7816252"/>
                  <a:gd name="csY4" fmla="*/ 1439104 h 2634906"/>
                  <a:gd name="csX5" fmla="*/ 1649368 w 7816252"/>
                  <a:gd name="csY5" fmla="*/ 747988 h 2634906"/>
                  <a:gd name="csX6" fmla="*/ 2117201 w 7816252"/>
                  <a:gd name="csY6" fmla="*/ 1694286 h 2634906"/>
                  <a:gd name="csX7" fmla="*/ 2404280 w 7816252"/>
                  <a:gd name="csY7" fmla="*/ 684193 h 2634906"/>
                  <a:gd name="csX8" fmla="*/ 2946540 w 7816252"/>
                  <a:gd name="csY8" fmla="*/ 1003169 h 2634906"/>
                  <a:gd name="csX9" fmla="*/ 3308047 w 7816252"/>
                  <a:gd name="csY9" fmla="*/ 694825 h 2634906"/>
                  <a:gd name="csX10" fmla="*/ 3818410 w 7816252"/>
                  <a:gd name="csY10" fmla="*/ 1003170 h 2634906"/>
                  <a:gd name="csX11" fmla="*/ 4222448 w 7816252"/>
                  <a:gd name="csY11" fmla="*/ 567235 h 2634906"/>
                  <a:gd name="csX12" fmla="*/ 4637117 w 7816252"/>
                  <a:gd name="csY12" fmla="*/ 131301 h 2634906"/>
                  <a:gd name="csX13" fmla="*/ 5221908 w 7816252"/>
                  <a:gd name="csY13" fmla="*/ 67504 h 2634906"/>
                  <a:gd name="csX14" fmla="*/ 5498355 w 7816252"/>
                  <a:gd name="csY14" fmla="*/ 322686 h 2634906"/>
                  <a:gd name="csX15" fmla="*/ 5679108 w 7816252"/>
                  <a:gd name="csY15" fmla="*/ 67505 h 2634906"/>
                  <a:gd name="csX16" fmla="*/ 5859861 w 7816252"/>
                  <a:gd name="csY16" fmla="*/ 24974 h 2634906"/>
                  <a:gd name="csX17" fmla="*/ 6423387 w 7816252"/>
                  <a:gd name="csY17" fmla="*/ 56872 h 2634906"/>
                  <a:gd name="csX18" fmla="*/ 6699833 w 7816252"/>
                  <a:gd name="csY18" fmla="*/ 322686 h 2634906"/>
                  <a:gd name="csX19" fmla="*/ 7018811 w 7816252"/>
                  <a:gd name="csY19" fmla="*/ 35607 h 2634906"/>
                  <a:gd name="csX20" fmla="*/ 7816252 w 7816252"/>
                  <a:gd name="csY20" fmla="*/ 14342 h 2634906"/>
                  <a:gd name="csX0" fmla="*/ 43263 w 7820968"/>
                  <a:gd name="csY0" fmla="*/ 2634906 h 2788674"/>
                  <a:gd name="csX1" fmla="*/ 33030 w 7820968"/>
                  <a:gd name="csY1" fmla="*/ 2622678 h 2788674"/>
                  <a:gd name="csX2" fmla="*/ 52967 w 7820968"/>
                  <a:gd name="csY2" fmla="*/ 431265 h 2788674"/>
                  <a:gd name="csX3" fmla="*/ 675889 w 7820968"/>
                  <a:gd name="csY3" fmla="*/ 1449737 h 2788674"/>
                  <a:gd name="csX4" fmla="*/ 962968 w 7820968"/>
                  <a:gd name="csY4" fmla="*/ 769253 h 2788674"/>
                  <a:gd name="csX5" fmla="*/ 1473331 w 7820968"/>
                  <a:gd name="csY5" fmla="*/ 1439104 h 2788674"/>
                  <a:gd name="csX6" fmla="*/ 1654084 w 7820968"/>
                  <a:gd name="csY6" fmla="*/ 747988 h 2788674"/>
                  <a:gd name="csX7" fmla="*/ 2121917 w 7820968"/>
                  <a:gd name="csY7" fmla="*/ 1694286 h 2788674"/>
                  <a:gd name="csX8" fmla="*/ 2408996 w 7820968"/>
                  <a:gd name="csY8" fmla="*/ 684193 h 2788674"/>
                  <a:gd name="csX9" fmla="*/ 2951256 w 7820968"/>
                  <a:gd name="csY9" fmla="*/ 1003169 h 2788674"/>
                  <a:gd name="csX10" fmla="*/ 3312763 w 7820968"/>
                  <a:gd name="csY10" fmla="*/ 694825 h 2788674"/>
                  <a:gd name="csX11" fmla="*/ 3823126 w 7820968"/>
                  <a:gd name="csY11" fmla="*/ 1003170 h 2788674"/>
                  <a:gd name="csX12" fmla="*/ 4227164 w 7820968"/>
                  <a:gd name="csY12" fmla="*/ 567235 h 2788674"/>
                  <a:gd name="csX13" fmla="*/ 4641833 w 7820968"/>
                  <a:gd name="csY13" fmla="*/ 131301 h 2788674"/>
                  <a:gd name="csX14" fmla="*/ 5226624 w 7820968"/>
                  <a:gd name="csY14" fmla="*/ 67504 h 2788674"/>
                  <a:gd name="csX15" fmla="*/ 5503071 w 7820968"/>
                  <a:gd name="csY15" fmla="*/ 322686 h 2788674"/>
                  <a:gd name="csX16" fmla="*/ 5683824 w 7820968"/>
                  <a:gd name="csY16" fmla="*/ 67505 h 2788674"/>
                  <a:gd name="csX17" fmla="*/ 5864577 w 7820968"/>
                  <a:gd name="csY17" fmla="*/ 24974 h 2788674"/>
                  <a:gd name="csX18" fmla="*/ 6428103 w 7820968"/>
                  <a:gd name="csY18" fmla="*/ 56872 h 2788674"/>
                  <a:gd name="csX19" fmla="*/ 6704549 w 7820968"/>
                  <a:gd name="csY19" fmla="*/ 322686 h 2788674"/>
                  <a:gd name="csX20" fmla="*/ 7023527 w 7820968"/>
                  <a:gd name="csY20" fmla="*/ 35607 h 2788674"/>
                  <a:gd name="csX21" fmla="*/ 7820968 w 7820968"/>
                  <a:gd name="csY21" fmla="*/ 14342 h 2788674"/>
                  <a:gd name="csX0" fmla="*/ 494748 w 7820968"/>
                  <a:gd name="csY0" fmla="*/ 2800641 h 2848668"/>
                  <a:gd name="csX1" fmla="*/ 33030 w 7820968"/>
                  <a:gd name="csY1" fmla="*/ 2622678 h 2848668"/>
                  <a:gd name="csX2" fmla="*/ 52967 w 7820968"/>
                  <a:gd name="csY2" fmla="*/ 431265 h 2848668"/>
                  <a:gd name="csX3" fmla="*/ 675889 w 7820968"/>
                  <a:gd name="csY3" fmla="*/ 1449737 h 2848668"/>
                  <a:gd name="csX4" fmla="*/ 962968 w 7820968"/>
                  <a:gd name="csY4" fmla="*/ 769253 h 2848668"/>
                  <a:gd name="csX5" fmla="*/ 1473331 w 7820968"/>
                  <a:gd name="csY5" fmla="*/ 1439104 h 2848668"/>
                  <a:gd name="csX6" fmla="*/ 1654084 w 7820968"/>
                  <a:gd name="csY6" fmla="*/ 747988 h 2848668"/>
                  <a:gd name="csX7" fmla="*/ 2121917 w 7820968"/>
                  <a:gd name="csY7" fmla="*/ 1694286 h 2848668"/>
                  <a:gd name="csX8" fmla="*/ 2408996 w 7820968"/>
                  <a:gd name="csY8" fmla="*/ 684193 h 2848668"/>
                  <a:gd name="csX9" fmla="*/ 2951256 w 7820968"/>
                  <a:gd name="csY9" fmla="*/ 1003169 h 2848668"/>
                  <a:gd name="csX10" fmla="*/ 3312763 w 7820968"/>
                  <a:gd name="csY10" fmla="*/ 694825 h 2848668"/>
                  <a:gd name="csX11" fmla="*/ 3823126 w 7820968"/>
                  <a:gd name="csY11" fmla="*/ 1003170 h 2848668"/>
                  <a:gd name="csX12" fmla="*/ 4227164 w 7820968"/>
                  <a:gd name="csY12" fmla="*/ 567235 h 2848668"/>
                  <a:gd name="csX13" fmla="*/ 4641833 w 7820968"/>
                  <a:gd name="csY13" fmla="*/ 131301 h 2848668"/>
                  <a:gd name="csX14" fmla="*/ 5226624 w 7820968"/>
                  <a:gd name="csY14" fmla="*/ 67504 h 2848668"/>
                  <a:gd name="csX15" fmla="*/ 5503071 w 7820968"/>
                  <a:gd name="csY15" fmla="*/ 322686 h 2848668"/>
                  <a:gd name="csX16" fmla="*/ 5683824 w 7820968"/>
                  <a:gd name="csY16" fmla="*/ 67505 h 2848668"/>
                  <a:gd name="csX17" fmla="*/ 5864577 w 7820968"/>
                  <a:gd name="csY17" fmla="*/ 24974 h 2848668"/>
                  <a:gd name="csX18" fmla="*/ 6428103 w 7820968"/>
                  <a:gd name="csY18" fmla="*/ 56872 h 2848668"/>
                  <a:gd name="csX19" fmla="*/ 6704549 w 7820968"/>
                  <a:gd name="csY19" fmla="*/ 322686 h 2848668"/>
                  <a:gd name="csX20" fmla="*/ 7023527 w 7820968"/>
                  <a:gd name="csY20" fmla="*/ 35607 h 2848668"/>
                  <a:gd name="csX21" fmla="*/ 7820968 w 7820968"/>
                  <a:gd name="csY21" fmla="*/ 14342 h 2848668"/>
                  <a:gd name="csX0" fmla="*/ 494748 w 7820968"/>
                  <a:gd name="csY0" fmla="*/ 2800641 h 2848668"/>
                  <a:gd name="csX1" fmla="*/ 33030 w 7820968"/>
                  <a:gd name="csY1" fmla="*/ 2622678 h 2848668"/>
                  <a:gd name="csX2" fmla="*/ 52967 w 7820968"/>
                  <a:gd name="csY2" fmla="*/ 431265 h 2848668"/>
                  <a:gd name="csX3" fmla="*/ 675889 w 7820968"/>
                  <a:gd name="csY3" fmla="*/ 1449737 h 2848668"/>
                  <a:gd name="csX4" fmla="*/ 962968 w 7820968"/>
                  <a:gd name="csY4" fmla="*/ 769253 h 2848668"/>
                  <a:gd name="csX5" fmla="*/ 1473331 w 7820968"/>
                  <a:gd name="csY5" fmla="*/ 1439104 h 2848668"/>
                  <a:gd name="csX6" fmla="*/ 1654084 w 7820968"/>
                  <a:gd name="csY6" fmla="*/ 747988 h 2848668"/>
                  <a:gd name="csX7" fmla="*/ 2121917 w 7820968"/>
                  <a:gd name="csY7" fmla="*/ 1694286 h 2848668"/>
                  <a:gd name="csX8" fmla="*/ 2408996 w 7820968"/>
                  <a:gd name="csY8" fmla="*/ 684193 h 2848668"/>
                  <a:gd name="csX9" fmla="*/ 2951256 w 7820968"/>
                  <a:gd name="csY9" fmla="*/ 1003169 h 2848668"/>
                  <a:gd name="csX10" fmla="*/ 3312763 w 7820968"/>
                  <a:gd name="csY10" fmla="*/ 694825 h 2848668"/>
                  <a:gd name="csX11" fmla="*/ 3823126 w 7820968"/>
                  <a:gd name="csY11" fmla="*/ 1003170 h 2848668"/>
                  <a:gd name="csX12" fmla="*/ 4227164 w 7820968"/>
                  <a:gd name="csY12" fmla="*/ 567235 h 2848668"/>
                  <a:gd name="csX13" fmla="*/ 4641833 w 7820968"/>
                  <a:gd name="csY13" fmla="*/ 131301 h 2848668"/>
                  <a:gd name="csX14" fmla="*/ 5226624 w 7820968"/>
                  <a:gd name="csY14" fmla="*/ 67504 h 2848668"/>
                  <a:gd name="csX15" fmla="*/ 5503071 w 7820968"/>
                  <a:gd name="csY15" fmla="*/ 322686 h 2848668"/>
                  <a:gd name="csX16" fmla="*/ 5683824 w 7820968"/>
                  <a:gd name="csY16" fmla="*/ 67505 h 2848668"/>
                  <a:gd name="csX17" fmla="*/ 5864577 w 7820968"/>
                  <a:gd name="csY17" fmla="*/ 24974 h 2848668"/>
                  <a:gd name="csX18" fmla="*/ 6428103 w 7820968"/>
                  <a:gd name="csY18" fmla="*/ 56872 h 2848668"/>
                  <a:gd name="csX19" fmla="*/ 6704549 w 7820968"/>
                  <a:gd name="csY19" fmla="*/ 322686 h 2848668"/>
                  <a:gd name="csX20" fmla="*/ 7023527 w 7820968"/>
                  <a:gd name="csY20" fmla="*/ 35607 h 2848668"/>
                  <a:gd name="csX21" fmla="*/ 7820968 w 7820968"/>
                  <a:gd name="csY21" fmla="*/ 14342 h 2848668"/>
                  <a:gd name="csX0" fmla="*/ 494748 w 7820968"/>
                  <a:gd name="csY0" fmla="*/ 2800641 h 2848668"/>
                  <a:gd name="csX1" fmla="*/ 33030 w 7820968"/>
                  <a:gd name="csY1" fmla="*/ 2622678 h 2848668"/>
                  <a:gd name="csX2" fmla="*/ 52967 w 7820968"/>
                  <a:gd name="csY2" fmla="*/ 431265 h 2848668"/>
                  <a:gd name="csX3" fmla="*/ 675889 w 7820968"/>
                  <a:gd name="csY3" fmla="*/ 1449737 h 2848668"/>
                  <a:gd name="csX4" fmla="*/ 962968 w 7820968"/>
                  <a:gd name="csY4" fmla="*/ 769253 h 2848668"/>
                  <a:gd name="csX5" fmla="*/ 1473331 w 7820968"/>
                  <a:gd name="csY5" fmla="*/ 1439104 h 2848668"/>
                  <a:gd name="csX6" fmla="*/ 1654084 w 7820968"/>
                  <a:gd name="csY6" fmla="*/ 747988 h 2848668"/>
                  <a:gd name="csX7" fmla="*/ 2121917 w 7820968"/>
                  <a:gd name="csY7" fmla="*/ 1694286 h 2848668"/>
                  <a:gd name="csX8" fmla="*/ 2408996 w 7820968"/>
                  <a:gd name="csY8" fmla="*/ 684193 h 2848668"/>
                  <a:gd name="csX9" fmla="*/ 2951256 w 7820968"/>
                  <a:gd name="csY9" fmla="*/ 1003169 h 2848668"/>
                  <a:gd name="csX10" fmla="*/ 3312763 w 7820968"/>
                  <a:gd name="csY10" fmla="*/ 694825 h 2848668"/>
                  <a:gd name="csX11" fmla="*/ 3823126 w 7820968"/>
                  <a:gd name="csY11" fmla="*/ 1003170 h 2848668"/>
                  <a:gd name="csX12" fmla="*/ 4227164 w 7820968"/>
                  <a:gd name="csY12" fmla="*/ 567235 h 2848668"/>
                  <a:gd name="csX13" fmla="*/ 4641833 w 7820968"/>
                  <a:gd name="csY13" fmla="*/ 131301 h 2848668"/>
                  <a:gd name="csX14" fmla="*/ 5226624 w 7820968"/>
                  <a:gd name="csY14" fmla="*/ 67504 h 2848668"/>
                  <a:gd name="csX15" fmla="*/ 5503071 w 7820968"/>
                  <a:gd name="csY15" fmla="*/ 322686 h 2848668"/>
                  <a:gd name="csX16" fmla="*/ 5683824 w 7820968"/>
                  <a:gd name="csY16" fmla="*/ 67505 h 2848668"/>
                  <a:gd name="csX17" fmla="*/ 5864577 w 7820968"/>
                  <a:gd name="csY17" fmla="*/ 24974 h 2848668"/>
                  <a:gd name="csX18" fmla="*/ 6428103 w 7820968"/>
                  <a:gd name="csY18" fmla="*/ 56872 h 2848668"/>
                  <a:gd name="csX19" fmla="*/ 6704549 w 7820968"/>
                  <a:gd name="csY19" fmla="*/ 322686 h 2848668"/>
                  <a:gd name="csX20" fmla="*/ 7023527 w 7820968"/>
                  <a:gd name="csY20" fmla="*/ 35607 h 2848668"/>
                  <a:gd name="csX21" fmla="*/ 7820968 w 7820968"/>
                  <a:gd name="csY21" fmla="*/ 14342 h 2848668"/>
                  <a:gd name="csX0" fmla="*/ 7605667 w 7820968"/>
                  <a:gd name="csY0" fmla="*/ 2878462 h 2893478"/>
                  <a:gd name="csX1" fmla="*/ 33030 w 7820968"/>
                  <a:gd name="csY1" fmla="*/ 2622678 h 2893478"/>
                  <a:gd name="csX2" fmla="*/ 52967 w 7820968"/>
                  <a:gd name="csY2" fmla="*/ 431265 h 2893478"/>
                  <a:gd name="csX3" fmla="*/ 675889 w 7820968"/>
                  <a:gd name="csY3" fmla="*/ 1449737 h 2893478"/>
                  <a:gd name="csX4" fmla="*/ 962968 w 7820968"/>
                  <a:gd name="csY4" fmla="*/ 769253 h 2893478"/>
                  <a:gd name="csX5" fmla="*/ 1473331 w 7820968"/>
                  <a:gd name="csY5" fmla="*/ 1439104 h 2893478"/>
                  <a:gd name="csX6" fmla="*/ 1654084 w 7820968"/>
                  <a:gd name="csY6" fmla="*/ 747988 h 2893478"/>
                  <a:gd name="csX7" fmla="*/ 2121917 w 7820968"/>
                  <a:gd name="csY7" fmla="*/ 1694286 h 2893478"/>
                  <a:gd name="csX8" fmla="*/ 2408996 w 7820968"/>
                  <a:gd name="csY8" fmla="*/ 684193 h 2893478"/>
                  <a:gd name="csX9" fmla="*/ 2951256 w 7820968"/>
                  <a:gd name="csY9" fmla="*/ 1003169 h 2893478"/>
                  <a:gd name="csX10" fmla="*/ 3312763 w 7820968"/>
                  <a:gd name="csY10" fmla="*/ 694825 h 2893478"/>
                  <a:gd name="csX11" fmla="*/ 3823126 w 7820968"/>
                  <a:gd name="csY11" fmla="*/ 1003170 h 2893478"/>
                  <a:gd name="csX12" fmla="*/ 4227164 w 7820968"/>
                  <a:gd name="csY12" fmla="*/ 567235 h 2893478"/>
                  <a:gd name="csX13" fmla="*/ 4641833 w 7820968"/>
                  <a:gd name="csY13" fmla="*/ 131301 h 2893478"/>
                  <a:gd name="csX14" fmla="*/ 5226624 w 7820968"/>
                  <a:gd name="csY14" fmla="*/ 67504 h 2893478"/>
                  <a:gd name="csX15" fmla="*/ 5503071 w 7820968"/>
                  <a:gd name="csY15" fmla="*/ 322686 h 2893478"/>
                  <a:gd name="csX16" fmla="*/ 5683824 w 7820968"/>
                  <a:gd name="csY16" fmla="*/ 67505 h 2893478"/>
                  <a:gd name="csX17" fmla="*/ 5864577 w 7820968"/>
                  <a:gd name="csY17" fmla="*/ 24974 h 2893478"/>
                  <a:gd name="csX18" fmla="*/ 6428103 w 7820968"/>
                  <a:gd name="csY18" fmla="*/ 56872 h 2893478"/>
                  <a:gd name="csX19" fmla="*/ 6704549 w 7820968"/>
                  <a:gd name="csY19" fmla="*/ 322686 h 2893478"/>
                  <a:gd name="csX20" fmla="*/ 7023527 w 7820968"/>
                  <a:gd name="csY20" fmla="*/ 35607 h 2893478"/>
                  <a:gd name="csX21" fmla="*/ 7820968 w 7820968"/>
                  <a:gd name="csY21" fmla="*/ 14342 h 2893478"/>
                  <a:gd name="csX0" fmla="*/ 7605667 w 7820968"/>
                  <a:gd name="csY0" fmla="*/ 2878462 h 2893478"/>
                  <a:gd name="csX1" fmla="*/ 33030 w 7820968"/>
                  <a:gd name="csY1" fmla="*/ 2622678 h 2893478"/>
                  <a:gd name="csX2" fmla="*/ 52967 w 7820968"/>
                  <a:gd name="csY2" fmla="*/ 431265 h 2893478"/>
                  <a:gd name="csX3" fmla="*/ 675889 w 7820968"/>
                  <a:gd name="csY3" fmla="*/ 1449737 h 2893478"/>
                  <a:gd name="csX4" fmla="*/ 962968 w 7820968"/>
                  <a:gd name="csY4" fmla="*/ 769253 h 2893478"/>
                  <a:gd name="csX5" fmla="*/ 1473331 w 7820968"/>
                  <a:gd name="csY5" fmla="*/ 1439104 h 2893478"/>
                  <a:gd name="csX6" fmla="*/ 1654084 w 7820968"/>
                  <a:gd name="csY6" fmla="*/ 747988 h 2893478"/>
                  <a:gd name="csX7" fmla="*/ 2121917 w 7820968"/>
                  <a:gd name="csY7" fmla="*/ 1694286 h 2893478"/>
                  <a:gd name="csX8" fmla="*/ 2408996 w 7820968"/>
                  <a:gd name="csY8" fmla="*/ 684193 h 2893478"/>
                  <a:gd name="csX9" fmla="*/ 2951256 w 7820968"/>
                  <a:gd name="csY9" fmla="*/ 1003169 h 2893478"/>
                  <a:gd name="csX10" fmla="*/ 3312763 w 7820968"/>
                  <a:gd name="csY10" fmla="*/ 694825 h 2893478"/>
                  <a:gd name="csX11" fmla="*/ 3823126 w 7820968"/>
                  <a:gd name="csY11" fmla="*/ 1003170 h 2893478"/>
                  <a:gd name="csX12" fmla="*/ 4227164 w 7820968"/>
                  <a:gd name="csY12" fmla="*/ 567235 h 2893478"/>
                  <a:gd name="csX13" fmla="*/ 4641833 w 7820968"/>
                  <a:gd name="csY13" fmla="*/ 131301 h 2893478"/>
                  <a:gd name="csX14" fmla="*/ 5226624 w 7820968"/>
                  <a:gd name="csY14" fmla="*/ 67504 h 2893478"/>
                  <a:gd name="csX15" fmla="*/ 5503071 w 7820968"/>
                  <a:gd name="csY15" fmla="*/ 322686 h 2893478"/>
                  <a:gd name="csX16" fmla="*/ 5683824 w 7820968"/>
                  <a:gd name="csY16" fmla="*/ 67505 h 2893478"/>
                  <a:gd name="csX17" fmla="*/ 5864577 w 7820968"/>
                  <a:gd name="csY17" fmla="*/ 24974 h 2893478"/>
                  <a:gd name="csX18" fmla="*/ 6428103 w 7820968"/>
                  <a:gd name="csY18" fmla="*/ 56872 h 2893478"/>
                  <a:gd name="csX19" fmla="*/ 6704549 w 7820968"/>
                  <a:gd name="csY19" fmla="*/ 322686 h 2893478"/>
                  <a:gd name="csX20" fmla="*/ 7023527 w 7820968"/>
                  <a:gd name="csY20" fmla="*/ 35607 h 2893478"/>
                  <a:gd name="csX21" fmla="*/ 7820968 w 7820968"/>
                  <a:gd name="csY21" fmla="*/ 14342 h 2893478"/>
                  <a:gd name="csX0" fmla="*/ 8153984 w 8744635"/>
                  <a:gd name="csY0" fmla="*/ 2878462 h 2881783"/>
                  <a:gd name="csX1" fmla="*/ 8192025 w 8744635"/>
                  <a:gd name="csY1" fmla="*/ 2855939 h 2881783"/>
                  <a:gd name="csX2" fmla="*/ 581347 w 8744635"/>
                  <a:gd name="csY2" fmla="*/ 2622678 h 2881783"/>
                  <a:gd name="csX3" fmla="*/ 601284 w 8744635"/>
                  <a:gd name="csY3" fmla="*/ 431265 h 2881783"/>
                  <a:gd name="csX4" fmla="*/ 1224206 w 8744635"/>
                  <a:gd name="csY4" fmla="*/ 1449737 h 2881783"/>
                  <a:gd name="csX5" fmla="*/ 1511285 w 8744635"/>
                  <a:gd name="csY5" fmla="*/ 769253 h 2881783"/>
                  <a:gd name="csX6" fmla="*/ 2021648 w 8744635"/>
                  <a:gd name="csY6" fmla="*/ 1439104 h 2881783"/>
                  <a:gd name="csX7" fmla="*/ 2202401 w 8744635"/>
                  <a:gd name="csY7" fmla="*/ 747988 h 2881783"/>
                  <a:gd name="csX8" fmla="*/ 2670234 w 8744635"/>
                  <a:gd name="csY8" fmla="*/ 1694286 h 2881783"/>
                  <a:gd name="csX9" fmla="*/ 2957313 w 8744635"/>
                  <a:gd name="csY9" fmla="*/ 684193 h 2881783"/>
                  <a:gd name="csX10" fmla="*/ 3499573 w 8744635"/>
                  <a:gd name="csY10" fmla="*/ 1003169 h 2881783"/>
                  <a:gd name="csX11" fmla="*/ 3861080 w 8744635"/>
                  <a:gd name="csY11" fmla="*/ 694825 h 2881783"/>
                  <a:gd name="csX12" fmla="*/ 4371443 w 8744635"/>
                  <a:gd name="csY12" fmla="*/ 1003170 h 2881783"/>
                  <a:gd name="csX13" fmla="*/ 4775481 w 8744635"/>
                  <a:gd name="csY13" fmla="*/ 567235 h 2881783"/>
                  <a:gd name="csX14" fmla="*/ 5190150 w 8744635"/>
                  <a:gd name="csY14" fmla="*/ 131301 h 2881783"/>
                  <a:gd name="csX15" fmla="*/ 5774941 w 8744635"/>
                  <a:gd name="csY15" fmla="*/ 67504 h 2881783"/>
                  <a:gd name="csX16" fmla="*/ 6051388 w 8744635"/>
                  <a:gd name="csY16" fmla="*/ 322686 h 2881783"/>
                  <a:gd name="csX17" fmla="*/ 6232141 w 8744635"/>
                  <a:gd name="csY17" fmla="*/ 67505 h 2881783"/>
                  <a:gd name="csX18" fmla="*/ 6412894 w 8744635"/>
                  <a:gd name="csY18" fmla="*/ 24974 h 2881783"/>
                  <a:gd name="csX19" fmla="*/ 6976420 w 8744635"/>
                  <a:gd name="csY19" fmla="*/ 56872 h 2881783"/>
                  <a:gd name="csX20" fmla="*/ 7252866 w 8744635"/>
                  <a:gd name="csY20" fmla="*/ 322686 h 2881783"/>
                  <a:gd name="csX21" fmla="*/ 7571844 w 8744635"/>
                  <a:gd name="csY21" fmla="*/ 35607 h 2881783"/>
                  <a:gd name="csX22" fmla="*/ 8369285 w 8744635"/>
                  <a:gd name="csY22" fmla="*/ 14342 h 2881783"/>
                  <a:gd name="csX0" fmla="*/ 8181675 w 8772326"/>
                  <a:gd name="csY0" fmla="*/ 2878462 h 2881783"/>
                  <a:gd name="csX1" fmla="*/ 8219716 w 8772326"/>
                  <a:gd name="csY1" fmla="*/ 2855939 h 2881783"/>
                  <a:gd name="csX2" fmla="*/ 609038 w 8772326"/>
                  <a:gd name="csY2" fmla="*/ 2622678 h 2881783"/>
                  <a:gd name="csX3" fmla="*/ 628975 w 8772326"/>
                  <a:gd name="csY3" fmla="*/ 431265 h 2881783"/>
                  <a:gd name="csX4" fmla="*/ 1251897 w 8772326"/>
                  <a:gd name="csY4" fmla="*/ 1449737 h 2881783"/>
                  <a:gd name="csX5" fmla="*/ 1538976 w 8772326"/>
                  <a:gd name="csY5" fmla="*/ 769253 h 2881783"/>
                  <a:gd name="csX6" fmla="*/ 2049339 w 8772326"/>
                  <a:gd name="csY6" fmla="*/ 1439104 h 2881783"/>
                  <a:gd name="csX7" fmla="*/ 2230092 w 8772326"/>
                  <a:gd name="csY7" fmla="*/ 747988 h 2881783"/>
                  <a:gd name="csX8" fmla="*/ 2697925 w 8772326"/>
                  <a:gd name="csY8" fmla="*/ 1694286 h 2881783"/>
                  <a:gd name="csX9" fmla="*/ 2985004 w 8772326"/>
                  <a:gd name="csY9" fmla="*/ 684193 h 2881783"/>
                  <a:gd name="csX10" fmla="*/ 3527264 w 8772326"/>
                  <a:gd name="csY10" fmla="*/ 1003169 h 2881783"/>
                  <a:gd name="csX11" fmla="*/ 3888771 w 8772326"/>
                  <a:gd name="csY11" fmla="*/ 694825 h 2881783"/>
                  <a:gd name="csX12" fmla="*/ 4399134 w 8772326"/>
                  <a:gd name="csY12" fmla="*/ 1003170 h 2881783"/>
                  <a:gd name="csX13" fmla="*/ 4803172 w 8772326"/>
                  <a:gd name="csY13" fmla="*/ 567235 h 2881783"/>
                  <a:gd name="csX14" fmla="*/ 5217841 w 8772326"/>
                  <a:gd name="csY14" fmla="*/ 131301 h 2881783"/>
                  <a:gd name="csX15" fmla="*/ 5802632 w 8772326"/>
                  <a:gd name="csY15" fmla="*/ 67504 h 2881783"/>
                  <a:gd name="csX16" fmla="*/ 6079079 w 8772326"/>
                  <a:gd name="csY16" fmla="*/ 322686 h 2881783"/>
                  <a:gd name="csX17" fmla="*/ 6259832 w 8772326"/>
                  <a:gd name="csY17" fmla="*/ 67505 h 2881783"/>
                  <a:gd name="csX18" fmla="*/ 6440585 w 8772326"/>
                  <a:gd name="csY18" fmla="*/ 24974 h 2881783"/>
                  <a:gd name="csX19" fmla="*/ 7004111 w 8772326"/>
                  <a:gd name="csY19" fmla="*/ 56872 h 2881783"/>
                  <a:gd name="csX20" fmla="*/ 7280557 w 8772326"/>
                  <a:gd name="csY20" fmla="*/ 322686 h 2881783"/>
                  <a:gd name="csX21" fmla="*/ 7599535 w 8772326"/>
                  <a:gd name="csY21" fmla="*/ 35607 h 2881783"/>
                  <a:gd name="csX22" fmla="*/ 8396976 w 8772326"/>
                  <a:gd name="csY22" fmla="*/ 14342 h 2881783"/>
                  <a:gd name="csX0" fmla="*/ 8153985 w 8744636"/>
                  <a:gd name="csY0" fmla="*/ 2878462 h 2881783"/>
                  <a:gd name="csX1" fmla="*/ 8192026 w 8744636"/>
                  <a:gd name="csY1" fmla="*/ 2855939 h 2881783"/>
                  <a:gd name="csX2" fmla="*/ 581348 w 8744636"/>
                  <a:gd name="csY2" fmla="*/ 2622678 h 2881783"/>
                  <a:gd name="csX3" fmla="*/ 601285 w 8744636"/>
                  <a:gd name="csY3" fmla="*/ 431265 h 2881783"/>
                  <a:gd name="csX4" fmla="*/ 1224207 w 8744636"/>
                  <a:gd name="csY4" fmla="*/ 1449737 h 2881783"/>
                  <a:gd name="csX5" fmla="*/ 1511286 w 8744636"/>
                  <a:gd name="csY5" fmla="*/ 769253 h 2881783"/>
                  <a:gd name="csX6" fmla="*/ 2021649 w 8744636"/>
                  <a:gd name="csY6" fmla="*/ 1439104 h 2881783"/>
                  <a:gd name="csX7" fmla="*/ 2202402 w 8744636"/>
                  <a:gd name="csY7" fmla="*/ 747988 h 2881783"/>
                  <a:gd name="csX8" fmla="*/ 2670235 w 8744636"/>
                  <a:gd name="csY8" fmla="*/ 1694286 h 2881783"/>
                  <a:gd name="csX9" fmla="*/ 2957314 w 8744636"/>
                  <a:gd name="csY9" fmla="*/ 684193 h 2881783"/>
                  <a:gd name="csX10" fmla="*/ 3499574 w 8744636"/>
                  <a:gd name="csY10" fmla="*/ 1003169 h 2881783"/>
                  <a:gd name="csX11" fmla="*/ 3861081 w 8744636"/>
                  <a:gd name="csY11" fmla="*/ 694825 h 2881783"/>
                  <a:gd name="csX12" fmla="*/ 4371444 w 8744636"/>
                  <a:gd name="csY12" fmla="*/ 1003170 h 2881783"/>
                  <a:gd name="csX13" fmla="*/ 4775482 w 8744636"/>
                  <a:gd name="csY13" fmla="*/ 567235 h 2881783"/>
                  <a:gd name="csX14" fmla="*/ 5190151 w 8744636"/>
                  <a:gd name="csY14" fmla="*/ 131301 h 2881783"/>
                  <a:gd name="csX15" fmla="*/ 5774942 w 8744636"/>
                  <a:gd name="csY15" fmla="*/ 67504 h 2881783"/>
                  <a:gd name="csX16" fmla="*/ 6051389 w 8744636"/>
                  <a:gd name="csY16" fmla="*/ 322686 h 2881783"/>
                  <a:gd name="csX17" fmla="*/ 6232142 w 8744636"/>
                  <a:gd name="csY17" fmla="*/ 67505 h 2881783"/>
                  <a:gd name="csX18" fmla="*/ 6412895 w 8744636"/>
                  <a:gd name="csY18" fmla="*/ 24974 h 2881783"/>
                  <a:gd name="csX19" fmla="*/ 6976421 w 8744636"/>
                  <a:gd name="csY19" fmla="*/ 56872 h 2881783"/>
                  <a:gd name="csX20" fmla="*/ 7252867 w 8744636"/>
                  <a:gd name="csY20" fmla="*/ 322686 h 2881783"/>
                  <a:gd name="csX21" fmla="*/ 7571845 w 8744636"/>
                  <a:gd name="csY21" fmla="*/ 35607 h 2881783"/>
                  <a:gd name="csX22" fmla="*/ 8369286 w 8744636"/>
                  <a:gd name="csY22" fmla="*/ 14342 h 2881783"/>
                  <a:gd name="csX0" fmla="*/ 8131957 w 8722608"/>
                  <a:gd name="csY0" fmla="*/ 2878462 h 2881783"/>
                  <a:gd name="csX1" fmla="*/ 8169998 w 8722608"/>
                  <a:gd name="csY1" fmla="*/ 2855939 h 2881783"/>
                  <a:gd name="csX2" fmla="*/ 559320 w 8722608"/>
                  <a:gd name="csY2" fmla="*/ 2622678 h 2881783"/>
                  <a:gd name="csX3" fmla="*/ 579257 w 8722608"/>
                  <a:gd name="csY3" fmla="*/ 431265 h 2881783"/>
                  <a:gd name="csX4" fmla="*/ 1202179 w 8722608"/>
                  <a:gd name="csY4" fmla="*/ 1449737 h 2881783"/>
                  <a:gd name="csX5" fmla="*/ 1489258 w 8722608"/>
                  <a:gd name="csY5" fmla="*/ 769253 h 2881783"/>
                  <a:gd name="csX6" fmla="*/ 1999621 w 8722608"/>
                  <a:gd name="csY6" fmla="*/ 1439104 h 2881783"/>
                  <a:gd name="csX7" fmla="*/ 2180374 w 8722608"/>
                  <a:gd name="csY7" fmla="*/ 747988 h 2881783"/>
                  <a:gd name="csX8" fmla="*/ 2648207 w 8722608"/>
                  <a:gd name="csY8" fmla="*/ 1694286 h 2881783"/>
                  <a:gd name="csX9" fmla="*/ 2935286 w 8722608"/>
                  <a:gd name="csY9" fmla="*/ 684193 h 2881783"/>
                  <a:gd name="csX10" fmla="*/ 3477546 w 8722608"/>
                  <a:gd name="csY10" fmla="*/ 1003169 h 2881783"/>
                  <a:gd name="csX11" fmla="*/ 3839053 w 8722608"/>
                  <a:gd name="csY11" fmla="*/ 694825 h 2881783"/>
                  <a:gd name="csX12" fmla="*/ 4349416 w 8722608"/>
                  <a:gd name="csY12" fmla="*/ 1003170 h 2881783"/>
                  <a:gd name="csX13" fmla="*/ 4753454 w 8722608"/>
                  <a:gd name="csY13" fmla="*/ 567235 h 2881783"/>
                  <a:gd name="csX14" fmla="*/ 5168123 w 8722608"/>
                  <a:gd name="csY14" fmla="*/ 131301 h 2881783"/>
                  <a:gd name="csX15" fmla="*/ 5752914 w 8722608"/>
                  <a:gd name="csY15" fmla="*/ 67504 h 2881783"/>
                  <a:gd name="csX16" fmla="*/ 6029361 w 8722608"/>
                  <a:gd name="csY16" fmla="*/ 322686 h 2881783"/>
                  <a:gd name="csX17" fmla="*/ 6210114 w 8722608"/>
                  <a:gd name="csY17" fmla="*/ 67505 h 2881783"/>
                  <a:gd name="csX18" fmla="*/ 6390867 w 8722608"/>
                  <a:gd name="csY18" fmla="*/ 24974 h 2881783"/>
                  <a:gd name="csX19" fmla="*/ 6954393 w 8722608"/>
                  <a:gd name="csY19" fmla="*/ 56872 h 2881783"/>
                  <a:gd name="csX20" fmla="*/ 7230839 w 8722608"/>
                  <a:gd name="csY20" fmla="*/ 322686 h 2881783"/>
                  <a:gd name="csX21" fmla="*/ 7549817 w 8722608"/>
                  <a:gd name="csY21" fmla="*/ 35607 h 2881783"/>
                  <a:gd name="csX22" fmla="*/ 8347258 w 8722608"/>
                  <a:gd name="csY22" fmla="*/ 14342 h 2881783"/>
                  <a:gd name="csX0" fmla="*/ 7573176 w 8163827"/>
                  <a:gd name="csY0" fmla="*/ 2878462 h 3795459"/>
                  <a:gd name="csX1" fmla="*/ 7611217 w 8163827"/>
                  <a:gd name="csY1" fmla="*/ 2855939 h 3795459"/>
                  <a:gd name="csX2" fmla="*/ 539 w 8163827"/>
                  <a:gd name="csY2" fmla="*/ 2622678 h 3795459"/>
                  <a:gd name="csX3" fmla="*/ 20476 w 8163827"/>
                  <a:gd name="csY3" fmla="*/ 431265 h 3795459"/>
                  <a:gd name="csX4" fmla="*/ 643398 w 8163827"/>
                  <a:gd name="csY4" fmla="*/ 1449737 h 3795459"/>
                  <a:gd name="csX5" fmla="*/ 930477 w 8163827"/>
                  <a:gd name="csY5" fmla="*/ 769253 h 3795459"/>
                  <a:gd name="csX6" fmla="*/ 1440840 w 8163827"/>
                  <a:gd name="csY6" fmla="*/ 1439104 h 3795459"/>
                  <a:gd name="csX7" fmla="*/ 1621593 w 8163827"/>
                  <a:gd name="csY7" fmla="*/ 747988 h 3795459"/>
                  <a:gd name="csX8" fmla="*/ 2089426 w 8163827"/>
                  <a:gd name="csY8" fmla="*/ 1694286 h 3795459"/>
                  <a:gd name="csX9" fmla="*/ 2376505 w 8163827"/>
                  <a:gd name="csY9" fmla="*/ 684193 h 3795459"/>
                  <a:gd name="csX10" fmla="*/ 2918765 w 8163827"/>
                  <a:gd name="csY10" fmla="*/ 1003169 h 3795459"/>
                  <a:gd name="csX11" fmla="*/ 3280272 w 8163827"/>
                  <a:gd name="csY11" fmla="*/ 694825 h 3795459"/>
                  <a:gd name="csX12" fmla="*/ 3790635 w 8163827"/>
                  <a:gd name="csY12" fmla="*/ 1003170 h 3795459"/>
                  <a:gd name="csX13" fmla="*/ 4194673 w 8163827"/>
                  <a:gd name="csY13" fmla="*/ 567235 h 3795459"/>
                  <a:gd name="csX14" fmla="*/ 4609342 w 8163827"/>
                  <a:gd name="csY14" fmla="*/ 131301 h 3795459"/>
                  <a:gd name="csX15" fmla="*/ 5194133 w 8163827"/>
                  <a:gd name="csY15" fmla="*/ 67504 h 3795459"/>
                  <a:gd name="csX16" fmla="*/ 5470580 w 8163827"/>
                  <a:gd name="csY16" fmla="*/ 322686 h 3795459"/>
                  <a:gd name="csX17" fmla="*/ 5651333 w 8163827"/>
                  <a:gd name="csY17" fmla="*/ 67505 h 3795459"/>
                  <a:gd name="csX18" fmla="*/ 5832086 w 8163827"/>
                  <a:gd name="csY18" fmla="*/ 24974 h 3795459"/>
                  <a:gd name="csX19" fmla="*/ 6395612 w 8163827"/>
                  <a:gd name="csY19" fmla="*/ 56872 h 3795459"/>
                  <a:gd name="csX20" fmla="*/ 6672058 w 8163827"/>
                  <a:gd name="csY20" fmla="*/ 322686 h 3795459"/>
                  <a:gd name="csX21" fmla="*/ 6991036 w 8163827"/>
                  <a:gd name="csY21" fmla="*/ 35607 h 3795459"/>
                  <a:gd name="csX22" fmla="*/ 7788477 w 8163827"/>
                  <a:gd name="csY22" fmla="*/ 14342 h 3795459"/>
                  <a:gd name="csX0" fmla="*/ 8099072 w 8689723"/>
                  <a:gd name="csY0" fmla="*/ 2878462 h 2881783"/>
                  <a:gd name="csX1" fmla="*/ 8137113 w 8689723"/>
                  <a:gd name="csY1" fmla="*/ 2855939 h 2881783"/>
                  <a:gd name="csX2" fmla="*/ 526435 w 8689723"/>
                  <a:gd name="csY2" fmla="*/ 2622678 h 2881783"/>
                  <a:gd name="csX3" fmla="*/ 546372 w 8689723"/>
                  <a:gd name="csY3" fmla="*/ 431265 h 2881783"/>
                  <a:gd name="csX4" fmla="*/ 1169294 w 8689723"/>
                  <a:gd name="csY4" fmla="*/ 1449737 h 2881783"/>
                  <a:gd name="csX5" fmla="*/ 1456373 w 8689723"/>
                  <a:gd name="csY5" fmla="*/ 769253 h 2881783"/>
                  <a:gd name="csX6" fmla="*/ 1966736 w 8689723"/>
                  <a:gd name="csY6" fmla="*/ 1439104 h 2881783"/>
                  <a:gd name="csX7" fmla="*/ 2147489 w 8689723"/>
                  <a:gd name="csY7" fmla="*/ 747988 h 2881783"/>
                  <a:gd name="csX8" fmla="*/ 2615322 w 8689723"/>
                  <a:gd name="csY8" fmla="*/ 1694286 h 2881783"/>
                  <a:gd name="csX9" fmla="*/ 2902401 w 8689723"/>
                  <a:gd name="csY9" fmla="*/ 684193 h 2881783"/>
                  <a:gd name="csX10" fmla="*/ 3444661 w 8689723"/>
                  <a:gd name="csY10" fmla="*/ 1003169 h 2881783"/>
                  <a:gd name="csX11" fmla="*/ 3806168 w 8689723"/>
                  <a:gd name="csY11" fmla="*/ 694825 h 2881783"/>
                  <a:gd name="csX12" fmla="*/ 4316531 w 8689723"/>
                  <a:gd name="csY12" fmla="*/ 1003170 h 2881783"/>
                  <a:gd name="csX13" fmla="*/ 4720569 w 8689723"/>
                  <a:gd name="csY13" fmla="*/ 567235 h 2881783"/>
                  <a:gd name="csX14" fmla="*/ 5135238 w 8689723"/>
                  <a:gd name="csY14" fmla="*/ 131301 h 2881783"/>
                  <a:gd name="csX15" fmla="*/ 5720029 w 8689723"/>
                  <a:gd name="csY15" fmla="*/ 67504 h 2881783"/>
                  <a:gd name="csX16" fmla="*/ 5996476 w 8689723"/>
                  <a:gd name="csY16" fmla="*/ 322686 h 2881783"/>
                  <a:gd name="csX17" fmla="*/ 6177229 w 8689723"/>
                  <a:gd name="csY17" fmla="*/ 67505 h 2881783"/>
                  <a:gd name="csX18" fmla="*/ 6357982 w 8689723"/>
                  <a:gd name="csY18" fmla="*/ 24974 h 2881783"/>
                  <a:gd name="csX19" fmla="*/ 6921508 w 8689723"/>
                  <a:gd name="csY19" fmla="*/ 56872 h 2881783"/>
                  <a:gd name="csX20" fmla="*/ 7197954 w 8689723"/>
                  <a:gd name="csY20" fmla="*/ 322686 h 2881783"/>
                  <a:gd name="csX21" fmla="*/ 7516932 w 8689723"/>
                  <a:gd name="csY21" fmla="*/ 35607 h 2881783"/>
                  <a:gd name="csX22" fmla="*/ 8314373 w 8689723"/>
                  <a:gd name="csY22" fmla="*/ 14342 h 2881783"/>
                  <a:gd name="csX0" fmla="*/ 7990657 w 8581308"/>
                  <a:gd name="csY0" fmla="*/ 2878462 h 3303614"/>
                  <a:gd name="csX1" fmla="*/ 8028698 w 8581308"/>
                  <a:gd name="csY1" fmla="*/ 2855939 h 3303614"/>
                  <a:gd name="csX2" fmla="*/ 593118 w 8581308"/>
                  <a:gd name="csY2" fmla="*/ 3303614 h 3303614"/>
                  <a:gd name="csX3" fmla="*/ 437957 w 8581308"/>
                  <a:gd name="csY3" fmla="*/ 431265 h 3303614"/>
                  <a:gd name="csX4" fmla="*/ 1060879 w 8581308"/>
                  <a:gd name="csY4" fmla="*/ 1449737 h 3303614"/>
                  <a:gd name="csX5" fmla="*/ 1347958 w 8581308"/>
                  <a:gd name="csY5" fmla="*/ 769253 h 3303614"/>
                  <a:gd name="csX6" fmla="*/ 1858321 w 8581308"/>
                  <a:gd name="csY6" fmla="*/ 1439104 h 3303614"/>
                  <a:gd name="csX7" fmla="*/ 2039074 w 8581308"/>
                  <a:gd name="csY7" fmla="*/ 747988 h 3303614"/>
                  <a:gd name="csX8" fmla="*/ 2506907 w 8581308"/>
                  <a:gd name="csY8" fmla="*/ 1694286 h 3303614"/>
                  <a:gd name="csX9" fmla="*/ 2793986 w 8581308"/>
                  <a:gd name="csY9" fmla="*/ 684193 h 3303614"/>
                  <a:gd name="csX10" fmla="*/ 3336246 w 8581308"/>
                  <a:gd name="csY10" fmla="*/ 1003169 h 3303614"/>
                  <a:gd name="csX11" fmla="*/ 3697753 w 8581308"/>
                  <a:gd name="csY11" fmla="*/ 694825 h 3303614"/>
                  <a:gd name="csX12" fmla="*/ 4208116 w 8581308"/>
                  <a:gd name="csY12" fmla="*/ 1003170 h 3303614"/>
                  <a:gd name="csX13" fmla="*/ 4612154 w 8581308"/>
                  <a:gd name="csY13" fmla="*/ 567235 h 3303614"/>
                  <a:gd name="csX14" fmla="*/ 5026823 w 8581308"/>
                  <a:gd name="csY14" fmla="*/ 131301 h 3303614"/>
                  <a:gd name="csX15" fmla="*/ 5611614 w 8581308"/>
                  <a:gd name="csY15" fmla="*/ 67504 h 3303614"/>
                  <a:gd name="csX16" fmla="*/ 5888061 w 8581308"/>
                  <a:gd name="csY16" fmla="*/ 322686 h 3303614"/>
                  <a:gd name="csX17" fmla="*/ 6068814 w 8581308"/>
                  <a:gd name="csY17" fmla="*/ 67505 h 3303614"/>
                  <a:gd name="csX18" fmla="*/ 6249567 w 8581308"/>
                  <a:gd name="csY18" fmla="*/ 24974 h 3303614"/>
                  <a:gd name="csX19" fmla="*/ 6813093 w 8581308"/>
                  <a:gd name="csY19" fmla="*/ 56872 h 3303614"/>
                  <a:gd name="csX20" fmla="*/ 7089539 w 8581308"/>
                  <a:gd name="csY20" fmla="*/ 322686 h 3303614"/>
                  <a:gd name="csX21" fmla="*/ 7408517 w 8581308"/>
                  <a:gd name="csY21" fmla="*/ 35607 h 3303614"/>
                  <a:gd name="csX22" fmla="*/ 8205958 w 8581308"/>
                  <a:gd name="csY22" fmla="*/ 14342 h 3303614"/>
                  <a:gd name="csX0" fmla="*/ 7829453 w 8420104"/>
                  <a:gd name="csY0" fmla="*/ 2878462 h 3284159"/>
                  <a:gd name="csX1" fmla="*/ 7867494 w 8420104"/>
                  <a:gd name="csY1" fmla="*/ 2855939 h 3284159"/>
                  <a:gd name="csX2" fmla="*/ 665378 w 8420104"/>
                  <a:gd name="csY2" fmla="*/ 3284159 h 3284159"/>
                  <a:gd name="csX3" fmla="*/ 276753 w 8420104"/>
                  <a:gd name="csY3" fmla="*/ 431265 h 3284159"/>
                  <a:gd name="csX4" fmla="*/ 899675 w 8420104"/>
                  <a:gd name="csY4" fmla="*/ 1449737 h 3284159"/>
                  <a:gd name="csX5" fmla="*/ 1186754 w 8420104"/>
                  <a:gd name="csY5" fmla="*/ 769253 h 3284159"/>
                  <a:gd name="csX6" fmla="*/ 1697117 w 8420104"/>
                  <a:gd name="csY6" fmla="*/ 1439104 h 3284159"/>
                  <a:gd name="csX7" fmla="*/ 1877870 w 8420104"/>
                  <a:gd name="csY7" fmla="*/ 747988 h 3284159"/>
                  <a:gd name="csX8" fmla="*/ 2345703 w 8420104"/>
                  <a:gd name="csY8" fmla="*/ 1694286 h 3284159"/>
                  <a:gd name="csX9" fmla="*/ 2632782 w 8420104"/>
                  <a:gd name="csY9" fmla="*/ 684193 h 3284159"/>
                  <a:gd name="csX10" fmla="*/ 3175042 w 8420104"/>
                  <a:gd name="csY10" fmla="*/ 1003169 h 3284159"/>
                  <a:gd name="csX11" fmla="*/ 3536549 w 8420104"/>
                  <a:gd name="csY11" fmla="*/ 694825 h 3284159"/>
                  <a:gd name="csX12" fmla="*/ 4046912 w 8420104"/>
                  <a:gd name="csY12" fmla="*/ 1003170 h 3284159"/>
                  <a:gd name="csX13" fmla="*/ 4450950 w 8420104"/>
                  <a:gd name="csY13" fmla="*/ 567235 h 3284159"/>
                  <a:gd name="csX14" fmla="*/ 4865619 w 8420104"/>
                  <a:gd name="csY14" fmla="*/ 131301 h 3284159"/>
                  <a:gd name="csX15" fmla="*/ 5450410 w 8420104"/>
                  <a:gd name="csY15" fmla="*/ 67504 h 3284159"/>
                  <a:gd name="csX16" fmla="*/ 5726857 w 8420104"/>
                  <a:gd name="csY16" fmla="*/ 322686 h 3284159"/>
                  <a:gd name="csX17" fmla="*/ 5907610 w 8420104"/>
                  <a:gd name="csY17" fmla="*/ 67505 h 3284159"/>
                  <a:gd name="csX18" fmla="*/ 6088363 w 8420104"/>
                  <a:gd name="csY18" fmla="*/ 24974 h 3284159"/>
                  <a:gd name="csX19" fmla="*/ 6651889 w 8420104"/>
                  <a:gd name="csY19" fmla="*/ 56872 h 3284159"/>
                  <a:gd name="csX20" fmla="*/ 6928335 w 8420104"/>
                  <a:gd name="csY20" fmla="*/ 322686 h 3284159"/>
                  <a:gd name="csX21" fmla="*/ 7247313 w 8420104"/>
                  <a:gd name="csY21" fmla="*/ 35607 h 3284159"/>
                  <a:gd name="csX22" fmla="*/ 8044754 w 8420104"/>
                  <a:gd name="csY22" fmla="*/ 14342 h 3284159"/>
                  <a:gd name="csX0" fmla="*/ 7727078 w 8317729"/>
                  <a:gd name="csY0" fmla="*/ 2878462 h 3274431"/>
                  <a:gd name="csX1" fmla="*/ 7765119 w 8317729"/>
                  <a:gd name="csY1" fmla="*/ 2855939 h 3274431"/>
                  <a:gd name="csX2" fmla="*/ 728373 w 8317729"/>
                  <a:gd name="csY2" fmla="*/ 3274431 h 3274431"/>
                  <a:gd name="csX3" fmla="*/ 174378 w 8317729"/>
                  <a:gd name="csY3" fmla="*/ 431265 h 3274431"/>
                  <a:gd name="csX4" fmla="*/ 797300 w 8317729"/>
                  <a:gd name="csY4" fmla="*/ 1449737 h 3274431"/>
                  <a:gd name="csX5" fmla="*/ 1084379 w 8317729"/>
                  <a:gd name="csY5" fmla="*/ 769253 h 3274431"/>
                  <a:gd name="csX6" fmla="*/ 1594742 w 8317729"/>
                  <a:gd name="csY6" fmla="*/ 1439104 h 3274431"/>
                  <a:gd name="csX7" fmla="*/ 1775495 w 8317729"/>
                  <a:gd name="csY7" fmla="*/ 747988 h 3274431"/>
                  <a:gd name="csX8" fmla="*/ 2243328 w 8317729"/>
                  <a:gd name="csY8" fmla="*/ 1694286 h 3274431"/>
                  <a:gd name="csX9" fmla="*/ 2530407 w 8317729"/>
                  <a:gd name="csY9" fmla="*/ 684193 h 3274431"/>
                  <a:gd name="csX10" fmla="*/ 3072667 w 8317729"/>
                  <a:gd name="csY10" fmla="*/ 1003169 h 3274431"/>
                  <a:gd name="csX11" fmla="*/ 3434174 w 8317729"/>
                  <a:gd name="csY11" fmla="*/ 694825 h 3274431"/>
                  <a:gd name="csX12" fmla="*/ 3944537 w 8317729"/>
                  <a:gd name="csY12" fmla="*/ 1003170 h 3274431"/>
                  <a:gd name="csX13" fmla="*/ 4348575 w 8317729"/>
                  <a:gd name="csY13" fmla="*/ 567235 h 3274431"/>
                  <a:gd name="csX14" fmla="*/ 4763244 w 8317729"/>
                  <a:gd name="csY14" fmla="*/ 131301 h 3274431"/>
                  <a:gd name="csX15" fmla="*/ 5348035 w 8317729"/>
                  <a:gd name="csY15" fmla="*/ 67504 h 3274431"/>
                  <a:gd name="csX16" fmla="*/ 5624482 w 8317729"/>
                  <a:gd name="csY16" fmla="*/ 322686 h 3274431"/>
                  <a:gd name="csX17" fmla="*/ 5805235 w 8317729"/>
                  <a:gd name="csY17" fmla="*/ 67505 h 3274431"/>
                  <a:gd name="csX18" fmla="*/ 5985988 w 8317729"/>
                  <a:gd name="csY18" fmla="*/ 24974 h 3274431"/>
                  <a:gd name="csX19" fmla="*/ 6549514 w 8317729"/>
                  <a:gd name="csY19" fmla="*/ 56872 h 3274431"/>
                  <a:gd name="csX20" fmla="*/ 6825960 w 8317729"/>
                  <a:gd name="csY20" fmla="*/ 322686 h 3274431"/>
                  <a:gd name="csX21" fmla="*/ 7144938 w 8317729"/>
                  <a:gd name="csY21" fmla="*/ 35607 h 3274431"/>
                  <a:gd name="csX22" fmla="*/ 7942379 w 8317729"/>
                  <a:gd name="csY22" fmla="*/ 14342 h 3274431"/>
                  <a:gd name="csX0" fmla="*/ 7712180 w 8302831"/>
                  <a:gd name="csY0" fmla="*/ 2878462 h 3354999"/>
                  <a:gd name="csX1" fmla="*/ 7750221 w 8302831"/>
                  <a:gd name="csY1" fmla="*/ 2855939 h 3354999"/>
                  <a:gd name="csX2" fmla="*/ 713475 w 8302831"/>
                  <a:gd name="csY2" fmla="*/ 3274431 h 3354999"/>
                  <a:gd name="csX3" fmla="*/ 159480 w 8302831"/>
                  <a:gd name="csY3" fmla="*/ 431265 h 3354999"/>
                  <a:gd name="csX4" fmla="*/ 782402 w 8302831"/>
                  <a:gd name="csY4" fmla="*/ 1449737 h 3354999"/>
                  <a:gd name="csX5" fmla="*/ 1069481 w 8302831"/>
                  <a:gd name="csY5" fmla="*/ 769253 h 3354999"/>
                  <a:gd name="csX6" fmla="*/ 1579844 w 8302831"/>
                  <a:gd name="csY6" fmla="*/ 1439104 h 3354999"/>
                  <a:gd name="csX7" fmla="*/ 1760597 w 8302831"/>
                  <a:gd name="csY7" fmla="*/ 747988 h 3354999"/>
                  <a:gd name="csX8" fmla="*/ 2228430 w 8302831"/>
                  <a:gd name="csY8" fmla="*/ 1694286 h 3354999"/>
                  <a:gd name="csX9" fmla="*/ 2515509 w 8302831"/>
                  <a:gd name="csY9" fmla="*/ 684193 h 3354999"/>
                  <a:gd name="csX10" fmla="*/ 3057769 w 8302831"/>
                  <a:gd name="csY10" fmla="*/ 1003169 h 3354999"/>
                  <a:gd name="csX11" fmla="*/ 3419276 w 8302831"/>
                  <a:gd name="csY11" fmla="*/ 694825 h 3354999"/>
                  <a:gd name="csX12" fmla="*/ 3929639 w 8302831"/>
                  <a:gd name="csY12" fmla="*/ 1003170 h 3354999"/>
                  <a:gd name="csX13" fmla="*/ 4333677 w 8302831"/>
                  <a:gd name="csY13" fmla="*/ 567235 h 3354999"/>
                  <a:gd name="csX14" fmla="*/ 4748346 w 8302831"/>
                  <a:gd name="csY14" fmla="*/ 131301 h 3354999"/>
                  <a:gd name="csX15" fmla="*/ 5333137 w 8302831"/>
                  <a:gd name="csY15" fmla="*/ 67504 h 3354999"/>
                  <a:gd name="csX16" fmla="*/ 5609584 w 8302831"/>
                  <a:gd name="csY16" fmla="*/ 322686 h 3354999"/>
                  <a:gd name="csX17" fmla="*/ 5790337 w 8302831"/>
                  <a:gd name="csY17" fmla="*/ 67505 h 3354999"/>
                  <a:gd name="csX18" fmla="*/ 5971090 w 8302831"/>
                  <a:gd name="csY18" fmla="*/ 24974 h 3354999"/>
                  <a:gd name="csX19" fmla="*/ 6534616 w 8302831"/>
                  <a:gd name="csY19" fmla="*/ 56872 h 3354999"/>
                  <a:gd name="csX20" fmla="*/ 6811062 w 8302831"/>
                  <a:gd name="csY20" fmla="*/ 322686 h 3354999"/>
                  <a:gd name="csX21" fmla="*/ 7130040 w 8302831"/>
                  <a:gd name="csY21" fmla="*/ 35607 h 3354999"/>
                  <a:gd name="csX22" fmla="*/ 7927481 w 8302831"/>
                  <a:gd name="csY22" fmla="*/ 14342 h 3354999"/>
                  <a:gd name="csX0" fmla="*/ 7712180 w 8302831"/>
                  <a:gd name="csY0" fmla="*/ 2878462 h 3354999"/>
                  <a:gd name="csX1" fmla="*/ 7750221 w 8302831"/>
                  <a:gd name="csY1" fmla="*/ 2855939 h 3354999"/>
                  <a:gd name="csX2" fmla="*/ 713475 w 8302831"/>
                  <a:gd name="csY2" fmla="*/ 3274431 h 3354999"/>
                  <a:gd name="csX3" fmla="*/ 159480 w 8302831"/>
                  <a:gd name="csY3" fmla="*/ 431265 h 3354999"/>
                  <a:gd name="csX4" fmla="*/ 782402 w 8302831"/>
                  <a:gd name="csY4" fmla="*/ 1449737 h 3354999"/>
                  <a:gd name="csX5" fmla="*/ 1069481 w 8302831"/>
                  <a:gd name="csY5" fmla="*/ 769253 h 3354999"/>
                  <a:gd name="csX6" fmla="*/ 1579844 w 8302831"/>
                  <a:gd name="csY6" fmla="*/ 1439104 h 3354999"/>
                  <a:gd name="csX7" fmla="*/ 1760597 w 8302831"/>
                  <a:gd name="csY7" fmla="*/ 747988 h 3354999"/>
                  <a:gd name="csX8" fmla="*/ 2228430 w 8302831"/>
                  <a:gd name="csY8" fmla="*/ 1694286 h 3354999"/>
                  <a:gd name="csX9" fmla="*/ 2515509 w 8302831"/>
                  <a:gd name="csY9" fmla="*/ 684193 h 3354999"/>
                  <a:gd name="csX10" fmla="*/ 3057769 w 8302831"/>
                  <a:gd name="csY10" fmla="*/ 1003169 h 3354999"/>
                  <a:gd name="csX11" fmla="*/ 3419276 w 8302831"/>
                  <a:gd name="csY11" fmla="*/ 694825 h 3354999"/>
                  <a:gd name="csX12" fmla="*/ 3929639 w 8302831"/>
                  <a:gd name="csY12" fmla="*/ 1003170 h 3354999"/>
                  <a:gd name="csX13" fmla="*/ 4333677 w 8302831"/>
                  <a:gd name="csY13" fmla="*/ 567235 h 3354999"/>
                  <a:gd name="csX14" fmla="*/ 4748346 w 8302831"/>
                  <a:gd name="csY14" fmla="*/ 131301 h 3354999"/>
                  <a:gd name="csX15" fmla="*/ 5333137 w 8302831"/>
                  <a:gd name="csY15" fmla="*/ 67504 h 3354999"/>
                  <a:gd name="csX16" fmla="*/ 5609584 w 8302831"/>
                  <a:gd name="csY16" fmla="*/ 322686 h 3354999"/>
                  <a:gd name="csX17" fmla="*/ 5790337 w 8302831"/>
                  <a:gd name="csY17" fmla="*/ 67505 h 3354999"/>
                  <a:gd name="csX18" fmla="*/ 5971090 w 8302831"/>
                  <a:gd name="csY18" fmla="*/ 24974 h 3354999"/>
                  <a:gd name="csX19" fmla="*/ 6534616 w 8302831"/>
                  <a:gd name="csY19" fmla="*/ 56872 h 3354999"/>
                  <a:gd name="csX20" fmla="*/ 6811062 w 8302831"/>
                  <a:gd name="csY20" fmla="*/ 322686 h 3354999"/>
                  <a:gd name="csX21" fmla="*/ 7130040 w 8302831"/>
                  <a:gd name="csY21" fmla="*/ 35607 h 3354999"/>
                  <a:gd name="csX22" fmla="*/ 7927481 w 8302831"/>
                  <a:gd name="csY22" fmla="*/ 14342 h 3354999"/>
                  <a:gd name="csX0" fmla="*/ 7552878 w 8143529"/>
                  <a:gd name="csY0" fmla="*/ 2878462 h 3354999"/>
                  <a:gd name="csX1" fmla="*/ 7590919 w 8143529"/>
                  <a:gd name="csY1" fmla="*/ 2855939 h 3354999"/>
                  <a:gd name="csX2" fmla="*/ 554173 w 8143529"/>
                  <a:gd name="csY2" fmla="*/ 3274431 h 3354999"/>
                  <a:gd name="csX3" fmla="*/ 178 w 8143529"/>
                  <a:gd name="csY3" fmla="*/ 431265 h 3354999"/>
                  <a:gd name="csX4" fmla="*/ 623100 w 8143529"/>
                  <a:gd name="csY4" fmla="*/ 1449737 h 3354999"/>
                  <a:gd name="csX5" fmla="*/ 910179 w 8143529"/>
                  <a:gd name="csY5" fmla="*/ 769253 h 3354999"/>
                  <a:gd name="csX6" fmla="*/ 1420542 w 8143529"/>
                  <a:gd name="csY6" fmla="*/ 1439104 h 3354999"/>
                  <a:gd name="csX7" fmla="*/ 1601295 w 8143529"/>
                  <a:gd name="csY7" fmla="*/ 747988 h 3354999"/>
                  <a:gd name="csX8" fmla="*/ 2069128 w 8143529"/>
                  <a:gd name="csY8" fmla="*/ 1694286 h 3354999"/>
                  <a:gd name="csX9" fmla="*/ 2356207 w 8143529"/>
                  <a:gd name="csY9" fmla="*/ 684193 h 3354999"/>
                  <a:gd name="csX10" fmla="*/ 2898467 w 8143529"/>
                  <a:gd name="csY10" fmla="*/ 1003169 h 3354999"/>
                  <a:gd name="csX11" fmla="*/ 3259974 w 8143529"/>
                  <a:gd name="csY11" fmla="*/ 694825 h 3354999"/>
                  <a:gd name="csX12" fmla="*/ 3770337 w 8143529"/>
                  <a:gd name="csY12" fmla="*/ 1003170 h 3354999"/>
                  <a:gd name="csX13" fmla="*/ 4174375 w 8143529"/>
                  <a:gd name="csY13" fmla="*/ 567235 h 3354999"/>
                  <a:gd name="csX14" fmla="*/ 4589044 w 8143529"/>
                  <a:gd name="csY14" fmla="*/ 131301 h 3354999"/>
                  <a:gd name="csX15" fmla="*/ 5173835 w 8143529"/>
                  <a:gd name="csY15" fmla="*/ 67504 h 3354999"/>
                  <a:gd name="csX16" fmla="*/ 5450282 w 8143529"/>
                  <a:gd name="csY16" fmla="*/ 322686 h 3354999"/>
                  <a:gd name="csX17" fmla="*/ 5631035 w 8143529"/>
                  <a:gd name="csY17" fmla="*/ 67505 h 3354999"/>
                  <a:gd name="csX18" fmla="*/ 5811788 w 8143529"/>
                  <a:gd name="csY18" fmla="*/ 24974 h 3354999"/>
                  <a:gd name="csX19" fmla="*/ 6375314 w 8143529"/>
                  <a:gd name="csY19" fmla="*/ 56872 h 3354999"/>
                  <a:gd name="csX20" fmla="*/ 6651760 w 8143529"/>
                  <a:gd name="csY20" fmla="*/ 322686 h 3354999"/>
                  <a:gd name="csX21" fmla="*/ 6970738 w 8143529"/>
                  <a:gd name="csY21" fmla="*/ 35607 h 3354999"/>
                  <a:gd name="csX22" fmla="*/ 7768179 w 8143529"/>
                  <a:gd name="csY22" fmla="*/ 14342 h 3354999"/>
                  <a:gd name="csX0" fmla="*/ 7552878 w 8143529"/>
                  <a:gd name="csY0" fmla="*/ 2878462 h 3294663"/>
                  <a:gd name="csX1" fmla="*/ 7590919 w 8143529"/>
                  <a:gd name="csY1" fmla="*/ 2855939 h 3294663"/>
                  <a:gd name="csX2" fmla="*/ 554173 w 8143529"/>
                  <a:gd name="csY2" fmla="*/ 3274431 h 3294663"/>
                  <a:gd name="csX3" fmla="*/ 178 w 8143529"/>
                  <a:gd name="csY3" fmla="*/ 431265 h 3294663"/>
                  <a:gd name="csX4" fmla="*/ 623100 w 8143529"/>
                  <a:gd name="csY4" fmla="*/ 1449737 h 3294663"/>
                  <a:gd name="csX5" fmla="*/ 910179 w 8143529"/>
                  <a:gd name="csY5" fmla="*/ 769253 h 3294663"/>
                  <a:gd name="csX6" fmla="*/ 1420542 w 8143529"/>
                  <a:gd name="csY6" fmla="*/ 1439104 h 3294663"/>
                  <a:gd name="csX7" fmla="*/ 1601295 w 8143529"/>
                  <a:gd name="csY7" fmla="*/ 747988 h 3294663"/>
                  <a:gd name="csX8" fmla="*/ 2069128 w 8143529"/>
                  <a:gd name="csY8" fmla="*/ 1694286 h 3294663"/>
                  <a:gd name="csX9" fmla="*/ 2356207 w 8143529"/>
                  <a:gd name="csY9" fmla="*/ 684193 h 3294663"/>
                  <a:gd name="csX10" fmla="*/ 2898467 w 8143529"/>
                  <a:gd name="csY10" fmla="*/ 1003169 h 3294663"/>
                  <a:gd name="csX11" fmla="*/ 3259974 w 8143529"/>
                  <a:gd name="csY11" fmla="*/ 694825 h 3294663"/>
                  <a:gd name="csX12" fmla="*/ 3770337 w 8143529"/>
                  <a:gd name="csY12" fmla="*/ 1003170 h 3294663"/>
                  <a:gd name="csX13" fmla="*/ 4174375 w 8143529"/>
                  <a:gd name="csY13" fmla="*/ 567235 h 3294663"/>
                  <a:gd name="csX14" fmla="*/ 4589044 w 8143529"/>
                  <a:gd name="csY14" fmla="*/ 131301 h 3294663"/>
                  <a:gd name="csX15" fmla="*/ 5173835 w 8143529"/>
                  <a:gd name="csY15" fmla="*/ 67504 h 3294663"/>
                  <a:gd name="csX16" fmla="*/ 5450282 w 8143529"/>
                  <a:gd name="csY16" fmla="*/ 322686 h 3294663"/>
                  <a:gd name="csX17" fmla="*/ 5631035 w 8143529"/>
                  <a:gd name="csY17" fmla="*/ 67505 h 3294663"/>
                  <a:gd name="csX18" fmla="*/ 5811788 w 8143529"/>
                  <a:gd name="csY18" fmla="*/ 24974 h 3294663"/>
                  <a:gd name="csX19" fmla="*/ 6375314 w 8143529"/>
                  <a:gd name="csY19" fmla="*/ 56872 h 3294663"/>
                  <a:gd name="csX20" fmla="*/ 6651760 w 8143529"/>
                  <a:gd name="csY20" fmla="*/ 322686 h 3294663"/>
                  <a:gd name="csX21" fmla="*/ 6970738 w 8143529"/>
                  <a:gd name="csY21" fmla="*/ 35607 h 3294663"/>
                  <a:gd name="csX22" fmla="*/ 7768179 w 8143529"/>
                  <a:gd name="csY22" fmla="*/ 14342 h 3294663"/>
                  <a:gd name="csX0" fmla="*/ 7574546 w 8165197"/>
                  <a:gd name="csY0" fmla="*/ 2878462 h 3276057"/>
                  <a:gd name="csX1" fmla="*/ 7612587 w 8165197"/>
                  <a:gd name="csY1" fmla="*/ 2855939 h 3276057"/>
                  <a:gd name="csX2" fmla="*/ 138097 w 8165197"/>
                  <a:gd name="csY2" fmla="*/ 3254976 h 3276057"/>
                  <a:gd name="csX3" fmla="*/ 21846 w 8165197"/>
                  <a:gd name="csY3" fmla="*/ 431265 h 3276057"/>
                  <a:gd name="csX4" fmla="*/ 644768 w 8165197"/>
                  <a:gd name="csY4" fmla="*/ 1449737 h 3276057"/>
                  <a:gd name="csX5" fmla="*/ 931847 w 8165197"/>
                  <a:gd name="csY5" fmla="*/ 769253 h 3276057"/>
                  <a:gd name="csX6" fmla="*/ 1442210 w 8165197"/>
                  <a:gd name="csY6" fmla="*/ 1439104 h 3276057"/>
                  <a:gd name="csX7" fmla="*/ 1622963 w 8165197"/>
                  <a:gd name="csY7" fmla="*/ 747988 h 3276057"/>
                  <a:gd name="csX8" fmla="*/ 2090796 w 8165197"/>
                  <a:gd name="csY8" fmla="*/ 1694286 h 3276057"/>
                  <a:gd name="csX9" fmla="*/ 2377875 w 8165197"/>
                  <a:gd name="csY9" fmla="*/ 684193 h 3276057"/>
                  <a:gd name="csX10" fmla="*/ 2920135 w 8165197"/>
                  <a:gd name="csY10" fmla="*/ 1003169 h 3276057"/>
                  <a:gd name="csX11" fmla="*/ 3281642 w 8165197"/>
                  <a:gd name="csY11" fmla="*/ 694825 h 3276057"/>
                  <a:gd name="csX12" fmla="*/ 3792005 w 8165197"/>
                  <a:gd name="csY12" fmla="*/ 1003170 h 3276057"/>
                  <a:gd name="csX13" fmla="*/ 4196043 w 8165197"/>
                  <a:gd name="csY13" fmla="*/ 567235 h 3276057"/>
                  <a:gd name="csX14" fmla="*/ 4610712 w 8165197"/>
                  <a:gd name="csY14" fmla="*/ 131301 h 3276057"/>
                  <a:gd name="csX15" fmla="*/ 5195503 w 8165197"/>
                  <a:gd name="csY15" fmla="*/ 67504 h 3276057"/>
                  <a:gd name="csX16" fmla="*/ 5471950 w 8165197"/>
                  <a:gd name="csY16" fmla="*/ 322686 h 3276057"/>
                  <a:gd name="csX17" fmla="*/ 5652703 w 8165197"/>
                  <a:gd name="csY17" fmla="*/ 67505 h 3276057"/>
                  <a:gd name="csX18" fmla="*/ 5833456 w 8165197"/>
                  <a:gd name="csY18" fmla="*/ 24974 h 3276057"/>
                  <a:gd name="csX19" fmla="*/ 6396982 w 8165197"/>
                  <a:gd name="csY19" fmla="*/ 56872 h 3276057"/>
                  <a:gd name="csX20" fmla="*/ 6673428 w 8165197"/>
                  <a:gd name="csY20" fmla="*/ 322686 h 3276057"/>
                  <a:gd name="csX21" fmla="*/ 6992406 w 8165197"/>
                  <a:gd name="csY21" fmla="*/ 35607 h 3276057"/>
                  <a:gd name="csX22" fmla="*/ 7789847 w 8165197"/>
                  <a:gd name="csY22" fmla="*/ 14342 h 3276057"/>
                  <a:gd name="csX0" fmla="*/ 7574546 w 8165197"/>
                  <a:gd name="csY0" fmla="*/ 2878462 h 3255081"/>
                  <a:gd name="csX1" fmla="*/ 7612587 w 8165197"/>
                  <a:gd name="csY1" fmla="*/ 2855939 h 3255081"/>
                  <a:gd name="csX2" fmla="*/ 138097 w 8165197"/>
                  <a:gd name="csY2" fmla="*/ 3254976 h 3255081"/>
                  <a:gd name="csX3" fmla="*/ 21846 w 8165197"/>
                  <a:gd name="csY3" fmla="*/ 431265 h 3255081"/>
                  <a:gd name="csX4" fmla="*/ 644768 w 8165197"/>
                  <a:gd name="csY4" fmla="*/ 1449737 h 3255081"/>
                  <a:gd name="csX5" fmla="*/ 931847 w 8165197"/>
                  <a:gd name="csY5" fmla="*/ 769253 h 3255081"/>
                  <a:gd name="csX6" fmla="*/ 1442210 w 8165197"/>
                  <a:gd name="csY6" fmla="*/ 1439104 h 3255081"/>
                  <a:gd name="csX7" fmla="*/ 1622963 w 8165197"/>
                  <a:gd name="csY7" fmla="*/ 747988 h 3255081"/>
                  <a:gd name="csX8" fmla="*/ 2090796 w 8165197"/>
                  <a:gd name="csY8" fmla="*/ 1694286 h 3255081"/>
                  <a:gd name="csX9" fmla="*/ 2377875 w 8165197"/>
                  <a:gd name="csY9" fmla="*/ 684193 h 3255081"/>
                  <a:gd name="csX10" fmla="*/ 2920135 w 8165197"/>
                  <a:gd name="csY10" fmla="*/ 1003169 h 3255081"/>
                  <a:gd name="csX11" fmla="*/ 3281642 w 8165197"/>
                  <a:gd name="csY11" fmla="*/ 694825 h 3255081"/>
                  <a:gd name="csX12" fmla="*/ 3792005 w 8165197"/>
                  <a:gd name="csY12" fmla="*/ 1003170 h 3255081"/>
                  <a:gd name="csX13" fmla="*/ 4196043 w 8165197"/>
                  <a:gd name="csY13" fmla="*/ 567235 h 3255081"/>
                  <a:gd name="csX14" fmla="*/ 4610712 w 8165197"/>
                  <a:gd name="csY14" fmla="*/ 131301 h 3255081"/>
                  <a:gd name="csX15" fmla="*/ 5195503 w 8165197"/>
                  <a:gd name="csY15" fmla="*/ 67504 h 3255081"/>
                  <a:gd name="csX16" fmla="*/ 5471950 w 8165197"/>
                  <a:gd name="csY16" fmla="*/ 322686 h 3255081"/>
                  <a:gd name="csX17" fmla="*/ 5652703 w 8165197"/>
                  <a:gd name="csY17" fmla="*/ 67505 h 3255081"/>
                  <a:gd name="csX18" fmla="*/ 5833456 w 8165197"/>
                  <a:gd name="csY18" fmla="*/ 24974 h 3255081"/>
                  <a:gd name="csX19" fmla="*/ 6396982 w 8165197"/>
                  <a:gd name="csY19" fmla="*/ 56872 h 3255081"/>
                  <a:gd name="csX20" fmla="*/ 6673428 w 8165197"/>
                  <a:gd name="csY20" fmla="*/ 322686 h 3255081"/>
                  <a:gd name="csX21" fmla="*/ 6992406 w 8165197"/>
                  <a:gd name="csY21" fmla="*/ 35607 h 3255081"/>
                  <a:gd name="csX22" fmla="*/ 7789847 w 8165197"/>
                  <a:gd name="csY22" fmla="*/ 14342 h 3255081"/>
                  <a:gd name="csX0" fmla="*/ 7574546 w 8165197"/>
                  <a:gd name="csY0" fmla="*/ 2878462 h 3255081"/>
                  <a:gd name="csX1" fmla="*/ 7612587 w 8165197"/>
                  <a:gd name="csY1" fmla="*/ 2855939 h 3255081"/>
                  <a:gd name="csX2" fmla="*/ 138097 w 8165197"/>
                  <a:gd name="csY2" fmla="*/ 3254976 h 3255081"/>
                  <a:gd name="csX3" fmla="*/ 21846 w 8165197"/>
                  <a:gd name="csY3" fmla="*/ 431265 h 3255081"/>
                  <a:gd name="csX4" fmla="*/ 644768 w 8165197"/>
                  <a:gd name="csY4" fmla="*/ 1449737 h 3255081"/>
                  <a:gd name="csX5" fmla="*/ 931847 w 8165197"/>
                  <a:gd name="csY5" fmla="*/ 769253 h 3255081"/>
                  <a:gd name="csX6" fmla="*/ 1442210 w 8165197"/>
                  <a:gd name="csY6" fmla="*/ 1439104 h 3255081"/>
                  <a:gd name="csX7" fmla="*/ 1622963 w 8165197"/>
                  <a:gd name="csY7" fmla="*/ 747988 h 3255081"/>
                  <a:gd name="csX8" fmla="*/ 2090796 w 8165197"/>
                  <a:gd name="csY8" fmla="*/ 1694286 h 3255081"/>
                  <a:gd name="csX9" fmla="*/ 2377875 w 8165197"/>
                  <a:gd name="csY9" fmla="*/ 684193 h 3255081"/>
                  <a:gd name="csX10" fmla="*/ 2920135 w 8165197"/>
                  <a:gd name="csY10" fmla="*/ 1003169 h 3255081"/>
                  <a:gd name="csX11" fmla="*/ 3281642 w 8165197"/>
                  <a:gd name="csY11" fmla="*/ 694825 h 3255081"/>
                  <a:gd name="csX12" fmla="*/ 3792005 w 8165197"/>
                  <a:gd name="csY12" fmla="*/ 1003170 h 3255081"/>
                  <a:gd name="csX13" fmla="*/ 4196043 w 8165197"/>
                  <a:gd name="csY13" fmla="*/ 567235 h 3255081"/>
                  <a:gd name="csX14" fmla="*/ 4610712 w 8165197"/>
                  <a:gd name="csY14" fmla="*/ 131301 h 3255081"/>
                  <a:gd name="csX15" fmla="*/ 5195503 w 8165197"/>
                  <a:gd name="csY15" fmla="*/ 67504 h 3255081"/>
                  <a:gd name="csX16" fmla="*/ 5471950 w 8165197"/>
                  <a:gd name="csY16" fmla="*/ 322686 h 3255081"/>
                  <a:gd name="csX17" fmla="*/ 5652703 w 8165197"/>
                  <a:gd name="csY17" fmla="*/ 67505 h 3255081"/>
                  <a:gd name="csX18" fmla="*/ 5833456 w 8165197"/>
                  <a:gd name="csY18" fmla="*/ 24974 h 3255081"/>
                  <a:gd name="csX19" fmla="*/ 6396982 w 8165197"/>
                  <a:gd name="csY19" fmla="*/ 56872 h 3255081"/>
                  <a:gd name="csX20" fmla="*/ 6673428 w 8165197"/>
                  <a:gd name="csY20" fmla="*/ 322686 h 3255081"/>
                  <a:gd name="csX21" fmla="*/ 6992406 w 8165197"/>
                  <a:gd name="csY21" fmla="*/ 35607 h 3255081"/>
                  <a:gd name="csX22" fmla="*/ 7789847 w 8165197"/>
                  <a:gd name="csY22" fmla="*/ 14342 h 3255081"/>
                  <a:gd name="csX0" fmla="*/ 7554245 w 8144896"/>
                  <a:gd name="csY0" fmla="*/ 2878462 h 3255081"/>
                  <a:gd name="csX1" fmla="*/ 7592286 w 8144896"/>
                  <a:gd name="csY1" fmla="*/ 2855939 h 3255081"/>
                  <a:gd name="csX2" fmla="*/ 117796 w 8144896"/>
                  <a:gd name="csY2" fmla="*/ 3254976 h 3255081"/>
                  <a:gd name="csX3" fmla="*/ 1545 w 8144896"/>
                  <a:gd name="csY3" fmla="*/ 431265 h 3255081"/>
                  <a:gd name="csX4" fmla="*/ 624467 w 8144896"/>
                  <a:gd name="csY4" fmla="*/ 1449737 h 3255081"/>
                  <a:gd name="csX5" fmla="*/ 911546 w 8144896"/>
                  <a:gd name="csY5" fmla="*/ 769253 h 3255081"/>
                  <a:gd name="csX6" fmla="*/ 1421909 w 8144896"/>
                  <a:gd name="csY6" fmla="*/ 1439104 h 3255081"/>
                  <a:gd name="csX7" fmla="*/ 1602662 w 8144896"/>
                  <a:gd name="csY7" fmla="*/ 747988 h 3255081"/>
                  <a:gd name="csX8" fmla="*/ 2070495 w 8144896"/>
                  <a:gd name="csY8" fmla="*/ 1694286 h 3255081"/>
                  <a:gd name="csX9" fmla="*/ 2357574 w 8144896"/>
                  <a:gd name="csY9" fmla="*/ 684193 h 3255081"/>
                  <a:gd name="csX10" fmla="*/ 2899834 w 8144896"/>
                  <a:gd name="csY10" fmla="*/ 1003169 h 3255081"/>
                  <a:gd name="csX11" fmla="*/ 3261341 w 8144896"/>
                  <a:gd name="csY11" fmla="*/ 694825 h 3255081"/>
                  <a:gd name="csX12" fmla="*/ 3771704 w 8144896"/>
                  <a:gd name="csY12" fmla="*/ 1003170 h 3255081"/>
                  <a:gd name="csX13" fmla="*/ 4175742 w 8144896"/>
                  <a:gd name="csY13" fmla="*/ 567235 h 3255081"/>
                  <a:gd name="csX14" fmla="*/ 4590411 w 8144896"/>
                  <a:gd name="csY14" fmla="*/ 131301 h 3255081"/>
                  <a:gd name="csX15" fmla="*/ 5175202 w 8144896"/>
                  <a:gd name="csY15" fmla="*/ 67504 h 3255081"/>
                  <a:gd name="csX16" fmla="*/ 5451649 w 8144896"/>
                  <a:gd name="csY16" fmla="*/ 322686 h 3255081"/>
                  <a:gd name="csX17" fmla="*/ 5632402 w 8144896"/>
                  <a:gd name="csY17" fmla="*/ 67505 h 3255081"/>
                  <a:gd name="csX18" fmla="*/ 5813155 w 8144896"/>
                  <a:gd name="csY18" fmla="*/ 24974 h 3255081"/>
                  <a:gd name="csX19" fmla="*/ 6376681 w 8144896"/>
                  <a:gd name="csY19" fmla="*/ 56872 h 3255081"/>
                  <a:gd name="csX20" fmla="*/ 6653127 w 8144896"/>
                  <a:gd name="csY20" fmla="*/ 322686 h 3255081"/>
                  <a:gd name="csX21" fmla="*/ 6972105 w 8144896"/>
                  <a:gd name="csY21" fmla="*/ 35607 h 3255081"/>
                  <a:gd name="csX22" fmla="*/ 7769546 w 8144896"/>
                  <a:gd name="csY22" fmla="*/ 14342 h 3255081"/>
                  <a:gd name="csX0" fmla="*/ 7554902 w 8145553"/>
                  <a:gd name="csY0" fmla="*/ 2878462 h 3245357"/>
                  <a:gd name="csX1" fmla="*/ 7592943 w 8145553"/>
                  <a:gd name="csY1" fmla="*/ 2855939 h 3245357"/>
                  <a:gd name="csX2" fmla="*/ 79542 w 8145553"/>
                  <a:gd name="csY2" fmla="*/ 3245248 h 3245357"/>
                  <a:gd name="csX3" fmla="*/ 2202 w 8145553"/>
                  <a:gd name="csY3" fmla="*/ 431265 h 3245357"/>
                  <a:gd name="csX4" fmla="*/ 625124 w 8145553"/>
                  <a:gd name="csY4" fmla="*/ 1449737 h 3245357"/>
                  <a:gd name="csX5" fmla="*/ 912203 w 8145553"/>
                  <a:gd name="csY5" fmla="*/ 769253 h 3245357"/>
                  <a:gd name="csX6" fmla="*/ 1422566 w 8145553"/>
                  <a:gd name="csY6" fmla="*/ 1439104 h 3245357"/>
                  <a:gd name="csX7" fmla="*/ 1603319 w 8145553"/>
                  <a:gd name="csY7" fmla="*/ 747988 h 3245357"/>
                  <a:gd name="csX8" fmla="*/ 2071152 w 8145553"/>
                  <a:gd name="csY8" fmla="*/ 1694286 h 3245357"/>
                  <a:gd name="csX9" fmla="*/ 2358231 w 8145553"/>
                  <a:gd name="csY9" fmla="*/ 684193 h 3245357"/>
                  <a:gd name="csX10" fmla="*/ 2900491 w 8145553"/>
                  <a:gd name="csY10" fmla="*/ 1003169 h 3245357"/>
                  <a:gd name="csX11" fmla="*/ 3261998 w 8145553"/>
                  <a:gd name="csY11" fmla="*/ 694825 h 3245357"/>
                  <a:gd name="csX12" fmla="*/ 3772361 w 8145553"/>
                  <a:gd name="csY12" fmla="*/ 1003170 h 3245357"/>
                  <a:gd name="csX13" fmla="*/ 4176399 w 8145553"/>
                  <a:gd name="csY13" fmla="*/ 567235 h 3245357"/>
                  <a:gd name="csX14" fmla="*/ 4591068 w 8145553"/>
                  <a:gd name="csY14" fmla="*/ 131301 h 3245357"/>
                  <a:gd name="csX15" fmla="*/ 5175859 w 8145553"/>
                  <a:gd name="csY15" fmla="*/ 67504 h 3245357"/>
                  <a:gd name="csX16" fmla="*/ 5452306 w 8145553"/>
                  <a:gd name="csY16" fmla="*/ 322686 h 3245357"/>
                  <a:gd name="csX17" fmla="*/ 5633059 w 8145553"/>
                  <a:gd name="csY17" fmla="*/ 67505 h 3245357"/>
                  <a:gd name="csX18" fmla="*/ 5813812 w 8145553"/>
                  <a:gd name="csY18" fmla="*/ 24974 h 3245357"/>
                  <a:gd name="csX19" fmla="*/ 6377338 w 8145553"/>
                  <a:gd name="csY19" fmla="*/ 56872 h 3245357"/>
                  <a:gd name="csX20" fmla="*/ 6653784 w 8145553"/>
                  <a:gd name="csY20" fmla="*/ 322686 h 3245357"/>
                  <a:gd name="csX21" fmla="*/ 6972762 w 8145553"/>
                  <a:gd name="csY21" fmla="*/ 35607 h 3245357"/>
                  <a:gd name="csX22" fmla="*/ 7770203 w 8145553"/>
                  <a:gd name="csY22" fmla="*/ 14342 h 3245357"/>
                  <a:gd name="csX0" fmla="*/ 7554902 w 8145553"/>
                  <a:gd name="csY0" fmla="*/ 2878462 h 3245667"/>
                  <a:gd name="csX1" fmla="*/ 7592943 w 8145553"/>
                  <a:gd name="csY1" fmla="*/ 3050492 h 3245667"/>
                  <a:gd name="csX2" fmla="*/ 79542 w 8145553"/>
                  <a:gd name="csY2" fmla="*/ 3245248 h 3245667"/>
                  <a:gd name="csX3" fmla="*/ 2202 w 8145553"/>
                  <a:gd name="csY3" fmla="*/ 431265 h 3245667"/>
                  <a:gd name="csX4" fmla="*/ 625124 w 8145553"/>
                  <a:gd name="csY4" fmla="*/ 1449737 h 3245667"/>
                  <a:gd name="csX5" fmla="*/ 912203 w 8145553"/>
                  <a:gd name="csY5" fmla="*/ 769253 h 3245667"/>
                  <a:gd name="csX6" fmla="*/ 1422566 w 8145553"/>
                  <a:gd name="csY6" fmla="*/ 1439104 h 3245667"/>
                  <a:gd name="csX7" fmla="*/ 1603319 w 8145553"/>
                  <a:gd name="csY7" fmla="*/ 747988 h 3245667"/>
                  <a:gd name="csX8" fmla="*/ 2071152 w 8145553"/>
                  <a:gd name="csY8" fmla="*/ 1694286 h 3245667"/>
                  <a:gd name="csX9" fmla="*/ 2358231 w 8145553"/>
                  <a:gd name="csY9" fmla="*/ 684193 h 3245667"/>
                  <a:gd name="csX10" fmla="*/ 2900491 w 8145553"/>
                  <a:gd name="csY10" fmla="*/ 1003169 h 3245667"/>
                  <a:gd name="csX11" fmla="*/ 3261998 w 8145553"/>
                  <a:gd name="csY11" fmla="*/ 694825 h 3245667"/>
                  <a:gd name="csX12" fmla="*/ 3772361 w 8145553"/>
                  <a:gd name="csY12" fmla="*/ 1003170 h 3245667"/>
                  <a:gd name="csX13" fmla="*/ 4176399 w 8145553"/>
                  <a:gd name="csY13" fmla="*/ 567235 h 3245667"/>
                  <a:gd name="csX14" fmla="*/ 4591068 w 8145553"/>
                  <a:gd name="csY14" fmla="*/ 131301 h 3245667"/>
                  <a:gd name="csX15" fmla="*/ 5175859 w 8145553"/>
                  <a:gd name="csY15" fmla="*/ 67504 h 3245667"/>
                  <a:gd name="csX16" fmla="*/ 5452306 w 8145553"/>
                  <a:gd name="csY16" fmla="*/ 322686 h 3245667"/>
                  <a:gd name="csX17" fmla="*/ 5633059 w 8145553"/>
                  <a:gd name="csY17" fmla="*/ 67505 h 3245667"/>
                  <a:gd name="csX18" fmla="*/ 5813812 w 8145553"/>
                  <a:gd name="csY18" fmla="*/ 24974 h 3245667"/>
                  <a:gd name="csX19" fmla="*/ 6377338 w 8145553"/>
                  <a:gd name="csY19" fmla="*/ 56872 h 3245667"/>
                  <a:gd name="csX20" fmla="*/ 6653784 w 8145553"/>
                  <a:gd name="csY20" fmla="*/ 322686 h 3245667"/>
                  <a:gd name="csX21" fmla="*/ 6972762 w 8145553"/>
                  <a:gd name="csY21" fmla="*/ 35607 h 3245667"/>
                  <a:gd name="csX22" fmla="*/ 7770203 w 8145553"/>
                  <a:gd name="csY22" fmla="*/ 14342 h 3245667"/>
                  <a:gd name="csX0" fmla="*/ 7788366 w 8211101"/>
                  <a:gd name="csY0" fmla="*/ 18531 h 3245667"/>
                  <a:gd name="csX1" fmla="*/ 7592943 w 8211101"/>
                  <a:gd name="csY1" fmla="*/ 3050492 h 3245667"/>
                  <a:gd name="csX2" fmla="*/ 79542 w 8211101"/>
                  <a:gd name="csY2" fmla="*/ 3245248 h 3245667"/>
                  <a:gd name="csX3" fmla="*/ 2202 w 8211101"/>
                  <a:gd name="csY3" fmla="*/ 431265 h 3245667"/>
                  <a:gd name="csX4" fmla="*/ 625124 w 8211101"/>
                  <a:gd name="csY4" fmla="*/ 1449737 h 3245667"/>
                  <a:gd name="csX5" fmla="*/ 912203 w 8211101"/>
                  <a:gd name="csY5" fmla="*/ 769253 h 3245667"/>
                  <a:gd name="csX6" fmla="*/ 1422566 w 8211101"/>
                  <a:gd name="csY6" fmla="*/ 1439104 h 3245667"/>
                  <a:gd name="csX7" fmla="*/ 1603319 w 8211101"/>
                  <a:gd name="csY7" fmla="*/ 747988 h 3245667"/>
                  <a:gd name="csX8" fmla="*/ 2071152 w 8211101"/>
                  <a:gd name="csY8" fmla="*/ 1694286 h 3245667"/>
                  <a:gd name="csX9" fmla="*/ 2358231 w 8211101"/>
                  <a:gd name="csY9" fmla="*/ 684193 h 3245667"/>
                  <a:gd name="csX10" fmla="*/ 2900491 w 8211101"/>
                  <a:gd name="csY10" fmla="*/ 1003169 h 3245667"/>
                  <a:gd name="csX11" fmla="*/ 3261998 w 8211101"/>
                  <a:gd name="csY11" fmla="*/ 694825 h 3245667"/>
                  <a:gd name="csX12" fmla="*/ 3772361 w 8211101"/>
                  <a:gd name="csY12" fmla="*/ 1003170 h 3245667"/>
                  <a:gd name="csX13" fmla="*/ 4176399 w 8211101"/>
                  <a:gd name="csY13" fmla="*/ 567235 h 3245667"/>
                  <a:gd name="csX14" fmla="*/ 4591068 w 8211101"/>
                  <a:gd name="csY14" fmla="*/ 131301 h 3245667"/>
                  <a:gd name="csX15" fmla="*/ 5175859 w 8211101"/>
                  <a:gd name="csY15" fmla="*/ 67504 h 3245667"/>
                  <a:gd name="csX16" fmla="*/ 5452306 w 8211101"/>
                  <a:gd name="csY16" fmla="*/ 322686 h 3245667"/>
                  <a:gd name="csX17" fmla="*/ 5633059 w 8211101"/>
                  <a:gd name="csY17" fmla="*/ 67505 h 3245667"/>
                  <a:gd name="csX18" fmla="*/ 5813812 w 8211101"/>
                  <a:gd name="csY18" fmla="*/ 24974 h 3245667"/>
                  <a:gd name="csX19" fmla="*/ 6377338 w 8211101"/>
                  <a:gd name="csY19" fmla="*/ 56872 h 3245667"/>
                  <a:gd name="csX20" fmla="*/ 6653784 w 8211101"/>
                  <a:gd name="csY20" fmla="*/ 322686 h 3245667"/>
                  <a:gd name="csX21" fmla="*/ 6972762 w 8211101"/>
                  <a:gd name="csY21" fmla="*/ 35607 h 3245667"/>
                  <a:gd name="csX22" fmla="*/ 7770203 w 8211101"/>
                  <a:gd name="csY22" fmla="*/ 14342 h 3245667"/>
                  <a:gd name="csX0" fmla="*/ 7788366 w 8211101"/>
                  <a:gd name="csY0" fmla="*/ 18531 h 3245667"/>
                  <a:gd name="csX1" fmla="*/ 7592943 w 8211101"/>
                  <a:gd name="csY1" fmla="*/ 3050492 h 3245667"/>
                  <a:gd name="csX2" fmla="*/ 79542 w 8211101"/>
                  <a:gd name="csY2" fmla="*/ 3245248 h 3245667"/>
                  <a:gd name="csX3" fmla="*/ 2202 w 8211101"/>
                  <a:gd name="csY3" fmla="*/ 431265 h 3245667"/>
                  <a:gd name="csX4" fmla="*/ 625124 w 8211101"/>
                  <a:gd name="csY4" fmla="*/ 1449737 h 3245667"/>
                  <a:gd name="csX5" fmla="*/ 912203 w 8211101"/>
                  <a:gd name="csY5" fmla="*/ 769253 h 3245667"/>
                  <a:gd name="csX6" fmla="*/ 1422566 w 8211101"/>
                  <a:gd name="csY6" fmla="*/ 1439104 h 3245667"/>
                  <a:gd name="csX7" fmla="*/ 1603319 w 8211101"/>
                  <a:gd name="csY7" fmla="*/ 747988 h 3245667"/>
                  <a:gd name="csX8" fmla="*/ 2071152 w 8211101"/>
                  <a:gd name="csY8" fmla="*/ 1694286 h 3245667"/>
                  <a:gd name="csX9" fmla="*/ 2358231 w 8211101"/>
                  <a:gd name="csY9" fmla="*/ 684193 h 3245667"/>
                  <a:gd name="csX10" fmla="*/ 2900491 w 8211101"/>
                  <a:gd name="csY10" fmla="*/ 1003169 h 3245667"/>
                  <a:gd name="csX11" fmla="*/ 3261998 w 8211101"/>
                  <a:gd name="csY11" fmla="*/ 694825 h 3245667"/>
                  <a:gd name="csX12" fmla="*/ 3772361 w 8211101"/>
                  <a:gd name="csY12" fmla="*/ 1003170 h 3245667"/>
                  <a:gd name="csX13" fmla="*/ 4176399 w 8211101"/>
                  <a:gd name="csY13" fmla="*/ 567235 h 3245667"/>
                  <a:gd name="csX14" fmla="*/ 4591068 w 8211101"/>
                  <a:gd name="csY14" fmla="*/ 131301 h 3245667"/>
                  <a:gd name="csX15" fmla="*/ 5175859 w 8211101"/>
                  <a:gd name="csY15" fmla="*/ 67504 h 3245667"/>
                  <a:gd name="csX16" fmla="*/ 5452306 w 8211101"/>
                  <a:gd name="csY16" fmla="*/ 322686 h 3245667"/>
                  <a:gd name="csX17" fmla="*/ 5633059 w 8211101"/>
                  <a:gd name="csY17" fmla="*/ 67505 h 3245667"/>
                  <a:gd name="csX18" fmla="*/ 5813812 w 8211101"/>
                  <a:gd name="csY18" fmla="*/ 24974 h 3245667"/>
                  <a:gd name="csX19" fmla="*/ 6377338 w 8211101"/>
                  <a:gd name="csY19" fmla="*/ 56872 h 3245667"/>
                  <a:gd name="csX20" fmla="*/ 6653784 w 8211101"/>
                  <a:gd name="csY20" fmla="*/ 322686 h 3245667"/>
                  <a:gd name="csX21" fmla="*/ 6972762 w 8211101"/>
                  <a:gd name="csY21" fmla="*/ 35607 h 3245667"/>
                  <a:gd name="csX22" fmla="*/ 7770203 w 8211101"/>
                  <a:gd name="csY22" fmla="*/ 14342 h 3245667"/>
                  <a:gd name="csX0" fmla="*/ 7788366 w 8211101"/>
                  <a:gd name="csY0" fmla="*/ 4189 h 3231325"/>
                  <a:gd name="csX1" fmla="*/ 7592943 w 8211101"/>
                  <a:gd name="csY1" fmla="*/ 3036150 h 3231325"/>
                  <a:gd name="csX2" fmla="*/ 79542 w 8211101"/>
                  <a:gd name="csY2" fmla="*/ 3230906 h 3231325"/>
                  <a:gd name="csX3" fmla="*/ 2202 w 8211101"/>
                  <a:gd name="csY3" fmla="*/ 416923 h 3231325"/>
                  <a:gd name="csX4" fmla="*/ 625124 w 8211101"/>
                  <a:gd name="csY4" fmla="*/ 1435395 h 3231325"/>
                  <a:gd name="csX5" fmla="*/ 912203 w 8211101"/>
                  <a:gd name="csY5" fmla="*/ 754911 h 3231325"/>
                  <a:gd name="csX6" fmla="*/ 1422566 w 8211101"/>
                  <a:gd name="csY6" fmla="*/ 1424762 h 3231325"/>
                  <a:gd name="csX7" fmla="*/ 1603319 w 8211101"/>
                  <a:gd name="csY7" fmla="*/ 733646 h 3231325"/>
                  <a:gd name="csX8" fmla="*/ 2071152 w 8211101"/>
                  <a:gd name="csY8" fmla="*/ 1679944 h 3231325"/>
                  <a:gd name="csX9" fmla="*/ 2358231 w 8211101"/>
                  <a:gd name="csY9" fmla="*/ 669851 h 3231325"/>
                  <a:gd name="csX10" fmla="*/ 2900491 w 8211101"/>
                  <a:gd name="csY10" fmla="*/ 988827 h 3231325"/>
                  <a:gd name="csX11" fmla="*/ 3261998 w 8211101"/>
                  <a:gd name="csY11" fmla="*/ 680483 h 3231325"/>
                  <a:gd name="csX12" fmla="*/ 3772361 w 8211101"/>
                  <a:gd name="csY12" fmla="*/ 988828 h 3231325"/>
                  <a:gd name="csX13" fmla="*/ 4176399 w 8211101"/>
                  <a:gd name="csY13" fmla="*/ 552893 h 3231325"/>
                  <a:gd name="csX14" fmla="*/ 4591068 w 8211101"/>
                  <a:gd name="csY14" fmla="*/ 116959 h 3231325"/>
                  <a:gd name="csX15" fmla="*/ 5175859 w 8211101"/>
                  <a:gd name="csY15" fmla="*/ 53162 h 3231325"/>
                  <a:gd name="csX16" fmla="*/ 5452306 w 8211101"/>
                  <a:gd name="csY16" fmla="*/ 308344 h 3231325"/>
                  <a:gd name="csX17" fmla="*/ 5633059 w 8211101"/>
                  <a:gd name="csY17" fmla="*/ 53163 h 3231325"/>
                  <a:gd name="csX18" fmla="*/ 5813812 w 8211101"/>
                  <a:gd name="csY18" fmla="*/ 10632 h 3231325"/>
                  <a:gd name="csX19" fmla="*/ 6377338 w 8211101"/>
                  <a:gd name="csY19" fmla="*/ 42530 h 3231325"/>
                  <a:gd name="csX20" fmla="*/ 6653784 w 8211101"/>
                  <a:gd name="csY20" fmla="*/ 308344 h 3231325"/>
                  <a:gd name="csX21" fmla="*/ 6972762 w 8211101"/>
                  <a:gd name="csY21" fmla="*/ 21265 h 3231325"/>
                  <a:gd name="csX22" fmla="*/ 7770203 w 8211101"/>
                  <a:gd name="csY22" fmla="*/ 0 h 3231325"/>
                  <a:gd name="csX0" fmla="*/ 7788366 w 8211101"/>
                  <a:gd name="csY0" fmla="*/ 4 h 3227140"/>
                  <a:gd name="csX1" fmla="*/ 7592943 w 8211101"/>
                  <a:gd name="csY1" fmla="*/ 3031965 h 3227140"/>
                  <a:gd name="csX2" fmla="*/ 79542 w 8211101"/>
                  <a:gd name="csY2" fmla="*/ 3226721 h 3227140"/>
                  <a:gd name="csX3" fmla="*/ 2202 w 8211101"/>
                  <a:gd name="csY3" fmla="*/ 412738 h 3227140"/>
                  <a:gd name="csX4" fmla="*/ 625124 w 8211101"/>
                  <a:gd name="csY4" fmla="*/ 1431210 h 3227140"/>
                  <a:gd name="csX5" fmla="*/ 912203 w 8211101"/>
                  <a:gd name="csY5" fmla="*/ 750726 h 3227140"/>
                  <a:gd name="csX6" fmla="*/ 1422566 w 8211101"/>
                  <a:gd name="csY6" fmla="*/ 1420577 h 3227140"/>
                  <a:gd name="csX7" fmla="*/ 1603319 w 8211101"/>
                  <a:gd name="csY7" fmla="*/ 729461 h 3227140"/>
                  <a:gd name="csX8" fmla="*/ 2071152 w 8211101"/>
                  <a:gd name="csY8" fmla="*/ 1675759 h 3227140"/>
                  <a:gd name="csX9" fmla="*/ 2358231 w 8211101"/>
                  <a:gd name="csY9" fmla="*/ 665666 h 3227140"/>
                  <a:gd name="csX10" fmla="*/ 2900491 w 8211101"/>
                  <a:gd name="csY10" fmla="*/ 984642 h 3227140"/>
                  <a:gd name="csX11" fmla="*/ 3261998 w 8211101"/>
                  <a:gd name="csY11" fmla="*/ 676298 h 3227140"/>
                  <a:gd name="csX12" fmla="*/ 3772361 w 8211101"/>
                  <a:gd name="csY12" fmla="*/ 984643 h 3227140"/>
                  <a:gd name="csX13" fmla="*/ 4176399 w 8211101"/>
                  <a:gd name="csY13" fmla="*/ 548708 h 3227140"/>
                  <a:gd name="csX14" fmla="*/ 4591068 w 8211101"/>
                  <a:gd name="csY14" fmla="*/ 112774 h 3227140"/>
                  <a:gd name="csX15" fmla="*/ 5175859 w 8211101"/>
                  <a:gd name="csY15" fmla="*/ 48977 h 3227140"/>
                  <a:gd name="csX16" fmla="*/ 5452306 w 8211101"/>
                  <a:gd name="csY16" fmla="*/ 304159 h 3227140"/>
                  <a:gd name="csX17" fmla="*/ 5633059 w 8211101"/>
                  <a:gd name="csY17" fmla="*/ 48978 h 3227140"/>
                  <a:gd name="csX18" fmla="*/ 5813812 w 8211101"/>
                  <a:gd name="csY18" fmla="*/ 6447 h 3227140"/>
                  <a:gd name="csX19" fmla="*/ 6377338 w 8211101"/>
                  <a:gd name="csY19" fmla="*/ 38345 h 3227140"/>
                  <a:gd name="csX20" fmla="*/ 6653784 w 8211101"/>
                  <a:gd name="csY20" fmla="*/ 304159 h 3227140"/>
                  <a:gd name="csX21" fmla="*/ 6972762 w 8211101"/>
                  <a:gd name="csY21" fmla="*/ 17080 h 3227140"/>
                  <a:gd name="csX22" fmla="*/ 7877207 w 8211101"/>
                  <a:gd name="csY22" fmla="*/ 132002 h 3227140"/>
                  <a:gd name="csX0" fmla="*/ 7788366 w 8211101"/>
                  <a:gd name="csY0" fmla="*/ 4 h 3227140"/>
                  <a:gd name="csX1" fmla="*/ 7592943 w 8211101"/>
                  <a:gd name="csY1" fmla="*/ 3031965 h 3227140"/>
                  <a:gd name="csX2" fmla="*/ 79542 w 8211101"/>
                  <a:gd name="csY2" fmla="*/ 3226721 h 3227140"/>
                  <a:gd name="csX3" fmla="*/ 2202 w 8211101"/>
                  <a:gd name="csY3" fmla="*/ 412738 h 3227140"/>
                  <a:gd name="csX4" fmla="*/ 625124 w 8211101"/>
                  <a:gd name="csY4" fmla="*/ 1431210 h 3227140"/>
                  <a:gd name="csX5" fmla="*/ 912203 w 8211101"/>
                  <a:gd name="csY5" fmla="*/ 750726 h 3227140"/>
                  <a:gd name="csX6" fmla="*/ 1422566 w 8211101"/>
                  <a:gd name="csY6" fmla="*/ 1420577 h 3227140"/>
                  <a:gd name="csX7" fmla="*/ 1603319 w 8211101"/>
                  <a:gd name="csY7" fmla="*/ 729461 h 3227140"/>
                  <a:gd name="csX8" fmla="*/ 2071152 w 8211101"/>
                  <a:gd name="csY8" fmla="*/ 1675759 h 3227140"/>
                  <a:gd name="csX9" fmla="*/ 2358231 w 8211101"/>
                  <a:gd name="csY9" fmla="*/ 665666 h 3227140"/>
                  <a:gd name="csX10" fmla="*/ 2900491 w 8211101"/>
                  <a:gd name="csY10" fmla="*/ 984642 h 3227140"/>
                  <a:gd name="csX11" fmla="*/ 3261998 w 8211101"/>
                  <a:gd name="csY11" fmla="*/ 676298 h 3227140"/>
                  <a:gd name="csX12" fmla="*/ 3772361 w 8211101"/>
                  <a:gd name="csY12" fmla="*/ 984643 h 3227140"/>
                  <a:gd name="csX13" fmla="*/ 4176399 w 8211101"/>
                  <a:gd name="csY13" fmla="*/ 548708 h 3227140"/>
                  <a:gd name="csX14" fmla="*/ 4591068 w 8211101"/>
                  <a:gd name="csY14" fmla="*/ 112774 h 3227140"/>
                  <a:gd name="csX15" fmla="*/ 5175859 w 8211101"/>
                  <a:gd name="csY15" fmla="*/ 48977 h 3227140"/>
                  <a:gd name="csX16" fmla="*/ 5452306 w 8211101"/>
                  <a:gd name="csY16" fmla="*/ 304159 h 3227140"/>
                  <a:gd name="csX17" fmla="*/ 5633059 w 8211101"/>
                  <a:gd name="csY17" fmla="*/ 48978 h 3227140"/>
                  <a:gd name="csX18" fmla="*/ 5813812 w 8211101"/>
                  <a:gd name="csY18" fmla="*/ 6447 h 3227140"/>
                  <a:gd name="csX19" fmla="*/ 6377338 w 8211101"/>
                  <a:gd name="csY19" fmla="*/ 38345 h 3227140"/>
                  <a:gd name="csX20" fmla="*/ 6653784 w 8211101"/>
                  <a:gd name="csY20" fmla="*/ 304159 h 3227140"/>
                  <a:gd name="csX21" fmla="*/ 6972762 w 8211101"/>
                  <a:gd name="csY21" fmla="*/ 17080 h 3227140"/>
                  <a:gd name="csX22" fmla="*/ 7741020 w 8211101"/>
                  <a:gd name="csY22" fmla="*/ 5542 h 3227140"/>
                  <a:gd name="csX0" fmla="*/ 7788366 w 8217797"/>
                  <a:gd name="csY0" fmla="*/ 4 h 3232686"/>
                  <a:gd name="csX1" fmla="*/ 7602671 w 8217797"/>
                  <a:gd name="csY1" fmla="*/ 3119514 h 3232686"/>
                  <a:gd name="csX2" fmla="*/ 79542 w 8217797"/>
                  <a:gd name="csY2" fmla="*/ 3226721 h 3232686"/>
                  <a:gd name="csX3" fmla="*/ 2202 w 8217797"/>
                  <a:gd name="csY3" fmla="*/ 412738 h 3232686"/>
                  <a:gd name="csX4" fmla="*/ 625124 w 8217797"/>
                  <a:gd name="csY4" fmla="*/ 1431210 h 3232686"/>
                  <a:gd name="csX5" fmla="*/ 912203 w 8217797"/>
                  <a:gd name="csY5" fmla="*/ 750726 h 3232686"/>
                  <a:gd name="csX6" fmla="*/ 1422566 w 8217797"/>
                  <a:gd name="csY6" fmla="*/ 1420577 h 3232686"/>
                  <a:gd name="csX7" fmla="*/ 1603319 w 8217797"/>
                  <a:gd name="csY7" fmla="*/ 729461 h 3232686"/>
                  <a:gd name="csX8" fmla="*/ 2071152 w 8217797"/>
                  <a:gd name="csY8" fmla="*/ 1675759 h 3232686"/>
                  <a:gd name="csX9" fmla="*/ 2358231 w 8217797"/>
                  <a:gd name="csY9" fmla="*/ 665666 h 3232686"/>
                  <a:gd name="csX10" fmla="*/ 2900491 w 8217797"/>
                  <a:gd name="csY10" fmla="*/ 984642 h 3232686"/>
                  <a:gd name="csX11" fmla="*/ 3261998 w 8217797"/>
                  <a:gd name="csY11" fmla="*/ 676298 h 3232686"/>
                  <a:gd name="csX12" fmla="*/ 3772361 w 8217797"/>
                  <a:gd name="csY12" fmla="*/ 984643 h 3232686"/>
                  <a:gd name="csX13" fmla="*/ 4176399 w 8217797"/>
                  <a:gd name="csY13" fmla="*/ 548708 h 3232686"/>
                  <a:gd name="csX14" fmla="*/ 4591068 w 8217797"/>
                  <a:gd name="csY14" fmla="*/ 112774 h 3232686"/>
                  <a:gd name="csX15" fmla="*/ 5175859 w 8217797"/>
                  <a:gd name="csY15" fmla="*/ 48977 h 3232686"/>
                  <a:gd name="csX16" fmla="*/ 5452306 w 8217797"/>
                  <a:gd name="csY16" fmla="*/ 304159 h 3232686"/>
                  <a:gd name="csX17" fmla="*/ 5633059 w 8217797"/>
                  <a:gd name="csY17" fmla="*/ 48978 h 3232686"/>
                  <a:gd name="csX18" fmla="*/ 5813812 w 8217797"/>
                  <a:gd name="csY18" fmla="*/ 6447 h 3232686"/>
                  <a:gd name="csX19" fmla="*/ 6377338 w 8217797"/>
                  <a:gd name="csY19" fmla="*/ 38345 h 3232686"/>
                  <a:gd name="csX20" fmla="*/ 6653784 w 8217797"/>
                  <a:gd name="csY20" fmla="*/ 304159 h 3232686"/>
                  <a:gd name="csX21" fmla="*/ 6972762 w 8217797"/>
                  <a:gd name="csY21" fmla="*/ 17080 h 3232686"/>
                  <a:gd name="csX22" fmla="*/ 7741020 w 8217797"/>
                  <a:gd name="csY22" fmla="*/ 5542 h 3232686"/>
                  <a:gd name="csX0" fmla="*/ 7788366 w 7788580"/>
                  <a:gd name="csY0" fmla="*/ 5 h 3232687"/>
                  <a:gd name="csX1" fmla="*/ 7602671 w 7788580"/>
                  <a:gd name="csY1" fmla="*/ 3119515 h 3232687"/>
                  <a:gd name="csX2" fmla="*/ 79542 w 7788580"/>
                  <a:gd name="csY2" fmla="*/ 3226722 h 3232687"/>
                  <a:gd name="csX3" fmla="*/ 2202 w 7788580"/>
                  <a:gd name="csY3" fmla="*/ 412739 h 3232687"/>
                  <a:gd name="csX4" fmla="*/ 625124 w 7788580"/>
                  <a:gd name="csY4" fmla="*/ 1431211 h 3232687"/>
                  <a:gd name="csX5" fmla="*/ 912203 w 7788580"/>
                  <a:gd name="csY5" fmla="*/ 750727 h 3232687"/>
                  <a:gd name="csX6" fmla="*/ 1422566 w 7788580"/>
                  <a:gd name="csY6" fmla="*/ 1420578 h 3232687"/>
                  <a:gd name="csX7" fmla="*/ 1603319 w 7788580"/>
                  <a:gd name="csY7" fmla="*/ 729462 h 3232687"/>
                  <a:gd name="csX8" fmla="*/ 2071152 w 7788580"/>
                  <a:gd name="csY8" fmla="*/ 1675760 h 3232687"/>
                  <a:gd name="csX9" fmla="*/ 2358231 w 7788580"/>
                  <a:gd name="csY9" fmla="*/ 665667 h 3232687"/>
                  <a:gd name="csX10" fmla="*/ 2900491 w 7788580"/>
                  <a:gd name="csY10" fmla="*/ 984643 h 3232687"/>
                  <a:gd name="csX11" fmla="*/ 3261998 w 7788580"/>
                  <a:gd name="csY11" fmla="*/ 676299 h 3232687"/>
                  <a:gd name="csX12" fmla="*/ 3772361 w 7788580"/>
                  <a:gd name="csY12" fmla="*/ 984644 h 3232687"/>
                  <a:gd name="csX13" fmla="*/ 4176399 w 7788580"/>
                  <a:gd name="csY13" fmla="*/ 548709 h 3232687"/>
                  <a:gd name="csX14" fmla="*/ 4591068 w 7788580"/>
                  <a:gd name="csY14" fmla="*/ 112775 h 3232687"/>
                  <a:gd name="csX15" fmla="*/ 5175859 w 7788580"/>
                  <a:gd name="csY15" fmla="*/ 48978 h 3232687"/>
                  <a:gd name="csX16" fmla="*/ 5452306 w 7788580"/>
                  <a:gd name="csY16" fmla="*/ 304160 h 3232687"/>
                  <a:gd name="csX17" fmla="*/ 5633059 w 7788580"/>
                  <a:gd name="csY17" fmla="*/ 48979 h 3232687"/>
                  <a:gd name="csX18" fmla="*/ 5813812 w 7788580"/>
                  <a:gd name="csY18" fmla="*/ 6448 h 3232687"/>
                  <a:gd name="csX19" fmla="*/ 6377338 w 7788580"/>
                  <a:gd name="csY19" fmla="*/ 38346 h 3232687"/>
                  <a:gd name="csX20" fmla="*/ 6653784 w 7788580"/>
                  <a:gd name="csY20" fmla="*/ 304160 h 3232687"/>
                  <a:gd name="csX21" fmla="*/ 6972762 w 7788580"/>
                  <a:gd name="csY21" fmla="*/ 17081 h 3232687"/>
                  <a:gd name="csX22" fmla="*/ 7741020 w 7788580"/>
                  <a:gd name="csY22" fmla="*/ 5543 h 3232687"/>
                  <a:gd name="csX0" fmla="*/ 7788366 w 7844955"/>
                  <a:gd name="csY0" fmla="*/ 5 h 3247200"/>
                  <a:gd name="csX1" fmla="*/ 7826407 w 7844955"/>
                  <a:gd name="csY1" fmla="*/ 3158425 h 3247200"/>
                  <a:gd name="csX2" fmla="*/ 79542 w 7844955"/>
                  <a:gd name="csY2" fmla="*/ 3226722 h 3247200"/>
                  <a:gd name="csX3" fmla="*/ 2202 w 7844955"/>
                  <a:gd name="csY3" fmla="*/ 412739 h 3247200"/>
                  <a:gd name="csX4" fmla="*/ 625124 w 7844955"/>
                  <a:gd name="csY4" fmla="*/ 1431211 h 3247200"/>
                  <a:gd name="csX5" fmla="*/ 912203 w 7844955"/>
                  <a:gd name="csY5" fmla="*/ 750727 h 3247200"/>
                  <a:gd name="csX6" fmla="*/ 1422566 w 7844955"/>
                  <a:gd name="csY6" fmla="*/ 1420578 h 3247200"/>
                  <a:gd name="csX7" fmla="*/ 1603319 w 7844955"/>
                  <a:gd name="csY7" fmla="*/ 729462 h 3247200"/>
                  <a:gd name="csX8" fmla="*/ 2071152 w 7844955"/>
                  <a:gd name="csY8" fmla="*/ 1675760 h 3247200"/>
                  <a:gd name="csX9" fmla="*/ 2358231 w 7844955"/>
                  <a:gd name="csY9" fmla="*/ 665667 h 3247200"/>
                  <a:gd name="csX10" fmla="*/ 2900491 w 7844955"/>
                  <a:gd name="csY10" fmla="*/ 984643 h 3247200"/>
                  <a:gd name="csX11" fmla="*/ 3261998 w 7844955"/>
                  <a:gd name="csY11" fmla="*/ 676299 h 3247200"/>
                  <a:gd name="csX12" fmla="*/ 3772361 w 7844955"/>
                  <a:gd name="csY12" fmla="*/ 984644 h 3247200"/>
                  <a:gd name="csX13" fmla="*/ 4176399 w 7844955"/>
                  <a:gd name="csY13" fmla="*/ 548709 h 3247200"/>
                  <a:gd name="csX14" fmla="*/ 4591068 w 7844955"/>
                  <a:gd name="csY14" fmla="*/ 112775 h 3247200"/>
                  <a:gd name="csX15" fmla="*/ 5175859 w 7844955"/>
                  <a:gd name="csY15" fmla="*/ 48978 h 3247200"/>
                  <a:gd name="csX16" fmla="*/ 5452306 w 7844955"/>
                  <a:gd name="csY16" fmla="*/ 304160 h 3247200"/>
                  <a:gd name="csX17" fmla="*/ 5633059 w 7844955"/>
                  <a:gd name="csY17" fmla="*/ 48979 h 3247200"/>
                  <a:gd name="csX18" fmla="*/ 5813812 w 7844955"/>
                  <a:gd name="csY18" fmla="*/ 6448 h 3247200"/>
                  <a:gd name="csX19" fmla="*/ 6377338 w 7844955"/>
                  <a:gd name="csY19" fmla="*/ 38346 h 3247200"/>
                  <a:gd name="csX20" fmla="*/ 6653784 w 7844955"/>
                  <a:gd name="csY20" fmla="*/ 304160 h 3247200"/>
                  <a:gd name="csX21" fmla="*/ 6972762 w 7844955"/>
                  <a:gd name="csY21" fmla="*/ 17081 h 3247200"/>
                  <a:gd name="csX22" fmla="*/ 7741020 w 7844955"/>
                  <a:gd name="csY22" fmla="*/ 5543 h 3247200"/>
                  <a:gd name="csX0" fmla="*/ 7788366 w 7844955"/>
                  <a:gd name="csY0" fmla="*/ 5 h 3228114"/>
                  <a:gd name="csX1" fmla="*/ 7826407 w 7844955"/>
                  <a:gd name="csY1" fmla="*/ 3158425 h 3228114"/>
                  <a:gd name="csX2" fmla="*/ 79542 w 7844955"/>
                  <a:gd name="csY2" fmla="*/ 3226722 h 3228114"/>
                  <a:gd name="csX3" fmla="*/ 2202 w 7844955"/>
                  <a:gd name="csY3" fmla="*/ 412739 h 3228114"/>
                  <a:gd name="csX4" fmla="*/ 625124 w 7844955"/>
                  <a:gd name="csY4" fmla="*/ 1431211 h 3228114"/>
                  <a:gd name="csX5" fmla="*/ 912203 w 7844955"/>
                  <a:gd name="csY5" fmla="*/ 750727 h 3228114"/>
                  <a:gd name="csX6" fmla="*/ 1422566 w 7844955"/>
                  <a:gd name="csY6" fmla="*/ 1420578 h 3228114"/>
                  <a:gd name="csX7" fmla="*/ 1603319 w 7844955"/>
                  <a:gd name="csY7" fmla="*/ 729462 h 3228114"/>
                  <a:gd name="csX8" fmla="*/ 2071152 w 7844955"/>
                  <a:gd name="csY8" fmla="*/ 1675760 h 3228114"/>
                  <a:gd name="csX9" fmla="*/ 2358231 w 7844955"/>
                  <a:gd name="csY9" fmla="*/ 665667 h 3228114"/>
                  <a:gd name="csX10" fmla="*/ 2900491 w 7844955"/>
                  <a:gd name="csY10" fmla="*/ 984643 h 3228114"/>
                  <a:gd name="csX11" fmla="*/ 3261998 w 7844955"/>
                  <a:gd name="csY11" fmla="*/ 676299 h 3228114"/>
                  <a:gd name="csX12" fmla="*/ 3772361 w 7844955"/>
                  <a:gd name="csY12" fmla="*/ 984644 h 3228114"/>
                  <a:gd name="csX13" fmla="*/ 4176399 w 7844955"/>
                  <a:gd name="csY13" fmla="*/ 548709 h 3228114"/>
                  <a:gd name="csX14" fmla="*/ 4591068 w 7844955"/>
                  <a:gd name="csY14" fmla="*/ 112775 h 3228114"/>
                  <a:gd name="csX15" fmla="*/ 5175859 w 7844955"/>
                  <a:gd name="csY15" fmla="*/ 48978 h 3228114"/>
                  <a:gd name="csX16" fmla="*/ 5452306 w 7844955"/>
                  <a:gd name="csY16" fmla="*/ 304160 h 3228114"/>
                  <a:gd name="csX17" fmla="*/ 5633059 w 7844955"/>
                  <a:gd name="csY17" fmla="*/ 48979 h 3228114"/>
                  <a:gd name="csX18" fmla="*/ 5813812 w 7844955"/>
                  <a:gd name="csY18" fmla="*/ 6448 h 3228114"/>
                  <a:gd name="csX19" fmla="*/ 6377338 w 7844955"/>
                  <a:gd name="csY19" fmla="*/ 38346 h 3228114"/>
                  <a:gd name="csX20" fmla="*/ 6653784 w 7844955"/>
                  <a:gd name="csY20" fmla="*/ 304160 h 3228114"/>
                  <a:gd name="csX21" fmla="*/ 6972762 w 7844955"/>
                  <a:gd name="csY21" fmla="*/ 17081 h 3228114"/>
                  <a:gd name="csX22" fmla="*/ 7741020 w 7844955"/>
                  <a:gd name="csY22" fmla="*/ 5543 h 3228114"/>
                  <a:gd name="csX0" fmla="*/ 7788366 w 7844955"/>
                  <a:gd name="csY0" fmla="*/ 5 h 3228114"/>
                  <a:gd name="csX1" fmla="*/ 7826407 w 7844955"/>
                  <a:gd name="csY1" fmla="*/ 3158425 h 3228114"/>
                  <a:gd name="csX2" fmla="*/ 79542 w 7844955"/>
                  <a:gd name="csY2" fmla="*/ 3226722 h 3228114"/>
                  <a:gd name="csX3" fmla="*/ 2202 w 7844955"/>
                  <a:gd name="csY3" fmla="*/ 412739 h 3228114"/>
                  <a:gd name="csX4" fmla="*/ 625124 w 7844955"/>
                  <a:gd name="csY4" fmla="*/ 1431211 h 3228114"/>
                  <a:gd name="csX5" fmla="*/ 912203 w 7844955"/>
                  <a:gd name="csY5" fmla="*/ 750727 h 3228114"/>
                  <a:gd name="csX6" fmla="*/ 1422566 w 7844955"/>
                  <a:gd name="csY6" fmla="*/ 1420578 h 3228114"/>
                  <a:gd name="csX7" fmla="*/ 1603319 w 7844955"/>
                  <a:gd name="csY7" fmla="*/ 729462 h 3228114"/>
                  <a:gd name="csX8" fmla="*/ 2071152 w 7844955"/>
                  <a:gd name="csY8" fmla="*/ 1675760 h 3228114"/>
                  <a:gd name="csX9" fmla="*/ 2358231 w 7844955"/>
                  <a:gd name="csY9" fmla="*/ 665667 h 3228114"/>
                  <a:gd name="csX10" fmla="*/ 2900491 w 7844955"/>
                  <a:gd name="csY10" fmla="*/ 984643 h 3228114"/>
                  <a:gd name="csX11" fmla="*/ 3261998 w 7844955"/>
                  <a:gd name="csY11" fmla="*/ 676299 h 3228114"/>
                  <a:gd name="csX12" fmla="*/ 3772361 w 7844955"/>
                  <a:gd name="csY12" fmla="*/ 984644 h 3228114"/>
                  <a:gd name="csX13" fmla="*/ 4176399 w 7844955"/>
                  <a:gd name="csY13" fmla="*/ 548709 h 3228114"/>
                  <a:gd name="csX14" fmla="*/ 4591068 w 7844955"/>
                  <a:gd name="csY14" fmla="*/ 112775 h 3228114"/>
                  <a:gd name="csX15" fmla="*/ 5175859 w 7844955"/>
                  <a:gd name="csY15" fmla="*/ 48978 h 3228114"/>
                  <a:gd name="csX16" fmla="*/ 5452306 w 7844955"/>
                  <a:gd name="csY16" fmla="*/ 304160 h 3228114"/>
                  <a:gd name="csX17" fmla="*/ 5633059 w 7844955"/>
                  <a:gd name="csY17" fmla="*/ 48979 h 3228114"/>
                  <a:gd name="csX18" fmla="*/ 5813812 w 7844955"/>
                  <a:gd name="csY18" fmla="*/ 6448 h 3228114"/>
                  <a:gd name="csX19" fmla="*/ 6377338 w 7844955"/>
                  <a:gd name="csY19" fmla="*/ 38346 h 3228114"/>
                  <a:gd name="csX20" fmla="*/ 6653784 w 7844955"/>
                  <a:gd name="csY20" fmla="*/ 304160 h 3228114"/>
                  <a:gd name="csX21" fmla="*/ 6972762 w 7844955"/>
                  <a:gd name="csY21" fmla="*/ 17081 h 3228114"/>
                  <a:gd name="csX22" fmla="*/ 7779930 w 7844955"/>
                  <a:gd name="csY22" fmla="*/ 15270 h 3228114"/>
                  <a:gd name="csX0" fmla="*/ 7797824 w 7854413"/>
                  <a:gd name="csY0" fmla="*/ 5 h 3237428"/>
                  <a:gd name="csX1" fmla="*/ 7835865 w 7854413"/>
                  <a:gd name="csY1" fmla="*/ 3158425 h 3237428"/>
                  <a:gd name="csX2" fmla="*/ 11178 w 7854413"/>
                  <a:gd name="csY2" fmla="*/ 3236449 h 3237428"/>
                  <a:gd name="csX3" fmla="*/ 11660 w 7854413"/>
                  <a:gd name="csY3" fmla="*/ 412739 h 3237428"/>
                  <a:gd name="csX4" fmla="*/ 634582 w 7854413"/>
                  <a:gd name="csY4" fmla="*/ 1431211 h 3237428"/>
                  <a:gd name="csX5" fmla="*/ 921661 w 7854413"/>
                  <a:gd name="csY5" fmla="*/ 750727 h 3237428"/>
                  <a:gd name="csX6" fmla="*/ 1432024 w 7854413"/>
                  <a:gd name="csY6" fmla="*/ 1420578 h 3237428"/>
                  <a:gd name="csX7" fmla="*/ 1612777 w 7854413"/>
                  <a:gd name="csY7" fmla="*/ 729462 h 3237428"/>
                  <a:gd name="csX8" fmla="*/ 2080610 w 7854413"/>
                  <a:gd name="csY8" fmla="*/ 1675760 h 3237428"/>
                  <a:gd name="csX9" fmla="*/ 2367689 w 7854413"/>
                  <a:gd name="csY9" fmla="*/ 665667 h 3237428"/>
                  <a:gd name="csX10" fmla="*/ 2909949 w 7854413"/>
                  <a:gd name="csY10" fmla="*/ 984643 h 3237428"/>
                  <a:gd name="csX11" fmla="*/ 3271456 w 7854413"/>
                  <a:gd name="csY11" fmla="*/ 676299 h 3237428"/>
                  <a:gd name="csX12" fmla="*/ 3781819 w 7854413"/>
                  <a:gd name="csY12" fmla="*/ 984644 h 3237428"/>
                  <a:gd name="csX13" fmla="*/ 4185857 w 7854413"/>
                  <a:gd name="csY13" fmla="*/ 548709 h 3237428"/>
                  <a:gd name="csX14" fmla="*/ 4600526 w 7854413"/>
                  <a:gd name="csY14" fmla="*/ 112775 h 3237428"/>
                  <a:gd name="csX15" fmla="*/ 5185317 w 7854413"/>
                  <a:gd name="csY15" fmla="*/ 48978 h 3237428"/>
                  <a:gd name="csX16" fmla="*/ 5461764 w 7854413"/>
                  <a:gd name="csY16" fmla="*/ 304160 h 3237428"/>
                  <a:gd name="csX17" fmla="*/ 5642517 w 7854413"/>
                  <a:gd name="csY17" fmla="*/ 48979 h 3237428"/>
                  <a:gd name="csX18" fmla="*/ 5823270 w 7854413"/>
                  <a:gd name="csY18" fmla="*/ 6448 h 3237428"/>
                  <a:gd name="csX19" fmla="*/ 6386796 w 7854413"/>
                  <a:gd name="csY19" fmla="*/ 38346 h 3237428"/>
                  <a:gd name="csX20" fmla="*/ 6663242 w 7854413"/>
                  <a:gd name="csY20" fmla="*/ 304160 h 3237428"/>
                  <a:gd name="csX21" fmla="*/ 6982220 w 7854413"/>
                  <a:gd name="csY21" fmla="*/ 17081 h 3237428"/>
                  <a:gd name="csX22" fmla="*/ 7789388 w 7854413"/>
                  <a:gd name="csY22" fmla="*/ 15270 h 3237428"/>
                  <a:gd name="csX0" fmla="*/ 7797824 w 7797880"/>
                  <a:gd name="csY0" fmla="*/ 5 h 3296002"/>
                  <a:gd name="csX1" fmla="*/ 7223022 w 7797880"/>
                  <a:gd name="csY1" fmla="*/ 3275157 h 3296002"/>
                  <a:gd name="csX2" fmla="*/ 11178 w 7797880"/>
                  <a:gd name="csY2" fmla="*/ 3236449 h 3296002"/>
                  <a:gd name="csX3" fmla="*/ 11660 w 7797880"/>
                  <a:gd name="csY3" fmla="*/ 412739 h 3296002"/>
                  <a:gd name="csX4" fmla="*/ 634582 w 7797880"/>
                  <a:gd name="csY4" fmla="*/ 1431211 h 3296002"/>
                  <a:gd name="csX5" fmla="*/ 921661 w 7797880"/>
                  <a:gd name="csY5" fmla="*/ 750727 h 3296002"/>
                  <a:gd name="csX6" fmla="*/ 1432024 w 7797880"/>
                  <a:gd name="csY6" fmla="*/ 1420578 h 3296002"/>
                  <a:gd name="csX7" fmla="*/ 1612777 w 7797880"/>
                  <a:gd name="csY7" fmla="*/ 729462 h 3296002"/>
                  <a:gd name="csX8" fmla="*/ 2080610 w 7797880"/>
                  <a:gd name="csY8" fmla="*/ 1675760 h 3296002"/>
                  <a:gd name="csX9" fmla="*/ 2367689 w 7797880"/>
                  <a:gd name="csY9" fmla="*/ 665667 h 3296002"/>
                  <a:gd name="csX10" fmla="*/ 2909949 w 7797880"/>
                  <a:gd name="csY10" fmla="*/ 984643 h 3296002"/>
                  <a:gd name="csX11" fmla="*/ 3271456 w 7797880"/>
                  <a:gd name="csY11" fmla="*/ 676299 h 3296002"/>
                  <a:gd name="csX12" fmla="*/ 3781819 w 7797880"/>
                  <a:gd name="csY12" fmla="*/ 984644 h 3296002"/>
                  <a:gd name="csX13" fmla="*/ 4185857 w 7797880"/>
                  <a:gd name="csY13" fmla="*/ 548709 h 3296002"/>
                  <a:gd name="csX14" fmla="*/ 4600526 w 7797880"/>
                  <a:gd name="csY14" fmla="*/ 112775 h 3296002"/>
                  <a:gd name="csX15" fmla="*/ 5185317 w 7797880"/>
                  <a:gd name="csY15" fmla="*/ 48978 h 3296002"/>
                  <a:gd name="csX16" fmla="*/ 5461764 w 7797880"/>
                  <a:gd name="csY16" fmla="*/ 304160 h 3296002"/>
                  <a:gd name="csX17" fmla="*/ 5642517 w 7797880"/>
                  <a:gd name="csY17" fmla="*/ 48979 h 3296002"/>
                  <a:gd name="csX18" fmla="*/ 5823270 w 7797880"/>
                  <a:gd name="csY18" fmla="*/ 6448 h 3296002"/>
                  <a:gd name="csX19" fmla="*/ 6386796 w 7797880"/>
                  <a:gd name="csY19" fmla="*/ 38346 h 3296002"/>
                  <a:gd name="csX20" fmla="*/ 6663242 w 7797880"/>
                  <a:gd name="csY20" fmla="*/ 304160 h 3296002"/>
                  <a:gd name="csX21" fmla="*/ 6982220 w 7797880"/>
                  <a:gd name="csY21" fmla="*/ 17081 h 3296002"/>
                  <a:gd name="csX22" fmla="*/ 7789388 w 7797880"/>
                  <a:gd name="csY22" fmla="*/ 15270 h 3296002"/>
                  <a:gd name="csX0" fmla="*/ 7797824 w 7797880"/>
                  <a:gd name="csY0" fmla="*/ 5 h 3275157"/>
                  <a:gd name="csX1" fmla="*/ 7223022 w 7797880"/>
                  <a:gd name="csY1" fmla="*/ 3275157 h 3275157"/>
                  <a:gd name="csX2" fmla="*/ 11178 w 7797880"/>
                  <a:gd name="csY2" fmla="*/ 3236449 h 3275157"/>
                  <a:gd name="csX3" fmla="*/ 11660 w 7797880"/>
                  <a:gd name="csY3" fmla="*/ 412739 h 3275157"/>
                  <a:gd name="csX4" fmla="*/ 634582 w 7797880"/>
                  <a:gd name="csY4" fmla="*/ 1431211 h 3275157"/>
                  <a:gd name="csX5" fmla="*/ 921661 w 7797880"/>
                  <a:gd name="csY5" fmla="*/ 750727 h 3275157"/>
                  <a:gd name="csX6" fmla="*/ 1432024 w 7797880"/>
                  <a:gd name="csY6" fmla="*/ 1420578 h 3275157"/>
                  <a:gd name="csX7" fmla="*/ 1612777 w 7797880"/>
                  <a:gd name="csY7" fmla="*/ 729462 h 3275157"/>
                  <a:gd name="csX8" fmla="*/ 2080610 w 7797880"/>
                  <a:gd name="csY8" fmla="*/ 1675760 h 3275157"/>
                  <a:gd name="csX9" fmla="*/ 2367689 w 7797880"/>
                  <a:gd name="csY9" fmla="*/ 665667 h 3275157"/>
                  <a:gd name="csX10" fmla="*/ 2909949 w 7797880"/>
                  <a:gd name="csY10" fmla="*/ 984643 h 3275157"/>
                  <a:gd name="csX11" fmla="*/ 3271456 w 7797880"/>
                  <a:gd name="csY11" fmla="*/ 676299 h 3275157"/>
                  <a:gd name="csX12" fmla="*/ 3781819 w 7797880"/>
                  <a:gd name="csY12" fmla="*/ 984644 h 3275157"/>
                  <a:gd name="csX13" fmla="*/ 4185857 w 7797880"/>
                  <a:gd name="csY13" fmla="*/ 548709 h 3275157"/>
                  <a:gd name="csX14" fmla="*/ 4600526 w 7797880"/>
                  <a:gd name="csY14" fmla="*/ 112775 h 3275157"/>
                  <a:gd name="csX15" fmla="*/ 5185317 w 7797880"/>
                  <a:gd name="csY15" fmla="*/ 48978 h 3275157"/>
                  <a:gd name="csX16" fmla="*/ 5461764 w 7797880"/>
                  <a:gd name="csY16" fmla="*/ 304160 h 3275157"/>
                  <a:gd name="csX17" fmla="*/ 5642517 w 7797880"/>
                  <a:gd name="csY17" fmla="*/ 48979 h 3275157"/>
                  <a:gd name="csX18" fmla="*/ 5823270 w 7797880"/>
                  <a:gd name="csY18" fmla="*/ 6448 h 3275157"/>
                  <a:gd name="csX19" fmla="*/ 6386796 w 7797880"/>
                  <a:gd name="csY19" fmla="*/ 38346 h 3275157"/>
                  <a:gd name="csX20" fmla="*/ 6663242 w 7797880"/>
                  <a:gd name="csY20" fmla="*/ 304160 h 3275157"/>
                  <a:gd name="csX21" fmla="*/ 6982220 w 7797880"/>
                  <a:gd name="csY21" fmla="*/ 17081 h 3275157"/>
                  <a:gd name="csX22" fmla="*/ 7789388 w 7797880"/>
                  <a:gd name="csY22" fmla="*/ 15270 h 3275157"/>
                  <a:gd name="csX0" fmla="*/ 7805965 w 7806021"/>
                  <a:gd name="csY0" fmla="*/ 5 h 3275157"/>
                  <a:gd name="csX1" fmla="*/ 7231163 w 7806021"/>
                  <a:gd name="csY1" fmla="*/ 3275157 h 3275157"/>
                  <a:gd name="csX2" fmla="*/ 6440 w 7806021"/>
                  <a:gd name="csY2" fmla="*/ 3255768 h 3275157"/>
                  <a:gd name="csX3" fmla="*/ 19801 w 7806021"/>
                  <a:gd name="csY3" fmla="*/ 412739 h 3275157"/>
                  <a:gd name="csX4" fmla="*/ 642723 w 7806021"/>
                  <a:gd name="csY4" fmla="*/ 1431211 h 3275157"/>
                  <a:gd name="csX5" fmla="*/ 929802 w 7806021"/>
                  <a:gd name="csY5" fmla="*/ 750727 h 3275157"/>
                  <a:gd name="csX6" fmla="*/ 1440165 w 7806021"/>
                  <a:gd name="csY6" fmla="*/ 1420578 h 3275157"/>
                  <a:gd name="csX7" fmla="*/ 1620918 w 7806021"/>
                  <a:gd name="csY7" fmla="*/ 729462 h 3275157"/>
                  <a:gd name="csX8" fmla="*/ 2088751 w 7806021"/>
                  <a:gd name="csY8" fmla="*/ 1675760 h 3275157"/>
                  <a:gd name="csX9" fmla="*/ 2375830 w 7806021"/>
                  <a:gd name="csY9" fmla="*/ 665667 h 3275157"/>
                  <a:gd name="csX10" fmla="*/ 2918090 w 7806021"/>
                  <a:gd name="csY10" fmla="*/ 984643 h 3275157"/>
                  <a:gd name="csX11" fmla="*/ 3279597 w 7806021"/>
                  <a:gd name="csY11" fmla="*/ 676299 h 3275157"/>
                  <a:gd name="csX12" fmla="*/ 3789960 w 7806021"/>
                  <a:gd name="csY12" fmla="*/ 984644 h 3275157"/>
                  <a:gd name="csX13" fmla="*/ 4193998 w 7806021"/>
                  <a:gd name="csY13" fmla="*/ 548709 h 3275157"/>
                  <a:gd name="csX14" fmla="*/ 4608667 w 7806021"/>
                  <a:gd name="csY14" fmla="*/ 112775 h 3275157"/>
                  <a:gd name="csX15" fmla="*/ 5193458 w 7806021"/>
                  <a:gd name="csY15" fmla="*/ 48978 h 3275157"/>
                  <a:gd name="csX16" fmla="*/ 5469905 w 7806021"/>
                  <a:gd name="csY16" fmla="*/ 304160 h 3275157"/>
                  <a:gd name="csX17" fmla="*/ 5650658 w 7806021"/>
                  <a:gd name="csY17" fmla="*/ 48979 h 3275157"/>
                  <a:gd name="csX18" fmla="*/ 5831411 w 7806021"/>
                  <a:gd name="csY18" fmla="*/ 6448 h 3275157"/>
                  <a:gd name="csX19" fmla="*/ 6394937 w 7806021"/>
                  <a:gd name="csY19" fmla="*/ 38346 h 3275157"/>
                  <a:gd name="csX20" fmla="*/ 6671383 w 7806021"/>
                  <a:gd name="csY20" fmla="*/ 304160 h 3275157"/>
                  <a:gd name="csX21" fmla="*/ 6990361 w 7806021"/>
                  <a:gd name="csY21" fmla="*/ 17081 h 3275157"/>
                  <a:gd name="csX22" fmla="*/ 7797529 w 7806021"/>
                  <a:gd name="csY22" fmla="*/ 15270 h 3275157"/>
                  <a:gd name="csX0" fmla="*/ 7801447 w 7801503"/>
                  <a:gd name="csY0" fmla="*/ 5 h 3275157"/>
                  <a:gd name="csX1" fmla="*/ 7226645 w 7801503"/>
                  <a:gd name="csY1" fmla="*/ 3275157 h 3275157"/>
                  <a:gd name="csX2" fmla="*/ 8361 w 7801503"/>
                  <a:gd name="csY2" fmla="*/ 2850083 h 3275157"/>
                  <a:gd name="csX3" fmla="*/ 15283 w 7801503"/>
                  <a:gd name="csY3" fmla="*/ 412739 h 3275157"/>
                  <a:gd name="csX4" fmla="*/ 638205 w 7801503"/>
                  <a:gd name="csY4" fmla="*/ 1431211 h 3275157"/>
                  <a:gd name="csX5" fmla="*/ 925284 w 7801503"/>
                  <a:gd name="csY5" fmla="*/ 750727 h 3275157"/>
                  <a:gd name="csX6" fmla="*/ 1435647 w 7801503"/>
                  <a:gd name="csY6" fmla="*/ 1420578 h 3275157"/>
                  <a:gd name="csX7" fmla="*/ 1616400 w 7801503"/>
                  <a:gd name="csY7" fmla="*/ 729462 h 3275157"/>
                  <a:gd name="csX8" fmla="*/ 2084233 w 7801503"/>
                  <a:gd name="csY8" fmla="*/ 1675760 h 3275157"/>
                  <a:gd name="csX9" fmla="*/ 2371312 w 7801503"/>
                  <a:gd name="csY9" fmla="*/ 665667 h 3275157"/>
                  <a:gd name="csX10" fmla="*/ 2913572 w 7801503"/>
                  <a:gd name="csY10" fmla="*/ 984643 h 3275157"/>
                  <a:gd name="csX11" fmla="*/ 3275079 w 7801503"/>
                  <a:gd name="csY11" fmla="*/ 676299 h 3275157"/>
                  <a:gd name="csX12" fmla="*/ 3785442 w 7801503"/>
                  <a:gd name="csY12" fmla="*/ 984644 h 3275157"/>
                  <a:gd name="csX13" fmla="*/ 4189480 w 7801503"/>
                  <a:gd name="csY13" fmla="*/ 548709 h 3275157"/>
                  <a:gd name="csX14" fmla="*/ 4604149 w 7801503"/>
                  <a:gd name="csY14" fmla="*/ 112775 h 3275157"/>
                  <a:gd name="csX15" fmla="*/ 5188940 w 7801503"/>
                  <a:gd name="csY15" fmla="*/ 48978 h 3275157"/>
                  <a:gd name="csX16" fmla="*/ 5465387 w 7801503"/>
                  <a:gd name="csY16" fmla="*/ 304160 h 3275157"/>
                  <a:gd name="csX17" fmla="*/ 5646140 w 7801503"/>
                  <a:gd name="csY17" fmla="*/ 48979 h 3275157"/>
                  <a:gd name="csX18" fmla="*/ 5826893 w 7801503"/>
                  <a:gd name="csY18" fmla="*/ 6448 h 3275157"/>
                  <a:gd name="csX19" fmla="*/ 6390419 w 7801503"/>
                  <a:gd name="csY19" fmla="*/ 38346 h 3275157"/>
                  <a:gd name="csX20" fmla="*/ 6666865 w 7801503"/>
                  <a:gd name="csY20" fmla="*/ 304160 h 3275157"/>
                  <a:gd name="csX21" fmla="*/ 6985843 w 7801503"/>
                  <a:gd name="csY21" fmla="*/ 17081 h 3275157"/>
                  <a:gd name="csX22" fmla="*/ 7793011 w 7801503"/>
                  <a:gd name="csY22" fmla="*/ 15270 h 3275157"/>
                  <a:gd name="csX0" fmla="*/ 7801447 w 7801557"/>
                  <a:gd name="csY0" fmla="*/ 6 h 2850084"/>
                  <a:gd name="csX1" fmla="*/ 7484223 w 7801557"/>
                  <a:gd name="csY1" fmla="*/ 2843716 h 2850084"/>
                  <a:gd name="csX2" fmla="*/ 8361 w 7801557"/>
                  <a:gd name="csY2" fmla="*/ 2850084 h 2850084"/>
                  <a:gd name="csX3" fmla="*/ 15283 w 7801557"/>
                  <a:gd name="csY3" fmla="*/ 412740 h 2850084"/>
                  <a:gd name="csX4" fmla="*/ 638205 w 7801557"/>
                  <a:gd name="csY4" fmla="*/ 1431212 h 2850084"/>
                  <a:gd name="csX5" fmla="*/ 925284 w 7801557"/>
                  <a:gd name="csY5" fmla="*/ 750728 h 2850084"/>
                  <a:gd name="csX6" fmla="*/ 1435647 w 7801557"/>
                  <a:gd name="csY6" fmla="*/ 1420579 h 2850084"/>
                  <a:gd name="csX7" fmla="*/ 1616400 w 7801557"/>
                  <a:gd name="csY7" fmla="*/ 729463 h 2850084"/>
                  <a:gd name="csX8" fmla="*/ 2084233 w 7801557"/>
                  <a:gd name="csY8" fmla="*/ 1675761 h 2850084"/>
                  <a:gd name="csX9" fmla="*/ 2371312 w 7801557"/>
                  <a:gd name="csY9" fmla="*/ 665668 h 2850084"/>
                  <a:gd name="csX10" fmla="*/ 2913572 w 7801557"/>
                  <a:gd name="csY10" fmla="*/ 984644 h 2850084"/>
                  <a:gd name="csX11" fmla="*/ 3275079 w 7801557"/>
                  <a:gd name="csY11" fmla="*/ 676300 h 2850084"/>
                  <a:gd name="csX12" fmla="*/ 3785442 w 7801557"/>
                  <a:gd name="csY12" fmla="*/ 984645 h 2850084"/>
                  <a:gd name="csX13" fmla="*/ 4189480 w 7801557"/>
                  <a:gd name="csY13" fmla="*/ 548710 h 2850084"/>
                  <a:gd name="csX14" fmla="*/ 4604149 w 7801557"/>
                  <a:gd name="csY14" fmla="*/ 112776 h 2850084"/>
                  <a:gd name="csX15" fmla="*/ 5188940 w 7801557"/>
                  <a:gd name="csY15" fmla="*/ 48979 h 2850084"/>
                  <a:gd name="csX16" fmla="*/ 5465387 w 7801557"/>
                  <a:gd name="csY16" fmla="*/ 304161 h 2850084"/>
                  <a:gd name="csX17" fmla="*/ 5646140 w 7801557"/>
                  <a:gd name="csY17" fmla="*/ 48980 h 2850084"/>
                  <a:gd name="csX18" fmla="*/ 5826893 w 7801557"/>
                  <a:gd name="csY18" fmla="*/ 6449 h 2850084"/>
                  <a:gd name="csX19" fmla="*/ 6390419 w 7801557"/>
                  <a:gd name="csY19" fmla="*/ 38347 h 2850084"/>
                  <a:gd name="csX20" fmla="*/ 6666865 w 7801557"/>
                  <a:gd name="csY20" fmla="*/ 304161 h 2850084"/>
                  <a:gd name="csX21" fmla="*/ 6985843 w 7801557"/>
                  <a:gd name="csY21" fmla="*/ 17082 h 2850084"/>
                  <a:gd name="csX22" fmla="*/ 7793011 w 7801557"/>
                  <a:gd name="csY22" fmla="*/ 15271 h 2850084"/>
                  <a:gd name="csX0" fmla="*/ 7797825 w 7797935"/>
                  <a:gd name="csY0" fmla="*/ 6 h 2843716"/>
                  <a:gd name="csX1" fmla="*/ 7480601 w 7797935"/>
                  <a:gd name="csY1" fmla="*/ 2843716 h 2843716"/>
                  <a:gd name="csX2" fmla="*/ 11179 w 7797935"/>
                  <a:gd name="csY2" fmla="*/ 2644022 h 2843716"/>
                  <a:gd name="csX3" fmla="*/ 11661 w 7797935"/>
                  <a:gd name="csY3" fmla="*/ 412740 h 2843716"/>
                  <a:gd name="csX4" fmla="*/ 634583 w 7797935"/>
                  <a:gd name="csY4" fmla="*/ 1431212 h 2843716"/>
                  <a:gd name="csX5" fmla="*/ 921662 w 7797935"/>
                  <a:gd name="csY5" fmla="*/ 750728 h 2843716"/>
                  <a:gd name="csX6" fmla="*/ 1432025 w 7797935"/>
                  <a:gd name="csY6" fmla="*/ 1420579 h 2843716"/>
                  <a:gd name="csX7" fmla="*/ 1612778 w 7797935"/>
                  <a:gd name="csY7" fmla="*/ 729463 h 2843716"/>
                  <a:gd name="csX8" fmla="*/ 2080611 w 7797935"/>
                  <a:gd name="csY8" fmla="*/ 1675761 h 2843716"/>
                  <a:gd name="csX9" fmla="*/ 2367690 w 7797935"/>
                  <a:gd name="csY9" fmla="*/ 665668 h 2843716"/>
                  <a:gd name="csX10" fmla="*/ 2909950 w 7797935"/>
                  <a:gd name="csY10" fmla="*/ 984644 h 2843716"/>
                  <a:gd name="csX11" fmla="*/ 3271457 w 7797935"/>
                  <a:gd name="csY11" fmla="*/ 676300 h 2843716"/>
                  <a:gd name="csX12" fmla="*/ 3781820 w 7797935"/>
                  <a:gd name="csY12" fmla="*/ 984645 h 2843716"/>
                  <a:gd name="csX13" fmla="*/ 4185858 w 7797935"/>
                  <a:gd name="csY13" fmla="*/ 548710 h 2843716"/>
                  <a:gd name="csX14" fmla="*/ 4600527 w 7797935"/>
                  <a:gd name="csY14" fmla="*/ 112776 h 2843716"/>
                  <a:gd name="csX15" fmla="*/ 5185318 w 7797935"/>
                  <a:gd name="csY15" fmla="*/ 48979 h 2843716"/>
                  <a:gd name="csX16" fmla="*/ 5461765 w 7797935"/>
                  <a:gd name="csY16" fmla="*/ 304161 h 2843716"/>
                  <a:gd name="csX17" fmla="*/ 5642518 w 7797935"/>
                  <a:gd name="csY17" fmla="*/ 48980 h 2843716"/>
                  <a:gd name="csX18" fmla="*/ 5823271 w 7797935"/>
                  <a:gd name="csY18" fmla="*/ 6449 h 2843716"/>
                  <a:gd name="csX19" fmla="*/ 6386797 w 7797935"/>
                  <a:gd name="csY19" fmla="*/ 38347 h 2843716"/>
                  <a:gd name="csX20" fmla="*/ 6663243 w 7797935"/>
                  <a:gd name="csY20" fmla="*/ 304161 h 2843716"/>
                  <a:gd name="csX21" fmla="*/ 6982221 w 7797935"/>
                  <a:gd name="csY21" fmla="*/ 17082 h 2843716"/>
                  <a:gd name="csX22" fmla="*/ 7789389 w 7797935"/>
                  <a:gd name="csY22" fmla="*/ 15271 h 2843716"/>
                  <a:gd name="csX0" fmla="*/ 7797825 w 7797947"/>
                  <a:gd name="csY0" fmla="*/ 8 h 2644024"/>
                  <a:gd name="csX1" fmla="*/ 7506358 w 7797947"/>
                  <a:gd name="csY1" fmla="*/ 2553943 h 2644024"/>
                  <a:gd name="csX2" fmla="*/ 11179 w 7797947"/>
                  <a:gd name="csY2" fmla="*/ 2644024 h 2644024"/>
                  <a:gd name="csX3" fmla="*/ 11661 w 7797947"/>
                  <a:gd name="csY3" fmla="*/ 412742 h 2644024"/>
                  <a:gd name="csX4" fmla="*/ 634583 w 7797947"/>
                  <a:gd name="csY4" fmla="*/ 1431214 h 2644024"/>
                  <a:gd name="csX5" fmla="*/ 921662 w 7797947"/>
                  <a:gd name="csY5" fmla="*/ 750730 h 2644024"/>
                  <a:gd name="csX6" fmla="*/ 1432025 w 7797947"/>
                  <a:gd name="csY6" fmla="*/ 1420581 h 2644024"/>
                  <a:gd name="csX7" fmla="*/ 1612778 w 7797947"/>
                  <a:gd name="csY7" fmla="*/ 729465 h 2644024"/>
                  <a:gd name="csX8" fmla="*/ 2080611 w 7797947"/>
                  <a:gd name="csY8" fmla="*/ 1675763 h 2644024"/>
                  <a:gd name="csX9" fmla="*/ 2367690 w 7797947"/>
                  <a:gd name="csY9" fmla="*/ 665670 h 2644024"/>
                  <a:gd name="csX10" fmla="*/ 2909950 w 7797947"/>
                  <a:gd name="csY10" fmla="*/ 984646 h 2644024"/>
                  <a:gd name="csX11" fmla="*/ 3271457 w 7797947"/>
                  <a:gd name="csY11" fmla="*/ 676302 h 2644024"/>
                  <a:gd name="csX12" fmla="*/ 3781820 w 7797947"/>
                  <a:gd name="csY12" fmla="*/ 984647 h 2644024"/>
                  <a:gd name="csX13" fmla="*/ 4185858 w 7797947"/>
                  <a:gd name="csY13" fmla="*/ 548712 h 2644024"/>
                  <a:gd name="csX14" fmla="*/ 4600527 w 7797947"/>
                  <a:gd name="csY14" fmla="*/ 112778 h 2644024"/>
                  <a:gd name="csX15" fmla="*/ 5185318 w 7797947"/>
                  <a:gd name="csY15" fmla="*/ 48981 h 2644024"/>
                  <a:gd name="csX16" fmla="*/ 5461765 w 7797947"/>
                  <a:gd name="csY16" fmla="*/ 304163 h 2644024"/>
                  <a:gd name="csX17" fmla="*/ 5642518 w 7797947"/>
                  <a:gd name="csY17" fmla="*/ 48982 h 2644024"/>
                  <a:gd name="csX18" fmla="*/ 5823271 w 7797947"/>
                  <a:gd name="csY18" fmla="*/ 6451 h 2644024"/>
                  <a:gd name="csX19" fmla="*/ 6386797 w 7797947"/>
                  <a:gd name="csY19" fmla="*/ 38349 h 2644024"/>
                  <a:gd name="csX20" fmla="*/ 6663243 w 7797947"/>
                  <a:gd name="csY20" fmla="*/ 304163 h 2644024"/>
                  <a:gd name="csX21" fmla="*/ 6982221 w 7797947"/>
                  <a:gd name="csY21" fmla="*/ 17084 h 2644024"/>
                  <a:gd name="csX22" fmla="*/ 7789389 w 7797947"/>
                  <a:gd name="csY22" fmla="*/ 15273 h 2644024"/>
                  <a:gd name="csX0" fmla="*/ 7797825 w 7797947"/>
                  <a:gd name="csY0" fmla="*/ 8 h 2644024"/>
                  <a:gd name="csX1" fmla="*/ 7506358 w 7797947"/>
                  <a:gd name="csY1" fmla="*/ 2553943 h 2644024"/>
                  <a:gd name="csX2" fmla="*/ 11179 w 7797947"/>
                  <a:gd name="csY2" fmla="*/ 2644024 h 2644024"/>
                  <a:gd name="csX3" fmla="*/ 11661 w 7797947"/>
                  <a:gd name="csY3" fmla="*/ 412742 h 2644024"/>
                  <a:gd name="csX4" fmla="*/ 634583 w 7797947"/>
                  <a:gd name="csY4" fmla="*/ 1431214 h 2644024"/>
                  <a:gd name="csX5" fmla="*/ 921662 w 7797947"/>
                  <a:gd name="csY5" fmla="*/ 750730 h 2644024"/>
                  <a:gd name="csX6" fmla="*/ 1432025 w 7797947"/>
                  <a:gd name="csY6" fmla="*/ 1420581 h 2644024"/>
                  <a:gd name="csX7" fmla="*/ 1612778 w 7797947"/>
                  <a:gd name="csY7" fmla="*/ 729465 h 2644024"/>
                  <a:gd name="csX8" fmla="*/ 2080611 w 7797947"/>
                  <a:gd name="csY8" fmla="*/ 1675763 h 2644024"/>
                  <a:gd name="csX9" fmla="*/ 2367690 w 7797947"/>
                  <a:gd name="csY9" fmla="*/ 665670 h 2644024"/>
                  <a:gd name="csX10" fmla="*/ 2909950 w 7797947"/>
                  <a:gd name="csY10" fmla="*/ 984646 h 2644024"/>
                  <a:gd name="csX11" fmla="*/ 3271457 w 7797947"/>
                  <a:gd name="csY11" fmla="*/ 676302 h 2644024"/>
                  <a:gd name="csX12" fmla="*/ 3781820 w 7797947"/>
                  <a:gd name="csY12" fmla="*/ 984647 h 2644024"/>
                  <a:gd name="csX13" fmla="*/ 4185858 w 7797947"/>
                  <a:gd name="csY13" fmla="*/ 548712 h 2644024"/>
                  <a:gd name="csX14" fmla="*/ 4600527 w 7797947"/>
                  <a:gd name="csY14" fmla="*/ 112778 h 2644024"/>
                  <a:gd name="csX15" fmla="*/ 5185318 w 7797947"/>
                  <a:gd name="csY15" fmla="*/ 48981 h 2644024"/>
                  <a:gd name="csX16" fmla="*/ 5461765 w 7797947"/>
                  <a:gd name="csY16" fmla="*/ 304163 h 2644024"/>
                  <a:gd name="csX17" fmla="*/ 5642518 w 7797947"/>
                  <a:gd name="csY17" fmla="*/ 48982 h 2644024"/>
                  <a:gd name="csX18" fmla="*/ 5823271 w 7797947"/>
                  <a:gd name="csY18" fmla="*/ 6451 h 2644024"/>
                  <a:gd name="csX19" fmla="*/ 6386797 w 7797947"/>
                  <a:gd name="csY19" fmla="*/ 38349 h 2644024"/>
                  <a:gd name="csX20" fmla="*/ 6663243 w 7797947"/>
                  <a:gd name="csY20" fmla="*/ 304163 h 2644024"/>
                  <a:gd name="csX21" fmla="*/ 6982221 w 7797947"/>
                  <a:gd name="csY21" fmla="*/ 17084 h 2644024"/>
                  <a:gd name="csX22" fmla="*/ 7686358 w 7797947"/>
                  <a:gd name="csY22" fmla="*/ 60350 h 2644024"/>
                  <a:gd name="csX0" fmla="*/ 7797825 w 7797947"/>
                  <a:gd name="csY0" fmla="*/ 8 h 2644024"/>
                  <a:gd name="csX1" fmla="*/ 7506358 w 7797947"/>
                  <a:gd name="csY1" fmla="*/ 2553943 h 2644024"/>
                  <a:gd name="csX2" fmla="*/ 11179 w 7797947"/>
                  <a:gd name="csY2" fmla="*/ 2644024 h 2644024"/>
                  <a:gd name="csX3" fmla="*/ 11661 w 7797947"/>
                  <a:gd name="csY3" fmla="*/ 412742 h 2644024"/>
                  <a:gd name="csX4" fmla="*/ 634583 w 7797947"/>
                  <a:gd name="csY4" fmla="*/ 1431214 h 2644024"/>
                  <a:gd name="csX5" fmla="*/ 921662 w 7797947"/>
                  <a:gd name="csY5" fmla="*/ 750730 h 2644024"/>
                  <a:gd name="csX6" fmla="*/ 1432025 w 7797947"/>
                  <a:gd name="csY6" fmla="*/ 1420581 h 2644024"/>
                  <a:gd name="csX7" fmla="*/ 1612778 w 7797947"/>
                  <a:gd name="csY7" fmla="*/ 729465 h 2644024"/>
                  <a:gd name="csX8" fmla="*/ 2080611 w 7797947"/>
                  <a:gd name="csY8" fmla="*/ 1675763 h 2644024"/>
                  <a:gd name="csX9" fmla="*/ 2367690 w 7797947"/>
                  <a:gd name="csY9" fmla="*/ 665670 h 2644024"/>
                  <a:gd name="csX10" fmla="*/ 2909950 w 7797947"/>
                  <a:gd name="csY10" fmla="*/ 984646 h 2644024"/>
                  <a:gd name="csX11" fmla="*/ 3271457 w 7797947"/>
                  <a:gd name="csY11" fmla="*/ 676302 h 2644024"/>
                  <a:gd name="csX12" fmla="*/ 3781820 w 7797947"/>
                  <a:gd name="csY12" fmla="*/ 984647 h 2644024"/>
                  <a:gd name="csX13" fmla="*/ 4185858 w 7797947"/>
                  <a:gd name="csY13" fmla="*/ 548712 h 2644024"/>
                  <a:gd name="csX14" fmla="*/ 4600527 w 7797947"/>
                  <a:gd name="csY14" fmla="*/ 112778 h 2644024"/>
                  <a:gd name="csX15" fmla="*/ 5185318 w 7797947"/>
                  <a:gd name="csY15" fmla="*/ 48981 h 2644024"/>
                  <a:gd name="csX16" fmla="*/ 5461765 w 7797947"/>
                  <a:gd name="csY16" fmla="*/ 304163 h 2644024"/>
                  <a:gd name="csX17" fmla="*/ 5642518 w 7797947"/>
                  <a:gd name="csY17" fmla="*/ 48982 h 2644024"/>
                  <a:gd name="csX18" fmla="*/ 5823271 w 7797947"/>
                  <a:gd name="csY18" fmla="*/ 6451 h 2644024"/>
                  <a:gd name="csX19" fmla="*/ 6386797 w 7797947"/>
                  <a:gd name="csY19" fmla="*/ 38349 h 2644024"/>
                  <a:gd name="csX20" fmla="*/ 6663243 w 7797947"/>
                  <a:gd name="csY20" fmla="*/ 304163 h 2644024"/>
                  <a:gd name="csX21" fmla="*/ 6982221 w 7797947"/>
                  <a:gd name="csY21" fmla="*/ 17084 h 2644024"/>
                  <a:gd name="csX22" fmla="*/ 7506054 w 7797947"/>
                  <a:gd name="csY22" fmla="*/ 73228 h 2644024"/>
                  <a:gd name="csX0" fmla="*/ 7508051 w 7533153"/>
                  <a:gd name="csY0" fmla="*/ 68985 h 2642167"/>
                  <a:gd name="csX1" fmla="*/ 7506358 w 7533153"/>
                  <a:gd name="csY1" fmla="*/ 2552086 h 2642167"/>
                  <a:gd name="csX2" fmla="*/ 11179 w 7533153"/>
                  <a:gd name="csY2" fmla="*/ 2642167 h 2642167"/>
                  <a:gd name="csX3" fmla="*/ 11661 w 7533153"/>
                  <a:gd name="csY3" fmla="*/ 410885 h 2642167"/>
                  <a:gd name="csX4" fmla="*/ 634583 w 7533153"/>
                  <a:gd name="csY4" fmla="*/ 1429357 h 2642167"/>
                  <a:gd name="csX5" fmla="*/ 921662 w 7533153"/>
                  <a:gd name="csY5" fmla="*/ 748873 h 2642167"/>
                  <a:gd name="csX6" fmla="*/ 1432025 w 7533153"/>
                  <a:gd name="csY6" fmla="*/ 1418724 h 2642167"/>
                  <a:gd name="csX7" fmla="*/ 1612778 w 7533153"/>
                  <a:gd name="csY7" fmla="*/ 727608 h 2642167"/>
                  <a:gd name="csX8" fmla="*/ 2080611 w 7533153"/>
                  <a:gd name="csY8" fmla="*/ 1673906 h 2642167"/>
                  <a:gd name="csX9" fmla="*/ 2367690 w 7533153"/>
                  <a:gd name="csY9" fmla="*/ 663813 h 2642167"/>
                  <a:gd name="csX10" fmla="*/ 2909950 w 7533153"/>
                  <a:gd name="csY10" fmla="*/ 982789 h 2642167"/>
                  <a:gd name="csX11" fmla="*/ 3271457 w 7533153"/>
                  <a:gd name="csY11" fmla="*/ 674445 h 2642167"/>
                  <a:gd name="csX12" fmla="*/ 3781820 w 7533153"/>
                  <a:gd name="csY12" fmla="*/ 982790 h 2642167"/>
                  <a:gd name="csX13" fmla="*/ 4185858 w 7533153"/>
                  <a:gd name="csY13" fmla="*/ 546855 h 2642167"/>
                  <a:gd name="csX14" fmla="*/ 4600527 w 7533153"/>
                  <a:gd name="csY14" fmla="*/ 110921 h 2642167"/>
                  <a:gd name="csX15" fmla="*/ 5185318 w 7533153"/>
                  <a:gd name="csY15" fmla="*/ 47124 h 2642167"/>
                  <a:gd name="csX16" fmla="*/ 5461765 w 7533153"/>
                  <a:gd name="csY16" fmla="*/ 302306 h 2642167"/>
                  <a:gd name="csX17" fmla="*/ 5642518 w 7533153"/>
                  <a:gd name="csY17" fmla="*/ 47125 h 2642167"/>
                  <a:gd name="csX18" fmla="*/ 5823271 w 7533153"/>
                  <a:gd name="csY18" fmla="*/ 4594 h 2642167"/>
                  <a:gd name="csX19" fmla="*/ 6386797 w 7533153"/>
                  <a:gd name="csY19" fmla="*/ 36492 h 2642167"/>
                  <a:gd name="csX20" fmla="*/ 6663243 w 7533153"/>
                  <a:gd name="csY20" fmla="*/ 302306 h 2642167"/>
                  <a:gd name="csX21" fmla="*/ 6982221 w 7533153"/>
                  <a:gd name="csY21" fmla="*/ 15227 h 2642167"/>
                  <a:gd name="csX22" fmla="*/ 7506054 w 7533153"/>
                  <a:gd name="csY22" fmla="*/ 71371 h 2642167"/>
                  <a:gd name="csX0" fmla="*/ 7508051 w 7537975"/>
                  <a:gd name="csY0" fmla="*/ 68985 h 2642167"/>
                  <a:gd name="csX1" fmla="*/ 7513021 w 7537975"/>
                  <a:gd name="csY1" fmla="*/ 2629359 h 2642167"/>
                  <a:gd name="csX2" fmla="*/ 11179 w 7537975"/>
                  <a:gd name="csY2" fmla="*/ 2642167 h 2642167"/>
                  <a:gd name="csX3" fmla="*/ 11661 w 7537975"/>
                  <a:gd name="csY3" fmla="*/ 410885 h 2642167"/>
                  <a:gd name="csX4" fmla="*/ 634583 w 7537975"/>
                  <a:gd name="csY4" fmla="*/ 1429357 h 2642167"/>
                  <a:gd name="csX5" fmla="*/ 921662 w 7537975"/>
                  <a:gd name="csY5" fmla="*/ 748873 h 2642167"/>
                  <a:gd name="csX6" fmla="*/ 1432025 w 7537975"/>
                  <a:gd name="csY6" fmla="*/ 1418724 h 2642167"/>
                  <a:gd name="csX7" fmla="*/ 1612778 w 7537975"/>
                  <a:gd name="csY7" fmla="*/ 727608 h 2642167"/>
                  <a:gd name="csX8" fmla="*/ 2080611 w 7537975"/>
                  <a:gd name="csY8" fmla="*/ 1673906 h 2642167"/>
                  <a:gd name="csX9" fmla="*/ 2367690 w 7537975"/>
                  <a:gd name="csY9" fmla="*/ 663813 h 2642167"/>
                  <a:gd name="csX10" fmla="*/ 2909950 w 7537975"/>
                  <a:gd name="csY10" fmla="*/ 982789 h 2642167"/>
                  <a:gd name="csX11" fmla="*/ 3271457 w 7537975"/>
                  <a:gd name="csY11" fmla="*/ 674445 h 2642167"/>
                  <a:gd name="csX12" fmla="*/ 3781820 w 7537975"/>
                  <a:gd name="csY12" fmla="*/ 982790 h 2642167"/>
                  <a:gd name="csX13" fmla="*/ 4185858 w 7537975"/>
                  <a:gd name="csY13" fmla="*/ 546855 h 2642167"/>
                  <a:gd name="csX14" fmla="*/ 4600527 w 7537975"/>
                  <a:gd name="csY14" fmla="*/ 110921 h 2642167"/>
                  <a:gd name="csX15" fmla="*/ 5185318 w 7537975"/>
                  <a:gd name="csY15" fmla="*/ 47124 h 2642167"/>
                  <a:gd name="csX16" fmla="*/ 5461765 w 7537975"/>
                  <a:gd name="csY16" fmla="*/ 302306 h 2642167"/>
                  <a:gd name="csX17" fmla="*/ 5642518 w 7537975"/>
                  <a:gd name="csY17" fmla="*/ 47125 h 2642167"/>
                  <a:gd name="csX18" fmla="*/ 5823271 w 7537975"/>
                  <a:gd name="csY18" fmla="*/ 4594 h 2642167"/>
                  <a:gd name="csX19" fmla="*/ 6386797 w 7537975"/>
                  <a:gd name="csY19" fmla="*/ 36492 h 2642167"/>
                  <a:gd name="csX20" fmla="*/ 6663243 w 7537975"/>
                  <a:gd name="csY20" fmla="*/ 302306 h 2642167"/>
                  <a:gd name="csX21" fmla="*/ 6982221 w 7537975"/>
                  <a:gd name="csY21" fmla="*/ 15227 h 2642167"/>
                  <a:gd name="csX22" fmla="*/ 7506054 w 7537975"/>
                  <a:gd name="csY22" fmla="*/ 71371 h 2642167"/>
                  <a:gd name="csX0" fmla="*/ 7508051 w 7513021"/>
                  <a:gd name="csY0" fmla="*/ 68985 h 2642167"/>
                  <a:gd name="csX1" fmla="*/ 7513021 w 7513021"/>
                  <a:gd name="csY1" fmla="*/ 2629359 h 2642167"/>
                  <a:gd name="csX2" fmla="*/ 11179 w 7513021"/>
                  <a:gd name="csY2" fmla="*/ 2642167 h 2642167"/>
                  <a:gd name="csX3" fmla="*/ 11661 w 7513021"/>
                  <a:gd name="csY3" fmla="*/ 410885 h 2642167"/>
                  <a:gd name="csX4" fmla="*/ 634583 w 7513021"/>
                  <a:gd name="csY4" fmla="*/ 1429357 h 2642167"/>
                  <a:gd name="csX5" fmla="*/ 921662 w 7513021"/>
                  <a:gd name="csY5" fmla="*/ 748873 h 2642167"/>
                  <a:gd name="csX6" fmla="*/ 1432025 w 7513021"/>
                  <a:gd name="csY6" fmla="*/ 1418724 h 2642167"/>
                  <a:gd name="csX7" fmla="*/ 1612778 w 7513021"/>
                  <a:gd name="csY7" fmla="*/ 727608 h 2642167"/>
                  <a:gd name="csX8" fmla="*/ 2080611 w 7513021"/>
                  <a:gd name="csY8" fmla="*/ 1673906 h 2642167"/>
                  <a:gd name="csX9" fmla="*/ 2367690 w 7513021"/>
                  <a:gd name="csY9" fmla="*/ 663813 h 2642167"/>
                  <a:gd name="csX10" fmla="*/ 2909950 w 7513021"/>
                  <a:gd name="csY10" fmla="*/ 982789 h 2642167"/>
                  <a:gd name="csX11" fmla="*/ 3271457 w 7513021"/>
                  <a:gd name="csY11" fmla="*/ 674445 h 2642167"/>
                  <a:gd name="csX12" fmla="*/ 3781820 w 7513021"/>
                  <a:gd name="csY12" fmla="*/ 982790 h 2642167"/>
                  <a:gd name="csX13" fmla="*/ 4185858 w 7513021"/>
                  <a:gd name="csY13" fmla="*/ 546855 h 2642167"/>
                  <a:gd name="csX14" fmla="*/ 4600527 w 7513021"/>
                  <a:gd name="csY14" fmla="*/ 110921 h 2642167"/>
                  <a:gd name="csX15" fmla="*/ 5185318 w 7513021"/>
                  <a:gd name="csY15" fmla="*/ 47124 h 2642167"/>
                  <a:gd name="csX16" fmla="*/ 5461765 w 7513021"/>
                  <a:gd name="csY16" fmla="*/ 302306 h 2642167"/>
                  <a:gd name="csX17" fmla="*/ 5642518 w 7513021"/>
                  <a:gd name="csY17" fmla="*/ 47125 h 2642167"/>
                  <a:gd name="csX18" fmla="*/ 5823271 w 7513021"/>
                  <a:gd name="csY18" fmla="*/ 4594 h 2642167"/>
                  <a:gd name="csX19" fmla="*/ 6386797 w 7513021"/>
                  <a:gd name="csY19" fmla="*/ 36492 h 2642167"/>
                  <a:gd name="csX20" fmla="*/ 6663243 w 7513021"/>
                  <a:gd name="csY20" fmla="*/ 302306 h 2642167"/>
                  <a:gd name="csX21" fmla="*/ 6982221 w 7513021"/>
                  <a:gd name="csY21" fmla="*/ 15227 h 2642167"/>
                  <a:gd name="csX22" fmla="*/ 7506054 w 7513021"/>
                  <a:gd name="csY22" fmla="*/ 71371 h 2642167"/>
                  <a:gd name="csX0" fmla="*/ 7508051 w 7513021"/>
                  <a:gd name="csY0" fmla="*/ 68985 h 2642167"/>
                  <a:gd name="csX1" fmla="*/ 7513021 w 7513021"/>
                  <a:gd name="csY1" fmla="*/ 2629359 h 2642167"/>
                  <a:gd name="csX2" fmla="*/ 11179 w 7513021"/>
                  <a:gd name="csY2" fmla="*/ 2642167 h 2642167"/>
                  <a:gd name="csX3" fmla="*/ 11661 w 7513021"/>
                  <a:gd name="csY3" fmla="*/ 410885 h 2642167"/>
                  <a:gd name="csX4" fmla="*/ 634583 w 7513021"/>
                  <a:gd name="csY4" fmla="*/ 1429357 h 2642167"/>
                  <a:gd name="csX5" fmla="*/ 921662 w 7513021"/>
                  <a:gd name="csY5" fmla="*/ 748873 h 2642167"/>
                  <a:gd name="csX6" fmla="*/ 1432025 w 7513021"/>
                  <a:gd name="csY6" fmla="*/ 1418724 h 2642167"/>
                  <a:gd name="csX7" fmla="*/ 1612778 w 7513021"/>
                  <a:gd name="csY7" fmla="*/ 727608 h 2642167"/>
                  <a:gd name="csX8" fmla="*/ 2007319 w 7513021"/>
                  <a:gd name="csY8" fmla="*/ 1416329 h 2642167"/>
                  <a:gd name="csX9" fmla="*/ 2367690 w 7513021"/>
                  <a:gd name="csY9" fmla="*/ 663813 h 2642167"/>
                  <a:gd name="csX10" fmla="*/ 2909950 w 7513021"/>
                  <a:gd name="csY10" fmla="*/ 982789 h 2642167"/>
                  <a:gd name="csX11" fmla="*/ 3271457 w 7513021"/>
                  <a:gd name="csY11" fmla="*/ 674445 h 2642167"/>
                  <a:gd name="csX12" fmla="*/ 3781820 w 7513021"/>
                  <a:gd name="csY12" fmla="*/ 982790 h 2642167"/>
                  <a:gd name="csX13" fmla="*/ 4185858 w 7513021"/>
                  <a:gd name="csY13" fmla="*/ 546855 h 2642167"/>
                  <a:gd name="csX14" fmla="*/ 4600527 w 7513021"/>
                  <a:gd name="csY14" fmla="*/ 110921 h 2642167"/>
                  <a:gd name="csX15" fmla="*/ 5185318 w 7513021"/>
                  <a:gd name="csY15" fmla="*/ 47124 h 2642167"/>
                  <a:gd name="csX16" fmla="*/ 5461765 w 7513021"/>
                  <a:gd name="csY16" fmla="*/ 302306 h 2642167"/>
                  <a:gd name="csX17" fmla="*/ 5642518 w 7513021"/>
                  <a:gd name="csY17" fmla="*/ 47125 h 2642167"/>
                  <a:gd name="csX18" fmla="*/ 5823271 w 7513021"/>
                  <a:gd name="csY18" fmla="*/ 4594 h 2642167"/>
                  <a:gd name="csX19" fmla="*/ 6386797 w 7513021"/>
                  <a:gd name="csY19" fmla="*/ 36492 h 2642167"/>
                  <a:gd name="csX20" fmla="*/ 6663243 w 7513021"/>
                  <a:gd name="csY20" fmla="*/ 302306 h 2642167"/>
                  <a:gd name="csX21" fmla="*/ 6982221 w 7513021"/>
                  <a:gd name="csY21" fmla="*/ 15227 h 2642167"/>
                  <a:gd name="csX22" fmla="*/ 7506054 w 7513021"/>
                  <a:gd name="csY22" fmla="*/ 71371 h 2642167"/>
                  <a:gd name="csX0" fmla="*/ 7508051 w 7513021"/>
                  <a:gd name="csY0" fmla="*/ 66071 h 2639253"/>
                  <a:gd name="csX1" fmla="*/ 7513021 w 7513021"/>
                  <a:gd name="csY1" fmla="*/ 2626445 h 2639253"/>
                  <a:gd name="csX2" fmla="*/ 11179 w 7513021"/>
                  <a:gd name="csY2" fmla="*/ 2639253 h 2639253"/>
                  <a:gd name="csX3" fmla="*/ 11661 w 7513021"/>
                  <a:gd name="csY3" fmla="*/ 407971 h 2639253"/>
                  <a:gd name="csX4" fmla="*/ 634583 w 7513021"/>
                  <a:gd name="csY4" fmla="*/ 1426443 h 2639253"/>
                  <a:gd name="csX5" fmla="*/ 921662 w 7513021"/>
                  <a:gd name="csY5" fmla="*/ 745959 h 2639253"/>
                  <a:gd name="csX6" fmla="*/ 1432025 w 7513021"/>
                  <a:gd name="csY6" fmla="*/ 1415810 h 2639253"/>
                  <a:gd name="csX7" fmla="*/ 1612778 w 7513021"/>
                  <a:gd name="csY7" fmla="*/ 724694 h 2639253"/>
                  <a:gd name="csX8" fmla="*/ 2007319 w 7513021"/>
                  <a:gd name="csY8" fmla="*/ 1413415 h 2639253"/>
                  <a:gd name="csX9" fmla="*/ 2367690 w 7513021"/>
                  <a:gd name="csY9" fmla="*/ 660899 h 2639253"/>
                  <a:gd name="csX10" fmla="*/ 2909950 w 7513021"/>
                  <a:gd name="csY10" fmla="*/ 979875 h 2639253"/>
                  <a:gd name="csX11" fmla="*/ 3271457 w 7513021"/>
                  <a:gd name="csY11" fmla="*/ 671531 h 2639253"/>
                  <a:gd name="csX12" fmla="*/ 3781820 w 7513021"/>
                  <a:gd name="csY12" fmla="*/ 979876 h 2639253"/>
                  <a:gd name="csX13" fmla="*/ 4185858 w 7513021"/>
                  <a:gd name="csY13" fmla="*/ 543941 h 2639253"/>
                  <a:gd name="csX14" fmla="*/ 4600527 w 7513021"/>
                  <a:gd name="csY14" fmla="*/ 108007 h 2639253"/>
                  <a:gd name="csX15" fmla="*/ 5185318 w 7513021"/>
                  <a:gd name="csY15" fmla="*/ 44210 h 2639253"/>
                  <a:gd name="csX16" fmla="*/ 5461765 w 7513021"/>
                  <a:gd name="csY16" fmla="*/ 299392 h 2639253"/>
                  <a:gd name="csX17" fmla="*/ 5642518 w 7513021"/>
                  <a:gd name="csY17" fmla="*/ 44211 h 2639253"/>
                  <a:gd name="csX18" fmla="*/ 5823271 w 7513021"/>
                  <a:gd name="csY18" fmla="*/ 1680 h 2639253"/>
                  <a:gd name="csX19" fmla="*/ 6386797 w 7513021"/>
                  <a:gd name="csY19" fmla="*/ 33578 h 2639253"/>
                  <a:gd name="csX20" fmla="*/ 6643255 w 7513021"/>
                  <a:gd name="csY20" fmla="*/ 222119 h 2639253"/>
                  <a:gd name="csX21" fmla="*/ 6982221 w 7513021"/>
                  <a:gd name="csY21" fmla="*/ 12313 h 2639253"/>
                  <a:gd name="csX22" fmla="*/ 7506054 w 7513021"/>
                  <a:gd name="csY22" fmla="*/ 68457 h 2639253"/>
                  <a:gd name="csX0" fmla="*/ 7508051 w 7513021"/>
                  <a:gd name="csY0" fmla="*/ 66071 h 2639253"/>
                  <a:gd name="csX1" fmla="*/ 7513021 w 7513021"/>
                  <a:gd name="csY1" fmla="*/ 2626445 h 2639253"/>
                  <a:gd name="csX2" fmla="*/ 11179 w 7513021"/>
                  <a:gd name="csY2" fmla="*/ 2639253 h 2639253"/>
                  <a:gd name="csX3" fmla="*/ 11661 w 7513021"/>
                  <a:gd name="csY3" fmla="*/ 407971 h 2639253"/>
                  <a:gd name="csX4" fmla="*/ 634583 w 7513021"/>
                  <a:gd name="csY4" fmla="*/ 1426443 h 2639253"/>
                  <a:gd name="csX5" fmla="*/ 921662 w 7513021"/>
                  <a:gd name="csY5" fmla="*/ 745959 h 2639253"/>
                  <a:gd name="csX6" fmla="*/ 1432025 w 7513021"/>
                  <a:gd name="csY6" fmla="*/ 1415810 h 2639253"/>
                  <a:gd name="csX7" fmla="*/ 1612778 w 7513021"/>
                  <a:gd name="csY7" fmla="*/ 724694 h 2639253"/>
                  <a:gd name="csX8" fmla="*/ 2007319 w 7513021"/>
                  <a:gd name="csY8" fmla="*/ 1413415 h 2639253"/>
                  <a:gd name="csX9" fmla="*/ 2367690 w 7513021"/>
                  <a:gd name="csY9" fmla="*/ 660899 h 2639253"/>
                  <a:gd name="csX10" fmla="*/ 2909950 w 7513021"/>
                  <a:gd name="csY10" fmla="*/ 979875 h 2639253"/>
                  <a:gd name="csX11" fmla="*/ 3271457 w 7513021"/>
                  <a:gd name="csY11" fmla="*/ 671531 h 2639253"/>
                  <a:gd name="csX12" fmla="*/ 3781820 w 7513021"/>
                  <a:gd name="csY12" fmla="*/ 979876 h 2639253"/>
                  <a:gd name="csX13" fmla="*/ 4185858 w 7513021"/>
                  <a:gd name="csY13" fmla="*/ 543941 h 2639253"/>
                  <a:gd name="csX14" fmla="*/ 4600527 w 7513021"/>
                  <a:gd name="csY14" fmla="*/ 108007 h 2639253"/>
                  <a:gd name="csX15" fmla="*/ 5185318 w 7513021"/>
                  <a:gd name="csY15" fmla="*/ 44210 h 2639253"/>
                  <a:gd name="csX16" fmla="*/ 5461765 w 7513021"/>
                  <a:gd name="csY16" fmla="*/ 299392 h 2639253"/>
                  <a:gd name="csX17" fmla="*/ 5642518 w 7513021"/>
                  <a:gd name="csY17" fmla="*/ 44211 h 2639253"/>
                  <a:gd name="csX18" fmla="*/ 5823271 w 7513021"/>
                  <a:gd name="csY18" fmla="*/ 1680 h 2639253"/>
                  <a:gd name="csX19" fmla="*/ 6386797 w 7513021"/>
                  <a:gd name="csY19" fmla="*/ 33578 h 2639253"/>
                  <a:gd name="csX20" fmla="*/ 6643255 w 7513021"/>
                  <a:gd name="csY20" fmla="*/ 222119 h 2639253"/>
                  <a:gd name="csX21" fmla="*/ 6982221 w 7513021"/>
                  <a:gd name="csY21" fmla="*/ 12313 h 2639253"/>
                  <a:gd name="csX22" fmla="*/ 7506054 w 7513021"/>
                  <a:gd name="csY22" fmla="*/ 68457 h 2639253"/>
                  <a:gd name="csX0" fmla="*/ 7508051 w 7513021"/>
                  <a:gd name="csY0" fmla="*/ 66071 h 2639253"/>
                  <a:gd name="csX1" fmla="*/ 7513021 w 7513021"/>
                  <a:gd name="csY1" fmla="*/ 2626445 h 2639253"/>
                  <a:gd name="csX2" fmla="*/ 11179 w 7513021"/>
                  <a:gd name="csY2" fmla="*/ 2639253 h 2639253"/>
                  <a:gd name="csX3" fmla="*/ 11661 w 7513021"/>
                  <a:gd name="csY3" fmla="*/ 407971 h 2639253"/>
                  <a:gd name="csX4" fmla="*/ 634583 w 7513021"/>
                  <a:gd name="csY4" fmla="*/ 1426443 h 2639253"/>
                  <a:gd name="csX5" fmla="*/ 921662 w 7513021"/>
                  <a:gd name="csY5" fmla="*/ 745959 h 2639253"/>
                  <a:gd name="csX6" fmla="*/ 1432025 w 7513021"/>
                  <a:gd name="csY6" fmla="*/ 1415810 h 2639253"/>
                  <a:gd name="csX7" fmla="*/ 1612778 w 7513021"/>
                  <a:gd name="csY7" fmla="*/ 724694 h 2639253"/>
                  <a:gd name="csX8" fmla="*/ 2007319 w 7513021"/>
                  <a:gd name="csY8" fmla="*/ 1413415 h 2639253"/>
                  <a:gd name="csX9" fmla="*/ 2367690 w 7513021"/>
                  <a:gd name="csY9" fmla="*/ 660899 h 2639253"/>
                  <a:gd name="csX10" fmla="*/ 2909950 w 7513021"/>
                  <a:gd name="csY10" fmla="*/ 979875 h 2639253"/>
                  <a:gd name="csX11" fmla="*/ 3271457 w 7513021"/>
                  <a:gd name="csY11" fmla="*/ 671531 h 2639253"/>
                  <a:gd name="csX12" fmla="*/ 3781820 w 7513021"/>
                  <a:gd name="csY12" fmla="*/ 979876 h 2639253"/>
                  <a:gd name="csX13" fmla="*/ 4185858 w 7513021"/>
                  <a:gd name="csY13" fmla="*/ 543941 h 2639253"/>
                  <a:gd name="csX14" fmla="*/ 4600527 w 7513021"/>
                  <a:gd name="csY14" fmla="*/ 108007 h 2639253"/>
                  <a:gd name="csX15" fmla="*/ 5185318 w 7513021"/>
                  <a:gd name="csY15" fmla="*/ 44210 h 2639253"/>
                  <a:gd name="csX16" fmla="*/ 5461765 w 7513021"/>
                  <a:gd name="csY16" fmla="*/ 299392 h 2639253"/>
                  <a:gd name="csX17" fmla="*/ 5642518 w 7513021"/>
                  <a:gd name="csY17" fmla="*/ 44211 h 2639253"/>
                  <a:gd name="csX18" fmla="*/ 5823271 w 7513021"/>
                  <a:gd name="csY18" fmla="*/ 1680 h 2639253"/>
                  <a:gd name="csX19" fmla="*/ 6386797 w 7513021"/>
                  <a:gd name="csY19" fmla="*/ 33578 h 2639253"/>
                  <a:gd name="csX20" fmla="*/ 6643255 w 7513021"/>
                  <a:gd name="csY20" fmla="*/ 222119 h 2639253"/>
                  <a:gd name="csX21" fmla="*/ 6982221 w 7513021"/>
                  <a:gd name="csY21" fmla="*/ 12313 h 2639253"/>
                  <a:gd name="csX22" fmla="*/ 7506054 w 7513021"/>
                  <a:gd name="csY22" fmla="*/ 68457 h 2639253"/>
                  <a:gd name="csX0" fmla="*/ 7508051 w 7513021"/>
                  <a:gd name="csY0" fmla="*/ 76939 h 2650121"/>
                  <a:gd name="csX1" fmla="*/ 7513021 w 7513021"/>
                  <a:gd name="csY1" fmla="*/ 2637313 h 2650121"/>
                  <a:gd name="csX2" fmla="*/ 11179 w 7513021"/>
                  <a:gd name="csY2" fmla="*/ 2650121 h 2650121"/>
                  <a:gd name="csX3" fmla="*/ 11661 w 7513021"/>
                  <a:gd name="csY3" fmla="*/ 418839 h 2650121"/>
                  <a:gd name="csX4" fmla="*/ 634583 w 7513021"/>
                  <a:gd name="csY4" fmla="*/ 1437311 h 2650121"/>
                  <a:gd name="csX5" fmla="*/ 921662 w 7513021"/>
                  <a:gd name="csY5" fmla="*/ 756827 h 2650121"/>
                  <a:gd name="csX6" fmla="*/ 1432025 w 7513021"/>
                  <a:gd name="csY6" fmla="*/ 1426678 h 2650121"/>
                  <a:gd name="csX7" fmla="*/ 1612778 w 7513021"/>
                  <a:gd name="csY7" fmla="*/ 735562 h 2650121"/>
                  <a:gd name="csX8" fmla="*/ 2007319 w 7513021"/>
                  <a:gd name="csY8" fmla="*/ 1424283 h 2650121"/>
                  <a:gd name="csX9" fmla="*/ 2367690 w 7513021"/>
                  <a:gd name="csY9" fmla="*/ 671767 h 2650121"/>
                  <a:gd name="csX10" fmla="*/ 2909950 w 7513021"/>
                  <a:gd name="csY10" fmla="*/ 990743 h 2650121"/>
                  <a:gd name="csX11" fmla="*/ 3271457 w 7513021"/>
                  <a:gd name="csY11" fmla="*/ 682399 h 2650121"/>
                  <a:gd name="csX12" fmla="*/ 3781820 w 7513021"/>
                  <a:gd name="csY12" fmla="*/ 990744 h 2650121"/>
                  <a:gd name="csX13" fmla="*/ 4185858 w 7513021"/>
                  <a:gd name="csY13" fmla="*/ 554809 h 2650121"/>
                  <a:gd name="csX14" fmla="*/ 4600527 w 7513021"/>
                  <a:gd name="csY14" fmla="*/ 118875 h 2650121"/>
                  <a:gd name="csX15" fmla="*/ 5185318 w 7513021"/>
                  <a:gd name="csY15" fmla="*/ 55078 h 2650121"/>
                  <a:gd name="csX16" fmla="*/ 5461765 w 7513021"/>
                  <a:gd name="csY16" fmla="*/ 310260 h 2650121"/>
                  <a:gd name="csX17" fmla="*/ 5642518 w 7513021"/>
                  <a:gd name="csY17" fmla="*/ 55079 h 2650121"/>
                  <a:gd name="csX18" fmla="*/ 5823271 w 7513021"/>
                  <a:gd name="csY18" fmla="*/ 12548 h 2650121"/>
                  <a:gd name="csX19" fmla="*/ 6386797 w 7513021"/>
                  <a:gd name="csY19" fmla="*/ 44446 h 2650121"/>
                  <a:gd name="csX20" fmla="*/ 6643255 w 7513021"/>
                  <a:gd name="csY20" fmla="*/ 232987 h 2650121"/>
                  <a:gd name="csX21" fmla="*/ 6982221 w 7513021"/>
                  <a:gd name="csY21" fmla="*/ 23181 h 2650121"/>
                  <a:gd name="csX22" fmla="*/ 7512717 w 7513021"/>
                  <a:gd name="csY22" fmla="*/ 21370 h 2650121"/>
                  <a:gd name="csX0" fmla="*/ 7508051 w 7513021"/>
                  <a:gd name="csY0" fmla="*/ 66071 h 2639253"/>
                  <a:gd name="csX1" fmla="*/ 7513021 w 7513021"/>
                  <a:gd name="csY1" fmla="*/ 2626445 h 2639253"/>
                  <a:gd name="csX2" fmla="*/ 11179 w 7513021"/>
                  <a:gd name="csY2" fmla="*/ 2639253 h 2639253"/>
                  <a:gd name="csX3" fmla="*/ 11661 w 7513021"/>
                  <a:gd name="csY3" fmla="*/ 407971 h 2639253"/>
                  <a:gd name="csX4" fmla="*/ 634583 w 7513021"/>
                  <a:gd name="csY4" fmla="*/ 1426443 h 2639253"/>
                  <a:gd name="csX5" fmla="*/ 921662 w 7513021"/>
                  <a:gd name="csY5" fmla="*/ 745959 h 2639253"/>
                  <a:gd name="csX6" fmla="*/ 1432025 w 7513021"/>
                  <a:gd name="csY6" fmla="*/ 1415810 h 2639253"/>
                  <a:gd name="csX7" fmla="*/ 1612778 w 7513021"/>
                  <a:gd name="csY7" fmla="*/ 724694 h 2639253"/>
                  <a:gd name="csX8" fmla="*/ 2007319 w 7513021"/>
                  <a:gd name="csY8" fmla="*/ 1413415 h 2639253"/>
                  <a:gd name="csX9" fmla="*/ 2367690 w 7513021"/>
                  <a:gd name="csY9" fmla="*/ 660899 h 2639253"/>
                  <a:gd name="csX10" fmla="*/ 2909950 w 7513021"/>
                  <a:gd name="csY10" fmla="*/ 979875 h 2639253"/>
                  <a:gd name="csX11" fmla="*/ 3271457 w 7513021"/>
                  <a:gd name="csY11" fmla="*/ 671531 h 2639253"/>
                  <a:gd name="csX12" fmla="*/ 3781820 w 7513021"/>
                  <a:gd name="csY12" fmla="*/ 979876 h 2639253"/>
                  <a:gd name="csX13" fmla="*/ 4185858 w 7513021"/>
                  <a:gd name="csY13" fmla="*/ 543941 h 2639253"/>
                  <a:gd name="csX14" fmla="*/ 4600527 w 7513021"/>
                  <a:gd name="csY14" fmla="*/ 108007 h 2639253"/>
                  <a:gd name="csX15" fmla="*/ 5185318 w 7513021"/>
                  <a:gd name="csY15" fmla="*/ 44210 h 2639253"/>
                  <a:gd name="csX16" fmla="*/ 5461765 w 7513021"/>
                  <a:gd name="csY16" fmla="*/ 299392 h 2639253"/>
                  <a:gd name="csX17" fmla="*/ 5642518 w 7513021"/>
                  <a:gd name="csY17" fmla="*/ 44211 h 2639253"/>
                  <a:gd name="csX18" fmla="*/ 5823271 w 7513021"/>
                  <a:gd name="csY18" fmla="*/ 1680 h 2639253"/>
                  <a:gd name="csX19" fmla="*/ 6386797 w 7513021"/>
                  <a:gd name="csY19" fmla="*/ 33578 h 2639253"/>
                  <a:gd name="csX20" fmla="*/ 6643255 w 7513021"/>
                  <a:gd name="csY20" fmla="*/ 222119 h 2639253"/>
                  <a:gd name="csX21" fmla="*/ 6982221 w 7513021"/>
                  <a:gd name="csY21" fmla="*/ 12313 h 2639253"/>
                  <a:gd name="csX22" fmla="*/ 7512717 w 7513021"/>
                  <a:gd name="csY22" fmla="*/ 10502 h 2639253"/>
                  <a:gd name="csX0" fmla="*/ 7508051 w 7513021"/>
                  <a:gd name="csY0" fmla="*/ 27435 h 2639253"/>
                  <a:gd name="csX1" fmla="*/ 7513021 w 7513021"/>
                  <a:gd name="csY1" fmla="*/ 2626445 h 2639253"/>
                  <a:gd name="csX2" fmla="*/ 11179 w 7513021"/>
                  <a:gd name="csY2" fmla="*/ 2639253 h 2639253"/>
                  <a:gd name="csX3" fmla="*/ 11661 w 7513021"/>
                  <a:gd name="csY3" fmla="*/ 407971 h 2639253"/>
                  <a:gd name="csX4" fmla="*/ 634583 w 7513021"/>
                  <a:gd name="csY4" fmla="*/ 1426443 h 2639253"/>
                  <a:gd name="csX5" fmla="*/ 921662 w 7513021"/>
                  <a:gd name="csY5" fmla="*/ 745959 h 2639253"/>
                  <a:gd name="csX6" fmla="*/ 1432025 w 7513021"/>
                  <a:gd name="csY6" fmla="*/ 1415810 h 2639253"/>
                  <a:gd name="csX7" fmla="*/ 1612778 w 7513021"/>
                  <a:gd name="csY7" fmla="*/ 724694 h 2639253"/>
                  <a:gd name="csX8" fmla="*/ 2007319 w 7513021"/>
                  <a:gd name="csY8" fmla="*/ 1413415 h 2639253"/>
                  <a:gd name="csX9" fmla="*/ 2367690 w 7513021"/>
                  <a:gd name="csY9" fmla="*/ 660899 h 2639253"/>
                  <a:gd name="csX10" fmla="*/ 2909950 w 7513021"/>
                  <a:gd name="csY10" fmla="*/ 979875 h 2639253"/>
                  <a:gd name="csX11" fmla="*/ 3271457 w 7513021"/>
                  <a:gd name="csY11" fmla="*/ 671531 h 2639253"/>
                  <a:gd name="csX12" fmla="*/ 3781820 w 7513021"/>
                  <a:gd name="csY12" fmla="*/ 979876 h 2639253"/>
                  <a:gd name="csX13" fmla="*/ 4185858 w 7513021"/>
                  <a:gd name="csY13" fmla="*/ 543941 h 2639253"/>
                  <a:gd name="csX14" fmla="*/ 4600527 w 7513021"/>
                  <a:gd name="csY14" fmla="*/ 108007 h 2639253"/>
                  <a:gd name="csX15" fmla="*/ 5185318 w 7513021"/>
                  <a:gd name="csY15" fmla="*/ 44210 h 2639253"/>
                  <a:gd name="csX16" fmla="*/ 5461765 w 7513021"/>
                  <a:gd name="csY16" fmla="*/ 299392 h 2639253"/>
                  <a:gd name="csX17" fmla="*/ 5642518 w 7513021"/>
                  <a:gd name="csY17" fmla="*/ 44211 h 2639253"/>
                  <a:gd name="csX18" fmla="*/ 5823271 w 7513021"/>
                  <a:gd name="csY18" fmla="*/ 1680 h 2639253"/>
                  <a:gd name="csX19" fmla="*/ 6386797 w 7513021"/>
                  <a:gd name="csY19" fmla="*/ 33578 h 2639253"/>
                  <a:gd name="csX20" fmla="*/ 6643255 w 7513021"/>
                  <a:gd name="csY20" fmla="*/ 222119 h 2639253"/>
                  <a:gd name="csX21" fmla="*/ 6982221 w 7513021"/>
                  <a:gd name="csY21" fmla="*/ 12313 h 2639253"/>
                  <a:gd name="csX22" fmla="*/ 7512717 w 7513021"/>
                  <a:gd name="csY22" fmla="*/ 10502 h 2639253"/>
                  <a:gd name="csX0" fmla="*/ 7508051 w 7513021"/>
                  <a:gd name="csY0" fmla="*/ 34713 h 2646531"/>
                  <a:gd name="csX1" fmla="*/ 7513021 w 7513021"/>
                  <a:gd name="csY1" fmla="*/ 2633723 h 2646531"/>
                  <a:gd name="csX2" fmla="*/ 11179 w 7513021"/>
                  <a:gd name="csY2" fmla="*/ 2646531 h 2646531"/>
                  <a:gd name="csX3" fmla="*/ 11661 w 7513021"/>
                  <a:gd name="csY3" fmla="*/ 415249 h 2646531"/>
                  <a:gd name="csX4" fmla="*/ 634583 w 7513021"/>
                  <a:gd name="csY4" fmla="*/ 1433721 h 2646531"/>
                  <a:gd name="csX5" fmla="*/ 921662 w 7513021"/>
                  <a:gd name="csY5" fmla="*/ 753237 h 2646531"/>
                  <a:gd name="csX6" fmla="*/ 1432025 w 7513021"/>
                  <a:gd name="csY6" fmla="*/ 1423088 h 2646531"/>
                  <a:gd name="csX7" fmla="*/ 1612778 w 7513021"/>
                  <a:gd name="csY7" fmla="*/ 731972 h 2646531"/>
                  <a:gd name="csX8" fmla="*/ 2007319 w 7513021"/>
                  <a:gd name="csY8" fmla="*/ 1420693 h 2646531"/>
                  <a:gd name="csX9" fmla="*/ 2367690 w 7513021"/>
                  <a:gd name="csY9" fmla="*/ 668177 h 2646531"/>
                  <a:gd name="csX10" fmla="*/ 2909950 w 7513021"/>
                  <a:gd name="csY10" fmla="*/ 987153 h 2646531"/>
                  <a:gd name="csX11" fmla="*/ 3271457 w 7513021"/>
                  <a:gd name="csY11" fmla="*/ 678809 h 2646531"/>
                  <a:gd name="csX12" fmla="*/ 3781820 w 7513021"/>
                  <a:gd name="csY12" fmla="*/ 987154 h 2646531"/>
                  <a:gd name="csX13" fmla="*/ 4185858 w 7513021"/>
                  <a:gd name="csY13" fmla="*/ 551219 h 2646531"/>
                  <a:gd name="csX14" fmla="*/ 4600527 w 7513021"/>
                  <a:gd name="csY14" fmla="*/ 115285 h 2646531"/>
                  <a:gd name="csX15" fmla="*/ 5185318 w 7513021"/>
                  <a:gd name="csY15" fmla="*/ 51488 h 2646531"/>
                  <a:gd name="csX16" fmla="*/ 5461765 w 7513021"/>
                  <a:gd name="csY16" fmla="*/ 306670 h 2646531"/>
                  <a:gd name="csX17" fmla="*/ 5642518 w 7513021"/>
                  <a:gd name="csY17" fmla="*/ 51489 h 2646531"/>
                  <a:gd name="csX18" fmla="*/ 5823271 w 7513021"/>
                  <a:gd name="csY18" fmla="*/ 8958 h 2646531"/>
                  <a:gd name="csX19" fmla="*/ 6386797 w 7513021"/>
                  <a:gd name="csY19" fmla="*/ 21538 h 2646531"/>
                  <a:gd name="csX20" fmla="*/ 6643255 w 7513021"/>
                  <a:gd name="csY20" fmla="*/ 229397 h 2646531"/>
                  <a:gd name="csX21" fmla="*/ 6982221 w 7513021"/>
                  <a:gd name="csY21" fmla="*/ 19591 h 2646531"/>
                  <a:gd name="csX22" fmla="*/ 7512717 w 7513021"/>
                  <a:gd name="csY22" fmla="*/ 17780 h 2646531"/>
                  <a:gd name="csX0" fmla="*/ 7508051 w 7513021"/>
                  <a:gd name="csY0" fmla="*/ 31353 h 2643171"/>
                  <a:gd name="csX1" fmla="*/ 7513021 w 7513021"/>
                  <a:gd name="csY1" fmla="*/ 2630363 h 2643171"/>
                  <a:gd name="csX2" fmla="*/ 11179 w 7513021"/>
                  <a:gd name="csY2" fmla="*/ 2643171 h 2643171"/>
                  <a:gd name="csX3" fmla="*/ 11661 w 7513021"/>
                  <a:gd name="csY3" fmla="*/ 411889 h 2643171"/>
                  <a:gd name="csX4" fmla="*/ 634583 w 7513021"/>
                  <a:gd name="csY4" fmla="*/ 1430361 h 2643171"/>
                  <a:gd name="csX5" fmla="*/ 921662 w 7513021"/>
                  <a:gd name="csY5" fmla="*/ 749877 h 2643171"/>
                  <a:gd name="csX6" fmla="*/ 1432025 w 7513021"/>
                  <a:gd name="csY6" fmla="*/ 1419728 h 2643171"/>
                  <a:gd name="csX7" fmla="*/ 1612778 w 7513021"/>
                  <a:gd name="csY7" fmla="*/ 728612 h 2643171"/>
                  <a:gd name="csX8" fmla="*/ 2007319 w 7513021"/>
                  <a:gd name="csY8" fmla="*/ 1417333 h 2643171"/>
                  <a:gd name="csX9" fmla="*/ 2367690 w 7513021"/>
                  <a:gd name="csY9" fmla="*/ 664817 h 2643171"/>
                  <a:gd name="csX10" fmla="*/ 2909950 w 7513021"/>
                  <a:gd name="csY10" fmla="*/ 983793 h 2643171"/>
                  <a:gd name="csX11" fmla="*/ 3271457 w 7513021"/>
                  <a:gd name="csY11" fmla="*/ 675449 h 2643171"/>
                  <a:gd name="csX12" fmla="*/ 3781820 w 7513021"/>
                  <a:gd name="csY12" fmla="*/ 983794 h 2643171"/>
                  <a:gd name="csX13" fmla="*/ 4185858 w 7513021"/>
                  <a:gd name="csY13" fmla="*/ 547859 h 2643171"/>
                  <a:gd name="csX14" fmla="*/ 4600527 w 7513021"/>
                  <a:gd name="csY14" fmla="*/ 111925 h 2643171"/>
                  <a:gd name="csX15" fmla="*/ 5185318 w 7513021"/>
                  <a:gd name="csY15" fmla="*/ 48128 h 2643171"/>
                  <a:gd name="csX16" fmla="*/ 5461765 w 7513021"/>
                  <a:gd name="csY16" fmla="*/ 303310 h 2643171"/>
                  <a:gd name="csX17" fmla="*/ 5642518 w 7513021"/>
                  <a:gd name="csY17" fmla="*/ 48129 h 2643171"/>
                  <a:gd name="csX18" fmla="*/ 5823271 w 7513021"/>
                  <a:gd name="csY18" fmla="*/ 5598 h 2643171"/>
                  <a:gd name="csX19" fmla="*/ 6386797 w 7513021"/>
                  <a:gd name="csY19" fmla="*/ 18178 h 2643171"/>
                  <a:gd name="csX20" fmla="*/ 6669907 w 7513021"/>
                  <a:gd name="csY20" fmla="*/ 174522 h 2643171"/>
                  <a:gd name="csX21" fmla="*/ 6982221 w 7513021"/>
                  <a:gd name="csY21" fmla="*/ 16231 h 2643171"/>
                  <a:gd name="csX22" fmla="*/ 7512717 w 7513021"/>
                  <a:gd name="csY22" fmla="*/ 14420 h 2643171"/>
                  <a:gd name="csX0" fmla="*/ 7508051 w 7513021"/>
                  <a:gd name="csY0" fmla="*/ 31353 h 2643171"/>
                  <a:gd name="csX1" fmla="*/ 7513021 w 7513021"/>
                  <a:gd name="csY1" fmla="*/ 2630363 h 2643171"/>
                  <a:gd name="csX2" fmla="*/ 11179 w 7513021"/>
                  <a:gd name="csY2" fmla="*/ 2643171 h 2643171"/>
                  <a:gd name="csX3" fmla="*/ 11661 w 7513021"/>
                  <a:gd name="csY3" fmla="*/ 411889 h 2643171"/>
                  <a:gd name="csX4" fmla="*/ 634583 w 7513021"/>
                  <a:gd name="csY4" fmla="*/ 1430361 h 2643171"/>
                  <a:gd name="csX5" fmla="*/ 921662 w 7513021"/>
                  <a:gd name="csY5" fmla="*/ 749877 h 2643171"/>
                  <a:gd name="csX6" fmla="*/ 1432025 w 7513021"/>
                  <a:gd name="csY6" fmla="*/ 1419728 h 2643171"/>
                  <a:gd name="csX7" fmla="*/ 1612778 w 7513021"/>
                  <a:gd name="csY7" fmla="*/ 728612 h 2643171"/>
                  <a:gd name="csX8" fmla="*/ 2007319 w 7513021"/>
                  <a:gd name="csY8" fmla="*/ 1417333 h 2643171"/>
                  <a:gd name="csX9" fmla="*/ 2367690 w 7513021"/>
                  <a:gd name="csY9" fmla="*/ 664817 h 2643171"/>
                  <a:gd name="csX10" fmla="*/ 2909950 w 7513021"/>
                  <a:gd name="csY10" fmla="*/ 983793 h 2643171"/>
                  <a:gd name="csX11" fmla="*/ 3271457 w 7513021"/>
                  <a:gd name="csY11" fmla="*/ 675449 h 2643171"/>
                  <a:gd name="csX12" fmla="*/ 3781820 w 7513021"/>
                  <a:gd name="csY12" fmla="*/ 983794 h 2643171"/>
                  <a:gd name="csX13" fmla="*/ 4185858 w 7513021"/>
                  <a:gd name="csY13" fmla="*/ 547859 h 2643171"/>
                  <a:gd name="csX14" fmla="*/ 4600527 w 7513021"/>
                  <a:gd name="csY14" fmla="*/ 111925 h 2643171"/>
                  <a:gd name="csX15" fmla="*/ 5185318 w 7513021"/>
                  <a:gd name="csY15" fmla="*/ 48128 h 2643171"/>
                  <a:gd name="csX16" fmla="*/ 5461765 w 7513021"/>
                  <a:gd name="csY16" fmla="*/ 303310 h 2643171"/>
                  <a:gd name="csX17" fmla="*/ 5642518 w 7513021"/>
                  <a:gd name="csY17" fmla="*/ 48129 h 2643171"/>
                  <a:gd name="csX18" fmla="*/ 5823271 w 7513021"/>
                  <a:gd name="csY18" fmla="*/ 5598 h 2643171"/>
                  <a:gd name="csX19" fmla="*/ 6386797 w 7513021"/>
                  <a:gd name="csY19" fmla="*/ 18178 h 2643171"/>
                  <a:gd name="csX20" fmla="*/ 6669907 w 7513021"/>
                  <a:gd name="csY20" fmla="*/ 174522 h 2643171"/>
                  <a:gd name="csX21" fmla="*/ 6895604 w 7513021"/>
                  <a:gd name="csY21" fmla="*/ 16231 h 2643171"/>
                  <a:gd name="csX22" fmla="*/ 7512717 w 7513021"/>
                  <a:gd name="csY22" fmla="*/ 14420 h 2643171"/>
                  <a:gd name="csX0" fmla="*/ 7508051 w 7513021"/>
                  <a:gd name="csY0" fmla="*/ 31353 h 2643171"/>
                  <a:gd name="csX1" fmla="*/ 7513021 w 7513021"/>
                  <a:gd name="csY1" fmla="*/ 2630363 h 2643171"/>
                  <a:gd name="csX2" fmla="*/ 11179 w 7513021"/>
                  <a:gd name="csY2" fmla="*/ 2643171 h 2643171"/>
                  <a:gd name="csX3" fmla="*/ 11661 w 7513021"/>
                  <a:gd name="csY3" fmla="*/ 411889 h 2643171"/>
                  <a:gd name="csX4" fmla="*/ 634583 w 7513021"/>
                  <a:gd name="csY4" fmla="*/ 1430361 h 2643171"/>
                  <a:gd name="csX5" fmla="*/ 921662 w 7513021"/>
                  <a:gd name="csY5" fmla="*/ 749877 h 2643171"/>
                  <a:gd name="csX6" fmla="*/ 1432025 w 7513021"/>
                  <a:gd name="csY6" fmla="*/ 1419728 h 2643171"/>
                  <a:gd name="csX7" fmla="*/ 1612778 w 7513021"/>
                  <a:gd name="csY7" fmla="*/ 728612 h 2643171"/>
                  <a:gd name="csX8" fmla="*/ 2007319 w 7513021"/>
                  <a:gd name="csY8" fmla="*/ 1417333 h 2643171"/>
                  <a:gd name="csX9" fmla="*/ 2367690 w 7513021"/>
                  <a:gd name="csY9" fmla="*/ 664817 h 2643171"/>
                  <a:gd name="csX10" fmla="*/ 2909950 w 7513021"/>
                  <a:gd name="csY10" fmla="*/ 983793 h 2643171"/>
                  <a:gd name="csX11" fmla="*/ 3271457 w 7513021"/>
                  <a:gd name="csY11" fmla="*/ 675449 h 2643171"/>
                  <a:gd name="csX12" fmla="*/ 3781820 w 7513021"/>
                  <a:gd name="csY12" fmla="*/ 983794 h 2643171"/>
                  <a:gd name="csX13" fmla="*/ 4185858 w 7513021"/>
                  <a:gd name="csY13" fmla="*/ 547859 h 2643171"/>
                  <a:gd name="csX14" fmla="*/ 4600527 w 7513021"/>
                  <a:gd name="csY14" fmla="*/ 111925 h 2643171"/>
                  <a:gd name="csX15" fmla="*/ 5185318 w 7513021"/>
                  <a:gd name="csY15" fmla="*/ 48128 h 2643171"/>
                  <a:gd name="csX16" fmla="*/ 5461765 w 7513021"/>
                  <a:gd name="csY16" fmla="*/ 303310 h 2643171"/>
                  <a:gd name="csX17" fmla="*/ 5642518 w 7513021"/>
                  <a:gd name="csY17" fmla="*/ 48129 h 2643171"/>
                  <a:gd name="csX18" fmla="*/ 5823271 w 7513021"/>
                  <a:gd name="csY18" fmla="*/ 5598 h 2643171"/>
                  <a:gd name="csX19" fmla="*/ 6386797 w 7513021"/>
                  <a:gd name="csY19" fmla="*/ 18178 h 2643171"/>
                  <a:gd name="csX20" fmla="*/ 6669907 w 7513021"/>
                  <a:gd name="csY20" fmla="*/ 174522 h 2643171"/>
                  <a:gd name="csX21" fmla="*/ 6922255 w 7513021"/>
                  <a:gd name="csY21" fmla="*/ 9792 h 2643171"/>
                  <a:gd name="csX22" fmla="*/ 7512717 w 7513021"/>
                  <a:gd name="csY22" fmla="*/ 14420 h 2643171"/>
                  <a:gd name="csX0" fmla="*/ 7508051 w 7513021"/>
                  <a:gd name="csY0" fmla="*/ 34975 h 2646793"/>
                  <a:gd name="csX1" fmla="*/ 7513021 w 7513021"/>
                  <a:gd name="csY1" fmla="*/ 2633985 h 2646793"/>
                  <a:gd name="csX2" fmla="*/ 11179 w 7513021"/>
                  <a:gd name="csY2" fmla="*/ 2646793 h 2646793"/>
                  <a:gd name="csX3" fmla="*/ 11661 w 7513021"/>
                  <a:gd name="csY3" fmla="*/ 415511 h 2646793"/>
                  <a:gd name="csX4" fmla="*/ 634583 w 7513021"/>
                  <a:gd name="csY4" fmla="*/ 1433983 h 2646793"/>
                  <a:gd name="csX5" fmla="*/ 921662 w 7513021"/>
                  <a:gd name="csY5" fmla="*/ 753499 h 2646793"/>
                  <a:gd name="csX6" fmla="*/ 1432025 w 7513021"/>
                  <a:gd name="csY6" fmla="*/ 1423350 h 2646793"/>
                  <a:gd name="csX7" fmla="*/ 1612778 w 7513021"/>
                  <a:gd name="csY7" fmla="*/ 732234 h 2646793"/>
                  <a:gd name="csX8" fmla="*/ 2007319 w 7513021"/>
                  <a:gd name="csY8" fmla="*/ 1420955 h 2646793"/>
                  <a:gd name="csX9" fmla="*/ 2367690 w 7513021"/>
                  <a:gd name="csY9" fmla="*/ 668439 h 2646793"/>
                  <a:gd name="csX10" fmla="*/ 2909950 w 7513021"/>
                  <a:gd name="csY10" fmla="*/ 987415 h 2646793"/>
                  <a:gd name="csX11" fmla="*/ 3271457 w 7513021"/>
                  <a:gd name="csY11" fmla="*/ 679071 h 2646793"/>
                  <a:gd name="csX12" fmla="*/ 3781820 w 7513021"/>
                  <a:gd name="csY12" fmla="*/ 987416 h 2646793"/>
                  <a:gd name="csX13" fmla="*/ 4185858 w 7513021"/>
                  <a:gd name="csY13" fmla="*/ 551481 h 2646793"/>
                  <a:gd name="csX14" fmla="*/ 4600527 w 7513021"/>
                  <a:gd name="csY14" fmla="*/ 115547 h 2646793"/>
                  <a:gd name="csX15" fmla="*/ 5185318 w 7513021"/>
                  <a:gd name="csY15" fmla="*/ 51750 h 2646793"/>
                  <a:gd name="csX16" fmla="*/ 5461765 w 7513021"/>
                  <a:gd name="csY16" fmla="*/ 306932 h 2646793"/>
                  <a:gd name="csX17" fmla="*/ 5642518 w 7513021"/>
                  <a:gd name="csY17" fmla="*/ 51751 h 2646793"/>
                  <a:gd name="csX18" fmla="*/ 5823271 w 7513021"/>
                  <a:gd name="csY18" fmla="*/ 9220 h 2646793"/>
                  <a:gd name="csX19" fmla="*/ 6460088 w 7513021"/>
                  <a:gd name="csY19" fmla="*/ 15361 h 2646793"/>
                  <a:gd name="csX20" fmla="*/ 6669907 w 7513021"/>
                  <a:gd name="csY20" fmla="*/ 178144 h 2646793"/>
                  <a:gd name="csX21" fmla="*/ 6922255 w 7513021"/>
                  <a:gd name="csY21" fmla="*/ 13414 h 2646793"/>
                  <a:gd name="csX22" fmla="*/ 7512717 w 7513021"/>
                  <a:gd name="csY22" fmla="*/ 18042 h 2646793"/>
                  <a:gd name="csX0" fmla="*/ 7508051 w 7513021"/>
                  <a:gd name="csY0" fmla="*/ 34975 h 2646793"/>
                  <a:gd name="csX1" fmla="*/ 7513021 w 7513021"/>
                  <a:gd name="csY1" fmla="*/ 2633985 h 2646793"/>
                  <a:gd name="csX2" fmla="*/ 11179 w 7513021"/>
                  <a:gd name="csY2" fmla="*/ 2646793 h 2646793"/>
                  <a:gd name="csX3" fmla="*/ 11661 w 7513021"/>
                  <a:gd name="csY3" fmla="*/ 415511 h 2646793"/>
                  <a:gd name="csX4" fmla="*/ 634583 w 7513021"/>
                  <a:gd name="csY4" fmla="*/ 1433983 h 2646793"/>
                  <a:gd name="csX5" fmla="*/ 921662 w 7513021"/>
                  <a:gd name="csY5" fmla="*/ 753499 h 2646793"/>
                  <a:gd name="csX6" fmla="*/ 1432025 w 7513021"/>
                  <a:gd name="csY6" fmla="*/ 1423350 h 2646793"/>
                  <a:gd name="csX7" fmla="*/ 1612778 w 7513021"/>
                  <a:gd name="csY7" fmla="*/ 732234 h 2646793"/>
                  <a:gd name="csX8" fmla="*/ 2007319 w 7513021"/>
                  <a:gd name="csY8" fmla="*/ 1420955 h 2646793"/>
                  <a:gd name="csX9" fmla="*/ 2367690 w 7513021"/>
                  <a:gd name="csY9" fmla="*/ 668439 h 2646793"/>
                  <a:gd name="csX10" fmla="*/ 2909950 w 7513021"/>
                  <a:gd name="csY10" fmla="*/ 987415 h 2646793"/>
                  <a:gd name="csX11" fmla="*/ 3271457 w 7513021"/>
                  <a:gd name="csY11" fmla="*/ 679071 h 2646793"/>
                  <a:gd name="csX12" fmla="*/ 3781820 w 7513021"/>
                  <a:gd name="csY12" fmla="*/ 987416 h 2646793"/>
                  <a:gd name="csX13" fmla="*/ 4185858 w 7513021"/>
                  <a:gd name="csY13" fmla="*/ 551481 h 2646793"/>
                  <a:gd name="csX14" fmla="*/ 4600527 w 7513021"/>
                  <a:gd name="csY14" fmla="*/ 115547 h 2646793"/>
                  <a:gd name="csX15" fmla="*/ 5185318 w 7513021"/>
                  <a:gd name="csY15" fmla="*/ 51750 h 2646793"/>
                  <a:gd name="csX16" fmla="*/ 5461765 w 7513021"/>
                  <a:gd name="csY16" fmla="*/ 216779 h 2646793"/>
                  <a:gd name="csX17" fmla="*/ 5642518 w 7513021"/>
                  <a:gd name="csY17" fmla="*/ 51751 h 2646793"/>
                  <a:gd name="csX18" fmla="*/ 5823271 w 7513021"/>
                  <a:gd name="csY18" fmla="*/ 9220 h 2646793"/>
                  <a:gd name="csX19" fmla="*/ 6460088 w 7513021"/>
                  <a:gd name="csY19" fmla="*/ 15361 h 2646793"/>
                  <a:gd name="csX20" fmla="*/ 6669907 w 7513021"/>
                  <a:gd name="csY20" fmla="*/ 178144 h 2646793"/>
                  <a:gd name="csX21" fmla="*/ 6922255 w 7513021"/>
                  <a:gd name="csY21" fmla="*/ 13414 h 2646793"/>
                  <a:gd name="csX22" fmla="*/ 7512717 w 7513021"/>
                  <a:gd name="csY22" fmla="*/ 18042 h 2646793"/>
                  <a:gd name="csX0" fmla="*/ 7508051 w 7513021"/>
                  <a:gd name="csY0" fmla="*/ 50812 h 2662630"/>
                  <a:gd name="csX1" fmla="*/ 7513021 w 7513021"/>
                  <a:gd name="csY1" fmla="*/ 2649822 h 2662630"/>
                  <a:gd name="csX2" fmla="*/ 11179 w 7513021"/>
                  <a:gd name="csY2" fmla="*/ 2662630 h 2662630"/>
                  <a:gd name="csX3" fmla="*/ 11661 w 7513021"/>
                  <a:gd name="csY3" fmla="*/ 431348 h 2662630"/>
                  <a:gd name="csX4" fmla="*/ 634583 w 7513021"/>
                  <a:gd name="csY4" fmla="*/ 1449820 h 2662630"/>
                  <a:gd name="csX5" fmla="*/ 921662 w 7513021"/>
                  <a:gd name="csY5" fmla="*/ 769336 h 2662630"/>
                  <a:gd name="csX6" fmla="*/ 1432025 w 7513021"/>
                  <a:gd name="csY6" fmla="*/ 1439187 h 2662630"/>
                  <a:gd name="csX7" fmla="*/ 1612778 w 7513021"/>
                  <a:gd name="csY7" fmla="*/ 748071 h 2662630"/>
                  <a:gd name="csX8" fmla="*/ 2007319 w 7513021"/>
                  <a:gd name="csY8" fmla="*/ 1436792 h 2662630"/>
                  <a:gd name="csX9" fmla="*/ 2367690 w 7513021"/>
                  <a:gd name="csY9" fmla="*/ 684276 h 2662630"/>
                  <a:gd name="csX10" fmla="*/ 2909950 w 7513021"/>
                  <a:gd name="csY10" fmla="*/ 1003252 h 2662630"/>
                  <a:gd name="csX11" fmla="*/ 3271457 w 7513021"/>
                  <a:gd name="csY11" fmla="*/ 694908 h 2662630"/>
                  <a:gd name="csX12" fmla="*/ 3781820 w 7513021"/>
                  <a:gd name="csY12" fmla="*/ 1003253 h 2662630"/>
                  <a:gd name="csX13" fmla="*/ 4185858 w 7513021"/>
                  <a:gd name="csY13" fmla="*/ 567318 h 2662630"/>
                  <a:gd name="csX14" fmla="*/ 4600527 w 7513021"/>
                  <a:gd name="csY14" fmla="*/ 131384 h 2662630"/>
                  <a:gd name="csX15" fmla="*/ 5245285 w 7513021"/>
                  <a:gd name="csY15" fmla="*/ 3193 h 2662630"/>
                  <a:gd name="csX16" fmla="*/ 5461765 w 7513021"/>
                  <a:gd name="csY16" fmla="*/ 232616 h 2662630"/>
                  <a:gd name="csX17" fmla="*/ 5642518 w 7513021"/>
                  <a:gd name="csY17" fmla="*/ 67588 h 2662630"/>
                  <a:gd name="csX18" fmla="*/ 5823271 w 7513021"/>
                  <a:gd name="csY18" fmla="*/ 25057 h 2662630"/>
                  <a:gd name="csX19" fmla="*/ 6460088 w 7513021"/>
                  <a:gd name="csY19" fmla="*/ 31198 h 2662630"/>
                  <a:gd name="csX20" fmla="*/ 6669907 w 7513021"/>
                  <a:gd name="csY20" fmla="*/ 193981 h 2662630"/>
                  <a:gd name="csX21" fmla="*/ 6922255 w 7513021"/>
                  <a:gd name="csY21" fmla="*/ 29251 h 2662630"/>
                  <a:gd name="csX22" fmla="*/ 7512717 w 7513021"/>
                  <a:gd name="csY22" fmla="*/ 33879 h 2662630"/>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21662 w 7513021"/>
                  <a:gd name="csY5" fmla="*/ 753500 h 2646794"/>
                  <a:gd name="csX6" fmla="*/ 1432025 w 7513021"/>
                  <a:gd name="csY6" fmla="*/ 1423351 h 2646794"/>
                  <a:gd name="csX7" fmla="*/ 1612778 w 7513021"/>
                  <a:gd name="csY7" fmla="*/ 732235 h 2646794"/>
                  <a:gd name="csX8" fmla="*/ 2007319 w 7513021"/>
                  <a:gd name="csY8" fmla="*/ 1420956 h 2646794"/>
                  <a:gd name="csX9" fmla="*/ 2367690 w 7513021"/>
                  <a:gd name="csY9" fmla="*/ 668440 h 2646794"/>
                  <a:gd name="csX10" fmla="*/ 2909950 w 7513021"/>
                  <a:gd name="csY10" fmla="*/ 987416 h 2646794"/>
                  <a:gd name="csX11" fmla="*/ 3271457 w 7513021"/>
                  <a:gd name="csY11" fmla="*/ 679072 h 2646794"/>
                  <a:gd name="csX12" fmla="*/ 3781820 w 7513021"/>
                  <a:gd name="csY12" fmla="*/ 987417 h 2646794"/>
                  <a:gd name="csX13" fmla="*/ 4185858 w 7513021"/>
                  <a:gd name="csY13" fmla="*/ 551482 h 2646794"/>
                  <a:gd name="csX14" fmla="*/ 4600527 w 7513021"/>
                  <a:gd name="csY14" fmla="*/ 115548 h 2646794"/>
                  <a:gd name="csX15" fmla="*/ 5271937 w 7513021"/>
                  <a:gd name="csY15" fmla="*/ 19554 h 2646794"/>
                  <a:gd name="csX16" fmla="*/ 5461765 w 7513021"/>
                  <a:gd name="csY16" fmla="*/ 216780 h 2646794"/>
                  <a:gd name="csX17" fmla="*/ 5642518 w 7513021"/>
                  <a:gd name="csY17" fmla="*/ 51752 h 2646794"/>
                  <a:gd name="csX18" fmla="*/ 5823271 w 7513021"/>
                  <a:gd name="csY18" fmla="*/ 9221 h 2646794"/>
                  <a:gd name="csX19" fmla="*/ 6460088 w 7513021"/>
                  <a:gd name="csY19" fmla="*/ 15362 h 2646794"/>
                  <a:gd name="csX20" fmla="*/ 6669907 w 7513021"/>
                  <a:gd name="csY20" fmla="*/ 178145 h 2646794"/>
                  <a:gd name="csX21" fmla="*/ 6922255 w 7513021"/>
                  <a:gd name="csY21" fmla="*/ 13415 h 2646794"/>
                  <a:gd name="csX22" fmla="*/ 7512717 w 7513021"/>
                  <a:gd name="csY22" fmla="*/ 18043 h 2646794"/>
                  <a:gd name="csX0" fmla="*/ 7508051 w 7513021"/>
                  <a:gd name="csY0" fmla="*/ 46915 h 2658733"/>
                  <a:gd name="csX1" fmla="*/ 7513021 w 7513021"/>
                  <a:gd name="csY1" fmla="*/ 2645925 h 2658733"/>
                  <a:gd name="csX2" fmla="*/ 11179 w 7513021"/>
                  <a:gd name="csY2" fmla="*/ 2658733 h 2658733"/>
                  <a:gd name="csX3" fmla="*/ 11661 w 7513021"/>
                  <a:gd name="csY3" fmla="*/ 427451 h 2658733"/>
                  <a:gd name="csX4" fmla="*/ 634583 w 7513021"/>
                  <a:gd name="csY4" fmla="*/ 1445923 h 2658733"/>
                  <a:gd name="csX5" fmla="*/ 921662 w 7513021"/>
                  <a:gd name="csY5" fmla="*/ 765439 h 2658733"/>
                  <a:gd name="csX6" fmla="*/ 1432025 w 7513021"/>
                  <a:gd name="csY6" fmla="*/ 1435290 h 2658733"/>
                  <a:gd name="csX7" fmla="*/ 1612778 w 7513021"/>
                  <a:gd name="csY7" fmla="*/ 744174 h 2658733"/>
                  <a:gd name="csX8" fmla="*/ 2007319 w 7513021"/>
                  <a:gd name="csY8" fmla="*/ 1432895 h 2658733"/>
                  <a:gd name="csX9" fmla="*/ 2367690 w 7513021"/>
                  <a:gd name="csY9" fmla="*/ 680379 h 2658733"/>
                  <a:gd name="csX10" fmla="*/ 2909950 w 7513021"/>
                  <a:gd name="csY10" fmla="*/ 999355 h 2658733"/>
                  <a:gd name="csX11" fmla="*/ 3271457 w 7513021"/>
                  <a:gd name="csY11" fmla="*/ 691011 h 2658733"/>
                  <a:gd name="csX12" fmla="*/ 3781820 w 7513021"/>
                  <a:gd name="csY12" fmla="*/ 999356 h 2658733"/>
                  <a:gd name="csX13" fmla="*/ 4185858 w 7513021"/>
                  <a:gd name="csY13" fmla="*/ 563421 h 2658733"/>
                  <a:gd name="csX14" fmla="*/ 4640504 w 7513021"/>
                  <a:gd name="csY14" fmla="*/ 56653 h 2658733"/>
                  <a:gd name="csX15" fmla="*/ 5271937 w 7513021"/>
                  <a:gd name="csY15" fmla="*/ 31493 h 2658733"/>
                  <a:gd name="csX16" fmla="*/ 5461765 w 7513021"/>
                  <a:gd name="csY16" fmla="*/ 228719 h 2658733"/>
                  <a:gd name="csX17" fmla="*/ 5642518 w 7513021"/>
                  <a:gd name="csY17" fmla="*/ 63691 h 2658733"/>
                  <a:gd name="csX18" fmla="*/ 5823271 w 7513021"/>
                  <a:gd name="csY18" fmla="*/ 21160 h 2658733"/>
                  <a:gd name="csX19" fmla="*/ 6460088 w 7513021"/>
                  <a:gd name="csY19" fmla="*/ 27301 h 2658733"/>
                  <a:gd name="csX20" fmla="*/ 6669907 w 7513021"/>
                  <a:gd name="csY20" fmla="*/ 190084 h 2658733"/>
                  <a:gd name="csX21" fmla="*/ 6922255 w 7513021"/>
                  <a:gd name="csY21" fmla="*/ 25354 h 2658733"/>
                  <a:gd name="csX22" fmla="*/ 7512717 w 7513021"/>
                  <a:gd name="csY22" fmla="*/ 29982 h 2658733"/>
                  <a:gd name="csX0" fmla="*/ 7508051 w 7513021"/>
                  <a:gd name="csY0" fmla="*/ 36541 h 2648359"/>
                  <a:gd name="csX1" fmla="*/ 7513021 w 7513021"/>
                  <a:gd name="csY1" fmla="*/ 2635551 h 2648359"/>
                  <a:gd name="csX2" fmla="*/ 11179 w 7513021"/>
                  <a:gd name="csY2" fmla="*/ 2648359 h 2648359"/>
                  <a:gd name="csX3" fmla="*/ 11661 w 7513021"/>
                  <a:gd name="csY3" fmla="*/ 417077 h 2648359"/>
                  <a:gd name="csX4" fmla="*/ 634583 w 7513021"/>
                  <a:gd name="csY4" fmla="*/ 1435549 h 2648359"/>
                  <a:gd name="csX5" fmla="*/ 921662 w 7513021"/>
                  <a:gd name="csY5" fmla="*/ 755065 h 2648359"/>
                  <a:gd name="csX6" fmla="*/ 1432025 w 7513021"/>
                  <a:gd name="csY6" fmla="*/ 1424916 h 2648359"/>
                  <a:gd name="csX7" fmla="*/ 1612778 w 7513021"/>
                  <a:gd name="csY7" fmla="*/ 733800 h 2648359"/>
                  <a:gd name="csX8" fmla="*/ 2007319 w 7513021"/>
                  <a:gd name="csY8" fmla="*/ 1422521 h 2648359"/>
                  <a:gd name="csX9" fmla="*/ 2367690 w 7513021"/>
                  <a:gd name="csY9" fmla="*/ 670005 h 2648359"/>
                  <a:gd name="csX10" fmla="*/ 2909950 w 7513021"/>
                  <a:gd name="csY10" fmla="*/ 988981 h 2648359"/>
                  <a:gd name="csX11" fmla="*/ 3271457 w 7513021"/>
                  <a:gd name="csY11" fmla="*/ 680637 h 2648359"/>
                  <a:gd name="csX12" fmla="*/ 3781820 w 7513021"/>
                  <a:gd name="csY12" fmla="*/ 988982 h 2648359"/>
                  <a:gd name="csX13" fmla="*/ 4185858 w 7513021"/>
                  <a:gd name="csY13" fmla="*/ 553047 h 2648359"/>
                  <a:gd name="csX14" fmla="*/ 4567213 w 7513021"/>
                  <a:gd name="csY14" fmla="*/ 65597 h 2648359"/>
                  <a:gd name="csX15" fmla="*/ 5271937 w 7513021"/>
                  <a:gd name="csY15" fmla="*/ 21119 h 2648359"/>
                  <a:gd name="csX16" fmla="*/ 5461765 w 7513021"/>
                  <a:gd name="csY16" fmla="*/ 218345 h 2648359"/>
                  <a:gd name="csX17" fmla="*/ 5642518 w 7513021"/>
                  <a:gd name="csY17" fmla="*/ 53317 h 2648359"/>
                  <a:gd name="csX18" fmla="*/ 5823271 w 7513021"/>
                  <a:gd name="csY18" fmla="*/ 10786 h 2648359"/>
                  <a:gd name="csX19" fmla="*/ 6460088 w 7513021"/>
                  <a:gd name="csY19" fmla="*/ 16927 h 2648359"/>
                  <a:gd name="csX20" fmla="*/ 6669907 w 7513021"/>
                  <a:gd name="csY20" fmla="*/ 179710 h 2648359"/>
                  <a:gd name="csX21" fmla="*/ 6922255 w 7513021"/>
                  <a:gd name="csY21" fmla="*/ 14980 h 2648359"/>
                  <a:gd name="csX22" fmla="*/ 7512717 w 7513021"/>
                  <a:gd name="csY22" fmla="*/ 19608 h 2648359"/>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21662 w 7513021"/>
                  <a:gd name="csY5" fmla="*/ 753500 h 2646794"/>
                  <a:gd name="csX6" fmla="*/ 1432025 w 7513021"/>
                  <a:gd name="csY6" fmla="*/ 1423351 h 2646794"/>
                  <a:gd name="csX7" fmla="*/ 1612778 w 7513021"/>
                  <a:gd name="csY7" fmla="*/ 732235 h 2646794"/>
                  <a:gd name="csX8" fmla="*/ 2007319 w 7513021"/>
                  <a:gd name="csY8" fmla="*/ 1420956 h 2646794"/>
                  <a:gd name="csX9" fmla="*/ 2367690 w 7513021"/>
                  <a:gd name="csY9" fmla="*/ 668440 h 2646794"/>
                  <a:gd name="csX10" fmla="*/ 2909950 w 7513021"/>
                  <a:gd name="csY10" fmla="*/ 987416 h 2646794"/>
                  <a:gd name="csX11" fmla="*/ 3271457 w 7513021"/>
                  <a:gd name="csY11" fmla="*/ 679072 h 2646794"/>
                  <a:gd name="csX12" fmla="*/ 3781820 w 7513021"/>
                  <a:gd name="csY12" fmla="*/ 987417 h 2646794"/>
                  <a:gd name="csX13" fmla="*/ 4185858 w 7513021"/>
                  <a:gd name="csY13" fmla="*/ 551482 h 2646794"/>
                  <a:gd name="csX14" fmla="*/ 4567213 w 7513021"/>
                  <a:gd name="csY14" fmla="*/ 64032 h 2646794"/>
                  <a:gd name="csX15" fmla="*/ 5271937 w 7513021"/>
                  <a:gd name="csY15" fmla="*/ 19554 h 2646794"/>
                  <a:gd name="csX16" fmla="*/ 5461765 w 7513021"/>
                  <a:gd name="csY16" fmla="*/ 216780 h 2646794"/>
                  <a:gd name="csX17" fmla="*/ 5642518 w 7513021"/>
                  <a:gd name="csY17" fmla="*/ 51752 h 2646794"/>
                  <a:gd name="csX18" fmla="*/ 5823271 w 7513021"/>
                  <a:gd name="csY18" fmla="*/ 9221 h 2646794"/>
                  <a:gd name="csX19" fmla="*/ 6460088 w 7513021"/>
                  <a:gd name="csY19" fmla="*/ 15362 h 2646794"/>
                  <a:gd name="csX20" fmla="*/ 6669907 w 7513021"/>
                  <a:gd name="csY20" fmla="*/ 178145 h 2646794"/>
                  <a:gd name="csX21" fmla="*/ 6922255 w 7513021"/>
                  <a:gd name="csY21" fmla="*/ 13415 h 2646794"/>
                  <a:gd name="csX22" fmla="*/ 7512717 w 7513021"/>
                  <a:gd name="csY22"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21662 w 7513021"/>
                  <a:gd name="csY5" fmla="*/ 753500 h 2646794"/>
                  <a:gd name="csX6" fmla="*/ 1432025 w 7513021"/>
                  <a:gd name="csY6" fmla="*/ 1423351 h 2646794"/>
                  <a:gd name="csX7" fmla="*/ 1612778 w 7513021"/>
                  <a:gd name="csY7" fmla="*/ 732235 h 2646794"/>
                  <a:gd name="csX8" fmla="*/ 2007319 w 7513021"/>
                  <a:gd name="csY8" fmla="*/ 1420956 h 2646794"/>
                  <a:gd name="csX9" fmla="*/ 2367690 w 7513021"/>
                  <a:gd name="csY9" fmla="*/ 668440 h 2646794"/>
                  <a:gd name="csX10" fmla="*/ 2909950 w 7513021"/>
                  <a:gd name="csY10" fmla="*/ 987416 h 2646794"/>
                  <a:gd name="csX11" fmla="*/ 3271457 w 7513021"/>
                  <a:gd name="csY11" fmla="*/ 679072 h 2646794"/>
                  <a:gd name="csX12" fmla="*/ 3781820 w 7513021"/>
                  <a:gd name="csY12" fmla="*/ 987417 h 2646794"/>
                  <a:gd name="csX13" fmla="*/ 4185858 w 7513021"/>
                  <a:gd name="csY13" fmla="*/ 551482 h 2646794"/>
                  <a:gd name="csX14" fmla="*/ 4567213 w 7513021"/>
                  <a:gd name="csY14" fmla="*/ 64032 h 2646794"/>
                  <a:gd name="csX15" fmla="*/ 5271937 w 7513021"/>
                  <a:gd name="csY15" fmla="*/ 19554 h 2646794"/>
                  <a:gd name="csX16" fmla="*/ 5501742 w 7513021"/>
                  <a:gd name="csY16" fmla="*/ 197462 h 2646794"/>
                  <a:gd name="csX17" fmla="*/ 5642518 w 7513021"/>
                  <a:gd name="csY17" fmla="*/ 51752 h 2646794"/>
                  <a:gd name="csX18" fmla="*/ 5823271 w 7513021"/>
                  <a:gd name="csY18" fmla="*/ 9221 h 2646794"/>
                  <a:gd name="csX19" fmla="*/ 6460088 w 7513021"/>
                  <a:gd name="csY19" fmla="*/ 15362 h 2646794"/>
                  <a:gd name="csX20" fmla="*/ 6669907 w 7513021"/>
                  <a:gd name="csY20" fmla="*/ 178145 h 2646794"/>
                  <a:gd name="csX21" fmla="*/ 6922255 w 7513021"/>
                  <a:gd name="csY21" fmla="*/ 13415 h 2646794"/>
                  <a:gd name="csX22" fmla="*/ 7512717 w 7513021"/>
                  <a:gd name="csY22"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21662 w 7513021"/>
                  <a:gd name="csY5" fmla="*/ 753500 h 2646794"/>
                  <a:gd name="csX6" fmla="*/ 1432025 w 7513021"/>
                  <a:gd name="csY6" fmla="*/ 1423351 h 2646794"/>
                  <a:gd name="csX7" fmla="*/ 1612778 w 7513021"/>
                  <a:gd name="csY7" fmla="*/ 732235 h 2646794"/>
                  <a:gd name="csX8" fmla="*/ 2007319 w 7513021"/>
                  <a:gd name="csY8" fmla="*/ 1420956 h 2646794"/>
                  <a:gd name="csX9" fmla="*/ 2367690 w 7513021"/>
                  <a:gd name="csY9" fmla="*/ 668440 h 2646794"/>
                  <a:gd name="csX10" fmla="*/ 2909950 w 7513021"/>
                  <a:gd name="csY10" fmla="*/ 987416 h 2646794"/>
                  <a:gd name="csX11" fmla="*/ 3271457 w 7513021"/>
                  <a:gd name="csY11" fmla="*/ 679072 h 2646794"/>
                  <a:gd name="csX12" fmla="*/ 3781820 w 7513021"/>
                  <a:gd name="csY12" fmla="*/ 987417 h 2646794"/>
                  <a:gd name="csX13" fmla="*/ 4185858 w 7513021"/>
                  <a:gd name="csY13" fmla="*/ 551482 h 2646794"/>
                  <a:gd name="csX14" fmla="*/ 4567213 w 7513021"/>
                  <a:gd name="csY14" fmla="*/ 64032 h 2646794"/>
                  <a:gd name="csX15" fmla="*/ 5271937 w 7513021"/>
                  <a:gd name="csY15" fmla="*/ 19554 h 2646794"/>
                  <a:gd name="csX16" fmla="*/ 5468428 w 7513021"/>
                  <a:gd name="csY16" fmla="*/ 165265 h 2646794"/>
                  <a:gd name="csX17" fmla="*/ 5642518 w 7513021"/>
                  <a:gd name="csY17" fmla="*/ 51752 h 2646794"/>
                  <a:gd name="csX18" fmla="*/ 5823271 w 7513021"/>
                  <a:gd name="csY18" fmla="*/ 9221 h 2646794"/>
                  <a:gd name="csX19" fmla="*/ 6460088 w 7513021"/>
                  <a:gd name="csY19" fmla="*/ 15362 h 2646794"/>
                  <a:gd name="csX20" fmla="*/ 6669907 w 7513021"/>
                  <a:gd name="csY20" fmla="*/ 178145 h 2646794"/>
                  <a:gd name="csX21" fmla="*/ 6922255 w 7513021"/>
                  <a:gd name="csY21" fmla="*/ 13415 h 2646794"/>
                  <a:gd name="csX22" fmla="*/ 7512717 w 7513021"/>
                  <a:gd name="csY22"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21662 w 7513021"/>
                  <a:gd name="csY5" fmla="*/ 753500 h 2646794"/>
                  <a:gd name="csX6" fmla="*/ 1432025 w 7513021"/>
                  <a:gd name="csY6" fmla="*/ 1423351 h 2646794"/>
                  <a:gd name="csX7" fmla="*/ 1612778 w 7513021"/>
                  <a:gd name="csY7" fmla="*/ 732235 h 2646794"/>
                  <a:gd name="csX8" fmla="*/ 2007319 w 7513021"/>
                  <a:gd name="csY8" fmla="*/ 1420956 h 2646794"/>
                  <a:gd name="csX9" fmla="*/ 2367690 w 7513021"/>
                  <a:gd name="csY9" fmla="*/ 668440 h 2646794"/>
                  <a:gd name="csX10" fmla="*/ 2909950 w 7513021"/>
                  <a:gd name="csY10" fmla="*/ 987416 h 2646794"/>
                  <a:gd name="csX11" fmla="*/ 3271457 w 7513021"/>
                  <a:gd name="csY11" fmla="*/ 679072 h 2646794"/>
                  <a:gd name="csX12" fmla="*/ 3781820 w 7513021"/>
                  <a:gd name="csY12" fmla="*/ 987417 h 2646794"/>
                  <a:gd name="csX13" fmla="*/ 4185858 w 7513021"/>
                  <a:gd name="csY13" fmla="*/ 551482 h 2646794"/>
                  <a:gd name="csX14" fmla="*/ 4567213 w 7513021"/>
                  <a:gd name="csY14" fmla="*/ 64032 h 2646794"/>
                  <a:gd name="csX15" fmla="*/ 5271937 w 7513021"/>
                  <a:gd name="csY15" fmla="*/ 19554 h 2646794"/>
                  <a:gd name="csX16" fmla="*/ 5495079 w 7513021"/>
                  <a:gd name="csY16" fmla="*/ 158825 h 2646794"/>
                  <a:gd name="csX17" fmla="*/ 5642518 w 7513021"/>
                  <a:gd name="csY17" fmla="*/ 51752 h 2646794"/>
                  <a:gd name="csX18" fmla="*/ 5823271 w 7513021"/>
                  <a:gd name="csY18" fmla="*/ 9221 h 2646794"/>
                  <a:gd name="csX19" fmla="*/ 6460088 w 7513021"/>
                  <a:gd name="csY19" fmla="*/ 15362 h 2646794"/>
                  <a:gd name="csX20" fmla="*/ 6669907 w 7513021"/>
                  <a:gd name="csY20" fmla="*/ 178145 h 2646794"/>
                  <a:gd name="csX21" fmla="*/ 6922255 w 7513021"/>
                  <a:gd name="csY21" fmla="*/ 13415 h 2646794"/>
                  <a:gd name="csX22" fmla="*/ 7512717 w 7513021"/>
                  <a:gd name="csY22"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21662 w 7513021"/>
                  <a:gd name="csY5" fmla="*/ 753500 h 2646794"/>
                  <a:gd name="csX6" fmla="*/ 1432025 w 7513021"/>
                  <a:gd name="csY6" fmla="*/ 1423351 h 2646794"/>
                  <a:gd name="csX7" fmla="*/ 1612778 w 7513021"/>
                  <a:gd name="csY7" fmla="*/ 732235 h 2646794"/>
                  <a:gd name="csX8" fmla="*/ 2007319 w 7513021"/>
                  <a:gd name="csY8" fmla="*/ 1420956 h 2646794"/>
                  <a:gd name="csX9" fmla="*/ 2367690 w 7513021"/>
                  <a:gd name="csY9" fmla="*/ 668440 h 2646794"/>
                  <a:gd name="csX10" fmla="*/ 2909950 w 7513021"/>
                  <a:gd name="csY10" fmla="*/ 987416 h 2646794"/>
                  <a:gd name="csX11" fmla="*/ 3271457 w 7513021"/>
                  <a:gd name="csY11" fmla="*/ 679072 h 2646794"/>
                  <a:gd name="csX12" fmla="*/ 3781820 w 7513021"/>
                  <a:gd name="csY12" fmla="*/ 987417 h 2646794"/>
                  <a:gd name="csX13" fmla="*/ 4185858 w 7513021"/>
                  <a:gd name="csY13" fmla="*/ 551482 h 2646794"/>
                  <a:gd name="csX14" fmla="*/ 4567213 w 7513021"/>
                  <a:gd name="csY14" fmla="*/ 64032 h 2646794"/>
                  <a:gd name="csX15" fmla="*/ 5271937 w 7513021"/>
                  <a:gd name="csY15" fmla="*/ 19554 h 2646794"/>
                  <a:gd name="csX16" fmla="*/ 5495079 w 7513021"/>
                  <a:gd name="csY16" fmla="*/ 158825 h 2646794"/>
                  <a:gd name="csX17" fmla="*/ 5642518 w 7513021"/>
                  <a:gd name="csY17" fmla="*/ 51752 h 2646794"/>
                  <a:gd name="csX18" fmla="*/ 5823271 w 7513021"/>
                  <a:gd name="csY18" fmla="*/ 9221 h 2646794"/>
                  <a:gd name="csX19" fmla="*/ 6460088 w 7513021"/>
                  <a:gd name="csY19" fmla="*/ 15362 h 2646794"/>
                  <a:gd name="csX20" fmla="*/ 6669907 w 7513021"/>
                  <a:gd name="csY20" fmla="*/ 178145 h 2646794"/>
                  <a:gd name="csX21" fmla="*/ 6922255 w 7513021"/>
                  <a:gd name="csY21" fmla="*/ 13415 h 2646794"/>
                  <a:gd name="csX22" fmla="*/ 7512717 w 7513021"/>
                  <a:gd name="csY22"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21662 w 7513021"/>
                  <a:gd name="csY5" fmla="*/ 753500 h 2646794"/>
                  <a:gd name="csX6" fmla="*/ 1432025 w 7513021"/>
                  <a:gd name="csY6" fmla="*/ 1423351 h 2646794"/>
                  <a:gd name="csX7" fmla="*/ 1612778 w 7513021"/>
                  <a:gd name="csY7" fmla="*/ 732235 h 2646794"/>
                  <a:gd name="csX8" fmla="*/ 2007319 w 7513021"/>
                  <a:gd name="csY8" fmla="*/ 1420956 h 2646794"/>
                  <a:gd name="csX9" fmla="*/ 2367690 w 7513021"/>
                  <a:gd name="csY9" fmla="*/ 668440 h 2646794"/>
                  <a:gd name="csX10" fmla="*/ 2909950 w 7513021"/>
                  <a:gd name="csY10" fmla="*/ 987416 h 2646794"/>
                  <a:gd name="csX11" fmla="*/ 3271457 w 7513021"/>
                  <a:gd name="csY11" fmla="*/ 679072 h 2646794"/>
                  <a:gd name="csX12" fmla="*/ 3781820 w 7513021"/>
                  <a:gd name="csY12" fmla="*/ 987417 h 2646794"/>
                  <a:gd name="csX13" fmla="*/ 4185858 w 7513021"/>
                  <a:gd name="csY13" fmla="*/ 551482 h 2646794"/>
                  <a:gd name="csX14" fmla="*/ 4567213 w 7513021"/>
                  <a:gd name="csY14" fmla="*/ 64032 h 2646794"/>
                  <a:gd name="csX15" fmla="*/ 5271937 w 7513021"/>
                  <a:gd name="csY15" fmla="*/ 19554 h 2646794"/>
                  <a:gd name="csX16" fmla="*/ 5495079 w 7513021"/>
                  <a:gd name="csY16" fmla="*/ 158825 h 2646794"/>
                  <a:gd name="csX17" fmla="*/ 5642518 w 7513021"/>
                  <a:gd name="csY17" fmla="*/ 51752 h 2646794"/>
                  <a:gd name="csX18" fmla="*/ 5823271 w 7513021"/>
                  <a:gd name="csY18" fmla="*/ 9221 h 2646794"/>
                  <a:gd name="csX19" fmla="*/ 6460088 w 7513021"/>
                  <a:gd name="csY19" fmla="*/ 15362 h 2646794"/>
                  <a:gd name="csX20" fmla="*/ 6669907 w 7513021"/>
                  <a:gd name="csY20" fmla="*/ 178145 h 2646794"/>
                  <a:gd name="csX21" fmla="*/ 6922255 w 7513021"/>
                  <a:gd name="csY21" fmla="*/ 13415 h 2646794"/>
                  <a:gd name="csX22" fmla="*/ 7512717 w 7513021"/>
                  <a:gd name="csY22"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21662 w 7513021"/>
                  <a:gd name="csY5" fmla="*/ 753500 h 2646794"/>
                  <a:gd name="csX6" fmla="*/ 1432025 w 7513021"/>
                  <a:gd name="csY6" fmla="*/ 1423351 h 2646794"/>
                  <a:gd name="csX7" fmla="*/ 1612778 w 7513021"/>
                  <a:gd name="csY7" fmla="*/ 732235 h 2646794"/>
                  <a:gd name="csX8" fmla="*/ 2007319 w 7513021"/>
                  <a:gd name="csY8" fmla="*/ 1420956 h 2646794"/>
                  <a:gd name="csX9" fmla="*/ 2367690 w 7513021"/>
                  <a:gd name="csY9" fmla="*/ 668440 h 2646794"/>
                  <a:gd name="csX10" fmla="*/ 2909950 w 7513021"/>
                  <a:gd name="csY10" fmla="*/ 987416 h 2646794"/>
                  <a:gd name="csX11" fmla="*/ 3271457 w 7513021"/>
                  <a:gd name="csY11" fmla="*/ 679072 h 2646794"/>
                  <a:gd name="csX12" fmla="*/ 3781820 w 7513021"/>
                  <a:gd name="csY12" fmla="*/ 987417 h 2646794"/>
                  <a:gd name="csX13" fmla="*/ 4185858 w 7513021"/>
                  <a:gd name="csY13" fmla="*/ 551482 h 2646794"/>
                  <a:gd name="csX14" fmla="*/ 4567213 w 7513021"/>
                  <a:gd name="csY14" fmla="*/ 64032 h 2646794"/>
                  <a:gd name="csX15" fmla="*/ 5271937 w 7513021"/>
                  <a:gd name="csY15" fmla="*/ 19554 h 2646794"/>
                  <a:gd name="csX16" fmla="*/ 5495079 w 7513021"/>
                  <a:gd name="csY16" fmla="*/ 158825 h 2646794"/>
                  <a:gd name="csX17" fmla="*/ 5642518 w 7513021"/>
                  <a:gd name="csY17" fmla="*/ 51752 h 2646794"/>
                  <a:gd name="csX18" fmla="*/ 5823271 w 7513021"/>
                  <a:gd name="csY18" fmla="*/ 9221 h 2646794"/>
                  <a:gd name="csX19" fmla="*/ 6460088 w 7513021"/>
                  <a:gd name="csY19" fmla="*/ 15362 h 2646794"/>
                  <a:gd name="csX20" fmla="*/ 6669907 w 7513021"/>
                  <a:gd name="csY20" fmla="*/ 178145 h 2646794"/>
                  <a:gd name="csX21" fmla="*/ 6922255 w 7513021"/>
                  <a:gd name="csY21" fmla="*/ 13415 h 2646794"/>
                  <a:gd name="csX22" fmla="*/ 7512717 w 7513021"/>
                  <a:gd name="csY22"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21662 w 7513021"/>
                  <a:gd name="csY5" fmla="*/ 753500 h 2646794"/>
                  <a:gd name="csX6" fmla="*/ 1432025 w 7513021"/>
                  <a:gd name="csY6" fmla="*/ 1423351 h 2646794"/>
                  <a:gd name="csX7" fmla="*/ 1612778 w 7513021"/>
                  <a:gd name="csY7" fmla="*/ 732235 h 2646794"/>
                  <a:gd name="csX8" fmla="*/ 2007319 w 7513021"/>
                  <a:gd name="csY8" fmla="*/ 1420956 h 2646794"/>
                  <a:gd name="csX9" fmla="*/ 2367690 w 7513021"/>
                  <a:gd name="csY9" fmla="*/ 668440 h 2646794"/>
                  <a:gd name="csX10" fmla="*/ 2909950 w 7513021"/>
                  <a:gd name="csY10" fmla="*/ 987416 h 2646794"/>
                  <a:gd name="csX11" fmla="*/ 3271457 w 7513021"/>
                  <a:gd name="csY11" fmla="*/ 679072 h 2646794"/>
                  <a:gd name="csX12" fmla="*/ 3781820 w 7513021"/>
                  <a:gd name="csY12" fmla="*/ 987417 h 2646794"/>
                  <a:gd name="csX13" fmla="*/ 4185858 w 7513021"/>
                  <a:gd name="csY13" fmla="*/ 551482 h 2646794"/>
                  <a:gd name="csX14" fmla="*/ 4567213 w 7513021"/>
                  <a:gd name="csY14" fmla="*/ 64032 h 2646794"/>
                  <a:gd name="csX15" fmla="*/ 5271937 w 7513021"/>
                  <a:gd name="csY15" fmla="*/ 19554 h 2646794"/>
                  <a:gd name="csX16" fmla="*/ 5495079 w 7513021"/>
                  <a:gd name="csY16" fmla="*/ 158825 h 2646794"/>
                  <a:gd name="csX17" fmla="*/ 5629192 w 7513021"/>
                  <a:gd name="csY17" fmla="*/ 25995 h 2646794"/>
                  <a:gd name="csX18" fmla="*/ 5823271 w 7513021"/>
                  <a:gd name="csY18" fmla="*/ 9221 h 2646794"/>
                  <a:gd name="csX19" fmla="*/ 6460088 w 7513021"/>
                  <a:gd name="csY19" fmla="*/ 15362 h 2646794"/>
                  <a:gd name="csX20" fmla="*/ 6669907 w 7513021"/>
                  <a:gd name="csY20" fmla="*/ 178145 h 2646794"/>
                  <a:gd name="csX21" fmla="*/ 6922255 w 7513021"/>
                  <a:gd name="csY21" fmla="*/ 13415 h 2646794"/>
                  <a:gd name="csX22" fmla="*/ 7512717 w 7513021"/>
                  <a:gd name="csY22"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21662 w 7513021"/>
                  <a:gd name="csY5" fmla="*/ 753500 h 2646794"/>
                  <a:gd name="csX6" fmla="*/ 1432025 w 7513021"/>
                  <a:gd name="csY6" fmla="*/ 1423351 h 2646794"/>
                  <a:gd name="csX7" fmla="*/ 1612778 w 7513021"/>
                  <a:gd name="csY7" fmla="*/ 732235 h 2646794"/>
                  <a:gd name="csX8" fmla="*/ 2007319 w 7513021"/>
                  <a:gd name="csY8" fmla="*/ 1420956 h 2646794"/>
                  <a:gd name="csX9" fmla="*/ 2367690 w 7513021"/>
                  <a:gd name="csY9" fmla="*/ 668440 h 2646794"/>
                  <a:gd name="csX10" fmla="*/ 2909950 w 7513021"/>
                  <a:gd name="csY10" fmla="*/ 987416 h 2646794"/>
                  <a:gd name="csX11" fmla="*/ 3271457 w 7513021"/>
                  <a:gd name="csY11" fmla="*/ 679072 h 2646794"/>
                  <a:gd name="csX12" fmla="*/ 3781820 w 7513021"/>
                  <a:gd name="csY12" fmla="*/ 987417 h 2646794"/>
                  <a:gd name="csX13" fmla="*/ 4185858 w 7513021"/>
                  <a:gd name="csY13" fmla="*/ 551482 h 2646794"/>
                  <a:gd name="csX14" fmla="*/ 4567213 w 7513021"/>
                  <a:gd name="csY14" fmla="*/ 64032 h 2646794"/>
                  <a:gd name="csX15" fmla="*/ 5271937 w 7513021"/>
                  <a:gd name="csY15" fmla="*/ 19554 h 2646794"/>
                  <a:gd name="csX16" fmla="*/ 5495079 w 7513021"/>
                  <a:gd name="csY16" fmla="*/ 158825 h 2646794"/>
                  <a:gd name="csX17" fmla="*/ 5629192 w 7513021"/>
                  <a:gd name="csY17" fmla="*/ 25995 h 2646794"/>
                  <a:gd name="csX18" fmla="*/ 5823271 w 7513021"/>
                  <a:gd name="csY18" fmla="*/ 9221 h 2646794"/>
                  <a:gd name="csX19" fmla="*/ 6460088 w 7513021"/>
                  <a:gd name="csY19" fmla="*/ 15362 h 2646794"/>
                  <a:gd name="csX20" fmla="*/ 6669907 w 7513021"/>
                  <a:gd name="csY20" fmla="*/ 178145 h 2646794"/>
                  <a:gd name="csX21" fmla="*/ 6922255 w 7513021"/>
                  <a:gd name="csY21" fmla="*/ 13415 h 2646794"/>
                  <a:gd name="csX22" fmla="*/ 7512717 w 7513021"/>
                  <a:gd name="csY22"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21662 w 7513021"/>
                  <a:gd name="csY5" fmla="*/ 753500 h 2646794"/>
                  <a:gd name="csX6" fmla="*/ 1066119 w 7513021"/>
                  <a:gd name="csY6" fmla="*/ 841996 h 2646794"/>
                  <a:gd name="csX7" fmla="*/ 1432025 w 7513021"/>
                  <a:gd name="csY7" fmla="*/ 1423351 h 2646794"/>
                  <a:gd name="csX8" fmla="*/ 1612778 w 7513021"/>
                  <a:gd name="csY8" fmla="*/ 732235 h 2646794"/>
                  <a:gd name="csX9" fmla="*/ 2007319 w 7513021"/>
                  <a:gd name="csY9" fmla="*/ 1420956 h 2646794"/>
                  <a:gd name="csX10" fmla="*/ 2367690 w 7513021"/>
                  <a:gd name="csY10" fmla="*/ 668440 h 2646794"/>
                  <a:gd name="csX11" fmla="*/ 2909950 w 7513021"/>
                  <a:gd name="csY11" fmla="*/ 987416 h 2646794"/>
                  <a:gd name="csX12" fmla="*/ 3271457 w 7513021"/>
                  <a:gd name="csY12" fmla="*/ 679072 h 2646794"/>
                  <a:gd name="csX13" fmla="*/ 3781820 w 7513021"/>
                  <a:gd name="csY13" fmla="*/ 987417 h 2646794"/>
                  <a:gd name="csX14" fmla="*/ 4185858 w 7513021"/>
                  <a:gd name="csY14" fmla="*/ 551482 h 2646794"/>
                  <a:gd name="csX15" fmla="*/ 4567213 w 7513021"/>
                  <a:gd name="csY15" fmla="*/ 64032 h 2646794"/>
                  <a:gd name="csX16" fmla="*/ 5271937 w 7513021"/>
                  <a:gd name="csY16" fmla="*/ 19554 h 2646794"/>
                  <a:gd name="csX17" fmla="*/ 5495079 w 7513021"/>
                  <a:gd name="csY17" fmla="*/ 158825 h 2646794"/>
                  <a:gd name="csX18" fmla="*/ 5629192 w 7513021"/>
                  <a:gd name="csY18" fmla="*/ 25995 h 2646794"/>
                  <a:gd name="csX19" fmla="*/ 5823271 w 7513021"/>
                  <a:gd name="csY19" fmla="*/ 9221 h 2646794"/>
                  <a:gd name="csX20" fmla="*/ 6460088 w 7513021"/>
                  <a:gd name="csY20" fmla="*/ 15362 h 2646794"/>
                  <a:gd name="csX21" fmla="*/ 6669907 w 7513021"/>
                  <a:gd name="csY21" fmla="*/ 178145 h 2646794"/>
                  <a:gd name="csX22" fmla="*/ 6922255 w 7513021"/>
                  <a:gd name="csY22" fmla="*/ 13415 h 2646794"/>
                  <a:gd name="csX23" fmla="*/ 7512717 w 7513021"/>
                  <a:gd name="csY23"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21662 w 7513021"/>
                  <a:gd name="csY5" fmla="*/ 753500 h 2646794"/>
                  <a:gd name="csX6" fmla="*/ 1106096 w 7513021"/>
                  <a:gd name="csY6" fmla="*/ 796920 h 2646794"/>
                  <a:gd name="csX7" fmla="*/ 1432025 w 7513021"/>
                  <a:gd name="csY7" fmla="*/ 1423351 h 2646794"/>
                  <a:gd name="csX8" fmla="*/ 1612778 w 7513021"/>
                  <a:gd name="csY8" fmla="*/ 732235 h 2646794"/>
                  <a:gd name="csX9" fmla="*/ 2007319 w 7513021"/>
                  <a:gd name="csY9" fmla="*/ 1420956 h 2646794"/>
                  <a:gd name="csX10" fmla="*/ 2367690 w 7513021"/>
                  <a:gd name="csY10" fmla="*/ 668440 h 2646794"/>
                  <a:gd name="csX11" fmla="*/ 2909950 w 7513021"/>
                  <a:gd name="csY11" fmla="*/ 987416 h 2646794"/>
                  <a:gd name="csX12" fmla="*/ 3271457 w 7513021"/>
                  <a:gd name="csY12" fmla="*/ 679072 h 2646794"/>
                  <a:gd name="csX13" fmla="*/ 3781820 w 7513021"/>
                  <a:gd name="csY13" fmla="*/ 987417 h 2646794"/>
                  <a:gd name="csX14" fmla="*/ 4185858 w 7513021"/>
                  <a:gd name="csY14" fmla="*/ 551482 h 2646794"/>
                  <a:gd name="csX15" fmla="*/ 4567213 w 7513021"/>
                  <a:gd name="csY15" fmla="*/ 64032 h 2646794"/>
                  <a:gd name="csX16" fmla="*/ 5271937 w 7513021"/>
                  <a:gd name="csY16" fmla="*/ 19554 h 2646794"/>
                  <a:gd name="csX17" fmla="*/ 5495079 w 7513021"/>
                  <a:gd name="csY17" fmla="*/ 158825 h 2646794"/>
                  <a:gd name="csX18" fmla="*/ 5629192 w 7513021"/>
                  <a:gd name="csY18" fmla="*/ 25995 h 2646794"/>
                  <a:gd name="csX19" fmla="*/ 5823271 w 7513021"/>
                  <a:gd name="csY19" fmla="*/ 9221 h 2646794"/>
                  <a:gd name="csX20" fmla="*/ 6460088 w 7513021"/>
                  <a:gd name="csY20" fmla="*/ 15362 h 2646794"/>
                  <a:gd name="csX21" fmla="*/ 6669907 w 7513021"/>
                  <a:gd name="csY21" fmla="*/ 178145 h 2646794"/>
                  <a:gd name="csX22" fmla="*/ 6922255 w 7513021"/>
                  <a:gd name="csY22" fmla="*/ 13415 h 2646794"/>
                  <a:gd name="csX23" fmla="*/ 7512717 w 7513021"/>
                  <a:gd name="csY23"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21662 w 7513021"/>
                  <a:gd name="csY5" fmla="*/ 753500 h 2646794"/>
                  <a:gd name="csX6" fmla="*/ 1106096 w 7513021"/>
                  <a:gd name="csY6" fmla="*/ 796920 h 2646794"/>
                  <a:gd name="csX7" fmla="*/ 1432025 w 7513021"/>
                  <a:gd name="csY7" fmla="*/ 1423351 h 2646794"/>
                  <a:gd name="csX8" fmla="*/ 1612778 w 7513021"/>
                  <a:gd name="csY8" fmla="*/ 732235 h 2646794"/>
                  <a:gd name="csX9" fmla="*/ 2007319 w 7513021"/>
                  <a:gd name="csY9" fmla="*/ 1420956 h 2646794"/>
                  <a:gd name="csX10" fmla="*/ 2367690 w 7513021"/>
                  <a:gd name="csY10" fmla="*/ 668440 h 2646794"/>
                  <a:gd name="csX11" fmla="*/ 2909950 w 7513021"/>
                  <a:gd name="csY11" fmla="*/ 987416 h 2646794"/>
                  <a:gd name="csX12" fmla="*/ 3271457 w 7513021"/>
                  <a:gd name="csY12" fmla="*/ 679072 h 2646794"/>
                  <a:gd name="csX13" fmla="*/ 3781820 w 7513021"/>
                  <a:gd name="csY13" fmla="*/ 987417 h 2646794"/>
                  <a:gd name="csX14" fmla="*/ 4185858 w 7513021"/>
                  <a:gd name="csY14" fmla="*/ 551482 h 2646794"/>
                  <a:gd name="csX15" fmla="*/ 4567213 w 7513021"/>
                  <a:gd name="csY15" fmla="*/ 64032 h 2646794"/>
                  <a:gd name="csX16" fmla="*/ 5271937 w 7513021"/>
                  <a:gd name="csY16" fmla="*/ 19554 h 2646794"/>
                  <a:gd name="csX17" fmla="*/ 5495079 w 7513021"/>
                  <a:gd name="csY17" fmla="*/ 158825 h 2646794"/>
                  <a:gd name="csX18" fmla="*/ 5629192 w 7513021"/>
                  <a:gd name="csY18" fmla="*/ 25995 h 2646794"/>
                  <a:gd name="csX19" fmla="*/ 5823271 w 7513021"/>
                  <a:gd name="csY19" fmla="*/ 9221 h 2646794"/>
                  <a:gd name="csX20" fmla="*/ 6460088 w 7513021"/>
                  <a:gd name="csY20" fmla="*/ 15362 h 2646794"/>
                  <a:gd name="csX21" fmla="*/ 6669907 w 7513021"/>
                  <a:gd name="csY21" fmla="*/ 178145 h 2646794"/>
                  <a:gd name="csX22" fmla="*/ 6922255 w 7513021"/>
                  <a:gd name="csY22" fmla="*/ 13415 h 2646794"/>
                  <a:gd name="csX23" fmla="*/ 7512717 w 7513021"/>
                  <a:gd name="csY23"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21662 w 7513021"/>
                  <a:gd name="csY5" fmla="*/ 753500 h 2646794"/>
                  <a:gd name="csX6" fmla="*/ 1106096 w 7513021"/>
                  <a:gd name="csY6" fmla="*/ 796920 h 2646794"/>
                  <a:gd name="csX7" fmla="*/ 1432025 w 7513021"/>
                  <a:gd name="csY7" fmla="*/ 1423351 h 2646794"/>
                  <a:gd name="csX8" fmla="*/ 1612778 w 7513021"/>
                  <a:gd name="csY8" fmla="*/ 732235 h 2646794"/>
                  <a:gd name="csX9" fmla="*/ 2007319 w 7513021"/>
                  <a:gd name="csY9" fmla="*/ 1420956 h 2646794"/>
                  <a:gd name="csX10" fmla="*/ 2367690 w 7513021"/>
                  <a:gd name="csY10" fmla="*/ 668440 h 2646794"/>
                  <a:gd name="csX11" fmla="*/ 2909950 w 7513021"/>
                  <a:gd name="csY11" fmla="*/ 987416 h 2646794"/>
                  <a:gd name="csX12" fmla="*/ 3271457 w 7513021"/>
                  <a:gd name="csY12" fmla="*/ 679072 h 2646794"/>
                  <a:gd name="csX13" fmla="*/ 3781820 w 7513021"/>
                  <a:gd name="csY13" fmla="*/ 987417 h 2646794"/>
                  <a:gd name="csX14" fmla="*/ 4185858 w 7513021"/>
                  <a:gd name="csY14" fmla="*/ 551482 h 2646794"/>
                  <a:gd name="csX15" fmla="*/ 4567213 w 7513021"/>
                  <a:gd name="csY15" fmla="*/ 64032 h 2646794"/>
                  <a:gd name="csX16" fmla="*/ 5271937 w 7513021"/>
                  <a:gd name="csY16" fmla="*/ 19554 h 2646794"/>
                  <a:gd name="csX17" fmla="*/ 5495079 w 7513021"/>
                  <a:gd name="csY17" fmla="*/ 158825 h 2646794"/>
                  <a:gd name="csX18" fmla="*/ 5629192 w 7513021"/>
                  <a:gd name="csY18" fmla="*/ 25995 h 2646794"/>
                  <a:gd name="csX19" fmla="*/ 5823271 w 7513021"/>
                  <a:gd name="csY19" fmla="*/ 9221 h 2646794"/>
                  <a:gd name="csX20" fmla="*/ 6460088 w 7513021"/>
                  <a:gd name="csY20" fmla="*/ 15362 h 2646794"/>
                  <a:gd name="csX21" fmla="*/ 6669907 w 7513021"/>
                  <a:gd name="csY21" fmla="*/ 178145 h 2646794"/>
                  <a:gd name="csX22" fmla="*/ 6922255 w 7513021"/>
                  <a:gd name="csY22" fmla="*/ 13415 h 2646794"/>
                  <a:gd name="csX23" fmla="*/ 7512717 w 7513021"/>
                  <a:gd name="csY23"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21662 w 7513021"/>
                  <a:gd name="csY5" fmla="*/ 753500 h 2646794"/>
                  <a:gd name="csX6" fmla="*/ 1106096 w 7513021"/>
                  <a:gd name="csY6" fmla="*/ 796920 h 2646794"/>
                  <a:gd name="csX7" fmla="*/ 1432025 w 7513021"/>
                  <a:gd name="csY7" fmla="*/ 1423351 h 2646794"/>
                  <a:gd name="csX8" fmla="*/ 1612778 w 7513021"/>
                  <a:gd name="csY8" fmla="*/ 732235 h 2646794"/>
                  <a:gd name="csX9" fmla="*/ 2007319 w 7513021"/>
                  <a:gd name="csY9" fmla="*/ 1420956 h 2646794"/>
                  <a:gd name="csX10" fmla="*/ 2367690 w 7513021"/>
                  <a:gd name="csY10" fmla="*/ 668440 h 2646794"/>
                  <a:gd name="csX11" fmla="*/ 2909950 w 7513021"/>
                  <a:gd name="csY11" fmla="*/ 987416 h 2646794"/>
                  <a:gd name="csX12" fmla="*/ 3271457 w 7513021"/>
                  <a:gd name="csY12" fmla="*/ 679072 h 2646794"/>
                  <a:gd name="csX13" fmla="*/ 3781820 w 7513021"/>
                  <a:gd name="csY13" fmla="*/ 987417 h 2646794"/>
                  <a:gd name="csX14" fmla="*/ 4185858 w 7513021"/>
                  <a:gd name="csY14" fmla="*/ 551482 h 2646794"/>
                  <a:gd name="csX15" fmla="*/ 4567213 w 7513021"/>
                  <a:gd name="csY15" fmla="*/ 64032 h 2646794"/>
                  <a:gd name="csX16" fmla="*/ 5271937 w 7513021"/>
                  <a:gd name="csY16" fmla="*/ 19554 h 2646794"/>
                  <a:gd name="csX17" fmla="*/ 5495079 w 7513021"/>
                  <a:gd name="csY17" fmla="*/ 158825 h 2646794"/>
                  <a:gd name="csX18" fmla="*/ 5629192 w 7513021"/>
                  <a:gd name="csY18" fmla="*/ 25995 h 2646794"/>
                  <a:gd name="csX19" fmla="*/ 5823271 w 7513021"/>
                  <a:gd name="csY19" fmla="*/ 9221 h 2646794"/>
                  <a:gd name="csX20" fmla="*/ 6460088 w 7513021"/>
                  <a:gd name="csY20" fmla="*/ 15362 h 2646794"/>
                  <a:gd name="csX21" fmla="*/ 6669907 w 7513021"/>
                  <a:gd name="csY21" fmla="*/ 178145 h 2646794"/>
                  <a:gd name="csX22" fmla="*/ 6922255 w 7513021"/>
                  <a:gd name="csY22" fmla="*/ 13415 h 2646794"/>
                  <a:gd name="csX23" fmla="*/ 7512717 w 7513021"/>
                  <a:gd name="csY23"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21662 w 7513021"/>
                  <a:gd name="csY5" fmla="*/ 753500 h 2646794"/>
                  <a:gd name="csX6" fmla="*/ 1106096 w 7513021"/>
                  <a:gd name="csY6" fmla="*/ 796920 h 2646794"/>
                  <a:gd name="csX7" fmla="*/ 1432025 w 7513021"/>
                  <a:gd name="csY7" fmla="*/ 1423351 h 2646794"/>
                  <a:gd name="csX8" fmla="*/ 1612778 w 7513021"/>
                  <a:gd name="csY8" fmla="*/ 732235 h 2646794"/>
                  <a:gd name="csX9" fmla="*/ 2007319 w 7513021"/>
                  <a:gd name="csY9" fmla="*/ 1420956 h 2646794"/>
                  <a:gd name="csX10" fmla="*/ 2367690 w 7513021"/>
                  <a:gd name="csY10" fmla="*/ 668440 h 2646794"/>
                  <a:gd name="csX11" fmla="*/ 2909950 w 7513021"/>
                  <a:gd name="csY11" fmla="*/ 987416 h 2646794"/>
                  <a:gd name="csX12" fmla="*/ 3271457 w 7513021"/>
                  <a:gd name="csY12" fmla="*/ 679072 h 2646794"/>
                  <a:gd name="csX13" fmla="*/ 3781820 w 7513021"/>
                  <a:gd name="csY13" fmla="*/ 987417 h 2646794"/>
                  <a:gd name="csX14" fmla="*/ 4185858 w 7513021"/>
                  <a:gd name="csY14" fmla="*/ 551482 h 2646794"/>
                  <a:gd name="csX15" fmla="*/ 4567213 w 7513021"/>
                  <a:gd name="csY15" fmla="*/ 64032 h 2646794"/>
                  <a:gd name="csX16" fmla="*/ 5271937 w 7513021"/>
                  <a:gd name="csY16" fmla="*/ 19554 h 2646794"/>
                  <a:gd name="csX17" fmla="*/ 5495079 w 7513021"/>
                  <a:gd name="csY17" fmla="*/ 158825 h 2646794"/>
                  <a:gd name="csX18" fmla="*/ 5629192 w 7513021"/>
                  <a:gd name="csY18" fmla="*/ 25995 h 2646794"/>
                  <a:gd name="csX19" fmla="*/ 5823271 w 7513021"/>
                  <a:gd name="csY19" fmla="*/ 9221 h 2646794"/>
                  <a:gd name="csX20" fmla="*/ 6460088 w 7513021"/>
                  <a:gd name="csY20" fmla="*/ 15362 h 2646794"/>
                  <a:gd name="csX21" fmla="*/ 6669907 w 7513021"/>
                  <a:gd name="csY21" fmla="*/ 178145 h 2646794"/>
                  <a:gd name="csX22" fmla="*/ 6922255 w 7513021"/>
                  <a:gd name="csY22" fmla="*/ 13415 h 2646794"/>
                  <a:gd name="csX23" fmla="*/ 7512717 w 7513021"/>
                  <a:gd name="csY23"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106096 w 7513021"/>
                  <a:gd name="csY6" fmla="*/ 796920 h 2646794"/>
                  <a:gd name="csX7" fmla="*/ 1432025 w 7513021"/>
                  <a:gd name="csY7" fmla="*/ 1423351 h 2646794"/>
                  <a:gd name="csX8" fmla="*/ 1612778 w 7513021"/>
                  <a:gd name="csY8" fmla="*/ 732235 h 2646794"/>
                  <a:gd name="csX9" fmla="*/ 2007319 w 7513021"/>
                  <a:gd name="csY9" fmla="*/ 1420956 h 2646794"/>
                  <a:gd name="csX10" fmla="*/ 2367690 w 7513021"/>
                  <a:gd name="csY10" fmla="*/ 668440 h 2646794"/>
                  <a:gd name="csX11" fmla="*/ 2909950 w 7513021"/>
                  <a:gd name="csY11" fmla="*/ 987416 h 2646794"/>
                  <a:gd name="csX12" fmla="*/ 3271457 w 7513021"/>
                  <a:gd name="csY12" fmla="*/ 679072 h 2646794"/>
                  <a:gd name="csX13" fmla="*/ 3781820 w 7513021"/>
                  <a:gd name="csY13" fmla="*/ 987417 h 2646794"/>
                  <a:gd name="csX14" fmla="*/ 4185858 w 7513021"/>
                  <a:gd name="csY14" fmla="*/ 551482 h 2646794"/>
                  <a:gd name="csX15" fmla="*/ 4567213 w 7513021"/>
                  <a:gd name="csY15" fmla="*/ 64032 h 2646794"/>
                  <a:gd name="csX16" fmla="*/ 5271937 w 7513021"/>
                  <a:gd name="csY16" fmla="*/ 19554 h 2646794"/>
                  <a:gd name="csX17" fmla="*/ 5495079 w 7513021"/>
                  <a:gd name="csY17" fmla="*/ 158825 h 2646794"/>
                  <a:gd name="csX18" fmla="*/ 5629192 w 7513021"/>
                  <a:gd name="csY18" fmla="*/ 25995 h 2646794"/>
                  <a:gd name="csX19" fmla="*/ 5823271 w 7513021"/>
                  <a:gd name="csY19" fmla="*/ 9221 h 2646794"/>
                  <a:gd name="csX20" fmla="*/ 6460088 w 7513021"/>
                  <a:gd name="csY20" fmla="*/ 15362 h 2646794"/>
                  <a:gd name="csX21" fmla="*/ 6669907 w 7513021"/>
                  <a:gd name="csY21" fmla="*/ 178145 h 2646794"/>
                  <a:gd name="csX22" fmla="*/ 6922255 w 7513021"/>
                  <a:gd name="csY22" fmla="*/ 13415 h 2646794"/>
                  <a:gd name="csX23" fmla="*/ 7512717 w 7513021"/>
                  <a:gd name="csY23"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106096 w 7513021"/>
                  <a:gd name="csY6" fmla="*/ 796920 h 2646794"/>
                  <a:gd name="csX7" fmla="*/ 1432025 w 7513021"/>
                  <a:gd name="csY7" fmla="*/ 1423351 h 2646794"/>
                  <a:gd name="csX8" fmla="*/ 1612778 w 7513021"/>
                  <a:gd name="csY8" fmla="*/ 732235 h 2646794"/>
                  <a:gd name="csX9" fmla="*/ 2007319 w 7513021"/>
                  <a:gd name="csY9" fmla="*/ 1420956 h 2646794"/>
                  <a:gd name="csX10" fmla="*/ 2367690 w 7513021"/>
                  <a:gd name="csY10" fmla="*/ 668440 h 2646794"/>
                  <a:gd name="csX11" fmla="*/ 2909950 w 7513021"/>
                  <a:gd name="csY11" fmla="*/ 987416 h 2646794"/>
                  <a:gd name="csX12" fmla="*/ 3271457 w 7513021"/>
                  <a:gd name="csY12" fmla="*/ 679072 h 2646794"/>
                  <a:gd name="csX13" fmla="*/ 3781820 w 7513021"/>
                  <a:gd name="csY13" fmla="*/ 987417 h 2646794"/>
                  <a:gd name="csX14" fmla="*/ 4185858 w 7513021"/>
                  <a:gd name="csY14" fmla="*/ 551482 h 2646794"/>
                  <a:gd name="csX15" fmla="*/ 4567213 w 7513021"/>
                  <a:gd name="csY15" fmla="*/ 64032 h 2646794"/>
                  <a:gd name="csX16" fmla="*/ 5271937 w 7513021"/>
                  <a:gd name="csY16" fmla="*/ 19554 h 2646794"/>
                  <a:gd name="csX17" fmla="*/ 5495079 w 7513021"/>
                  <a:gd name="csY17" fmla="*/ 158825 h 2646794"/>
                  <a:gd name="csX18" fmla="*/ 5629192 w 7513021"/>
                  <a:gd name="csY18" fmla="*/ 25995 h 2646794"/>
                  <a:gd name="csX19" fmla="*/ 5823271 w 7513021"/>
                  <a:gd name="csY19" fmla="*/ 9221 h 2646794"/>
                  <a:gd name="csX20" fmla="*/ 6460088 w 7513021"/>
                  <a:gd name="csY20" fmla="*/ 15362 h 2646794"/>
                  <a:gd name="csX21" fmla="*/ 6669907 w 7513021"/>
                  <a:gd name="csY21" fmla="*/ 178145 h 2646794"/>
                  <a:gd name="csX22" fmla="*/ 6922255 w 7513021"/>
                  <a:gd name="csY22" fmla="*/ 13415 h 2646794"/>
                  <a:gd name="csX23" fmla="*/ 7512717 w 7513021"/>
                  <a:gd name="csY23"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146073 w 7513021"/>
                  <a:gd name="csY6" fmla="*/ 796920 h 2646794"/>
                  <a:gd name="csX7" fmla="*/ 1432025 w 7513021"/>
                  <a:gd name="csY7" fmla="*/ 1423351 h 2646794"/>
                  <a:gd name="csX8" fmla="*/ 1612778 w 7513021"/>
                  <a:gd name="csY8" fmla="*/ 732235 h 2646794"/>
                  <a:gd name="csX9" fmla="*/ 2007319 w 7513021"/>
                  <a:gd name="csY9" fmla="*/ 1420956 h 2646794"/>
                  <a:gd name="csX10" fmla="*/ 2367690 w 7513021"/>
                  <a:gd name="csY10" fmla="*/ 668440 h 2646794"/>
                  <a:gd name="csX11" fmla="*/ 2909950 w 7513021"/>
                  <a:gd name="csY11" fmla="*/ 987416 h 2646794"/>
                  <a:gd name="csX12" fmla="*/ 3271457 w 7513021"/>
                  <a:gd name="csY12" fmla="*/ 679072 h 2646794"/>
                  <a:gd name="csX13" fmla="*/ 3781820 w 7513021"/>
                  <a:gd name="csY13" fmla="*/ 987417 h 2646794"/>
                  <a:gd name="csX14" fmla="*/ 4185858 w 7513021"/>
                  <a:gd name="csY14" fmla="*/ 551482 h 2646794"/>
                  <a:gd name="csX15" fmla="*/ 4567213 w 7513021"/>
                  <a:gd name="csY15" fmla="*/ 64032 h 2646794"/>
                  <a:gd name="csX16" fmla="*/ 5271937 w 7513021"/>
                  <a:gd name="csY16" fmla="*/ 19554 h 2646794"/>
                  <a:gd name="csX17" fmla="*/ 5495079 w 7513021"/>
                  <a:gd name="csY17" fmla="*/ 158825 h 2646794"/>
                  <a:gd name="csX18" fmla="*/ 5629192 w 7513021"/>
                  <a:gd name="csY18" fmla="*/ 25995 h 2646794"/>
                  <a:gd name="csX19" fmla="*/ 5823271 w 7513021"/>
                  <a:gd name="csY19" fmla="*/ 9221 h 2646794"/>
                  <a:gd name="csX20" fmla="*/ 6460088 w 7513021"/>
                  <a:gd name="csY20" fmla="*/ 15362 h 2646794"/>
                  <a:gd name="csX21" fmla="*/ 6669907 w 7513021"/>
                  <a:gd name="csY21" fmla="*/ 178145 h 2646794"/>
                  <a:gd name="csX22" fmla="*/ 6922255 w 7513021"/>
                  <a:gd name="csY22" fmla="*/ 13415 h 2646794"/>
                  <a:gd name="csX23" fmla="*/ 7512717 w 7513021"/>
                  <a:gd name="csY23"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146073 w 7513021"/>
                  <a:gd name="csY6" fmla="*/ 796920 h 2646794"/>
                  <a:gd name="csX7" fmla="*/ 1432025 w 7513021"/>
                  <a:gd name="csY7" fmla="*/ 1423351 h 2646794"/>
                  <a:gd name="csX8" fmla="*/ 1612778 w 7513021"/>
                  <a:gd name="csY8" fmla="*/ 732235 h 2646794"/>
                  <a:gd name="csX9" fmla="*/ 2007319 w 7513021"/>
                  <a:gd name="csY9" fmla="*/ 1420956 h 2646794"/>
                  <a:gd name="csX10" fmla="*/ 2367690 w 7513021"/>
                  <a:gd name="csY10" fmla="*/ 668440 h 2646794"/>
                  <a:gd name="csX11" fmla="*/ 2909950 w 7513021"/>
                  <a:gd name="csY11" fmla="*/ 987416 h 2646794"/>
                  <a:gd name="csX12" fmla="*/ 3271457 w 7513021"/>
                  <a:gd name="csY12" fmla="*/ 679072 h 2646794"/>
                  <a:gd name="csX13" fmla="*/ 3781820 w 7513021"/>
                  <a:gd name="csY13" fmla="*/ 987417 h 2646794"/>
                  <a:gd name="csX14" fmla="*/ 4185858 w 7513021"/>
                  <a:gd name="csY14" fmla="*/ 551482 h 2646794"/>
                  <a:gd name="csX15" fmla="*/ 4567213 w 7513021"/>
                  <a:gd name="csY15" fmla="*/ 64032 h 2646794"/>
                  <a:gd name="csX16" fmla="*/ 5271937 w 7513021"/>
                  <a:gd name="csY16" fmla="*/ 19554 h 2646794"/>
                  <a:gd name="csX17" fmla="*/ 5495079 w 7513021"/>
                  <a:gd name="csY17" fmla="*/ 158825 h 2646794"/>
                  <a:gd name="csX18" fmla="*/ 5629192 w 7513021"/>
                  <a:gd name="csY18" fmla="*/ 25995 h 2646794"/>
                  <a:gd name="csX19" fmla="*/ 5823271 w 7513021"/>
                  <a:gd name="csY19" fmla="*/ 9221 h 2646794"/>
                  <a:gd name="csX20" fmla="*/ 6460088 w 7513021"/>
                  <a:gd name="csY20" fmla="*/ 15362 h 2646794"/>
                  <a:gd name="csX21" fmla="*/ 6669907 w 7513021"/>
                  <a:gd name="csY21" fmla="*/ 178145 h 2646794"/>
                  <a:gd name="csX22" fmla="*/ 6922255 w 7513021"/>
                  <a:gd name="csY22" fmla="*/ 13415 h 2646794"/>
                  <a:gd name="csX23" fmla="*/ 7512717 w 7513021"/>
                  <a:gd name="csY23"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146073 w 7513021"/>
                  <a:gd name="csY6" fmla="*/ 796920 h 2646794"/>
                  <a:gd name="csX7" fmla="*/ 1432025 w 7513021"/>
                  <a:gd name="csY7" fmla="*/ 1423351 h 2646794"/>
                  <a:gd name="csX8" fmla="*/ 1612778 w 7513021"/>
                  <a:gd name="csY8" fmla="*/ 732235 h 2646794"/>
                  <a:gd name="csX9" fmla="*/ 2007319 w 7513021"/>
                  <a:gd name="csY9" fmla="*/ 1420956 h 2646794"/>
                  <a:gd name="csX10" fmla="*/ 2367690 w 7513021"/>
                  <a:gd name="csY10" fmla="*/ 668440 h 2646794"/>
                  <a:gd name="csX11" fmla="*/ 2909950 w 7513021"/>
                  <a:gd name="csY11" fmla="*/ 987416 h 2646794"/>
                  <a:gd name="csX12" fmla="*/ 3271457 w 7513021"/>
                  <a:gd name="csY12" fmla="*/ 679072 h 2646794"/>
                  <a:gd name="csX13" fmla="*/ 3781820 w 7513021"/>
                  <a:gd name="csY13" fmla="*/ 987417 h 2646794"/>
                  <a:gd name="csX14" fmla="*/ 4185858 w 7513021"/>
                  <a:gd name="csY14" fmla="*/ 551482 h 2646794"/>
                  <a:gd name="csX15" fmla="*/ 4567213 w 7513021"/>
                  <a:gd name="csY15" fmla="*/ 64032 h 2646794"/>
                  <a:gd name="csX16" fmla="*/ 5271937 w 7513021"/>
                  <a:gd name="csY16" fmla="*/ 19554 h 2646794"/>
                  <a:gd name="csX17" fmla="*/ 5495079 w 7513021"/>
                  <a:gd name="csY17" fmla="*/ 158825 h 2646794"/>
                  <a:gd name="csX18" fmla="*/ 5629192 w 7513021"/>
                  <a:gd name="csY18" fmla="*/ 25995 h 2646794"/>
                  <a:gd name="csX19" fmla="*/ 5823271 w 7513021"/>
                  <a:gd name="csY19" fmla="*/ 9221 h 2646794"/>
                  <a:gd name="csX20" fmla="*/ 6460088 w 7513021"/>
                  <a:gd name="csY20" fmla="*/ 15362 h 2646794"/>
                  <a:gd name="csX21" fmla="*/ 6669907 w 7513021"/>
                  <a:gd name="csY21" fmla="*/ 178145 h 2646794"/>
                  <a:gd name="csX22" fmla="*/ 6922255 w 7513021"/>
                  <a:gd name="csY22" fmla="*/ 13415 h 2646794"/>
                  <a:gd name="csX23" fmla="*/ 7512717 w 7513021"/>
                  <a:gd name="csY23"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146073 w 7513021"/>
                  <a:gd name="csY6" fmla="*/ 796920 h 2646794"/>
                  <a:gd name="csX7" fmla="*/ 1432025 w 7513021"/>
                  <a:gd name="csY7" fmla="*/ 1423351 h 2646794"/>
                  <a:gd name="csX8" fmla="*/ 1612778 w 7513021"/>
                  <a:gd name="csY8" fmla="*/ 732235 h 2646794"/>
                  <a:gd name="csX9" fmla="*/ 2007319 w 7513021"/>
                  <a:gd name="csY9" fmla="*/ 1420956 h 2646794"/>
                  <a:gd name="csX10" fmla="*/ 2367690 w 7513021"/>
                  <a:gd name="csY10" fmla="*/ 668440 h 2646794"/>
                  <a:gd name="csX11" fmla="*/ 2909950 w 7513021"/>
                  <a:gd name="csY11" fmla="*/ 987416 h 2646794"/>
                  <a:gd name="csX12" fmla="*/ 3271457 w 7513021"/>
                  <a:gd name="csY12" fmla="*/ 679072 h 2646794"/>
                  <a:gd name="csX13" fmla="*/ 3781820 w 7513021"/>
                  <a:gd name="csY13" fmla="*/ 987417 h 2646794"/>
                  <a:gd name="csX14" fmla="*/ 4185858 w 7513021"/>
                  <a:gd name="csY14" fmla="*/ 551482 h 2646794"/>
                  <a:gd name="csX15" fmla="*/ 4567213 w 7513021"/>
                  <a:gd name="csY15" fmla="*/ 64032 h 2646794"/>
                  <a:gd name="csX16" fmla="*/ 5271937 w 7513021"/>
                  <a:gd name="csY16" fmla="*/ 19554 h 2646794"/>
                  <a:gd name="csX17" fmla="*/ 5495079 w 7513021"/>
                  <a:gd name="csY17" fmla="*/ 158825 h 2646794"/>
                  <a:gd name="csX18" fmla="*/ 5629192 w 7513021"/>
                  <a:gd name="csY18" fmla="*/ 25995 h 2646794"/>
                  <a:gd name="csX19" fmla="*/ 5823271 w 7513021"/>
                  <a:gd name="csY19" fmla="*/ 9221 h 2646794"/>
                  <a:gd name="csX20" fmla="*/ 6460088 w 7513021"/>
                  <a:gd name="csY20" fmla="*/ 15362 h 2646794"/>
                  <a:gd name="csX21" fmla="*/ 6669907 w 7513021"/>
                  <a:gd name="csY21" fmla="*/ 178145 h 2646794"/>
                  <a:gd name="csX22" fmla="*/ 6922255 w 7513021"/>
                  <a:gd name="csY22" fmla="*/ 13415 h 2646794"/>
                  <a:gd name="csX23" fmla="*/ 7512717 w 7513021"/>
                  <a:gd name="csY23"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612778 w 7513021"/>
                  <a:gd name="csY8" fmla="*/ 732235 h 2646794"/>
                  <a:gd name="csX9" fmla="*/ 2007319 w 7513021"/>
                  <a:gd name="csY9" fmla="*/ 1420956 h 2646794"/>
                  <a:gd name="csX10" fmla="*/ 2367690 w 7513021"/>
                  <a:gd name="csY10" fmla="*/ 668440 h 2646794"/>
                  <a:gd name="csX11" fmla="*/ 2909950 w 7513021"/>
                  <a:gd name="csY11" fmla="*/ 987416 h 2646794"/>
                  <a:gd name="csX12" fmla="*/ 3271457 w 7513021"/>
                  <a:gd name="csY12" fmla="*/ 679072 h 2646794"/>
                  <a:gd name="csX13" fmla="*/ 3781820 w 7513021"/>
                  <a:gd name="csY13" fmla="*/ 987417 h 2646794"/>
                  <a:gd name="csX14" fmla="*/ 4185858 w 7513021"/>
                  <a:gd name="csY14" fmla="*/ 551482 h 2646794"/>
                  <a:gd name="csX15" fmla="*/ 4567213 w 7513021"/>
                  <a:gd name="csY15" fmla="*/ 64032 h 2646794"/>
                  <a:gd name="csX16" fmla="*/ 5271937 w 7513021"/>
                  <a:gd name="csY16" fmla="*/ 19554 h 2646794"/>
                  <a:gd name="csX17" fmla="*/ 5495079 w 7513021"/>
                  <a:gd name="csY17" fmla="*/ 158825 h 2646794"/>
                  <a:gd name="csX18" fmla="*/ 5629192 w 7513021"/>
                  <a:gd name="csY18" fmla="*/ 25995 h 2646794"/>
                  <a:gd name="csX19" fmla="*/ 5823271 w 7513021"/>
                  <a:gd name="csY19" fmla="*/ 9221 h 2646794"/>
                  <a:gd name="csX20" fmla="*/ 6460088 w 7513021"/>
                  <a:gd name="csY20" fmla="*/ 15362 h 2646794"/>
                  <a:gd name="csX21" fmla="*/ 6669907 w 7513021"/>
                  <a:gd name="csY21" fmla="*/ 178145 h 2646794"/>
                  <a:gd name="csX22" fmla="*/ 6922255 w 7513021"/>
                  <a:gd name="csY22" fmla="*/ 13415 h 2646794"/>
                  <a:gd name="csX23" fmla="*/ 7512717 w 7513021"/>
                  <a:gd name="csY23"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612778 w 7513021"/>
                  <a:gd name="csY8" fmla="*/ 732235 h 2646794"/>
                  <a:gd name="csX9" fmla="*/ 2007319 w 7513021"/>
                  <a:gd name="csY9" fmla="*/ 1420956 h 2646794"/>
                  <a:gd name="csX10" fmla="*/ 2367690 w 7513021"/>
                  <a:gd name="csY10" fmla="*/ 668440 h 2646794"/>
                  <a:gd name="csX11" fmla="*/ 2909950 w 7513021"/>
                  <a:gd name="csY11" fmla="*/ 987416 h 2646794"/>
                  <a:gd name="csX12" fmla="*/ 3271457 w 7513021"/>
                  <a:gd name="csY12" fmla="*/ 679072 h 2646794"/>
                  <a:gd name="csX13" fmla="*/ 3781820 w 7513021"/>
                  <a:gd name="csY13" fmla="*/ 987417 h 2646794"/>
                  <a:gd name="csX14" fmla="*/ 4185858 w 7513021"/>
                  <a:gd name="csY14" fmla="*/ 551482 h 2646794"/>
                  <a:gd name="csX15" fmla="*/ 4567213 w 7513021"/>
                  <a:gd name="csY15" fmla="*/ 64032 h 2646794"/>
                  <a:gd name="csX16" fmla="*/ 5271937 w 7513021"/>
                  <a:gd name="csY16" fmla="*/ 19554 h 2646794"/>
                  <a:gd name="csX17" fmla="*/ 5495079 w 7513021"/>
                  <a:gd name="csY17" fmla="*/ 158825 h 2646794"/>
                  <a:gd name="csX18" fmla="*/ 5629192 w 7513021"/>
                  <a:gd name="csY18" fmla="*/ 25995 h 2646794"/>
                  <a:gd name="csX19" fmla="*/ 5823271 w 7513021"/>
                  <a:gd name="csY19" fmla="*/ 9221 h 2646794"/>
                  <a:gd name="csX20" fmla="*/ 6460088 w 7513021"/>
                  <a:gd name="csY20" fmla="*/ 15362 h 2646794"/>
                  <a:gd name="csX21" fmla="*/ 6669907 w 7513021"/>
                  <a:gd name="csY21" fmla="*/ 178145 h 2646794"/>
                  <a:gd name="csX22" fmla="*/ 6922255 w 7513021"/>
                  <a:gd name="csY22" fmla="*/ 13415 h 2646794"/>
                  <a:gd name="csX23" fmla="*/ 7512717 w 7513021"/>
                  <a:gd name="csY23"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612778 w 7513021"/>
                  <a:gd name="csY8" fmla="*/ 732235 h 2646794"/>
                  <a:gd name="csX9" fmla="*/ 2007319 w 7513021"/>
                  <a:gd name="csY9" fmla="*/ 1420956 h 2646794"/>
                  <a:gd name="csX10" fmla="*/ 2367690 w 7513021"/>
                  <a:gd name="csY10" fmla="*/ 668440 h 2646794"/>
                  <a:gd name="csX11" fmla="*/ 2909950 w 7513021"/>
                  <a:gd name="csY11" fmla="*/ 987416 h 2646794"/>
                  <a:gd name="csX12" fmla="*/ 3271457 w 7513021"/>
                  <a:gd name="csY12" fmla="*/ 679072 h 2646794"/>
                  <a:gd name="csX13" fmla="*/ 3781820 w 7513021"/>
                  <a:gd name="csY13" fmla="*/ 987417 h 2646794"/>
                  <a:gd name="csX14" fmla="*/ 4185858 w 7513021"/>
                  <a:gd name="csY14" fmla="*/ 551482 h 2646794"/>
                  <a:gd name="csX15" fmla="*/ 4567213 w 7513021"/>
                  <a:gd name="csY15" fmla="*/ 64032 h 2646794"/>
                  <a:gd name="csX16" fmla="*/ 5271937 w 7513021"/>
                  <a:gd name="csY16" fmla="*/ 19554 h 2646794"/>
                  <a:gd name="csX17" fmla="*/ 5495079 w 7513021"/>
                  <a:gd name="csY17" fmla="*/ 158825 h 2646794"/>
                  <a:gd name="csX18" fmla="*/ 5629192 w 7513021"/>
                  <a:gd name="csY18" fmla="*/ 25995 h 2646794"/>
                  <a:gd name="csX19" fmla="*/ 5823271 w 7513021"/>
                  <a:gd name="csY19" fmla="*/ 9221 h 2646794"/>
                  <a:gd name="csX20" fmla="*/ 6460088 w 7513021"/>
                  <a:gd name="csY20" fmla="*/ 15362 h 2646794"/>
                  <a:gd name="csX21" fmla="*/ 6669907 w 7513021"/>
                  <a:gd name="csY21" fmla="*/ 178145 h 2646794"/>
                  <a:gd name="csX22" fmla="*/ 6922255 w 7513021"/>
                  <a:gd name="csY22" fmla="*/ 13415 h 2646794"/>
                  <a:gd name="csX23" fmla="*/ 7512717 w 7513021"/>
                  <a:gd name="csY23"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612778 w 7513021"/>
                  <a:gd name="csY8" fmla="*/ 732235 h 2646794"/>
                  <a:gd name="csX9" fmla="*/ 2007319 w 7513021"/>
                  <a:gd name="csY9" fmla="*/ 1420956 h 2646794"/>
                  <a:gd name="csX10" fmla="*/ 2367690 w 7513021"/>
                  <a:gd name="csY10" fmla="*/ 668440 h 2646794"/>
                  <a:gd name="csX11" fmla="*/ 2909950 w 7513021"/>
                  <a:gd name="csY11" fmla="*/ 987416 h 2646794"/>
                  <a:gd name="csX12" fmla="*/ 3271457 w 7513021"/>
                  <a:gd name="csY12" fmla="*/ 679072 h 2646794"/>
                  <a:gd name="csX13" fmla="*/ 3781820 w 7513021"/>
                  <a:gd name="csY13" fmla="*/ 987417 h 2646794"/>
                  <a:gd name="csX14" fmla="*/ 4185858 w 7513021"/>
                  <a:gd name="csY14" fmla="*/ 551482 h 2646794"/>
                  <a:gd name="csX15" fmla="*/ 4567213 w 7513021"/>
                  <a:gd name="csY15" fmla="*/ 64032 h 2646794"/>
                  <a:gd name="csX16" fmla="*/ 5271937 w 7513021"/>
                  <a:gd name="csY16" fmla="*/ 19554 h 2646794"/>
                  <a:gd name="csX17" fmla="*/ 5495079 w 7513021"/>
                  <a:gd name="csY17" fmla="*/ 158825 h 2646794"/>
                  <a:gd name="csX18" fmla="*/ 5629192 w 7513021"/>
                  <a:gd name="csY18" fmla="*/ 25995 h 2646794"/>
                  <a:gd name="csX19" fmla="*/ 5823271 w 7513021"/>
                  <a:gd name="csY19" fmla="*/ 9221 h 2646794"/>
                  <a:gd name="csX20" fmla="*/ 6460088 w 7513021"/>
                  <a:gd name="csY20" fmla="*/ 15362 h 2646794"/>
                  <a:gd name="csX21" fmla="*/ 6669907 w 7513021"/>
                  <a:gd name="csY21" fmla="*/ 178145 h 2646794"/>
                  <a:gd name="csX22" fmla="*/ 6922255 w 7513021"/>
                  <a:gd name="csY22" fmla="*/ 13415 h 2646794"/>
                  <a:gd name="csX23" fmla="*/ 7512717 w 7513021"/>
                  <a:gd name="csY23"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612778 w 7513021"/>
                  <a:gd name="csY8" fmla="*/ 732235 h 2646794"/>
                  <a:gd name="csX9" fmla="*/ 1692431 w 7513021"/>
                  <a:gd name="csY9" fmla="*/ 803359 h 2646794"/>
                  <a:gd name="csX10" fmla="*/ 2007319 w 7513021"/>
                  <a:gd name="csY10" fmla="*/ 1420956 h 2646794"/>
                  <a:gd name="csX11" fmla="*/ 2367690 w 7513021"/>
                  <a:gd name="csY11" fmla="*/ 668440 h 2646794"/>
                  <a:gd name="csX12" fmla="*/ 2909950 w 7513021"/>
                  <a:gd name="csY12" fmla="*/ 987416 h 2646794"/>
                  <a:gd name="csX13" fmla="*/ 3271457 w 7513021"/>
                  <a:gd name="csY13" fmla="*/ 679072 h 2646794"/>
                  <a:gd name="csX14" fmla="*/ 3781820 w 7513021"/>
                  <a:gd name="csY14" fmla="*/ 987417 h 2646794"/>
                  <a:gd name="csX15" fmla="*/ 4185858 w 7513021"/>
                  <a:gd name="csY15" fmla="*/ 551482 h 2646794"/>
                  <a:gd name="csX16" fmla="*/ 4567213 w 7513021"/>
                  <a:gd name="csY16" fmla="*/ 64032 h 2646794"/>
                  <a:gd name="csX17" fmla="*/ 5271937 w 7513021"/>
                  <a:gd name="csY17" fmla="*/ 19554 h 2646794"/>
                  <a:gd name="csX18" fmla="*/ 5495079 w 7513021"/>
                  <a:gd name="csY18" fmla="*/ 158825 h 2646794"/>
                  <a:gd name="csX19" fmla="*/ 5629192 w 7513021"/>
                  <a:gd name="csY19" fmla="*/ 25995 h 2646794"/>
                  <a:gd name="csX20" fmla="*/ 5823271 w 7513021"/>
                  <a:gd name="csY20" fmla="*/ 9221 h 2646794"/>
                  <a:gd name="csX21" fmla="*/ 6460088 w 7513021"/>
                  <a:gd name="csY21" fmla="*/ 15362 h 2646794"/>
                  <a:gd name="csX22" fmla="*/ 6669907 w 7513021"/>
                  <a:gd name="csY22" fmla="*/ 178145 h 2646794"/>
                  <a:gd name="csX23" fmla="*/ 6922255 w 7513021"/>
                  <a:gd name="csY23" fmla="*/ 13415 h 2646794"/>
                  <a:gd name="csX24" fmla="*/ 7512717 w 7513021"/>
                  <a:gd name="csY24"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612778 w 7513021"/>
                  <a:gd name="csY8" fmla="*/ 732235 h 2646794"/>
                  <a:gd name="csX9" fmla="*/ 1779048 w 7513021"/>
                  <a:gd name="csY9" fmla="*/ 764722 h 2646794"/>
                  <a:gd name="csX10" fmla="*/ 2007319 w 7513021"/>
                  <a:gd name="csY10" fmla="*/ 1420956 h 2646794"/>
                  <a:gd name="csX11" fmla="*/ 2367690 w 7513021"/>
                  <a:gd name="csY11" fmla="*/ 668440 h 2646794"/>
                  <a:gd name="csX12" fmla="*/ 2909950 w 7513021"/>
                  <a:gd name="csY12" fmla="*/ 987416 h 2646794"/>
                  <a:gd name="csX13" fmla="*/ 3271457 w 7513021"/>
                  <a:gd name="csY13" fmla="*/ 679072 h 2646794"/>
                  <a:gd name="csX14" fmla="*/ 3781820 w 7513021"/>
                  <a:gd name="csY14" fmla="*/ 987417 h 2646794"/>
                  <a:gd name="csX15" fmla="*/ 4185858 w 7513021"/>
                  <a:gd name="csY15" fmla="*/ 551482 h 2646794"/>
                  <a:gd name="csX16" fmla="*/ 4567213 w 7513021"/>
                  <a:gd name="csY16" fmla="*/ 64032 h 2646794"/>
                  <a:gd name="csX17" fmla="*/ 5271937 w 7513021"/>
                  <a:gd name="csY17" fmla="*/ 19554 h 2646794"/>
                  <a:gd name="csX18" fmla="*/ 5495079 w 7513021"/>
                  <a:gd name="csY18" fmla="*/ 158825 h 2646794"/>
                  <a:gd name="csX19" fmla="*/ 5629192 w 7513021"/>
                  <a:gd name="csY19" fmla="*/ 25995 h 2646794"/>
                  <a:gd name="csX20" fmla="*/ 5823271 w 7513021"/>
                  <a:gd name="csY20" fmla="*/ 9221 h 2646794"/>
                  <a:gd name="csX21" fmla="*/ 6460088 w 7513021"/>
                  <a:gd name="csY21" fmla="*/ 15362 h 2646794"/>
                  <a:gd name="csX22" fmla="*/ 6669907 w 7513021"/>
                  <a:gd name="csY22" fmla="*/ 178145 h 2646794"/>
                  <a:gd name="csX23" fmla="*/ 6922255 w 7513021"/>
                  <a:gd name="csY23" fmla="*/ 13415 h 2646794"/>
                  <a:gd name="csX24" fmla="*/ 7512717 w 7513021"/>
                  <a:gd name="csY24"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79463 w 7513021"/>
                  <a:gd name="csY8" fmla="*/ 764433 h 2646794"/>
                  <a:gd name="csX9" fmla="*/ 1779048 w 7513021"/>
                  <a:gd name="csY9" fmla="*/ 764722 h 2646794"/>
                  <a:gd name="csX10" fmla="*/ 2007319 w 7513021"/>
                  <a:gd name="csY10" fmla="*/ 1420956 h 2646794"/>
                  <a:gd name="csX11" fmla="*/ 2367690 w 7513021"/>
                  <a:gd name="csY11" fmla="*/ 668440 h 2646794"/>
                  <a:gd name="csX12" fmla="*/ 2909950 w 7513021"/>
                  <a:gd name="csY12" fmla="*/ 987416 h 2646794"/>
                  <a:gd name="csX13" fmla="*/ 3271457 w 7513021"/>
                  <a:gd name="csY13" fmla="*/ 679072 h 2646794"/>
                  <a:gd name="csX14" fmla="*/ 3781820 w 7513021"/>
                  <a:gd name="csY14" fmla="*/ 987417 h 2646794"/>
                  <a:gd name="csX15" fmla="*/ 4185858 w 7513021"/>
                  <a:gd name="csY15" fmla="*/ 551482 h 2646794"/>
                  <a:gd name="csX16" fmla="*/ 4567213 w 7513021"/>
                  <a:gd name="csY16" fmla="*/ 64032 h 2646794"/>
                  <a:gd name="csX17" fmla="*/ 5271937 w 7513021"/>
                  <a:gd name="csY17" fmla="*/ 19554 h 2646794"/>
                  <a:gd name="csX18" fmla="*/ 5495079 w 7513021"/>
                  <a:gd name="csY18" fmla="*/ 158825 h 2646794"/>
                  <a:gd name="csX19" fmla="*/ 5629192 w 7513021"/>
                  <a:gd name="csY19" fmla="*/ 25995 h 2646794"/>
                  <a:gd name="csX20" fmla="*/ 5823271 w 7513021"/>
                  <a:gd name="csY20" fmla="*/ 9221 h 2646794"/>
                  <a:gd name="csX21" fmla="*/ 6460088 w 7513021"/>
                  <a:gd name="csY21" fmla="*/ 15362 h 2646794"/>
                  <a:gd name="csX22" fmla="*/ 6669907 w 7513021"/>
                  <a:gd name="csY22" fmla="*/ 178145 h 2646794"/>
                  <a:gd name="csX23" fmla="*/ 6922255 w 7513021"/>
                  <a:gd name="csY23" fmla="*/ 13415 h 2646794"/>
                  <a:gd name="csX24" fmla="*/ 7512717 w 7513021"/>
                  <a:gd name="csY24"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79463 w 7513021"/>
                  <a:gd name="csY8" fmla="*/ 764433 h 2646794"/>
                  <a:gd name="csX9" fmla="*/ 1845676 w 7513021"/>
                  <a:gd name="csY9" fmla="*/ 822677 h 2646794"/>
                  <a:gd name="csX10" fmla="*/ 2007319 w 7513021"/>
                  <a:gd name="csY10" fmla="*/ 1420956 h 2646794"/>
                  <a:gd name="csX11" fmla="*/ 2367690 w 7513021"/>
                  <a:gd name="csY11" fmla="*/ 668440 h 2646794"/>
                  <a:gd name="csX12" fmla="*/ 2909950 w 7513021"/>
                  <a:gd name="csY12" fmla="*/ 987416 h 2646794"/>
                  <a:gd name="csX13" fmla="*/ 3271457 w 7513021"/>
                  <a:gd name="csY13" fmla="*/ 679072 h 2646794"/>
                  <a:gd name="csX14" fmla="*/ 3781820 w 7513021"/>
                  <a:gd name="csY14" fmla="*/ 987417 h 2646794"/>
                  <a:gd name="csX15" fmla="*/ 4185858 w 7513021"/>
                  <a:gd name="csY15" fmla="*/ 551482 h 2646794"/>
                  <a:gd name="csX16" fmla="*/ 4567213 w 7513021"/>
                  <a:gd name="csY16" fmla="*/ 64032 h 2646794"/>
                  <a:gd name="csX17" fmla="*/ 5271937 w 7513021"/>
                  <a:gd name="csY17" fmla="*/ 19554 h 2646794"/>
                  <a:gd name="csX18" fmla="*/ 5495079 w 7513021"/>
                  <a:gd name="csY18" fmla="*/ 158825 h 2646794"/>
                  <a:gd name="csX19" fmla="*/ 5629192 w 7513021"/>
                  <a:gd name="csY19" fmla="*/ 25995 h 2646794"/>
                  <a:gd name="csX20" fmla="*/ 5823271 w 7513021"/>
                  <a:gd name="csY20" fmla="*/ 9221 h 2646794"/>
                  <a:gd name="csX21" fmla="*/ 6460088 w 7513021"/>
                  <a:gd name="csY21" fmla="*/ 15362 h 2646794"/>
                  <a:gd name="csX22" fmla="*/ 6669907 w 7513021"/>
                  <a:gd name="csY22" fmla="*/ 178145 h 2646794"/>
                  <a:gd name="csX23" fmla="*/ 6922255 w 7513021"/>
                  <a:gd name="csY23" fmla="*/ 13415 h 2646794"/>
                  <a:gd name="csX24" fmla="*/ 7512717 w 7513021"/>
                  <a:gd name="csY24"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07319 w 7513021"/>
                  <a:gd name="csY10" fmla="*/ 1420956 h 2646794"/>
                  <a:gd name="csX11" fmla="*/ 2367690 w 7513021"/>
                  <a:gd name="csY11" fmla="*/ 668440 h 2646794"/>
                  <a:gd name="csX12" fmla="*/ 2909950 w 7513021"/>
                  <a:gd name="csY12" fmla="*/ 987416 h 2646794"/>
                  <a:gd name="csX13" fmla="*/ 3271457 w 7513021"/>
                  <a:gd name="csY13" fmla="*/ 679072 h 2646794"/>
                  <a:gd name="csX14" fmla="*/ 3781820 w 7513021"/>
                  <a:gd name="csY14" fmla="*/ 987417 h 2646794"/>
                  <a:gd name="csX15" fmla="*/ 4185858 w 7513021"/>
                  <a:gd name="csY15" fmla="*/ 551482 h 2646794"/>
                  <a:gd name="csX16" fmla="*/ 4567213 w 7513021"/>
                  <a:gd name="csY16" fmla="*/ 64032 h 2646794"/>
                  <a:gd name="csX17" fmla="*/ 5271937 w 7513021"/>
                  <a:gd name="csY17" fmla="*/ 19554 h 2646794"/>
                  <a:gd name="csX18" fmla="*/ 5495079 w 7513021"/>
                  <a:gd name="csY18" fmla="*/ 158825 h 2646794"/>
                  <a:gd name="csX19" fmla="*/ 5629192 w 7513021"/>
                  <a:gd name="csY19" fmla="*/ 25995 h 2646794"/>
                  <a:gd name="csX20" fmla="*/ 5823271 w 7513021"/>
                  <a:gd name="csY20" fmla="*/ 9221 h 2646794"/>
                  <a:gd name="csX21" fmla="*/ 6460088 w 7513021"/>
                  <a:gd name="csY21" fmla="*/ 15362 h 2646794"/>
                  <a:gd name="csX22" fmla="*/ 6669907 w 7513021"/>
                  <a:gd name="csY22" fmla="*/ 178145 h 2646794"/>
                  <a:gd name="csX23" fmla="*/ 6922255 w 7513021"/>
                  <a:gd name="csY23" fmla="*/ 13415 h 2646794"/>
                  <a:gd name="csX24" fmla="*/ 7512717 w 7513021"/>
                  <a:gd name="csY24"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40634 w 7513021"/>
                  <a:gd name="csY10" fmla="*/ 1420956 h 2646794"/>
                  <a:gd name="csX11" fmla="*/ 2367690 w 7513021"/>
                  <a:gd name="csY11" fmla="*/ 668440 h 2646794"/>
                  <a:gd name="csX12" fmla="*/ 2909950 w 7513021"/>
                  <a:gd name="csY12" fmla="*/ 987416 h 2646794"/>
                  <a:gd name="csX13" fmla="*/ 3271457 w 7513021"/>
                  <a:gd name="csY13" fmla="*/ 679072 h 2646794"/>
                  <a:gd name="csX14" fmla="*/ 3781820 w 7513021"/>
                  <a:gd name="csY14" fmla="*/ 987417 h 2646794"/>
                  <a:gd name="csX15" fmla="*/ 4185858 w 7513021"/>
                  <a:gd name="csY15" fmla="*/ 551482 h 2646794"/>
                  <a:gd name="csX16" fmla="*/ 4567213 w 7513021"/>
                  <a:gd name="csY16" fmla="*/ 64032 h 2646794"/>
                  <a:gd name="csX17" fmla="*/ 5271937 w 7513021"/>
                  <a:gd name="csY17" fmla="*/ 19554 h 2646794"/>
                  <a:gd name="csX18" fmla="*/ 5495079 w 7513021"/>
                  <a:gd name="csY18" fmla="*/ 158825 h 2646794"/>
                  <a:gd name="csX19" fmla="*/ 5629192 w 7513021"/>
                  <a:gd name="csY19" fmla="*/ 25995 h 2646794"/>
                  <a:gd name="csX20" fmla="*/ 5823271 w 7513021"/>
                  <a:gd name="csY20" fmla="*/ 9221 h 2646794"/>
                  <a:gd name="csX21" fmla="*/ 6460088 w 7513021"/>
                  <a:gd name="csY21" fmla="*/ 15362 h 2646794"/>
                  <a:gd name="csX22" fmla="*/ 6669907 w 7513021"/>
                  <a:gd name="csY22" fmla="*/ 178145 h 2646794"/>
                  <a:gd name="csX23" fmla="*/ 6922255 w 7513021"/>
                  <a:gd name="csY23" fmla="*/ 13415 h 2646794"/>
                  <a:gd name="csX24" fmla="*/ 7512717 w 7513021"/>
                  <a:gd name="csY24"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40634 w 7513021"/>
                  <a:gd name="csY10" fmla="*/ 1420956 h 2646794"/>
                  <a:gd name="csX11" fmla="*/ 2540925 w 7513021"/>
                  <a:gd name="csY11" fmla="*/ 346469 h 2646794"/>
                  <a:gd name="csX12" fmla="*/ 2909950 w 7513021"/>
                  <a:gd name="csY12" fmla="*/ 987416 h 2646794"/>
                  <a:gd name="csX13" fmla="*/ 3271457 w 7513021"/>
                  <a:gd name="csY13" fmla="*/ 679072 h 2646794"/>
                  <a:gd name="csX14" fmla="*/ 3781820 w 7513021"/>
                  <a:gd name="csY14" fmla="*/ 987417 h 2646794"/>
                  <a:gd name="csX15" fmla="*/ 4185858 w 7513021"/>
                  <a:gd name="csY15" fmla="*/ 551482 h 2646794"/>
                  <a:gd name="csX16" fmla="*/ 4567213 w 7513021"/>
                  <a:gd name="csY16" fmla="*/ 64032 h 2646794"/>
                  <a:gd name="csX17" fmla="*/ 5271937 w 7513021"/>
                  <a:gd name="csY17" fmla="*/ 19554 h 2646794"/>
                  <a:gd name="csX18" fmla="*/ 5495079 w 7513021"/>
                  <a:gd name="csY18" fmla="*/ 158825 h 2646794"/>
                  <a:gd name="csX19" fmla="*/ 5629192 w 7513021"/>
                  <a:gd name="csY19" fmla="*/ 25995 h 2646794"/>
                  <a:gd name="csX20" fmla="*/ 5823271 w 7513021"/>
                  <a:gd name="csY20" fmla="*/ 9221 h 2646794"/>
                  <a:gd name="csX21" fmla="*/ 6460088 w 7513021"/>
                  <a:gd name="csY21" fmla="*/ 15362 h 2646794"/>
                  <a:gd name="csX22" fmla="*/ 6669907 w 7513021"/>
                  <a:gd name="csY22" fmla="*/ 178145 h 2646794"/>
                  <a:gd name="csX23" fmla="*/ 6922255 w 7513021"/>
                  <a:gd name="csY23" fmla="*/ 13415 h 2646794"/>
                  <a:gd name="csX24" fmla="*/ 7512717 w 7513021"/>
                  <a:gd name="csY24"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909950 w 7513021"/>
                  <a:gd name="csY12" fmla="*/ 987416 h 2646794"/>
                  <a:gd name="csX13" fmla="*/ 3271457 w 7513021"/>
                  <a:gd name="csY13" fmla="*/ 679072 h 2646794"/>
                  <a:gd name="csX14" fmla="*/ 3781820 w 7513021"/>
                  <a:gd name="csY14" fmla="*/ 987417 h 2646794"/>
                  <a:gd name="csX15" fmla="*/ 4185858 w 7513021"/>
                  <a:gd name="csY15" fmla="*/ 551482 h 2646794"/>
                  <a:gd name="csX16" fmla="*/ 4567213 w 7513021"/>
                  <a:gd name="csY16" fmla="*/ 64032 h 2646794"/>
                  <a:gd name="csX17" fmla="*/ 5271937 w 7513021"/>
                  <a:gd name="csY17" fmla="*/ 19554 h 2646794"/>
                  <a:gd name="csX18" fmla="*/ 5495079 w 7513021"/>
                  <a:gd name="csY18" fmla="*/ 158825 h 2646794"/>
                  <a:gd name="csX19" fmla="*/ 5629192 w 7513021"/>
                  <a:gd name="csY19" fmla="*/ 25995 h 2646794"/>
                  <a:gd name="csX20" fmla="*/ 5823271 w 7513021"/>
                  <a:gd name="csY20" fmla="*/ 9221 h 2646794"/>
                  <a:gd name="csX21" fmla="*/ 6460088 w 7513021"/>
                  <a:gd name="csY21" fmla="*/ 15362 h 2646794"/>
                  <a:gd name="csX22" fmla="*/ 6669907 w 7513021"/>
                  <a:gd name="csY22" fmla="*/ 178145 h 2646794"/>
                  <a:gd name="csX23" fmla="*/ 6922255 w 7513021"/>
                  <a:gd name="csY23" fmla="*/ 13415 h 2646794"/>
                  <a:gd name="csX24" fmla="*/ 7512717 w 7513021"/>
                  <a:gd name="csY24"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271457 w 7513021"/>
                  <a:gd name="csY13" fmla="*/ 679072 h 2646794"/>
                  <a:gd name="csX14" fmla="*/ 3781820 w 7513021"/>
                  <a:gd name="csY14" fmla="*/ 987417 h 2646794"/>
                  <a:gd name="csX15" fmla="*/ 4185858 w 7513021"/>
                  <a:gd name="csY15" fmla="*/ 551482 h 2646794"/>
                  <a:gd name="csX16" fmla="*/ 4567213 w 7513021"/>
                  <a:gd name="csY16" fmla="*/ 64032 h 2646794"/>
                  <a:gd name="csX17" fmla="*/ 5271937 w 7513021"/>
                  <a:gd name="csY17" fmla="*/ 19554 h 2646794"/>
                  <a:gd name="csX18" fmla="*/ 5495079 w 7513021"/>
                  <a:gd name="csY18" fmla="*/ 158825 h 2646794"/>
                  <a:gd name="csX19" fmla="*/ 5629192 w 7513021"/>
                  <a:gd name="csY19" fmla="*/ 25995 h 2646794"/>
                  <a:gd name="csX20" fmla="*/ 5823271 w 7513021"/>
                  <a:gd name="csY20" fmla="*/ 9221 h 2646794"/>
                  <a:gd name="csX21" fmla="*/ 6460088 w 7513021"/>
                  <a:gd name="csY21" fmla="*/ 15362 h 2646794"/>
                  <a:gd name="csX22" fmla="*/ 6669907 w 7513021"/>
                  <a:gd name="csY22" fmla="*/ 178145 h 2646794"/>
                  <a:gd name="csX23" fmla="*/ 6922255 w 7513021"/>
                  <a:gd name="csY23" fmla="*/ 13415 h 2646794"/>
                  <a:gd name="csX24" fmla="*/ 7512717 w 7513021"/>
                  <a:gd name="csY24"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118211 w 7513021"/>
                  <a:gd name="csY13" fmla="*/ 595359 h 2646794"/>
                  <a:gd name="csX14" fmla="*/ 3781820 w 7513021"/>
                  <a:gd name="csY14" fmla="*/ 987417 h 2646794"/>
                  <a:gd name="csX15" fmla="*/ 4185858 w 7513021"/>
                  <a:gd name="csY15" fmla="*/ 551482 h 2646794"/>
                  <a:gd name="csX16" fmla="*/ 4567213 w 7513021"/>
                  <a:gd name="csY16" fmla="*/ 64032 h 2646794"/>
                  <a:gd name="csX17" fmla="*/ 5271937 w 7513021"/>
                  <a:gd name="csY17" fmla="*/ 19554 h 2646794"/>
                  <a:gd name="csX18" fmla="*/ 5495079 w 7513021"/>
                  <a:gd name="csY18" fmla="*/ 158825 h 2646794"/>
                  <a:gd name="csX19" fmla="*/ 5629192 w 7513021"/>
                  <a:gd name="csY19" fmla="*/ 25995 h 2646794"/>
                  <a:gd name="csX20" fmla="*/ 5823271 w 7513021"/>
                  <a:gd name="csY20" fmla="*/ 9221 h 2646794"/>
                  <a:gd name="csX21" fmla="*/ 6460088 w 7513021"/>
                  <a:gd name="csY21" fmla="*/ 15362 h 2646794"/>
                  <a:gd name="csX22" fmla="*/ 6669907 w 7513021"/>
                  <a:gd name="csY22" fmla="*/ 178145 h 2646794"/>
                  <a:gd name="csX23" fmla="*/ 6922255 w 7513021"/>
                  <a:gd name="csY23" fmla="*/ 13415 h 2646794"/>
                  <a:gd name="csX24" fmla="*/ 7512717 w 7513021"/>
                  <a:gd name="csY24"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118211 w 7513021"/>
                  <a:gd name="csY13" fmla="*/ 595359 h 2646794"/>
                  <a:gd name="csX14" fmla="*/ 3371480 w 7513021"/>
                  <a:gd name="csY14" fmla="*/ 764722 h 2646794"/>
                  <a:gd name="csX15" fmla="*/ 3781820 w 7513021"/>
                  <a:gd name="csY15" fmla="*/ 987417 h 2646794"/>
                  <a:gd name="csX16" fmla="*/ 4185858 w 7513021"/>
                  <a:gd name="csY16" fmla="*/ 551482 h 2646794"/>
                  <a:gd name="csX17" fmla="*/ 4567213 w 7513021"/>
                  <a:gd name="csY17" fmla="*/ 64032 h 2646794"/>
                  <a:gd name="csX18" fmla="*/ 5271937 w 7513021"/>
                  <a:gd name="csY18" fmla="*/ 19554 h 2646794"/>
                  <a:gd name="csX19" fmla="*/ 5495079 w 7513021"/>
                  <a:gd name="csY19" fmla="*/ 158825 h 2646794"/>
                  <a:gd name="csX20" fmla="*/ 5629192 w 7513021"/>
                  <a:gd name="csY20" fmla="*/ 25995 h 2646794"/>
                  <a:gd name="csX21" fmla="*/ 5823271 w 7513021"/>
                  <a:gd name="csY21" fmla="*/ 9221 h 2646794"/>
                  <a:gd name="csX22" fmla="*/ 6460088 w 7513021"/>
                  <a:gd name="csY22" fmla="*/ 15362 h 2646794"/>
                  <a:gd name="csX23" fmla="*/ 6669907 w 7513021"/>
                  <a:gd name="csY23" fmla="*/ 178145 h 2646794"/>
                  <a:gd name="csX24" fmla="*/ 6922255 w 7513021"/>
                  <a:gd name="csY24" fmla="*/ 13415 h 2646794"/>
                  <a:gd name="csX25" fmla="*/ 7512717 w 7513021"/>
                  <a:gd name="csY25"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118211 w 7513021"/>
                  <a:gd name="csY13" fmla="*/ 595359 h 2646794"/>
                  <a:gd name="csX14" fmla="*/ 3404794 w 7513021"/>
                  <a:gd name="csY14" fmla="*/ 700327 h 2646794"/>
                  <a:gd name="csX15" fmla="*/ 3781820 w 7513021"/>
                  <a:gd name="csY15" fmla="*/ 987417 h 2646794"/>
                  <a:gd name="csX16" fmla="*/ 4185858 w 7513021"/>
                  <a:gd name="csY16" fmla="*/ 551482 h 2646794"/>
                  <a:gd name="csX17" fmla="*/ 4567213 w 7513021"/>
                  <a:gd name="csY17" fmla="*/ 64032 h 2646794"/>
                  <a:gd name="csX18" fmla="*/ 5271937 w 7513021"/>
                  <a:gd name="csY18" fmla="*/ 19554 h 2646794"/>
                  <a:gd name="csX19" fmla="*/ 5495079 w 7513021"/>
                  <a:gd name="csY19" fmla="*/ 158825 h 2646794"/>
                  <a:gd name="csX20" fmla="*/ 5629192 w 7513021"/>
                  <a:gd name="csY20" fmla="*/ 25995 h 2646794"/>
                  <a:gd name="csX21" fmla="*/ 5823271 w 7513021"/>
                  <a:gd name="csY21" fmla="*/ 9221 h 2646794"/>
                  <a:gd name="csX22" fmla="*/ 6460088 w 7513021"/>
                  <a:gd name="csY22" fmla="*/ 15362 h 2646794"/>
                  <a:gd name="csX23" fmla="*/ 6669907 w 7513021"/>
                  <a:gd name="csY23" fmla="*/ 178145 h 2646794"/>
                  <a:gd name="csX24" fmla="*/ 6922255 w 7513021"/>
                  <a:gd name="csY24" fmla="*/ 13415 h 2646794"/>
                  <a:gd name="csX25" fmla="*/ 7512717 w 7513021"/>
                  <a:gd name="csY25"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118211 w 7513021"/>
                  <a:gd name="csY13" fmla="*/ 595359 h 2646794"/>
                  <a:gd name="csX14" fmla="*/ 3404794 w 7513021"/>
                  <a:gd name="csY14" fmla="*/ 700327 h 2646794"/>
                  <a:gd name="csX15" fmla="*/ 3781820 w 7513021"/>
                  <a:gd name="csY15" fmla="*/ 987417 h 2646794"/>
                  <a:gd name="csX16" fmla="*/ 4185858 w 7513021"/>
                  <a:gd name="csY16" fmla="*/ 551482 h 2646794"/>
                  <a:gd name="csX17" fmla="*/ 4567213 w 7513021"/>
                  <a:gd name="csY17" fmla="*/ 64032 h 2646794"/>
                  <a:gd name="csX18" fmla="*/ 5271937 w 7513021"/>
                  <a:gd name="csY18" fmla="*/ 19554 h 2646794"/>
                  <a:gd name="csX19" fmla="*/ 5495079 w 7513021"/>
                  <a:gd name="csY19" fmla="*/ 158825 h 2646794"/>
                  <a:gd name="csX20" fmla="*/ 5629192 w 7513021"/>
                  <a:gd name="csY20" fmla="*/ 25995 h 2646794"/>
                  <a:gd name="csX21" fmla="*/ 5823271 w 7513021"/>
                  <a:gd name="csY21" fmla="*/ 9221 h 2646794"/>
                  <a:gd name="csX22" fmla="*/ 6460088 w 7513021"/>
                  <a:gd name="csY22" fmla="*/ 15362 h 2646794"/>
                  <a:gd name="csX23" fmla="*/ 6669907 w 7513021"/>
                  <a:gd name="csY23" fmla="*/ 178145 h 2646794"/>
                  <a:gd name="csX24" fmla="*/ 6922255 w 7513021"/>
                  <a:gd name="csY24" fmla="*/ 13415 h 2646794"/>
                  <a:gd name="csX25" fmla="*/ 7512717 w 7513021"/>
                  <a:gd name="csY25"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118211 w 7513021"/>
                  <a:gd name="csY13" fmla="*/ 595359 h 2646794"/>
                  <a:gd name="csX14" fmla="*/ 3404794 w 7513021"/>
                  <a:gd name="csY14" fmla="*/ 700327 h 2646794"/>
                  <a:gd name="csX15" fmla="*/ 3821797 w 7513021"/>
                  <a:gd name="csY15" fmla="*/ 575293 h 2646794"/>
                  <a:gd name="csX16" fmla="*/ 4185858 w 7513021"/>
                  <a:gd name="csY16" fmla="*/ 551482 h 2646794"/>
                  <a:gd name="csX17" fmla="*/ 4567213 w 7513021"/>
                  <a:gd name="csY17" fmla="*/ 64032 h 2646794"/>
                  <a:gd name="csX18" fmla="*/ 5271937 w 7513021"/>
                  <a:gd name="csY18" fmla="*/ 19554 h 2646794"/>
                  <a:gd name="csX19" fmla="*/ 5495079 w 7513021"/>
                  <a:gd name="csY19" fmla="*/ 158825 h 2646794"/>
                  <a:gd name="csX20" fmla="*/ 5629192 w 7513021"/>
                  <a:gd name="csY20" fmla="*/ 25995 h 2646794"/>
                  <a:gd name="csX21" fmla="*/ 5823271 w 7513021"/>
                  <a:gd name="csY21" fmla="*/ 9221 h 2646794"/>
                  <a:gd name="csX22" fmla="*/ 6460088 w 7513021"/>
                  <a:gd name="csY22" fmla="*/ 15362 h 2646794"/>
                  <a:gd name="csX23" fmla="*/ 6669907 w 7513021"/>
                  <a:gd name="csY23" fmla="*/ 178145 h 2646794"/>
                  <a:gd name="csX24" fmla="*/ 6922255 w 7513021"/>
                  <a:gd name="csY24" fmla="*/ 13415 h 2646794"/>
                  <a:gd name="csX25" fmla="*/ 7512717 w 7513021"/>
                  <a:gd name="csY25"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118211 w 7513021"/>
                  <a:gd name="csY13" fmla="*/ 595359 h 2646794"/>
                  <a:gd name="csX14" fmla="*/ 3404794 w 7513021"/>
                  <a:gd name="csY14" fmla="*/ 700327 h 2646794"/>
                  <a:gd name="csX15" fmla="*/ 3821797 w 7513021"/>
                  <a:gd name="csY15" fmla="*/ 575293 h 2646794"/>
                  <a:gd name="csX16" fmla="*/ 4185858 w 7513021"/>
                  <a:gd name="csY16" fmla="*/ 551482 h 2646794"/>
                  <a:gd name="csX17" fmla="*/ 4567213 w 7513021"/>
                  <a:gd name="csY17" fmla="*/ 64032 h 2646794"/>
                  <a:gd name="csX18" fmla="*/ 5271937 w 7513021"/>
                  <a:gd name="csY18" fmla="*/ 19554 h 2646794"/>
                  <a:gd name="csX19" fmla="*/ 5495079 w 7513021"/>
                  <a:gd name="csY19" fmla="*/ 158825 h 2646794"/>
                  <a:gd name="csX20" fmla="*/ 5629192 w 7513021"/>
                  <a:gd name="csY20" fmla="*/ 25995 h 2646794"/>
                  <a:gd name="csX21" fmla="*/ 5823271 w 7513021"/>
                  <a:gd name="csY21" fmla="*/ 9221 h 2646794"/>
                  <a:gd name="csX22" fmla="*/ 6460088 w 7513021"/>
                  <a:gd name="csY22" fmla="*/ 15362 h 2646794"/>
                  <a:gd name="csX23" fmla="*/ 6669907 w 7513021"/>
                  <a:gd name="csY23" fmla="*/ 178145 h 2646794"/>
                  <a:gd name="csX24" fmla="*/ 6922255 w 7513021"/>
                  <a:gd name="csY24" fmla="*/ 13415 h 2646794"/>
                  <a:gd name="csX25" fmla="*/ 7512717 w 7513021"/>
                  <a:gd name="csY25"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118211 w 7513021"/>
                  <a:gd name="csY13" fmla="*/ 595359 h 2646794"/>
                  <a:gd name="csX14" fmla="*/ 3471423 w 7513021"/>
                  <a:gd name="csY14" fmla="*/ 635933 h 2646794"/>
                  <a:gd name="csX15" fmla="*/ 3821797 w 7513021"/>
                  <a:gd name="csY15" fmla="*/ 575293 h 2646794"/>
                  <a:gd name="csX16" fmla="*/ 4185858 w 7513021"/>
                  <a:gd name="csY16" fmla="*/ 551482 h 2646794"/>
                  <a:gd name="csX17" fmla="*/ 4567213 w 7513021"/>
                  <a:gd name="csY17" fmla="*/ 64032 h 2646794"/>
                  <a:gd name="csX18" fmla="*/ 5271937 w 7513021"/>
                  <a:gd name="csY18" fmla="*/ 19554 h 2646794"/>
                  <a:gd name="csX19" fmla="*/ 5495079 w 7513021"/>
                  <a:gd name="csY19" fmla="*/ 158825 h 2646794"/>
                  <a:gd name="csX20" fmla="*/ 5629192 w 7513021"/>
                  <a:gd name="csY20" fmla="*/ 25995 h 2646794"/>
                  <a:gd name="csX21" fmla="*/ 5823271 w 7513021"/>
                  <a:gd name="csY21" fmla="*/ 9221 h 2646794"/>
                  <a:gd name="csX22" fmla="*/ 6460088 w 7513021"/>
                  <a:gd name="csY22" fmla="*/ 15362 h 2646794"/>
                  <a:gd name="csX23" fmla="*/ 6669907 w 7513021"/>
                  <a:gd name="csY23" fmla="*/ 178145 h 2646794"/>
                  <a:gd name="csX24" fmla="*/ 6922255 w 7513021"/>
                  <a:gd name="csY24" fmla="*/ 13415 h 2646794"/>
                  <a:gd name="csX25" fmla="*/ 7512717 w 7513021"/>
                  <a:gd name="csY25"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118211 w 7513021"/>
                  <a:gd name="csY13" fmla="*/ 595359 h 2646794"/>
                  <a:gd name="csX14" fmla="*/ 3471423 w 7513021"/>
                  <a:gd name="csY14" fmla="*/ 635933 h 2646794"/>
                  <a:gd name="csX15" fmla="*/ 3821797 w 7513021"/>
                  <a:gd name="csY15" fmla="*/ 575293 h 2646794"/>
                  <a:gd name="csX16" fmla="*/ 4185858 w 7513021"/>
                  <a:gd name="csY16" fmla="*/ 551482 h 2646794"/>
                  <a:gd name="csX17" fmla="*/ 4567213 w 7513021"/>
                  <a:gd name="csY17" fmla="*/ 64032 h 2646794"/>
                  <a:gd name="csX18" fmla="*/ 5271937 w 7513021"/>
                  <a:gd name="csY18" fmla="*/ 19554 h 2646794"/>
                  <a:gd name="csX19" fmla="*/ 5495079 w 7513021"/>
                  <a:gd name="csY19" fmla="*/ 158825 h 2646794"/>
                  <a:gd name="csX20" fmla="*/ 5629192 w 7513021"/>
                  <a:gd name="csY20" fmla="*/ 25995 h 2646794"/>
                  <a:gd name="csX21" fmla="*/ 5823271 w 7513021"/>
                  <a:gd name="csY21" fmla="*/ 9221 h 2646794"/>
                  <a:gd name="csX22" fmla="*/ 6460088 w 7513021"/>
                  <a:gd name="csY22" fmla="*/ 15362 h 2646794"/>
                  <a:gd name="csX23" fmla="*/ 6669907 w 7513021"/>
                  <a:gd name="csY23" fmla="*/ 178145 h 2646794"/>
                  <a:gd name="csX24" fmla="*/ 6922255 w 7513021"/>
                  <a:gd name="csY24" fmla="*/ 13415 h 2646794"/>
                  <a:gd name="csX25" fmla="*/ 7512717 w 7513021"/>
                  <a:gd name="csY25"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118211 w 7513021"/>
                  <a:gd name="csY13" fmla="*/ 595359 h 2646794"/>
                  <a:gd name="csX14" fmla="*/ 3471423 w 7513021"/>
                  <a:gd name="csY14" fmla="*/ 635933 h 2646794"/>
                  <a:gd name="csX15" fmla="*/ 3821797 w 7513021"/>
                  <a:gd name="csY15" fmla="*/ 575293 h 2646794"/>
                  <a:gd name="csX16" fmla="*/ 4185858 w 7513021"/>
                  <a:gd name="csY16" fmla="*/ 551482 h 2646794"/>
                  <a:gd name="csX17" fmla="*/ 4633843 w 7513021"/>
                  <a:gd name="csY17" fmla="*/ 192821 h 2646794"/>
                  <a:gd name="csX18" fmla="*/ 5271937 w 7513021"/>
                  <a:gd name="csY18" fmla="*/ 19554 h 2646794"/>
                  <a:gd name="csX19" fmla="*/ 5495079 w 7513021"/>
                  <a:gd name="csY19" fmla="*/ 158825 h 2646794"/>
                  <a:gd name="csX20" fmla="*/ 5629192 w 7513021"/>
                  <a:gd name="csY20" fmla="*/ 25995 h 2646794"/>
                  <a:gd name="csX21" fmla="*/ 5823271 w 7513021"/>
                  <a:gd name="csY21" fmla="*/ 9221 h 2646794"/>
                  <a:gd name="csX22" fmla="*/ 6460088 w 7513021"/>
                  <a:gd name="csY22" fmla="*/ 15362 h 2646794"/>
                  <a:gd name="csX23" fmla="*/ 6669907 w 7513021"/>
                  <a:gd name="csY23" fmla="*/ 178145 h 2646794"/>
                  <a:gd name="csX24" fmla="*/ 6922255 w 7513021"/>
                  <a:gd name="csY24" fmla="*/ 13415 h 2646794"/>
                  <a:gd name="csX25" fmla="*/ 7512717 w 7513021"/>
                  <a:gd name="csY25"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118211 w 7513021"/>
                  <a:gd name="csY13" fmla="*/ 595359 h 2646794"/>
                  <a:gd name="csX14" fmla="*/ 3471423 w 7513021"/>
                  <a:gd name="csY14" fmla="*/ 635933 h 2646794"/>
                  <a:gd name="csX15" fmla="*/ 3821797 w 7513021"/>
                  <a:gd name="csY15" fmla="*/ 575293 h 2646794"/>
                  <a:gd name="csX16" fmla="*/ 4185858 w 7513021"/>
                  <a:gd name="csY16" fmla="*/ 551482 h 2646794"/>
                  <a:gd name="csX17" fmla="*/ 4633843 w 7513021"/>
                  <a:gd name="csY17" fmla="*/ 192821 h 2646794"/>
                  <a:gd name="csX18" fmla="*/ 5271937 w 7513021"/>
                  <a:gd name="csY18" fmla="*/ 19554 h 2646794"/>
                  <a:gd name="csX19" fmla="*/ 5495079 w 7513021"/>
                  <a:gd name="csY19" fmla="*/ 158825 h 2646794"/>
                  <a:gd name="csX20" fmla="*/ 5629192 w 7513021"/>
                  <a:gd name="csY20" fmla="*/ 25995 h 2646794"/>
                  <a:gd name="csX21" fmla="*/ 5823271 w 7513021"/>
                  <a:gd name="csY21" fmla="*/ 9221 h 2646794"/>
                  <a:gd name="csX22" fmla="*/ 6460088 w 7513021"/>
                  <a:gd name="csY22" fmla="*/ 15362 h 2646794"/>
                  <a:gd name="csX23" fmla="*/ 6669907 w 7513021"/>
                  <a:gd name="csY23" fmla="*/ 178145 h 2646794"/>
                  <a:gd name="csX24" fmla="*/ 6922255 w 7513021"/>
                  <a:gd name="csY24" fmla="*/ 13415 h 2646794"/>
                  <a:gd name="csX25" fmla="*/ 7512717 w 7513021"/>
                  <a:gd name="csY25"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118211 w 7513021"/>
                  <a:gd name="csY13" fmla="*/ 595359 h 2646794"/>
                  <a:gd name="csX14" fmla="*/ 3471423 w 7513021"/>
                  <a:gd name="csY14" fmla="*/ 635933 h 2646794"/>
                  <a:gd name="csX15" fmla="*/ 3821797 w 7513021"/>
                  <a:gd name="csY15" fmla="*/ 575293 h 2646794"/>
                  <a:gd name="csX16" fmla="*/ 4305790 w 7513021"/>
                  <a:gd name="csY16" fmla="*/ 570800 h 2646794"/>
                  <a:gd name="csX17" fmla="*/ 4633843 w 7513021"/>
                  <a:gd name="csY17" fmla="*/ 192821 h 2646794"/>
                  <a:gd name="csX18" fmla="*/ 5271937 w 7513021"/>
                  <a:gd name="csY18" fmla="*/ 19554 h 2646794"/>
                  <a:gd name="csX19" fmla="*/ 5495079 w 7513021"/>
                  <a:gd name="csY19" fmla="*/ 158825 h 2646794"/>
                  <a:gd name="csX20" fmla="*/ 5629192 w 7513021"/>
                  <a:gd name="csY20" fmla="*/ 25995 h 2646794"/>
                  <a:gd name="csX21" fmla="*/ 5823271 w 7513021"/>
                  <a:gd name="csY21" fmla="*/ 9221 h 2646794"/>
                  <a:gd name="csX22" fmla="*/ 6460088 w 7513021"/>
                  <a:gd name="csY22" fmla="*/ 15362 h 2646794"/>
                  <a:gd name="csX23" fmla="*/ 6669907 w 7513021"/>
                  <a:gd name="csY23" fmla="*/ 178145 h 2646794"/>
                  <a:gd name="csX24" fmla="*/ 6922255 w 7513021"/>
                  <a:gd name="csY24" fmla="*/ 13415 h 2646794"/>
                  <a:gd name="csX25" fmla="*/ 7512717 w 7513021"/>
                  <a:gd name="csY25"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118211 w 7513021"/>
                  <a:gd name="csY13" fmla="*/ 595359 h 2646794"/>
                  <a:gd name="csX14" fmla="*/ 3471423 w 7513021"/>
                  <a:gd name="csY14" fmla="*/ 635933 h 2646794"/>
                  <a:gd name="csX15" fmla="*/ 3848449 w 7513021"/>
                  <a:gd name="csY15" fmla="*/ 433626 h 2646794"/>
                  <a:gd name="csX16" fmla="*/ 4305790 w 7513021"/>
                  <a:gd name="csY16" fmla="*/ 570800 h 2646794"/>
                  <a:gd name="csX17" fmla="*/ 4633843 w 7513021"/>
                  <a:gd name="csY17" fmla="*/ 192821 h 2646794"/>
                  <a:gd name="csX18" fmla="*/ 5271937 w 7513021"/>
                  <a:gd name="csY18" fmla="*/ 19554 h 2646794"/>
                  <a:gd name="csX19" fmla="*/ 5495079 w 7513021"/>
                  <a:gd name="csY19" fmla="*/ 158825 h 2646794"/>
                  <a:gd name="csX20" fmla="*/ 5629192 w 7513021"/>
                  <a:gd name="csY20" fmla="*/ 25995 h 2646794"/>
                  <a:gd name="csX21" fmla="*/ 5823271 w 7513021"/>
                  <a:gd name="csY21" fmla="*/ 9221 h 2646794"/>
                  <a:gd name="csX22" fmla="*/ 6460088 w 7513021"/>
                  <a:gd name="csY22" fmla="*/ 15362 h 2646794"/>
                  <a:gd name="csX23" fmla="*/ 6669907 w 7513021"/>
                  <a:gd name="csY23" fmla="*/ 178145 h 2646794"/>
                  <a:gd name="csX24" fmla="*/ 6922255 w 7513021"/>
                  <a:gd name="csY24" fmla="*/ 13415 h 2646794"/>
                  <a:gd name="csX25" fmla="*/ 7512717 w 7513021"/>
                  <a:gd name="csY25"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111549 w 7513021"/>
                  <a:gd name="csY13" fmla="*/ 453691 h 2646794"/>
                  <a:gd name="csX14" fmla="*/ 3471423 w 7513021"/>
                  <a:gd name="csY14" fmla="*/ 635933 h 2646794"/>
                  <a:gd name="csX15" fmla="*/ 3848449 w 7513021"/>
                  <a:gd name="csY15" fmla="*/ 433626 h 2646794"/>
                  <a:gd name="csX16" fmla="*/ 4305790 w 7513021"/>
                  <a:gd name="csY16" fmla="*/ 570800 h 2646794"/>
                  <a:gd name="csX17" fmla="*/ 4633843 w 7513021"/>
                  <a:gd name="csY17" fmla="*/ 192821 h 2646794"/>
                  <a:gd name="csX18" fmla="*/ 5271937 w 7513021"/>
                  <a:gd name="csY18" fmla="*/ 19554 h 2646794"/>
                  <a:gd name="csX19" fmla="*/ 5495079 w 7513021"/>
                  <a:gd name="csY19" fmla="*/ 158825 h 2646794"/>
                  <a:gd name="csX20" fmla="*/ 5629192 w 7513021"/>
                  <a:gd name="csY20" fmla="*/ 25995 h 2646794"/>
                  <a:gd name="csX21" fmla="*/ 5823271 w 7513021"/>
                  <a:gd name="csY21" fmla="*/ 9221 h 2646794"/>
                  <a:gd name="csX22" fmla="*/ 6460088 w 7513021"/>
                  <a:gd name="csY22" fmla="*/ 15362 h 2646794"/>
                  <a:gd name="csX23" fmla="*/ 6669907 w 7513021"/>
                  <a:gd name="csY23" fmla="*/ 178145 h 2646794"/>
                  <a:gd name="csX24" fmla="*/ 6922255 w 7513021"/>
                  <a:gd name="csY24" fmla="*/ 13415 h 2646794"/>
                  <a:gd name="csX25" fmla="*/ 7512717 w 7513021"/>
                  <a:gd name="csY25"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111549 w 7513021"/>
                  <a:gd name="csY13" fmla="*/ 453691 h 2646794"/>
                  <a:gd name="csX14" fmla="*/ 3524726 w 7513021"/>
                  <a:gd name="csY14" fmla="*/ 674569 h 2646794"/>
                  <a:gd name="csX15" fmla="*/ 3848449 w 7513021"/>
                  <a:gd name="csY15" fmla="*/ 433626 h 2646794"/>
                  <a:gd name="csX16" fmla="*/ 4305790 w 7513021"/>
                  <a:gd name="csY16" fmla="*/ 570800 h 2646794"/>
                  <a:gd name="csX17" fmla="*/ 4633843 w 7513021"/>
                  <a:gd name="csY17" fmla="*/ 192821 h 2646794"/>
                  <a:gd name="csX18" fmla="*/ 5271937 w 7513021"/>
                  <a:gd name="csY18" fmla="*/ 19554 h 2646794"/>
                  <a:gd name="csX19" fmla="*/ 5495079 w 7513021"/>
                  <a:gd name="csY19" fmla="*/ 158825 h 2646794"/>
                  <a:gd name="csX20" fmla="*/ 5629192 w 7513021"/>
                  <a:gd name="csY20" fmla="*/ 25995 h 2646794"/>
                  <a:gd name="csX21" fmla="*/ 5823271 w 7513021"/>
                  <a:gd name="csY21" fmla="*/ 9221 h 2646794"/>
                  <a:gd name="csX22" fmla="*/ 6460088 w 7513021"/>
                  <a:gd name="csY22" fmla="*/ 15362 h 2646794"/>
                  <a:gd name="csX23" fmla="*/ 6669907 w 7513021"/>
                  <a:gd name="csY23" fmla="*/ 178145 h 2646794"/>
                  <a:gd name="csX24" fmla="*/ 6922255 w 7513021"/>
                  <a:gd name="csY24" fmla="*/ 13415 h 2646794"/>
                  <a:gd name="csX25" fmla="*/ 7512717 w 7513021"/>
                  <a:gd name="csY25"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111549 w 7513021"/>
                  <a:gd name="csY13" fmla="*/ 453691 h 2646794"/>
                  <a:gd name="csX14" fmla="*/ 3524726 w 7513021"/>
                  <a:gd name="csY14" fmla="*/ 674569 h 2646794"/>
                  <a:gd name="csX15" fmla="*/ 3848449 w 7513021"/>
                  <a:gd name="csY15" fmla="*/ 433626 h 2646794"/>
                  <a:gd name="csX16" fmla="*/ 4305790 w 7513021"/>
                  <a:gd name="csY16" fmla="*/ 570800 h 2646794"/>
                  <a:gd name="csX17" fmla="*/ 4633843 w 7513021"/>
                  <a:gd name="csY17" fmla="*/ 192821 h 2646794"/>
                  <a:gd name="csX18" fmla="*/ 5271937 w 7513021"/>
                  <a:gd name="csY18" fmla="*/ 19554 h 2646794"/>
                  <a:gd name="csX19" fmla="*/ 5495079 w 7513021"/>
                  <a:gd name="csY19" fmla="*/ 158825 h 2646794"/>
                  <a:gd name="csX20" fmla="*/ 5629192 w 7513021"/>
                  <a:gd name="csY20" fmla="*/ 25995 h 2646794"/>
                  <a:gd name="csX21" fmla="*/ 5823271 w 7513021"/>
                  <a:gd name="csY21" fmla="*/ 9221 h 2646794"/>
                  <a:gd name="csX22" fmla="*/ 6460088 w 7513021"/>
                  <a:gd name="csY22" fmla="*/ 15362 h 2646794"/>
                  <a:gd name="csX23" fmla="*/ 6669907 w 7513021"/>
                  <a:gd name="csY23" fmla="*/ 178145 h 2646794"/>
                  <a:gd name="csX24" fmla="*/ 6922255 w 7513021"/>
                  <a:gd name="csY24" fmla="*/ 13415 h 2646794"/>
                  <a:gd name="csX25" fmla="*/ 7512717 w 7513021"/>
                  <a:gd name="csY25"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111549 w 7513021"/>
                  <a:gd name="csY13" fmla="*/ 453691 h 2646794"/>
                  <a:gd name="csX14" fmla="*/ 3524726 w 7513021"/>
                  <a:gd name="csY14" fmla="*/ 674569 h 2646794"/>
                  <a:gd name="csX15" fmla="*/ 3848449 w 7513021"/>
                  <a:gd name="csY15" fmla="*/ 433626 h 2646794"/>
                  <a:gd name="csX16" fmla="*/ 4305790 w 7513021"/>
                  <a:gd name="csY16" fmla="*/ 570800 h 2646794"/>
                  <a:gd name="csX17" fmla="*/ 4633843 w 7513021"/>
                  <a:gd name="csY17" fmla="*/ 192821 h 2646794"/>
                  <a:gd name="csX18" fmla="*/ 5271937 w 7513021"/>
                  <a:gd name="csY18" fmla="*/ 19554 h 2646794"/>
                  <a:gd name="csX19" fmla="*/ 5495079 w 7513021"/>
                  <a:gd name="csY19" fmla="*/ 158825 h 2646794"/>
                  <a:gd name="csX20" fmla="*/ 5629192 w 7513021"/>
                  <a:gd name="csY20" fmla="*/ 25995 h 2646794"/>
                  <a:gd name="csX21" fmla="*/ 5823271 w 7513021"/>
                  <a:gd name="csY21" fmla="*/ 9221 h 2646794"/>
                  <a:gd name="csX22" fmla="*/ 6460088 w 7513021"/>
                  <a:gd name="csY22" fmla="*/ 15362 h 2646794"/>
                  <a:gd name="csX23" fmla="*/ 6669907 w 7513021"/>
                  <a:gd name="csY23" fmla="*/ 178145 h 2646794"/>
                  <a:gd name="csX24" fmla="*/ 6922255 w 7513021"/>
                  <a:gd name="csY24" fmla="*/ 13415 h 2646794"/>
                  <a:gd name="csX25" fmla="*/ 7512717 w 7513021"/>
                  <a:gd name="csY25"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111549 w 7513021"/>
                  <a:gd name="csY13" fmla="*/ 453691 h 2646794"/>
                  <a:gd name="csX14" fmla="*/ 3524727 w 7513021"/>
                  <a:gd name="csY14" fmla="*/ 713206 h 2646794"/>
                  <a:gd name="csX15" fmla="*/ 3848449 w 7513021"/>
                  <a:gd name="csY15" fmla="*/ 433626 h 2646794"/>
                  <a:gd name="csX16" fmla="*/ 4305790 w 7513021"/>
                  <a:gd name="csY16" fmla="*/ 570800 h 2646794"/>
                  <a:gd name="csX17" fmla="*/ 4633843 w 7513021"/>
                  <a:gd name="csY17" fmla="*/ 192821 h 2646794"/>
                  <a:gd name="csX18" fmla="*/ 5271937 w 7513021"/>
                  <a:gd name="csY18" fmla="*/ 19554 h 2646794"/>
                  <a:gd name="csX19" fmla="*/ 5495079 w 7513021"/>
                  <a:gd name="csY19" fmla="*/ 158825 h 2646794"/>
                  <a:gd name="csX20" fmla="*/ 5629192 w 7513021"/>
                  <a:gd name="csY20" fmla="*/ 25995 h 2646794"/>
                  <a:gd name="csX21" fmla="*/ 5823271 w 7513021"/>
                  <a:gd name="csY21" fmla="*/ 9221 h 2646794"/>
                  <a:gd name="csX22" fmla="*/ 6460088 w 7513021"/>
                  <a:gd name="csY22" fmla="*/ 15362 h 2646794"/>
                  <a:gd name="csX23" fmla="*/ 6669907 w 7513021"/>
                  <a:gd name="csY23" fmla="*/ 178145 h 2646794"/>
                  <a:gd name="csX24" fmla="*/ 6922255 w 7513021"/>
                  <a:gd name="csY24" fmla="*/ 13415 h 2646794"/>
                  <a:gd name="csX25" fmla="*/ 7512717 w 7513021"/>
                  <a:gd name="csY25"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111549 w 7513021"/>
                  <a:gd name="csY13" fmla="*/ 453691 h 2646794"/>
                  <a:gd name="csX14" fmla="*/ 3524727 w 7513021"/>
                  <a:gd name="csY14" fmla="*/ 713206 h 2646794"/>
                  <a:gd name="csX15" fmla="*/ 3848449 w 7513021"/>
                  <a:gd name="csY15" fmla="*/ 433626 h 2646794"/>
                  <a:gd name="csX16" fmla="*/ 4305790 w 7513021"/>
                  <a:gd name="csY16" fmla="*/ 570800 h 2646794"/>
                  <a:gd name="csX17" fmla="*/ 4633843 w 7513021"/>
                  <a:gd name="csY17" fmla="*/ 192821 h 2646794"/>
                  <a:gd name="csX18" fmla="*/ 5271937 w 7513021"/>
                  <a:gd name="csY18" fmla="*/ 19554 h 2646794"/>
                  <a:gd name="csX19" fmla="*/ 5495079 w 7513021"/>
                  <a:gd name="csY19" fmla="*/ 158825 h 2646794"/>
                  <a:gd name="csX20" fmla="*/ 5629192 w 7513021"/>
                  <a:gd name="csY20" fmla="*/ 25995 h 2646794"/>
                  <a:gd name="csX21" fmla="*/ 5823271 w 7513021"/>
                  <a:gd name="csY21" fmla="*/ 9221 h 2646794"/>
                  <a:gd name="csX22" fmla="*/ 6460088 w 7513021"/>
                  <a:gd name="csY22" fmla="*/ 15362 h 2646794"/>
                  <a:gd name="csX23" fmla="*/ 6669907 w 7513021"/>
                  <a:gd name="csY23" fmla="*/ 178145 h 2646794"/>
                  <a:gd name="csX24" fmla="*/ 6922255 w 7513021"/>
                  <a:gd name="csY24" fmla="*/ 13415 h 2646794"/>
                  <a:gd name="csX25" fmla="*/ 7512717 w 7513021"/>
                  <a:gd name="csY25" fmla="*/ 18043 h 2646794"/>
                  <a:gd name="csX0" fmla="*/ 7508051 w 7513021"/>
                  <a:gd name="csY0" fmla="*/ 34976 h 2646794"/>
                  <a:gd name="csX1" fmla="*/ 7513021 w 7513021"/>
                  <a:gd name="csY1" fmla="*/ 2633986 h 2646794"/>
                  <a:gd name="csX2" fmla="*/ 11179 w 7513021"/>
                  <a:gd name="csY2" fmla="*/ 2646794 h 2646794"/>
                  <a:gd name="csX3" fmla="*/ 11661 w 7513021"/>
                  <a:gd name="csY3" fmla="*/ 415512 h 2646794"/>
                  <a:gd name="csX4" fmla="*/ 634583 w 7513021"/>
                  <a:gd name="csY4" fmla="*/ 1433984 h 2646794"/>
                  <a:gd name="csX5" fmla="*/ 908336 w 7513021"/>
                  <a:gd name="csY5" fmla="*/ 792137 h 2646794"/>
                  <a:gd name="csX6" fmla="*/ 1099433 w 7513021"/>
                  <a:gd name="csY6" fmla="*/ 784041 h 2646794"/>
                  <a:gd name="csX7" fmla="*/ 1432025 w 7513021"/>
                  <a:gd name="csY7" fmla="*/ 1423351 h 2646794"/>
                  <a:gd name="csX8" fmla="*/ 1592789 w 7513021"/>
                  <a:gd name="csY8" fmla="*/ 809509 h 2646794"/>
                  <a:gd name="csX9" fmla="*/ 1845676 w 7513021"/>
                  <a:gd name="csY9" fmla="*/ 822677 h 2646794"/>
                  <a:gd name="csX10" fmla="*/ 2093936 w 7513021"/>
                  <a:gd name="csY10" fmla="*/ 1420956 h 2646794"/>
                  <a:gd name="csX11" fmla="*/ 2540925 w 7513021"/>
                  <a:gd name="csY11" fmla="*/ 346469 h 2646794"/>
                  <a:gd name="csX12" fmla="*/ 2823334 w 7513021"/>
                  <a:gd name="csY12" fmla="*/ 794233 h 2646794"/>
                  <a:gd name="csX13" fmla="*/ 3111549 w 7513021"/>
                  <a:gd name="csY13" fmla="*/ 453691 h 2646794"/>
                  <a:gd name="csX14" fmla="*/ 3524727 w 7513021"/>
                  <a:gd name="csY14" fmla="*/ 713206 h 2646794"/>
                  <a:gd name="csX15" fmla="*/ 3848449 w 7513021"/>
                  <a:gd name="csY15" fmla="*/ 433626 h 2646794"/>
                  <a:gd name="csX16" fmla="*/ 4305790 w 7513021"/>
                  <a:gd name="csY16" fmla="*/ 570800 h 2646794"/>
                  <a:gd name="csX17" fmla="*/ 4633843 w 7513021"/>
                  <a:gd name="csY17" fmla="*/ 192821 h 2646794"/>
                  <a:gd name="csX18" fmla="*/ 5271937 w 7513021"/>
                  <a:gd name="csY18" fmla="*/ 19554 h 2646794"/>
                  <a:gd name="csX19" fmla="*/ 5495079 w 7513021"/>
                  <a:gd name="csY19" fmla="*/ 158825 h 2646794"/>
                  <a:gd name="csX20" fmla="*/ 5629192 w 7513021"/>
                  <a:gd name="csY20" fmla="*/ 25995 h 2646794"/>
                  <a:gd name="csX21" fmla="*/ 5823271 w 7513021"/>
                  <a:gd name="csY21" fmla="*/ 9221 h 2646794"/>
                  <a:gd name="csX22" fmla="*/ 6460088 w 7513021"/>
                  <a:gd name="csY22" fmla="*/ 15362 h 2646794"/>
                  <a:gd name="csX23" fmla="*/ 6669907 w 7513021"/>
                  <a:gd name="csY23" fmla="*/ 178145 h 2646794"/>
                  <a:gd name="csX24" fmla="*/ 6922255 w 7513021"/>
                  <a:gd name="csY24" fmla="*/ 13415 h 2646794"/>
                  <a:gd name="csX25" fmla="*/ 7512717 w 7513021"/>
                  <a:gd name="csY25" fmla="*/ 18043 h 2646794"/>
                  <a:gd name="csX0" fmla="*/ 7533874 w 7538844"/>
                  <a:gd name="csY0" fmla="*/ 34976 h 2646794"/>
                  <a:gd name="csX1" fmla="*/ 7538844 w 7538844"/>
                  <a:gd name="csY1" fmla="*/ 2633986 h 2646794"/>
                  <a:gd name="csX2" fmla="*/ 37002 w 7538844"/>
                  <a:gd name="csY2" fmla="*/ 2646794 h 2646794"/>
                  <a:gd name="csX3" fmla="*/ 4259 w 7538844"/>
                  <a:gd name="csY3" fmla="*/ 394686 h 2646794"/>
                  <a:gd name="csX4" fmla="*/ 660406 w 7538844"/>
                  <a:gd name="csY4" fmla="*/ 1433984 h 2646794"/>
                  <a:gd name="csX5" fmla="*/ 934159 w 7538844"/>
                  <a:gd name="csY5" fmla="*/ 792137 h 2646794"/>
                  <a:gd name="csX6" fmla="*/ 1125256 w 7538844"/>
                  <a:gd name="csY6" fmla="*/ 784041 h 2646794"/>
                  <a:gd name="csX7" fmla="*/ 1457848 w 7538844"/>
                  <a:gd name="csY7" fmla="*/ 1423351 h 2646794"/>
                  <a:gd name="csX8" fmla="*/ 1618612 w 7538844"/>
                  <a:gd name="csY8" fmla="*/ 809509 h 2646794"/>
                  <a:gd name="csX9" fmla="*/ 1871499 w 7538844"/>
                  <a:gd name="csY9" fmla="*/ 822677 h 2646794"/>
                  <a:gd name="csX10" fmla="*/ 2119759 w 7538844"/>
                  <a:gd name="csY10" fmla="*/ 1420956 h 2646794"/>
                  <a:gd name="csX11" fmla="*/ 2566748 w 7538844"/>
                  <a:gd name="csY11" fmla="*/ 346469 h 2646794"/>
                  <a:gd name="csX12" fmla="*/ 2849157 w 7538844"/>
                  <a:gd name="csY12" fmla="*/ 794233 h 2646794"/>
                  <a:gd name="csX13" fmla="*/ 3137372 w 7538844"/>
                  <a:gd name="csY13" fmla="*/ 453691 h 2646794"/>
                  <a:gd name="csX14" fmla="*/ 3550550 w 7538844"/>
                  <a:gd name="csY14" fmla="*/ 713206 h 2646794"/>
                  <a:gd name="csX15" fmla="*/ 3874272 w 7538844"/>
                  <a:gd name="csY15" fmla="*/ 433626 h 2646794"/>
                  <a:gd name="csX16" fmla="*/ 4331613 w 7538844"/>
                  <a:gd name="csY16" fmla="*/ 570800 h 2646794"/>
                  <a:gd name="csX17" fmla="*/ 4659666 w 7538844"/>
                  <a:gd name="csY17" fmla="*/ 192821 h 2646794"/>
                  <a:gd name="csX18" fmla="*/ 5297760 w 7538844"/>
                  <a:gd name="csY18" fmla="*/ 19554 h 2646794"/>
                  <a:gd name="csX19" fmla="*/ 5520902 w 7538844"/>
                  <a:gd name="csY19" fmla="*/ 158825 h 2646794"/>
                  <a:gd name="csX20" fmla="*/ 5655015 w 7538844"/>
                  <a:gd name="csY20" fmla="*/ 25995 h 2646794"/>
                  <a:gd name="csX21" fmla="*/ 5849094 w 7538844"/>
                  <a:gd name="csY21" fmla="*/ 9221 h 2646794"/>
                  <a:gd name="csX22" fmla="*/ 6485911 w 7538844"/>
                  <a:gd name="csY22" fmla="*/ 15362 h 2646794"/>
                  <a:gd name="csX23" fmla="*/ 6695730 w 7538844"/>
                  <a:gd name="csY23" fmla="*/ 178145 h 2646794"/>
                  <a:gd name="csX24" fmla="*/ 6948078 w 7538844"/>
                  <a:gd name="csY24" fmla="*/ 13415 h 2646794"/>
                  <a:gd name="csX25" fmla="*/ 7538540 w 7538844"/>
                  <a:gd name="csY25" fmla="*/ 18043 h 2646794"/>
                  <a:gd name="csX0" fmla="*/ 7538573 w 7543543"/>
                  <a:gd name="csY0" fmla="*/ 34976 h 2646794"/>
                  <a:gd name="csX1" fmla="*/ 7543543 w 7543543"/>
                  <a:gd name="csY1" fmla="*/ 2633986 h 2646794"/>
                  <a:gd name="csX2" fmla="*/ 15121 w 7543543"/>
                  <a:gd name="csY2" fmla="*/ 2646794 h 2646794"/>
                  <a:gd name="csX3" fmla="*/ 8958 w 7543543"/>
                  <a:gd name="csY3" fmla="*/ 394686 h 2646794"/>
                  <a:gd name="csX4" fmla="*/ 665105 w 7543543"/>
                  <a:gd name="csY4" fmla="*/ 1433984 h 2646794"/>
                  <a:gd name="csX5" fmla="*/ 938858 w 7543543"/>
                  <a:gd name="csY5" fmla="*/ 792137 h 2646794"/>
                  <a:gd name="csX6" fmla="*/ 1129955 w 7543543"/>
                  <a:gd name="csY6" fmla="*/ 784041 h 2646794"/>
                  <a:gd name="csX7" fmla="*/ 1462547 w 7543543"/>
                  <a:gd name="csY7" fmla="*/ 1423351 h 2646794"/>
                  <a:gd name="csX8" fmla="*/ 1623311 w 7543543"/>
                  <a:gd name="csY8" fmla="*/ 809509 h 2646794"/>
                  <a:gd name="csX9" fmla="*/ 1876198 w 7543543"/>
                  <a:gd name="csY9" fmla="*/ 822677 h 2646794"/>
                  <a:gd name="csX10" fmla="*/ 2124458 w 7543543"/>
                  <a:gd name="csY10" fmla="*/ 1420956 h 2646794"/>
                  <a:gd name="csX11" fmla="*/ 2571447 w 7543543"/>
                  <a:gd name="csY11" fmla="*/ 346469 h 2646794"/>
                  <a:gd name="csX12" fmla="*/ 2853856 w 7543543"/>
                  <a:gd name="csY12" fmla="*/ 794233 h 2646794"/>
                  <a:gd name="csX13" fmla="*/ 3142071 w 7543543"/>
                  <a:gd name="csY13" fmla="*/ 453691 h 2646794"/>
                  <a:gd name="csX14" fmla="*/ 3555249 w 7543543"/>
                  <a:gd name="csY14" fmla="*/ 713206 h 2646794"/>
                  <a:gd name="csX15" fmla="*/ 3878971 w 7543543"/>
                  <a:gd name="csY15" fmla="*/ 433626 h 2646794"/>
                  <a:gd name="csX16" fmla="*/ 4336312 w 7543543"/>
                  <a:gd name="csY16" fmla="*/ 570800 h 2646794"/>
                  <a:gd name="csX17" fmla="*/ 4664365 w 7543543"/>
                  <a:gd name="csY17" fmla="*/ 192821 h 2646794"/>
                  <a:gd name="csX18" fmla="*/ 5302459 w 7543543"/>
                  <a:gd name="csY18" fmla="*/ 19554 h 2646794"/>
                  <a:gd name="csX19" fmla="*/ 5525601 w 7543543"/>
                  <a:gd name="csY19" fmla="*/ 158825 h 2646794"/>
                  <a:gd name="csX20" fmla="*/ 5659714 w 7543543"/>
                  <a:gd name="csY20" fmla="*/ 25995 h 2646794"/>
                  <a:gd name="csX21" fmla="*/ 5853793 w 7543543"/>
                  <a:gd name="csY21" fmla="*/ 9221 h 2646794"/>
                  <a:gd name="csX22" fmla="*/ 6490610 w 7543543"/>
                  <a:gd name="csY22" fmla="*/ 15362 h 2646794"/>
                  <a:gd name="csX23" fmla="*/ 6700429 w 7543543"/>
                  <a:gd name="csY23" fmla="*/ 178145 h 2646794"/>
                  <a:gd name="csX24" fmla="*/ 6952777 w 7543543"/>
                  <a:gd name="csY24" fmla="*/ 13415 h 2646794"/>
                  <a:gd name="csX25" fmla="*/ 7543239 w 7543543"/>
                  <a:gd name="csY25" fmla="*/ 18043 h 2646794"/>
                  <a:gd name="csX0" fmla="*/ 7538573 w 7543543"/>
                  <a:gd name="csY0" fmla="*/ 131084 h 2742902"/>
                  <a:gd name="csX1" fmla="*/ 7543543 w 7543543"/>
                  <a:gd name="csY1" fmla="*/ 2730094 h 2742902"/>
                  <a:gd name="csX2" fmla="*/ 15121 w 7543543"/>
                  <a:gd name="csY2" fmla="*/ 2742902 h 2742902"/>
                  <a:gd name="csX3" fmla="*/ 8958 w 7543543"/>
                  <a:gd name="csY3" fmla="*/ 36528 h 2742902"/>
                  <a:gd name="csX4" fmla="*/ 665105 w 7543543"/>
                  <a:gd name="csY4" fmla="*/ 1530092 h 2742902"/>
                  <a:gd name="csX5" fmla="*/ 938858 w 7543543"/>
                  <a:gd name="csY5" fmla="*/ 888245 h 2742902"/>
                  <a:gd name="csX6" fmla="*/ 1129955 w 7543543"/>
                  <a:gd name="csY6" fmla="*/ 880149 h 2742902"/>
                  <a:gd name="csX7" fmla="*/ 1462547 w 7543543"/>
                  <a:gd name="csY7" fmla="*/ 1519459 h 2742902"/>
                  <a:gd name="csX8" fmla="*/ 1623311 w 7543543"/>
                  <a:gd name="csY8" fmla="*/ 905617 h 2742902"/>
                  <a:gd name="csX9" fmla="*/ 1876198 w 7543543"/>
                  <a:gd name="csY9" fmla="*/ 918785 h 2742902"/>
                  <a:gd name="csX10" fmla="*/ 2124458 w 7543543"/>
                  <a:gd name="csY10" fmla="*/ 1517064 h 2742902"/>
                  <a:gd name="csX11" fmla="*/ 2571447 w 7543543"/>
                  <a:gd name="csY11" fmla="*/ 442577 h 2742902"/>
                  <a:gd name="csX12" fmla="*/ 2853856 w 7543543"/>
                  <a:gd name="csY12" fmla="*/ 890341 h 2742902"/>
                  <a:gd name="csX13" fmla="*/ 3142071 w 7543543"/>
                  <a:gd name="csY13" fmla="*/ 549799 h 2742902"/>
                  <a:gd name="csX14" fmla="*/ 3555249 w 7543543"/>
                  <a:gd name="csY14" fmla="*/ 809314 h 2742902"/>
                  <a:gd name="csX15" fmla="*/ 3878971 w 7543543"/>
                  <a:gd name="csY15" fmla="*/ 529734 h 2742902"/>
                  <a:gd name="csX16" fmla="*/ 4336312 w 7543543"/>
                  <a:gd name="csY16" fmla="*/ 666908 h 2742902"/>
                  <a:gd name="csX17" fmla="*/ 4664365 w 7543543"/>
                  <a:gd name="csY17" fmla="*/ 288929 h 2742902"/>
                  <a:gd name="csX18" fmla="*/ 5302459 w 7543543"/>
                  <a:gd name="csY18" fmla="*/ 115662 h 2742902"/>
                  <a:gd name="csX19" fmla="*/ 5525601 w 7543543"/>
                  <a:gd name="csY19" fmla="*/ 254933 h 2742902"/>
                  <a:gd name="csX20" fmla="*/ 5659714 w 7543543"/>
                  <a:gd name="csY20" fmla="*/ 122103 h 2742902"/>
                  <a:gd name="csX21" fmla="*/ 5853793 w 7543543"/>
                  <a:gd name="csY21" fmla="*/ 105329 h 2742902"/>
                  <a:gd name="csX22" fmla="*/ 6490610 w 7543543"/>
                  <a:gd name="csY22" fmla="*/ 111470 h 2742902"/>
                  <a:gd name="csX23" fmla="*/ 6700429 w 7543543"/>
                  <a:gd name="csY23" fmla="*/ 274253 h 2742902"/>
                  <a:gd name="csX24" fmla="*/ 6952777 w 7543543"/>
                  <a:gd name="csY24" fmla="*/ 109523 h 2742902"/>
                  <a:gd name="csX25" fmla="*/ 7543239 w 7543543"/>
                  <a:gd name="csY25" fmla="*/ 114151 h 2742902"/>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 ang="0">
                    <a:pos x="csX10" y="csY10"/>
                  </a:cxn>
                  <a:cxn ang="0">
                    <a:pos x="csX11" y="csY11"/>
                  </a:cxn>
                  <a:cxn ang="0">
                    <a:pos x="csX12" y="csY12"/>
                  </a:cxn>
                  <a:cxn ang="0">
                    <a:pos x="csX13" y="csY13"/>
                  </a:cxn>
                  <a:cxn ang="0">
                    <a:pos x="csX14" y="csY14"/>
                  </a:cxn>
                  <a:cxn ang="0">
                    <a:pos x="csX15" y="csY15"/>
                  </a:cxn>
                  <a:cxn ang="0">
                    <a:pos x="csX16" y="csY16"/>
                  </a:cxn>
                  <a:cxn ang="0">
                    <a:pos x="csX17" y="csY17"/>
                  </a:cxn>
                  <a:cxn ang="0">
                    <a:pos x="csX18" y="csY18"/>
                  </a:cxn>
                  <a:cxn ang="0">
                    <a:pos x="csX19" y="csY19"/>
                  </a:cxn>
                  <a:cxn ang="0">
                    <a:pos x="csX20" y="csY20"/>
                  </a:cxn>
                  <a:cxn ang="0">
                    <a:pos x="csX21" y="csY21"/>
                  </a:cxn>
                  <a:cxn ang="0">
                    <a:pos x="csX22" y="csY22"/>
                  </a:cxn>
                  <a:cxn ang="0">
                    <a:pos x="csX23" y="csY23"/>
                  </a:cxn>
                  <a:cxn ang="0">
                    <a:pos x="csX24" y="csY24"/>
                  </a:cxn>
                  <a:cxn ang="0">
                    <a:pos x="csX25" y="csY25"/>
                  </a:cxn>
                </a:cxnLst>
                <a:rect l="l" t="t" r="r" b="b"/>
                <a:pathLst>
                  <a:path w="7543543" h="2742902">
                    <a:moveTo>
                      <a:pt x="7538573" y="131084"/>
                    </a:moveTo>
                    <a:cubicBezTo>
                      <a:pt x="7544913" y="127330"/>
                      <a:pt x="7532790" y="1465930"/>
                      <a:pt x="7543543" y="2730094"/>
                    </a:cubicBezTo>
                    <a:lnTo>
                      <a:pt x="15121" y="2742902"/>
                    </a:lnTo>
                    <a:cubicBezTo>
                      <a:pt x="1034" y="2016814"/>
                      <a:pt x="-7393" y="424950"/>
                      <a:pt x="8958" y="36528"/>
                    </a:cubicBezTo>
                    <a:cubicBezTo>
                      <a:pt x="93403" y="-264345"/>
                      <a:pt x="510122" y="1388139"/>
                      <a:pt x="665105" y="1530092"/>
                    </a:cubicBezTo>
                    <a:cubicBezTo>
                      <a:pt x="820088" y="1672045"/>
                      <a:pt x="741451" y="906417"/>
                      <a:pt x="938858" y="888245"/>
                    </a:cubicBezTo>
                    <a:cubicBezTo>
                      <a:pt x="1136265" y="870073"/>
                      <a:pt x="938289" y="884417"/>
                      <a:pt x="1129955" y="880149"/>
                    </a:cubicBezTo>
                    <a:cubicBezTo>
                      <a:pt x="1281642" y="998230"/>
                      <a:pt x="1380321" y="1515214"/>
                      <a:pt x="1462547" y="1519459"/>
                    </a:cubicBezTo>
                    <a:cubicBezTo>
                      <a:pt x="1544773" y="1523704"/>
                      <a:pt x="1554369" y="1005729"/>
                      <a:pt x="1623311" y="905617"/>
                    </a:cubicBezTo>
                    <a:cubicBezTo>
                      <a:pt x="1692253" y="805505"/>
                      <a:pt x="1810441" y="803998"/>
                      <a:pt x="1876198" y="918785"/>
                    </a:cubicBezTo>
                    <a:cubicBezTo>
                      <a:pt x="1941955" y="1033572"/>
                      <a:pt x="2008583" y="1596432"/>
                      <a:pt x="2124458" y="1517064"/>
                    </a:cubicBezTo>
                    <a:cubicBezTo>
                      <a:pt x="2240333" y="1437696"/>
                      <a:pt x="2449881" y="547031"/>
                      <a:pt x="2571447" y="442577"/>
                    </a:cubicBezTo>
                    <a:cubicBezTo>
                      <a:pt x="2693013" y="338123"/>
                      <a:pt x="2758752" y="872471"/>
                      <a:pt x="2853856" y="890341"/>
                    </a:cubicBezTo>
                    <a:cubicBezTo>
                      <a:pt x="2948960" y="908211"/>
                      <a:pt x="3025172" y="563303"/>
                      <a:pt x="3142071" y="549799"/>
                    </a:cubicBezTo>
                    <a:cubicBezTo>
                      <a:pt x="3258970" y="536295"/>
                      <a:pt x="3371355" y="834124"/>
                      <a:pt x="3555249" y="809314"/>
                    </a:cubicBezTo>
                    <a:cubicBezTo>
                      <a:pt x="3739144" y="790944"/>
                      <a:pt x="3748794" y="553468"/>
                      <a:pt x="3878971" y="529734"/>
                    </a:cubicBezTo>
                    <a:cubicBezTo>
                      <a:pt x="4009148" y="506000"/>
                      <a:pt x="4205413" y="707042"/>
                      <a:pt x="4336312" y="666908"/>
                    </a:cubicBezTo>
                    <a:cubicBezTo>
                      <a:pt x="4467211" y="626774"/>
                      <a:pt x="4503340" y="380803"/>
                      <a:pt x="4664365" y="288929"/>
                    </a:cubicBezTo>
                    <a:cubicBezTo>
                      <a:pt x="4825390" y="197055"/>
                      <a:pt x="5158920" y="121328"/>
                      <a:pt x="5302459" y="115662"/>
                    </a:cubicBezTo>
                    <a:cubicBezTo>
                      <a:pt x="5445998" y="109996"/>
                      <a:pt x="5466059" y="253860"/>
                      <a:pt x="5525601" y="254933"/>
                    </a:cubicBezTo>
                    <a:cubicBezTo>
                      <a:pt x="5585143" y="256006"/>
                      <a:pt x="5605015" y="147037"/>
                      <a:pt x="5659714" y="122103"/>
                    </a:cubicBezTo>
                    <a:cubicBezTo>
                      <a:pt x="5714413" y="97169"/>
                      <a:pt x="5713798" y="108873"/>
                      <a:pt x="5853793" y="105329"/>
                    </a:cubicBezTo>
                    <a:cubicBezTo>
                      <a:pt x="5993788" y="101785"/>
                      <a:pt x="6349504" y="83316"/>
                      <a:pt x="6490610" y="111470"/>
                    </a:cubicBezTo>
                    <a:cubicBezTo>
                      <a:pt x="6631716" y="139624"/>
                      <a:pt x="6623401" y="274577"/>
                      <a:pt x="6700429" y="274253"/>
                    </a:cubicBezTo>
                    <a:cubicBezTo>
                      <a:pt x="6777457" y="273929"/>
                      <a:pt x="6743670" y="160914"/>
                      <a:pt x="6952777" y="109523"/>
                    </a:cubicBezTo>
                    <a:lnTo>
                      <a:pt x="7543239" y="114151"/>
                    </a:lnTo>
                  </a:path>
                </a:pathLst>
              </a:custGeom>
              <a:gradFill flip="none" rotWithShape="1">
                <a:gsLst>
                  <a:gs pos="0">
                    <a:schemeClr val="accent4">
                      <a:lumMod val="75000"/>
                    </a:schemeClr>
                  </a:gs>
                  <a:gs pos="68200">
                    <a:schemeClr val="accent4">
                      <a:lumMod val="40000"/>
                      <a:lumOff val="60000"/>
                    </a:schemeClr>
                  </a:gs>
                  <a:gs pos="36000">
                    <a:schemeClr val="accent4"/>
                  </a:gs>
                  <a:gs pos="100000">
                    <a:schemeClr val="accent4">
                      <a:lumMod val="20000"/>
                      <a:lumOff val="80000"/>
                    </a:schemeClr>
                  </a:gs>
                </a:gsLst>
                <a:lin ang="0" scaled="1"/>
                <a:tileRect/>
              </a:gradFill>
              <a:ln w="28575">
                <a:gradFill flip="none" rotWithShape="1">
                  <a:gsLst>
                    <a:gs pos="0">
                      <a:schemeClr val="accent4">
                        <a:lumMod val="20000"/>
                        <a:lumOff val="80000"/>
                      </a:schemeClr>
                    </a:gs>
                    <a:gs pos="36000">
                      <a:schemeClr val="accent4">
                        <a:lumMod val="40000"/>
                        <a:lumOff val="60000"/>
                      </a:schemeClr>
                    </a:gs>
                    <a:gs pos="65000">
                      <a:schemeClr val="accent4"/>
                    </a:gs>
                    <a:gs pos="97000">
                      <a:schemeClr val="accent4">
                        <a:lumMod val="75000"/>
                      </a:schemeClr>
                    </a:gs>
                  </a:gsLst>
                  <a:lin ang="10800000" scaled="1"/>
                  <a:tileRect/>
                </a:gra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0" dirty="0"/>
              </a:p>
            </p:txBody>
          </p:sp>
          <p:cxnSp>
            <p:nvCxnSpPr>
              <p:cNvPr id="25" name="Straight Connector 24">
                <a:extLst>
                  <a:ext uri="{FF2B5EF4-FFF2-40B4-BE49-F238E27FC236}">
                    <a16:creationId xmlns:a16="http://schemas.microsoft.com/office/drawing/2014/main" id="{1A25D65E-26EF-F914-FB6B-EF8838928796}"/>
                  </a:ext>
                </a:extLst>
              </p:cNvPr>
              <p:cNvCxnSpPr/>
              <p:nvPr/>
            </p:nvCxnSpPr>
            <p:spPr>
              <a:xfrm flipV="1">
                <a:off x="3783636" y="2239397"/>
                <a:ext cx="0" cy="2997621"/>
              </a:xfrm>
              <a:prstGeom prst="line">
                <a:avLst/>
              </a:prstGeom>
              <a:ln w="19050">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1595544-1EEA-0E0C-A710-05E0CC13710D}"/>
                  </a:ext>
                </a:extLst>
              </p:cNvPr>
              <p:cNvCxnSpPr/>
              <p:nvPr/>
            </p:nvCxnSpPr>
            <p:spPr>
              <a:xfrm flipV="1">
                <a:off x="6181061" y="2239397"/>
                <a:ext cx="0" cy="2997621"/>
              </a:xfrm>
              <a:prstGeom prst="line">
                <a:avLst/>
              </a:prstGeom>
              <a:ln w="19050">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97E5AEB4-4D04-BFAB-6436-D160F29173E3}"/>
                  </a:ext>
                </a:extLst>
              </p:cNvPr>
              <p:cNvCxnSpPr/>
              <p:nvPr/>
            </p:nvCxnSpPr>
            <p:spPr>
              <a:xfrm>
                <a:off x="1411693" y="2239397"/>
                <a:ext cx="0" cy="2997621"/>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D5F73606-0A26-8BA8-A23A-04E6336BA316}"/>
                  </a:ext>
                </a:extLst>
              </p:cNvPr>
              <p:cNvCxnSpPr>
                <a:cxnSpLocks/>
              </p:cNvCxnSpPr>
              <p:nvPr/>
            </p:nvCxnSpPr>
            <p:spPr>
              <a:xfrm flipH="1">
                <a:off x="1406932" y="5237018"/>
                <a:ext cx="7322397"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sp>
          <p:nvSpPr>
            <p:cNvPr id="12" name="TextBox 1">
              <a:extLst>
                <a:ext uri="{FF2B5EF4-FFF2-40B4-BE49-F238E27FC236}">
                  <a16:creationId xmlns:a16="http://schemas.microsoft.com/office/drawing/2014/main" id="{CE1E0BC5-A697-1AC7-B0F7-64538C265DC3}"/>
                </a:ext>
              </a:extLst>
            </p:cNvPr>
            <p:cNvSpPr txBox="1"/>
            <p:nvPr/>
          </p:nvSpPr>
          <p:spPr>
            <a:xfrm>
              <a:off x="1491034" y="5367738"/>
              <a:ext cx="1703866" cy="22594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b="1" kern="1200" noProof="0" dirty="0">
                  <a:solidFill>
                    <a:schemeClr val="tx2"/>
                  </a:solidFill>
                </a:rPr>
                <a:t>Acute phase</a:t>
              </a:r>
            </a:p>
          </p:txBody>
        </p:sp>
        <p:sp>
          <p:nvSpPr>
            <p:cNvPr id="13" name="TextBox 1">
              <a:extLst>
                <a:ext uri="{FF2B5EF4-FFF2-40B4-BE49-F238E27FC236}">
                  <a16:creationId xmlns:a16="http://schemas.microsoft.com/office/drawing/2014/main" id="{EAE69351-C456-61FF-B43E-9129865B6510}"/>
                </a:ext>
              </a:extLst>
            </p:cNvPr>
            <p:cNvSpPr txBox="1"/>
            <p:nvPr/>
          </p:nvSpPr>
          <p:spPr>
            <a:xfrm>
              <a:off x="4144843" y="5367738"/>
              <a:ext cx="1703866" cy="22594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b="1" kern="1200" noProof="0" dirty="0">
                  <a:solidFill>
                    <a:schemeClr val="tx2"/>
                  </a:solidFill>
                </a:rPr>
                <a:t>Stabilization phase</a:t>
              </a:r>
            </a:p>
          </p:txBody>
        </p:sp>
        <p:sp>
          <p:nvSpPr>
            <p:cNvPr id="14" name="TextBox 1">
              <a:extLst>
                <a:ext uri="{FF2B5EF4-FFF2-40B4-BE49-F238E27FC236}">
                  <a16:creationId xmlns:a16="http://schemas.microsoft.com/office/drawing/2014/main" id="{F0669C0F-B174-173F-2AC8-8A54E74EFDF8}"/>
                </a:ext>
              </a:extLst>
            </p:cNvPr>
            <p:cNvSpPr txBox="1"/>
            <p:nvPr/>
          </p:nvSpPr>
          <p:spPr>
            <a:xfrm>
              <a:off x="6925261" y="5367738"/>
              <a:ext cx="1703866" cy="22594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b="1" kern="1200" noProof="0" dirty="0">
                  <a:solidFill>
                    <a:schemeClr val="tx2"/>
                  </a:solidFill>
                </a:rPr>
                <a:t>Stable phase</a:t>
              </a:r>
            </a:p>
          </p:txBody>
        </p:sp>
        <p:sp>
          <p:nvSpPr>
            <p:cNvPr id="15" name="TextBox 1">
              <a:extLst>
                <a:ext uri="{FF2B5EF4-FFF2-40B4-BE49-F238E27FC236}">
                  <a16:creationId xmlns:a16="http://schemas.microsoft.com/office/drawing/2014/main" id="{40E7D4AA-0762-B2A2-C43A-F926D7177C91}"/>
                </a:ext>
              </a:extLst>
            </p:cNvPr>
            <p:cNvSpPr txBox="1"/>
            <p:nvPr/>
          </p:nvSpPr>
          <p:spPr>
            <a:xfrm>
              <a:off x="4100662" y="1477709"/>
              <a:ext cx="1703866" cy="22594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sz="1200" b="1" kern="1200" noProof="0" dirty="0">
                <a:solidFill>
                  <a:schemeClr val="accent2">
                    <a:lumMod val="75000"/>
                  </a:schemeClr>
                </a:solidFill>
              </a:endParaRPr>
            </a:p>
          </p:txBody>
        </p:sp>
        <p:sp>
          <p:nvSpPr>
            <p:cNvPr id="16" name="Arrow: Down 15">
              <a:extLst>
                <a:ext uri="{FF2B5EF4-FFF2-40B4-BE49-F238E27FC236}">
                  <a16:creationId xmlns:a16="http://schemas.microsoft.com/office/drawing/2014/main" id="{993ADEB0-C125-B4E5-FAC0-320079A6C494}"/>
                </a:ext>
              </a:extLst>
            </p:cNvPr>
            <p:cNvSpPr/>
            <p:nvPr/>
          </p:nvSpPr>
          <p:spPr>
            <a:xfrm>
              <a:off x="638792" y="3425786"/>
              <a:ext cx="115116" cy="1345811"/>
            </a:xfrm>
            <a:prstGeom prst="downArrow">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0" dirty="0"/>
            </a:p>
          </p:txBody>
        </p:sp>
        <p:sp>
          <p:nvSpPr>
            <p:cNvPr id="17" name="TextBox 1">
              <a:extLst>
                <a:ext uri="{FF2B5EF4-FFF2-40B4-BE49-F238E27FC236}">
                  <a16:creationId xmlns:a16="http://schemas.microsoft.com/office/drawing/2014/main" id="{6F7B7460-4A8A-77DF-73E3-0225DA1F61D0}"/>
                </a:ext>
              </a:extLst>
            </p:cNvPr>
            <p:cNvSpPr txBox="1"/>
            <p:nvPr/>
          </p:nvSpPr>
          <p:spPr>
            <a:xfrm rot="16200000">
              <a:off x="-482778" y="3838535"/>
              <a:ext cx="1912927" cy="311249"/>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r>
                <a:rPr lang="en-US" b="1" kern="1200" noProof="0" dirty="0">
                  <a:solidFill>
                    <a:schemeClr val="tx2"/>
                  </a:solidFill>
                </a:rPr>
                <a:t>Worsening symptoms</a:t>
              </a:r>
            </a:p>
          </p:txBody>
        </p:sp>
        <p:sp>
          <p:nvSpPr>
            <p:cNvPr id="20" name="Arrow: Chevron 19">
              <a:extLst>
                <a:ext uri="{FF2B5EF4-FFF2-40B4-BE49-F238E27FC236}">
                  <a16:creationId xmlns:a16="http://schemas.microsoft.com/office/drawing/2014/main" id="{34E68FBB-CEF0-223D-4282-2801F71230FF}"/>
                </a:ext>
              </a:extLst>
            </p:cNvPr>
            <p:cNvSpPr/>
            <p:nvPr/>
          </p:nvSpPr>
          <p:spPr>
            <a:xfrm>
              <a:off x="3115399" y="1590723"/>
              <a:ext cx="451475" cy="1750402"/>
            </a:xfrm>
            <a:prstGeom prst="chevron">
              <a:avLst>
                <a:gd name="adj" fmla="val 7398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0" dirty="0">
                <a:solidFill>
                  <a:schemeClr val="tx1"/>
                </a:solidFill>
              </a:endParaRPr>
            </a:p>
          </p:txBody>
        </p:sp>
        <p:sp>
          <p:nvSpPr>
            <p:cNvPr id="21" name="Arrow: Chevron 20">
              <a:extLst>
                <a:ext uri="{FF2B5EF4-FFF2-40B4-BE49-F238E27FC236}">
                  <a16:creationId xmlns:a16="http://schemas.microsoft.com/office/drawing/2014/main" id="{072F3689-5ACF-7187-5E40-700EABB80304}"/>
                </a:ext>
              </a:extLst>
            </p:cNvPr>
            <p:cNvSpPr/>
            <p:nvPr/>
          </p:nvSpPr>
          <p:spPr>
            <a:xfrm>
              <a:off x="5794375" y="1590724"/>
              <a:ext cx="451475" cy="1750402"/>
            </a:xfrm>
            <a:prstGeom prst="chevron">
              <a:avLst>
                <a:gd name="adj" fmla="val 7398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0" dirty="0">
                <a:solidFill>
                  <a:schemeClr val="tx1"/>
                </a:solidFill>
              </a:endParaRPr>
            </a:p>
          </p:txBody>
        </p:sp>
        <p:sp>
          <p:nvSpPr>
            <p:cNvPr id="22" name="Arrow: Chevron 21">
              <a:extLst>
                <a:ext uri="{FF2B5EF4-FFF2-40B4-BE49-F238E27FC236}">
                  <a16:creationId xmlns:a16="http://schemas.microsoft.com/office/drawing/2014/main" id="{A5B66402-D4DC-86C3-64C1-23A32B46A5C1}"/>
                </a:ext>
              </a:extLst>
            </p:cNvPr>
            <p:cNvSpPr/>
            <p:nvPr/>
          </p:nvSpPr>
          <p:spPr>
            <a:xfrm>
              <a:off x="8562149" y="1590723"/>
              <a:ext cx="451475" cy="1750402"/>
            </a:xfrm>
            <a:prstGeom prst="chevron">
              <a:avLst>
                <a:gd name="adj" fmla="val 73984"/>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600" noProof="0" dirty="0">
                <a:solidFill>
                  <a:schemeClr val="tx1"/>
                </a:solidFill>
              </a:endParaRPr>
            </a:p>
          </p:txBody>
        </p:sp>
        <p:sp>
          <p:nvSpPr>
            <p:cNvPr id="23" name="TextBox 1">
              <a:extLst>
                <a:ext uri="{FF2B5EF4-FFF2-40B4-BE49-F238E27FC236}">
                  <a16:creationId xmlns:a16="http://schemas.microsoft.com/office/drawing/2014/main" id="{276059B6-178F-0491-AEAA-A1883CB52A74}"/>
                </a:ext>
              </a:extLst>
            </p:cNvPr>
            <p:cNvSpPr txBox="1"/>
            <p:nvPr/>
          </p:nvSpPr>
          <p:spPr>
            <a:xfrm>
              <a:off x="6989566" y="1846454"/>
              <a:ext cx="1703866" cy="225941"/>
            </a:xfrm>
            <a:prstGeom prst="rect">
              <a:avLst/>
            </a:prstGeom>
          </p:spPr>
          <p:txBody>
            <a:bodyPr wrap="square" rtlCol="0"/>
            <a:lstStyle>
              <a:lvl1pPr marL="0" indent="0">
                <a:defRPr sz="1100">
                  <a:latin typeface="+mn-lt"/>
                  <a:ea typeface="+mn-ea"/>
                  <a:cs typeface="+mn-cs"/>
                </a:defRPr>
              </a:lvl1pPr>
              <a:lvl2pPr marL="457200" indent="0">
                <a:defRPr sz="1100">
                  <a:latin typeface="+mn-lt"/>
                  <a:ea typeface="+mn-ea"/>
                  <a:cs typeface="+mn-cs"/>
                </a:defRPr>
              </a:lvl2pPr>
              <a:lvl3pPr marL="914400" indent="0">
                <a:defRPr sz="1100">
                  <a:latin typeface="+mn-lt"/>
                  <a:ea typeface="+mn-ea"/>
                  <a:cs typeface="+mn-cs"/>
                </a:defRPr>
              </a:lvl3pPr>
              <a:lvl4pPr marL="1371600" indent="0">
                <a:defRPr sz="1100">
                  <a:latin typeface="+mn-lt"/>
                  <a:ea typeface="+mn-ea"/>
                  <a:cs typeface="+mn-cs"/>
                </a:defRPr>
              </a:lvl4pPr>
              <a:lvl5pPr marL="1828800" indent="0">
                <a:defRPr sz="1100">
                  <a:latin typeface="+mn-lt"/>
                  <a:ea typeface="+mn-ea"/>
                  <a:cs typeface="+mn-cs"/>
                </a:defRPr>
              </a:lvl5pPr>
              <a:lvl6pPr marL="2286000" indent="0">
                <a:defRPr sz="1100">
                  <a:latin typeface="+mn-lt"/>
                  <a:ea typeface="+mn-ea"/>
                  <a:cs typeface="+mn-cs"/>
                </a:defRPr>
              </a:lvl6pPr>
              <a:lvl7pPr marL="2743200" indent="0">
                <a:defRPr sz="1100">
                  <a:latin typeface="+mn-lt"/>
                  <a:ea typeface="+mn-ea"/>
                  <a:cs typeface="+mn-cs"/>
                </a:defRPr>
              </a:lvl7pPr>
              <a:lvl8pPr marL="3200400" indent="0">
                <a:defRPr sz="1100">
                  <a:latin typeface="+mn-lt"/>
                  <a:ea typeface="+mn-ea"/>
                  <a:cs typeface="+mn-cs"/>
                </a:defRPr>
              </a:lvl8pPr>
              <a:lvl9pPr marL="3657600" indent="0">
                <a:defRPr sz="1100">
                  <a:latin typeface="+mn-lt"/>
                  <a:ea typeface="+mn-ea"/>
                  <a:cs typeface="+mn-cs"/>
                </a:defRPr>
              </a:lvl9pPr>
            </a:lstStyle>
            <a:p>
              <a:endParaRPr lang="en-US" b="1" kern="1200" noProof="0" dirty="0"/>
            </a:p>
          </p:txBody>
        </p:sp>
      </p:grpSp>
    </p:spTree>
    <p:extLst>
      <p:ext uri="{BB962C8B-B14F-4D97-AF65-F5344CB8AC3E}">
        <p14:creationId xmlns:p14="http://schemas.microsoft.com/office/powerpoint/2010/main" val="423390527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34158F-2945-D8BB-0CE8-8B4355E97E21}"/>
            </a:ext>
          </a:extLst>
        </p:cNvPr>
        <p:cNvGrpSpPr/>
        <p:nvPr/>
      </p:nvGrpSpPr>
      <p:grpSpPr>
        <a:xfrm>
          <a:off x="0" y="0"/>
          <a:ext cx="0" cy="0"/>
          <a:chOff x="0" y="0"/>
          <a:chExt cx="0" cy="0"/>
        </a:xfrm>
      </p:grpSpPr>
      <p:sp>
        <p:nvSpPr>
          <p:cNvPr id="3" name="Content Placeholder 2">
            <a:extLst>
              <a:ext uri="{FF2B5EF4-FFF2-40B4-BE49-F238E27FC236}">
                <a16:creationId xmlns:a16="http://schemas.microsoft.com/office/drawing/2014/main" id="{24E1018E-0C6E-865E-53DF-7E81D8C670E4}"/>
              </a:ext>
            </a:extLst>
          </p:cNvPr>
          <p:cNvSpPr>
            <a:spLocks noGrp="1"/>
          </p:cNvSpPr>
          <p:nvPr>
            <p:ph idx="19"/>
          </p:nvPr>
        </p:nvSpPr>
        <p:spPr>
          <a:xfrm>
            <a:off x="539750" y="1416050"/>
            <a:ext cx="5416550" cy="4416425"/>
          </a:xfrm>
        </p:spPr>
        <p:txBody>
          <a:bodyPr lIns="0" tIns="0" rIns="0"/>
          <a:lstStyle/>
          <a:p>
            <a:r>
              <a:rPr lang="en-US" noProof="0" dirty="0"/>
              <a:t>The term ‘breakthrough psychosis’ refers to exacerbations of psychosis that occur even when a person with schizophrenia is receiving antipsychotic treatment</a:t>
            </a:r>
            <a:r>
              <a:rPr lang="en-US" baseline="30000" noProof="0" dirty="0"/>
              <a:t>1</a:t>
            </a:r>
          </a:p>
          <a:p>
            <a:r>
              <a:rPr lang="en-US" noProof="0" dirty="0"/>
              <a:t>Breakthrough psychosis is a relatively common occurrence, even in those with confirmed adherence</a:t>
            </a:r>
            <a:br>
              <a:rPr lang="en-US" noProof="0" dirty="0"/>
            </a:br>
            <a:r>
              <a:rPr lang="en-US" noProof="0" dirty="0"/>
              <a:t>(i.e., those receiving LAI antipsychotic treatment)</a:t>
            </a:r>
            <a:r>
              <a:rPr lang="en-US" baseline="30000" noProof="0" dirty="0"/>
              <a:t>1</a:t>
            </a:r>
          </a:p>
          <a:p>
            <a:pPr marL="0" indent="0">
              <a:buNone/>
            </a:pPr>
            <a:endParaRPr lang="en-US" baseline="30000" noProof="0" dirty="0"/>
          </a:p>
        </p:txBody>
      </p:sp>
      <p:sp>
        <p:nvSpPr>
          <p:cNvPr id="22" name="Rectangle: Rounded Corners 21">
            <a:extLst>
              <a:ext uri="{FF2B5EF4-FFF2-40B4-BE49-F238E27FC236}">
                <a16:creationId xmlns:a16="http://schemas.microsoft.com/office/drawing/2014/main" id="{EC16770A-0FD4-1386-7962-08C61283011D}"/>
              </a:ext>
            </a:extLst>
          </p:cNvPr>
          <p:cNvSpPr/>
          <p:nvPr/>
        </p:nvSpPr>
        <p:spPr>
          <a:xfrm>
            <a:off x="546099" y="4828664"/>
            <a:ext cx="5403849" cy="100333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00000" marR="0" lvl="1" algn="l" defTabSz="914400" rtl="0" eaLnBrk="1" fontAlgn="auto" latinLnBrk="0" hangingPunct="1">
              <a:lnSpc>
                <a:spcPct val="100000"/>
              </a:lnSpc>
              <a:spcBef>
                <a:spcPts val="600"/>
              </a:spcBef>
              <a:spcAft>
                <a:spcPts val="0"/>
              </a:spcAft>
              <a:buClrTx/>
              <a:buSzTx/>
              <a:tabLst/>
              <a:defRPr/>
            </a:pPr>
            <a:r>
              <a:rPr kumimoji="0" lang="en-US" sz="1400" b="0" i="0" u="none" strike="noStrike" kern="1200" cap="none" spc="0" normalizeH="0" baseline="0" noProof="0" dirty="0">
                <a:ln>
                  <a:noFill/>
                </a:ln>
                <a:solidFill>
                  <a:srgbClr val="3F1A01"/>
                </a:solidFill>
                <a:effectLst/>
                <a:uLnTx/>
                <a:uFillTx/>
                <a:latin typeface="Arial"/>
                <a:ea typeface="+mn-ea"/>
                <a:cs typeface="+mn-cs"/>
              </a:rPr>
              <a:t>Even in people receiving </a:t>
            </a:r>
            <a:r>
              <a:rPr kumimoji="0" lang="en-US" sz="1400" b="1" i="0" u="none" strike="noStrike" kern="1200" cap="none" spc="0" normalizeH="0" baseline="0" noProof="0" dirty="0">
                <a:ln>
                  <a:noFill/>
                </a:ln>
                <a:solidFill>
                  <a:srgbClr val="3F1A01"/>
                </a:solidFill>
                <a:effectLst/>
                <a:uLnTx/>
                <a:uFillTx/>
                <a:latin typeface="Arial"/>
                <a:ea typeface="+mn-ea"/>
                <a:cs typeface="+mn-cs"/>
              </a:rPr>
              <a:t>LAI treatment</a:t>
            </a:r>
            <a:r>
              <a:rPr kumimoji="0" lang="en-US" sz="1400" b="0" i="0" u="none" strike="noStrike" kern="1200" cap="none" spc="0" normalizeH="0" baseline="0" noProof="0" dirty="0">
                <a:ln>
                  <a:noFill/>
                </a:ln>
                <a:solidFill>
                  <a:srgbClr val="3F1A01"/>
                </a:solidFill>
                <a:effectLst/>
                <a:uLnTx/>
                <a:uFillTx/>
                <a:latin typeface="Arial"/>
                <a:ea typeface="+mn-ea"/>
                <a:cs typeface="+mn-cs"/>
              </a:rPr>
              <a:t>, </a:t>
            </a:r>
            <a:r>
              <a:rPr kumimoji="0" lang="en-US" sz="1400" b="1" i="0" u="none" strike="noStrike" kern="1200" cap="none" spc="0" normalizeH="0" baseline="0" noProof="0" dirty="0">
                <a:ln>
                  <a:noFill/>
                </a:ln>
                <a:solidFill>
                  <a:srgbClr val="3F1A01"/>
                </a:solidFill>
                <a:effectLst/>
                <a:uLnTx/>
                <a:uFillTx/>
                <a:latin typeface="Arial"/>
                <a:ea typeface="+mn-ea"/>
                <a:cs typeface="+mn-cs"/>
              </a:rPr>
              <a:t>breakthrough psychosis occurs in 14–21% </a:t>
            </a:r>
            <a:r>
              <a:rPr kumimoji="0" lang="en-US" sz="1400" b="0" i="0" u="none" strike="noStrike" kern="1200" cap="none" spc="0" normalizeH="0" baseline="0" noProof="0" dirty="0">
                <a:ln>
                  <a:noFill/>
                </a:ln>
                <a:solidFill>
                  <a:srgbClr val="3F1A01"/>
                </a:solidFill>
                <a:effectLst/>
                <a:uLnTx/>
                <a:uFillTx/>
                <a:latin typeface="Arial"/>
                <a:ea typeface="+mn-ea"/>
                <a:cs typeface="+mn-cs"/>
              </a:rPr>
              <a:t>of patients with schizophrenia</a:t>
            </a:r>
            <a:r>
              <a:rPr lang="en-US" sz="1400" baseline="30000" noProof="0" dirty="0">
                <a:solidFill>
                  <a:srgbClr val="3F1A01"/>
                </a:solidFill>
                <a:latin typeface="Arial"/>
              </a:rPr>
              <a:t>2,3</a:t>
            </a:r>
            <a:endParaRPr kumimoji="0" lang="en-US" sz="1400" b="0" i="0" u="none" strike="noStrike" kern="1200" cap="none" spc="0" normalizeH="0" baseline="30000" noProof="0" dirty="0">
              <a:ln>
                <a:noFill/>
              </a:ln>
              <a:solidFill>
                <a:srgbClr val="3F1A01"/>
              </a:solidFill>
              <a:effectLst/>
              <a:uLnTx/>
              <a:uFillTx/>
              <a:latin typeface="Arial"/>
              <a:ea typeface="+mn-ea"/>
              <a:cs typeface="+mn-cs"/>
            </a:endParaRPr>
          </a:p>
        </p:txBody>
      </p:sp>
      <p:sp>
        <p:nvSpPr>
          <p:cNvPr id="12" name="Rectangle: Rounded Corners 11">
            <a:extLst>
              <a:ext uri="{FF2B5EF4-FFF2-40B4-BE49-F238E27FC236}">
                <a16:creationId xmlns:a16="http://schemas.microsoft.com/office/drawing/2014/main" id="{02760382-4A42-70FF-E0C3-D8B67FB7A49C}"/>
              </a:ext>
            </a:extLst>
          </p:cNvPr>
          <p:cNvSpPr/>
          <p:nvPr/>
        </p:nvSpPr>
        <p:spPr>
          <a:xfrm>
            <a:off x="546099" y="3429000"/>
            <a:ext cx="5403849" cy="1003336"/>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900000" marR="0" lvl="1" algn="l" defTabSz="914400" rtl="0" eaLnBrk="1" fontAlgn="auto" latinLnBrk="0" hangingPunct="1">
              <a:lnSpc>
                <a:spcPct val="100000"/>
              </a:lnSpc>
              <a:spcBef>
                <a:spcPts val="600"/>
              </a:spcBef>
              <a:spcAft>
                <a:spcPts val="0"/>
              </a:spcAft>
              <a:buClrTx/>
              <a:buSzTx/>
              <a:tabLst/>
              <a:defRPr/>
            </a:pPr>
            <a:r>
              <a:rPr kumimoji="0" lang="en-US" sz="1400" b="0" i="0" u="none" strike="noStrike" kern="1200" cap="none" spc="0" normalizeH="0" baseline="0" noProof="0" dirty="0">
                <a:ln>
                  <a:noFill/>
                </a:ln>
                <a:solidFill>
                  <a:srgbClr val="3F1A01"/>
                </a:solidFill>
                <a:effectLst/>
                <a:uLnTx/>
                <a:uFillTx/>
                <a:latin typeface="Arial"/>
                <a:ea typeface="+mn-ea"/>
                <a:cs typeface="+mn-cs"/>
              </a:rPr>
              <a:t>In a nationwide study, </a:t>
            </a:r>
            <a:r>
              <a:rPr kumimoji="0" lang="en-US" sz="1400" b="1" i="0" u="none" strike="noStrike" kern="1200" cap="none" spc="0" normalizeH="0" baseline="0" noProof="0" dirty="0">
                <a:ln>
                  <a:noFill/>
                </a:ln>
                <a:solidFill>
                  <a:srgbClr val="3F1A01"/>
                </a:solidFill>
                <a:effectLst/>
                <a:uLnTx/>
                <a:uFillTx/>
                <a:latin typeface="Arial"/>
                <a:ea typeface="+mn-ea"/>
                <a:cs typeface="+mn-cs"/>
              </a:rPr>
              <a:t>one in three people </a:t>
            </a:r>
            <a:r>
              <a:rPr kumimoji="0" lang="en-US" sz="1400" b="0" i="0" u="none" strike="noStrike" kern="1200" cap="none" spc="0" normalizeH="0" baseline="0" noProof="0" dirty="0">
                <a:ln>
                  <a:noFill/>
                </a:ln>
                <a:solidFill>
                  <a:srgbClr val="3F1A01"/>
                </a:solidFill>
                <a:effectLst/>
                <a:uLnTx/>
                <a:uFillTx/>
                <a:latin typeface="Arial"/>
                <a:ea typeface="+mn-ea"/>
                <a:cs typeface="+mn-cs"/>
              </a:rPr>
              <a:t>with schizophrenia receiving continuous treatment were </a:t>
            </a:r>
            <a:r>
              <a:rPr kumimoji="0" lang="en-US" sz="1400" b="1" i="0" u="none" strike="noStrike" kern="1200" cap="none" spc="0" normalizeH="0" baseline="0" noProof="0" dirty="0">
                <a:ln>
                  <a:noFill/>
                </a:ln>
                <a:solidFill>
                  <a:srgbClr val="3F1A01"/>
                </a:solidFill>
                <a:effectLst/>
                <a:uLnTx/>
                <a:uFillTx/>
                <a:latin typeface="Arial"/>
                <a:ea typeface="+mn-ea"/>
                <a:cs typeface="+mn-cs"/>
              </a:rPr>
              <a:t>hospitalized for breakthrough psychosis</a:t>
            </a:r>
            <a:r>
              <a:rPr kumimoji="0" lang="en-US" sz="1400" b="1" i="0" u="none" strike="noStrike" kern="1200" cap="none" spc="0" normalizeH="0" baseline="30000" noProof="0" dirty="0">
                <a:ln>
                  <a:noFill/>
                </a:ln>
                <a:solidFill>
                  <a:srgbClr val="3F1A01"/>
                </a:solidFill>
                <a:effectLst/>
                <a:uLnTx/>
                <a:uFillTx/>
                <a:latin typeface="Arial"/>
                <a:ea typeface="+mn-ea"/>
                <a:cs typeface="+mn-cs"/>
              </a:rPr>
              <a:t>1</a:t>
            </a:r>
            <a:r>
              <a:rPr kumimoji="0" lang="en-US" sz="1400" b="1" i="0" u="none" strike="noStrike" kern="1200" cap="none" spc="0" normalizeH="0" baseline="0" noProof="0" dirty="0">
                <a:ln>
                  <a:noFill/>
                </a:ln>
                <a:solidFill>
                  <a:srgbClr val="3F1A01"/>
                </a:solidFill>
                <a:effectLst/>
                <a:uLnTx/>
                <a:uFillTx/>
                <a:latin typeface="Arial"/>
                <a:ea typeface="+mn-ea"/>
                <a:cs typeface="+mn-cs"/>
              </a:rPr>
              <a:t> </a:t>
            </a:r>
            <a:endParaRPr kumimoji="0" lang="en-US" sz="1400" b="0" i="0" u="none" strike="noStrike" kern="1200" cap="none" spc="0" normalizeH="0" baseline="0" noProof="0" dirty="0">
              <a:ln>
                <a:noFill/>
              </a:ln>
              <a:solidFill>
                <a:srgbClr val="3F1A01"/>
              </a:solidFill>
              <a:effectLst/>
              <a:uLnTx/>
              <a:uFillTx/>
              <a:latin typeface="Arial"/>
              <a:ea typeface="+mn-ea"/>
              <a:cs typeface="+mn-cs"/>
            </a:endParaRPr>
          </a:p>
        </p:txBody>
      </p:sp>
      <p:sp>
        <p:nvSpPr>
          <p:cNvPr id="5" name="Text Placeholder 4">
            <a:extLst>
              <a:ext uri="{FF2B5EF4-FFF2-40B4-BE49-F238E27FC236}">
                <a16:creationId xmlns:a16="http://schemas.microsoft.com/office/drawing/2014/main" id="{214FE9B6-480F-F385-44A8-AA3568F1255E}"/>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3098E8C8-BA06-F279-23C4-2066E92D2D8F}"/>
              </a:ext>
            </a:extLst>
          </p:cNvPr>
          <p:cNvSpPr>
            <a:spLocks noGrp="1"/>
          </p:cNvSpPr>
          <p:nvPr>
            <p:ph type="title"/>
          </p:nvPr>
        </p:nvSpPr>
        <p:spPr/>
        <p:txBody>
          <a:bodyPr anchor="t"/>
          <a:lstStyle/>
          <a:p>
            <a:r>
              <a:rPr lang="en-US" noProof="0" dirty="0"/>
              <a:t>Breakthrough psychosis</a:t>
            </a:r>
          </a:p>
        </p:txBody>
      </p:sp>
      <p:sp>
        <p:nvSpPr>
          <p:cNvPr id="21" name="Content Placeholder 20">
            <a:extLst>
              <a:ext uri="{FF2B5EF4-FFF2-40B4-BE49-F238E27FC236}">
                <a16:creationId xmlns:a16="http://schemas.microsoft.com/office/drawing/2014/main" id="{0A3FFEA3-489E-74E4-471F-609896596BD4}"/>
              </a:ext>
            </a:extLst>
          </p:cNvPr>
          <p:cNvSpPr>
            <a:spLocks noGrp="1"/>
          </p:cNvSpPr>
          <p:nvPr>
            <p:ph sz="half" idx="20"/>
          </p:nvPr>
        </p:nvSpPr>
        <p:spPr>
          <a:xfrm>
            <a:off x="6235701" y="1416785"/>
            <a:ext cx="5410199" cy="4415215"/>
          </a:xfrm>
        </p:spPr>
        <p:txBody>
          <a:bodyPr rIns="108000"/>
          <a:lstStyle/>
          <a:p>
            <a:pPr>
              <a:spcBef>
                <a:spcPts val="600"/>
              </a:spcBef>
            </a:pPr>
            <a:r>
              <a:rPr lang="en-US" noProof="0" dirty="0"/>
              <a:t>Factors contributing to breakthrough psychosis include:</a:t>
            </a:r>
            <a:r>
              <a:rPr lang="en-US" baseline="30000" noProof="0" dirty="0"/>
              <a:t>3,4</a:t>
            </a:r>
          </a:p>
          <a:p>
            <a:pPr lvl="1"/>
            <a:r>
              <a:rPr lang="en-US" noProof="0" dirty="0"/>
              <a:t>Concurrent medical illness or other psychiatric comorbidity</a:t>
            </a:r>
          </a:p>
          <a:p>
            <a:pPr lvl="1"/>
            <a:r>
              <a:rPr lang="en-US" noProof="0" dirty="0"/>
              <a:t>Tardive dyskinesia</a:t>
            </a:r>
          </a:p>
          <a:p>
            <a:pPr lvl="1"/>
            <a:r>
              <a:rPr lang="en-US" noProof="0" dirty="0"/>
              <a:t>Substance abuse or misuse</a:t>
            </a:r>
          </a:p>
          <a:p>
            <a:pPr lvl="1"/>
            <a:r>
              <a:rPr lang="en-US" noProof="0" dirty="0"/>
              <a:t>Psychosocial stressors</a:t>
            </a:r>
          </a:p>
          <a:p>
            <a:pPr lvl="1"/>
            <a:r>
              <a:rPr lang="en-US" noProof="0" dirty="0"/>
              <a:t>Suboptimal drug administration or incorrect dosage</a:t>
            </a:r>
          </a:p>
          <a:p>
            <a:pPr lvl="1"/>
            <a:r>
              <a:rPr lang="en-US" noProof="0" dirty="0"/>
              <a:t>Ineffective medication</a:t>
            </a:r>
          </a:p>
          <a:p>
            <a:pPr lvl="1"/>
            <a:r>
              <a:rPr lang="en-US" noProof="0" dirty="0"/>
              <a:t>Drug–drug interactions</a:t>
            </a:r>
          </a:p>
          <a:p>
            <a:pPr>
              <a:spcBef>
                <a:spcPts val="600"/>
              </a:spcBef>
            </a:pPr>
            <a:r>
              <a:rPr lang="en-US" b="1" noProof="0" dirty="0"/>
              <a:t>Breakthrough psychosis </a:t>
            </a:r>
            <a:r>
              <a:rPr lang="en-US" noProof="0" dirty="0"/>
              <a:t>may be better</a:t>
            </a:r>
            <a:br>
              <a:rPr lang="en-US" noProof="0" dirty="0"/>
            </a:br>
            <a:r>
              <a:rPr lang="en-US" b="1" noProof="0" dirty="0"/>
              <a:t>assessed in studies using LAI antipsychotics</a:t>
            </a:r>
            <a:r>
              <a:rPr lang="en-US" noProof="0" dirty="0"/>
              <a:t>, as non-adherence can be ruled-out as a reason</a:t>
            </a:r>
            <a:br>
              <a:rPr lang="en-US" noProof="0" dirty="0"/>
            </a:br>
            <a:r>
              <a:rPr lang="en-US" noProof="0" dirty="0"/>
              <a:t>for psychosis</a:t>
            </a:r>
            <a:r>
              <a:rPr lang="en-US" baseline="30000" noProof="0" dirty="0"/>
              <a:t>1</a:t>
            </a:r>
          </a:p>
        </p:txBody>
      </p:sp>
      <p:sp>
        <p:nvSpPr>
          <p:cNvPr id="6" name="Text Placeholder 5">
            <a:extLst>
              <a:ext uri="{FF2B5EF4-FFF2-40B4-BE49-F238E27FC236}">
                <a16:creationId xmlns:a16="http://schemas.microsoft.com/office/drawing/2014/main" id="{DE73339E-1B01-8AE5-A8BC-6DC97B7FAA66}"/>
              </a:ext>
            </a:extLst>
          </p:cNvPr>
          <p:cNvSpPr>
            <a:spLocks noGrp="1"/>
          </p:cNvSpPr>
          <p:nvPr>
            <p:ph type="body" sz="quarter" idx="18"/>
          </p:nvPr>
        </p:nvSpPr>
        <p:spPr>
          <a:xfrm>
            <a:off x="539748" y="6102000"/>
            <a:ext cx="10125233" cy="619200"/>
          </a:xfrm>
        </p:spPr>
        <p:txBody>
          <a:bodyPr/>
          <a:lstStyle/>
          <a:p>
            <a:r>
              <a:rPr lang="en-US" noProof="0" dirty="0"/>
              <a:t>LAI=long-acting injectable</a:t>
            </a:r>
          </a:p>
          <a:p>
            <a:r>
              <a:rPr lang="en-US" noProof="0" dirty="0"/>
              <a:t>1. Rubio et al. Psychol Med 2020;50:1356–1367; 2. Emsley et al. </a:t>
            </a:r>
            <a:r>
              <a:rPr lang="en-US" noProof="0" dirty="0" err="1"/>
              <a:t>Schizophr</a:t>
            </a:r>
            <a:r>
              <a:rPr lang="en-US" noProof="0" dirty="0"/>
              <a:t> Res 2020;225:55–62; 3. Rubio et al. Lancet Psychiatry 2020;7:749–761; 4. Correll et al. CNS </a:t>
            </a:r>
            <a:r>
              <a:rPr lang="en-US" noProof="0" dirty="0" err="1"/>
              <a:t>Spectr</a:t>
            </a:r>
            <a:r>
              <a:rPr lang="en-US" noProof="0" dirty="0"/>
              <a:t> 2019;24:354–370 </a:t>
            </a:r>
          </a:p>
        </p:txBody>
      </p:sp>
      <p:grpSp>
        <p:nvGrpSpPr>
          <p:cNvPr id="9" name="Group 8">
            <a:extLst>
              <a:ext uri="{FF2B5EF4-FFF2-40B4-BE49-F238E27FC236}">
                <a16:creationId xmlns:a16="http://schemas.microsoft.com/office/drawing/2014/main" id="{9FF5E9FD-2ADA-80E0-2BFE-D1F44FE0C5FF}"/>
              </a:ext>
            </a:extLst>
          </p:cNvPr>
          <p:cNvGrpSpPr/>
          <p:nvPr/>
        </p:nvGrpSpPr>
        <p:grpSpPr>
          <a:xfrm>
            <a:off x="700241" y="3588419"/>
            <a:ext cx="709800" cy="687003"/>
            <a:chOff x="749299" y="3474720"/>
            <a:chExt cx="944744" cy="914400"/>
          </a:xfrm>
        </p:grpSpPr>
        <p:pic>
          <p:nvPicPr>
            <p:cNvPr id="8" name="Graphic 7" descr="Group of men with solid fill">
              <a:extLst>
                <a:ext uri="{FF2B5EF4-FFF2-40B4-BE49-F238E27FC236}">
                  <a16:creationId xmlns:a16="http://schemas.microsoft.com/office/drawing/2014/main" id="{0F3C6105-71A5-6BF1-ADD8-AF3975C79F9B}"/>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749299" y="3474720"/>
              <a:ext cx="944744" cy="914400"/>
            </a:xfrm>
            <a:prstGeom prst="rect">
              <a:avLst/>
            </a:prstGeom>
          </p:spPr>
        </p:pic>
        <p:pic>
          <p:nvPicPr>
            <p:cNvPr id="10" name="Graphic 9" descr="Man with solid fill">
              <a:extLst>
                <a:ext uri="{FF2B5EF4-FFF2-40B4-BE49-F238E27FC236}">
                  <a16:creationId xmlns:a16="http://schemas.microsoft.com/office/drawing/2014/main" id="{2DB5FDC7-C835-EE64-4CA4-110E596F7746}"/>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817033" y="3525522"/>
              <a:ext cx="813603" cy="859403"/>
            </a:xfrm>
            <a:prstGeom prst="rect">
              <a:avLst/>
            </a:prstGeom>
          </p:spPr>
        </p:pic>
      </p:grpSp>
      <p:pic>
        <p:nvPicPr>
          <p:cNvPr id="28" name="Graphic 27" descr="Needle with solid fill">
            <a:extLst>
              <a:ext uri="{FF2B5EF4-FFF2-40B4-BE49-F238E27FC236}">
                <a16:creationId xmlns:a16="http://schemas.microsoft.com/office/drawing/2014/main" id="{5A273C2A-5A7A-5BE4-9774-2ED43CDDC87A}"/>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64751" y="4959803"/>
            <a:ext cx="780780" cy="755703"/>
          </a:xfrm>
          <a:prstGeom prst="rect">
            <a:avLst/>
          </a:prstGeom>
        </p:spPr>
      </p:pic>
      <p:sp>
        <p:nvSpPr>
          <p:cNvPr id="2" name="Slide Number Placeholder 1">
            <a:extLst>
              <a:ext uri="{FF2B5EF4-FFF2-40B4-BE49-F238E27FC236}">
                <a16:creationId xmlns:a16="http://schemas.microsoft.com/office/drawing/2014/main" id="{ED8FF4A9-FBC9-3F0F-B5B5-13DA6D56B7E2}"/>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30</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spTree>
    <p:extLst>
      <p:ext uri="{BB962C8B-B14F-4D97-AF65-F5344CB8AC3E}">
        <p14:creationId xmlns:p14="http://schemas.microsoft.com/office/powerpoint/2010/main" val="1977724148"/>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FEAFDD4-A94B-8C7F-24DA-98F9B384263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1844D1B-2F1A-F484-1878-F07A890278C8}"/>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E73FC347-2D7B-270E-BD6B-EEC0AAAFA528}"/>
              </a:ext>
            </a:extLst>
          </p:cNvPr>
          <p:cNvSpPr>
            <a:spLocks noGrp="1"/>
          </p:cNvSpPr>
          <p:nvPr>
            <p:ph type="title"/>
          </p:nvPr>
        </p:nvSpPr>
        <p:spPr>
          <a:xfrm>
            <a:off x="539748" y="814386"/>
            <a:ext cx="10018381" cy="332399"/>
          </a:xfrm>
        </p:spPr>
        <p:txBody>
          <a:bodyPr anchor="t"/>
          <a:lstStyle/>
          <a:p>
            <a:r>
              <a:rPr lang="en-US" sz="2000" noProof="0" dirty="0"/>
              <a:t>The role of psychotherapy for relapse prevention in schizophrenia (I) </a:t>
            </a:r>
          </a:p>
        </p:txBody>
      </p:sp>
      <p:sp>
        <p:nvSpPr>
          <p:cNvPr id="10" name="Content Placeholder 9">
            <a:extLst>
              <a:ext uri="{FF2B5EF4-FFF2-40B4-BE49-F238E27FC236}">
                <a16:creationId xmlns:a16="http://schemas.microsoft.com/office/drawing/2014/main" id="{D554D7AE-DABE-AAE2-E20F-B9D51CA5CFFB}"/>
              </a:ext>
            </a:extLst>
          </p:cNvPr>
          <p:cNvSpPr>
            <a:spLocks noGrp="1"/>
          </p:cNvSpPr>
          <p:nvPr>
            <p:ph idx="19"/>
          </p:nvPr>
        </p:nvSpPr>
        <p:spPr>
          <a:noFill/>
        </p:spPr>
        <p:txBody>
          <a:bodyPr/>
          <a:lstStyle/>
          <a:p>
            <a:pPr>
              <a:spcBef>
                <a:spcPts val="0"/>
              </a:spcBef>
            </a:pPr>
            <a:r>
              <a:rPr lang="en-US" noProof="0" dirty="0"/>
              <a:t>A systematic review and network meta-analysis of psychotherapeutic interventions found the following interventions were superior to treatment as usual in preventing relapse at 12 months</a:t>
            </a:r>
          </a:p>
        </p:txBody>
      </p:sp>
      <p:sp>
        <p:nvSpPr>
          <p:cNvPr id="6" name="Text Placeholder 5">
            <a:extLst>
              <a:ext uri="{FF2B5EF4-FFF2-40B4-BE49-F238E27FC236}">
                <a16:creationId xmlns:a16="http://schemas.microsoft.com/office/drawing/2014/main" id="{DDB720B6-11FA-9ADF-60DB-1354AFBA87AE}"/>
              </a:ext>
            </a:extLst>
          </p:cNvPr>
          <p:cNvSpPr>
            <a:spLocks noGrp="1"/>
          </p:cNvSpPr>
          <p:nvPr>
            <p:ph type="body" sz="quarter" idx="18"/>
          </p:nvPr>
        </p:nvSpPr>
        <p:spPr>
          <a:xfrm>
            <a:off x="539749" y="6102000"/>
            <a:ext cx="9213852" cy="619200"/>
          </a:xfrm>
        </p:spPr>
        <p:txBody>
          <a:bodyPr/>
          <a:lstStyle/>
          <a:p>
            <a:r>
              <a:rPr lang="en-US" noProof="0" dirty="0"/>
              <a:t>Reference treatment is treatment as usual; Odds ratios &lt;1 are in </a:t>
            </a:r>
            <a:r>
              <a:rPr lang="en-US" noProof="0" dirty="0" err="1"/>
              <a:t>favour</a:t>
            </a:r>
            <a:r>
              <a:rPr lang="en-US" noProof="0" dirty="0"/>
              <a:t> of the psychological intervention</a:t>
            </a:r>
          </a:p>
          <a:p>
            <a:r>
              <a:rPr lang="en-US" noProof="0" dirty="0"/>
              <a:t>CI=confidence interval</a:t>
            </a:r>
          </a:p>
          <a:p>
            <a:r>
              <a:rPr lang="en-US" noProof="0" dirty="0" err="1"/>
              <a:t>Bighelli</a:t>
            </a:r>
            <a:r>
              <a:rPr lang="en-US" noProof="0" dirty="0"/>
              <a:t> et al. Lancet Psychiatry 2021;8:969–980</a:t>
            </a:r>
          </a:p>
        </p:txBody>
      </p:sp>
      <p:sp>
        <p:nvSpPr>
          <p:cNvPr id="3" name="Slide Number Placeholder 2">
            <a:extLst>
              <a:ext uri="{FF2B5EF4-FFF2-40B4-BE49-F238E27FC236}">
                <a16:creationId xmlns:a16="http://schemas.microsoft.com/office/drawing/2014/main" id="{4D411430-094F-6568-E447-506C78675A2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31</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graphicFrame>
        <p:nvGraphicFramePr>
          <p:cNvPr id="8" name="Content Placeholder 2">
            <a:extLst>
              <a:ext uri="{FF2B5EF4-FFF2-40B4-BE49-F238E27FC236}">
                <a16:creationId xmlns:a16="http://schemas.microsoft.com/office/drawing/2014/main" id="{DCBF0797-AE35-60D9-8AF0-29453FB3CD91}"/>
              </a:ext>
            </a:extLst>
          </p:cNvPr>
          <p:cNvGraphicFramePr>
            <a:graphicFrameLocks/>
          </p:cNvGraphicFramePr>
          <p:nvPr>
            <p:extLst>
              <p:ext uri="{D42A27DB-BD31-4B8C-83A1-F6EECF244321}">
                <p14:modId xmlns:p14="http://schemas.microsoft.com/office/powerpoint/2010/main" val="3417949040"/>
              </p:ext>
            </p:extLst>
          </p:nvPr>
        </p:nvGraphicFramePr>
        <p:xfrm>
          <a:off x="539749" y="2083614"/>
          <a:ext cx="11110914" cy="3960000"/>
        </p:xfrm>
        <a:graphic>
          <a:graphicData uri="http://schemas.openxmlformats.org/drawingml/2006/table">
            <a:tbl>
              <a:tblPr firstRow="1" bandRow="1">
                <a:tableStyleId>{7DF18680-E054-41AD-8BC1-D1AEF772440D}</a:tableStyleId>
              </a:tblPr>
              <a:tblGrid>
                <a:gridCol w="3912555">
                  <a:extLst>
                    <a:ext uri="{9D8B030D-6E8A-4147-A177-3AD203B41FA5}">
                      <a16:colId xmlns:a16="http://schemas.microsoft.com/office/drawing/2014/main" val="4195150054"/>
                    </a:ext>
                  </a:extLst>
                </a:gridCol>
                <a:gridCol w="3225730">
                  <a:extLst>
                    <a:ext uri="{9D8B030D-6E8A-4147-A177-3AD203B41FA5}">
                      <a16:colId xmlns:a16="http://schemas.microsoft.com/office/drawing/2014/main" val="3344701763"/>
                    </a:ext>
                  </a:extLst>
                </a:gridCol>
                <a:gridCol w="3972629">
                  <a:extLst>
                    <a:ext uri="{9D8B030D-6E8A-4147-A177-3AD203B41FA5}">
                      <a16:colId xmlns:a16="http://schemas.microsoft.com/office/drawing/2014/main" val="834203540"/>
                    </a:ext>
                  </a:extLst>
                </a:gridCol>
              </a:tblGrid>
              <a:tr h="360000">
                <a:tc>
                  <a:txBody>
                    <a:bodyPr/>
                    <a:lstStyle/>
                    <a:p>
                      <a:pPr algn="ctr"/>
                      <a:r>
                        <a:rPr lang="en-US" sz="1350" baseline="0" noProof="0" dirty="0"/>
                        <a:t>Intervention</a:t>
                      </a:r>
                    </a:p>
                  </a:txBody>
                  <a:tcPr marT="0" marB="46800" anchor="ctr">
                    <a:lnL w="12700" cmpd="sng">
                      <a:noFill/>
                    </a:lnL>
                    <a:lnR w="12700" cmpd="sng">
                      <a:noFill/>
                    </a:lnR>
                    <a:lnT w="12700" cmpd="sng">
                      <a:noFill/>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7599"/>
                    </a:solidFill>
                  </a:tcPr>
                </a:tc>
                <a:tc>
                  <a:txBody>
                    <a:bodyPr/>
                    <a:lstStyle/>
                    <a:p>
                      <a:pPr algn="ctr"/>
                      <a:r>
                        <a:rPr lang="en-US" sz="1350" noProof="0" dirty="0"/>
                        <a:t>Odds ratios (95% CI)</a:t>
                      </a:r>
                    </a:p>
                  </a:txBody>
                  <a:tcPr marT="0" marB="46800" anchor="ctr">
                    <a:lnL w="12700" cmpd="sng">
                      <a:noFill/>
                    </a:lnL>
                    <a:lnR w="12700" cmpd="sng">
                      <a:noFill/>
                    </a:lnR>
                    <a:lnT w="12700" cmpd="sng">
                      <a:noFill/>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7599"/>
                    </a:solidFill>
                  </a:tcPr>
                </a:tc>
                <a:tc>
                  <a:txBody>
                    <a:bodyPr/>
                    <a:lstStyle/>
                    <a:p>
                      <a:pPr algn="ctr"/>
                      <a:r>
                        <a:rPr lang="en-US" sz="1350" noProof="0" dirty="0"/>
                        <a:t>Event rate (95% CI)</a:t>
                      </a:r>
                    </a:p>
                  </a:txBody>
                  <a:tcPr marT="0" marB="46800" anchor="ctr">
                    <a:lnL w="12700" cmpd="sng">
                      <a:noFill/>
                    </a:lnL>
                    <a:lnR w="12700" cmpd="sng">
                      <a:noFill/>
                    </a:lnR>
                    <a:lnT w="12700" cmpd="sng">
                      <a:noFill/>
                    </a:lnT>
                    <a:lnB w="76200" cap="flat" cmpd="sng" algn="ctr">
                      <a:solidFill>
                        <a:schemeClr val="bg1"/>
                      </a:solidFill>
                      <a:prstDash val="solid"/>
                      <a:round/>
                      <a:headEnd type="none" w="med" len="med"/>
                      <a:tailEnd type="none" w="med" len="med"/>
                    </a:lnB>
                    <a:lnTlToBr w="12700" cmpd="sng">
                      <a:noFill/>
                      <a:prstDash val="solid"/>
                    </a:lnTlToBr>
                    <a:lnBlToTr w="12700" cmpd="sng">
                      <a:noFill/>
                      <a:prstDash val="solid"/>
                    </a:lnBlToTr>
                    <a:solidFill>
                      <a:srgbClr val="4F7599"/>
                    </a:solidFill>
                  </a:tcPr>
                </a:tc>
                <a:extLst>
                  <a:ext uri="{0D108BD9-81ED-4DB2-BD59-A6C34878D82A}">
                    <a16:rowId xmlns:a16="http://schemas.microsoft.com/office/drawing/2014/main" val="4206587606"/>
                  </a:ext>
                </a:extLst>
              </a:tr>
              <a:tr h="720000">
                <a:tc>
                  <a:txBody>
                    <a:bodyPr/>
                    <a:lstStyle/>
                    <a:p>
                      <a:pPr marL="720000" lvl="1" indent="0"/>
                      <a:r>
                        <a:rPr lang="en-US" sz="1350" b="1" kern="1200" noProof="0" dirty="0">
                          <a:solidFill>
                            <a:schemeClr val="dk1"/>
                          </a:solidFill>
                          <a:latin typeface="+mn-lt"/>
                          <a:ea typeface="+mn-ea"/>
                          <a:cs typeface="+mn-cs"/>
                        </a:rPr>
                        <a:t>Family interventions</a:t>
                      </a:r>
                    </a:p>
                  </a:txBody>
                  <a:tcPr marT="0" marB="0" anchor="ctr">
                    <a:lnL w="12700" cmpd="sng">
                      <a:noFill/>
                    </a:lnL>
                    <a:lnR w="12700" cmpd="sng">
                      <a:noFill/>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350" kern="1200" noProof="0" dirty="0">
                          <a:solidFill>
                            <a:schemeClr val="dk1"/>
                          </a:solidFill>
                          <a:latin typeface="+mn-lt"/>
                          <a:ea typeface="+mn-ea"/>
                          <a:cs typeface="+mn-cs"/>
                        </a:rPr>
                        <a:t>0.35 (0.24, 0.52)</a:t>
                      </a:r>
                    </a:p>
                  </a:txBody>
                  <a:tcPr marT="0" marB="0" anchor="ctr">
                    <a:lnL w="12700" cmpd="sng">
                      <a:noFill/>
                    </a:lnL>
                    <a:lnR w="12700" cmpd="sng">
                      <a:noFill/>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tc>
                  <a:txBody>
                    <a:bodyPr/>
                    <a:lstStyle/>
                    <a:p>
                      <a:pPr algn="ctr"/>
                      <a:r>
                        <a:rPr lang="en-US" sz="1350" kern="1200" noProof="0" dirty="0">
                          <a:solidFill>
                            <a:schemeClr val="dk1"/>
                          </a:solidFill>
                          <a:latin typeface="+mn-lt"/>
                          <a:ea typeface="+mn-ea"/>
                          <a:cs typeface="+mn-cs"/>
                        </a:rPr>
                        <a:t>16% (11, 22)</a:t>
                      </a:r>
                    </a:p>
                  </a:txBody>
                  <a:tcPr marT="0" marB="0" anchor="ctr">
                    <a:lnL w="12700" cmpd="sng">
                      <a:noFill/>
                    </a:lnL>
                    <a:lnR w="12700" cmpd="sng">
                      <a:noFill/>
                    </a:lnR>
                    <a:lnT w="76200" cap="flat" cmpd="sng" algn="ctr">
                      <a:solidFill>
                        <a:schemeClr val="bg1"/>
                      </a:solid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FFFF"/>
                    </a:solidFill>
                  </a:tcPr>
                </a:tc>
                <a:extLst>
                  <a:ext uri="{0D108BD9-81ED-4DB2-BD59-A6C34878D82A}">
                    <a16:rowId xmlns:a16="http://schemas.microsoft.com/office/drawing/2014/main" val="3442455530"/>
                  </a:ext>
                </a:extLst>
              </a:tr>
              <a:tr h="720000">
                <a:tc>
                  <a:txBody>
                    <a:bodyPr/>
                    <a:lstStyle/>
                    <a:p>
                      <a:pPr marL="720000" lvl="1" indent="0"/>
                      <a:r>
                        <a:rPr lang="en-US" sz="1350" b="1" noProof="0" dirty="0"/>
                        <a:t>Psychoeducation for patients </a:t>
                      </a:r>
                    </a:p>
                  </a:txBody>
                  <a:tcPr marT="0" marB="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5EBF1"/>
                    </a:solidFill>
                  </a:tcPr>
                </a:tc>
                <a:tc>
                  <a:txBody>
                    <a:bodyPr/>
                    <a:lstStyle/>
                    <a:p>
                      <a:pPr algn="ctr"/>
                      <a:r>
                        <a:rPr lang="en-US" sz="1350" noProof="0" dirty="0"/>
                        <a:t>0.63 (0.42, 0.94)</a:t>
                      </a:r>
                      <a:endParaRPr lang="en-US" sz="1350" baseline="30000" noProof="0" dirty="0"/>
                    </a:p>
                  </a:txBody>
                  <a:tcPr marT="0" marB="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5EBF1"/>
                    </a:solidFill>
                  </a:tcPr>
                </a:tc>
                <a:tc>
                  <a:txBody>
                    <a:bodyPr/>
                    <a:lstStyle/>
                    <a:p>
                      <a:pPr algn="ctr"/>
                      <a:r>
                        <a:rPr lang="en-US" sz="1350" b="0" noProof="0" dirty="0"/>
                        <a:t>25% (18, 34)</a:t>
                      </a:r>
                    </a:p>
                  </a:txBody>
                  <a:tcPr marT="0" marB="0" anchor="ctr">
                    <a:lnL w="12700" cmpd="sng">
                      <a:noFill/>
                    </a:lnL>
                    <a:lnR w="12700" cmpd="sng">
                      <a:noFill/>
                    </a:lnR>
                    <a:lnT w="12700" cap="flat" cmpd="sng" algn="ctr">
                      <a:noFill/>
                      <a:prstDash val="solid"/>
                      <a:round/>
                      <a:headEnd type="none" w="med" len="med"/>
                      <a:tailEnd type="none" w="med" len="med"/>
                    </a:lnT>
                    <a:lnB w="12700" cmpd="sng">
                      <a:noFill/>
                    </a:lnB>
                    <a:lnTlToBr w="12700" cmpd="sng">
                      <a:noFill/>
                      <a:prstDash val="solid"/>
                    </a:lnTlToBr>
                    <a:lnBlToTr w="12700" cmpd="sng">
                      <a:noFill/>
                      <a:prstDash val="solid"/>
                    </a:lnBlToTr>
                    <a:solidFill>
                      <a:srgbClr val="E5EBF1"/>
                    </a:solidFill>
                  </a:tcPr>
                </a:tc>
                <a:extLst>
                  <a:ext uri="{0D108BD9-81ED-4DB2-BD59-A6C34878D82A}">
                    <a16:rowId xmlns:a16="http://schemas.microsoft.com/office/drawing/2014/main" val="2260046825"/>
                  </a:ext>
                </a:extLst>
              </a:tr>
              <a:tr h="720000">
                <a:tc>
                  <a:txBody>
                    <a:bodyPr/>
                    <a:lstStyle/>
                    <a:p>
                      <a:pPr marL="720000" lvl="1" indent="0"/>
                      <a:r>
                        <a:rPr lang="en-US" sz="1350" b="1" noProof="0" dirty="0"/>
                        <a:t>Integrated psychological interventions </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350" noProof="0" dirty="0"/>
                        <a:t>0.62 (0.44, 0.87)</a:t>
                      </a:r>
                      <a:endParaRPr lang="en-US" sz="1350" b="1" noProof="0" dirty="0"/>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tc>
                  <a:txBody>
                    <a:bodyPr/>
                    <a:lstStyle/>
                    <a:p>
                      <a:pPr algn="ctr"/>
                      <a:r>
                        <a:rPr lang="en-US" sz="1350" noProof="0" dirty="0"/>
                        <a:t>25% (19, 32)</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1365499716"/>
                  </a:ext>
                </a:extLst>
              </a:tr>
              <a:tr h="720000">
                <a:tc>
                  <a:txBody>
                    <a:bodyPr/>
                    <a:lstStyle/>
                    <a:p>
                      <a:pPr marL="720000" lvl="1" indent="0"/>
                      <a:r>
                        <a:rPr lang="en-US" sz="1350" b="1" noProof="0" dirty="0"/>
                        <a:t>Cognitive </a:t>
                      </a:r>
                      <a:r>
                        <a:rPr lang="en-US" sz="1350" b="1" noProof="0" dirty="0" err="1"/>
                        <a:t>behavioural</a:t>
                      </a:r>
                      <a:r>
                        <a:rPr lang="en-US" sz="1350" b="1" noProof="0" dirty="0"/>
                        <a:t> therapy </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5EBF1"/>
                    </a:solidFill>
                  </a:tcPr>
                </a:tc>
                <a:tc>
                  <a:txBody>
                    <a:bodyPr/>
                    <a:lstStyle/>
                    <a:p>
                      <a:pPr algn="ctr"/>
                      <a:r>
                        <a:rPr lang="en-US" sz="1350" noProof="0" dirty="0"/>
                        <a:t>0.45 (0.27, 0.75)</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5EBF1"/>
                    </a:solidFill>
                  </a:tcPr>
                </a:tc>
                <a:tc>
                  <a:txBody>
                    <a:bodyPr/>
                    <a:lstStyle/>
                    <a:p>
                      <a:pPr algn="ctr"/>
                      <a:r>
                        <a:rPr lang="en-US" sz="1350" noProof="0" dirty="0"/>
                        <a:t>20% (13, 29)</a:t>
                      </a:r>
                    </a:p>
                  </a:txBody>
                  <a:tcPr marT="0" marB="0" anchor="ctr">
                    <a:lnL w="12700" cmpd="sng">
                      <a:noFill/>
                    </a:lnL>
                    <a:lnR w="12700" cmpd="sng">
                      <a:noFill/>
                    </a:lnR>
                    <a:lnT w="12700" cmpd="sng">
                      <a:noFill/>
                    </a:lnT>
                    <a:lnB w="12700" cmpd="sng">
                      <a:noFill/>
                    </a:lnB>
                    <a:lnTlToBr w="12700" cmpd="sng">
                      <a:noFill/>
                      <a:prstDash val="solid"/>
                    </a:lnTlToBr>
                    <a:lnBlToTr w="12700" cmpd="sng">
                      <a:noFill/>
                      <a:prstDash val="solid"/>
                    </a:lnBlToTr>
                    <a:solidFill>
                      <a:srgbClr val="E5EBF1"/>
                    </a:solidFill>
                  </a:tcPr>
                </a:tc>
                <a:extLst>
                  <a:ext uri="{0D108BD9-81ED-4DB2-BD59-A6C34878D82A}">
                    <a16:rowId xmlns:a16="http://schemas.microsoft.com/office/drawing/2014/main" val="2954480052"/>
                  </a:ext>
                </a:extLst>
              </a:tr>
              <a:tr h="720000">
                <a:tc>
                  <a:txBody>
                    <a:bodyPr/>
                    <a:lstStyle/>
                    <a:p>
                      <a:pPr marL="720000" lvl="1" indent="0"/>
                      <a:r>
                        <a:rPr lang="en-US" sz="1350" b="1" noProof="0" dirty="0"/>
                        <a:t>Relapse prevention </a:t>
                      </a:r>
                      <a:r>
                        <a:rPr lang="en-US" sz="1350" b="1" noProof="0" dirty="0" err="1"/>
                        <a:t>programmes</a:t>
                      </a:r>
                      <a:endParaRPr lang="en-US" sz="1350" b="1" noProof="0" dirty="0"/>
                    </a:p>
                  </a:txBody>
                  <a:tcPr marT="0" marB="0" anchor="ctr">
                    <a:lnL w="12700" cmpd="sng">
                      <a:noFill/>
                    </a:lnL>
                    <a:lnR w="12700" cmpd="sng">
                      <a:noFill/>
                    </a:lnR>
                    <a:lnT w="12700" cmpd="sng">
                      <a:noFill/>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350" noProof="0" dirty="0"/>
                        <a:t>0.33 (0.14, 0.79)</a:t>
                      </a:r>
                    </a:p>
                  </a:txBody>
                  <a:tcPr marT="0" marB="0" anchor="ctr">
                    <a:lnL w="12700" cmpd="sng">
                      <a:noFill/>
                    </a:lnL>
                    <a:lnR w="12700" cmpd="sng">
                      <a:noFill/>
                    </a:lnR>
                    <a:lnT w="12700" cmpd="sng">
                      <a:noFill/>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bg1"/>
                    </a:solidFill>
                  </a:tcPr>
                </a:tc>
                <a:tc>
                  <a:txBody>
                    <a:bodyPr/>
                    <a:lstStyle/>
                    <a:p>
                      <a:pPr algn="ctr"/>
                      <a:r>
                        <a:rPr lang="en-US" sz="1350" noProof="0" dirty="0"/>
                        <a:t>15% (7, 30)</a:t>
                      </a:r>
                    </a:p>
                  </a:txBody>
                  <a:tcPr marT="0" marB="0" anchor="ctr">
                    <a:lnL w="12700" cmpd="sng">
                      <a:noFill/>
                    </a:lnL>
                    <a:lnR w="12700" cmpd="sng">
                      <a:noFill/>
                    </a:lnR>
                    <a:lnT w="12700" cmpd="sng">
                      <a:noFill/>
                    </a:lnT>
                    <a:lnB w="12700"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bg1"/>
                    </a:solidFill>
                  </a:tcPr>
                </a:tc>
                <a:extLst>
                  <a:ext uri="{0D108BD9-81ED-4DB2-BD59-A6C34878D82A}">
                    <a16:rowId xmlns:a16="http://schemas.microsoft.com/office/drawing/2014/main" val="317854591"/>
                  </a:ext>
                </a:extLst>
              </a:tr>
            </a:tbl>
          </a:graphicData>
        </a:graphic>
      </p:graphicFrame>
      <p:pic>
        <p:nvPicPr>
          <p:cNvPr id="40" name="Graphic 39" descr="Warning with solid fill">
            <a:extLst>
              <a:ext uri="{FF2B5EF4-FFF2-40B4-BE49-F238E27FC236}">
                <a16:creationId xmlns:a16="http://schemas.microsoft.com/office/drawing/2014/main" id="{72234D30-947D-FA9D-3C9E-335C71A2F3F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60654" y="5423245"/>
            <a:ext cx="484353" cy="484353"/>
          </a:xfrm>
          <a:prstGeom prst="rect">
            <a:avLst/>
          </a:prstGeom>
        </p:spPr>
      </p:pic>
      <p:pic>
        <p:nvPicPr>
          <p:cNvPr id="42" name="Graphic 41" descr="Head with gears with solid fill">
            <a:extLst>
              <a:ext uri="{FF2B5EF4-FFF2-40B4-BE49-F238E27FC236}">
                <a16:creationId xmlns:a16="http://schemas.microsoft.com/office/drawing/2014/main" id="{B3D1633E-BB91-4DE4-135B-437B02D39861}"/>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7566" y="4681678"/>
            <a:ext cx="550529" cy="550529"/>
          </a:xfrm>
          <a:prstGeom prst="rect">
            <a:avLst/>
          </a:prstGeom>
        </p:spPr>
      </p:pic>
      <p:pic>
        <p:nvPicPr>
          <p:cNvPr id="44" name="Graphic 43" descr="Cheers with solid fill">
            <a:extLst>
              <a:ext uri="{FF2B5EF4-FFF2-40B4-BE49-F238E27FC236}">
                <a16:creationId xmlns:a16="http://schemas.microsoft.com/office/drawing/2014/main" id="{C75D8F44-199D-1C44-E673-DE4C05FE3A4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623470" y="3977121"/>
            <a:ext cx="558720" cy="558720"/>
          </a:xfrm>
          <a:prstGeom prst="rect">
            <a:avLst/>
          </a:prstGeom>
        </p:spPr>
      </p:pic>
      <p:grpSp>
        <p:nvGrpSpPr>
          <p:cNvPr id="51" name="Group 50">
            <a:extLst>
              <a:ext uri="{FF2B5EF4-FFF2-40B4-BE49-F238E27FC236}">
                <a16:creationId xmlns:a16="http://schemas.microsoft.com/office/drawing/2014/main" id="{E3EB29D3-7D8C-7ABE-8243-DEF7DC211BCD}"/>
              </a:ext>
            </a:extLst>
          </p:cNvPr>
          <p:cNvGrpSpPr/>
          <p:nvPr/>
        </p:nvGrpSpPr>
        <p:grpSpPr>
          <a:xfrm>
            <a:off x="608695" y="3259287"/>
            <a:ext cx="588270" cy="528368"/>
            <a:chOff x="-744203" y="1719904"/>
            <a:chExt cx="914400" cy="914400"/>
          </a:xfrm>
        </p:grpSpPr>
        <p:pic>
          <p:nvPicPr>
            <p:cNvPr id="48" name="Graphic 47" descr="Classroom with solid fill">
              <a:extLst>
                <a:ext uri="{FF2B5EF4-FFF2-40B4-BE49-F238E27FC236}">
                  <a16:creationId xmlns:a16="http://schemas.microsoft.com/office/drawing/2014/main" id="{D1375DB0-D3F0-7391-1D25-6056C857F806}"/>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744203" y="1719904"/>
              <a:ext cx="914400" cy="914400"/>
            </a:xfrm>
            <a:prstGeom prst="rect">
              <a:avLst/>
            </a:prstGeom>
          </p:spPr>
        </p:pic>
        <p:pic>
          <p:nvPicPr>
            <p:cNvPr id="50" name="Graphic 49" descr="Brain with solid fill">
              <a:extLst>
                <a:ext uri="{FF2B5EF4-FFF2-40B4-BE49-F238E27FC236}">
                  <a16:creationId xmlns:a16="http://schemas.microsoft.com/office/drawing/2014/main" id="{3A05A784-75E3-F0E8-2497-41848DA47741}"/>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288520" y="1893481"/>
              <a:ext cx="226073" cy="226073"/>
            </a:xfrm>
            <a:prstGeom prst="rect">
              <a:avLst/>
            </a:prstGeom>
          </p:spPr>
        </p:pic>
      </p:grpSp>
      <p:pic>
        <p:nvPicPr>
          <p:cNvPr id="27" name="Graphic 26" descr="Polaroid Pictures with solid fill">
            <a:extLst>
              <a:ext uri="{FF2B5EF4-FFF2-40B4-BE49-F238E27FC236}">
                <a16:creationId xmlns:a16="http://schemas.microsoft.com/office/drawing/2014/main" id="{4BFD3470-437C-C89C-1460-B64D7E98CCD3}"/>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22496" y="2509152"/>
            <a:ext cx="560669" cy="560669"/>
          </a:xfrm>
          <a:prstGeom prst="rect">
            <a:avLst/>
          </a:prstGeom>
        </p:spPr>
      </p:pic>
    </p:spTree>
    <p:extLst>
      <p:ext uri="{BB962C8B-B14F-4D97-AF65-F5344CB8AC3E}">
        <p14:creationId xmlns:p14="http://schemas.microsoft.com/office/powerpoint/2010/main" val="3302880264"/>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7914D2-396C-F0A7-AF8F-5865028F091F}"/>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AF416E8-8505-66AA-50BD-1F554ECAD69A}"/>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6296EB8B-E64D-5EEB-1770-CCA209CE0F5B}"/>
              </a:ext>
            </a:extLst>
          </p:cNvPr>
          <p:cNvSpPr>
            <a:spLocks noGrp="1"/>
          </p:cNvSpPr>
          <p:nvPr>
            <p:ph type="title"/>
          </p:nvPr>
        </p:nvSpPr>
        <p:spPr>
          <a:xfrm>
            <a:off x="539749" y="814386"/>
            <a:ext cx="10156604" cy="332399"/>
          </a:xfrm>
        </p:spPr>
        <p:txBody>
          <a:bodyPr anchor="t"/>
          <a:lstStyle/>
          <a:p>
            <a:r>
              <a:rPr lang="en-US" sz="2000" noProof="0" dirty="0"/>
              <a:t>The role of psychotherapy for relapse prevention in schizophrenia (II)</a:t>
            </a:r>
            <a:endParaRPr lang="en-US" sz="2000" noProof="0" dirty="0">
              <a:highlight>
                <a:srgbClr val="FFFF00"/>
              </a:highlight>
            </a:endParaRPr>
          </a:p>
        </p:txBody>
      </p:sp>
      <p:sp>
        <p:nvSpPr>
          <p:cNvPr id="8" name="Content Placeholder 7">
            <a:extLst>
              <a:ext uri="{FF2B5EF4-FFF2-40B4-BE49-F238E27FC236}">
                <a16:creationId xmlns:a16="http://schemas.microsoft.com/office/drawing/2014/main" id="{46F0D250-E391-27B3-79A8-32DA1C24A892}"/>
              </a:ext>
            </a:extLst>
          </p:cNvPr>
          <p:cNvSpPr>
            <a:spLocks noGrp="1"/>
          </p:cNvSpPr>
          <p:nvPr>
            <p:ph idx="19"/>
          </p:nvPr>
        </p:nvSpPr>
        <p:spPr>
          <a:xfrm>
            <a:off x="539750" y="1416785"/>
            <a:ext cx="5410197" cy="4415215"/>
          </a:xfrm>
        </p:spPr>
        <p:txBody>
          <a:bodyPr/>
          <a:lstStyle/>
          <a:p>
            <a:r>
              <a:rPr lang="en-US" noProof="0" dirty="0"/>
              <a:t>A systematic review and network meta-analysis of </a:t>
            </a:r>
            <a:br>
              <a:rPr lang="en-US" noProof="0" dirty="0"/>
            </a:br>
            <a:r>
              <a:rPr lang="en-US" noProof="0" dirty="0"/>
              <a:t>90 randomized controlled trials including 10,340 people investigated </a:t>
            </a:r>
            <a:r>
              <a:rPr lang="en-US" b="1" noProof="0" dirty="0"/>
              <a:t>family intervention models </a:t>
            </a:r>
            <a:r>
              <a:rPr lang="en-US" noProof="0" dirty="0"/>
              <a:t>aimed at </a:t>
            </a:r>
            <a:r>
              <a:rPr lang="en-US" b="1" noProof="0" dirty="0"/>
              <a:t>preventing relapse </a:t>
            </a:r>
            <a:r>
              <a:rPr lang="en-US" noProof="0" dirty="0"/>
              <a:t>in people with schizophrenia</a:t>
            </a:r>
          </a:p>
          <a:p>
            <a:r>
              <a:rPr lang="en-US" noProof="0" dirty="0"/>
              <a:t>The treatment groups were: </a:t>
            </a:r>
          </a:p>
          <a:p>
            <a:pPr lvl="1"/>
            <a:r>
              <a:rPr lang="en-US" sz="1600" noProof="0" dirty="0"/>
              <a:t>Systemic-oriented family interventions</a:t>
            </a:r>
          </a:p>
          <a:p>
            <a:pPr lvl="1"/>
            <a:r>
              <a:rPr lang="en-US" sz="1600" noProof="0" dirty="0"/>
              <a:t>Psychoeducational approaches to family with and without the patient</a:t>
            </a:r>
          </a:p>
          <a:p>
            <a:pPr lvl="1"/>
            <a:r>
              <a:rPr lang="en-US" sz="1600" noProof="0" dirty="0"/>
              <a:t>Integrated interventions (separate interventions for patients and the whole family</a:t>
            </a:r>
          </a:p>
          <a:p>
            <a:pPr lvl="1"/>
            <a:r>
              <a:rPr lang="en-US" sz="1600" noProof="0" dirty="0"/>
              <a:t>Control conditions</a:t>
            </a:r>
          </a:p>
        </p:txBody>
      </p:sp>
      <p:sp>
        <p:nvSpPr>
          <p:cNvPr id="3" name="Content Placeholder 2">
            <a:extLst>
              <a:ext uri="{FF2B5EF4-FFF2-40B4-BE49-F238E27FC236}">
                <a16:creationId xmlns:a16="http://schemas.microsoft.com/office/drawing/2014/main" id="{81F95628-EA05-F21A-CC6D-53BBB07DA0FA}"/>
              </a:ext>
            </a:extLst>
          </p:cNvPr>
          <p:cNvSpPr>
            <a:spLocks noGrp="1"/>
          </p:cNvSpPr>
          <p:nvPr>
            <p:ph sz="half" idx="20"/>
          </p:nvPr>
        </p:nvSpPr>
        <p:spPr>
          <a:xfrm>
            <a:off x="6240466" y="1416785"/>
            <a:ext cx="5410197" cy="4415215"/>
          </a:xfrm>
        </p:spPr>
        <p:txBody>
          <a:bodyPr/>
          <a:lstStyle/>
          <a:p>
            <a:r>
              <a:rPr lang="en-US" noProof="0" dirty="0"/>
              <a:t>Among the multiple family intervention models, </a:t>
            </a:r>
            <a:r>
              <a:rPr lang="en-US" b="1" noProof="0" dirty="0"/>
              <a:t>simple family psychoeducation </a:t>
            </a:r>
            <a:r>
              <a:rPr lang="en-US" noProof="0" dirty="0"/>
              <a:t>seemed to be as effective as more sophisticated approaches</a:t>
            </a:r>
          </a:p>
          <a:p>
            <a:endParaRPr lang="en-US" sz="1800" noProof="0" dirty="0"/>
          </a:p>
          <a:p>
            <a:endParaRPr lang="en-US" sz="1800" noProof="0" dirty="0"/>
          </a:p>
          <a:p>
            <a:endParaRPr lang="en-US" sz="1800" noProof="0" dirty="0"/>
          </a:p>
          <a:p>
            <a:r>
              <a:rPr lang="en-US" noProof="0" dirty="0"/>
              <a:t>Simple family psychoeducation should be offered as a </a:t>
            </a:r>
            <a:r>
              <a:rPr lang="en-US" b="1" noProof="0" dirty="0"/>
              <a:t>minimum intervention </a:t>
            </a:r>
            <a:r>
              <a:rPr lang="en-US" noProof="0" dirty="0"/>
              <a:t>to relatives of people with schizophrenia</a:t>
            </a:r>
          </a:p>
        </p:txBody>
      </p:sp>
      <p:sp>
        <p:nvSpPr>
          <p:cNvPr id="6" name="Text Placeholder 5">
            <a:extLst>
              <a:ext uri="{FF2B5EF4-FFF2-40B4-BE49-F238E27FC236}">
                <a16:creationId xmlns:a16="http://schemas.microsoft.com/office/drawing/2014/main" id="{5E612FF8-E1C0-1023-C40F-4736988C9344}"/>
              </a:ext>
            </a:extLst>
          </p:cNvPr>
          <p:cNvSpPr>
            <a:spLocks noGrp="1"/>
          </p:cNvSpPr>
          <p:nvPr>
            <p:ph type="body" sz="quarter" idx="18"/>
          </p:nvPr>
        </p:nvSpPr>
        <p:spPr>
          <a:xfrm>
            <a:off x="539749" y="6102000"/>
            <a:ext cx="9213852" cy="619200"/>
          </a:xfrm>
        </p:spPr>
        <p:txBody>
          <a:bodyPr/>
          <a:lstStyle/>
          <a:p>
            <a:r>
              <a:rPr lang="en-US" noProof="0" dirty="0"/>
              <a:t>Rodolico et al. Lancet Psychiatry 2022;9:211–221 </a:t>
            </a:r>
          </a:p>
        </p:txBody>
      </p:sp>
      <p:grpSp>
        <p:nvGrpSpPr>
          <p:cNvPr id="12" name="Group 11">
            <a:extLst>
              <a:ext uri="{FF2B5EF4-FFF2-40B4-BE49-F238E27FC236}">
                <a16:creationId xmlns:a16="http://schemas.microsoft.com/office/drawing/2014/main" id="{F683E7C1-A937-E249-11B4-4B09B320A2E2}"/>
              </a:ext>
            </a:extLst>
          </p:cNvPr>
          <p:cNvGrpSpPr/>
          <p:nvPr/>
        </p:nvGrpSpPr>
        <p:grpSpPr>
          <a:xfrm>
            <a:off x="8088390" y="2683486"/>
            <a:ext cx="1516254" cy="1491028"/>
            <a:chOff x="-117787" y="1981483"/>
            <a:chExt cx="914400" cy="914400"/>
          </a:xfrm>
          <a:solidFill>
            <a:schemeClr val="accent4">
              <a:lumMod val="50000"/>
            </a:schemeClr>
          </a:solidFill>
        </p:grpSpPr>
        <p:pic>
          <p:nvPicPr>
            <p:cNvPr id="13" name="Graphic 12" descr="Classroom with solid fill">
              <a:extLst>
                <a:ext uri="{FF2B5EF4-FFF2-40B4-BE49-F238E27FC236}">
                  <a16:creationId xmlns:a16="http://schemas.microsoft.com/office/drawing/2014/main" id="{BDBF2413-73D8-96F3-7336-DF5DF40DAAC7}"/>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17787" y="1981483"/>
              <a:ext cx="914400" cy="914400"/>
            </a:xfrm>
            <a:prstGeom prst="rect">
              <a:avLst/>
            </a:prstGeom>
          </p:spPr>
        </p:pic>
        <p:pic>
          <p:nvPicPr>
            <p:cNvPr id="14" name="Graphic 13" descr="Brain with solid fill">
              <a:extLst>
                <a:ext uri="{FF2B5EF4-FFF2-40B4-BE49-F238E27FC236}">
                  <a16:creationId xmlns:a16="http://schemas.microsoft.com/office/drawing/2014/main" id="{402A1827-6267-A519-DC59-E746FF4CF89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364821" y="2137182"/>
              <a:ext cx="226073" cy="226073"/>
            </a:xfrm>
            <a:prstGeom prst="rect">
              <a:avLst/>
            </a:prstGeom>
          </p:spPr>
        </p:pic>
      </p:grpSp>
      <p:sp>
        <p:nvSpPr>
          <p:cNvPr id="2" name="Slide Number Placeholder 1">
            <a:extLst>
              <a:ext uri="{FF2B5EF4-FFF2-40B4-BE49-F238E27FC236}">
                <a16:creationId xmlns:a16="http://schemas.microsoft.com/office/drawing/2014/main" id="{2EC588D0-43D4-2BC5-DA84-EDFB92C8697A}"/>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32</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spTree>
    <p:extLst>
      <p:ext uri="{BB962C8B-B14F-4D97-AF65-F5344CB8AC3E}">
        <p14:creationId xmlns:p14="http://schemas.microsoft.com/office/powerpoint/2010/main" val="3576353281"/>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45E2FE8-C41D-B87B-E741-9F3A8FA61552}"/>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588815E0-8F3A-DAEA-C676-48C03DE9FDEC}"/>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37E0705A-B5B7-EE86-23F9-0CBA934AC370}"/>
              </a:ext>
            </a:extLst>
          </p:cNvPr>
          <p:cNvSpPr>
            <a:spLocks noGrp="1"/>
          </p:cNvSpPr>
          <p:nvPr>
            <p:ph type="title"/>
          </p:nvPr>
        </p:nvSpPr>
        <p:spPr>
          <a:xfrm>
            <a:off x="539749" y="814386"/>
            <a:ext cx="10966448" cy="332399"/>
          </a:xfrm>
        </p:spPr>
        <p:txBody>
          <a:bodyPr anchor="t"/>
          <a:lstStyle/>
          <a:p>
            <a:r>
              <a:rPr lang="en-US" sz="2000" noProof="0" dirty="0"/>
              <a:t>The debate around relapses and </a:t>
            </a:r>
            <a:r>
              <a:rPr lang="en-US" sz="2000" noProof="0" dirty="0" err="1"/>
              <a:t>supersensitivity</a:t>
            </a:r>
            <a:r>
              <a:rPr lang="en-US" sz="2000" noProof="0" dirty="0"/>
              <a:t> psychosis being ‘toxic’</a:t>
            </a:r>
            <a:br>
              <a:rPr lang="en-US" sz="2000" noProof="0" dirty="0"/>
            </a:br>
            <a:r>
              <a:rPr lang="en-US" sz="2000" noProof="0" dirty="0"/>
              <a:t>for the brain (I) </a:t>
            </a:r>
          </a:p>
        </p:txBody>
      </p:sp>
      <p:sp>
        <p:nvSpPr>
          <p:cNvPr id="6" name="Text Placeholder 5">
            <a:extLst>
              <a:ext uri="{FF2B5EF4-FFF2-40B4-BE49-F238E27FC236}">
                <a16:creationId xmlns:a16="http://schemas.microsoft.com/office/drawing/2014/main" id="{CF06C6CD-9CB7-24B3-E71F-163D33395A52}"/>
              </a:ext>
            </a:extLst>
          </p:cNvPr>
          <p:cNvSpPr>
            <a:spLocks noGrp="1"/>
          </p:cNvSpPr>
          <p:nvPr>
            <p:ph type="body" sz="quarter" idx="18"/>
          </p:nvPr>
        </p:nvSpPr>
        <p:spPr>
          <a:xfrm>
            <a:off x="539749" y="6102000"/>
            <a:ext cx="9213852" cy="619200"/>
          </a:xfrm>
        </p:spPr>
        <p:txBody>
          <a:bodyPr/>
          <a:lstStyle/>
          <a:p>
            <a:r>
              <a:rPr lang="en-US" baseline="30000" noProof="0" dirty="0" err="1"/>
              <a:t>a</a:t>
            </a:r>
            <a:r>
              <a:rPr lang="en-US" noProof="0" dirty="0" err="1"/>
              <a:t>Data</a:t>
            </a:r>
            <a:r>
              <a:rPr lang="en-US" noProof="0" dirty="0"/>
              <a:t> from animal studies are included; </a:t>
            </a:r>
            <a:r>
              <a:rPr lang="en-US" baseline="30000" noProof="0" dirty="0" err="1"/>
              <a:t>b</a:t>
            </a:r>
            <a:r>
              <a:rPr lang="en-US" noProof="0" dirty="0" err="1"/>
              <a:t>The</a:t>
            </a:r>
            <a:r>
              <a:rPr lang="en-US" noProof="0" dirty="0"/>
              <a:t> mean follow-up time was 7.2 years (standard deviation, 3.9 years; range, 1.9-14.0 years)</a:t>
            </a:r>
          </a:p>
          <a:p>
            <a:r>
              <a:rPr lang="en-US" noProof="0" dirty="0"/>
              <a:t>MRI=magnetic resonance imaging</a:t>
            </a:r>
          </a:p>
          <a:p>
            <a:r>
              <a:rPr lang="en-US" noProof="0" dirty="0"/>
              <a:t>1. Anderson et al. Can J Psychiatry 2014;59:513–551; 2. Ho et al. Arch Gen Psychiatry 2011;68:128–137; 3. Dorph-Petersen et al. Neuropsychopharmacology 2005;30:1649–1661; </a:t>
            </a:r>
            <a:br>
              <a:rPr lang="en-US" noProof="0" dirty="0"/>
            </a:br>
            <a:r>
              <a:rPr lang="en-US" noProof="0" dirty="0"/>
              <a:t>4. Andreasen et al. Am J Psychiatry 2013;170:609–615; 5. Stefan Leucht. Personal communication</a:t>
            </a:r>
          </a:p>
        </p:txBody>
      </p:sp>
      <p:sp>
        <p:nvSpPr>
          <p:cNvPr id="12" name="Content Placeholder 2">
            <a:extLst>
              <a:ext uri="{FF2B5EF4-FFF2-40B4-BE49-F238E27FC236}">
                <a16:creationId xmlns:a16="http://schemas.microsoft.com/office/drawing/2014/main" id="{380AFEFA-E75C-4F37-F29F-497F0DCE8A47}"/>
              </a:ext>
            </a:extLst>
          </p:cNvPr>
          <p:cNvSpPr txBox="1">
            <a:spLocks/>
          </p:cNvSpPr>
          <p:nvPr/>
        </p:nvSpPr>
        <p:spPr>
          <a:xfrm>
            <a:off x="539749" y="2904701"/>
            <a:ext cx="5419726" cy="2133242"/>
          </a:xfrm>
          <a:prstGeom prst="rect">
            <a:avLst/>
          </a:prstGeom>
        </p:spPr>
        <p:txBody>
          <a:bodyPr vert="horz" lIns="0" tIns="36000" rIns="0" bIns="0" rtlCol="0">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indent="-179388">
              <a:spcBef>
                <a:spcPts val="600"/>
              </a:spcBef>
            </a:pPr>
            <a:r>
              <a:rPr lang="en-US" sz="1400" noProof="0" dirty="0"/>
              <a:t>A long-</a:t>
            </a:r>
            <a:r>
              <a:rPr lang="en-US" sz="1400" noProof="0" dirty="0" err="1"/>
              <a:t>term</a:t>
            </a:r>
            <a:r>
              <a:rPr lang="en-US" sz="1400" baseline="30000" noProof="0" dirty="0" err="1"/>
              <a:t>b</a:t>
            </a:r>
            <a:r>
              <a:rPr lang="en-US" sz="1400" noProof="0" dirty="0"/>
              <a:t> follow-up study used repeated MRI neuroimaging of people (n=211) with schizophrenia, beginning soon after onset of illness</a:t>
            </a:r>
            <a:r>
              <a:rPr lang="en-US" sz="1400" baseline="30000" noProof="0" dirty="0"/>
              <a:t>2</a:t>
            </a:r>
          </a:p>
          <a:p>
            <a:pPr indent="-179388">
              <a:spcBef>
                <a:spcPts val="600"/>
              </a:spcBef>
            </a:pPr>
            <a:r>
              <a:rPr lang="en-US" sz="1400" noProof="0" dirty="0"/>
              <a:t>The findings indicated that more </a:t>
            </a:r>
            <a:r>
              <a:rPr kumimoji="0" lang="en-US" sz="1400" b="1" i="0" u="none" strike="noStrike" kern="1200" cap="none" spc="0" normalizeH="0" baseline="0" noProof="0" dirty="0">
                <a:ln>
                  <a:noFill/>
                </a:ln>
                <a:solidFill>
                  <a:srgbClr val="3F1A01"/>
                </a:solidFill>
                <a:effectLst/>
                <a:uLnTx/>
                <a:uFillTx/>
              </a:rPr>
              <a:t>antipsychotic </a:t>
            </a:r>
            <a:br>
              <a:rPr kumimoji="0" lang="en-US" sz="1400" b="1" i="0" u="none" strike="noStrike" kern="1200" cap="none" spc="0" normalizeH="0" baseline="0" noProof="0" dirty="0">
                <a:ln>
                  <a:noFill/>
                </a:ln>
                <a:solidFill>
                  <a:srgbClr val="3F1A01"/>
                </a:solidFill>
                <a:effectLst/>
                <a:uLnTx/>
                <a:uFillTx/>
              </a:rPr>
            </a:br>
            <a:r>
              <a:rPr kumimoji="0" lang="en-US" sz="1400" b="1" i="0" u="none" strike="noStrike" kern="1200" cap="none" spc="0" normalizeH="0" baseline="0" noProof="0" dirty="0">
                <a:ln>
                  <a:noFill/>
                </a:ln>
                <a:solidFill>
                  <a:srgbClr val="3F1A01"/>
                </a:solidFill>
                <a:effectLst/>
                <a:uLnTx/>
                <a:uFillTx/>
              </a:rPr>
              <a:t>treatment was associated with smaller </a:t>
            </a:r>
            <a:br>
              <a:rPr kumimoji="0" lang="en-US" sz="1400" b="1" i="0" u="none" strike="noStrike" kern="1200" cap="none" spc="0" normalizeH="0" baseline="0" noProof="0" dirty="0">
                <a:ln>
                  <a:noFill/>
                </a:ln>
                <a:solidFill>
                  <a:srgbClr val="3F1A01"/>
                </a:solidFill>
                <a:effectLst/>
                <a:uLnTx/>
                <a:uFillTx/>
              </a:rPr>
            </a:br>
            <a:r>
              <a:rPr kumimoji="0" lang="en-US" sz="1400" b="1" i="0" u="none" strike="noStrike" kern="1200" cap="none" spc="0" normalizeH="0" baseline="0" noProof="0" dirty="0">
                <a:ln>
                  <a:noFill/>
                </a:ln>
                <a:solidFill>
                  <a:srgbClr val="3F1A01"/>
                </a:solidFill>
                <a:effectLst/>
                <a:uLnTx/>
                <a:uFillTx/>
              </a:rPr>
              <a:t>brain volume</a:t>
            </a:r>
            <a:r>
              <a:rPr kumimoji="0" lang="en-US" sz="1400" b="0" i="0" u="none" strike="noStrike" kern="1200" cap="none" spc="0" normalizeH="0" baseline="30000" noProof="0" dirty="0">
                <a:ln>
                  <a:noFill/>
                </a:ln>
                <a:solidFill>
                  <a:srgbClr val="3F1A01"/>
                </a:solidFill>
                <a:effectLst/>
                <a:uLnTx/>
                <a:uFillTx/>
              </a:rPr>
              <a:t>2</a:t>
            </a:r>
            <a:endParaRPr lang="en-US" sz="1400" strike="sngStrike" baseline="30000" noProof="0" dirty="0"/>
          </a:p>
        </p:txBody>
      </p:sp>
      <p:sp>
        <p:nvSpPr>
          <p:cNvPr id="13" name="Rectangle: Rounded Corners 12">
            <a:extLst>
              <a:ext uri="{FF2B5EF4-FFF2-40B4-BE49-F238E27FC236}">
                <a16:creationId xmlns:a16="http://schemas.microsoft.com/office/drawing/2014/main" id="{F9A6C47B-4CA8-5BC7-E6A5-6E52B56DF17F}"/>
              </a:ext>
            </a:extLst>
          </p:cNvPr>
          <p:cNvSpPr/>
          <p:nvPr/>
        </p:nvSpPr>
        <p:spPr>
          <a:xfrm>
            <a:off x="501548" y="4519210"/>
            <a:ext cx="11106151" cy="850846"/>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lvl="1" indent="0">
              <a:buNone/>
            </a:pPr>
            <a:r>
              <a:rPr lang="en-US" sz="1600" noProof="0" dirty="0">
                <a:solidFill>
                  <a:schemeClr val="tx1"/>
                </a:solidFill>
              </a:rPr>
              <a:t>Results from the first analysis suggest that dose-intensity and increased duration of antipsychotics use may lead to brain volume loss; however, the second analysis suggests that longer relapse duration is associated with brain volume loss, and recommends antipsychotics for relapse prevention, at the lowest effective dose</a:t>
            </a:r>
          </a:p>
        </p:txBody>
      </p:sp>
      <p:sp>
        <p:nvSpPr>
          <p:cNvPr id="14" name="Content Placeholder 19">
            <a:extLst>
              <a:ext uri="{FF2B5EF4-FFF2-40B4-BE49-F238E27FC236}">
                <a16:creationId xmlns:a16="http://schemas.microsoft.com/office/drawing/2014/main" id="{623609CC-59FA-94A7-02BD-C7FAD3B61084}"/>
              </a:ext>
            </a:extLst>
          </p:cNvPr>
          <p:cNvSpPr txBox="1">
            <a:spLocks/>
          </p:cNvSpPr>
          <p:nvPr/>
        </p:nvSpPr>
        <p:spPr>
          <a:xfrm>
            <a:off x="6167159" y="2904701"/>
            <a:ext cx="5419726" cy="3057557"/>
          </a:xfrm>
          <a:prstGeom prst="round2DiagRect">
            <a:avLst>
              <a:gd name="adj1" fmla="val 0"/>
              <a:gd name="adj2" fmla="val 5647"/>
            </a:avLst>
          </a:prstGeom>
          <a:noFill/>
        </p:spPr>
        <p:txBody>
          <a:bodyPr vert="horz" lIns="0" tIns="36000" rIns="0" bIns="0" rtlCol="0">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lang="en-GB" sz="1600" kern="1200" dirty="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lang="en-GB" sz="1400" kern="1200" dirty="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lang="en-GB" sz="1200" kern="1200" dirty="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lang="en-GB" sz="1000" kern="1200" dirty="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lang="en-GB" sz="800" kern="1200" dirty="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a:spcBef>
                <a:spcPts val="600"/>
              </a:spcBef>
            </a:pPr>
            <a:r>
              <a:rPr lang="en-US" sz="1400" noProof="0" dirty="0"/>
              <a:t>A second analysis of the same study including 202 people, investigated the impact of the number and duration of relapses on brain volume over time using MRI data</a:t>
            </a:r>
            <a:r>
              <a:rPr lang="en-US" sz="1400" baseline="30000" noProof="0" dirty="0"/>
              <a:t>4</a:t>
            </a:r>
            <a:endParaRPr lang="en-US" sz="1400" noProof="0" dirty="0"/>
          </a:p>
          <a:p>
            <a:pPr>
              <a:spcBef>
                <a:spcPts val="600"/>
              </a:spcBef>
            </a:pPr>
            <a:r>
              <a:rPr lang="en-US" sz="1400" noProof="0" dirty="0"/>
              <a:t>The findings suggested that the more </a:t>
            </a:r>
            <a:r>
              <a:rPr lang="en-US" sz="1400" b="1" noProof="0" dirty="0"/>
              <a:t>time </a:t>
            </a:r>
            <a:br>
              <a:rPr lang="en-US" sz="1400" b="1" noProof="0" dirty="0"/>
            </a:br>
            <a:r>
              <a:rPr lang="en-US" sz="1400" noProof="0" dirty="0"/>
              <a:t>people </a:t>
            </a:r>
            <a:r>
              <a:rPr lang="en-US" sz="1400" b="1" noProof="0" dirty="0"/>
              <a:t>spent in relapse</a:t>
            </a:r>
            <a:r>
              <a:rPr lang="en-US" sz="1400" noProof="0" dirty="0"/>
              <a:t>, the more </a:t>
            </a:r>
            <a:br>
              <a:rPr lang="en-US" sz="1400" noProof="0" dirty="0"/>
            </a:br>
            <a:r>
              <a:rPr lang="en-US" sz="1400" noProof="0" dirty="0"/>
              <a:t>pronounced </a:t>
            </a:r>
            <a:r>
              <a:rPr lang="en-US" sz="1400" b="1" noProof="0" dirty="0"/>
              <a:t>the loss of brain volume</a:t>
            </a:r>
            <a:r>
              <a:rPr lang="en-US" sz="1400" baseline="30000" noProof="0" dirty="0"/>
              <a:t>4</a:t>
            </a:r>
            <a:endParaRPr lang="en-US" sz="1400" b="1" noProof="0" dirty="0"/>
          </a:p>
          <a:p>
            <a:pPr>
              <a:spcBef>
                <a:spcPts val="600"/>
              </a:spcBef>
            </a:pPr>
            <a:endParaRPr lang="en-US" sz="1400" noProof="0" dirty="0"/>
          </a:p>
        </p:txBody>
      </p:sp>
      <p:sp>
        <p:nvSpPr>
          <p:cNvPr id="2" name="Rectangle: Rounded Corners 1">
            <a:extLst>
              <a:ext uri="{FF2B5EF4-FFF2-40B4-BE49-F238E27FC236}">
                <a16:creationId xmlns:a16="http://schemas.microsoft.com/office/drawing/2014/main" id="{E6051086-E8FE-4A0E-88A8-526C016428AF}"/>
              </a:ext>
            </a:extLst>
          </p:cNvPr>
          <p:cNvSpPr/>
          <p:nvPr/>
        </p:nvSpPr>
        <p:spPr>
          <a:xfrm>
            <a:off x="539750" y="1537071"/>
            <a:ext cx="11110913" cy="977344"/>
          </a:xfrm>
          <a:prstGeom prst="roundRect">
            <a:avLst/>
          </a:prstGeom>
          <a:solidFill>
            <a:schemeClr val="accent4">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lIns="72000" rIns="0" rtlCol="0" anchor="ctr"/>
          <a:lstStyle/>
          <a:p>
            <a:pPr marL="180000" lvl="1" indent="-180000">
              <a:spcBef>
                <a:spcPts val="600"/>
              </a:spcBef>
              <a:buFont typeface="Arial" panose="020B0604020202020204" pitchFamily="34" charset="0"/>
              <a:buChar char="•"/>
            </a:pPr>
            <a:r>
              <a:rPr lang="en-US" sz="1600" noProof="0" dirty="0">
                <a:solidFill>
                  <a:schemeClr val="tx1"/>
                </a:solidFill>
              </a:rPr>
              <a:t>The 'neurotoxicity' hypothesis suggests that psychosis may be biologically toxic to the brain</a:t>
            </a:r>
            <a:r>
              <a:rPr lang="en-US" sz="1600" baseline="30000" noProof="0" dirty="0">
                <a:solidFill>
                  <a:schemeClr val="tx1"/>
                </a:solidFill>
              </a:rPr>
              <a:t>1</a:t>
            </a:r>
          </a:p>
          <a:p>
            <a:pPr marL="180000" lvl="1" indent="-180000">
              <a:spcBef>
                <a:spcPts val="600"/>
              </a:spcBef>
              <a:buFont typeface="Arial" panose="020B0604020202020204" pitchFamily="34" charset="0"/>
              <a:buChar char="•"/>
            </a:pPr>
            <a:r>
              <a:rPr lang="en-US" sz="1600" noProof="0" dirty="0">
                <a:solidFill>
                  <a:schemeClr val="tx1"/>
                </a:solidFill>
              </a:rPr>
              <a:t>In addition to the multiple side effects of </a:t>
            </a:r>
            <a:r>
              <a:rPr lang="en-US" sz="1600" b="1" noProof="0" dirty="0">
                <a:solidFill>
                  <a:schemeClr val="tx1"/>
                </a:solidFill>
              </a:rPr>
              <a:t>antipsychotic drugs</a:t>
            </a:r>
            <a:r>
              <a:rPr lang="en-US" sz="1600" noProof="0" dirty="0">
                <a:solidFill>
                  <a:schemeClr val="tx1"/>
                </a:solidFill>
              </a:rPr>
              <a:t>, some studies suggest they may lead to </a:t>
            </a:r>
            <a:r>
              <a:rPr lang="en-US" sz="1600" b="1" noProof="0" dirty="0">
                <a:solidFill>
                  <a:schemeClr val="tx1"/>
                </a:solidFill>
              </a:rPr>
              <a:t>loss of brain volume</a:t>
            </a:r>
            <a:r>
              <a:rPr lang="en-US" sz="1600" b="1" baseline="30000" noProof="0" dirty="0">
                <a:solidFill>
                  <a:schemeClr val="tx1"/>
                </a:solidFill>
              </a:rPr>
              <a:t>2,3,a</a:t>
            </a:r>
            <a:r>
              <a:rPr lang="en-US" sz="1600" noProof="0" dirty="0">
                <a:solidFill>
                  <a:schemeClr val="tx1"/>
                </a:solidFill>
              </a:rPr>
              <a:t>  </a:t>
            </a:r>
            <a:endParaRPr lang="en-US" sz="1600" baseline="30000" noProof="0" dirty="0">
              <a:solidFill>
                <a:schemeClr val="tx1"/>
              </a:solidFill>
            </a:endParaRPr>
          </a:p>
        </p:txBody>
      </p:sp>
      <p:cxnSp>
        <p:nvCxnSpPr>
          <p:cNvPr id="11" name="Straight Connector 10">
            <a:extLst>
              <a:ext uri="{FF2B5EF4-FFF2-40B4-BE49-F238E27FC236}">
                <a16:creationId xmlns:a16="http://schemas.microsoft.com/office/drawing/2014/main" id="{530C2A3B-97E4-E077-E839-B99FE77A4B85}"/>
              </a:ext>
            </a:extLst>
          </p:cNvPr>
          <p:cNvCxnSpPr>
            <a:cxnSpLocks/>
          </p:cNvCxnSpPr>
          <p:nvPr/>
        </p:nvCxnSpPr>
        <p:spPr>
          <a:xfrm>
            <a:off x="6096000" y="3019432"/>
            <a:ext cx="0" cy="1454831"/>
          </a:xfrm>
          <a:prstGeom prst="line">
            <a:avLst/>
          </a:prstGeom>
          <a:ln w="9525">
            <a:solidFill>
              <a:schemeClr val="accent3">
                <a:lumMod val="50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1AB529FF-42EF-C97C-4334-ED66C703B13B}"/>
              </a:ext>
            </a:extLst>
          </p:cNvPr>
          <p:cNvGrpSpPr/>
          <p:nvPr/>
        </p:nvGrpSpPr>
        <p:grpSpPr>
          <a:xfrm>
            <a:off x="10507588" y="3497761"/>
            <a:ext cx="828000" cy="828000"/>
            <a:chOff x="10507588" y="3646263"/>
            <a:chExt cx="828000" cy="828000"/>
          </a:xfrm>
        </p:grpSpPr>
        <p:sp>
          <p:nvSpPr>
            <p:cNvPr id="17" name="Flowchart: Connector 16">
              <a:extLst>
                <a:ext uri="{FF2B5EF4-FFF2-40B4-BE49-F238E27FC236}">
                  <a16:creationId xmlns:a16="http://schemas.microsoft.com/office/drawing/2014/main" id="{58760897-3349-1943-2C7B-9BAE7641D32E}"/>
                </a:ext>
              </a:extLst>
            </p:cNvPr>
            <p:cNvSpPr/>
            <p:nvPr/>
          </p:nvSpPr>
          <p:spPr>
            <a:xfrm>
              <a:off x="10507588" y="3646263"/>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trike="sngStrike" noProof="0" dirty="0">
                <a:ln>
                  <a:solidFill>
                    <a:schemeClr val="tx2"/>
                  </a:solidFill>
                </a:ln>
              </a:endParaRPr>
            </a:p>
          </p:txBody>
        </p:sp>
        <p:pic>
          <p:nvPicPr>
            <p:cNvPr id="18" name="Graphic 17" descr="Stopwatch 66% with solid fill">
              <a:extLst>
                <a:ext uri="{FF2B5EF4-FFF2-40B4-BE49-F238E27FC236}">
                  <a16:creationId xmlns:a16="http://schemas.microsoft.com/office/drawing/2014/main" id="{52AC7840-D90B-4663-D254-D331D8F9E5EF}"/>
                </a:ext>
              </a:extLst>
            </p:cNvPr>
            <p:cNvPicPr>
              <a:picLocks/>
            </p:cNvPicPr>
            <p:nvPr/>
          </p:nvPicPr>
          <p:blipFill>
            <a:blip>
              <a:extLst>
                <a:ext uri="{96DAC541-7B7A-43D3-8B79-37D633B846F1}">
                  <asvg:svgBlip xmlns:asvg="http://schemas.microsoft.com/office/drawing/2016/SVG/main" r:embed="rId3"/>
                </a:ext>
              </a:extLst>
            </a:blip>
            <a:stretch>
              <a:fillRect/>
            </a:stretch>
          </p:blipFill>
          <p:spPr>
            <a:xfrm>
              <a:off x="10597588" y="3754263"/>
              <a:ext cx="648000" cy="612000"/>
            </a:xfrm>
            <a:prstGeom prst="rect">
              <a:avLst/>
            </a:prstGeom>
          </p:spPr>
        </p:pic>
      </p:grpSp>
      <p:grpSp>
        <p:nvGrpSpPr>
          <p:cNvPr id="7" name="Group 6">
            <a:extLst>
              <a:ext uri="{FF2B5EF4-FFF2-40B4-BE49-F238E27FC236}">
                <a16:creationId xmlns:a16="http://schemas.microsoft.com/office/drawing/2014/main" id="{18D0F541-0EAF-AFD5-1D10-2E39C4BEB4B1}"/>
              </a:ext>
            </a:extLst>
          </p:cNvPr>
          <p:cNvGrpSpPr/>
          <p:nvPr/>
        </p:nvGrpSpPr>
        <p:grpSpPr>
          <a:xfrm>
            <a:off x="5006084" y="3497761"/>
            <a:ext cx="828000" cy="828000"/>
            <a:chOff x="5006084" y="3926167"/>
            <a:chExt cx="828000" cy="828000"/>
          </a:xfrm>
        </p:grpSpPr>
        <p:sp>
          <p:nvSpPr>
            <p:cNvPr id="19" name="Flowchart: Connector 18">
              <a:extLst>
                <a:ext uri="{FF2B5EF4-FFF2-40B4-BE49-F238E27FC236}">
                  <a16:creationId xmlns:a16="http://schemas.microsoft.com/office/drawing/2014/main" id="{3B37774D-B7DD-7E93-4601-2F28127D9622}"/>
                </a:ext>
              </a:extLst>
            </p:cNvPr>
            <p:cNvSpPr/>
            <p:nvPr/>
          </p:nvSpPr>
          <p:spPr>
            <a:xfrm>
              <a:off x="5006084" y="3926167"/>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trike="sngStrike" noProof="0" dirty="0">
                <a:ln>
                  <a:solidFill>
                    <a:schemeClr val="tx2"/>
                  </a:solidFill>
                </a:ln>
              </a:endParaRPr>
            </a:p>
          </p:txBody>
        </p:sp>
        <p:pic>
          <p:nvPicPr>
            <p:cNvPr id="37" name="Graphic 36" descr="Medicine with solid fill">
              <a:extLst>
                <a:ext uri="{FF2B5EF4-FFF2-40B4-BE49-F238E27FC236}">
                  <a16:creationId xmlns:a16="http://schemas.microsoft.com/office/drawing/2014/main" id="{7D5EA54B-2EF3-747F-BD12-96779A54D727}"/>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094890" y="4040701"/>
              <a:ext cx="650389" cy="598933"/>
            </a:xfrm>
            <a:prstGeom prst="rect">
              <a:avLst/>
            </a:prstGeom>
          </p:spPr>
        </p:pic>
      </p:grpSp>
      <p:sp>
        <p:nvSpPr>
          <p:cNvPr id="3" name="Slide Number Placeholder 1">
            <a:extLst>
              <a:ext uri="{FF2B5EF4-FFF2-40B4-BE49-F238E27FC236}">
                <a16:creationId xmlns:a16="http://schemas.microsoft.com/office/drawing/2014/main" id="{29517E6E-058F-EAF2-C14B-FC31722665F0}"/>
              </a:ext>
            </a:extLst>
          </p:cNvPr>
          <p:cNvSpPr>
            <a:spLocks noGrp="1"/>
          </p:cNvSpPr>
          <p:nvPr>
            <p:ph type="sldNum" sz="quarter" idx="4"/>
          </p:nvPr>
        </p:nvSpPr>
        <p:spPr>
          <a:xfrm>
            <a:off x="11326690" y="6434112"/>
            <a:ext cx="595310" cy="153888"/>
          </a:xfrm>
        </p:spPr>
        <p:txBody>
          <a:bodyPr/>
          <a:lstStyle/>
          <a:p>
            <a:fld id="{6DBC486D-4FAB-B746-8B02-8D7C842291C6}" type="slidenum">
              <a:rPr lang="en-US" noProof="0" smtClean="0"/>
              <a:pPr/>
              <a:t>33</a:t>
            </a:fld>
            <a:endParaRPr lang="en-US" noProof="0" dirty="0"/>
          </a:p>
        </p:txBody>
      </p:sp>
      <p:sp>
        <p:nvSpPr>
          <p:cNvPr id="8" name="TextBox 7">
            <a:extLst>
              <a:ext uri="{FF2B5EF4-FFF2-40B4-BE49-F238E27FC236}">
                <a16:creationId xmlns:a16="http://schemas.microsoft.com/office/drawing/2014/main" id="{69C9975B-B169-E4A8-97B1-F05AA4D9ABF6}"/>
              </a:ext>
            </a:extLst>
          </p:cNvPr>
          <p:cNvSpPr txBox="1"/>
          <p:nvPr/>
        </p:nvSpPr>
        <p:spPr>
          <a:xfrm>
            <a:off x="4367991" y="2552045"/>
            <a:ext cx="3946275" cy="369332"/>
          </a:xfrm>
          <a:prstGeom prst="rect">
            <a:avLst/>
          </a:prstGeom>
          <a:noFill/>
        </p:spPr>
        <p:txBody>
          <a:bodyPr wrap="square" rtlCol="0">
            <a:spAutoFit/>
          </a:bodyPr>
          <a:lstStyle/>
          <a:p>
            <a:r>
              <a:rPr lang="en-US" b="1" noProof="0" dirty="0"/>
              <a:t>The Iowa Longitudinal study</a:t>
            </a:r>
            <a:r>
              <a:rPr lang="en-US" b="1" baseline="30000" noProof="0" dirty="0"/>
              <a:t>2,4</a:t>
            </a:r>
            <a:r>
              <a:rPr lang="en-US" b="1" noProof="0" dirty="0"/>
              <a:t> </a:t>
            </a:r>
          </a:p>
        </p:txBody>
      </p:sp>
      <p:sp>
        <p:nvSpPr>
          <p:cNvPr id="15" name="Rectangle: Rounded Corners 14">
            <a:extLst>
              <a:ext uri="{FF2B5EF4-FFF2-40B4-BE49-F238E27FC236}">
                <a16:creationId xmlns:a16="http://schemas.microsoft.com/office/drawing/2014/main" id="{F89CDB85-BBE8-2C7D-4FF8-2F5DF4863108}"/>
              </a:ext>
            </a:extLst>
          </p:cNvPr>
          <p:cNvSpPr/>
          <p:nvPr/>
        </p:nvSpPr>
        <p:spPr>
          <a:xfrm>
            <a:off x="501548" y="5509797"/>
            <a:ext cx="11106151" cy="325735"/>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lvl="1" indent="0" algn="ctr">
              <a:buNone/>
            </a:pPr>
            <a:r>
              <a:rPr lang="en-US" sz="1600" noProof="0" dirty="0">
                <a:solidFill>
                  <a:schemeClr val="tx1"/>
                </a:solidFill>
              </a:rPr>
              <a:t>A compromise of these divergent results from the same data may be to keep doses as low as possible</a:t>
            </a:r>
            <a:r>
              <a:rPr lang="en-US" sz="1600" baseline="30000" noProof="0" dirty="0">
                <a:solidFill>
                  <a:schemeClr val="tx1"/>
                </a:solidFill>
              </a:rPr>
              <a:t>5</a:t>
            </a:r>
            <a:endParaRPr lang="en-US" sz="1600" noProof="0" dirty="0">
              <a:solidFill>
                <a:schemeClr val="tx1"/>
              </a:solidFill>
            </a:endParaRPr>
          </a:p>
        </p:txBody>
      </p:sp>
    </p:spTree>
    <p:extLst>
      <p:ext uri="{BB962C8B-B14F-4D97-AF65-F5344CB8AC3E}">
        <p14:creationId xmlns:p14="http://schemas.microsoft.com/office/powerpoint/2010/main" val="3798573541"/>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AC1559-37B8-97FB-7B95-7A547ECCBAF7}"/>
            </a:ext>
          </a:extLst>
        </p:cNvPr>
        <p:cNvGrpSpPr/>
        <p:nvPr/>
      </p:nvGrpSpPr>
      <p:grpSpPr>
        <a:xfrm>
          <a:off x="0" y="0"/>
          <a:ext cx="0" cy="0"/>
          <a:chOff x="0" y="0"/>
          <a:chExt cx="0" cy="0"/>
        </a:xfrm>
      </p:grpSpPr>
      <p:sp>
        <p:nvSpPr>
          <p:cNvPr id="7" name="Content Placeholder 6">
            <a:extLst>
              <a:ext uri="{FF2B5EF4-FFF2-40B4-BE49-F238E27FC236}">
                <a16:creationId xmlns:a16="http://schemas.microsoft.com/office/drawing/2014/main" id="{22C8DF16-C4C8-10E2-3265-0D876CB29860}"/>
              </a:ext>
            </a:extLst>
          </p:cNvPr>
          <p:cNvSpPr>
            <a:spLocks noGrp="1"/>
          </p:cNvSpPr>
          <p:nvPr>
            <p:ph sz="half" idx="21"/>
          </p:nvPr>
        </p:nvSpPr>
        <p:spPr>
          <a:xfrm>
            <a:off x="539749" y="1416785"/>
            <a:ext cx="7792882" cy="4415215"/>
          </a:xfrm>
        </p:spPr>
        <p:txBody>
          <a:bodyPr tIns="180000"/>
          <a:lstStyle/>
          <a:p>
            <a:pPr lvl="0">
              <a:spcBef>
                <a:spcPts val="1200"/>
              </a:spcBef>
            </a:pPr>
            <a:r>
              <a:rPr lang="en-US" sz="1400" noProof="0" dirty="0"/>
              <a:t>Further evidence from a cohort study of 130 people with schizophrenia supports that relapses should be avoided</a:t>
            </a:r>
            <a:r>
              <a:rPr lang="en-US" sz="1400" baseline="30000" noProof="0" dirty="0"/>
              <a:t>1</a:t>
            </a:r>
          </a:p>
          <a:p>
            <a:pPr lvl="0">
              <a:spcBef>
                <a:spcPts val="1200"/>
              </a:spcBef>
            </a:pPr>
            <a:r>
              <a:rPr lang="en-US" sz="1400" noProof="0" dirty="0"/>
              <a:t>Most people with a first-episode of schizophrenia reached a 50% reduction in symptoms within 1 year – if the same patients decided to stop their treatment and relapsed, fewer than 50% reached this degree of symptom reduction in their second episode</a:t>
            </a:r>
            <a:r>
              <a:rPr lang="en-US" sz="1400" baseline="30000" noProof="0" dirty="0"/>
              <a:t>1</a:t>
            </a:r>
            <a:r>
              <a:rPr lang="en-US" sz="1400" noProof="0" dirty="0"/>
              <a:t> </a:t>
            </a:r>
          </a:p>
          <a:p>
            <a:pPr lvl="0">
              <a:spcBef>
                <a:spcPts val="1200"/>
              </a:spcBef>
            </a:pPr>
            <a:r>
              <a:rPr lang="en-US" sz="1400" noProof="0" dirty="0"/>
              <a:t>These findings align with the psychosis 'neurotoxicity' hypothesis</a:t>
            </a:r>
            <a:r>
              <a:rPr lang="en-US" sz="1400" baseline="30000" noProof="0" dirty="0"/>
              <a:t>1</a:t>
            </a:r>
            <a:r>
              <a:rPr lang="en-US" sz="1400" noProof="0" dirty="0"/>
              <a:t> </a:t>
            </a:r>
          </a:p>
        </p:txBody>
      </p:sp>
      <p:sp>
        <p:nvSpPr>
          <p:cNvPr id="73" name="Rectangle: Rounded Corners 72">
            <a:extLst>
              <a:ext uri="{FF2B5EF4-FFF2-40B4-BE49-F238E27FC236}">
                <a16:creationId xmlns:a16="http://schemas.microsoft.com/office/drawing/2014/main" id="{E12E0786-3A0D-1475-0C1E-7F912EFC6244}"/>
              </a:ext>
            </a:extLst>
          </p:cNvPr>
          <p:cNvSpPr/>
          <p:nvPr/>
        </p:nvSpPr>
        <p:spPr>
          <a:xfrm>
            <a:off x="844657" y="3386264"/>
            <a:ext cx="7174397" cy="2330613"/>
          </a:xfrm>
          <a:prstGeom prst="roundRect">
            <a:avLst>
              <a:gd name="adj" fmla="val 3777"/>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5" name="Text Placeholder 4">
            <a:extLst>
              <a:ext uri="{FF2B5EF4-FFF2-40B4-BE49-F238E27FC236}">
                <a16:creationId xmlns:a16="http://schemas.microsoft.com/office/drawing/2014/main" id="{7A97155B-709B-9D0A-586F-A319A32C4E8C}"/>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1A27BEA7-4FD6-3D72-69EC-E46BF96A1A5C}"/>
              </a:ext>
            </a:extLst>
          </p:cNvPr>
          <p:cNvSpPr>
            <a:spLocks noGrp="1"/>
          </p:cNvSpPr>
          <p:nvPr>
            <p:ph type="title"/>
          </p:nvPr>
        </p:nvSpPr>
        <p:spPr>
          <a:xfrm>
            <a:off x="539749" y="814386"/>
            <a:ext cx="11027411" cy="332399"/>
          </a:xfrm>
        </p:spPr>
        <p:txBody>
          <a:bodyPr anchor="t"/>
          <a:lstStyle/>
          <a:p>
            <a:r>
              <a:rPr lang="en-US" sz="2000" noProof="0" dirty="0"/>
              <a:t>The debate around relapses and </a:t>
            </a:r>
            <a:r>
              <a:rPr lang="en-US" sz="2000" noProof="0" dirty="0" err="1"/>
              <a:t>supersensitivity</a:t>
            </a:r>
            <a:r>
              <a:rPr lang="en-US" sz="2000" noProof="0" dirty="0"/>
              <a:t> psychosis being ‘toxic’</a:t>
            </a:r>
            <a:br>
              <a:rPr lang="en-US" sz="2000" noProof="0" dirty="0"/>
            </a:br>
            <a:r>
              <a:rPr lang="en-US" sz="2000" noProof="0" dirty="0"/>
              <a:t>for the brain (II) </a:t>
            </a:r>
          </a:p>
        </p:txBody>
      </p:sp>
      <p:sp>
        <p:nvSpPr>
          <p:cNvPr id="3" name="Content Placeholder 2">
            <a:extLst>
              <a:ext uri="{FF2B5EF4-FFF2-40B4-BE49-F238E27FC236}">
                <a16:creationId xmlns:a16="http://schemas.microsoft.com/office/drawing/2014/main" id="{90E77211-4AE1-7BE5-B7AC-2C87FEDB65A4}"/>
              </a:ext>
            </a:extLst>
          </p:cNvPr>
          <p:cNvSpPr>
            <a:spLocks noGrp="1"/>
          </p:cNvSpPr>
          <p:nvPr>
            <p:ph sz="half" idx="20"/>
          </p:nvPr>
        </p:nvSpPr>
        <p:spPr>
          <a:xfrm>
            <a:off x="8602550" y="1416785"/>
            <a:ext cx="3043350" cy="4415215"/>
          </a:xfrm>
        </p:spPr>
        <p:txBody>
          <a:bodyPr tIns="180000"/>
          <a:lstStyle/>
          <a:p>
            <a:pPr lvl="0">
              <a:spcBef>
                <a:spcPts val="1200"/>
              </a:spcBef>
            </a:pPr>
            <a:r>
              <a:rPr lang="en-US" sz="1400" noProof="0" dirty="0" err="1"/>
              <a:t>Supersensitivity</a:t>
            </a:r>
            <a:r>
              <a:rPr lang="en-US" sz="1400" noProof="0" dirty="0"/>
              <a:t> refers to increased dopamine D</a:t>
            </a:r>
            <a:r>
              <a:rPr lang="en-US" sz="1400" baseline="-25000" noProof="0" dirty="0"/>
              <a:t>2</a:t>
            </a:r>
            <a:r>
              <a:rPr lang="en-US" sz="1400" noProof="0" dirty="0"/>
              <a:t> receptor binding, due to an excessive number of receptors, in response to long-term treatment of antipsychotics</a:t>
            </a:r>
            <a:r>
              <a:rPr lang="en-US" sz="1400" baseline="30000" noProof="0" dirty="0"/>
              <a:t>2,3,b</a:t>
            </a:r>
          </a:p>
          <a:p>
            <a:pPr lvl="0">
              <a:spcBef>
                <a:spcPts val="1200"/>
              </a:spcBef>
            </a:pPr>
            <a:r>
              <a:rPr lang="en-US" sz="1400" noProof="0" dirty="0"/>
              <a:t>When antipsychotics are withdrawn abruptly, an increase in D</a:t>
            </a:r>
            <a:r>
              <a:rPr lang="en-US" sz="1400" baseline="-25000" noProof="0" dirty="0"/>
              <a:t>2</a:t>
            </a:r>
            <a:r>
              <a:rPr lang="en-US" sz="1400" noProof="0" dirty="0"/>
              <a:t> receptor binding potential may occur, which may result in an upregulation of motor hyperactivity</a:t>
            </a:r>
            <a:r>
              <a:rPr lang="en-US" sz="1400" baseline="30000" noProof="0" dirty="0"/>
              <a:t>3,b</a:t>
            </a:r>
          </a:p>
          <a:p>
            <a:pPr marL="0" lvl="0" indent="0" algn="ctr">
              <a:spcBef>
                <a:spcPts val="1200"/>
              </a:spcBef>
              <a:buNone/>
            </a:pPr>
            <a:endParaRPr lang="en-US" sz="1400" b="1" baseline="30000" noProof="0" dirty="0">
              <a:solidFill>
                <a:schemeClr val="accent2">
                  <a:lumMod val="50000"/>
                </a:schemeClr>
              </a:solidFill>
            </a:endParaRPr>
          </a:p>
        </p:txBody>
      </p:sp>
      <p:sp>
        <p:nvSpPr>
          <p:cNvPr id="6" name="Text Placeholder 5">
            <a:extLst>
              <a:ext uri="{FF2B5EF4-FFF2-40B4-BE49-F238E27FC236}">
                <a16:creationId xmlns:a16="http://schemas.microsoft.com/office/drawing/2014/main" id="{5CC41680-6540-0E2E-2E8F-3CA7DD7A6AD7}"/>
              </a:ext>
            </a:extLst>
          </p:cNvPr>
          <p:cNvSpPr>
            <a:spLocks noGrp="1"/>
          </p:cNvSpPr>
          <p:nvPr>
            <p:ph type="body" sz="quarter" idx="18"/>
          </p:nvPr>
        </p:nvSpPr>
        <p:spPr>
          <a:xfrm>
            <a:off x="539748" y="6102000"/>
            <a:ext cx="10034699" cy="619200"/>
          </a:xfrm>
        </p:spPr>
        <p:txBody>
          <a:bodyPr/>
          <a:lstStyle/>
          <a:p>
            <a:r>
              <a:rPr lang="en-US" b="1" baseline="30000" noProof="0" dirty="0" err="1"/>
              <a:t>a</a:t>
            </a:r>
            <a:r>
              <a:rPr lang="en-US" noProof="0" dirty="0" err="1"/>
              <a:t>The</a:t>
            </a:r>
            <a:r>
              <a:rPr lang="en-US" noProof="0" dirty="0"/>
              <a:t> generalized estimating equation analysis revealed a significant interaction between episode and time (F = 105.0, p&lt;0.001); ***p&lt; 0.001; </a:t>
            </a:r>
            <a:r>
              <a:rPr lang="en-US" baseline="30000" noProof="0" dirty="0" err="1"/>
              <a:t>b</a:t>
            </a:r>
            <a:r>
              <a:rPr lang="en-US" noProof="0" dirty="0" err="1"/>
              <a:t>Data</a:t>
            </a:r>
            <a:r>
              <a:rPr lang="en-US" noProof="0" dirty="0"/>
              <a:t> from animal studies are included</a:t>
            </a:r>
          </a:p>
          <a:p>
            <a:r>
              <a:rPr lang="en-US" noProof="0" dirty="0"/>
              <a:t>1. Takeuchi et al. Neuropsychopharmacology 2018;44:1036–1042; 2. Silvestri et al. Psychopharmacology (Berl) 2000;152:174–180; 3. </a:t>
            </a:r>
            <a:r>
              <a:rPr lang="en-US" noProof="0" dirty="0" err="1"/>
              <a:t>Ginovart</a:t>
            </a:r>
            <a:r>
              <a:rPr lang="en-US" noProof="0" dirty="0"/>
              <a:t> et al. Neuropsychopharmacology 2009;34:662–671</a:t>
            </a:r>
          </a:p>
        </p:txBody>
      </p:sp>
      <p:sp>
        <p:nvSpPr>
          <p:cNvPr id="2" name="Slide Number Placeholder 1">
            <a:extLst>
              <a:ext uri="{FF2B5EF4-FFF2-40B4-BE49-F238E27FC236}">
                <a16:creationId xmlns:a16="http://schemas.microsoft.com/office/drawing/2014/main" id="{FB666FEC-F5C9-2252-B42A-CECD5C047202}"/>
              </a:ext>
            </a:extLst>
          </p:cNvPr>
          <p:cNvSpPr>
            <a:spLocks noGrp="1"/>
          </p:cNvSpPr>
          <p:nvPr>
            <p:ph type="sldNum" sz="quarter" idx="4"/>
          </p:nvPr>
        </p:nvSpPr>
        <p:spPr/>
        <p:txBody>
          <a:bodyPr/>
          <a:lstStyle/>
          <a:p>
            <a:fld id="{6DBC486D-4FAB-B746-8B02-8D7C842291C6}" type="slidenum">
              <a:rPr lang="en-US" noProof="0" smtClean="0"/>
              <a:pPr/>
              <a:t>34</a:t>
            </a:fld>
            <a:endParaRPr lang="en-US" noProof="0" dirty="0"/>
          </a:p>
        </p:txBody>
      </p:sp>
      <p:sp>
        <p:nvSpPr>
          <p:cNvPr id="21" name="TextBox 20">
            <a:extLst>
              <a:ext uri="{FF2B5EF4-FFF2-40B4-BE49-F238E27FC236}">
                <a16:creationId xmlns:a16="http://schemas.microsoft.com/office/drawing/2014/main" id="{E334BAE7-2748-772E-0627-F3CED3B0AC20}"/>
              </a:ext>
            </a:extLst>
          </p:cNvPr>
          <p:cNvSpPr txBox="1"/>
          <p:nvPr/>
        </p:nvSpPr>
        <p:spPr>
          <a:xfrm>
            <a:off x="790246" y="3931931"/>
            <a:ext cx="2654325" cy="1169551"/>
          </a:xfrm>
          <a:prstGeom prst="rect">
            <a:avLst/>
          </a:prstGeom>
          <a:noFill/>
        </p:spPr>
        <p:txBody>
          <a:bodyPr wrap="square" rtlCol="0">
            <a:spAutoFit/>
          </a:bodyPr>
          <a:lstStyle/>
          <a:p>
            <a:pPr algn="r"/>
            <a:r>
              <a:rPr lang="en-US" sz="1400" b="1" noProof="0" dirty="0"/>
              <a:t>Changes in 50% response rates over time in first versus second episodes (n=130)</a:t>
            </a:r>
            <a:r>
              <a:rPr lang="en-US" sz="1400" baseline="30000" noProof="0" dirty="0"/>
              <a:t>1,</a:t>
            </a:r>
            <a:r>
              <a:rPr lang="en-US" sz="1400" b="1" baseline="30000" noProof="0" dirty="0"/>
              <a:t>a</a:t>
            </a:r>
          </a:p>
          <a:p>
            <a:pPr algn="r"/>
            <a:endParaRPr lang="en-US" sz="1400" noProof="0" dirty="0"/>
          </a:p>
        </p:txBody>
      </p:sp>
      <p:cxnSp>
        <p:nvCxnSpPr>
          <p:cNvPr id="23" name="Straight Connector 22">
            <a:extLst>
              <a:ext uri="{FF2B5EF4-FFF2-40B4-BE49-F238E27FC236}">
                <a16:creationId xmlns:a16="http://schemas.microsoft.com/office/drawing/2014/main" id="{20D45C12-434D-88B5-61A0-3CC869405CC8}"/>
              </a:ext>
            </a:extLst>
          </p:cNvPr>
          <p:cNvCxnSpPr>
            <a:cxnSpLocks/>
          </p:cNvCxnSpPr>
          <p:nvPr/>
        </p:nvCxnSpPr>
        <p:spPr>
          <a:xfrm>
            <a:off x="4380919" y="3533171"/>
            <a:ext cx="0" cy="1742779"/>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nvGrpSpPr>
          <p:cNvPr id="37" name="Group 36">
            <a:extLst>
              <a:ext uri="{FF2B5EF4-FFF2-40B4-BE49-F238E27FC236}">
                <a16:creationId xmlns:a16="http://schemas.microsoft.com/office/drawing/2014/main" id="{CDFE9EED-72AF-DB4F-8B99-BAF2FD72A47F}"/>
              </a:ext>
            </a:extLst>
          </p:cNvPr>
          <p:cNvGrpSpPr/>
          <p:nvPr/>
        </p:nvGrpSpPr>
        <p:grpSpPr>
          <a:xfrm>
            <a:off x="4305006" y="3533171"/>
            <a:ext cx="76629" cy="1392713"/>
            <a:chOff x="4718690" y="3612333"/>
            <a:chExt cx="1760573" cy="1392713"/>
          </a:xfrm>
        </p:grpSpPr>
        <p:cxnSp>
          <p:nvCxnSpPr>
            <p:cNvPr id="28" name="Straight Connector 27">
              <a:extLst>
                <a:ext uri="{FF2B5EF4-FFF2-40B4-BE49-F238E27FC236}">
                  <a16:creationId xmlns:a16="http://schemas.microsoft.com/office/drawing/2014/main" id="{CFDAE12C-48FA-5ECD-9D24-09D653377061}"/>
                </a:ext>
              </a:extLst>
            </p:cNvPr>
            <p:cNvCxnSpPr>
              <a:cxnSpLocks/>
            </p:cNvCxnSpPr>
            <p:nvPr/>
          </p:nvCxnSpPr>
          <p:spPr>
            <a:xfrm flipH="1">
              <a:off x="4718690" y="5005046"/>
              <a:ext cx="1760573"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3D77661-EBDC-F40A-5784-C9C98DDAFF0C}"/>
                </a:ext>
              </a:extLst>
            </p:cNvPr>
            <p:cNvCxnSpPr>
              <a:cxnSpLocks/>
            </p:cNvCxnSpPr>
            <p:nvPr/>
          </p:nvCxnSpPr>
          <p:spPr>
            <a:xfrm flipH="1">
              <a:off x="4718690" y="4655459"/>
              <a:ext cx="1760573"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ECDB6E66-4437-1390-C6B4-2C8F6E87F9D9}"/>
                </a:ext>
              </a:extLst>
            </p:cNvPr>
            <p:cNvCxnSpPr>
              <a:cxnSpLocks/>
            </p:cNvCxnSpPr>
            <p:nvPr/>
          </p:nvCxnSpPr>
          <p:spPr>
            <a:xfrm flipH="1">
              <a:off x="4718690" y="4302373"/>
              <a:ext cx="1760573"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BA3FC270-6B78-745C-86EC-7422097D9AB5}"/>
                </a:ext>
              </a:extLst>
            </p:cNvPr>
            <p:cNvCxnSpPr>
              <a:cxnSpLocks/>
            </p:cNvCxnSpPr>
            <p:nvPr/>
          </p:nvCxnSpPr>
          <p:spPr>
            <a:xfrm flipH="1">
              <a:off x="4718690" y="3961359"/>
              <a:ext cx="1760573"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C5976223-67C7-8559-BED2-ED1420230E91}"/>
                </a:ext>
              </a:extLst>
            </p:cNvPr>
            <p:cNvCxnSpPr>
              <a:cxnSpLocks/>
            </p:cNvCxnSpPr>
            <p:nvPr/>
          </p:nvCxnSpPr>
          <p:spPr>
            <a:xfrm flipH="1">
              <a:off x="4718690" y="3612333"/>
              <a:ext cx="1760573"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47" name="Group 46">
            <a:extLst>
              <a:ext uri="{FF2B5EF4-FFF2-40B4-BE49-F238E27FC236}">
                <a16:creationId xmlns:a16="http://schemas.microsoft.com/office/drawing/2014/main" id="{0D820B6B-CA47-0E8E-6F06-53BFAC4BE5BB}"/>
              </a:ext>
            </a:extLst>
          </p:cNvPr>
          <p:cNvGrpSpPr/>
          <p:nvPr/>
        </p:nvGrpSpPr>
        <p:grpSpPr>
          <a:xfrm>
            <a:off x="4593058" y="3617982"/>
            <a:ext cx="576984" cy="1648579"/>
            <a:chOff x="5060219" y="3697144"/>
            <a:chExt cx="576984" cy="1648579"/>
          </a:xfrm>
        </p:grpSpPr>
        <p:sp>
          <p:nvSpPr>
            <p:cNvPr id="39" name="Rectangle 38">
              <a:extLst>
                <a:ext uri="{FF2B5EF4-FFF2-40B4-BE49-F238E27FC236}">
                  <a16:creationId xmlns:a16="http://schemas.microsoft.com/office/drawing/2014/main" id="{449243F4-6C18-4A81-FB56-45042F6B4B94}"/>
                </a:ext>
              </a:extLst>
            </p:cNvPr>
            <p:cNvSpPr/>
            <p:nvPr/>
          </p:nvSpPr>
          <p:spPr>
            <a:xfrm>
              <a:off x="5060219" y="3697144"/>
              <a:ext cx="252646" cy="1648579"/>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0" name="Rectangle 39">
              <a:extLst>
                <a:ext uri="{FF2B5EF4-FFF2-40B4-BE49-F238E27FC236}">
                  <a16:creationId xmlns:a16="http://schemas.microsoft.com/office/drawing/2014/main" id="{F6BBC2F2-7643-BC28-3C53-7A532E7ECEDF}"/>
                </a:ext>
              </a:extLst>
            </p:cNvPr>
            <p:cNvSpPr/>
            <p:nvPr/>
          </p:nvSpPr>
          <p:spPr>
            <a:xfrm>
              <a:off x="5384557" y="4400062"/>
              <a:ext cx="252646" cy="945661"/>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46" name="Group 45">
            <a:extLst>
              <a:ext uri="{FF2B5EF4-FFF2-40B4-BE49-F238E27FC236}">
                <a16:creationId xmlns:a16="http://schemas.microsoft.com/office/drawing/2014/main" id="{880E12A5-8C11-7FC5-D768-FACED0E41402}"/>
              </a:ext>
            </a:extLst>
          </p:cNvPr>
          <p:cNvGrpSpPr/>
          <p:nvPr/>
        </p:nvGrpSpPr>
        <p:grpSpPr>
          <a:xfrm>
            <a:off x="5374145" y="3640961"/>
            <a:ext cx="576984" cy="1625600"/>
            <a:chOff x="5822086" y="3720123"/>
            <a:chExt cx="576984" cy="1625600"/>
          </a:xfrm>
        </p:grpSpPr>
        <p:sp>
          <p:nvSpPr>
            <p:cNvPr id="41" name="Rectangle 40">
              <a:extLst>
                <a:ext uri="{FF2B5EF4-FFF2-40B4-BE49-F238E27FC236}">
                  <a16:creationId xmlns:a16="http://schemas.microsoft.com/office/drawing/2014/main" id="{CC990127-DEED-84DA-0617-3E048AECE78E}"/>
                </a:ext>
              </a:extLst>
            </p:cNvPr>
            <p:cNvSpPr/>
            <p:nvPr/>
          </p:nvSpPr>
          <p:spPr>
            <a:xfrm>
              <a:off x="5822086" y="3720123"/>
              <a:ext cx="252646" cy="16256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2" name="Rectangle 41">
              <a:extLst>
                <a:ext uri="{FF2B5EF4-FFF2-40B4-BE49-F238E27FC236}">
                  <a16:creationId xmlns:a16="http://schemas.microsoft.com/office/drawing/2014/main" id="{DD669FB8-B996-7BCD-7602-8E22700C10DC}"/>
                </a:ext>
              </a:extLst>
            </p:cNvPr>
            <p:cNvSpPr/>
            <p:nvPr/>
          </p:nvSpPr>
          <p:spPr>
            <a:xfrm>
              <a:off x="6146424" y="4646246"/>
              <a:ext cx="252646" cy="69947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grpSp>
        <p:nvGrpSpPr>
          <p:cNvPr id="45" name="Group 44">
            <a:extLst>
              <a:ext uri="{FF2B5EF4-FFF2-40B4-BE49-F238E27FC236}">
                <a16:creationId xmlns:a16="http://schemas.microsoft.com/office/drawing/2014/main" id="{7053FF7B-F654-A550-9674-29F1DF64A61C}"/>
              </a:ext>
            </a:extLst>
          </p:cNvPr>
          <p:cNvGrpSpPr/>
          <p:nvPr/>
        </p:nvGrpSpPr>
        <p:grpSpPr>
          <a:xfrm>
            <a:off x="6155232" y="3527638"/>
            <a:ext cx="576984" cy="1738923"/>
            <a:chOff x="6542666" y="3606800"/>
            <a:chExt cx="576984" cy="1738923"/>
          </a:xfrm>
        </p:grpSpPr>
        <p:sp>
          <p:nvSpPr>
            <p:cNvPr id="43" name="Rectangle 42">
              <a:extLst>
                <a:ext uri="{FF2B5EF4-FFF2-40B4-BE49-F238E27FC236}">
                  <a16:creationId xmlns:a16="http://schemas.microsoft.com/office/drawing/2014/main" id="{83204230-34B8-703B-9DE8-C3517FE27E06}"/>
                </a:ext>
              </a:extLst>
            </p:cNvPr>
            <p:cNvSpPr/>
            <p:nvPr/>
          </p:nvSpPr>
          <p:spPr>
            <a:xfrm>
              <a:off x="6542666" y="3606800"/>
              <a:ext cx="252646" cy="173892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44" name="Rectangle 43">
              <a:extLst>
                <a:ext uri="{FF2B5EF4-FFF2-40B4-BE49-F238E27FC236}">
                  <a16:creationId xmlns:a16="http://schemas.microsoft.com/office/drawing/2014/main" id="{1AD92931-5DC7-1860-87EF-EBA223DB2505}"/>
                </a:ext>
              </a:extLst>
            </p:cNvPr>
            <p:cNvSpPr/>
            <p:nvPr/>
          </p:nvSpPr>
          <p:spPr>
            <a:xfrm>
              <a:off x="6867004" y="4646246"/>
              <a:ext cx="252646" cy="699477"/>
            </a:xfrm>
            <a:prstGeom prst="rect">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cxnSp>
        <p:nvCxnSpPr>
          <p:cNvPr id="25" name="Straight Connector 24">
            <a:extLst>
              <a:ext uri="{FF2B5EF4-FFF2-40B4-BE49-F238E27FC236}">
                <a16:creationId xmlns:a16="http://schemas.microsoft.com/office/drawing/2014/main" id="{EAAA56A7-A939-0BEF-CB9E-EA0A5A5612E4}"/>
              </a:ext>
            </a:extLst>
          </p:cNvPr>
          <p:cNvCxnSpPr>
            <a:cxnSpLocks/>
          </p:cNvCxnSpPr>
          <p:nvPr/>
        </p:nvCxnSpPr>
        <p:spPr>
          <a:xfrm flipH="1">
            <a:off x="4312755" y="5275951"/>
            <a:ext cx="2469901"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sp>
        <p:nvSpPr>
          <p:cNvPr id="48" name="TextBox 47">
            <a:extLst>
              <a:ext uri="{FF2B5EF4-FFF2-40B4-BE49-F238E27FC236}">
                <a16:creationId xmlns:a16="http://schemas.microsoft.com/office/drawing/2014/main" id="{A3A0252A-8580-A0C6-7A0F-D32104BB462A}"/>
              </a:ext>
            </a:extLst>
          </p:cNvPr>
          <p:cNvSpPr txBox="1"/>
          <p:nvPr/>
        </p:nvSpPr>
        <p:spPr>
          <a:xfrm>
            <a:off x="3927269" y="3446170"/>
            <a:ext cx="347852" cy="161583"/>
          </a:xfrm>
          <a:prstGeom prst="rect">
            <a:avLst/>
          </a:prstGeom>
          <a:noFill/>
        </p:spPr>
        <p:txBody>
          <a:bodyPr wrap="none" lIns="0" tIns="0" rIns="0" bIns="0" rtlCol="0">
            <a:spAutoFit/>
          </a:bodyPr>
          <a:lstStyle/>
          <a:p>
            <a:pPr algn="r"/>
            <a:r>
              <a:rPr lang="en-US" sz="1050" noProof="0" dirty="0">
                <a:solidFill>
                  <a:schemeClr val="tx2"/>
                </a:solidFill>
              </a:rPr>
              <a:t>100%</a:t>
            </a:r>
          </a:p>
        </p:txBody>
      </p:sp>
      <p:sp>
        <p:nvSpPr>
          <p:cNvPr id="50" name="TextBox 49">
            <a:extLst>
              <a:ext uri="{FF2B5EF4-FFF2-40B4-BE49-F238E27FC236}">
                <a16:creationId xmlns:a16="http://schemas.microsoft.com/office/drawing/2014/main" id="{E7F52BC8-5377-1579-5835-3BABE1C2A795}"/>
              </a:ext>
            </a:extLst>
          </p:cNvPr>
          <p:cNvSpPr txBox="1"/>
          <p:nvPr/>
        </p:nvSpPr>
        <p:spPr>
          <a:xfrm>
            <a:off x="4004213" y="3801847"/>
            <a:ext cx="270908" cy="161583"/>
          </a:xfrm>
          <a:prstGeom prst="rect">
            <a:avLst/>
          </a:prstGeom>
          <a:noFill/>
        </p:spPr>
        <p:txBody>
          <a:bodyPr wrap="none" lIns="0" tIns="0" rIns="0" bIns="0" rtlCol="0">
            <a:spAutoFit/>
          </a:bodyPr>
          <a:lstStyle/>
          <a:p>
            <a:pPr algn="r"/>
            <a:r>
              <a:rPr lang="en-US" sz="1050" noProof="0" dirty="0">
                <a:solidFill>
                  <a:schemeClr val="tx2"/>
                </a:solidFill>
              </a:rPr>
              <a:t>80%</a:t>
            </a:r>
          </a:p>
        </p:txBody>
      </p:sp>
      <p:sp>
        <p:nvSpPr>
          <p:cNvPr id="52" name="TextBox 51">
            <a:extLst>
              <a:ext uri="{FF2B5EF4-FFF2-40B4-BE49-F238E27FC236}">
                <a16:creationId xmlns:a16="http://schemas.microsoft.com/office/drawing/2014/main" id="{C5562221-05AA-62EE-D9A4-1A146787A88B}"/>
              </a:ext>
            </a:extLst>
          </p:cNvPr>
          <p:cNvSpPr txBox="1"/>
          <p:nvPr/>
        </p:nvSpPr>
        <p:spPr>
          <a:xfrm>
            <a:off x="4004213" y="4145406"/>
            <a:ext cx="270908" cy="161583"/>
          </a:xfrm>
          <a:prstGeom prst="rect">
            <a:avLst/>
          </a:prstGeom>
          <a:noFill/>
        </p:spPr>
        <p:txBody>
          <a:bodyPr wrap="none" lIns="0" tIns="0" rIns="0" bIns="0" rtlCol="0">
            <a:spAutoFit/>
          </a:bodyPr>
          <a:lstStyle/>
          <a:p>
            <a:pPr algn="r"/>
            <a:r>
              <a:rPr lang="en-US" sz="1050" noProof="0" dirty="0">
                <a:solidFill>
                  <a:schemeClr val="tx2"/>
                </a:solidFill>
              </a:rPr>
              <a:t>60%</a:t>
            </a:r>
          </a:p>
        </p:txBody>
      </p:sp>
      <p:sp>
        <p:nvSpPr>
          <p:cNvPr id="54" name="TextBox 53">
            <a:extLst>
              <a:ext uri="{FF2B5EF4-FFF2-40B4-BE49-F238E27FC236}">
                <a16:creationId xmlns:a16="http://schemas.microsoft.com/office/drawing/2014/main" id="{2177C66B-357B-4762-56C5-D2E6A95DE6DC}"/>
              </a:ext>
            </a:extLst>
          </p:cNvPr>
          <p:cNvSpPr txBox="1"/>
          <p:nvPr/>
        </p:nvSpPr>
        <p:spPr>
          <a:xfrm>
            <a:off x="4004213" y="4495505"/>
            <a:ext cx="270908" cy="161583"/>
          </a:xfrm>
          <a:prstGeom prst="rect">
            <a:avLst/>
          </a:prstGeom>
          <a:noFill/>
        </p:spPr>
        <p:txBody>
          <a:bodyPr wrap="none" lIns="0" tIns="0" rIns="0" bIns="0" rtlCol="0">
            <a:spAutoFit/>
          </a:bodyPr>
          <a:lstStyle/>
          <a:p>
            <a:pPr algn="r"/>
            <a:r>
              <a:rPr lang="en-US" sz="1050" noProof="0" dirty="0">
                <a:solidFill>
                  <a:schemeClr val="tx2"/>
                </a:solidFill>
              </a:rPr>
              <a:t>40%</a:t>
            </a:r>
          </a:p>
        </p:txBody>
      </p:sp>
      <p:sp>
        <p:nvSpPr>
          <p:cNvPr id="56" name="TextBox 55">
            <a:extLst>
              <a:ext uri="{FF2B5EF4-FFF2-40B4-BE49-F238E27FC236}">
                <a16:creationId xmlns:a16="http://schemas.microsoft.com/office/drawing/2014/main" id="{B59EA8FE-914F-E580-42A9-31F4553CC2DC}"/>
              </a:ext>
            </a:extLst>
          </p:cNvPr>
          <p:cNvSpPr txBox="1"/>
          <p:nvPr/>
        </p:nvSpPr>
        <p:spPr>
          <a:xfrm>
            <a:off x="4004213" y="4845092"/>
            <a:ext cx="270908" cy="161583"/>
          </a:xfrm>
          <a:prstGeom prst="rect">
            <a:avLst/>
          </a:prstGeom>
          <a:noFill/>
        </p:spPr>
        <p:txBody>
          <a:bodyPr wrap="none" lIns="0" tIns="0" rIns="0" bIns="0" rtlCol="0">
            <a:spAutoFit/>
          </a:bodyPr>
          <a:lstStyle/>
          <a:p>
            <a:pPr algn="r"/>
            <a:r>
              <a:rPr lang="en-US" sz="1050" noProof="0" dirty="0">
                <a:solidFill>
                  <a:schemeClr val="tx2"/>
                </a:solidFill>
              </a:rPr>
              <a:t>20%</a:t>
            </a:r>
          </a:p>
        </p:txBody>
      </p:sp>
      <p:sp>
        <p:nvSpPr>
          <p:cNvPr id="58" name="TextBox 57">
            <a:extLst>
              <a:ext uri="{FF2B5EF4-FFF2-40B4-BE49-F238E27FC236}">
                <a16:creationId xmlns:a16="http://schemas.microsoft.com/office/drawing/2014/main" id="{38ABDF74-86BC-4E8F-03ED-E3CCD9EC222F}"/>
              </a:ext>
            </a:extLst>
          </p:cNvPr>
          <p:cNvSpPr txBox="1"/>
          <p:nvPr/>
        </p:nvSpPr>
        <p:spPr>
          <a:xfrm>
            <a:off x="4081158" y="5200470"/>
            <a:ext cx="193963" cy="161583"/>
          </a:xfrm>
          <a:prstGeom prst="rect">
            <a:avLst/>
          </a:prstGeom>
          <a:noFill/>
        </p:spPr>
        <p:txBody>
          <a:bodyPr wrap="none" lIns="0" tIns="0" rIns="0" bIns="0" rtlCol="0">
            <a:spAutoFit/>
          </a:bodyPr>
          <a:lstStyle/>
          <a:p>
            <a:pPr algn="r"/>
            <a:r>
              <a:rPr lang="en-US" sz="1050" noProof="0" dirty="0">
                <a:solidFill>
                  <a:schemeClr val="tx2"/>
                </a:solidFill>
              </a:rPr>
              <a:t>0%</a:t>
            </a:r>
          </a:p>
        </p:txBody>
      </p:sp>
      <p:sp>
        <p:nvSpPr>
          <p:cNvPr id="59" name="TextBox 58">
            <a:extLst>
              <a:ext uri="{FF2B5EF4-FFF2-40B4-BE49-F238E27FC236}">
                <a16:creationId xmlns:a16="http://schemas.microsoft.com/office/drawing/2014/main" id="{A74A64E2-3BA5-ACE9-AE4D-3466A0E0BE9E}"/>
              </a:ext>
            </a:extLst>
          </p:cNvPr>
          <p:cNvSpPr txBox="1"/>
          <p:nvPr/>
        </p:nvSpPr>
        <p:spPr>
          <a:xfrm rot="16200000">
            <a:off x="3045383" y="4321091"/>
            <a:ext cx="1349024" cy="184666"/>
          </a:xfrm>
          <a:prstGeom prst="rect">
            <a:avLst/>
          </a:prstGeom>
          <a:noFill/>
        </p:spPr>
        <p:txBody>
          <a:bodyPr wrap="none" lIns="0" tIns="0" rIns="0" bIns="0" rtlCol="0">
            <a:spAutoFit/>
          </a:bodyPr>
          <a:lstStyle/>
          <a:p>
            <a:pPr algn="ctr"/>
            <a:r>
              <a:rPr lang="en-US" sz="1200" b="1" noProof="0" dirty="0">
                <a:solidFill>
                  <a:schemeClr val="tx2"/>
                </a:solidFill>
              </a:rPr>
              <a:t>50% response rate</a:t>
            </a:r>
          </a:p>
        </p:txBody>
      </p:sp>
      <p:sp>
        <p:nvSpPr>
          <p:cNvPr id="60" name="TextBox 59">
            <a:extLst>
              <a:ext uri="{FF2B5EF4-FFF2-40B4-BE49-F238E27FC236}">
                <a16:creationId xmlns:a16="http://schemas.microsoft.com/office/drawing/2014/main" id="{4EEDD76E-B10A-C3B1-6CE2-7E32893614B7}"/>
              </a:ext>
            </a:extLst>
          </p:cNvPr>
          <p:cNvSpPr txBox="1"/>
          <p:nvPr/>
        </p:nvSpPr>
        <p:spPr>
          <a:xfrm>
            <a:off x="4655187" y="3492426"/>
            <a:ext cx="158698" cy="161583"/>
          </a:xfrm>
          <a:prstGeom prst="rect">
            <a:avLst/>
          </a:prstGeom>
          <a:noFill/>
        </p:spPr>
        <p:txBody>
          <a:bodyPr wrap="none" lIns="0" tIns="0" rIns="0" bIns="0" rtlCol="0">
            <a:spAutoFit/>
          </a:bodyPr>
          <a:lstStyle/>
          <a:p>
            <a:pPr algn="r"/>
            <a:r>
              <a:rPr lang="en-US" sz="1050" b="1" noProof="0" dirty="0">
                <a:solidFill>
                  <a:schemeClr val="tx2"/>
                </a:solidFill>
                <a:cs typeface="Times New Roman" panose="02020603050405020304" pitchFamily="18" charset="0"/>
              </a:rPr>
              <a:t>***</a:t>
            </a:r>
          </a:p>
        </p:txBody>
      </p:sp>
      <p:sp>
        <p:nvSpPr>
          <p:cNvPr id="61" name="TextBox 60">
            <a:extLst>
              <a:ext uri="{FF2B5EF4-FFF2-40B4-BE49-F238E27FC236}">
                <a16:creationId xmlns:a16="http://schemas.microsoft.com/office/drawing/2014/main" id="{42161B5B-C43B-C6E5-5BC7-2C5AC0547EB4}"/>
              </a:ext>
            </a:extLst>
          </p:cNvPr>
          <p:cNvSpPr txBox="1"/>
          <p:nvPr/>
        </p:nvSpPr>
        <p:spPr>
          <a:xfrm>
            <a:off x="5441292" y="3492426"/>
            <a:ext cx="158698" cy="161583"/>
          </a:xfrm>
          <a:prstGeom prst="rect">
            <a:avLst/>
          </a:prstGeom>
          <a:noFill/>
        </p:spPr>
        <p:txBody>
          <a:bodyPr wrap="none" lIns="0" tIns="0" rIns="0" bIns="0" rtlCol="0">
            <a:spAutoFit/>
          </a:bodyPr>
          <a:lstStyle/>
          <a:p>
            <a:pPr algn="r"/>
            <a:r>
              <a:rPr lang="en-US" sz="1050" b="1" noProof="0" dirty="0">
                <a:solidFill>
                  <a:schemeClr val="tx2"/>
                </a:solidFill>
                <a:cs typeface="Times New Roman" panose="02020603050405020304" pitchFamily="18" charset="0"/>
              </a:rPr>
              <a:t>***</a:t>
            </a:r>
          </a:p>
        </p:txBody>
      </p:sp>
      <p:sp>
        <p:nvSpPr>
          <p:cNvPr id="62" name="TextBox 61">
            <a:extLst>
              <a:ext uri="{FF2B5EF4-FFF2-40B4-BE49-F238E27FC236}">
                <a16:creationId xmlns:a16="http://schemas.microsoft.com/office/drawing/2014/main" id="{D2C97AED-1213-6D75-221A-09C10A27C300}"/>
              </a:ext>
            </a:extLst>
          </p:cNvPr>
          <p:cNvSpPr txBox="1"/>
          <p:nvPr/>
        </p:nvSpPr>
        <p:spPr>
          <a:xfrm>
            <a:off x="6217148" y="3423999"/>
            <a:ext cx="158698" cy="161583"/>
          </a:xfrm>
          <a:prstGeom prst="rect">
            <a:avLst/>
          </a:prstGeom>
          <a:noFill/>
        </p:spPr>
        <p:txBody>
          <a:bodyPr wrap="none" lIns="0" tIns="0" rIns="0" bIns="0" rtlCol="0">
            <a:spAutoFit/>
          </a:bodyPr>
          <a:lstStyle/>
          <a:p>
            <a:pPr algn="r"/>
            <a:r>
              <a:rPr lang="en-US" sz="1050" b="1" noProof="0" dirty="0">
                <a:solidFill>
                  <a:schemeClr val="tx2"/>
                </a:solidFill>
                <a:cs typeface="Times New Roman" panose="02020603050405020304" pitchFamily="18" charset="0"/>
              </a:rPr>
              <a:t>***</a:t>
            </a:r>
          </a:p>
        </p:txBody>
      </p:sp>
      <p:sp>
        <p:nvSpPr>
          <p:cNvPr id="64" name="TextBox 63">
            <a:extLst>
              <a:ext uri="{FF2B5EF4-FFF2-40B4-BE49-F238E27FC236}">
                <a16:creationId xmlns:a16="http://schemas.microsoft.com/office/drawing/2014/main" id="{39258F98-126A-E1E2-E07A-85094B545EAD}"/>
              </a:ext>
            </a:extLst>
          </p:cNvPr>
          <p:cNvSpPr txBox="1"/>
          <p:nvPr/>
        </p:nvSpPr>
        <p:spPr>
          <a:xfrm>
            <a:off x="4804606" y="5298617"/>
            <a:ext cx="153888" cy="161583"/>
          </a:xfrm>
          <a:prstGeom prst="rect">
            <a:avLst/>
          </a:prstGeom>
          <a:noFill/>
        </p:spPr>
        <p:txBody>
          <a:bodyPr wrap="none" lIns="0" tIns="0" rIns="0" bIns="0" rtlCol="0">
            <a:spAutoFit/>
          </a:bodyPr>
          <a:lstStyle/>
          <a:p>
            <a:pPr algn="ctr"/>
            <a:r>
              <a:rPr lang="en-US" sz="1050" noProof="0" dirty="0">
                <a:solidFill>
                  <a:schemeClr val="tx2"/>
                </a:solidFill>
              </a:rPr>
              <a:t>51</a:t>
            </a:r>
          </a:p>
        </p:txBody>
      </p:sp>
      <p:sp>
        <p:nvSpPr>
          <p:cNvPr id="65" name="TextBox 64">
            <a:extLst>
              <a:ext uri="{FF2B5EF4-FFF2-40B4-BE49-F238E27FC236}">
                <a16:creationId xmlns:a16="http://schemas.microsoft.com/office/drawing/2014/main" id="{40CF9C5E-124E-87DE-CBC1-B82008B80313}"/>
              </a:ext>
            </a:extLst>
          </p:cNvPr>
          <p:cNvSpPr txBox="1"/>
          <p:nvPr/>
        </p:nvSpPr>
        <p:spPr>
          <a:xfrm>
            <a:off x="5585693" y="5298617"/>
            <a:ext cx="153888" cy="161583"/>
          </a:xfrm>
          <a:prstGeom prst="rect">
            <a:avLst/>
          </a:prstGeom>
          <a:noFill/>
        </p:spPr>
        <p:txBody>
          <a:bodyPr wrap="none" lIns="0" tIns="0" rIns="0" bIns="0" rtlCol="0">
            <a:spAutoFit/>
          </a:bodyPr>
          <a:lstStyle/>
          <a:p>
            <a:pPr algn="ctr"/>
            <a:r>
              <a:rPr lang="en-US" sz="1050" noProof="0" dirty="0">
                <a:solidFill>
                  <a:schemeClr val="tx2"/>
                </a:solidFill>
              </a:rPr>
              <a:t>55</a:t>
            </a:r>
          </a:p>
        </p:txBody>
      </p:sp>
      <p:sp>
        <p:nvSpPr>
          <p:cNvPr id="66" name="TextBox 65">
            <a:extLst>
              <a:ext uri="{FF2B5EF4-FFF2-40B4-BE49-F238E27FC236}">
                <a16:creationId xmlns:a16="http://schemas.microsoft.com/office/drawing/2014/main" id="{2E74C9C5-CAF4-7AEF-4FC1-9E6343A5C24E}"/>
              </a:ext>
            </a:extLst>
          </p:cNvPr>
          <p:cNvSpPr txBox="1"/>
          <p:nvPr/>
        </p:nvSpPr>
        <p:spPr>
          <a:xfrm>
            <a:off x="6366780" y="5298617"/>
            <a:ext cx="153888" cy="161583"/>
          </a:xfrm>
          <a:prstGeom prst="rect">
            <a:avLst/>
          </a:prstGeom>
          <a:noFill/>
        </p:spPr>
        <p:txBody>
          <a:bodyPr wrap="none" lIns="0" tIns="0" rIns="0" bIns="0" rtlCol="0">
            <a:spAutoFit/>
          </a:bodyPr>
          <a:lstStyle/>
          <a:p>
            <a:pPr algn="ctr"/>
            <a:r>
              <a:rPr lang="en-US" sz="1050" noProof="0" dirty="0">
                <a:solidFill>
                  <a:schemeClr val="tx2"/>
                </a:solidFill>
              </a:rPr>
              <a:t>59</a:t>
            </a:r>
          </a:p>
        </p:txBody>
      </p:sp>
      <p:sp>
        <p:nvSpPr>
          <p:cNvPr id="67" name="TextBox 66">
            <a:extLst>
              <a:ext uri="{FF2B5EF4-FFF2-40B4-BE49-F238E27FC236}">
                <a16:creationId xmlns:a16="http://schemas.microsoft.com/office/drawing/2014/main" id="{B8EF4B35-7B0D-0595-2122-442F74455A81}"/>
              </a:ext>
            </a:extLst>
          </p:cNvPr>
          <p:cNvSpPr txBox="1"/>
          <p:nvPr/>
        </p:nvSpPr>
        <p:spPr>
          <a:xfrm>
            <a:off x="5422253" y="5457020"/>
            <a:ext cx="480773" cy="184666"/>
          </a:xfrm>
          <a:prstGeom prst="rect">
            <a:avLst/>
          </a:prstGeom>
          <a:noFill/>
        </p:spPr>
        <p:txBody>
          <a:bodyPr wrap="none" lIns="0" tIns="0" rIns="0" bIns="0" rtlCol="0">
            <a:spAutoFit/>
          </a:bodyPr>
          <a:lstStyle/>
          <a:p>
            <a:pPr algn="ctr"/>
            <a:r>
              <a:rPr lang="en-US" sz="1200" b="1" noProof="0" dirty="0">
                <a:solidFill>
                  <a:schemeClr val="tx2"/>
                </a:solidFill>
              </a:rPr>
              <a:t>Weeks</a:t>
            </a:r>
          </a:p>
        </p:txBody>
      </p:sp>
      <p:grpSp>
        <p:nvGrpSpPr>
          <p:cNvPr id="72" name="Group 71">
            <a:extLst>
              <a:ext uri="{FF2B5EF4-FFF2-40B4-BE49-F238E27FC236}">
                <a16:creationId xmlns:a16="http://schemas.microsoft.com/office/drawing/2014/main" id="{3386A28F-74B3-659D-9537-95554839267F}"/>
              </a:ext>
            </a:extLst>
          </p:cNvPr>
          <p:cNvGrpSpPr/>
          <p:nvPr/>
        </p:nvGrpSpPr>
        <p:grpSpPr>
          <a:xfrm>
            <a:off x="6922997" y="4129819"/>
            <a:ext cx="852452" cy="446477"/>
            <a:chOff x="7173522" y="3173175"/>
            <a:chExt cx="852452" cy="446477"/>
          </a:xfrm>
        </p:grpSpPr>
        <p:sp>
          <p:nvSpPr>
            <p:cNvPr id="68" name="TextBox 67">
              <a:extLst>
                <a:ext uri="{FF2B5EF4-FFF2-40B4-BE49-F238E27FC236}">
                  <a16:creationId xmlns:a16="http://schemas.microsoft.com/office/drawing/2014/main" id="{03456D66-0B0D-0924-0B0F-6D196530C102}"/>
                </a:ext>
              </a:extLst>
            </p:cNvPr>
            <p:cNvSpPr txBox="1"/>
            <p:nvPr/>
          </p:nvSpPr>
          <p:spPr>
            <a:xfrm>
              <a:off x="7424847" y="3173175"/>
              <a:ext cx="601127" cy="161583"/>
            </a:xfrm>
            <a:prstGeom prst="rect">
              <a:avLst/>
            </a:prstGeom>
            <a:noFill/>
          </p:spPr>
          <p:txBody>
            <a:bodyPr wrap="none" lIns="0" tIns="0" rIns="0" bIns="0" rtlCol="0" anchor="ctr">
              <a:spAutoFit/>
            </a:bodyPr>
            <a:lstStyle/>
            <a:p>
              <a:r>
                <a:rPr lang="en-US" sz="1050" noProof="0" dirty="0">
                  <a:solidFill>
                    <a:schemeClr val="tx2"/>
                  </a:solidFill>
                </a:rPr>
                <a:t>Episode 1</a:t>
              </a:r>
            </a:p>
          </p:txBody>
        </p:sp>
        <p:sp>
          <p:nvSpPr>
            <p:cNvPr id="69" name="TextBox 68">
              <a:extLst>
                <a:ext uri="{FF2B5EF4-FFF2-40B4-BE49-F238E27FC236}">
                  <a16:creationId xmlns:a16="http://schemas.microsoft.com/office/drawing/2014/main" id="{9179F433-9FB4-9ECE-0920-4022968C0D86}"/>
                </a:ext>
              </a:extLst>
            </p:cNvPr>
            <p:cNvSpPr txBox="1"/>
            <p:nvPr/>
          </p:nvSpPr>
          <p:spPr>
            <a:xfrm>
              <a:off x="7424847" y="3458069"/>
              <a:ext cx="601127" cy="161583"/>
            </a:xfrm>
            <a:prstGeom prst="rect">
              <a:avLst/>
            </a:prstGeom>
            <a:noFill/>
          </p:spPr>
          <p:txBody>
            <a:bodyPr wrap="none" lIns="0" tIns="0" rIns="0" bIns="0" rtlCol="0" anchor="ctr">
              <a:spAutoFit/>
            </a:bodyPr>
            <a:lstStyle/>
            <a:p>
              <a:r>
                <a:rPr lang="en-US" sz="1050" noProof="0" dirty="0">
                  <a:solidFill>
                    <a:schemeClr val="tx2"/>
                  </a:solidFill>
                </a:rPr>
                <a:t>Episode 2</a:t>
              </a:r>
            </a:p>
          </p:txBody>
        </p:sp>
        <p:sp>
          <p:nvSpPr>
            <p:cNvPr id="70" name="Rectangle 69">
              <a:extLst>
                <a:ext uri="{FF2B5EF4-FFF2-40B4-BE49-F238E27FC236}">
                  <a16:creationId xmlns:a16="http://schemas.microsoft.com/office/drawing/2014/main" id="{EFCDDD87-F6D1-19FC-9915-56372D24FF4F}"/>
                </a:ext>
              </a:extLst>
            </p:cNvPr>
            <p:cNvSpPr/>
            <p:nvPr/>
          </p:nvSpPr>
          <p:spPr>
            <a:xfrm>
              <a:off x="7173522" y="3180796"/>
              <a:ext cx="146342" cy="146342"/>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0" dirty="0"/>
            </a:p>
          </p:txBody>
        </p:sp>
        <p:sp>
          <p:nvSpPr>
            <p:cNvPr id="71" name="Rectangle 70">
              <a:extLst>
                <a:ext uri="{FF2B5EF4-FFF2-40B4-BE49-F238E27FC236}">
                  <a16:creationId xmlns:a16="http://schemas.microsoft.com/office/drawing/2014/main" id="{DD7CC260-8AA2-8694-AACA-7F25F0A4422E}"/>
                </a:ext>
              </a:extLst>
            </p:cNvPr>
            <p:cNvSpPr/>
            <p:nvPr/>
          </p:nvSpPr>
          <p:spPr>
            <a:xfrm>
              <a:off x="7173522" y="3465690"/>
              <a:ext cx="146342" cy="146342"/>
            </a:xfrm>
            <a:prstGeom prst="rect">
              <a:avLst/>
            </a:prstGeom>
            <a:solidFill>
              <a:srgbClr val="D6E1D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0" dirty="0"/>
            </a:p>
          </p:txBody>
        </p:sp>
      </p:grpSp>
    </p:spTree>
    <p:extLst>
      <p:ext uri="{BB962C8B-B14F-4D97-AF65-F5344CB8AC3E}">
        <p14:creationId xmlns:p14="http://schemas.microsoft.com/office/powerpoint/2010/main" val="2398605316"/>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1D52F3C-82C9-9D80-B935-EE06A6F430F1}"/>
            </a:ext>
          </a:extLst>
        </p:cNvPr>
        <p:cNvGrpSpPr/>
        <p:nvPr/>
      </p:nvGrpSpPr>
      <p:grpSpPr>
        <a:xfrm>
          <a:off x="0" y="0"/>
          <a:ext cx="0" cy="0"/>
          <a:chOff x="0" y="0"/>
          <a:chExt cx="0" cy="0"/>
        </a:xfrm>
      </p:grpSpPr>
      <p:sp>
        <p:nvSpPr>
          <p:cNvPr id="68" name="Content Placeholder 67">
            <a:extLst>
              <a:ext uri="{FF2B5EF4-FFF2-40B4-BE49-F238E27FC236}">
                <a16:creationId xmlns:a16="http://schemas.microsoft.com/office/drawing/2014/main" id="{7FF5F31E-437E-891D-4EC9-73CFEA0A3EEB}"/>
              </a:ext>
            </a:extLst>
          </p:cNvPr>
          <p:cNvSpPr>
            <a:spLocks noGrp="1"/>
          </p:cNvSpPr>
          <p:nvPr>
            <p:ph sz="half" idx="20"/>
          </p:nvPr>
        </p:nvSpPr>
        <p:spPr>
          <a:xfrm>
            <a:off x="7268901" y="1416785"/>
            <a:ext cx="4376999" cy="4415215"/>
          </a:xfrm>
          <a:solidFill>
            <a:schemeClr val="bg1"/>
          </a:solidFill>
        </p:spPr>
        <p:txBody>
          <a:bodyPr lIns="108000" tIns="108000" rIns="108000" bIns="108000"/>
          <a:lstStyle/>
          <a:p>
            <a:pPr>
              <a:spcBef>
                <a:spcPts val="600"/>
              </a:spcBef>
            </a:pPr>
            <a:r>
              <a:rPr lang="en-US" noProof="0" dirty="0"/>
              <a:t>A meta-analysis of data from 26 fixed-dose randomized controlled trials, includ</a:t>
            </a:r>
            <a:r>
              <a:rPr lang="en-US" noProof="0" dirty="0">
                <a:solidFill>
                  <a:schemeClr val="tx1"/>
                </a:solidFill>
              </a:rPr>
              <a:t>ing </a:t>
            </a:r>
            <a:r>
              <a:rPr lang="en-US" noProof="0" dirty="0"/>
              <a:t>4,776 people with schizophrenia</a:t>
            </a:r>
            <a:r>
              <a:rPr lang="en-US" baseline="30000" noProof="0" dirty="0"/>
              <a:t>3</a:t>
            </a:r>
            <a:endParaRPr lang="en-US" noProof="0" dirty="0"/>
          </a:p>
          <a:p>
            <a:pPr lvl="1"/>
            <a:r>
              <a:rPr lang="en-US" sz="1600" noProof="0" dirty="0"/>
              <a:t>On average, doses </a:t>
            </a:r>
            <a:r>
              <a:rPr lang="en-US" sz="1600" b="1" noProof="0" dirty="0"/>
              <a:t>higher than the equivalent of 5 mg/day </a:t>
            </a:r>
            <a:r>
              <a:rPr lang="en-US" sz="1600" b="1" noProof="0" dirty="0">
                <a:solidFill>
                  <a:schemeClr val="tx1"/>
                </a:solidFill>
              </a:rPr>
              <a:t>risperidone </a:t>
            </a:r>
            <a:r>
              <a:rPr lang="en-US" sz="1600" noProof="0" dirty="0">
                <a:solidFill>
                  <a:schemeClr val="tx1"/>
                </a:solidFill>
              </a:rPr>
              <a:t>are not more efficacious than lower doses for relapse prevention</a:t>
            </a:r>
            <a:r>
              <a:rPr lang="en-US" sz="1600" baseline="30000" noProof="0" dirty="0">
                <a:solidFill>
                  <a:schemeClr val="tx1"/>
                </a:solidFill>
              </a:rPr>
              <a:t>3</a:t>
            </a:r>
            <a:endParaRPr lang="en-US" sz="1600" noProof="0" dirty="0">
              <a:solidFill>
                <a:schemeClr val="tx1"/>
              </a:solidFill>
            </a:endParaRPr>
          </a:p>
          <a:p>
            <a:pPr lvl="1"/>
            <a:r>
              <a:rPr lang="en-US" sz="1600" noProof="0" dirty="0"/>
              <a:t>The hyperbolic shape of </a:t>
            </a:r>
            <a:r>
              <a:rPr lang="en-US" sz="1600" noProof="0" dirty="0">
                <a:solidFill>
                  <a:schemeClr val="tx1"/>
                </a:solidFill>
              </a:rPr>
              <a:t>the dose–response curves means that </a:t>
            </a:r>
            <a:r>
              <a:rPr lang="en-US" sz="1600" noProof="0" dirty="0"/>
              <a:t>disproportionately higher relapse rates occurred at lower does of </a:t>
            </a:r>
            <a:br>
              <a:rPr lang="en-US" sz="1600" noProof="0" dirty="0"/>
            </a:br>
            <a:r>
              <a:rPr lang="en-US" sz="1600" noProof="0" dirty="0"/>
              <a:t>antipsychotic treatment</a:t>
            </a:r>
            <a:r>
              <a:rPr lang="en-US" sz="1600" baseline="30000" noProof="0" dirty="0"/>
              <a:t>3</a:t>
            </a:r>
            <a:endParaRPr lang="en-US" sz="1600" noProof="0" dirty="0"/>
          </a:p>
        </p:txBody>
      </p:sp>
      <p:sp>
        <p:nvSpPr>
          <p:cNvPr id="3" name="Content Placeholder 2">
            <a:extLst>
              <a:ext uri="{FF2B5EF4-FFF2-40B4-BE49-F238E27FC236}">
                <a16:creationId xmlns:a16="http://schemas.microsoft.com/office/drawing/2014/main" id="{8DF132B5-D6CF-1B9C-15AD-D785CABC151B}"/>
              </a:ext>
            </a:extLst>
          </p:cNvPr>
          <p:cNvSpPr>
            <a:spLocks noGrp="1"/>
          </p:cNvSpPr>
          <p:nvPr>
            <p:ph sz="half" idx="21"/>
          </p:nvPr>
        </p:nvSpPr>
        <p:spPr>
          <a:xfrm>
            <a:off x="539747" y="1416785"/>
            <a:ext cx="6638927" cy="4626829"/>
          </a:xfrm>
        </p:spPr>
        <p:txBody>
          <a:bodyPr lIns="180000" tIns="108000" rIns="0" bIns="216000"/>
          <a:lstStyle/>
          <a:p>
            <a:pPr>
              <a:spcBef>
                <a:spcPts val="1200"/>
              </a:spcBef>
            </a:pPr>
            <a:r>
              <a:rPr lang="en-US" noProof="0" dirty="0">
                <a:solidFill>
                  <a:schemeClr val="tx1"/>
                </a:solidFill>
              </a:rPr>
              <a:t>Recent meta-analyses in </a:t>
            </a:r>
            <a:r>
              <a:rPr lang="en-US" noProof="0" dirty="0" err="1">
                <a:solidFill>
                  <a:schemeClr val="tx1"/>
                </a:solidFill>
              </a:rPr>
              <a:t>schizophrenia</a:t>
            </a:r>
            <a:r>
              <a:rPr lang="en-US" baseline="30000" noProof="0" dirty="0" err="1">
                <a:solidFill>
                  <a:schemeClr val="tx1"/>
                </a:solidFill>
              </a:rPr>
              <a:t>a</a:t>
            </a:r>
            <a:r>
              <a:rPr lang="en-US" noProof="0" dirty="0">
                <a:solidFill>
                  <a:schemeClr val="tx1"/>
                </a:solidFill>
              </a:rPr>
              <a:t> show that </a:t>
            </a:r>
            <a:r>
              <a:rPr lang="en-US" b="1" noProof="0" dirty="0">
                <a:solidFill>
                  <a:schemeClr val="tx1"/>
                </a:solidFill>
              </a:rPr>
              <a:t>reducing antipsychotic doses is inferior to continuing treatment</a:t>
            </a:r>
            <a:r>
              <a:rPr lang="en-US" noProof="0" dirty="0">
                <a:solidFill>
                  <a:schemeClr val="tx1"/>
                </a:solidFill>
              </a:rPr>
              <a:t>, with </a:t>
            </a:r>
            <a:r>
              <a:rPr lang="en-US" dirty="0">
                <a:solidFill>
                  <a:schemeClr val="tx1"/>
                </a:solidFill>
              </a:rPr>
              <a:t>substantially higher relapse and discontinuation rates, and subsequently poorer outcomes</a:t>
            </a:r>
            <a:r>
              <a:rPr lang="en-US" baseline="30000" dirty="0">
                <a:solidFill>
                  <a:schemeClr val="tx1"/>
                </a:solidFill>
              </a:rPr>
              <a:t>1,2</a:t>
            </a:r>
            <a:endParaRPr lang="en-US" baseline="30000" noProof="0" dirty="0">
              <a:solidFill>
                <a:schemeClr val="tx1"/>
              </a:solidFill>
            </a:endParaRPr>
          </a:p>
        </p:txBody>
      </p:sp>
      <p:sp>
        <p:nvSpPr>
          <p:cNvPr id="5" name="Text Placeholder 4">
            <a:extLst>
              <a:ext uri="{FF2B5EF4-FFF2-40B4-BE49-F238E27FC236}">
                <a16:creationId xmlns:a16="http://schemas.microsoft.com/office/drawing/2014/main" id="{DE2968FF-127F-463C-BCA1-BFAA346796EF}"/>
              </a:ext>
            </a:extLst>
          </p:cNvPr>
          <p:cNvSpPr>
            <a:spLocks noGrp="1"/>
          </p:cNvSpPr>
          <p:nvPr>
            <p:ph type="body" sz="quarter" idx="17"/>
          </p:nvPr>
        </p:nvSpPr>
        <p:spPr/>
        <p:txBody>
          <a:bodyPr wrap="square">
            <a:normAutofit/>
          </a:bodyPr>
          <a:lstStyle/>
          <a:p>
            <a:r>
              <a:rPr lang="en-US" noProof="0" dirty="0"/>
              <a:t>Schizophrenia – Treatment principles </a:t>
            </a:r>
          </a:p>
        </p:txBody>
      </p:sp>
      <p:sp>
        <p:nvSpPr>
          <p:cNvPr id="4" name="Title 3">
            <a:extLst>
              <a:ext uri="{FF2B5EF4-FFF2-40B4-BE49-F238E27FC236}">
                <a16:creationId xmlns:a16="http://schemas.microsoft.com/office/drawing/2014/main" id="{09A117F6-A221-9721-D180-DE60C394C829}"/>
              </a:ext>
            </a:extLst>
          </p:cNvPr>
          <p:cNvSpPr>
            <a:spLocks noGrp="1"/>
          </p:cNvSpPr>
          <p:nvPr>
            <p:ph type="title"/>
          </p:nvPr>
        </p:nvSpPr>
        <p:spPr/>
        <p:txBody>
          <a:bodyPr anchor="b">
            <a:normAutofit/>
          </a:bodyPr>
          <a:lstStyle/>
          <a:p>
            <a:r>
              <a:rPr lang="en-US" noProof="0" dirty="0"/>
              <a:t>Dosing of antipsychotic drugs in relapse prevention </a:t>
            </a:r>
          </a:p>
        </p:txBody>
      </p:sp>
      <p:sp>
        <p:nvSpPr>
          <p:cNvPr id="6" name="Text Placeholder 5">
            <a:extLst>
              <a:ext uri="{FF2B5EF4-FFF2-40B4-BE49-F238E27FC236}">
                <a16:creationId xmlns:a16="http://schemas.microsoft.com/office/drawing/2014/main" id="{AA8654C2-49D1-7C91-9953-CB2DCFEDC754}"/>
              </a:ext>
            </a:extLst>
          </p:cNvPr>
          <p:cNvSpPr>
            <a:spLocks noGrp="1"/>
          </p:cNvSpPr>
          <p:nvPr>
            <p:ph type="body" sz="quarter" idx="18"/>
          </p:nvPr>
        </p:nvSpPr>
        <p:spPr>
          <a:xfrm>
            <a:off x="539748" y="6282618"/>
            <a:ext cx="10786941" cy="438582"/>
          </a:xfrm>
        </p:spPr>
        <p:txBody>
          <a:bodyPr wrap="square" anchor="b">
            <a:spAutoFit/>
          </a:bodyPr>
          <a:lstStyle/>
          <a:p>
            <a:r>
              <a:rPr lang="en-US" baseline="30000" noProof="0" dirty="0" err="1"/>
              <a:t>a</a:t>
            </a:r>
            <a:r>
              <a:rPr lang="en-US" noProof="0" dirty="0" err="1"/>
              <a:t>Meta</a:t>
            </a:r>
            <a:r>
              <a:rPr lang="en-US" noProof="0" dirty="0"/>
              <a:t>-analyses included studies enrolling adults with clinically stable schizophrenia or </a:t>
            </a:r>
            <a:r>
              <a:rPr lang="en-US" dirty="0"/>
              <a:t>schizophrenia-spectrum disorders; </a:t>
            </a:r>
            <a:r>
              <a:rPr lang="en-US" baseline="30000" dirty="0" err="1"/>
              <a:t>b</a:t>
            </a:r>
            <a:r>
              <a:rPr lang="en-US" dirty="0" err="1"/>
              <a:t>Low</a:t>
            </a:r>
            <a:r>
              <a:rPr lang="en-US" dirty="0"/>
              <a:t>-dose defined as within 50–99% of the lower limit of the standard dose and very low dose was defined as &lt;50% of the lower limit</a:t>
            </a:r>
            <a:endParaRPr lang="en-US" strike="sngStrike" dirty="0">
              <a:solidFill>
                <a:srgbClr val="FF0000"/>
              </a:solidFill>
            </a:endParaRPr>
          </a:p>
          <a:p>
            <a:r>
              <a:rPr lang="en-US" noProof="0" dirty="0"/>
              <a:t>1. Højlund et al. Lancet Psych 2021;8:471–486; 2. </a:t>
            </a:r>
            <a:r>
              <a:rPr lang="en-US" noProof="0" dirty="0" err="1"/>
              <a:t>Ostuzzi</a:t>
            </a:r>
            <a:r>
              <a:rPr lang="en-US" noProof="0" dirty="0"/>
              <a:t> et al. Lancet Psych 2022;9:614–624; </a:t>
            </a:r>
            <a:r>
              <a:rPr lang="en-US" dirty="0"/>
              <a:t>3. Leucht </a:t>
            </a:r>
            <a:r>
              <a:rPr lang="en-US" noProof="0" dirty="0"/>
              <a:t>et al. JAMA Psychiatry 2021;78:1238–1248</a:t>
            </a:r>
          </a:p>
        </p:txBody>
      </p:sp>
      <p:sp>
        <p:nvSpPr>
          <p:cNvPr id="14" name="Slide Number Placeholder 6">
            <a:extLst>
              <a:ext uri="{FF2B5EF4-FFF2-40B4-BE49-F238E27FC236}">
                <a16:creationId xmlns:a16="http://schemas.microsoft.com/office/drawing/2014/main" id="{7BA28285-01B0-4C96-4054-1337E70B044C}"/>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35</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graphicFrame>
        <p:nvGraphicFramePr>
          <p:cNvPr id="7" name="Table 6">
            <a:extLst>
              <a:ext uri="{FF2B5EF4-FFF2-40B4-BE49-F238E27FC236}">
                <a16:creationId xmlns:a16="http://schemas.microsoft.com/office/drawing/2014/main" id="{C907E755-6DB0-28FA-0CDF-11E13E6E5500}"/>
              </a:ext>
            </a:extLst>
          </p:cNvPr>
          <p:cNvGraphicFramePr>
            <a:graphicFrameLocks noGrp="1"/>
          </p:cNvGraphicFramePr>
          <p:nvPr>
            <p:extLst>
              <p:ext uri="{D42A27DB-BD31-4B8C-83A1-F6EECF244321}">
                <p14:modId xmlns:p14="http://schemas.microsoft.com/office/powerpoint/2010/main" val="3550549876"/>
              </p:ext>
            </p:extLst>
          </p:nvPr>
        </p:nvGraphicFramePr>
        <p:xfrm>
          <a:off x="887684" y="2847536"/>
          <a:ext cx="5943051" cy="2897360"/>
        </p:xfrm>
        <a:graphic>
          <a:graphicData uri="http://schemas.openxmlformats.org/drawingml/2006/table">
            <a:tbl>
              <a:tblPr firstRow="1" bandRow="1">
                <a:tableStyleId>{7DF18680-E054-41AD-8BC1-D1AEF772440D}</a:tableStyleId>
              </a:tblPr>
              <a:tblGrid>
                <a:gridCol w="529455">
                  <a:extLst>
                    <a:ext uri="{9D8B030D-6E8A-4147-A177-3AD203B41FA5}">
                      <a16:colId xmlns:a16="http://schemas.microsoft.com/office/drawing/2014/main" val="2217171023"/>
                    </a:ext>
                  </a:extLst>
                </a:gridCol>
                <a:gridCol w="2706798">
                  <a:extLst>
                    <a:ext uri="{9D8B030D-6E8A-4147-A177-3AD203B41FA5}">
                      <a16:colId xmlns:a16="http://schemas.microsoft.com/office/drawing/2014/main" val="1483641623"/>
                    </a:ext>
                  </a:extLst>
                </a:gridCol>
                <a:gridCol w="2706798">
                  <a:extLst>
                    <a:ext uri="{9D8B030D-6E8A-4147-A177-3AD203B41FA5}">
                      <a16:colId xmlns:a16="http://schemas.microsoft.com/office/drawing/2014/main" val="2585689049"/>
                    </a:ext>
                  </a:extLst>
                </a:gridCol>
              </a:tblGrid>
              <a:tr h="370840">
                <a:tc>
                  <a:txBody>
                    <a:bodyPr/>
                    <a:lstStyle/>
                    <a:p>
                      <a:pPr algn="ctr"/>
                      <a:endParaRPr lang="en-GB" sz="1200" dirty="0"/>
                    </a:p>
                  </a:txBody>
                  <a:tcPr marL="0" marR="0" marT="36000" marB="36000" anchor="ctr">
                    <a:lnL w="12700" cmpd="sng">
                      <a:noFill/>
                    </a:lnL>
                    <a:lnR w="12700" cmpd="sng">
                      <a:noFill/>
                    </a:lnR>
                    <a:lnT w="12700" cmpd="sng">
                      <a:noFill/>
                    </a:lnT>
                    <a:lnB w="38100" cmpd="sng">
                      <a:noFill/>
                    </a:lnB>
                    <a:lnTlToBr w="12700" cmpd="sng">
                      <a:noFill/>
                      <a:prstDash val="solid"/>
                    </a:lnTlToBr>
                    <a:lnBlToTr w="12700" cmpd="sng">
                      <a:noFill/>
                      <a:prstDash val="solid"/>
                    </a:lnBlToTr>
                    <a:noFill/>
                  </a:tcPr>
                </a:tc>
                <a:tc>
                  <a:txBody>
                    <a:bodyPr/>
                    <a:lstStyle/>
                    <a:p>
                      <a:pPr algn="ctr"/>
                      <a:r>
                        <a:rPr lang="en-GB" sz="1200" dirty="0"/>
                        <a:t>Højlund et al</a:t>
                      </a:r>
                      <a:r>
                        <a:rPr lang="en-GB" sz="1200" baseline="30000" dirty="0"/>
                        <a:t>1</a:t>
                      </a:r>
                      <a:endParaRPr lang="en-GB" sz="1200" dirty="0"/>
                    </a:p>
                  </a:txBody>
                  <a:tcPr marL="0" marR="0" marT="36000" marB="36000" anchor="ctr">
                    <a:lnL w="12700" cmpd="sng">
                      <a:noFill/>
                    </a:lnL>
                  </a:tcPr>
                </a:tc>
                <a:tc>
                  <a:txBody>
                    <a:bodyPr/>
                    <a:lstStyle/>
                    <a:p>
                      <a:pPr algn="ctr"/>
                      <a:r>
                        <a:rPr lang="en-GB" sz="1200" dirty="0" err="1"/>
                        <a:t>Ostuzzi</a:t>
                      </a:r>
                      <a:r>
                        <a:rPr lang="en-GB" sz="1200" dirty="0"/>
                        <a:t> et al</a:t>
                      </a:r>
                      <a:r>
                        <a:rPr lang="en-GB" sz="1200" baseline="30000" dirty="0"/>
                        <a:t>2</a:t>
                      </a:r>
                      <a:endParaRPr lang="en-GB" sz="1200" dirty="0"/>
                    </a:p>
                  </a:txBody>
                  <a:tcPr marL="0" marR="0" marT="36000" marB="36000" anchor="ctr"/>
                </a:tc>
                <a:extLst>
                  <a:ext uri="{0D108BD9-81ED-4DB2-BD59-A6C34878D82A}">
                    <a16:rowId xmlns:a16="http://schemas.microsoft.com/office/drawing/2014/main" val="943555757"/>
                  </a:ext>
                </a:extLst>
              </a:tr>
              <a:tr h="370840">
                <a:tc>
                  <a:txBody>
                    <a:bodyPr/>
                    <a:lstStyle/>
                    <a:p>
                      <a:pPr algn="ctr"/>
                      <a:endParaRPr lang="en-GB" sz="1200" dirty="0"/>
                    </a:p>
                  </a:txBody>
                  <a:tcPr marL="0" marR="0" marT="36000" marB="36000" anchor="ctr">
                    <a:lnL w="12700" cmpd="sng">
                      <a:noFill/>
                    </a:lnL>
                    <a:lnR w="12700" cmpd="sng">
                      <a:noFill/>
                    </a:lnR>
                    <a:lnT w="38100" cmpd="sng">
                      <a:noFill/>
                    </a:lnT>
                    <a:lnB w="12700" cmpd="sng">
                      <a:noFill/>
                    </a:lnB>
                    <a:lnTlToBr w="12700" cmpd="sng">
                      <a:noFill/>
                      <a:prstDash val="solid"/>
                    </a:lnTlToBr>
                    <a:lnBlToTr w="12700" cmpd="sng">
                      <a:noFill/>
                      <a:prstDash val="solid"/>
                    </a:lnBlToTr>
                    <a:noFill/>
                  </a:tcPr>
                </a:tc>
                <a:tc>
                  <a:txBody>
                    <a:bodyPr/>
                    <a:lstStyle/>
                    <a:p>
                      <a:pPr algn="ctr"/>
                      <a:r>
                        <a:rPr lang="en-GB" sz="1200" dirty="0">
                          <a:solidFill>
                            <a:schemeClr val="tx1"/>
                          </a:solidFill>
                        </a:rPr>
                        <a:t>24 trials (N=3,282)</a:t>
                      </a:r>
                    </a:p>
                  </a:txBody>
                  <a:tcPr marL="0" marR="0" marT="36000" marB="36000" anchor="ctr">
                    <a:lnL w="12700" cmpd="sng">
                      <a:noFill/>
                    </a:lnL>
                  </a:tcPr>
                </a:tc>
                <a:tc>
                  <a:txBody>
                    <a:bodyPr/>
                    <a:lstStyle/>
                    <a:p>
                      <a:pPr algn="ctr"/>
                      <a:r>
                        <a:rPr lang="en-GB" sz="1200" dirty="0">
                          <a:solidFill>
                            <a:schemeClr val="tx1"/>
                          </a:solidFill>
                        </a:rPr>
                        <a:t>98 trials (N=13,988)</a:t>
                      </a:r>
                    </a:p>
                  </a:txBody>
                  <a:tcPr marL="0" marR="0" marT="36000" marB="36000" anchor="ctr"/>
                </a:tc>
                <a:extLst>
                  <a:ext uri="{0D108BD9-81ED-4DB2-BD59-A6C34878D82A}">
                    <a16:rowId xmlns:a16="http://schemas.microsoft.com/office/drawing/2014/main" val="2077866944"/>
                  </a:ext>
                </a:extLst>
              </a:tr>
              <a:tr h="509821">
                <a:tc>
                  <a:txBody>
                    <a:bodyPr/>
                    <a:lstStyle/>
                    <a:p>
                      <a:pPr algn="ctr"/>
                      <a:endParaRPr lang="en-GB" sz="1200" dirty="0"/>
                    </a:p>
                  </a:txBody>
                  <a:tcPr marL="0" marR="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dirty="0">
                          <a:solidFill>
                            <a:schemeClr val="tx1"/>
                          </a:solidFill>
                        </a:rPr>
                        <a:t>Compare relapse and all-cause discontinuation rates with standard-dose antipsychotics versus low doses and very low </a:t>
                      </a:r>
                      <a:r>
                        <a:rPr lang="en-GB" sz="1200" dirty="0" err="1">
                          <a:solidFill>
                            <a:schemeClr val="tx1"/>
                          </a:solidFill>
                        </a:rPr>
                        <a:t>doses</a:t>
                      </a:r>
                      <a:r>
                        <a:rPr lang="en-GB" sz="1200" baseline="30000" dirty="0" err="1">
                          <a:solidFill>
                            <a:schemeClr val="tx1"/>
                          </a:solidFill>
                        </a:rPr>
                        <a:t>b</a:t>
                      </a:r>
                      <a:endParaRPr lang="en-GB" sz="1200" dirty="0">
                        <a:solidFill>
                          <a:schemeClr val="tx1"/>
                        </a:solidFill>
                      </a:endParaRPr>
                    </a:p>
                  </a:txBody>
                  <a:tcPr marL="0" marR="0" marT="36000" marB="36000" anchor="ctr">
                    <a:lnL w="12700" cmpd="sng">
                      <a:noFill/>
                    </a:lnL>
                  </a:tcPr>
                </a:tc>
                <a:tc>
                  <a:txBody>
                    <a:bodyPr/>
                    <a:lstStyle/>
                    <a:p>
                      <a:pPr algn="ctr"/>
                      <a:r>
                        <a:rPr lang="en-GB" sz="1200" dirty="0">
                          <a:solidFill>
                            <a:schemeClr val="tx1"/>
                          </a:solidFill>
                        </a:rPr>
                        <a:t>Compare continuation, dose reduction, switching and stopping for relapse prevention</a:t>
                      </a:r>
                    </a:p>
                  </a:txBody>
                  <a:tcPr marL="0" marR="0" marT="36000" marB="36000" anchor="ctr"/>
                </a:tc>
                <a:extLst>
                  <a:ext uri="{0D108BD9-81ED-4DB2-BD59-A6C34878D82A}">
                    <a16:rowId xmlns:a16="http://schemas.microsoft.com/office/drawing/2014/main" val="2005043192"/>
                  </a:ext>
                </a:extLst>
              </a:tr>
              <a:tr h="370840">
                <a:tc>
                  <a:txBody>
                    <a:bodyPr/>
                    <a:lstStyle/>
                    <a:p>
                      <a:pPr algn="ctr"/>
                      <a:endParaRPr lang="en-GB" sz="1200" dirty="0"/>
                    </a:p>
                  </a:txBody>
                  <a:tcPr marL="0" marR="0" marT="36000" marB="36000" anchor="ctr">
                    <a:lnL w="12700" cmpd="sng">
                      <a:noFill/>
                    </a:lnL>
                    <a:lnR w="12700" cmpd="sng">
                      <a:noFill/>
                    </a:lnR>
                    <a:lnT w="12700" cmpd="sng">
                      <a:noFill/>
                    </a:lnT>
                    <a:lnB w="12700" cmpd="sng">
                      <a:noFill/>
                    </a:lnB>
                    <a:lnTlToBr w="12700" cmpd="sng">
                      <a:noFill/>
                      <a:prstDash val="solid"/>
                    </a:lnTlToBr>
                    <a:lnBlToTr w="12700" cmpd="sng">
                      <a:noFill/>
                      <a:prstDash val="solid"/>
                    </a:lnBlToTr>
                    <a:noFill/>
                  </a:tcPr>
                </a:tc>
                <a:tc>
                  <a:txBody>
                    <a:bodyPr/>
                    <a:lstStyle/>
                    <a:p>
                      <a:pPr algn="ctr"/>
                      <a:r>
                        <a:rPr lang="en-GB" sz="1200" b="1" dirty="0">
                          <a:solidFill>
                            <a:schemeClr val="tx1"/>
                          </a:solidFill>
                        </a:rPr>
                        <a:t>Low versus standard dose:</a:t>
                      </a:r>
                    </a:p>
                    <a:p>
                      <a:pPr algn="ctr"/>
                      <a:r>
                        <a:rPr lang="en-GB" sz="1200" dirty="0">
                          <a:solidFill>
                            <a:schemeClr val="tx1"/>
                          </a:solidFill>
                        </a:rPr>
                        <a:t>44% increased relapse risk </a:t>
                      </a:r>
                    </a:p>
                    <a:p>
                      <a:pPr algn="ctr"/>
                      <a:r>
                        <a:rPr lang="en-GB" sz="1200" dirty="0">
                          <a:solidFill>
                            <a:schemeClr val="tx1"/>
                          </a:solidFill>
                        </a:rPr>
                        <a:t>12% increased discontinuation risk</a:t>
                      </a:r>
                    </a:p>
                    <a:p>
                      <a:pPr algn="ctr"/>
                      <a:endParaRPr lang="en-GB" sz="1200" b="1" dirty="0">
                        <a:solidFill>
                          <a:schemeClr val="tx1"/>
                        </a:solidFill>
                      </a:endParaRPr>
                    </a:p>
                    <a:p>
                      <a:pPr algn="ctr"/>
                      <a:r>
                        <a:rPr lang="en-GB" sz="1200" b="1" dirty="0">
                          <a:solidFill>
                            <a:schemeClr val="tx1"/>
                          </a:solidFill>
                        </a:rPr>
                        <a:t>Very low versus standard dose:</a:t>
                      </a:r>
                    </a:p>
                    <a:p>
                      <a:pPr algn="ctr"/>
                      <a:r>
                        <a:rPr lang="en-GB" sz="1200" dirty="0">
                          <a:solidFill>
                            <a:schemeClr val="tx1"/>
                          </a:solidFill>
                        </a:rPr>
                        <a:t>72% increased relapse risk</a:t>
                      </a:r>
                    </a:p>
                    <a:p>
                      <a:pPr algn="ctr"/>
                      <a:r>
                        <a:rPr lang="en-GB" sz="1200" dirty="0">
                          <a:solidFill>
                            <a:schemeClr val="tx1"/>
                          </a:solidFill>
                        </a:rPr>
                        <a:t>31% increase discontinuation risk</a:t>
                      </a:r>
                    </a:p>
                  </a:txBody>
                  <a:tcPr marL="0" marR="0" marT="36000" marB="36000" anchor="ctr">
                    <a:lnL w="12700" cmpd="sng">
                      <a:noFill/>
                    </a:lnL>
                  </a:tcPr>
                </a:tc>
                <a:tc>
                  <a:txBody>
                    <a:bodyPr/>
                    <a:lstStyle/>
                    <a:p>
                      <a:pPr algn="ctr"/>
                      <a:r>
                        <a:rPr lang="en-GB" sz="1200" b="1" dirty="0">
                          <a:solidFill>
                            <a:schemeClr val="tx1"/>
                          </a:solidFill>
                        </a:rPr>
                        <a:t>Relapse risk reduction:</a:t>
                      </a:r>
                    </a:p>
                    <a:p>
                      <a:pPr algn="ctr"/>
                      <a:r>
                        <a:rPr lang="en-GB" sz="1200" dirty="0">
                          <a:solidFill>
                            <a:schemeClr val="tx1"/>
                          </a:solidFill>
                        </a:rPr>
                        <a:t>Continuing versus stopping: 63%</a:t>
                      </a:r>
                    </a:p>
                    <a:p>
                      <a:pPr algn="ctr"/>
                      <a:r>
                        <a:rPr lang="en-GB" sz="1200" dirty="0">
                          <a:solidFill>
                            <a:schemeClr val="tx1"/>
                          </a:solidFill>
                        </a:rPr>
                        <a:t>Switching versus stopping: 56%</a:t>
                      </a:r>
                    </a:p>
                    <a:p>
                      <a:pPr algn="ctr"/>
                      <a:endParaRPr lang="en-GB" sz="1200" dirty="0">
                        <a:solidFill>
                          <a:schemeClr val="tx1"/>
                        </a:solidFill>
                      </a:endParaRPr>
                    </a:p>
                    <a:p>
                      <a:pPr algn="ctr"/>
                      <a:r>
                        <a:rPr lang="en-GB" sz="1200" dirty="0">
                          <a:solidFill>
                            <a:schemeClr val="tx1"/>
                          </a:solidFill>
                        </a:rPr>
                        <a:t>Continuing versus reducing: 45%</a:t>
                      </a:r>
                    </a:p>
                    <a:p>
                      <a:pPr algn="ctr"/>
                      <a:r>
                        <a:rPr lang="en-GB" sz="1200" dirty="0">
                          <a:solidFill>
                            <a:schemeClr val="tx1"/>
                          </a:solidFill>
                        </a:rPr>
                        <a:t>Switching vs reducing: 35%</a:t>
                      </a:r>
                    </a:p>
                  </a:txBody>
                  <a:tcPr marL="0" marR="0" marT="36000" marB="36000" anchor="ctr"/>
                </a:tc>
                <a:extLst>
                  <a:ext uri="{0D108BD9-81ED-4DB2-BD59-A6C34878D82A}">
                    <a16:rowId xmlns:a16="http://schemas.microsoft.com/office/drawing/2014/main" val="3680469894"/>
                  </a:ext>
                </a:extLst>
              </a:tr>
            </a:tbl>
          </a:graphicData>
        </a:graphic>
      </p:graphicFrame>
      <p:pic>
        <p:nvPicPr>
          <p:cNvPr id="13" name="Graphic 12" descr="Bar chart with solid fill">
            <a:extLst>
              <a:ext uri="{FF2B5EF4-FFF2-40B4-BE49-F238E27FC236}">
                <a16:creationId xmlns:a16="http://schemas.microsoft.com/office/drawing/2014/main" id="{792F1E10-06A9-DDA5-76D9-732C41A574C2}"/>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27402" y="4737413"/>
            <a:ext cx="764400" cy="764400"/>
          </a:xfrm>
          <a:prstGeom prst="rect">
            <a:avLst/>
          </a:prstGeom>
        </p:spPr>
      </p:pic>
      <p:pic>
        <p:nvPicPr>
          <p:cNvPr id="31" name="Graphic 30" descr="Bullseye with solid fill">
            <a:extLst>
              <a:ext uri="{FF2B5EF4-FFF2-40B4-BE49-F238E27FC236}">
                <a16:creationId xmlns:a16="http://schemas.microsoft.com/office/drawing/2014/main" id="{AD6FEA8B-70EA-275A-000A-2BA940F9B36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27402" y="3578115"/>
            <a:ext cx="764401" cy="764401"/>
          </a:xfrm>
          <a:prstGeom prst="rect">
            <a:avLst/>
          </a:prstGeom>
        </p:spPr>
      </p:pic>
    </p:spTree>
    <p:extLst>
      <p:ext uri="{BB962C8B-B14F-4D97-AF65-F5344CB8AC3E}">
        <p14:creationId xmlns:p14="http://schemas.microsoft.com/office/powerpoint/2010/main" val="1173774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149F45-CC18-9B95-8927-EDDDC3997DB4}"/>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8018F6B1-731B-08B0-6088-674C35F2C13A}"/>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9A0040C2-6CF9-E6C1-230A-7C187B9DA032}"/>
              </a:ext>
            </a:extLst>
          </p:cNvPr>
          <p:cNvSpPr>
            <a:spLocks noGrp="1"/>
          </p:cNvSpPr>
          <p:nvPr>
            <p:ph type="title"/>
          </p:nvPr>
        </p:nvSpPr>
        <p:spPr>
          <a:xfrm>
            <a:off x="539749" y="814386"/>
            <a:ext cx="11241410" cy="332399"/>
          </a:xfrm>
        </p:spPr>
        <p:txBody>
          <a:bodyPr anchor="t"/>
          <a:lstStyle/>
          <a:p>
            <a:r>
              <a:rPr lang="en-US" sz="2000" noProof="0" dirty="0"/>
              <a:t>Antipsychotic drugs should be given continuously rather than intermittently </a:t>
            </a:r>
          </a:p>
        </p:txBody>
      </p:sp>
      <p:sp>
        <p:nvSpPr>
          <p:cNvPr id="8" name="Content Placeholder 7">
            <a:extLst>
              <a:ext uri="{FF2B5EF4-FFF2-40B4-BE49-F238E27FC236}">
                <a16:creationId xmlns:a16="http://schemas.microsoft.com/office/drawing/2014/main" id="{C84C9214-D97D-CA0C-13DC-FCED97835294}"/>
              </a:ext>
            </a:extLst>
          </p:cNvPr>
          <p:cNvSpPr>
            <a:spLocks noGrp="1"/>
          </p:cNvSpPr>
          <p:nvPr>
            <p:ph sz="half" idx="21"/>
          </p:nvPr>
        </p:nvSpPr>
        <p:spPr>
          <a:xfrm>
            <a:off x="539748" y="1416785"/>
            <a:ext cx="5544000" cy="4415215"/>
          </a:xfrm>
        </p:spPr>
        <p:txBody>
          <a:bodyPr tIns="108000"/>
          <a:lstStyle/>
          <a:p>
            <a:r>
              <a:rPr lang="en-US" noProof="0" dirty="0"/>
              <a:t>A pooled analysis of 12 randomized studies (n=1,327) showed a </a:t>
            </a:r>
            <a:r>
              <a:rPr lang="en-US" b="1" noProof="0" dirty="0"/>
              <a:t>greater risk of relapse with intermittent therapy than with maintenance therapy</a:t>
            </a:r>
            <a:r>
              <a:rPr lang="en-US" noProof="0" dirty="0"/>
              <a:t> over the short-, medium-, and long-term</a:t>
            </a:r>
            <a:r>
              <a:rPr lang="en-US" baseline="30000" noProof="0" dirty="0"/>
              <a:t>1,a</a:t>
            </a:r>
            <a:r>
              <a:rPr lang="en-US" noProof="0" dirty="0"/>
              <a:t>  </a:t>
            </a:r>
          </a:p>
          <a:p>
            <a:r>
              <a:rPr lang="en-US" noProof="0" dirty="0"/>
              <a:t>Continuous maintenance therapy is recommended as the gold standard treatment for people with schizophrenia</a:t>
            </a:r>
            <a:r>
              <a:rPr lang="en-US" baseline="30000" noProof="0" dirty="0"/>
              <a:t>2</a:t>
            </a:r>
            <a:r>
              <a:rPr lang="en-US" noProof="0" dirty="0"/>
              <a:t> </a:t>
            </a:r>
          </a:p>
          <a:p>
            <a:endParaRPr lang="en-US" noProof="0" dirty="0"/>
          </a:p>
        </p:txBody>
      </p:sp>
      <p:sp>
        <p:nvSpPr>
          <p:cNvPr id="6" name="Text Placeholder 5">
            <a:extLst>
              <a:ext uri="{FF2B5EF4-FFF2-40B4-BE49-F238E27FC236}">
                <a16:creationId xmlns:a16="http://schemas.microsoft.com/office/drawing/2014/main" id="{89E7124A-42B0-75A7-5FAD-DF37555A4C37}"/>
              </a:ext>
            </a:extLst>
          </p:cNvPr>
          <p:cNvSpPr>
            <a:spLocks noGrp="1"/>
          </p:cNvSpPr>
          <p:nvPr>
            <p:ph type="body" sz="quarter" idx="18"/>
          </p:nvPr>
        </p:nvSpPr>
        <p:spPr>
          <a:xfrm>
            <a:off x="539749" y="6102000"/>
            <a:ext cx="9213852" cy="619200"/>
          </a:xfrm>
        </p:spPr>
        <p:txBody>
          <a:bodyPr/>
          <a:lstStyle/>
          <a:p>
            <a:r>
              <a:rPr lang="en-US" baseline="30000" noProof="0" dirty="0" err="1"/>
              <a:t>a</a:t>
            </a:r>
            <a:r>
              <a:rPr lang="en-US" noProof="0" dirty="0" err="1"/>
              <a:t>Duration</a:t>
            </a:r>
            <a:r>
              <a:rPr lang="en-US" noProof="0" dirty="0"/>
              <a:t> was defined as: short term (≤12 weeks), medium term (13 to 25 weeks), and long term (≥26 weeks); </a:t>
            </a:r>
            <a:r>
              <a:rPr lang="en-US" baseline="30000" noProof="0" dirty="0" err="1"/>
              <a:t>b</a:t>
            </a:r>
            <a:r>
              <a:rPr lang="en-US" noProof="0" dirty="0" err="1">
                <a:solidFill>
                  <a:schemeClr val="tx1"/>
                </a:solidFill>
              </a:rPr>
              <a:t>S</a:t>
            </a:r>
            <a:r>
              <a:rPr lang="en-US" noProof="0" dirty="0" err="1"/>
              <a:t>chizophreniform</a:t>
            </a:r>
            <a:r>
              <a:rPr lang="en-US" noProof="0" dirty="0"/>
              <a:t> and schizoaffective disorders diagnosed by any criteria</a:t>
            </a:r>
          </a:p>
          <a:p>
            <a:r>
              <a:rPr lang="en-US" noProof="0" dirty="0"/>
              <a:t>CI=confidence interval; RR=risk ratio</a:t>
            </a:r>
          </a:p>
          <a:p>
            <a:r>
              <a:rPr lang="en-US" noProof="0" dirty="0"/>
              <a:t>1. Sampson et al. Cochrane Database Syst Rev 2013;2013:CD006196; 2. De Hert et al. CNS Drugs 2015;29:637–658</a:t>
            </a:r>
          </a:p>
        </p:txBody>
      </p:sp>
      <p:sp>
        <p:nvSpPr>
          <p:cNvPr id="2" name="Slide Number Placeholder 1">
            <a:extLst>
              <a:ext uri="{FF2B5EF4-FFF2-40B4-BE49-F238E27FC236}">
                <a16:creationId xmlns:a16="http://schemas.microsoft.com/office/drawing/2014/main" id="{4F8411A5-434F-8BAB-ACB9-5A15FC3C20B3}"/>
              </a:ext>
            </a:extLst>
          </p:cNvPr>
          <p:cNvSpPr>
            <a:spLocks noGrp="1"/>
          </p:cNvSpPr>
          <p:nvPr>
            <p:ph type="sldNum" sz="quarter" idx="4"/>
          </p:nvPr>
        </p:nvSpPr>
        <p:spPr/>
        <p:txBody>
          <a:bodyPr/>
          <a:lstStyle/>
          <a:p>
            <a:fld id="{6DBC486D-4FAB-B746-8B02-8D7C842291C6}" type="slidenum">
              <a:rPr lang="en-US" noProof="0" smtClean="0"/>
              <a:pPr/>
              <a:t>36</a:t>
            </a:fld>
            <a:endParaRPr lang="en-US" noProof="0" dirty="0"/>
          </a:p>
        </p:txBody>
      </p:sp>
      <p:sp>
        <p:nvSpPr>
          <p:cNvPr id="10" name="Rectangle: Rounded Corners 9">
            <a:extLst>
              <a:ext uri="{FF2B5EF4-FFF2-40B4-BE49-F238E27FC236}">
                <a16:creationId xmlns:a16="http://schemas.microsoft.com/office/drawing/2014/main" id="{8FDB5385-D1E4-DEC4-B319-931ECE86A934}"/>
              </a:ext>
            </a:extLst>
          </p:cNvPr>
          <p:cNvSpPr/>
          <p:nvPr/>
        </p:nvSpPr>
        <p:spPr>
          <a:xfrm>
            <a:off x="6237159" y="1418848"/>
            <a:ext cx="5544000" cy="4415215"/>
          </a:xfrm>
          <a:prstGeom prst="roundRect">
            <a:avLst>
              <a:gd name="adj" fmla="val 4269"/>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ctr">
              <a:spcBef>
                <a:spcPts val="600"/>
              </a:spcBef>
            </a:pPr>
            <a:r>
              <a:rPr lang="en-US" b="1" noProof="0" dirty="0">
                <a:solidFill>
                  <a:schemeClr val="tx1"/>
                </a:solidFill>
              </a:rPr>
              <a:t>Risk of relapse with</a:t>
            </a:r>
          </a:p>
          <a:p>
            <a:pPr algn="ctr"/>
            <a:r>
              <a:rPr lang="en-US" b="1" noProof="0" dirty="0">
                <a:solidFill>
                  <a:schemeClr val="tx1"/>
                </a:solidFill>
              </a:rPr>
              <a:t>intermittent therapy versus continuous therapy </a:t>
            </a:r>
            <a:br>
              <a:rPr lang="en-US" b="1" noProof="0" dirty="0">
                <a:solidFill>
                  <a:schemeClr val="tx1"/>
                </a:solidFill>
              </a:rPr>
            </a:br>
            <a:r>
              <a:rPr lang="en-US" b="1" noProof="0" dirty="0">
                <a:solidFill>
                  <a:schemeClr val="tx1"/>
                </a:solidFill>
              </a:rPr>
              <a:t>in schizophrenia and other types of schizophrenia-like psychoses</a:t>
            </a:r>
            <a:r>
              <a:rPr lang="en-US" b="1" baseline="30000" noProof="0" dirty="0">
                <a:solidFill>
                  <a:schemeClr val="tx1"/>
                </a:solidFill>
              </a:rPr>
              <a:t>1,b</a:t>
            </a:r>
            <a:r>
              <a:rPr lang="en-US" b="1" noProof="0" dirty="0">
                <a:solidFill>
                  <a:schemeClr val="accent2">
                    <a:lumMod val="50000"/>
                  </a:schemeClr>
                </a:solidFill>
              </a:rPr>
              <a:t> </a:t>
            </a:r>
            <a:endParaRPr lang="en-US" noProof="0" dirty="0">
              <a:solidFill>
                <a:schemeClr val="tx1"/>
              </a:solidFill>
            </a:endParaRPr>
          </a:p>
          <a:p>
            <a:pPr marL="180000" lvl="1" indent="0">
              <a:buNone/>
            </a:pPr>
            <a:endParaRPr lang="en-US" sz="1400" baseline="30000" noProof="0" dirty="0">
              <a:solidFill>
                <a:schemeClr val="tx1"/>
              </a:solidFill>
            </a:endParaRPr>
          </a:p>
        </p:txBody>
      </p:sp>
      <p:graphicFrame>
        <p:nvGraphicFramePr>
          <p:cNvPr id="51" name="Table 7">
            <a:extLst>
              <a:ext uri="{FF2B5EF4-FFF2-40B4-BE49-F238E27FC236}">
                <a16:creationId xmlns:a16="http://schemas.microsoft.com/office/drawing/2014/main" id="{4F6B2572-684B-32CB-F656-A8DFD59B5DD7}"/>
              </a:ext>
            </a:extLst>
          </p:cNvPr>
          <p:cNvGraphicFramePr>
            <a:graphicFrameLocks noGrp="1"/>
          </p:cNvGraphicFramePr>
          <p:nvPr>
            <p:extLst>
              <p:ext uri="{D42A27DB-BD31-4B8C-83A1-F6EECF244321}">
                <p14:modId xmlns:p14="http://schemas.microsoft.com/office/powerpoint/2010/main" val="1347332344"/>
              </p:ext>
            </p:extLst>
          </p:nvPr>
        </p:nvGraphicFramePr>
        <p:xfrm>
          <a:off x="6323932" y="2733277"/>
          <a:ext cx="5294827" cy="1763742"/>
        </p:xfrm>
        <a:graphic>
          <a:graphicData uri="http://schemas.openxmlformats.org/drawingml/2006/table">
            <a:tbl>
              <a:tblPr>
                <a:tableStyleId>{2D5ABB26-0587-4C30-8999-92F81FD0307C}</a:tableStyleId>
              </a:tblPr>
              <a:tblGrid>
                <a:gridCol w="975483">
                  <a:extLst>
                    <a:ext uri="{9D8B030D-6E8A-4147-A177-3AD203B41FA5}">
                      <a16:colId xmlns:a16="http://schemas.microsoft.com/office/drawing/2014/main" val="4244673697"/>
                    </a:ext>
                  </a:extLst>
                </a:gridCol>
                <a:gridCol w="845032">
                  <a:extLst>
                    <a:ext uri="{9D8B030D-6E8A-4147-A177-3AD203B41FA5}">
                      <a16:colId xmlns:a16="http://schemas.microsoft.com/office/drawing/2014/main" val="1776713293"/>
                    </a:ext>
                  </a:extLst>
                </a:gridCol>
                <a:gridCol w="937217">
                  <a:extLst>
                    <a:ext uri="{9D8B030D-6E8A-4147-A177-3AD203B41FA5}">
                      <a16:colId xmlns:a16="http://schemas.microsoft.com/office/drawing/2014/main" val="3593328223"/>
                    </a:ext>
                  </a:extLst>
                </a:gridCol>
                <a:gridCol w="1551075">
                  <a:extLst>
                    <a:ext uri="{9D8B030D-6E8A-4147-A177-3AD203B41FA5}">
                      <a16:colId xmlns:a16="http://schemas.microsoft.com/office/drawing/2014/main" val="1253745058"/>
                    </a:ext>
                  </a:extLst>
                </a:gridCol>
                <a:gridCol w="986020">
                  <a:extLst>
                    <a:ext uri="{9D8B030D-6E8A-4147-A177-3AD203B41FA5}">
                      <a16:colId xmlns:a16="http://schemas.microsoft.com/office/drawing/2014/main" val="537036530"/>
                    </a:ext>
                  </a:extLst>
                </a:gridCol>
              </a:tblGrid>
              <a:tr h="246366">
                <a:tc row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1100" b="1" noProof="0" dirty="0">
                          <a:solidFill>
                            <a:schemeClr val="tx2"/>
                          </a:solidFill>
                        </a:rPr>
                        <a:t>Timeframe</a:t>
                      </a:r>
                    </a:p>
                  </a:txBody>
                  <a:tcPr marL="96000" marR="0" marT="24000" marB="24000" anchor="b">
                    <a:lnB w="19050" cap="flat" cmpd="sng" algn="ctr">
                      <a:solidFill>
                        <a:schemeClr val="tx2"/>
                      </a:solidFill>
                      <a:prstDash val="solid"/>
                      <a:round/>
                      <a:headEnd type="none" w="med" len="med"/>
                      <a:tailEnd type="none" w="med" len="med"/>
                    </a:lnB>
                  </a:tcPr>
                </a:tc>
                <a:tc row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100" b="1" noProof="0" dirty="0">
                          <a:solidFill>
                            <a:schemeClr val="tx2"/>
                          </a:solidFill>
                        </a:rPr>
                        <a:t>Number of participants,</a:t>
                      </a:r>
                    </a:p>
                    <a:p>
                      <a:pPr algn="ctr"/>
                      <a:r>
                        <a:rPr lang="en-US" sz="1100" b="1" noProof="0" dirty="0">
                          <a:solidFill>
                            <a:schemeClr val="tx2"/>
                          </a:solidFill>
                        </a:rPr>
                        <a:t>intermittent studies</a:t>
                      </a:r>
                    </a:p>
                  </a:txBody>
                  <a:tcPr marL="0" marR="0" marT="24000" marB="24000" anchor="b">
                    <a:lnB w="19050" cap="flat" cmpd="sng" algn="ctr">
                      <a:solidFill>
                        <a:schemeClr val="tx2"/>
                      </a:solidFill>
                      <a:prstDash val="solid"/>
                      <a:round/>
                      <a:headEnd type="none" w="med" len="med"/>
                      <a:tailEnd type="none" w="med" len="med"/>
                    </a:lnB>
                  </a:tcPr>
                </a:tc>
                <a:tc rowSpan="2">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100" b="1" noProof="0" dirty="0">
                          <a:solidFill>
                            <a:schemeClr val="tx2"/>
                          </a:solidFill>
                        </a:rPr>
                        <a:t>Number of participants,</a:t>
                      </a:r>
                    </a:p>
                    <a:p>
                      <a:pPr algn="ctr"/>
                      <a:r>
                        <a:rPr lang="en-US" sz="1100" b="1" noProof="0" dirty="0">
                          <a:solidFill>
                            <a:schemeClr val="tx2"/>
                          </a:solidFill>
                        </a:rPr>
                        <a:t>maintenance</a:t>
                      </a:r>
                    </a:p>
                    <a:p>
                      <a:pPr algn="ctr"/>
                      <a:r>
                        <a:rPr lang="en-US" sz="1100" b="1" noProof="0" dirty="0">
                          <a:solidFill>
                            <a:schemeClr val="tx2"/>
                          </a:solidFill>
                        </a:rPr>
                        <a:t>studies</a:t>
                      </a:r>
                    </a:p>
                  </a:txBody>
                  <a:tcPr marL="0" marR="0" marT="24000" marB="24000" anchor="b">
                    <a:lnB w="190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b="1" noProof="0" dirty="0">
                        <a:solidFill>
                          <a:schemeClr val="tx2"/>
                        </a:solidFill>
                      </a:endParaRPr>
                    </a:p>
                  </a:txBody>
                  <a:tcPr marL="0" marR="0" marT="24000" marB="2400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b="1" noProof="0" dirty="0">
                        <a:solidFill>
                          <a:schemeClr val="tx2"/>
                        </a:solidFill>
                      </a:endParaRPr>
                    </a:p>
                  </a:txBody>
                  <a:tcPr marL="0" marR="0" marT="24000" marB="24000"/>
                </a:tc>
                <a:extLst>
                  <a:ext uri="{0D108BD9-81ED-4DB2-BD59-A6C34878D82A}">
                    <a16:rowId xmlns:a16="http://schemas.microsoft.com/office/drawing/2014/main" val="3403649311"/>
                  </a:ext>
                </a:extLst>
              </a:tr>
              <a:tr h="451303">
                <a:tc vMerge="1">
                  <a:txBody>
                    <a:bodyPr/>
                    <a:lstStyle/>
                    <a:p>
                      <a:endParaRPr dirty="0"/>
                    </a:p>
                  </a:txBody>
                  <a:tcPr marL="96000" marR="0" marT="24000" marB="24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B66D"/>
                    </a:solidFill>
                  </a:tcPr>
                </a:tc>
                <a:tc vMerge="1">
                  <a:txBody>
                    <a:bodyPr/>
                    <a:lstStyle/>
                    <a:p>
                      <a:endParaRPr/>
                    </a:p>
                  </a:txBody>
                  <a:tcPr marL="0" marR="0" marT="24000" marB="24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vMerge="1">
                  <a:txBody>
                    <a:bodyPr/>
                    <a:lstStyle/>
                    <a:p>
                      <a:endParaRPr/>
                    </a:p>
                  </a:txBody>
                  <a:tcPr marL="0" marR="0" marT="24000" marB="24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285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2"/>
                    </a:solidFill>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b="1" noProof="0" dirty="0">
                        <a:solidFill>
                          <a:schemeClr val="tx2"/>
                        </a:solidFill>
                      </a:endParaRPr>
                    </a:p>
                  </a:txBody>
                  <a:tcPr marL="0" marR="0" marT="24000" marB="24000">
                    <a:lnB w="19050" cap="flat" cmpd="sng" algn="ctr">
                      <a:solidFill>
                        <a:schemeClr val="tx2"/>
                      </a:solidFill>
                      <a:prstDash val="solid"/>
                      <a:round/>
                      <a:headEnd type="none" w="med" len="med"/>
                      <a:tailEnd type="none" w="med" len="med"/>
                    </a:lnB>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100" b="1" noProof="0" dirty="0">
                          <a:solidFill>
                            <a:schemeClr val="tx2"/>
                          </a:solidFill>
                        </a:rPr>
                        <a:t>RR (95% CI)</a:t>
                      </a:r>
                    </a:p>
                  </a:txBody>
                  <a:tcPr marL="0" marR="0" marT="24000" marB="24000">
                    <a:lnB w="19050" cap="flat" cmpd="sng" algn="ctr">
                      <a:solidFill>
                        <a:schemeClr val="tx2"/>
                      </a:solidFill>
                      <a:prstDash val="solid"/>
                      <a:round/>
                      <a:headEnd type="none" w="med" len="med"/>
                      <a:tailEnd type="none" w="med" len="med"/>
                    </a:lnB>
                  </a:tcPr>
                </a:tc>
                <a:extLst>
                  <a:ext uri="{0D108BD9-81ED-4DB2-BD59-A6C34878D82A}">
                    <a16:rowId xmlns:a16="http://schemas.microsoft.com/office/drawing/2014/main" val="1607158815"/>
                  </a:ext>
                </a:extLst>
              </a:tr>
              <a:tr h="24636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100" noProof="0" dirty="0">
                          <a:solidFill>
                            <a:schemeClr val="tx2"/>
                          </a:solidFill>
                        </a:rPr>
                        <a:t>Short term</a:t>
                      </a:r>
                    </a:p>
                  </a:txBody>
                  <a:tcPr marL="96000" marR="0" marT="24000" marB="24000" anchor="ctr">
                    <a:lnT w="19050" cap="flat" cmpd="sng" algn="ctr">
                      <a:solidFill>
                        <a:schemeClr val="tx2"/>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100" noProof="0" dirty="0">
                          <a:solidFill>
                            <a:schemeClr val="tx2"/>
                          </a:solidFill>
                        </a:rPr>
                        <a:t>201</a:t>
                      </a:r>
                    </a:p>
                  </a:txBody>
                  <a:tcPr marL="0" marR="0" marT="24000" marB="24000" anchor="ctr">
                    <a:lnT w="19050" cap="flat" cmpd="sng" algn="ctr">
                      <a:solidFill>
                        <a:schemeClr val="tx2"/>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100" noProof="0" dirty="0">
                          <a:solidFill>
                            <a:schemeClr val="tx2"/>
                          </a:solidFill>
                        </a:rPr>
                        <a:t>195</a:t>
                      </a:r>
                    </a:p>
                  </a:txBody>
                  <a:tcPr marL="0" marR="0" marT="24000" marB="24000" anchor="ctr">
                    <a:lnT w="19050" cap="flat" cmpd="sng" algn="ctr">
                      <a:solidFill>
                        <a:schemeClr val="tx2"/>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noProof="0" dirty="0">
                        <a:solidFill>
                          <a:schemeClr val="tx2"/>
                        </a:solidFill>
                      </a:endParaRPr>
                    </a:p>
                  </a:txBody>
                  <a:tcPr marL="0" marR="0" marT="24000" marB="24000">
                    <a:lnT w="19050" cap="flat" cmpd="sng" algn="ctr">
                      <a:solidFill>
                        <a:schemeClr val="tx2"/>
                      </a:solidFill>
                      <a:prstDash val="solid"/>
                      <a:round/>
                      <a:headEnd type="none" w="med" len="med"/>
                      <a:tailEnd type="none" w="med" len="med"/>
                    </a:lnT>
                  </a:tcP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1100" noProof="0" dirty="0">
                          <a:solidFill>
                            <a:schemeClr val="tx2"/>
                          </a:solidFill>
                        </a:rPr>
                        <a:t>1.68 (1.0, 2.81)</a:t>
                      </a:r>
                    </a:p>
                  </a:txBody>
                  <a:tcPr marL="0" marR="0" marT="24000" marB="24000">
                    <a:lnT w="19050" cap="flat" cmpd="sng" algn="ctr">
                      <a:solidFill>
                        <a:schemeClr val="tx2"/>
                      </a:solidFill>
                      <a:prstDash val="solid"/>
                      <a:round/>
                      <a:headEnd type="none" w="med" len="med"/>
                      <a:tailEnd type="none" w="med" len="med"/>
                    </a:lnT>
                  </a:tcPr>
                </a:tc>
                <a:extLst>
                  <a:ext uri="{0D108BD9-81ED-4DB2-BD59-A6C34878D82A}">
                    <a16:rowId xmlns:a16="http://schemas.microsoft.com/office/drawing/2014/main" val="3225718086"/>
                  </a:ext>
                </a:extLst>
              </a:tr>
              <a:tr h="30608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100" noProof="0" dirty="0">
                          <a:solidFill>
                            <a:schemeClr val="tx2"/>
                          </a:solidFill>
                        </a:rPr>
                        <a:t>Medium term</a:t>
                      </a:r>
                    </a:p>
                  </a:txBody>
                  <a:tcPr marL="96000" marR="0" marT="24000" marB="2400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100" noProof="0" dirty="0">
                          <a:solidFill>
                            <a:schemeClr val="tx2"/>
                          </a:solidFill>
                        </a:rPr>
                        <a:t>502</a:t>
                      </a:r>
                    </a:p>
                  </a:txBody>
                  <a:tcPr marL="0" marR="0" marT="24000" marB="2400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100" noProof="0" dirty="0">
                          <a:solidFill>
                            <a:schemeClr val="tx2"/>
                          </a:solidFill>
                        </a:rPr>
                        <a:t>272</a:t>
                      </a:r>
                    </a:p>
                  </a:txBody>
                  <a:tcPr marL="0" marR="0" marT="24000" marB="2400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noProof="0" dirty="0">
                        <a:solidFill>
                          <a:schemeClr val="tx2"/>
                        </a:solidFill>
                      </a:endParaRPr>
                    </a:p>
                  </a:txBody>
                  <a:tcPr marL="0" marR="0" marT="24000" marB="2400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1100" noProof="0" dirty="0">
                          <a:solidFill>
                            <a:schemeClr val="tx2"/>
                          </a:solidFill>
                        </a:rPr>
                        <a:t>2.41 (1.5, 3.86)</a:t>
                      </a:r>
                    </a:p>
                  </a:txBody>
                  <a:tcPr marL="0" marR="0" marT="24000" marB="24000"/>
                </a:tc>
                <a:extLst>
                  <a:ext uri="{0D108BD9-81ED-4DB2-BD59-A6C34878D82A}">
                    <a16:rowId xmlns:a16="http://schemas.microsoft.com/office/drawing/2014/main" val="2959353981"/>
                  </a:ext>
                </a:extLst>
              </a:tr>
              <a:tr h="24636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1100" noProof="0" dirty="0">
                          <a:solidFill>
                            <a:schemeClr val="tx2"/>
                          </a:solidFill>
                        </a:rPr>
                        <a:t>Long term </a:t>
                      </a:r>
                    </a:p>
                  </a:txBody>
                  <a:tcPr marL="96000" marR="0" marT="24000" marB="2400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100" noProof="0" dirty="0">
                          <a:solidFill>
                            <a:schemeClr val="tx2"/>
                          </a:solidFill>
                        </a:rPr>
                        <a:t>215</a:t>
                      </a:r>
                    </a:p>
                  </a:txBody>
                  <a:tcPr marL="0" marR="0" marT="24000" marB="2400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1100" noProof="0" dirty="0">
                          <a:solidFill>
                            <a:schemeClr val="tx2"/>
                          </a:solidFill>
                        </a:rPr>
                        <a:t>221</a:t>
                      </a:r>
                    </a:p>
                  </a:txBody>
                  <a:tcPr marL="0" marR="0" marT="24000" marB="2400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noProof="0" dirty="0">
                        <a:solidFill>
                          <a:schemeClr val="tx2"/>
                        </a:solidFill>
                      </a:endParaRPr>
                    </a:p>
                  </a:txBody>
                  <a:tcPr marL="0" marR="0" marT="24000" marB="2400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r>
                        <a:rPr lang="en-US" sz="1100" noProof="0" dirty="0">
                          <a:solidFill>
                            <a:schemeClr val="tx2"/>
                          </a:solidFill>
                        </a:rPr>
                        <a:t>2.46 (1.7, 3.54)</a:t>
                      </a:r>
                    </a:p>
                  </a:txBody>
                  <a:tcPr marL="0" marR="0" marT="24000" marB="24000"/>
                </a:tc>
                <a:extLst>
                  <a:ext uri="{0D108BD9-81ED-4DB2-BD59-A6C34878D82A}">
                    <a16:rowId xmlns:a16="http://schemas.microsoft.com/office/drawing/2014/main" val="914695306"/>
                  </a:ext>
                </a:extLst>
              </a:tr>
              <a:tr h="246366">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endParaRPr lang="en-US" sz="1100" noProof="0" dirty="0">
                        <a:solidFill>
                          <a:schemeClr val="tx2"/>
                        </a:solidFill>
                      </a:endParaRPr>
                    </a:p>
                  </a:txBody>
                  <a:tcPr marL="96000" marR="0" marT="24000" marB="24000" anchor="ctr"/>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noProof="0" dirty="0">
                        <a:solidFill>
                          <a:schemeClr val="tx2"/>
                        </a:solidFill>
                      </a:endParaRPr>
                    </a:p>
                  </a:txBody>
                  <a:tcPr marL="0" marR="0" marT="24000" marB="2400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noProof="0" dirty="0">
                        <a:solidFill>
                          <a:schemeClr val="tx2"/>
                        </a:solidFill>
                      </a:endParaRPr>
                    </a:p>
                  </a:txBody>
                  <a:tcPr marL="0" marR="0" marT="24000" marB="2400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endParaRPr lang="en-US" sz="1100" noProof="0" dirty="0">
                        <a:solidFill>
                          <a:schemeClr val="tx2"/>
                        </a:solidFill>
                      </a:endParaRPr>
                    </a:p>
                  </a:txBody>
                  <a:tcPr marL="0" marR="0" marT="24000" marB="24000"/>
                </a:tc>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l"/>
                      <a:endParaRPr lang="en-US" sz="1100" noProof="0" dirty="0">
                        <a:solidFill>
                          <a:schemeClr val="tx2"/>
                        </a:solidFill>
                      </a:endParaRPr>
                    </a:p>
                  </a:txBody>
                  <a:tcPr marL="0" marR="0" marT="24000" marB="24000"/>
                </a:tc>
                <a:extLst>
                  <a:ext uri="{0D108BD9-81ED-4DB2-BD59-A6C34878D82A}">
                    <a16:rowId xmlns:a16="http://schemas.microsoft.com/office/drawing/2014/main" val="3375089506"/>
                  </a:ext>
                </a:extLst>
              </a:tr>
            </a:tbl>
          </a:graphicData>
        </a:graphic>
      </p:graphicFrame>
      <p:grpSp>
        <p:nvGrpSpPr>
          <p:cNvPr id="52" name="Group 51">
            <a:extLst>
              <a:ext uri="{FF2B5EF4-FFF2-40B4-BE49-F238E27FC236}">
                <a16:creationId xmlns:a16="http://schemas.microsoft.com/office/drawing/2014/main" id="{2118BB28-8304-3458-FF88-22B970040C51}"/>
              </a:ext>
            </a:extLst>
          </p:cNvPr>
          <p:cNvGrpSpPr/>
          <p:nvPr/>
        </p:nvGrpSpPr>
        <p:grpSpPr>
          <a:xfrm>
            <a:off x="8018701" y="3441507"/>
            <a:ext cx="3633551" cy="1733532"/>
            <a:chOff x="1996324" y="1907878"/>
            <a:chExt cx="6995703" cy="7041951"/>
          </a:xfrm>
        </p:grpSpPr>
        <p:graphicFrame>
          <p:nvGraphicFramePr>
            <p:cNvPr id="53" name="Chart 52">
              <a:extLst>
                <a:ext uri="{FF2B5EF4-FFF2-40B4-BE49-F238E27FC236}">
                  <a16:creationId xmlns:a16="http://schemas.microsoft.com/office/drawing/2014/main" id="{7035F17E-D8A4-1518-C26C-B5099E778355}"/>
                </a:ext>
              </a:extLst>
            </p:cNvPr>
            <p:cNvGraphicFramePr/>
            <p:nvPr>
              <p:extLst>
                <p:ext uri="{D42A27DB-BD31-4B8C-83A1-F6EECF244321}">
                  <p14:modId xmlns:p14="http://schemas.microsoft.com/office/powerpoint/2010/main" val="2807817691"/>
                </p:ext>
              </p:extLst>
            </p:nvPr>
          </p:nvGraphicFramePr>
          <p:xfrm>
            <a:off x="3327816" y="1907878"/>
            <a:ext cx="4049377" cy="4731849"/>
          </p:xfrm>
          <a:graphic>
            <a:graphicData uri="http://schemas.openxmlformats.org/drawingml/2006/chart">
              <c:chart xmlns:c="http://schemas.openxmlformats.org/drawingml/2006/chart" xmlns:r="http://schemas.openxmlformats.org/officeDocument/2006/relationships" r:id="rId3"/>
            </a:graphicData>
          </a:graphic>
        </p:graphicFrame>
        <p:sp>
          <p:nvSpPr>
            <p:cNvPr id="54" name="TextBox 53">
              <a:extLst>
                <a:ext uri="{FF2B5EF4-FFF2-40B4-BE49-F238E27FC236}">
                  <a16:creationId xmlns:a16="http://schemas.microsoft.com/office/drawing/2014/main" id="{A1FADD3A-B4F3-44BB-DA31-43B85F249742}"/>
                </a:ext>
              </a:extLst>
            </p:cNvPr>
            <p:cNvSpPr txBox="1"/>
            <p:nvPr/>
          </p:nvSpPr>
          <p:spPr>
            <a:xfrm>
              <a:off x="5382229" y="7054903"/>
              <a:ext cx="3609798" cy="1894926"/>
            </a:xfrm>
            <a:prstGeom prst="rect">
              <a:avLst/>
            </a:prstGeom>
          </p:spPr>
          <p:txBody>
            <a:bodyPr vert="horz" wrap="square" lIns="121920" tIns="60960" rIns="121920" bIns="60960" rtlCol="0" anchor="ctr">
              <a:noAutofit/>
            </a:bodyPr>
            <a:lstStyle/>
            <a:p>
              <a:pPr marL="0" marR="0" lvl="0" indent="0" algn="l"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333333"/>
                  </a:solidFill>
                  <a:effectLst/>
                  <a:uLnTx/>
                  <a:uFillTx/>
                  <a:latin typeface="Arial" panose="020B0604020202020204"/>
                  <a:ea typeface="+mn-ea"/>
                  <a:cs typeface="Arial" charset="0"/>
                </a:rPr>
                <a:t>Favours </a:t>
              </a:r>
              <a:br>
                <a:rPr kumimoji="0" lang="en-US" sz="1200" b="1" i="0" u="none" strike="noStrike" kern="0" cap="none" spc="0" normalizeH="0" baseline="0" noProof="0" dirty="0">
                  <a:ln>
                    <a:noFill/>
                  </a:ln>
                  <a:solidFill>
                    <a:srgbClr val="333333"/>
                  </a:solidFill>
                  <a:effectLst/>
                  <a:uLnTx/>
                  <a:uFillTx/>
                  <a:latin typeface="Arial" panose="020B0604020202020204"/>
                  <a:ea typeface="+mn-ea"/>
                  <a:cs typeface="Arial" charset="0"/>
                </a:rPr>
              </a:br>
              <a:r>
                <a:rPr kumimoji="0" lang="en-US" sz="1200" b="1" i="0" u="none" strike="noStrike" kern="0" cap="none" spc="0" normalizeH="0" baseline="0" noProof="0" dirty="0">
                  <a:ln>
                    <a:noFill/>
                  </a:ln>
                  <a:solidFill>
                    <a:srgbClr val="333333"/>
                  </a:solidFill>
                  <a:effectLst/>
                  <a:uLnTx/>
                  <a:uFillTx/>
                  <a:latin typeface="Arial" panose="020B0604020202020204"/>
                  <a:ea typeface="+mn-ea"/>
                  <a:cs typeface="Arial" charset="0"/>
                </a:rPr>
                <a:t>maintenance therapy</a:t>
              </a:r>
            </a:p>
          </p:txBody>
        </p:sp>
        <p:cxnSp>
          <p:nvCxnSpPr>
            <p:cNvPr id="55" name="Straight Arrow Connector 54">
              <a:extLst>
                <a:ext uri="{FF2B5EF4-FFF2-40B4-BE49-F238E27FC236}">
                  <a16:creationId xmlns:a16="http://schemas.microsoft.com/office/drawing/2014/main" id="{6D14D7E8-F658-EC35-5093-31C6A9392492}"/>
                </a:ext>
              </a:extLst>
            </p:cNvPr>
            <p:cNvCxnSpPr>
              <a:cxnSpLocks/>
            </p:cNvCxnSpPr>
            <p:nvPr/>
          </p:nvCxnSpPr>
          <p:spPr>
            <a:xfrm>
              <a:off x="5382229" y="6860779"/>
              <a:ext cx="863999" cy="0"/>
            </a:xfrm>
            <a:prstGeom prst="straightConnector1">
              <a:avLst/>
            </a:prstGeom>
            <a:noFill/>
            <a:ln w="19050" cap="flat" cmpd="sng" algn="ctr">
              <a:solidFill>
                <a:srgbClr val="333333"/>
              </a:solidFill>
              <a:prstDash val="solid"/>
              <a:tailEnd type="triangle"/>
            </a:ln>
            <a:effectLst/>
          </p:spPr>
        </p:cxnSp>
        <p:cxnSp>
          <p:nvCxnSpPr>
            <p:cNvPr id="56" name="Straight Arrow Connector 55">
              <a:extLst>
                <a:ext uri="{FF2B5EF4-FFF2-40B4-BE49-F238E27FC236}">
                  <a16:creationId xmlns:a16="http://schemas.microsoft.com/office/drawing/2014/main" id="{AE19E996-5BD0-E888-83AE-1D6BB2336E28}"/>
                </a:ext>
              </a:extLst>
            </p:cNvPr>
            <p:cNvCxnSpPr>
              <a:cxnSpLocks/>
            </p:cNvCxnSpPr>
            <p:nvPr/>
          </p:nvCxnSpPr>
          <p:spPr>
            <a:xfrm flipH="1">
              <a:off x="4362311" y="6867975"/>
              <a:ext cx="863999" cy="0"/>
            </a:xfrm>
            <a:prstGeom prst="straightConnector1">
              <a:avLst/>
            </a:prstGeom>
            <a:noFill/>
            <a:ln w="19050" cap="flat" cmpd="sng" algn="ctr">
              <a:solidFill>
                <a:srgbClr val="333333"/>
              </a:solidFill>
              <a:prstDash val="solid"/>
              <a:tailEnd type="triangle"/>
            </a:ln>
            <a:effectLst/>
          </p:spPr>
        </p:cxnSp>
        <p:sp>
          <p:nvSpPr>
            <p:cNvPr id="57" name="TextBox 56">
              <a:extLst>
                <a:ext uri="{FF2B5EF4-FFF2-40B4-BE49-F238E27FC236}">
                  <a16:creationId xmlns:a16="http://schemas.microsoft.com/office/drawing/2014/main" id="{D2F73D14-DD6B-DAE1-8B64-6E3FB879F804}"/>
                </a:ext>
              </a:extLst>
            </p:cNvPr>
            <p:cNvSpPr txBox="1"/>
            <p:nvPr/>
          </p:nvSpPr>
          <p:spPr>
            <a:xfrm>
              <a:off x="1996324" y="7283804"/>
              <a:ext cx="3229986" cy="1498334"/>
            </a:xfrm>
            <a:prstGeom prst="rect">
              <a:avLst/>
            </a:prstGeom>
          </p:spPr>
          <p:txBody>
            <a:bodyPr vert="horz" wrap="square" lIns="121920" tIns="60960" rIns="121920" bIns="60960" rtlCol="0" anchor="ctr">
              <a:noAutofit/>
            </a:bodyPr>
            <a:lstStyle/>
            <a:p>
              <a:pPr marL="0" marR="0" lvl="0" indent="0" algn="r" defTabSz="1219170" rtl="0" eaLnBrk="1" fontAlgn="auto" latinLnBrk="0" hangingPunct="1">
                <a:lnSpc>
                  <a:spcPct val="100000"/>
                </a:lnSpc>
                <a:spcBef>
                  <a:spcPts val="0"/>
                </a:spcBef>
                <a:spcAft>
                  <a:spcPts val="0"/>
                </a:spcAft>
                <a:buClrTx/>
                <a:buSzTx/>
                <a:buFontTx/>
                <a:buNone/>
                <a:tabLst/>
                <a:defRPr/>
              </a:pPr>
              <a:r>
                <a:rPr kumimoji="0" lang="en-US" sz="1200" b="1" i="0" u="none" strike="noStrike" kern="0" cap="none" spc="0" normalizeH="0" baseline="0" noProof="0" dirty="0">
                  <a:ln>
                    <a:noFill/>
                  </a:ln>
                  <a:solidFill>
                    <a:srgbClr val="333333"/>
                  </a:solidFill>
                  <a:effectLst/>
                  <a:uLnTx/>
                  <a:uFillTx/>
                  <a:latin typeface="Arial" panose="020B0604020202020204"/>
                  <a:ea typeface="+mn-ea"/>
                  <a:cs typeface="Arial" charset="0"/>
                </a:rPr>
                <a:t>Favours intermittent therapy </a:t>
              </a:r>
            </a:p>
          </p:txBody>
        </p:sp>
      </p:grpSp>
      <p:grpSp>
        <p:nvGrpSpPr>
          <p:cNvPr id="58" name="Group 57">
            <a:extLst>
              <a:ext uri="{FF2B5EF4-FFF2-40B4-BE49-F238E27FC236}">
                <a16:creationId xmlns:a16="http://schemas.microsoft.com/office/drawing/2014/main" id="{57CF126F-CF53-055F-785C-763EAE56BF34}"/>
              </a:ext>
            </a:extLst>
          </p:cNvPr>
          <p:cNvGrpSpPr/>
          <p:nvPr/>
        </p:nvGrpSpPr>
        <p:grpSpPr>
          <a:xfrm>
            <a:off x="9988095" y="5204651"/>
            <a:ext cx="468588" cy="468588"/>
            <a:chOff x="7064541" y="1727334"/>
            <a:chExt cx="468588" cy="468588"/>
          </a:xfrm>
          <a:solidFill>
            <a:schemeClr val="accent3">
              <a:lumMod val="50000"/>
            </a:schemeClr>
          </a:solidFill>
        </p:grpSpPr>
        <p:sp>
          <p:nvSpPr>
            <p:cNvPr id="59" name="Freeform: Shape 58">
              <a:extLst>
                <a:ext uri="{FF2B5EF4-FFF2-40B4-BE49-F238E27FC236}">
                  <a16:creationId xmlns:a16="http://schemas.microsoft.com/office/drawing/2014/main" id="{3DA3C1A4-0A5B-56AB-0C1F-E892D1978FBC}"/>
                </a:ext>
              </a:extLst>
            </p:cNvPr>
            <p:cNvSpPr/>
            <p:nvPr/>
          </p:nvSpPr>
          <p:spPr>
            <a:xfrm>
              <a:off x="7064541" y="1727334"/>
              <a:ext cx="468588" cy="468588"/>
            </a:xfrm>
            <a:custGeom>
              <a:avLst/>
              <a:gdLst>
                <a:gd name="csX0" fmla="*/ 41346 w 468588"/>
                <a:gd name="csY0" fmla="*/ 0 h 468588"/>
                <a:gd name="csX1" fmla="*/ 0 w 468588"/>
                <a:gd name="csY1" fmla="*/ 0 h 468588"/>
                <a:gd name="csX2" fmla="*/ 0 w 468588"/>
                <a:gd name="csY2" fmla="*/ 468588 h 468588"/>
                <a:gd name="csX3" fmla="*/ 468588 w 468588"/>
                <a:gd name="csY3" fmla="*/ 468588 h 468588"/>
                <a:gd name="csX4" fmla="*/ 468588 w 468588"/>
                <a:gd name="csY4" fmla="*/ 427242 h 468588"/>
                <a:gd name="csX5" fmla="*/ 41346 w 468588"/>
                <a:gd name="csY5" fmla="*/ 427242 h 468588"/>
              </a:gdLst>
              <a:ahLst/>
              <a:cxnLst>
                <a:cxn ang="0">
                  <a:pos x="csX0" y="csY0"/>
                </a:cxn>
                <a:cxn ang="0">
                  <a:pos x="csX1" y="csY1"/>
                </a:cxn>
                <a:cxn ang="0">
                  <a:pos x="csX2" y="csY2"/>
                </a:cxn>
                <a:cxn ang="0">
                  <a:pos x="csX3" y="csY3"/>
                </a:cxn>
                <a:cxn ang="0">
                  <a:pos x="csX4" y="csY4"/>
                </a:cxn>
                <a:cxn ang="0">
                  <a:pos x="csX5" y="csY5"/>
                </a:cxn>
              </a:cxnLst>
              <a:rect l="l" t="t" r="r" b="b"/>
              <a:pathLst>
                <a:path w="468588" h="468588">
                  <a:moveTo>
                    <a:pt x="41346" y="0"/>
                  </a:moveTo>
                  <a:lnTo>
                    <a:pt x="0" y="0"/>
                  </a:lnTo>
                  <a:lnTo>
                    <a:pt x="0" y="468588"/>
                  </a:lnTo>
                  <a:lnTo>
                    <a:pt x="468588" y="468588"/>
                  </a:lnTo>
                  <a:lnTo>
                    <a:pt x="468588" y="427242"/>
                  </a:lnTo>
                  <a:lnTo>
                    <a:pt x="41346" y="427242"/>
                  </a:lnTo>
                  <a:close/>
                </a:path>
              </a:pathLst>
            </a:custGeom>
            <a:grpFill/>
            <a:ln w="6846" cap="flat">
              <a:noFill/>
              <a:prstDash val="solid"/>
              <a:miter/>
            </a:ln>
          </p:spPr>
          <p:txBody>
            <a:bodyPr/>
            <a:lstStyle/>
            <a:p>
              <a:endParaRPr lang="en-US" noProof="0" dirty="0"/>
            </a:p>
          </p:txBody>
        </p:sp>
        <p:sp>
          <p:nvSpPr>
            <p:cNvPr id="60" name="Freeform: Shape 59">
              <a:extLst>
                <a:ext uri="{FF2B5EF4-FFF2-40B4-BE49-F238E27FC236}">
                  <a16:creationId xmlns:a16="http://schemas.microsoft.com/office/drawing/2014/main" id="{B5FD6FDA-8A30-BA26-911F-29BF422026DD}"/>
                </a:ext>
              </a:extLst>
            </p:cNvPr>
            <p:cNvSpPr/>
            <p:nvPr/>
          </p:nvSpPr>
          <p:spPr>
            <a:xfrm>
              <a:off x="7147233" y="1872045"/>
              <a:ext cx="75801" cy="241185"/>
            </a:xfrm>
            <a:custGeom>
              <a:avLst/>
              <a:gdLst>
                <a:gd name="csX0" fmla="*/ 0 w 75801"/>
                <a:gd name="csY0" fmla="*/ 0 h 241185"/>
                <a:gd name="csX1" fmla="*/ 75801 w 75801"/>
                <a:gd name="csY1" fmla="*/ 0 h 241185"/>
                <a:gd name="csX2" fmla="*/ 75801 w 75801"/>
                <a:gd name="csY2" fmla="*/ 241185 h 241185"/>
                <a:gd name="csX3" fmla="*/ 0 w 75801"/>
                <a:gd name="csY3" fmla="*/ 241185 h 241185"/>
              </a:gdLst>
              <a:ahLst/>
              <a:cxnLst>
                <a:cxn ang="0">
                  <a:pos x="csX0" y="csY0"/>
                </a:cxn>
                <a:cxn ang="0">
                  <a:pos x="csX1" y="csY1"/>
                </a:cxn>
                <a:cxn ang="0">
                  <a:pos x="csX2" y="csY2"/>
                </a:cxn>
                <a:cxn ang="0">
                  <a:pos x="csX3" y="csY3"/>
                </a:cxn>
              </a:cxnLst>
              <a:rect l="l" t="t" r="r" b="b"/>
              <a:pathLst>
                <a:path w="75801" h="241185">
                  <a:moveTo>
                    <a:pt x="0" y="0"/>
                  </a:moveTo>
                  <a:lnTo>
                    <a:pt x="75801" y="0"/>
                  </a:lnTo>
                  <a:lnTo>
                    <a:pt x="75801" y="241185"/>
                  </a:lnTo>
                  <a:lnTo>
                    <a:pt x="0" y="241185"/>
                  </a:lnTo>
                  <a:close/>
                </a:path>
              </a:pathLst>
            </a:custGeom>
            <a:grpFill/>
            <a:ln w="6846" cap="flat">
              <a:noFill/>
              <a:prstDash val="solid"/>
              <a:miter/>
            </a:ln>
          </p:spPr>
          <p:txBody>
            <a:bodyPr/>
            <a:lstStyle/>
            <a:p>
              <a:endParaRPr lang="en-US" noProof="0" dirty="0"/>
            </a:p>
          </p:txBody>
        </p:sp>
        <p:sp>
          <p:nvSpPr>
            <p:cNvPr id="61" name="Freeform: Shape 60">
              <a:extLst>
                <a:ext uri="{FF2B5EF4-FFF2-40B4-BE49-F238E27FC236}">
                  <a16:creationId xmlns:a16="http://schemas.microsoft.com/office/drawing/2014/main" id="{941688A6-9F38-8053-C5FF-117F4F36E155}"/>
                </a:ext>
              </a:extLst>
            </p:cNvPr>
            <p:cNvSpPr/>
            <p:nvPr/>
          </p:nvSpPr>
          <p:spPr>
            <a:xfrm>
              <a:off x="7250598" y="1872044"/>
              <a:ext cx="75801" cy="241185"/>
            </a:xfrm>
            <a:custGeom>
              <a:avLst/>
              <a:gdLst>
                <a:gd name="csX0" fmla="*/ 0 w 75801"/>
                <a:gd name="csY0" fmla="*/ 0 h 385896"/>
                <a:gd name="csX1" fmla="*/ 75801 w 75801"/>
                <a:gd name="csY1" fmla="*/ 0 h 385896"/>
                <a:gd name="csX2" fmla="*/ 75801 w 75801"/>
                <a:gd name="csY2" fmla="*/ 385896 h 385896"/>
                <a:gd name="csX3" fmla="*/ 0 w 75801"/>
                <a:gd name="csY3" fmla="*/ 385896 h 385896"/>
              </a:gdLst>
              <a:ahLst/>
              <a:cxnLst>
                <a:cxn ang="0">
                  <a:pos x="csX0" y="csY0"/>
                </a:cxn>
                <a:cxn ang="0">
                  <a:pos x="csX1" y="csY1"/>
                </a:cxn>
                <a:cxn ang="0">
                  <a:pos x="csX2" y="csY2"/>
                </a:cxn>
                <a:cxn ang="0">
                  <a:pos x="csX3" y="csY3"/>
                </a:cxn>
              </a:cxnLst>
              <a:rect l="l" t="t" r="r" b="b"/>
              <a:pathLst>
                <a:path w="75801" h="385896">
                  <a:moveTo>
                    <a:pt x="0" y="0"/>
                  </a:moveTo>
                  <a:lnTo>
                    <a:pt x="75801" y="0"/>
                  </a:lnTo>
                  <a:lnTo>
                    <a:pt x="75801" y="385896"/>
                  </a:lnTo>
                  <a:lnTo>
                    <a:pt x="0" y="385896"/>
                  </a:lnTo>
                  <a:close/>
                </a:path>
              </a:pathLst>
            </a:custGeom>
            <a:grpFill/>
            <a:ln w="6846" cap="flat">
              <a:noFill/>
              <a:prstDash val="solid"/>
              <a:miter/>
            </a:ln>
          </p:spPr>
          <p:txBody>
            <a:bodyPr/>
            <a:lstStyle/>
            <a:p>
              <a:endParaRPr lang="en-US" noProof="0" dirty="0"/>
            </a:p>
          </p:txBody>
        </p:sp>
        <p:sp>
          <p:nvSpPr>
            <p:cNvPr id="62" name="Freeform: Shape 61">
              <a:extLst>
                <a:ext uri="{FF2B5EF4-FFF2-40B4-BE49-F238E27FC236}">
                  <a16:creationId xmlns:a16="http://schemas.microsoft.com/office/drawing/2014/main" id="{2F10A0E2-9A71-1CFF-02A6-31353813FF21}"/>
                </a:ext>
              </a:extLst>
            </p:cNvPr>
            <p:cNvSpPr/>
            <p:nvPr/>
          </p:nvSpPr>
          <p:spPr>
            <a:xfrm>
              <a:off x="7353963" y="1872045"/>
              <a:ext cx="75801" cy="241185"/>
            </a:xfrm>
            <a:custGeom>
              <a:avLst/>
              <a:gdLst>
                <a:gd name="csX0" fmla="*/ 0 w 75801"/>
                <a:gd name="csY0" fmla="*/ 0 h 241185"/>
                <a:gd name="csX1" fmla="*/ 75801 w 75801"/>
                <a:gd name="csY1" fmla="*/ 0 h 241185"/>
                <a:gd name="csX2" fmla="*/ 75801 w 75801"/>
                <a:gd name="csY2" fmla="*/ 241185 h 241185"/>
                <a:gd name="csX3" fmla="*/ 0 w 75801"/>
                <a:gd name="csY3" fmla="*/ 241185 h 241185"/>
              </a:gdLst>
              <a:ahLst/>
              <a:cxnLst>
                <a:cxn ang="0">
                  <a:pos x="csX0" y="csY0"/>
                </a:cxn>
                <a:cxn ang="0">
                  <a:pos x="csX1" y="csY1"/>
                </a:cxn>
                <a:cxn ang="0">
                  <a:pos x="csX2" y="csY2"/>
                </a:cxn>
                <a:cxn ang="0">
                  <a:pos x="csX3" y="csY3"/>
                </a:cxn>
              </a:cxnLst>
              <a:rect l="l" t="t" r="r" b="b"/>
              <a:pathLst>
                <a:path w="75801" h="241185">
                  <a:moveTo>
                    <a:pt x="0" y="0"/>
                  </a:moveTo>
                  <a:lnTo>
                    <a:pt x="75801" y="0"/>
                  </a:lnTo>
                  <a:lnTo>
                    <a:pt x="75801" y="241185"/>
                  </a:lnTo>
                  <a:lnTo>
                    <a:pt x="0" y="241185"/>
                  </a:lnTo>
                  <a:close/>
                </a:path>
              </a:pathLst>
            </a:custGeom>
            <a:grpFill/>
            <a:ln w="6846" cap="flat">
              <a:noFill/>
              <a:prstDash val="solid"/>
              <a:miter/>
            </a:ln>
          </p:spPr>
          <p:txBody>
            <a:bodyPr/>
            <a:lstStyle/>
            <a:p>
              <a:endParaRPr lang="en-US" noProof="0" dirty="0"/>
            </a:p>
          </p:txBody>
        </p:sp>
        <p:sp>
          <p:nvSpPr>
            <p:cNvPr id="63" name="Freeform: Shape 62">
              <a:extLst>
                <a:ext uri="{FF2B5EF4-FFF2-40B4-BE49-F238E27FC236}">
                  <a16:creationId xmlns:a16="http://schemas.microsoft.com/office/drawing/2014/main" id="{038D17C2-6097-A14F-AE2A-E2E33830414E}"/>
                </a:ext>
              </a:extLst>
            </p:cNvPr>
            <p:cNvSpPr/>
            <p:nvPr/>
          </p:nvSpPr>
          <p:spPr>
            <a:xfrm>
              <a:off x="7457328" y="1872044"/>
              <a:ext cx="75801" cy="241186"/>
            </a:xfrm>
            <a:custGeom>
              <a:avLst/>
              <a:gdLst>
                <a:gd name="csX0" fmla="*/ 0 w 75801"/>
                <a:gd name="csY0" fmla="*/ 0 h 124038"/>
                <a:gd name="csX1" fmla="*/ 75801 w 75801"/>
                <a:gd name="csY1" fmla="*/ 0 h 124038"/>
                <a:gd name="csX2" fmla="*/ 75801 w 75801"/>
                <a:gd name="csY2" fmla="*/ 124038 h 124038"/>
                <a:gd name="csX3" fmla="*/ 0 w 75801"/>
                <a:gd name="csY3" fmla="*/ 124038 h 124038"/>
              </a:gdLst>
              <a:ahLst/>
              <a:cxnLst>
                <a:cxn ang="0">
                  <a:pos x="csX0" y="csY0"/>
                </a:cxn>
                <a:cxn ang="0">
                  <a:pos x="csX1" y="csY1"/>
                </a:cxn>
                <a:cxn ang="0">
                  <a:pos x="csX2" y="csY2"/>
                </a:cxn>
                <a:cxn ang="0">
                  <a:pos x="csX3" y="csY3"/>
                </a:cxn>
              </a:cxnLst>
              <a:rect l="l" t="t" r="r" b="b"/>
              <a:pathLst>
                <a:path w="75801" h="124038">
                  <a:moveTo>
                    <a:pt x="0" y="0"/>
                  </a:moveTo>
                  <a:lnTo>
                    <a:pt x="75801" y="0"/>
                  </a:lnTo>
                  <a:lnTo>
                    <a:pt x="75801" y="124038"/>
                  </a:lnTo>
                  <a:lnTo>
                    <a:pt x="0" y="124038"/>
                  </a:lnTo>
                  <a:close/>
                </a:path>
              </a:pathLst>
            </a:custGeom>
            <a:grpFill/>
            <a:ln w="6846" cap="flat">
              <a:noFill/>
              <a:prstDash val="solid"/>
              <a:miter/>
            </a:ln>
          </p:spPr>
          <p:txBody>
            <a:bodyPr/>
            <a:lstStyle/>
            <a:p>
              <a:endParaRPr lang="en-US" noProof="0" dirty="0"/>
            </a:p>
          </p:txBody>
        </p:sp>
        <p:cxnSp>
          <p:nvCxnSpPr>
            <p:cNvPr id="64" name="Straight Arrow Connector 63">
              <a:extLst>
                <a:ext uri="{FF2B5EF4-FFF2-40B4-BE49-F238E27FC236}">
                  <a16:creationId xmlns:a16="http://schemas.microsoft.com/office/drawing/2014/main" id="{1979A621-0535-7461-6D69-7A9DAF982088}"/>
                </a:ext>
              </a:extLst>
            </p:cNvPr>
            <p:cNvCxnSpPr/>
            <p:nvPr/>
          </p:nvCxnSpPr>
          <p:spPr>
            <a:xfrm>
              <a:off x="7185133" y="1778924"/>
              <a:ext cx="347996" cy="0"/>
            </a:xfrm>
            <a:prstGeom prst="straightConnector1">
              <a:avLst/>
            </a:prstGeom>
            <a:grpFill/>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grpSp>
        <p:nvGrpSpPr>
          <p:cNvPr id="65" name="Group 64">
            <a:extLst>
              <a:ext uri="{FF2B5EF4-FFF2-40B4-BE49-F238E27FC236}">
                <a16:creationId xmlns:a16="http://schemas.microsoft.com/office/drawing/2014/main" id="{06D77E62-896C-22A1-DECA-3969B4D39EBC}"/>
              </a:ext>
            </a:extLst>
          </p:cNvPr>
          <p:cNvGrpSpPr/>
          <p:nvPr/>
        </p:nvGrpSpPr>
        <p:grpSpPr>
          <a:xfrm>
            <a:off x="9123459" y="5204651"/>
            <a:ext cx="468588" cy="468588"/>
            <a:chOff x="10325650" y="1727334"/>
            <a:chExt cx="468588" cy="468588"/>
          </a:xfrm>
          <a:solidFill>
            <a:schemeClr val="accent3">
              <a:lumMod val="50000"/>
            </a:schemeClr>
          </a:solidFill>
        </p:grpSpPr>
        <p:sp>
          <p:nvSpPr>
            <p:cNvPr id="66" name="Freeform: Shape 65">
              <a:extLst>
                <a:ext uri="{FF2B5EF4-FFF2-40B4-BE49-F238E27FC236}">
                  <a16:creationId xmlns:a16="http://schemas.microsoft.com/office/drawing/2014/main" id="{146E6427-7F98-D16D-B544-B903B4D3C515}"/>
                </a:ext>
              </a:extLst>
            </p:cNvPr>
            <p:cNvSpPr/>
            <p:nvPr/>
          </p:nvSpPr>
          <p:spPr>
            <a:xfrm>
              <a:off x="10325650" y="1727334"/>
              <a:ext cx="468588" cy="468588"/>
            </a:xfrm>
            <a:custGeom>
              <a:avLst/>
              <a:gdLst>
                <a:gd name="csX0" fmla="*/ 41346 w 468588"/>
                <a:gd name="csY0" fmla="*/ 0 h 468588"/>
                <a:gd name="csX1" fmla="*/ 0 w 468588"/>
                <a:gd name="csY1" fmla="*/ 0 h 468588"/>
                <a:gd name="csX2" fmla="*/ 0 w 468588"/>
                <a:gd name="csY2" fmla="*/ 468588 h 468588"/>
                <a:gd name="csX3" fmla="*/ 468588 w 468588"/>
                <a:gd name="csY3" fmla="*/ 468588 h 468588"/>
                <a:gd name="csX4" fmla="*/ 468588 w 468588"/>
                <a:gd name="csY4" fmla="*/ 427242 h 468588"/>
                <a:gd name="csX5" fmla="*/ 41346 w 468588"/>
                <a:gd name="csY5" fmla="*/ 427242 h 468588"/>
              </a:gdLst>
              <a:ahLst/>
              <a:cxnLst>
                <a:cxn ang="0">
                  <a:pos x="csX0" y="csY0"/>
                </a:cxn>
                <a:cxn ang="0">
                  <a:pos x="csX1" y="csY1"/>
                </a:cxn>
                <a:cxn ang="0">
                  <a:pos x="csX2" y="csY2"/>
                </a:cxn>
                <a:cxn ang="0">
                  <a:pos x="csX3" y="csY3"/>
                </a:cxn>
                <a:cxn ang="0">
                  <a:pos x="csX4" y="csY4"/>
                </a:cxn>
                <a:cxn ang="0">
                  <a:pos x="csX5" y="csY5"/>
                </a:cxn>
              </a:cxnLst>
              <a:rect l="l" t="t" r="r" b="b"/>
              <a:pathLst>
                <a:path w="468588" h="468588">
                  <a:moveTo>
                    <a:pt x="41346" y="0"/>
                  </a:moveTo>
                  <a:lnTo>
                    <a:pt x="0" y="0"/>
                  </a:lnTo>
                  <a:lnTo>
                    <a:pt x="0" y="468588"/>
                  </a:lnTo>
                  <a:lnTo>
                    <a:pt x="468588" y="468588"/>
                  </a:lnTo>
                  <a:lnTo>
                    <a:pt x="468588" y="427242"/>
                  </a:lnTo>
                  <a:lnTo>
                    <a:pt x="41346" y="427242"/>
                  </a:lnTo>
                  <a:close/>
                </a:path>
              </a:pathLst>
            </a:custGeom>
            <a:grpFill/>
            <a:ln w="6846" cap="flat">
              <a:noFill/>
              <a:prstDash val="solid"/>
              <a:miter/>
            </a:ln>
          </p:spPr>
          <p:txBody>
            <a:bodyPr/>
            <a:lstStyle/>
            <a:p>
              <a:endParaRPr lang="en-US" noProof="0" dirty="0"/>
            </a:p>
          </p:txBody>
        </p:sp>
        <p:sp>
          <p:nvSpPr>
            <p:cNvPr id="67" name="Freeform: Shape 66">
              <a:extLst>
                <a:ext uri="{FF2B5EF4-FFF2-40B4-BE49-F238E27FC236}">
                  <a16:creationId xmlns:a16="http://schemas.microsoft.com/office/drawing/2014/main" id="{EED42F32-DEAB-1EA8-1FFE-8AB432803432}"/>
                </a:ext>
              </a:extLst>
            </p:cNvPr>
            <p:cNvSpPr/>
            <p:nvPr/>
          </p:nvSpPr>
          <p:spPr>
            <a:xfrm>
              <a:off x="10408342" y="1872045"/>
              <a:ext cx="75801" cy="241185"/>
            </a:xfrm>
            <a:custGeom>
              <a:avLst/>
              <a:gdLst>
                <a:gd name="csX0" fmla="*/ 0 w 75801"/>
                <a:gd name="csY0" fmla="*/ 0 h 241185"/>
                <a:gd name="csX1" fmla="*/ 75801 w 75801"/>
                <a:gd name="csY1" fmla="*/ 0 h 241185"/>
                <a:gd name="csX2" fmla="*/ 75801 w 75801"/>
                <a:gd name="csY2" fmla="*/ 241185 h 241185"/>
                <a:gd name="csX3" fmla="*/ 0 w 75801"/>
                <a:gd name="csY3" fmla="*/ 241185 h 241185"/>
              </a:gdLst>
              <a:ahLst/>
              <a:cxnLst>
                <a:cxn ang="0">
                  <a:pos x="csX0" y="csY0"/>
                </a:cxn>
                <a:cxn ang="0">
                  <a:pos x="csX1" y="csY1"/>
                </a:cxn>
                <a:cxn ang="0">
                  <a:pos x="csX2" y="csY2"/>
                </a:cxn>
                <a:cxn ang="0">
                  <a:pos x="csX3" y="csY3"/>
                </a:cxn>
              </a:cxnLst>
              <a:rect l="l" t="t" r="r" b="b"/>
              <a:pathLst>
                <a:path w="75801" h="241185">
                  <a:moveTo>
                    <a:pt x="0" y="0"/>
                  </a:moveTo>
                  <a:lnTo>
                    <a:pt x="75801" y="0"/>
                  </a:lnTo>
                  <a:lnTo>
                    <a:pt x="75801" y="241185"/>
                  </a:lnTo>
                  <a:lnTo>
                    <a:pt x="0" y="241185"/>
                  </a:lnTo>
                  <a:close/>
                </a:path>
              </a:pathLst>
            </a:custGeom>
            <a:grpFill/>
            <a:ln w="6846" cap="flat">
              <a:noFill/>
              <a:prstDash val="solid"/>
              <a:miter/>
            </a:ln>
          </p:spPr>
          <p:txBody>
            <a:bodyPr/>
            <a:lstStyle/>
            <a:p>
              <a:endParaRPr lang="en-US" noProof="0" dirty="0"/>
            </a:p>
          </p:txBody>
        </p:sp>
        <p:sp>
          <p:nvSpPr>
            <p:cNvPr id="68" name="Freeform: Shape 67">
              <a:extLst>
                <a:ext uri="{FF2B5EF4-FFF2-40B4-BE49-F238E27FC236}">
                  <a16:creationId xmlns:a16="http://schemas.microsoft.com/office/drawing/2014/main" id="{46376972-8520-E49F-0CC7-A231B72E6AF1}"/>
                </a:ext>
              </a:extLst>
            </p:cNvPr>
            <p:cNvSpPr/>
            <p:nvPr/>
          </p:nvSpPr>
          <p:spPr>
            <a:xfrm>
              <a:off x="10615072" y="1872045"/>
              <a:ext cx="75801" cy="241185"/>
            </a:xfrm>
            <a:custGeom>
              <a:avLst/>
              <a:gdLst>
                <a:gd name="csX0" fmla="*/ 0 w 75801"/>
                <a:gd name="csY0" fmla="*/ 0 h 241185"/>
                <a:gd name="csX1" fmla="*/ 75801 w 75801"/>
                <a:gd name="csY1" fmla="*/ 0 h 241185"/>
                <a:gd name="csX2" fmla="*/ 75801 w 75801"/>
                <a:gd name="csY2" fmla="*/ 241185 h 241185"/>
                <a:gd name="csX3" fmla="*/ 0 w 75801"/>
                <a:gd name="csY3" fmla="*/ 241185 h 241185"/>
              </a:gdLst>
              <a:ahLst/>
              <a:cxnLst>
                <a:cxn ang="0">
                  <a:pos x="csX0" y="csY0"/>
                </a:cxn>
                <a:cxn ang="0">
                  <a:pos x="csX1" y="csY1"/>
                </a:cxn>
                <a:cxn ang="0">
                  <a:pos x="csX2" y="csY2"/>
                </a:cxn>
                <a:cxn ang="0">
                  <a:pos x="csX3" y="csY3"/>
                </a:cxn>
              </a:cxnLst>
              <a:rect l="l" t="t" r="r" b="b"/>
              <a:pathLst>
                <a:path w="75801" h="241185">
                  <a:moveTo>
                    <a:pt x="0" y="0"/>
                  </a:moveTo>
                  <a:lnTo>
                    <a:pt x="75801" y="0"/>
                  </a:lnTo>
                  <a:lnTo>
                    <a:pt x="75801" y="241185"/>
                  </a:lnTo>
                  <a:lnTo>
                    <a:pt x="0" y="241185"/>
                  </a:lnTo>
                  <a:close/>
                </a:path>
              </a:pathLst>
            </a:custGeom>
            <a:grpFill/>
            <a:ln w="6846" cap="flat">
              <a:noFill/>
              <a:prstDash val="solid"/>
              <a:miter/>
            </a:ln>
          </p:spPr>
          <p:txBody>
            <a:bodyPr/>
            <a:lstStyle/>
            <a:p>
              <a:endParaRPr lang="en-US" noProof="0" dirty="0"/>
            </a:p>
          </p:txBody>
        </p:sp>
        <p:sp>
          <p:nvSpPr>
            <p:cNvPr id="69" name="Freeform: Shape 68">
              <a:extLst>
                <a:ext uri="{FF2B5EF4-FFF2-40B4-BE49-F238E27FC236}">
                  <a16:creationId xmlns:a16="http://schemas.microsoft.com/office/drawing/2014/main" id="{CC7EA758-7541-90A6-D901-0673FB50CC72}"/>
                </a:ext>
              </a:extLst>
            </p:cNvPr>
            <p:cNvSpPr/>
            <p:nvPr/>
          </p:nvSpPr>
          <p:spPr>
            <a:xfrm>
              <a:off x="10718437" y="1989192"/>
              <a:ext cx="75801" cy="124038"/>
            </a:xfrm>
            <a:custGeom>
              <a:avLst/>
              <a:gdLst>
                <a:gd name="csX0" fmla="*/ 0 w 75801"/>
                <a:gd name="csY0" fmla="*/ 0 h 124038"/>
                <a:gd name="csX1" fmla="*/ 75801 w 75801"/>
                <a:gd name="csY1" fmla="*/ 0 h 124038"/>
                <a:gd name="csX2" fmla="*/ 75801 w 75801"/>
                <a:gd name="csY2" fmla="*/ 124038 h 124038"/>
                <a:gd name="csX3" fmla="*/ 0 w 75801"/>
                <a:gd name="csY3" fmla="*/ 124038 h 124038"/>
              </a:gdLst>
              <a:ahLst/>
              <a:cxnLst>
                <a:cxn ang="0">
                  <a:pos x="csX0" y="csY0"/>
                </a:cxn>
                <a:cxn ang="0">
                  <a:pos x="csX1" y="csY1"/>
                </a:cxn>
                <a:cxn ang="0">
                  <a:pos x="csX2" y="csY2"/>
                </a:cxn>
                <a:cxn ang="0">
                  <a:pos x="csX3" y="csY3"/>
                </a:cxn>
              </a:cxnLst>
              <a:rect l="l" t="t" r="r" b="b"/>
              <a:pathLst>
                <a:path w="75801" h="124038">
                  <a:moveTo>
                    <a:pt x="0" y="0"/>
                  </a:moveTo>
                  <a:lnTo>
                    <a:pt x="75801" y="0"/>
                  </a:lnTo>
                  <a:lnTo>
                    <a:pt x="75801" y="124038"/>
                  </a:lnTo>
                  <a:lnTo>
                    <a:pt x="0" y="124038"/>
                  </a:lnTo>
                  <a:close/>
                </a:path>
              </a:pathLst>
            </a:custGeom>
            <a:grpFill/>
            <a:ln w="6846" cap="flat">
              <a:noFill/>
              <a:prstDash val="solid"/>
              <a:miter/>
            </a:ln>
          </p:spPr>
          <p:txBody>
            <a:bodyPr/>
            <a:lstStyle/>
            <a:p>
              <a:endParaRPr lang="en-US" noProof="0" dirty="0"/>
            </a:p>
          </p:txBody>
        </p:sp>
        <p:pic>
          <p:nvPicPr>
            <p:cNvPr id="70" name="Graphic 69" descr="Close with solid fill">
              <a:extLst>
                <a:ext uri="{FF2B5EF4-FFF2-40B4-BE49-F238E27FC236}">
                  <a16:creationId xmlns:a16="http://schemas.microsoft.com/office/drawing/2014/main" id="{6DEECF3E-1F5E-3ED5-2141-5C444A0E70D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flipH="1">
              <a:off x="10484425" y="1996084"/>
              <a:ext cx="124038" cy="124038"/>
            </a:xfrm>
            <a:prstGeom prst="rect">
              <a:avLst/>
            </a:prstGeom>
          </p:spPr>
        </p:pic>
        <p:cxnSp>
          <p:nvCxnSpPr>
            <p:cNvPr id="71" name="Straight Arrow Connector 70">
              <a:extLst>
                <a:ext uri="{FF2B5EF4-FFF2-40B4-BE49-F238E27FC236}">
                  <a16:creationId xmlns:a16="http://schemas.microsoft.com/office/drawing/2014/main" id="{EF4FB4C1-3AFA-9824-EBFB-19EE48D6453F}"/>
                </a:ext>
              </a:extLst>
            </p:cNvPr>
            <p:cNvCxnSpPr/>
            <p:nvPr/>
          </p:nvCxnSpPr>
          <p:spPr>
            <a:xfrm>
              <a:off x="10421274" y="1778924"/>
              <a:ext cx="347996" cy="0"/>
            </a:xfrm>
            <a:prstGeom prst="straightConnector1">
              <a:avLst/>
            </a:prstGeom>
            <a:grpFill/>
            <a:ln w="19050">
              <a:solidFill>
                <a:schemeClr val="tx2"/>
              </a:solidFill>
              <a:prstDash val="dashDot"/>
              <a:tailEnd type="triangle"/>
            </a:ln>
          </p:spPr>
          <p:style>
            <a:lnRef idx="1">
              <a:schemeClr val="accent1"/>
            </a:lnRef>
            <a:fillRef idx="0">
              <a:schemeClr val="accent1"/>
            </a:fillRef>
            <a:effectRef idx="0">
              <a:schemeClr val="accent1"/>
            </a:effectRef>
            <a:fontRef idx="minor">
              <a:schemeClr val="tx1"/>
            </a:fontRef>
          </p:style>
        </p:cxnSp>
      </p:grpSp>
    </p:spTree>
    <p:extLst>
      <p:ext uri="{BB962C8B-B14F-4D97-AF65-F5344CB8AC3E}">
        <p14:creationId xmlns:p14="http://schemas.microsoft.com/office/powerpoint/2010/main" val="183440880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34028FD-293C-A2FF-DA81-E188C063E5FA}"/>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B20F5380-7C99-95A9-5A4C-763875D5A3A9}"/>
              </a:ext>
            </a:extLst>
          </p:cNvPr>
          <p:cNvSpPr>
            <a:spLocks noGrp="1"/>
          </p:cNvSpPr>
          <p:nvPr>
            <p:ph type="body" sz="quarter" idx="17"/>
          </p:nvPr>
        </p:nvSpPr>
        <p:spPr>
          <a:xfrm>
            <a:off x="539749" y="539750"/>
            <a:ext cx="9213851" cy="266676"/>
          </a:xfrm>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AFBE3575-43B8-680E-F02C-4593A5EFCBC9}"/>
              </a:ext>
            </a:extLst>
          </p:cNvPr>
          <p:cNvSpPr>
            <a:spLocks noGrp="1"/>
          </p:cNvSpPr>
          <p:nvPr>
            <p:ph type="title"/>
          </p:nvPr>
        </p:nvSpPr>
        <p:spPr>
          <a:xfrm>
            <a:off x="539749" y="814386"/>
            <a:ext cx="10656571" cy="332399"/>
          </a:xfrm>
        </p:spPr>
        <p:txBody>
          <a:bodyPr anchor="t"/>
          <a:lstStyle/>
          <a:p>
            <a:r>
              <a:rPr lang="en-US" sz="2000" noProof="0" dirty="0"/>
              <a:t>Psychotherapeutic and psychosocial interventions for schizophrenia </a:t>
            </a:r>
          </a:p>
        </p:txBody>
      </p:sp>
      <p:sp>
        <p:nvSpPr>
          <p:cNvPr id="3" name="Content Placeholder 2">
            <a:extLst>
              <a:ext uri="{FF2B5EF4-FFF2-40B4-BE49-F238E27FC236}">
                <a16:creationId xmlns:a16="http://schemas.microsoft.com/office/drawing/2014/main" id="{A162A076-993C-0B95-4AF3-14198C4F664B}"/>
              </a:ext>
            </a:extLst>
          </p:cNvPr>
          <p:cNvSpPr>
            <a:spLocks noGrp="1"/>
          </p:cNvSpPr>
          <p:nvPr>
            <p:ph idx="19"/>
          </p:nvPr>
        </p:nvSpPr>
        <p:spPr>
          <a:xfrm>
            <a:off x="539749" y="1416785"/>
            <a:ext cx="11110913" cy="4415215"/>
          </a:xfrm>
        </p:spPr>
        <p:txBody>
          <a:bodyPr numCol="1"/>
          <a:lstStyle/>
          <a:p>
            <a:r>
              <a:rPr lang="en-US" noProof="0" dirty="0"/>
              <a:t>While antipsychotic drugs are the mainstay of treatment of schizophrenia, there are multiple psychotherapeutic and psychosocial interventions that are effective in combination with antipsychotic drugs for schizophrenia</a:t>
            </a:r>
            <a:r>
              <a:rPr lang="en-US" baseline="30000" noProof="0" dirty="0"/>
              <a:t>1,2</a:t>
            </a:r>
            <a:r>
              <a:rPr lang="en-US" noProof="0" dirty="0"/>
              <a:t> </a:t>
            </a:r>
          </a:p>
        </p:txBody>
      </p:sp>
      <p:sp>
        <p:nvSpPr>
          <p:cNvPr id="6" name="Text Placeholder 5">
            <a:extLst>
              <a:ext uri="{FF2B5EF4-FFF2-40B4-BE49-F238E27FC236}">
                <a16:creationId xmlns:a16="http://schemas.microsoft.com/office/drawing/2014/main" id="{3D7515D2-E973-D640-07F2-7DEF6EAA2818}"/>
              </a:ext>
            </a:extLst>
          </p:cNvPr>
          <p:cNvSpPr>
            <a:spLocks noGrp="1"/>
          </p:cNvSpPr>
          <p:nvPr>
            <p:ph type="body" sz="quarter" idx="18"/>
          </p:nvPr>
        </p:nvSpPr>
        <p:spPr>
          <a:xfrm>
            <a:off x="539749" y="6102000"/>
            <a:ext cx="9213852" cy="619200"/>
          </a:xfrm>
        </p:spPr>
        <p:txBody>
          <a:bodyPr/>
          <a:lstStyle/>
          <a:p>
            <a:r>
              <a:rPr lang="en-US" noProof="0" dirty="0"/>
              <a:t>1. Leucht et al. Schizophrenia. Nat Rev Dis Primers 2025;11:83; 2. </a:t>
            </a:r>
            <a:r>
              <a:rPr lang="en-US" noProof="0" dirty="0" err="1"/>
              <a:t>Solmi</a:t>
            </a:r>
            <a:r>
              <a:rPr lang="en-US" noProof="0" dirty="0"/>
              <a:t> et al. Mol </a:t>
            </a:r>
            <a:r>
              <a:rPr lang="en-US" noProof="0"/>
              <a:t>Psychiatry 2022;28:354–368</a:t>
            </a:r>
            <a:r>
              <a:rPr lang="en-US" noProof="0" dirty="0"/>
              <a:t>; </a:t>
            </a:r>
            <a:br>
              <a:rPr lang="en-US" noProof="0" dirty="0"/>
            </a:br>
            <a:r>
              <a:rPr lang="en-US" noProof="0" dirty="0"/>
              <a:t>3. American Psychiatric Association. The American Psychiatric Association Practice Guideline for the Treatment of Patients with Schizophrenia. 2020</a:t>
            </a:r>
          </a:p>
        </p:txBody>
      </p:sp>
      <p:graphicFrame>
        <p:nvGraphicFramePr>
          <p:cNvPr id="7" name="Table 6">
            <a:extLst>
              <a:ext uri="{FF2B5EF4-FFF2-40B4-BE49-F238E27FC236}">
                <a16:creationId xmlns:a16="http://schemas.microsoft.com/office/drawing/2014/main" id="{4110B8CA-509E-E192-AE93-F0457EC3D349}"/>
              </a:ext>
            </a:extLst>
          </p:cNvPr>
          <p:cNvGraphicFramePr>
            <a:graphicFrameLocks noGrp="1"/>
          </p:cNvGraphicFramePr>
          <p:nvPr>
            <p:extLst>
              <p:ext uri="{D42A27DB-BD31-4B8C-83A1-F6EECF244321}">
                <p14:modId xmlns:p14="http://schemas.microsoft.com/office/powerpoint/2010/main" val="2262595296"/>
              </p:ext>
            </p:extLst>
          </p:nvPr>
        </p:nvGraphicFramePr>
        <p:xfrm>
          <a:off x="539749" y="2568176"/>
          <a:ext cx="11110914" cy="3456000"/>
        </p:xfrm>
        <a:graphic>
          <a:graphicData uri="http://schemas.openxmlformats.org/drawingml/2006/table">
            <a:tbl>
              <a:tblPr firstRow="1" bandRow="1">
                <a:tableStyleId>{7DF18680-E054-41AD-8BC1-D1AEF772440D}</a:tableStyleId>
              </a:tblPr>
              <a:tblGrid>
                <a:gridCol w="2099110">
                  <a:extLst>
                    <a:ext uri="{9D8B030D-6E8A-4147-A177-3AD203B41FA5}">
                      <a16:colId xmlns:a16="http://schemas.microsoft.com/office/drawing/2014/main" val="337281137"/>
                    </a:ext>
                  </a:extLst>
                </a:gridCol>
                <a:gridCol w="9011804">
                  <a:extLst>
                    <a:ext uri="{9D8B030D-6E8A-4147-A177-3AD203B41FA5}">
                      <a16:colId xmlns:a16="http://schemas.microsoft.com/office/drawing/2014/main" val="1580096083"/>
                    </a:ext>
                  </a:extLst>
                </a:gridCol>
              </a:tblGrid>
              <a:tr h="396000">
                <a:tc>
                  <a:txBody>
                    <a:bodyPr/>
                    <a:lstStyle/>
                    <a:p>
                      <a:r>
                        <a:rPr lang="en-US" sz="1600" b="1" noProof="0" dirty="0"/>
                        <a:t>Symptom</a:t>
                      </a:r>
                      <a:endParaRPr lang="en-US" sz="1600" b="1" baseline="30000" noProof="0" dirty="0"/>
                    </a:p>
                  </a:txBody>
                  <a:tcPr anchor="ctr">
                    <a:solidFill>
                      <a:srgbClr val="4F7599"/>
                    </a:solidFill>
                  </a:tcPr>
                </a:tc>
                <a:tc>
                  <a:txBody>
                    <a:bodyPr/>
                    <a:lstStyle/>
                    <a:p>
                      <a:r>
                        <a:rPr lang="en-US" sz="1600" b="1" noProof="0" dirty="0"/>
                        <a:t>Intervention</a:t>
                      </a:r>
                      <a:endParaRPr lang="en-US" sz="1600" b="1" baseline="30000" noProof="0" dirty="0"/>
                    </a:p>
                  </a:txBody>
                  <a:tcPr anchor="ctr">
                    <a:solidFill>
                      <a:srgbClr val="4F7599"/>
                    </a:solidFill>
                  </a:tcPr>
                </a:tc>
                <a:extLst>
                  <a:ext uri="{0D108BD9-81ED-4DB2-BD59-A6C34878D82A}">
                    <a16:rowId xmlns:a16="http://schemas.microsoft.com/office/drawing/2014/main" val="1212455252"/>
                  </a:ext>
                </a:extLst>
              </a:tr>
              <a:tr h="396000">
                <a:tc>
                  <a:txBody>
                    <a:bodyPr/>
                    <a:lstStyle/>
                    <a:p>
                      <a:pPr lvl="0"/>
                      <a:r>
                        <a:rPr lang="en-US" sz="1400" b="1" noProof="0" dirty="0"/>
                        <a:t>Positive symptoms</a:t>
                      </a:r>
                    </a:p>
                  </a:txBody>
                  <a:tcPr anchor="ctr">
                    <a:solidFill>
                      <a:schemeClr val="bg1"/>
                    </a:solidFill>
                  </a:tcPr>
                </a:tc>
                <a:tc>
                  <a:txBody>
                    <a:bodyPr/>
                    <a:lstStyle/>
                    <a:p>
                      <a:pPr lvl="0"/>
                      <a:r>
                        <a:rPr lang="en-US" sz="1400" noProof="0" dirty="0"/>
                        <a:t>Cognitive </a:t>
                      </a:r>
                      <a:r>
                        <a:rPr lang="en-US" sz="1400" noProof="0" dirty="0" err="1"/>
                        <a:t>behavioural</a:t>
                      </a:r>
                      <a:r>
                        <a:rPr lang="en-US" sz="1400" noProof="0" dirty="0"/>
                        <a:t> therapy, virtual reality-based interventions, and metacognitive training</a:t>
                      </a:r>
                    </a:p>
                  </a:txBody>
                  <a:tcPr anchor="ctr">
                    <a:solidFill>
                      <a:schemeClr val="bg1"/>
                    </a:solidFill>
                  </a:tcPr>
                </a:tc>
                <a:extLst>
                  <a:ext uri="{0D108BD9-81ED-4DB2-BD59-A6C34878D82A}">
                    <a16:rowId xmlns:a16="http://schemas.microsoft.com/office/drawing/2014/main" val="3044812936"/>
                  </a:ext>
                </a:extLst>
              </a:tr>
              <a:tr h="396000">
                <a:tc>
                  <a:txBody>
                    <a:bodyPr/>
                    <a:lstStyle/>
                    <a:p>
                      <a:pPr lvl="0"/>
                      <a:r>
                        <a:rPr lang="en-US" sz="1400" b="1" noProof="0" dirty="0"/>
                        <a:t>Negative symptoms</a:t>
                      </a:r>
                    </a:p>
                  </a:txBody>
                  <a:tcPr anchor="ctr">
                    <a:solidFill>
                      <a:srgbClr val="E5EBF1"/>
                    </a:solidFill>
                  </a:tcPr>
                </a:tc>
                <a:tc>
                  <a:txBody>
                    <a:bodyPr/>
                    <a:lstStyle/>
                    <a:p>
                      <a:pPr lvl="0"/>
                      <a:r>
                        <a:rPr lang="en-US" sz="1400" noProof="0" dirty="0"/>
                        <a:t>Cognitive </a:t>
                      </a:r>
                      <a:r>
                        <a:rPr lang="en-US" sz="1400" noProof="0" dirty="0" err="1"/>
                        <a:t>behavioural</a:t>
                      </a:r>
                      <a:r>
                        <a:rPr lang="en-US" sz="1400" noProof="0" dirty="0"/>
                        <a:t> therapy, social skills training, occupational therapy, exercise</a:t>
                      </a:r>
                    </a:p>
                  </a:txBody>
                  <a:tcPr anchor="ctr">
                    <a:solidFill>
                      <a:srgbClr val="E5EBF1"/>
                    </a:solidFill>
                  </a:tcPr>
                </a:tc>
                <a:extLst>
                  <a:ext uri="{0D108BD9-81ED-4DB2-BD59-A6C34878D82A}">
                    <a16:rowId xmlns:a16="http://schemas.microsoft.com/office/drawing/2014/main" val="205477904"/>
                  </a:ext>
                </a:extLst>
              </a:tr>
              <a:tr h="396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noProof="0" dirty="0"/>
                        <a:t>Cognition</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noProof="0" dirty="0"/>
                        <a:t>Cognitive remediation</a:t>
                      </a:r>
                    </a:p>
                  </a:txBody>
                  <a:tcPr anchor="ctr">
                    <a:solidFill>
                      <a:schemeClr val="bg1"/>
                    </a:solidFill>
                  </a:tcPr>
                </a:tc>
                <a:extLst>
                  <a:ext uri="{0D108BD9-81ED-4DB2-BD59-A6C34878D82A}">
                    <a16:rowId xmlns:a16="http://schemas.microsoft.com/office/drawing/2014/main" val="3448477201"/>
                  </a:ext>
                </a:extLst>
              </a:tr>
              <a:tr h="72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noProof="0" dirty="0"/>
                        <a:t>Functioning</a:t>
                      </a:r>
                    </a:p>
                  </a:txBody>
                  <a:tcPr anchor="ctr">
                    <a:solidFill>
                      <a:srgbClr val="E5EBF1"/>
                    </a:solidFill>
                  </a:tcPr>
                </a:tc>
                <a:tc>
                  <a:txBody>
                    <a:bodyPr/>
                    <a:lstStyle/>
                    <a:p>
                      <a:pPr lvl="0"/>
                      <a:r>
                        <a:rPr lang="en-US" sz="1400" noProof="0" dirty="0"/>
                        <a:t>Metacognitive training, mindfulness, cognitive </a:t>
                      </a:r>
                      <a:r>
                        <a:rPr lang="en-US" sz="1400" noProof="0" dirty="0" err="1"/>
                        <a:t>behavioural</a:t>
                      </a:r>
                      <a:r>
                        <a:rPr lang="en-US" sz="1400" noProof="0" dirty="0"/>
                        <a:t> therapy, assertive community treatment, </a:t>
                      </a:r>
                      <a:br>
                        <a:rPr lang="en-US" sz="1400" noProof="0" dirty="0"/>
                      </a:br>
                      <a:r>
                        <a:rPr lang="en-US" sz="1400" noProof="0" dirty="0"/>
                        <a:t>self-management and recovery-focused interventions, coordinated specialty care </a:t>
                      </a:r>
                      <a:r>
                        <a:rPr lang="en-US" sz="1400" noProof="0" dirty="0" err="1"/>
                        <a:t>programmes</a:t>
                      </a:r>
                      <a:r>
                        <a:rPr lang="en-US" sz="1400" noProof="0" dirty="0"/>
                        <a:t> for first episode</a:t>
                      </a:r>
                    </a:p>
                  </a:txBody>
                  <a:tcPr anchor="ctr">
                    <a:solidFill>
                      <a:srgbClr val="E5EBF1"/>
                    </a:solidFill>
                  </a:tcPr>
                </a:tc>
                <a:extLst>
                  <a:ext uri="{0D108BD9-81ED-4DB2-BD59-A6C34878D82A}">
                    <a16:rowId xmlns:a16="http://schemas.microsoft.com/office/drawing/2014/main" val="2541824058"/>
                  </a:ext>
                </a:extLst>
              </a:tr>
              <a:tr h="432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noProof="0" dirty="0"/>
                        <a:t>Employment</a:t>
                      </a:r>
                    </a:p>
                  </a:txBody>
                  <a:tcPr anchor="ctr">
                    <a:solidFill>
                      <a:schemeClr val="bg1"/>
                    </a:solidFill>
                  </a:tcP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noProof="0" dirty="0"/>
                        <a:t>Supported employment, individual placement and support</a:t>
                      </a:r>
                    </a:p>
                  </a:txBody>
                  <a:tcPr anchor="ctr">
                    <a:solidFill>
                      <a:schemeClr val="bg1"/>
                    </a:solidFill>
                  </a:tcPr>
                </a:tc>
                <a:extLst>
                  <a:ext uri="{0D108BD9-81ED-4DB2-BD59-A6C34878D82A}">
                    <a16:rowId xmlns:a16="http://schemas.microsoft.com/office/drawing/2014/main" val="49096166"/>
                  </a:ext>
                </a:extLst>
              </a:tr>
              <a:tr h="72000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noProof="0" dirty="0"/>
                        <a:t>Relapse prevention</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400" b="1" noProof="0" dirty="0"/>
                    </a:p>
                  </a:txBody>
                  <a:tcPr anchor="ctr">
                    <a:lnB w="12700" cap="flat" cmpd="sng" algn="ctr">
                      <a:solidFill>
                        <a:schemeClr val="accent5"/>
                      </a:solidFill>
                      <a:prstDash val="solid"/>
                      <a:round/>
                      <a:headEnd type="none" w="med" len="med"/>
                      <a:tailEnd type="none" w="med" len="med"/>
                    </a:lnB>
                    <a:solidFill>
                      <a:srgbClr val="E5EBF1"/>
                    </a:solidFill>
                  </a:tcPr>
                </a:tc>
                <a:tc>
                  <a:txBody>
                    <a:bodyPr/>
                    <a:lstStyle/>
                    <a:p>
                      <a:pPr lvl="0"/>
                      <a:r>
                        <a:rPr lang="en-US" sz="1400" noProof="0" dirty="0"/>
                        <a:t>Psychoeducation, family psychoeducation, family interventions, integrated psychological interventions,</a:t>
                      </a:r>
                      <a:br>
                        <a:rPr lang="en-US" sz="1400" noProof="0" dirty="0"/>
                      </a:br>
                      <a:r>
                        <a:rPr lang="en-US" sz="1400" noProof="0" dirty="0"/>
                        <a:t>cognitive </a:t>
                      </a:r>
                      <a:r>
                        <a:rPr lang="en-US" sz="1400" noProof="0" dirty="0" err="1"/>
                        <a:t>behavioural</a:t>
                      </a:r>
                      <a:r>
                        <a:rPr lang="en-US" sz="1400" noProof="0" dirty="0"/>
                        <a:t> therapy, relapse prevention </a:t>
                      </a:r>
                      <a:r>
                        <a:rPr lang="en-US" sz="1400" noProof="0" dirty="0" err="1"/>
                        <a:t>programmes</a:t>
                      </a:r>
                      <a:r>
                        <a:rPr lang="en-US" sz="1400" noProof="0" dirty="0"/>
                        <a:t> monitoring early warning signs </a:t>
                      </a:r>
                    </a:p>
                  </a:txBody>
                  <a:tcPr anchor="ctr">
                    <a:lnB w="12700" cap="flat" cmpd="sng" algn="ctr">
                      <a:solidFill>
                        <a:schemeClr val="accent5"/>
                      </a:solidFill>
                      <a:prstDash val="solid"/>
                      <a:round/>
                      <a:headEnd type="none" w="med" len="med"/>
                      <a:tailEnd type="none" w="med" len="med"/>
                    </a:lnB>
                    <a:solidFill>
                      <a:srgbClr val="E5EBF1"/>
                    </a:solidFill>
                  </a:tcPr>
                </a:tc>
                <a:extLst>
                  <a:ext uri="{0D108BD9-81ED-4DB2-BD59-A6C34878D82A}">
                    <a16:rowId xmlns:a16="http://schemas.microsoft.com/office/drawing/2014/main" val="458344316"/>
                  </a:ext>
                </a:extLst>
              </a:tr>
            </a:tbl>
          </a:graphicData>
        </a:graphic>
      </p:graphicFrame>
      <p:sp>
        <p:nvSpPr>
          <p:cNvPr id="2" name="Slide Number Placeholder 1">
            <a:extLst>
              <a:ext uri="{FF2B5EF4-FFF2-40B4-BE49-F238E27FC236}">
                <a16:creationId xmlns:a16="http://schemas.microsoft.com/office/drawing/2014/main" id="{865B0CCE-5DB9-F892-C15D-83D88D2DE2AA}"/>
              </a:ext>
            </a:extLst>
          </p:cNvPr>
          <p:cNvSpPr>
            <a:spLocks noGrp="1"/>
          </p:cNvSpPr>
          <p:nvPr>
            <p:ph type="sldNum" sz="quarter" idx="4"/>
          </p:nvPr>
        </p:nvSpPr>
        <p:spPr/>
        <p:txBody>
          <a:bodyPr/>
          <a:lstStyle/>
          <a:p>
            <a:fld id="{6DBC486D-4FAB-B746-8B02-8D7C842291C6}" type="slidenum">
              <a:rPr lang="en-US" noProof="0" smtClean="0"/>
              <a:pPr/>
              <a:t>37</a:t>
            </a:fld>
            <a:endParaRPr lang="en-US" noProof="0" dirty="0"/>
          </a:p>
        </p:txBody>
      </p:sp>
      <p:sp>
        <p:nvSpPr>
          <p:cNvPr id="10" name="TextBox 9">
            <a:extLst>
              <a:ext uri="{FF2B5EF4-FFF2-40B4-BE49-F238E27FC236}">
                <a16:creationId xmlns:a16="http://schemas.microsoft.com/office/drawing/2014/main" id="{20BDB36E-1F68-A520-8A35-19B39B1E4AEA}"/>
              </a:ext>
            </a:extLst>
          </p:cNvPr>
          <p:cNvSpPr txBox="1"/>
          <p:nvPr/>
        </p:nvSpPr>
        <p:spPr>
          <a:xfrm>
            <a:off x="3048017" y="2155817"/>
            <a:ext cx="6094378"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180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rgbClr val="7B9CBB">
                    <a:lumMod val="50000"/>
                  </a:srgbClr>
                </a:solidFill>
                <a:effectLst/>
                <a:uLnTx/>
                <a:uFillTx/>
                <a:latin typeface="Arial"/>
                <a:ea typeface="+mn-ea"/>
                <a:cs typeface="+mn-cs"/>
              </a:rPr>
              <a:t> Psychosocial interventions</a:t>
            </a:r>
            <a:r>
              <a:rPr kumimoji="0" lang="en-US" sz="1600" b="1" i="0" u="none" strike="noStrike" kern="1200" cap="none" spc="0" normalizeH="0" baseline="30000" noProof="0" dirty="0">
                <a:ln>
                  <a:noFill/>
                </a:ln>
                <a:solidFill>
                  <a:srgbClr val="7B9CBB">
                    <a:lumMod val="50000"/>
                  </a:srgbClr>
                </a:solidFill>
                <a:effectLst/>
                <a:uLnTx/>
                <a:uFillTx/>
                <a:latin typeface="Arial"/>
                <a:ea typeface="+mn-ea"/>
                <a:cs typeface="+mn-cs"/>
              </a:rPr>
              <a:t>1,3</a:t>
            </a:r>
          </a:p>
        </p:txBody>
      </p:sp>
    </p:spTree>
    <p:extLst>
      <p:ext uri="{BB962C8B-B14F-4D97-AF65-F5344CB8AC3E}">
        <p14:creationId xmlns:p14="http://schemas.microsoft.com/office/powerpoint/2010/main" val="2656447725"/>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B2A691E-3E56-CDA5-89BE-43936523FF05}"/>
            </a:ext>
          </a:extLst>
        </p:cNvPr>
        <p:cNvGrpSpPr/>
        <p:nvPr/>
      </p:nvGrpSpPr>
      <p:grpSpPr>
        <a:xfrm>
          <a:off x="0" y="0"/>
          <a:ext cx="0" cy="0"/>
          <a:chOff x="0" y="0"/>
          <a:chExt cx="0" cy="0"/>
        </a:xfrm>
      </p:grpSpPr>
      <p:sp>
        <p:nvSpPr>
          <p:cNvPr id="48" name="Rectangle 47">
            <a:extLst>
              <a:ext uri="{FF2B5EF4-FFF2-40B4-BE49-F238E27FC236}">
                <a16:creationId xmlns:a16="http://schemas.microsoft.com/office/drawing/2014/main" id="{DB5865DC-4DF2-B9A3-21A6-1ADE77B66D28}"/>
              </a:ext>
            </a:extLst>
          </p:cNvPr>
          <p:cNvSpPr/>
          <p:nvPr/>
        </p:nvSpPr>
        <p:spPr>
          <a:xfrm>
            <a:off x="0" y="1416525"/>
            <a:ext cx="12191998" cy="4793794"/>
          </a:xfrm>
          <a:prstGeom prst="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400" noProof="0" dirty="0"/>
          </a:p>
        </p:txBody>
      </p:sp>
      <p:sp>
        <p:nvSpPr>
          <p:cNvPr id="5" name="Text Placeholder 4">
            <a:extLst>
              <a:ext uri="{FF2B5EF4-FFF2-40B4-BE49-F238E27FC236}">
                <a16:creationId xmlns:a16="http://schemas.microsoft.com/office/drawing/2014/main" id="{3D271FEA-D18E-7EBD-5625-D7867031DFF3}"/>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9DF33BB4-D28A-E6A1-B7D7-4944178CF881}"/>
              </a:ext>
            </a:extLst>
          </p:cNvPr>
          <p:cNvSpPr>
            <a:spLocks noGrp="1"/>
          </p:cNvSpPr>
          <p:nvPr>
            <p:ph type="title"/>
          </p:nvPr>
        </p:nvSpPr>
        <p:spPr/>
        <p:txBody>
          <a:bodyPr anchor="t"/>
          <a:lstStyle/>
          <a:p>
            <a:r>
              <a:rPr lang="en-US" noProof="0" dirty="0"/>
              <a:t>A tool for the maintenance treatment of schizophrenia</a:t>
            </a:r>
          </a:p>
        </p:txBody>
      </p:sp>
      <p:sp>
        <p:nvSpPr>
          <p:cNvPr id="46" name="Text Placeholder 45">
            <a:extLst>
              <a:ext uri="{FF2B5EF4-FFF2-40B4-BE49-F238E27FC236}">
                <a16:creationId xmlns:a16="http://schemas.microsoft.com/office/drawing/2014/main" id="{A99EFD6E-5A42-492C-6E2A-31BB2C4C5437}"/>
              </a:ext>
            </a:extLst>
          </p:cNvPr>
          <p:cNvSpPr>
            <a:spLocks noGrp="1"/>
          </p:cNvSpPr>
          <p:nvPr>
            <p:ph type="body" sz="quarter" idx="18"/>
          </p:nvPr>
        </p:nvSpPr>
        <p:spPr>
          <a:xfrm>
            <a:off x="539749" y="6102000"/>
            <a:ext cx="9213852" cy="619200"/>
          </a:xfrm>
        </p:spPr>
        <p:txBody>
          <a:bodyPr/>
          <a:lstStyle/>
          <a:p>
            <a:r>
              <a:rPr lang="en-US" noProof="0" dirty="0"/>
              <a:t>LAI=long‑acting injectable</a:t>
            </a:r>
          </a:p>
          <a:p>
            <a:r>
              <a:rPr lang="en-US" noProof="0" dirty="0"/>
              <a:t>1. </a:t>
            </a:r>
            <a:r>
              <a:rPr lang="en-US" noProof="0" dirty="0" err="1"/>
              <a:t>Illuminattum</a:t>
            </a:r>
            <a:r>
              <a:rPr lang="en-US" noProof="0" dirty="0"/>
              <a:t>. Schizophrenia. 2025. Available at: </a:t>
            </a:r>
            <a:r>
              <a:rPr lang="en-US" noProof="0" dirty="0">
                <a:hlinkClick r:id="rId3">
                  <a:extLst>
                    <a:ext uri="{A12FA001-AC4F-418D-AE19-62706E023703}">
                      <ahyp:hlinkClr xmlns:ahyp="http://schemas.microsoft.com/office/drawing/2018/hyperlinkcolor" val="tx"/>
                    </a:ext>
                  </a:extLst>
                </a:hlinkClick>
              </a:rPr>
              <a:t>https://illuminatum.com/</a:t>
            </a:r>
            <a:r>
              <a:rPr lang="en-US" noProof="0" dirty="0"/>
              <a:t>. Accessed May 28, 2026; 2. American Psychiatric Association. The American Psychiatric Association Practice Guideline for the Treatment of Patients with Schizophrenia. 2020 </a:t>
            </a:r>
          </a:p>
        </p:txBody>
      </p:sp>
      <p:sp>
        <p:nvSpPr>
          <p:cNvPr id="2" name="Left Bracket 1">
            <a:extLst>
              <a:ext uri="{FF2B5EF4-FFF2-40B4-BE49-F238E27FC236}">
                <a16:creationId xmlns:a16="http://schemas.microsoft.com/office/drawing/2014/main" id="{7E7ABBDC-5F6E-F25C-074E-AFFC119AA25D}"/>
              </a:ext>
            </a:extLst>
          </p:cNvPr>
          <p:cNvSpPr/>
          <p:nvPr/>
        </p:nvSpPr>
        <p:spPr>
          <a:xfrm rot="5400000">
            <a:off x="5874778" y="-2475417"/>
            <a:ext cx="430625" cy="8924760"/>
          </a:xfrm>
          <a:prstGeom prst="leftBracket">
            <a:avLst>
              <a:gd name="adj" fmla="val 0"/>
            </a:avLst>
          </a:prstGeom>
          <a:ln w="95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dirty="0"/>
          </a:p>
        </p:txBody>
      </p:sp>
      <p:sp>
        <p:nvSpPr>
          <p:cNvPr id="3" name="Left Bracket 2">
            <a:extLst>
              <a:ext uri="{FF2B5EF4-FFF2-40B4-BE49-F238E27FC236}">
                <a16:creationId xmlns:a16="http://schemas.microsoft.com/office/drawing/2014/main" id="{1882A114-CEA7-E5D0-E153-9650CDAD913F}"/>
              </a:ext>
            </a:extLst>
          </p:cNvPr>
          <p:cNvSpPr/>
          <p:nvPr/>
        </p:nvSpPr>
        <p:spPr>
          <a:xfrm rot="5400000">
            <a:off x="5879458" y="501062"/>
            <a:ext cx="430624" cy="2971800"/>
          </a:xfrm>
          <a:prstGeom prst="leftBracket">
            <a:avLst>
              <a:gd name="adj" fmla="val 0"/>
            </a:avLst>
          </a:prstGeom>
          <a:ln w="9525"/>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noProof="0" dirty="0"/>
          </a:p>
        </p:txBody>
      </p:sp>
      <p:sp>
        <p:nvSpPr>
          <p:cNvPr id="7" name="Rectangle 54">
            <a:extLst>
              <a:ext uri="{FF2B5EF4-FFF2-40B4-BE49-F238E27FC236}">
                <a16:creationId xmlns:a16="http://schemas.microsoft.com/office/drawing/2014/main" id="{65EC58D7-89E0-B343-5D33-820335436F66}"/>
              </a:ext>
            </a:extLst>
          </p:cNvPr>
          <p:cNvSpPr>
            <a:spLocks noChangeArrowheads="1"/>
          </p:cNvSpPr>
          <p:nvPr/>
        </p:nvSpPr>
        <p:spPr bwMode="auto">
          <a:xfrm>
            <a:off x="6225405" y="2202274"/>
            <a:ext cx="2721600" cy="3994683"/>
          </a:xfrm>
          <a:prstGeom prst="rect">
            <a:avLst/>
          </a:prstGeom>
          <a:gradFill>
            <a:gsLst>
              <a:gs pos="0">
                <a:schemeClr val="accent3">
                  <a:alpha val="90000"/>
                </a:schemeClr>
              </a:gs>
              <a:gs pos="100000">
                <a:schemeClr val="bg1">
                  <a:alpha val="0"/>
                </a:schemeClr>
              </a:gs>
            </a:gsLst>
            <a:lin ang="5400000" scaled="0"/>
          </a:gradFill>
          <a:ln w="9525">
            <a:noFill/>
            <a:miter lim="800000"/>
            <a:headEnd/>
            <a:tailEnd/>
          </a:ln>
          <a:effectLst/>
        </p:spPr>
        <p:txBody>
          <a:bodyPr wrap="square" lIns="72000" tIns="72000" rIns="72000" bIns="72000">
            <a:noAutofit/>
          </a:bodyPr>
          <a:lstStyle>
            <a:lvl1pPr defTabSz="550863">
              <a:defRPr sz="2400">
                <a:solidFill>
                  <a:schemeClr val="tx1"/>
                </a:solidFill>
                <a:latin typeface="Times New Roman" pitchFamily="18" charset="0"/>
              </a:defRPr>
            </a:lvl1pPr>
            <a:lvl2pPr marL="485775" defTabSz="550863">
              <a:defRPr sz="2400">
                <a:solidFill>
                  <a:schemeClr val="tx1"/>
                </a:solidFill>
                <a:latin typeface="Times New Roman" pitchFamily="18" charset="0"/>
              </a:defRPr>
            </a:lvl2pPr>
            <a:lvl3pPr marL="971550" defTabSz="550863">
              <a:defRPr sz="2400">
                <a:solidFill>
                  <a:schemeClr val="tx1"/>
                </a:solidFill>
                <a:latin typeface="Times New Roman" pitchFamily="18" charset="0"/>
              </a:defRPr>
            </a:lvl3pPr>
            <a:lvl4pPr marL="1457325" defTabSz="550863">
              <a:defRPr sz="2400">
                <a:solidFill>
                  <a:schemeClr val="tx1"/>
                </a:solidFill>
                <a:latin typeface="Times New Roman" pitchFamily="18" charset="0"/>
              </a:defRPr>
            </a:lvl4pPr>
            <a:lvl5pPr marL="1943100" defTabSz="550863">
              <a:defRPr sz="2400">
                <a:solidFill>
                  <a:schemeClr val="tx1"/>
                </a:solidFill>
                <a:latin typeface="Times New Roman" pitchFamily="18" charset="0"/>
              </a:defRPr>
            </a:lvl5pPr>
            <a:lvl6pPr marL="2400300" defTabSz="550863" fontAlgn="base">
              <a:spcBef>
                <a:spcPct val="0"/>
              </a:spcBef>
              <a:spcAft>
                <a:spcPct val="0"/>
              </a:spcAft>
              <a:defRPr sz="2400">
                <a:solidFill>
                  <a:schemeClr val="tx1"/>
                </a:solidFill>
                <a:latin typeface="Times New Roman" pitchFamily="18" charset="0"/>
              </a:defRPr>
            </a:lvl6pPr>
            <a:lvl7pPr marL="2857500" defTabSz="550863" fontAlgn="base">
              <a:spcBef>
                <a:spcPct val="0"/>
              </a:spcBef>
              <a:spcAft>
                <a:spcPct val="0"/>
              </a:spcAft>
              <a:defRPr sz="2400">
                <a:solidFill>
                  <a:schemeClr val="tx1"/>
                </a:solidFill>
                <a:latin typeface="Times New Roman" pitchFamily="18" charset="0"/>
              </a:defRPr>
            </a:lvl7pPr>
            <a:lvl8pPr marL="3314700" defTabSz="550863" fontAlgn="base">
              <a:spcBef>
                <a:spcPct val="0"/>
              </a:spcBef>
              <a:spcAft>
                <a:spcPct val="0"/>
              </a:spcAft>
              <a:defRPr sz="2400">
                <a:solidFill>
                  <a:schemeClr val="tx1"/>
                </a:solidFill>
                <a:latin typeface="Times New Roman" pitchFamily="18" charset="0"/>
              </a:defRPr>
            </a:lvl8pPr>
            <a:lvl9pPr marL="3771900" defTabSz="550863" fontAlgn="base">
              <a:spcBef>
                <a:spcPct val="0"/>
              </a:spcBef>
              <a:spcAft>
                <a:spcPct val="0"/>
              </a:spcAft>
              <a:defRPr sz="2400">
                <a:solidFill>
                  <a:schemeClr val="tx1"/>
                </a:solidFill>
                <a:latin typeface="Times New Roman" pitchFamily="18" charset="0"/>
              </a:defRPr>
            </a:lvl9pPr>
          </a:lstStyle>
          <a:p>
            <a:pPr algn="ctr" eaLnBrk="0" hangingPunct="0">
              <a:spcAft>
                <a:spcPts val="600"/>
              </a:spcAft>
            </a:pPr>
            <a:r>
              <a:rPr lang="en-US" sz="1300" b="1" noProof="0" dirty="0">
                <a:solidFill>
                  <a:schemeClr val="accent3">
                    <a:lumMod val="50000"/>
                  </a:schemeClr>
                </a:solidFill>
                <a:latin typeface="+mn-lt"/>
              </a:rPr>
              <a:t>Duration</a:t>
            </a:r>
            <a:r>
              <a:rPr lang="en-US" sz="1300" b="1" baseline="30000" noProof="0" dirty="0">
                <a:solidFill>
                  <a:schemeClr val="accent3">
                    <a:lumMod val="50000"/>
                  </a:schemeClr>
                </a:solidFill>
                <a:latin typeface="+mn-lt"/>
              </a:rPr>
              <a:t>1</a:t>
            </a:r>
            <a:endParaRPr lang="en-US" sz="1300" b="1" noProof="0" dirty="0">
              <a:solidFill>
                <a:schemeClr val="accent3">
                  <a:lumMod val="50000"/>
                </a:schemeClr>
              </a:solidFill>
              <a:latin typeface="+mn-lt"/>
            </a:endParaRPr>
          </a:p>
          <a:p>
            <a:pPr marL="180000" indent="-180000" eaLnBrk="0" hangingPunct="0">
              <a:spcAft>
                <a:spcPts val="300"/>
              </a:spcAft>
              <a:buClr>
                <a:schemeClr val="accent3">
                  <a:lumMod val="75000"/>
                </a:schemeClr>
              </a:buClr>
              <a:buFont typeface="Arial" panose="020B0604020202020204" pitchFamily="34" charset="0"/>
              <a:buChar char="•"/>
            </a:pPr>
            <a:r>
              <a:rPr lang="en-US" sz="1200" noProof="0" dirty="0">
                <a:solidFill>
                  <a:srgbClr val="000000"/>
                </a:solidFill>
                <a:latin typeface="+mn-lt"/>
              </a:rPr>
              <a:t>Explain the increased risk of relapse to patients if antipsychotic treatment is stopped (even after years of treatment)</a:t>
            </a:r>
          </a:p>
          <a:p>
            <a:pPr marL="180000" indent="-180000" eaLnBrk="0" hangingPunct="0">
              <a:spcAft>
                <a:spcPts val="300"/>
              </a:spcAft>
              <a:buClr>
                <a:schemeClr val="accent3">
                  <a:lumMod val="75000"/>
                </a:schemeClr>
              </a:buClr>
              <a:buFont typeface="Arial" panose="020B0604020202020204" pitchFamily="34" charset="0"/>
              <a:buChar char="•"/>
            </a:pPr>
            <a:r>
              <a:rPr lang="en-US" sz="1200" noProof="0" dirty="0">
                <a:solidFill>
                  <a:srgbClr val="000000"/>
                </a:solidFill>
                <a:latin typeface="+mn-lt"/>
              </a:rPr>
              <a:t>Shared decisions depend on the:</a:t>
            </a:r>
          </a:p>
          <a:p>
            <a:pPr marL="360000" indent="-180000" eaLnBrk="0" hangingPunct="0">
              <a:spcAft>
                <a:spcPts val="300"/>
              </a:spcAft>
              <a:buClr>
                <a:schemeClr val="accent3">
                  <a:lumMod val="75000"/>
                </a:schemeClr>
              </a:buClr>
              <a:buFont typeface="Arial" panose="020B0604020202020204" pitchFamily="34" charset="0"/>
              <a:buChar char="•"/>
            </a:pPr>
            <a:r>
              <a:rPr lang="en-US" sz="1200" noProof="0" dirty="0">
                <a:solidFill>
                  <a:srgbClr val="000000"/>
                </a:solidFill>
                <a:latin typeface="+mn-lt"/>
              </a:rPr>
              <a:t>Severity of the index episode</a:t>
            </a:r>
          </a:p>
          <a:p>
            <a:pPr marL="360000" indent="-180000" eaLnBrk="0" hangingPunct="0">
              <a:spcAft>
                <a:spcPts val="300"/>
              </a:spcAft>
              <a:buClr>
                <a:schemeClr val="accent3">
                  <a:lumMod val="75000"/>
                </a:schemeClr>
              </a:buClr>
              <a:buFont typeface="Arial" panose="020B0604020202020204" pitchFamily="34" charset="0"/>
              <a:buChar char="•"/>
            </a:pPr>
            <a:r>
              <a:rPr lang="en-US" sz="1200" noProof="0" dirty="0">
                <a:solidFill>
                  <a:srgbClr val="000000"/>
                </a:solidFill>
                <a:latin typeface="+mn-lt"/>
              </a:rPr>
              <a:t>Remaining symptoms </a:t>
            </a:r>
          </a:p>
          <a:p>
            <a:pPr marL="360000" indent="-180000" eaLnBrk="0" hangingPunct="0">
              <a:spcAft>
                <a:spcPts val="300"/>
              </a:spcAft>
              <a:buClr>
                <a:schemeClr val="accent3">
                  <a:lumMod val="75000"/>
                </a:schemeClr>
              </a:buClr>
              <a:buFont typeface="Arial" panose="020B0604020202020204" pitchFamily="34" charset="0"/>
              <a:buChar char="•"/>
            </a:pPr>
            <a:r>
              <a:rPr lang="en-US" sz="1200" noProof="0" dirty="0">
                <a:solidFill>
                  <a:srgbClr val="000000"/>
                </a:solidFill>
                <a:latin typeface="+mn-lt"/>
              </a:rPr>
              <a:t>Side effects</a:t>
            </a:r>
          </a:p>
          <a:p>
            <a:pPr marL="360000" indent="-180000" eaLnBrk="0" hangingPunct="0">
              <a:spcAft>
                <a:spcPts val="300"/>
              </a:spcAft>
              <a:buClr>
                <a:schemeClr val="accent3">
                  <a:lumMod val="75000"/>
                </a:schemeClr>
              </a:buClr>
              <a:buFont typeface="Arial" panose="020B0604020202020204" pitchFamily="34" charset="0"/>
              <a:buChar char="•"/>
            </a:pPr>
            <a:r>
              <a:rPr lang="en-US" sz="1200" noProof="0" dirty="0">
                <a:solidFill>
                  <a:srgbClr val="000000"/>
                </a:solidFill>
                <a:latin typeface="+mn-lt"/>
              </a:rPr>
              <a:t>Availability of family and/or psychosocial support</a:t>
            </a:r>
          </a:p>
          <a:p>
            <a:pPr marL="85725" indent="-85725" eaLnBrk="0" hangingPunct="0">
              <a:spcAft>
                <a:spcPts val="300"/>
              </a:spcAft>
              <a:buFont typeface="Arial" panose="020B0604020202020204" pitchFamily="34" charset="0"/>
              <a:buChar char="–"/>
            </a:pPr>
            <a:endParaRPr lang="en-US" sz="1300" noProof="0" dirty="0">
              <a:solidFill>
                <a:srgbClr val="000000"/>
              </a:solidFill>
              <a:latin typeface="+mn-lt"/>
            </a:endParaRPr>
          </a:p>
        </p:txBody>
      </p:sp>
      <p:sp>
        <p:nvSpPr>
          <p:cNvPr id="9" name="Text Box 78">
            <a:extLst>
              <a:ext uri="{FF2B5EF4-FFF2-40B4-BE49-F238E27FC236}">
                <a16:creationId xmlns:a16="http://schemas.microsoft.com/office/drawing/2014/main" id="{3C04D9AF-C1A4-84AF-AF26-4C523D711687}"/>
              </a:ext>
            </a:extLst>
          </p:cNvPr>
          <p:cNvSpPr txBox="1">
            <a:spLocks noChangeArrowheads="1"/>
          </p:cNvSpPr>
          <p:nvPr/>
        </p:nvSpPr>
        <p:spPr bwMode="auto">
          <a:xfrm>
            <a:off x="263435" y="2221075"/>
            <a:ext cx="2720460" cy="3989243"/>
          </a:xfrm>
          <a:prstGeom prst="rect">
            <a:avLst/>
          </a:prstGeom>
          <a:gradFill>
            <a:gsLst>
              <a:gs pos="0">
                <a:schemeClr val="accent3">
                  <a:alpha val="90000"/>
                </a:schemeClr>
              </a:gs>
              <a:gs pos="100000">
                <a:schemeClr val="bg1">
                  <a:alpha val="0"/>
                </a:schemeClr>
              </a:gs>
            </a:gsLst>
            <a:lin ang="5400000" scaled="1"/>
          </a:gradFill>
          <a:ln w="9525">
            <a:noFill/>
            <a:miter lim="800000"/>
            <a:headEnd/>
            <a:tailEnd/>
          </a:ln>
          <a:effectLst/>
        </p:spPr>
        <p:txBody>
          <a:bodyPr wrap="square" lIns="72000" tIns="72000" rIns="72000" bIns="72000">
            <a:noAutofit/>
          </a:bodyPr>
          <a:lstStyle/>
          <a:p>
            <a:pPr algn="ctr">
              <a:spcAft>
                <a:spcPts val="600"/>
              </a:spcAft>
            </a:pPr>
            <a:r>
              <a:rPr lang="en-US" sz="1300" b="1" noProof="0" dirty="0">
                <a:solidFill>
                  <a:schemeClr val="accent3">
                    <a:lumMod val="50000"/>
                  </a:schemeClr>
                </a:solidFill>
              </a:rPr>
              <a:t>Treatment</a:t>
            </a:r>
            <a:r>
              <a:rPr lang="en-US" sz="1400" baseline="30000" noProof="0" dirty="0">
                <a:solidFill>
                  <a:srgbClr val="000000"/>
                </a:solidFill>
              </a:rPr>
              <a:t>1</a:t>
            </a:r>
            <a:endParaRPr lang="en-US" sz="1300" b="1" noProof="0" dirty="0">
              <a:solidFill>
                <a:schemeClr val="accent3">
                  <a:lumMod val="50000"/>
                </a:schemeClr>
              </a:solidFill>
            </a:endParaRPr>
          </a:p>
          <a:p>
            <a:pPr>
              <a:spcAft>
                <a:spcPts val="1200"/>
              </a:spcAft>
            </a:pPr>
            <a:r>
              <a:rPr lang="en-US" sz="1200" b="1" noProof="0" dirty="0">
                <a:solidFill>
                  <a:schemeClr val="accent3">
                    <a:lumMod val="50000"/>
                  </a:schemeClr>
                </a:solidFill>
              </a:rPr>
              <a:t>Drugs: </a:t>
            </a:r>
            <a:r>
              <a:rPr lang="en-US" sz="1200" noProof="0" dirty="0">
                <a:solidFill>
                  <a:srgbClr val="000000"/>
                </a:solidFill>
              </a:rPr>
              <a:t>Approximately 20% of patients with a first-episode of schizophrenia will not have a second episode without treatment. It is impossible to predict who they are. Therefore, patients should be offered antipsychotic relapse prevention </a:t>
            </a:r>
          </a:p>
          <a:p>
            <a:pPr>
              <a:spcAft>
                <a:spcPts val="1200"/>
              </a:spcAft>
            </a:pPr>
            <a:r>
              <a:rPr lang="en-US" sz="1200" b="1" noProof="0" dirty="0">
                <a:solidFill>
                  <a:schemeClr val="accent3">
                    <a:lumMod val="50000"/>
                  </a:schemeClr>
                </a:solidFill>
              </a:rPr>
              <a:t>Psychosocial interventions:</a:t>
            </a:r>
            <a:r>
              <a:rPr lang="en-US" sz="1200" baseline="30000" noProof="0" dirty="0">
                <a:solidFill>
                  <a:schemeClr val="accent3">
                    <a:lumMod val="50000"/>
                  </a:schemeClr>
                </a:solidFill>
              </a:rPr>
              <a:t>1,2</a:t>
            </a:r>
            <a:r>
              <a:rPr lang="en-US" sz="1200" b="1" noProof="0" dirty="0">
                <a:solidFill>
                  <a:schemeClr val="accent3">
                    <a:lumMod val="50000"/>
                  </a:schemeClr>
                </a:solidFill>
              </a:rPr>
              <a:t> </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Psychoeducation</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Family interventions</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Monitoring of early warning signs</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Shared decision-making</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Supported employment</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Assertive community treatment</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Self-management and recovery focused interventions</a:t>
            </a:r>
          </a:p>
        </p:txBody>
      </p:sp>
      <p:sp>
        <p:nvSpPr>
          <p:cNvPr id="10" name="Text Box 79">
            <a:extLst>
              <a:ext uri="{FF2B5EF4-FFF2-40B4-BE49-F238E27FC236}">
                <a16:creationId xmlns:a16="http://schemas.microsoft.com/office/drawing/2014/main" id="{AC15FDCE-D7AE-EF6D-2E98-95E3B49EB93B}"/>
              </a:ext>
            </a:extLst>
          </p:cNvPr>
          <p:cNvSpPr txBox="1">
            <a:spLocks noChangeArrowheads="1"/>
          </p:cNvSpPr>
          <p:nvPr/>
        </p:nvSpPr>
        <p:spPr bwMode="auto">
          <a:xfrm>
            <a:off x="3243850" y="2207714"/>
            <a:ext cx="2721600" cy="3989243"/>
          </a:xfrm>
          <a:prstGeom prst="rect">
            <a:avLst/>
          </a:prstGeom>
          <a:gradFill>
            <a:gsLst>
              <a:gs pos="0">
                <a:schemeClr val="accent3">
                  <a:alpha val="90000"/>
                </a:schemeClr>
              </a:gs>
              <a:gs pos="100000">
                <a:schemeClr val="bg1">
                  <a:alpha val="0"/>
                </a:schemeClr>
              </a:gs>
            </a:gsLst>
            <a:lin ang="5400000" scaled="0"/>
          </a:gradFill>
          <a:ln w="9525">
            <a:noFill/>
            <a:miter lim="800000"/>
            <a:headEnd/>
            <a:tailEnd/>
          </a:ln>
          <a:effectLst/>
        </p:spPr>
        <p:txBody>
          <a:bodyPr wrap="square" lIns="72000" tIns="72000" rIns="72000" bIns="72000">
            <a:noAutofit/>
          </a:bodyPr>
          <a:lstStyle/>
          <a:p>
            <a:pPr algn="ctr">
              <a:spcAft>
                <a:spcPts val="600"/>
              </a:spcAft>
            </a:pPr>
            <a:r>
              <a:rPr lang="en-US" sz="1300" b="1" noProof="0" dirty="0">
                <a:solidFill>
                  <a:schemeClr val="accent3">
                    <a:lumMod val="50000"/>
                  </a:schemeClr>
                </a:solidFill>
              </a:rPr>
              <a:t>Antipsychotic choice</a:t>
            </a:r>
            <a:r>
              <a:rPr lang="en-US" sz="1300" b="1" baseline="30000" dirty="0">
                <a:solidFill>
                  <a:schemeClr val="accent3">
                    <a:lumMod val="50000"/>
                  </a:schemeClr>
                </a:solidFill>
              </a:rPr>
              <a:t>1</a:t>
            </a:r>
            <a:endParaRPr lang="en-US" sz="1300" b="1" noProof="0" dirty="0">
              <a:solidFill>
                <a:schemeClr val="accent3">
                  <a:lumMod val="50000"/>
                </a:schemeClr>
              </a:solidFill>
            </a:endParaRP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Continue effective and </a:t>
            </a:r>
            <a:br>
              <a:rPr lang="en-US" sz="1200" noProof="0" dirty="0">
                <a:solidFill>
                  <a:srgbClr val="000000"/>
                </a:solidFill>
              </a:rPr>
            </a:br>
            <a:r>
              <a:rPr lang="en-US" sz="1200" noProof="0" dirty="0">
                <a:solidFill>
                  <a:srgbClr val="000000"/>
                </a:solidFill>
              </a:rPr>
              <a:t>well-tolerated antipsychotic</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First-generation antipsychotics</a:t>
            </a:r>
            <a:br>
              <a:rPr lang="en-US" sz="1200" noProof="0" dirty="0">
                <a:solidFill>
                  <a:srgbClr val="000000"/>
                </a:solidFill>
              </a:rPr>
            </a:br>
            <a:r>
              <a:rPr lang="en-US" sz="1200" noProof="0" dirty="0">
                <a:solidFill>
                  <a:srgbClr val="000000"/>
                </a:solidFill>
              </a:rPr>
              <a:t>have higher tardive dyskinesia risk</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Many second-generation antipsychotics produce weight gain and metabolic problems</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LAI formulations have advantages</a:t>
            </a:r>
            <a:br>
              <a:rPr lang="en-US" sz="1200" noProof="0" dirty="0">
                <a:solidFill>
                  <a:srgbClr val="000000"/>
                </a:solidFill>
              </a:rPr>
            </a:br>
            <a:r>
              <a:rPr lang="en-US" sz="1200" noProof="0" dirty="0">
                <a:solidFill>
                  <a:srgbClr val="000000"/>
                </a:solidFill>
              </a:rPr>
              <a:t>in terms of </a:t>
            </a:r>
            <a:r>
              <a:rPr lang="en-US" sz="1200" noProof="0" dirty="0"/>
              <a:t>adherence</a:t>
            </a:r>
          </a:p>
        </p:txBody>
      </p:sp>
      <p:sp>
        <p:nvSpPr>
          <p:cNvPr id="11" name="Text Box 80">
            <a:extLst>
              <a:ext uri="{FF2B5EF4-FFF2-40B4-BE49-F238E27FC236}">
                <a16:creationId xmlns:a16="http://schemas.microsoft.com/office/drawing/2014/main" id="{1EF08D43-7091-2380-1F5D-07ECE27C4617}"/>
              </a:ext>
            </a:extLst>
          </p:cNvPr>
          <p:cNvSpPr txBox="1">
            <a:spLocks noChangeArrowheads="1"/>
          </p:cNvSpPr>
          <p:nvPr/>
        </p:nvSpPr>
        <p:spPr bwMode="auto">
          <a:xfrm>
            <a:off x="9206960" y="2207320"/>
            <a:ext cx="2721600" cy="3994683"/>
          </a:xfrm>
          <a:prstGeom prst="rect">
            <a:avLst/>
          </a:prstGeom>
          <a:gradFill>
            <a:gsLst>
              <a:gs pos="0">
                <a:schemeClr val="accent3">
                  <a:alpha val="90000"/>
                </a:schemeClr>
              </a:gs>
              <a:gs pos="100000">
                <a:schemeClr val="bg1">
                  <a:alpha val="0"/>
                </a:schemeClr>
              </a:gs>
            </a:gsLst>
            <a:lin ang="5400000" scaled="0"/>
          </a:gradFill>
          <a:ln w="9525">
            <a:noFill/>
            <a:miter lim="800000"/>
            <a:headEnd/>
            <a:tailEnd/>
          </a:ln>
          <a:effectLst/>
        </p:spPr>
        <p:txBody>
          <a:bodyPr wrap="square" lIns="72000" tIns="72000" rIns="72000" bIns="72000">
            <a:noAutofit/>
          </a:bodyPr>
          <a:lstStyle/>
          <a:p>
            <a:pPr algn="ctr">
              <a:spcAft>
                <a:spcPts val="600"/>
              </a:spcAft>
            </a:pPr>
            <a:r>
              <a:rPr lang="en-US" sz="1300" b="1" noProof="0" dirty="0">
                <a:solidFill>
                  <a:schemeClr val="accent3">
                    <a:lumMod val="50000"/>
                  </a:schemeClr>
                </a:solidFill>
              </a:rPr>
              <a:t>Dose</a:t>
            </a:r>
            <a:r>
              <a:rPr lang="en-US" sz="1300" b="1" baseline="30000" noProof="0" dirty="0">
                <a:solidFill>
                  <a:schemeClr val="accent3">
                    <a:lumMod val="50000"/>
                  </a:schemeClr>
                </a:solidFill>
              </a:rPr>
              <a:t>1</a:t>
            </a:r>
            <a:endParaRPr lang="en-US" sz="1300" b="1" noProof="0" dirty="0">
              <a:solidFill>
                <a:schemeClr val="accent3">
                  <a:lumMod val="50000"/>
                </a:schemeClr>
              </a:solidFill>
            </a:endParaRPr>
          </a:p>
          <a:p>
            <a:pPr marL="180000" indent="-180000">
              <a:spcAft>
                <a:spcPts val="300"/>
              </a:spcAft>
              <a:buClr>
                <a:schemeClr val="accent3">
                  <a:lumMod val="75000"/>
                </a:schemeClr>
              </a:buClr>
              <a:buFont typeface="Arial" panose="020B0604020202020204" pitchFamily="34" charset="0"/>
              <a:buChar char="•"/>
            </a:pPr>
            <a:r>
              <a:rPr lang="en-US" sz="1200" noProof="0" dirty="0"/>
              <a:t>A standard dose (~5 mg/day risperidone equivalent) is safest to avoid relapse</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Excessive doses and polypharmacy should be reduced</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The lower the dose, the disproportionally higher the relapse risk; thus, special attention is needed at low doses</a:t>
            </a:r>
          </a:p>
          <a:p>
            <a:pPr marL="180000" indent="-180000">
              <a:spcAft>
                <a:spcPts val="300"/>
              </a:spcAft>
              <a:buClr>
                <a:schemeClr val="accent3">
                  <a:lumMod val="75000"/>
                </a:schemeClr>
              </a:buClr>
              <a:buFont typeface="Arial" panose="020B0604020202020204" pitchFamily="34" charset="0"/>
              <a:buChar char="•"/>
            </a:pPr>
            <a:r>
              <a:rPr lang="en-US" sz="1200" noProof="0" dirty="0">
                <a:solidFill>
                  <a:srgbClr val="000000"/>
                </a:solidFill>
              </a:rPr>
              <a:t>Any dose reduction should be made slowly, over months</a:t>
            </a:r>
          </a:p>
        </p:txBody>
      </p:sp>
      <p:sp>
        <p:nvSpPr>
          <p:cNvPr id="14" name="Flowchart: Connector 13">
            <a:extLst>
              <a:ext uri="{FF2B5EF4-FFF2-40B4-BE49-F238E27FC236}">
                <a16:creationId xmlns:a16="http://schemas.microsoft.com/office/drawing/2014/main" id="{38361786-3A70-CAD6-A292-A7D4D62F02D0}"/>
              </a:ext>
            </a:extLst>
          </p:cNvPr>
          <p:cNvSpPr/>
          <p:nvPr/>
        </p:nvSpPr>
        <p:spPr>
          <a:xfrm>
            <a:off x="7316205" y="1529999"/>
            <a:ext cx="540000" cy="540000"/>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16" name="Group 15">
            <a:extLst>
              <a:ext uri="{FF2B5EF4-FFF2-40B4-BE49-F238E27FC236}">
                <a16:creationId xmlns:a16="http://schemas.microsoft.com/office/drawing/2014/main" id="{2AD78CAE-979F-0CE6-A8D6-F04791B3F20A}"/>
              </a:ext>
            </a:extLst>
          </p:cNvPr>
          <p:cNvGrpSpPr/>
          <p:nvPr/>
        </p:nvGrpSpPr>
        <p:grpSpPr>
          <a:xfrm>
            <a:off x="4334650" y="1529999"/>
            <a:ext cx="540000" cy="540000"/>
            <a:chOff x="4334650" y="-609220"/>
            <a:chExt cx="540000" cy="540000"/>
          </a:xfrm>
        </p:grpSpPr>
        <p:sp>
          <p:nvSpPr>
            <p:cNvPr id="17" name="Flowchart: Connector 16">
              <a:extLst>
                <a:ext uri="{FF2B5EF4-FFF2-40B4-BE49-F238E27FC236}">
                  <a16:creationId xmlns:a16="http://schemas.microsoft.com/office/drawing/2014/main" id="{EB476D63-5128-3867-2EA7-EAE2B5E4DE6B}"/>
                </a:ext>
              </a:extLst>
            </p:cNvPr>
            <p:cNvSpPr/>
            <p:nvPr/>
          </p:nvSpPr>
          <p:spPr>
            <a:xfrm>
              <a:off x="4334650" y="-609220"/>
              <a:ext cx="540000" cy="540000"/>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18" name="Graphic 17" descr="Medicine with solid fill">
              <a:extLst>
                <a:ext uri="{FF2B5EF4-FFF2-40B4-BE49-F238E27FC236}">
                  <a16:creationId xmlns:a16="http://schemas.microsoft.com/office/drawing/2014/main" id="{ED5A39DC-89DB-FD61-E2CE-536A46C4E662}"/>
                </a:ext>
              </a:extLst>
            </p:cNvPr>
            <p:cNvPicPr>
              <a:picLocks noChangeAspect="1"/>
            </p:cNvPicPr>
            <p:nvPr/>
          </p:nvPicPr>
          <p:blipFill>
            <a:blip>
              <a:extLst>
                <a:ext uri="{96DAC541-7B7A-43D3-8B79-37D633B846F1}">
                  <asvg:svgBlip xmlns:asvg="http://schemas.microsoft.com/office/drawing/2016/SVG/main" r:embed="rId4"/>
                </a:ext>
              </a:extLst>
            </a:blip>
            <a:srcRect/>
            <a:stretch/>
          </p:blipFill>
          <p:spPr>
            <a:xfrm>
              <a:off x="4404400" y="-539470"/>
              <a:ext cx="400500" cy="400500"/>
            </a:xfrm>
            <a:prstGeom prst="rect">
              <a:avLst/>
            </a:prstGeom>
          </p:spPr>
        </p:pic>
      </p:grpSp>
      <p:sp>
        <p:nvSpPr>
          <p:cNvPr id="23" name="Flowchart: Connector 22">
            <a:extLst>
              <a:ext uri="{FF2B5EF4-FFF2-40B4-BE49-F238E27FC236}">
                <a16:creationId xmlns:a16="http://schemas.microsoft.com/office/drawing/2014/main" id="{10749391-453D-D9F3-3335-0495AECC04D6}"/>
              </a:ext>
            </a:extLst>
          </p:cNvPr>
          <p:cNvSpPr/>
          <p:nvPr/>
        </p:nvSpPr>
        <p:spPr>
          <a:xfrm>
            <a:off x="10297760" y="1529999"/>
            <a:ext cx="540000" cy="540000"/>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31" name="Group 30">
            <a:extLst>
              <a:ext uri="{FF2B5EF4-FFF2-40B4-BE49-F238E27FC236}">
                <a16:creationId xmlns:a16="http://schemas.microsoft.com/office/drawing/2014/main" id="{90454EB9-E0C7-0B55-E604-D8C8E0A318BF}"/>
              </a:ext>
            </a:extLst>
          </p:cNvPr>
          <p:cNvGrpSpPr/>
          <p:nvPr/>
        </p:nvGrpSpPr>
        <p:grpSpPr>
          <a:xfrm>
            <a:off x="1353665" y="1529999"/>
            <a:ext cx="540000" cy="540000"/>
            <a:chOff x="1353665" y="-609220"/>
            <a:chExt cx="540000" cy="540000"/>
          </a:xfrm>
        </p:grpSpPr>
        <p:sp>
          <p:nvSpPr>
            <p:cNvPr id="32" name="Flowchart: Connector 31">
              <a:extLst>
                <a:ext uri="{FF2B5EF4-FFF2-40B4-BE49-F238E27FC236}">
                  <a16:creationId xmlns:a16="http://schemas.microsoft.com/office/drawing/2014/main" id="{57310C9D-3E52-38BE-7C24-319861B1C7B1}"/>
                </a:ext>
              </a:extLst>
            </p:cNvPr>
            <p:cNvSpPr/>
            <p:nvPr/>
          </p:nvSpPr>
          <p:spPr>
            <a:xfrm>
              <a:off x="1353665" y="-609220"/>
              <a:ext cx="540000" cy="540000"/>
            </a:xfrm>
            <a:prstGeom prst="flowChartConnector">
              <a:avLst/>
            </a:pr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pic>
          <p:nvPicPr>
            <p:cNvPr id="33" name="Graphic 32" descr="Brain in head with solid fill">
              <a:extLst>
                <a:ext uri="{FF2B5EF4-FFF2-40B4-BE49-F238E27FC236}">
                  <a16:creationId xmlns:a16="http://schemas.microsoft.com/office/drawing/2014/main" id="{00E4F743-434A-E80A-531A-52431200347D}"/>
                </a:ext>
              </a:extLst>
            </p:cNvPr>
            <p:cNvPicPr>
              <a:picLocks noChangeAspect="1"/>
            </p:cNvPicPr>
            <p:nvPr/>
          </p:nvPicPr>
          <p:blipFill>
            <a:blip>
              <a:extLst>
                <a:ext uri="{96DAC541-7B7A-43D3-8B79-37D633B846F1}">
                  <asvg:svgBlip xmlns:asvg="http://schemas.microsoft.com/office/drawing/2016/SVG/main" r:embed="rId5"/>
                </a:ext>
              </a:extLst>
            </a:blip>
            <a:srcRect/>
            <a:stretch/>
          </p:blipFill>
          <p:spPr>
            <a:xfrm>
              <a:off x="1430983" y="-531902"/>
              <a:ext cx="385364" cy="385364"/>
            </a:xfrm>
            <a:prstGeom prst="rect">
              <a:avLst/>
            </a:prstGeom>
          </p:spPr>
        </p:pic>
      </p:grpSp>
      <p:pic>
        <p:nvPicPr>
          <p:cNvPr id="35" name="Graphic 34" descr="Scales of justice with solid fill">
            <a:extLst>
              <a:ext uri="{FF2B5EF4-FFF2-40B4-BE49-F238E27FC236}">
                <a16:creationId xmlns:a16="http://schemas.microsoft.com/office/drawing/2014/main" id="{9A81A01C-EE2A-30AF-06F4-D1E74C44DB39}"/>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10345309" y="1577548"/>
            <a:ext cx="444903" cy="444903"/>
          </a:xfrm>
          <a:prstGeom prst="rect">
            <a:avLst/>
          </a:prstGeom>
        </p:spPr>
      </p:pic>
      <p:pic>
        <p:nvPicPr>
          <p:cNvPr id="36" name="Graphic 35" descr="Hourglass 60% with solid fill">
            <a:extLst>
              <a:ext uri="{FF2B5EF4-FFF2-40B4-BE49-F238E27FC236}">
                <a16:creationId xmlns:a16="http://schemas.microsoft.com/office/drawing/2014/main" id="{CD61532F-1C57-DDC7-1954-CAC863704AF2}"/>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7393712" y="1607506"/>
            <a:ext cx="384986" cy="384986"/>
          </a:xfrm>
          <a:prstGeom prst="rect">
            <a:avLst/>
          </a:prstGeom>
        </p:spPr>
      </p:pic>
      <p:sp>
        <p:nvSpPr>
          <p:cNvPr id="8" name="Slide Number Placeholder 1">
            <a:extLst>
              <a:ext uri="{FF2B5EF4-FFF2-40B4-BE49-F238E27FC236}">
                <a16:creationId xmlns:a16="http://schemas.microsoft.com/office/drawing/2014/main" id="{8CB58177-C391-98E8-00AA-5FD24F923194}"/>
              </a:ext>
            </a:extLst>
          </p:cNvPr>
          <p:cNvSpPr>
            <a:spLocks noGrp="1"/>
          </p:cNvSpPr>
          <p:nvPr>
            <p:ph type="sldNum" sz="quarter" idx="4"/>
          </p:nvPr>
        </p:nvSpPr>
        <p:spPr>
          <a:xfrm>
            <a:off x="11326690" y="6434112"/>
            <a:ext cx="595310" cy="153888"/>
          </a:xfrm>
        </p:spPr>
        <p:txBody>
          <a:bodyPr/>
          <a:lstStyle/>
          <a:p>
            <a:fld id="{6DBC486D-4FAB-B746-8B02-8D7C842291C6}" type="slidenum">
              <a:rPr lang="en-US" noProof="0" smtClean="0"/>
              <a:pPr/>
              <a:t>38</a:t>
            </a:fld>
            <a:endParaRPr lang="en-US" noProof="0" dirty="0"/>
          </a:p>
        </p:txBody>
      </p:sp>
    </p:spTree>
    <p:extLst>
      <p:ext uri="{BB962C8B-B14F-4D97-AF65-F5344CB8AC3E}">
        <p14:creationId xmlns:p14="http://schemas.microsoft.com/office/powerpoint/2010/main" val="107649786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A73D15-920E-4F50-878A-7C0C0AE7EB3F}"/>
            </a:ext>
          </a:extLst>
        </p:cNvPr>
        <p:cNvGrpSpPr/>
        <p:nvPr/>
      </p:nvGrpSpPr>
      <p:grpSpPr>
        <a:xfrm>
          <a:off x="0" y="0"/>
          <a:ext cx="0" cy="0"/>
          <a:chOff x="0" y="0"/>
          <a:chExt cx="0" cy="0"/>
        </a:xfrm>
      </p:grpSpPr>
      <p:sp>
        <p:nvSpPr>
          <p:cNvPr id="14" name="Text Placeholder 13">
            <a:extLst>
              <a:ext uri="{FF2B5EF4-FFF2-40B4-BE49-F238E27FC236}">
                <a16:creationId xmlns:a16="http://schemas.microsoft.com/office/drawing/2014/main" id="{48836B1D-6F8D-9B45-B570-CB84FB147299}"/>
              </a:ext>
            </a:extLst>
          </p:cNvPr>
          <p:cNvSpPr>
            <a:spLocks noGrp="1"/>
          </p:cNvSpPr>
          <p:nvPr>
            <p:ph type="body" sz="quarter" idx="17"/>
          </p:nvPr>
        </p:nvSpPr>
        <p:spPr/>
        <p:txBody>
          <a:bodyPr/>
          <a:lstStyle/>
          <a:p>
            <a:r>
              <a:rPr lang="it-IT" dirty="0"/>
              <a:t>Schizophrenia – Treatment principles </a:t>
            </a:r>
          </a:p>
          <a:p>
            <a:endParaRPr lang="it-IT" dirty="0"/>
          </a:p>
        </p:txBody>
      </p:sp>
      <p:sp>
        <p:nvSpPr>
          <p:cNvPr id="3" name="Title 2">
            <a:extLst>
              <a:ext uri="{FF2B5EF4-FFF2-40B4-BE49-F238E27FC236}">
                <a16:creationId xmlns:a16="http://schemas.microsoft.com/office/drawing/2014/main" id="{995A5BE0-6FC5-06E7-5C9D-126648D45E96}"/>
              </a:ext>
            </a:extLst>
          </p:cNvPr>
          <p:cNvSpPr>
            <a:spLocks noGrp="1"/>
          </p:cNvSpPr>
          <p:nvPr>
            <p:ph type="title"/>
          </p:nvPr>
        </p:nvSpPr>
        <p:spPr/>
        <p:txBody>
          <a:bodyPr/>
          <a:lstStyle/>
          <a:p>
            <a:r>
              <a:rPr lang="da-DK" dirty="0"/>
              <a:t>Relevance of side effect monitoring and minimization</a:t>
            </a:r>
          </a:p>
        </p:txBody>
      </p:sp>
      <p:sp>
        <p:nvSpPr>
          <p:cNvPr id="24" name="Content Placeholder 23">
            <a:extLst>
              <a:ext uri="{FF2B5EF4-FFF2-40B4-BE49-F238E27FC236}">
                <a16:creationId xmlns:a16="http://schemas.microsoft.com/office/drawing/2014/main" id="{31CC6304-1027-62CB-5921-4FE342F4E44E}"/>
              </a:ext>
            </a:extLst>
          </p:cNvPr>
          <p:cNvSpPr>
            <a:spLocks noGrp="1"/>
          </p:cNvSpPr>
          <p:nvPr>
            <p:ph idx="19"/>
          </p:nvPr>
        </p:nvSpPr>
        <p:spPr>
          <a:xfrm>
            <a:off x="3114675" y="1416785"/>
            <a:ext cx="8535987" cy="478687"/>
          </a:xfrm>
        </p:spPr>
        <p:txBody>
          <a:bodyPr/>
          <a:lstStyle/>
          <a:p>
            <a:r>
              <a:rPr lang="en-US" dirty="0">
                <a:solidFill>
                  <a:schemeClr val="tx1"/>
                </a:solidFill>
              </a:rPr>
              <a:t>A cross-sectional, web-based survey (</a:t>
            </a:r>
            <a:r>
              <a:rPr lang="en-GB" dirty="0">
                <a:solidFill>
                  <a:schemeClr val="tx1"/>
                </a:solidFill>
              </a:rPr>
              <a:t>N=435 adults with stable schizophrenia on SGAs)</a:t>
            </a:r>
            <a:r>
              <a:rPr lang="en-US" dirty="0">
                <a:solidFill>
                  <a:schemeClr val="tx1"/>
                </a:solidFill>
              </a:rPr>
              <a:t> described the impact of eight key side effects on functioning and QoL</a:t>
            </a:r>
            <a:r>
              <a:rPr lang="en-US" baseline="30000" dirty="0">
                <a:solidFill>
                  <a:schemeClr val="tx1"/>
                </a:solidFill>
              </a:rPr>
              <a:t>2</a:t>
            </a:r>
            <a:endParaRPr lang="da-DK" dirty="0">
              <a:solidFill>
                <a:schemeClr val="tx1"/>
              </a:solidFill>
            </a:endParaRPr>
          </a:p>
          <a:p>
            <a:endParaRPr lang="en-GB" dirty="0">
              <a:solidFill>
                <a:schemeClr val="tx1"/>
              </a:solidFill>
            </a:endParaRPr>
          </a:p>
        </p:txBody>
      </p:sp>
      <p:sp>
        <p:nvSpPr>
          <p:cNvPr id="25" name="Content Placeholder 24">
            <a:extLst>
              <a:ext uri="{FF2B5EF4-FFF2-40B4-BE49-F238E27FC236}">
                <a16:creationId xmlns:a16="http://schemas.microsoft.com/office/drawing/2014/main" id="{64D51C1F-F6BA-0303-C0B7-CA3003B35EB4}"/>
              </a:ext>
            </a:extLst>
          </p:cNvPr>
          <p:cNvSpPr>
            <a:spLocks noGrp="1"/>
          </p:cNvSpPr>
          <p:nvPr>
            <p:ph sz="half" idx="21"/>
          </p:nvPr>
        </p:nvSpPr>
        <p:spPr>
          <a:xfrm>
            <a:off x="1" y="1416784"/>
            <a:ext cx="2706624" cy="4604603"/>
          </a:xfrm>
        </p:spPr>
        <p:txBody>
          <a:bodyPr lIns="288000" tIns="252000" rIns="144000" bIns="252000"/>
          <a:lstStyle/>
          <a:p>
            <a:pPr marL="180000" marR="0" lvl="0" indent="-18000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F1A01"/>
                </a:solidFill>
                <a:effectLst/>
                <a:uLnTx/>
                <a:uFillTx/>
                <a:latin typeface="Arial"/>
                <a:ea typeface="+mn-ea"/>
                <a:cs typeface="+mn-cs"/>
              </a:rPr>
              <a:t>Among patients with schizophrenia, antipsychotic side effects are highly prevalent and associated with medication nonadherence</a:t>
            </a:r>
            <a:r>
              <a:rPr kumimoji="0" lang="en-GB" sz="1600" b="0" i="0" u="none" strike="noStrike" kern="1200" cap="none" spc="0" normalizeH="0" baseline="30000" noProof="0" dirty="0">
                <a:ln>
                  <a:noFill/>
                </a:ln>
                <a:solidFill>
                  <a:srgbClr val="3F1A01"/>
                </a:solidFill>
                <a:effectLst/>
                <a:uLnTx/>
                <a:uFillTx/>
                <a:latin typeface="Arial"/>
                <a:ea typeface="+mn-ea"/>
                <a:cs typeface="+mn-cs"/>
              </a:rPr>
              <a:t>1</a:t>
            </a:r>
            <a:r>
              <a:rPr kumimoji="0" lang="en-GB" sz="1600" b="0" i="0" u="none" strike="noStrike" kern="1200" cap="none" spc="0" normalizeH="0" baseline="0" noProof="0" dirty="0">
                <a:ln>
                  <a:noFill/>
                </a:ln>
                <a:solidFill>
                  <a:srgbClr val="3F1A01"/>
                </a:solidFill>
                <a:effectLst/>
                <a:uLnTx/>
                <a:uFillTx/>
                <a:latin typeface="Arial"/>
                <a:ea typeface="+mn-ea"/>
                <a:cs typeface="+mn-cs"/>
              </a:rPr>
              <a:t> </a:t>
            </a:r>
          </a:p>
          <a:p>
            <a:pPr marL="180000" marR="0" lvl="0" indent="-18000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srgbClr val="3F1A01"/>
                </a:solidFill>
                <a:effectLst/>
                <a:uLnTx/>
                <a:uFillTx/>
                <a:latin typeface="Arial"/>
                <a:ea typeface="+mn-ea"/>
                <a:cs typeface="+mn-cs"/>
              </a:rPr>
              <a:t>Effective management of treatment side effects are important to maximize adherence</a:t>
            </a:r>
            <a:r>
              <a:rPr kumimoji="0" lang="en-GB" sz="1600" b="0" i="0" u="none" strike="noStrike" kern="1200" cap="none" spc="0" normalizeH="0" baseline="30000" noProof="0" dirty="0">
                <a:ln>
                  <a:noFill/>
                </a:ln>
                <a:solidFill>
                  <a:srgbClr val="3F1A01"/>
                </a:solidFill>
                <a:effectLst/>
                <a:uLnTx/>
                <a:uFillTx/>
                <a:latin typeface="Arial"/>
                <a:ea typeface="+mn-ea"/>
                <a:cs typeface="+mn-cs"/>
              </a:rPr>
              <a:t>1</a:t>
            </a:r>
            <a:endParaRPr kumimoji="0" lang="en-GB" sz="1600" b="0" i="0" u="none" strike="noStrike" kern="1200" cap="none" spc="0" normalizeH="0" baseline="0" noProof="0" dirty="0">
              <a:ln>
                <a:noFill/>
              </a:ln>
              <a:solidFill>
                <a:srgbClr val="3F1A01"/>
              </a:solidFill>
              <a:effectLst/>
              <a:uLnTx/>
              <a:uFillTx/>
              <a:latin typeface="Arial"/>
              <a:ea typeface="+mn-ea"/>
              <a:cs typeface="+mn-cs"/>
            </a:endParaRPr>
          </a:p>
          <a:p>
            <a:pPr marL="180000" marR="0" lvl="0" indent="-180000" algn="l" defTabSz="914400" rtl="0" eaLnBrk="1" fontAlgn="auto" latinLnBrk="0" hangingPunct="1">
              <a:lnSpc>
                <a:spcPct val="100000"/>
              </a:lnSpc>
              <a:spcBef>
                <a:spcPts val="1800"/>
              </a:spcBef>
              <a:spcAft>
                <a:spcPts val="0"/>
              </a:spcAft>
              <a:buClrTx/>
              <a:buSzTx/>
              <a:buFont typeface="Arial" panose="020B0604020202020204" pitchFamily="34" charset="0"/>
              <a:buChar char="•"/>
              <a:tabLst/>
              <a:defRPr/>
            </a:pPr>
            <a:endParaRPr kumimoji="0" lang="en-GB" sz="1600" b="0" i="0" u="none" strike="noStrike" kern="1200" cap="none" spc="0" normalizeH="0" baseline="0" noProof="0" dirty="0">
              <a:ln>
                <a:noFill/>
              </a:ln>
              <a:solidFill>
                <a:srgbClr val="3F1A01"/>
              </a:solidFill>
              <a:effectLst/>
              <a:uLnTx/>
              <a:uFillTx/>
              <a:latin typeface="Arial"/>
              <a:ea typeface="+mn-ea"/>
              <a:cs typeface="+mn-cs"/>
            </a:endParaRPr>
          </a:p>
          <a:p>
            <a:endParaRPr lang="en-GB" dirty="0"/>
          </a:p>
        </p:txBody>
      </p:sp>
      <p:sp>
        <p:nvSpPr>
          <p:cNvPr id="2" name="Text Placeholder 1">
            <a:extLst>
              <a:ext uri="{FF2B5EF4-FFF2-40B4-BE49-F238E27FC236}">
                <a16:creationId xmlns:a16="http://schemas.microsoft.com/office/drawing/2014/main" id="{1A803B7C-B2E3-6B4A-F106-EF15CAAE7BC4}"/>
              </a:ext>
            </a:extLst>
          </p:cNvPr>
          <p:cNvSpPr>
            <a:spLocks noGrp="1"/>
          </p:cNvSpPr>
          <p:nvPr>
            <p:ph type="body" sz="quarter" idx="18"/>
          </p:nvPr>
        </p:nvSpPr>
        <p:spPr/>
        <p:txBody>
          <a:bodyPr/>
          <a:lstStyle/>
          <a:p>
            <a:r>
              <a:rPr lang="en-US" baseline="30000" dirty="0" err="1">
                <a:solidFill>
                  <a:schemeClr val="tx1"/>
                </a:solidFill>
              </a:rPr>
              <a:t>a</a:t>
            </a:r>
            <a:r>
              <a:rPr lang="en-US" dirty="0" err="1">
                <a:solidFill>
                  <a:schemeClr val="tx1"/>
                </a:solidFill>
              </a:rPr>
              <a:t>Defined</a:t>
            </a:r>
            <a:r>
              <a:rPr lang="en-US" dirty="0">
                <a:solidFill>
                  <a:schemeClr val="tx1"/>
                </a:solidFill>
              </a:rPr>
              <a:t> by the VAS score≥50; </a:t>
            </a:r>
            <a:r>
              <a:rPr lang="en-US" baseline="30000" dirty="0" err="1">
                <a:solidFill>
                  <a:schemeClr val="tx1"/>
                </a:solidFill>
              </a:rPr>
              <a:t>b</a:t>
            </a:r>
            <a:r>
              <a:rPr lang="en-US" dirty="0" err="1">
                <a:solidFill>
                  <a:schemeClr val="tx1"/>
                </a:solidFill>
              </a:rPr>
              <a:t>Q</a:t>
            </a:r>
            <a:r>
              <a:rPr lang="en-US" dirty="0">
                <a:solidFill>
                  <a:schemeClr val="tx1"/>
                </a:solidFill>
              </a:rPr>
              <a:t>-LES-Q-S score of &lt;3</a:t>
            </a:r>
          </a:p>
          <a:p>
            <a:r>
              <a:rPr lang="en-GB" dirty="0">
                <a:solidFill>
                  <a:schemeClr val="tx1"/>
                </a:solidFill>
              </a:rPr>
              <a:t>Q-LES-Q-S=</a:t>
            </a:r>
            <a:r>
              <a:rPr lang="en-US" dirty="0">
                <a:solidFill>
                  <a:schemeClr val="tx1"/>
                </a:solidFill>
              </a:rPr>
              <a:t>Quality of Life Enjoyment and Satisfaction Questionnaire Short Form; </a:t>
            </a:r>
            <a:r>
              <a:rPr lang="en-GB" dirty="0">
                <a:solidFill>
                  <a:schemeClr val="tx1"/>
                </a:solidFill>
              </a:rPr>
              <a:t>QoL=quality of life; SGA=second-generation antipsychotic; VAS=visual analogue scale</a:t>
            </a:r>
            <a:endParaRPr lang="en-GB" strike="sngStrike" dirty="0">
              <a:solidFill>
                <a:schemeClr val="tx1"/>
              </a:solidFill>
            </a:endParaRPr>
          </a:p>
          <a:p>
            <a:r>
              <a:rPr lang="en-GB" dirty="0">
                <a:solidFill>
                  <a:schemeClr val="tx1"/>
                </a:solidFill>
              </a:rPr>
              <a:t>1. DiBonaventura et al. BMC Psychiatry 2012;12:20; 2. Tandon et al. Ann Gen Psychiatry 2020;19:42; 3. Scott Stroup &amp; Gray. World Psychiatry 2018;17:341–356</a:t>
            </a:r>
          </a:p>
        </p:txBody>
      </p:sp>
      <p:sp>
        <p:nvSpPr>
          <p:cNvPr id="9" name="Slide Number Placeholder 8">
            <a:extLst>
              <a:ext uri="{FF2B5EF4-FFF2-40B4-BE49-F238E27FC236}">
                <a16:creationId xmlns:a16="http://schemas.microsoft.com/office/drawing/2014/main" id="{1226B720-0796-9652-ADA5-66DDC4045C03}"/>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39</a:t>
            </a:fld>
            <a:endParaRPr kumimoji="0" lang="en-US" sz="900" b="0" i="0" u="none" strike="noStrike" kern="1200" cap="none" spc="0" normalizeH="0" baseline="0" noProof="0">
              <a:ln>
                <a:noFill/>
              </a:ln>
              <a:solidFill>
                <a:srgbClr val="3F1A01"/>
              </a:solidFill>
              <a:effectLst/>
              <a:uLnTx/>
              <a:uFillTx/>
              <a:latin typeface="Arial"/>
              <a:ea typeface="+mn-ea"/>
              <a:cs typeface="+mn-cs"/>
            </a:endParaRPr>
          </a:p>
        </p:txBody>
      </p:sp>
      <p:sp>
        <p:nvSpPr>
          <p:cNvPr id="31" name="TextBox 30">
            <a:extLst>
              <a:ext uri="{FF2B5EF4-FFF2-40B4-BE49-F238E27FC236}">
                <a16:creationId xmlns:a16="http://schemas.microsoft.com/office/drawing/2014/main" id="{28CEDF4D-79B6-4539-1A11-5C11F9FF7CAC}"/>
              </a:ext>
            </a:extLst>
          </p:cNvPr>
          <p:cNvSpPr txBox="1"/>
          <p:nvPr/>
        </p:nvSpPr>
        <p:spPr>
          <a:xfrm>
            <a:off x="3132582" y="4654983"/>
            <a:ext cx="3794120" cy="1423467"/>
          </a:xfrm>
          <a:prstGeom prst="rect">
            <a:avLst/>
          </a:prstGeom>
          <a:noFill/>
        </p:spPr>
        <p:txBody>
          <a:bodyPr wrap="square" lIns="36000" rIns="0">
            <a:spAutoFit/>
          </a:bodyPr>
          <a:lstStyle/>
          <a:p>
            <a:pPr>
              <a:spcAft>
                <a:spcPts val="300"/>
              </a:spcAft>
            </a:pPr>
            <a:r>
              <a:rPr lang="en-GB" sz="1400" b="1" i="0" u="none" strike="noStrike" baseline="0" dirty="0">
                <a:latin typeface="+mj-lt"/>
                <a:ea typeface="Calibri" panose="020F0502020204030204" pitchFamily="34" charset="0"/>
                <a:cs typeface="Calibri" panose="020F0502020204030204" pitchFamily="34" charset="0"/>
              </a:rPr>
              <a:t>QoL (</a:t>
            </a:r>
            <a:r>
              <a:rPr lang="en-GB" sz="1400" b="1" dirty="0">
                <a:latin typeface="+mj-lt"/>
                <a:ea typeface="Calibri" panose="020F0502020204030204" pitchFamily="34" charset="0"/>
                <a:cs typeface="Calibri" panose="020F0502020204030204" pitchFamily="34" charset="0"/>
              </a:rPr>
              <a:t>Q‑LES‑Q‑S)</a:t>
            </a:r>
            <a:endParaRPr lang="en-GB" sz="1400" b="1" i="0" u="none" strike="noStrike" baseline="0" dirty="0">
              <a:latin typeface="+mj-lt"/>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GB" sz="1400" b="0" i="0" u="none" strike="noStrike" baseline="0" dirty="0">
                <a:latin typeface="+mj-lt"/>
                <a:ea typeface="Calibri" panose="020F0502020204030204" pitchFamily="34" charset="0"/>
                <a:cs typeface="Calibri" panose="020F0502020204030204" pitchFamily="34" charset="0"/>
              </a:rPr>
              <a:t>Total score: </a:t>
            </a:r>
            <a:r>
              <a:rPr lang="en-US" sz="1400" b="0" i="0" u="none" strike="noStrike" baseline="0" dirty="0">
                <a:latin typeface="+mj-lt"/>
                <a:ea typeface="Calibri" panose="020F0502020204030204" pitchFamily="34" charset="0"/>
                <a:cs typeface="Calibri" panose="020F0502020204030204" pitchFamily="34" charset="0"/>
              </a:rPr>
              <a:t>44.3; median satisfaction</a:t>
            </a:r>
          </a:p>
          <a:p>
            <a:pPr marL="285750" indent="-285750">
              <a:buFont typeface="Arial" panose="020B0604020202020204" pitchFamily="34" charset="0"/>
              <a:buChar char="•"/>
            </a:pPr>
            <a:r>
              <a:rPr lang="en-US" sz="1400" dirty="0">
                <a:latin typeface="+mj-lt"/>
                <a:ea typeface="Calibri" panose="020F0502020204030204" pitchFamily="34" charset="0"/>
                <a:cs typeface="Calibri" panose="020F0502020204030204" pitchFamily="34" charset="0"/>
              </a:rPr>
              <a:t>Domains with lowest satisfaction </a:t>
            </a:r>
            <a:r>
              <a:rPr lang="en-US" sz="1400" dirty="0" err="1">
                <a:latin typeface="+mj-lt"/>
                <a:ea typeface="Calibri" panose="020F0502020204030204" pitchFamily="34" charset="0"/>
                <a:cs typeface="Calibri" panose="020F0502020204030204" pitchFamily="34" charset="0"/>
              </a:rPr>
              <a:t>scores</a:t>
            </a:r>
            <a:r>
              <a:rPr lang="en-US" sz="1400" baseline="30000" dirty="0" err="1">
                <a:latin typeface="+mj-lt"/>
                <a:ea typeface="Calibri" panose="020F0502020204030204" pitchFamily="34" charset="0"/>
                <a:cs typeface="Calibri" panose="020F0502020204030204" pitchFamily="34" charset="0"/>
              </a:rPr>
              <a:t>b</a:t>
            </a:r>
            <a:r>
              <a:rPr lang="en-US" sz="1400" dirty="0">
                <a:latin typeface="+mj-lt"/>
                <a:ea typeface="Calibri" panose="020F0502020204030204" pitchFamily="34" charset="0"/>
                <a:cs typeface="Calibri" panose="020F0502020204030204" pitchFamily="34" charset="0"/>
              </a:rPr>
              <a:t>:</a:t>
            </a:r>
          </a:p>
          <a:p>
            <a:pPr marL="576000" indent="-285750">
              <a:buFont typeface="Arial" panose="020B0604020202020204" pitchFamily="34" charset="0"/>
              <a:buChar char="•"/>
            </a:pPr>
            <a:r>
              <a:rPr lang="en-US" sz="1400" dirty="0">
                <a:latin typeface="+mj-lt"/>
                <a:ea typeface="Calibri" panose="020F0502020204030204" pitchFamily="34" charset="0"/>
                <a:cs typeface="Calibri" panose="020F0502020204030204" pitchFamily="34" charset="0"/>
              </a:rPr>
              <a:t>‘Sexual drive, interest, performance’</a:t>
            </a:r>
          </a:p>
          <a:p>
            <a:pPr marL="576000" indent="-285750">
              <a:buFont typeface="Arial" panose="020B0604020202020204" pitchFamily="34" charset="0"/>
              <a:buChar char="•"/>
            </a:pPr>
            <a:r>
              <a:rPr lang="en-US" sz="1400" dirty="0">
                <a:latin typeface="+mj-lt"/>
                <a:ea typeface="Calibri" panose="020F0502020204030204" pitchFamily="34" charset="0"/>
                <a:cs typeface="Calibri" panose="020F0502020204030204" pitchFamily="34" charset="0"/>
              </a:rPr>
              <a:t>‘Economic status’</a:t>
            </a:r>
          </a:p>
          <a:p>
            <a:pPr marL="576000" indent="-285750">
              <a:buFont typeface="Arial" panose="020B0604020202020204" pitchFamily="34" charset="0"/>
              <a:buChar char="•"/>
            </a:pPr>
            <a:r>
              <a:rPr lang="en-US" sz="1400" dirty="0">
                <a:latin typeface="+mj-lt"/>
                <a:ea typeface="Calibri" panose="020F0502020204030204" pitchFamily="34" charset="0"/>
                <a:cs typeface="Calibri" panose="020F0502020204030204" pitchFamily="34" charset="0"/>
              </a:rPr>
              <a:t>‘Work’</a:t>
            </a:r>
            <a:endParaRPr lang="en-GB" sz="1400" dirty="0">
              <a:latin typeface="+mj-lt"/>
              <a:ea typeface="Calibri" panose="020F0502020204030204" pitchFamily="34" charset="0"/>
              <a:cs typeface="Calibri" panose="020F0502020204030204" pitchFamily="34" charset="0"/>
            </a:endParaRPr>
          </a:p>
        </p:txBody>
      </p:sp>
      <p:sp>
        <p:nvSpPr>
          <p:cNvPr id="32" name="Rectangle: Rounded Corners 31">
            <a:extLst>
              <a:ext uri="{FF2B5EF4-FFF2-40B4-BE49-F238E27FC236}">
                <a16:creationId xmlns:a16="http://schemas.microsoft.com/office/drawing/2014/main" id="{ED997B73-1DDF-44C8-801B-E24AC66C35ED}"/>
              </a:ext>
            </a:extLst>
          </p:cNvPr>
          <p:cNvSpPr/>
          <p:nvPr/>
        </p:nvSpPr>
        <p:spPr>
          <a:xfrm>
            <a:off x="7589867" y="4825746"/>
            <a:ext cx="4034478" cy="1140488"/>
          </a:xfrm>
          <a:prstGeom prst="roundRect">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180000" lvl="1" indent="0" algn="ctr">
              <a:buNone/>
            </a:pPr>
            <a:r>
              <a:rPr lang="en-US" sz="1600" noProof="0" dirty="0">
                <a:solidFill>
                  <a:schemeClr val="tx1"/>
                </a:solidFill>
              </a:rPr>
              <a:t>Appropriate prevention and early optimal management of adverse effects may help to improve patients’ </a:t>
            </a:r>
            <a:r>
              <a:rPr lang="en-US" sz="1600" dirty="0">
                <a:solidFill>
                  <a:schemeClr val="tx1"/>
                </a:solidFill>
              </a:rPr>
              <a:t>QoL </a:t>
            </a:r>
            <a:r>
              <a:rPr lang="en-US" sz="1600" noProof="0" dirty="0">
                <a:solidFill>
                  <a:schemeClr val="tx1"/>
                </a:solidFill>
              </a:rPr>
              <a:t>and their functional outcomes</a:t>
            </a:r>
            <a:r>
              <a:rPr lang="en-US" sz="1600" baseline="30000" noProof="0" dirty="0">
                <a:solidFill>
                  <a:schemeClr val="tx1"/>
                </a:solidFill>
              </a:rPr>
              <a:t>3</a:t>
            </a:r>
          </a:p>
        </p:txBody>
      </p:sp>
      <p:graphicFrame>
        <p:nvGraphicFramePr>
          <p:cNvPr id="35" name="Chart 34">
            <a:extLst>
              <a:ext uri="{FF2B5EF4-FFF2-40B4-BE49-F238E27FC236}">
                <a16:creationId xmlns:a16="http://schemas.microsoft.com/office/drawing/2014/main" id="{1FD5E81D-A48A-D92E-BC8F-54D62C2A0A82}"/>
              </a:ext>
            </a:extLst>
          </p:cNvPr>
          <p:cNvGraphicFramePr/>
          <p:nvPr>
            <p:extLst>
              <p:ext uri="{D42A27DB-BD31-4B8C-83A1-F6EECF244321}">
                <p14:modId xmlns:p14="http://schemas.microsoft.com/office/powerpoint/2010/main" val="3933546372"/>
              </p:ext>
            </p:extLst>
          </p:nvPr>
        </p:nvGraphicFramePr>
        <p:xfrm>
          <a:off x="3114675" y="1757144"/>
          <a:ext cx="8350205" cy="2629902"/>
        </p:xfrm>
        <a:graphic>
          <a:graphicData uri="http://schemas.openxmlformats.org/drawingml/2006/chart">
            <c:chart xmlns:c="http://schemas.openxmlformats.org/drawingml/2006/chart" xmlns:r="http://schemas.openxmlformats.org/officeDocument/2006/relationships" r:id="rId3"/>
          </a:graphicData>
        </a:graphic>
      </p:graphicFrame>
      <p:sp>
        <p:nvSpPr>
          <p:cNvPr id="39" name="TextBox 38">
            <a:extLst>
              <a:ext uri="{FF2B5EF4-FFF2-40B4-BE49-F238E27FC236}">
                <a16:creationId xmlns:a16="http://schemas.microsoft.com/office/drawing/2014/main" id="{833CD0BC-8A0A-6ABD-139B-084A179A7737}"/>
              </a:ext>
            </a:extLst>
          </p:cNvPr>
          <p:cNvSpPr txBox="1"/>
          <p:nvPr/>
        </p:nvSpPr>
        <p:spPr>
          <a:xfrm>
            <a:off x="4145280" y="1939773"/>
            <a:ext cx="7319600" cy="523220"/>
          </a:xfrm>
          <a:prstGeom prst="rect">
            <a:avLst/>
          </a:prstGeom>
          <a:noFill/>
        </p:spPr>
        <p:txBody>
          <a:bodyPr wrap="square">
            <a:spAutoFit/>
          </a:bodyPr>
          <a:lstStyle/>
          <a:p>
            <a:pPr algn="ctr" rtl="0">
              <a:defRPr sz="1400" b="1" i="0" u="none" strike="noStrike" kern="1200" spc="0" baseline="0">
                <a:solidFill>
                  <a:srgbClr val="3F1A01"/>
                </a:solidFill>
                <a:latin typeface="+mn-lt"/>
                <a:ea typeface="+mn-ea"/>
                <a:cs typeface="+mn-cs"/>
              </a:defRPr>
            </a:pPr>
            <a:r>
              <a:rPr lang="en-US" sz="1400" b="1" dirty="0"/>
              <a:t>Impact on functioning </a:t>
            </a:r>
          </a:p>
          <a:p>
            <a:pPr algn="ctr" rtl="0">
              <a:defRPr sz="1400" b="1" i="0" u="none" strike="noStrike" kern="1200" spc="0" baseline="0">
                <a:solidFill>
                  <a:srgbClr val="3F1A01"/>
                </a:solidFill>
                <a:latin typeface="+mn-lt"/>
                <a:ea typeface="+mn-ea"/>
                <a:cs typeface="+mn-cs"/>
              </a:defRPr>
            </a:pPr>
            <a:r>
              <a:rPr lang="en-US" sz="1400" b="0" dirty="0"/>
              <a:t>All eight key side effects reported as a moderate–</a:t>
            </a:r>
            <a:r>
              <a:rPr lang="en-US" sz="1400" b="0" dirty="0" err="1"/>
              <a:t>severe</a:t>
            </a:r>
            <a:r>
              <a:rPr lang="en-US" sz="1400" b="0" baseline="30000" dirty="0" err="1"/>
              <a:t>a</a:t>
            </a:r>
            <a:r>
              <a:rPr lang="en-US" sz="1400" b="0" dirty="0"/>
              <a:t> (VAS score range 54.8–65.2)</a:t>
            </a:r>
          </a:p>
        </p:txBody>
      </p:sp>
      <p:pic>
        <p:nvPicPr>
          <p:cNvPr id="45" name="Graphic 44" descr="Clipboard Mixed outline">
            <a:extLst>
              <a:ext uri="{FF2B5EF4-FFF2-40B4-BE49-F238E27FC236}">
                <a16:creationId xmlns:a16="http://schemas.microsoft.com/office/drawing/2014/main" id="{C26A49E1-80EA-478F-E204-77DD2AA0DA59}"/>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6643872" y="4896113"/>
            <a:ext cx="914400" cy="914400"/>
          </a:xfrm>
          <a:prstGeom prst="rect">
            <a:avLst/>
          </a:prstGeom>
        </p:spPr>
      </p:pic>
      <p:pic>
        <p:nvPicPr>
          <p:cNvPr id="48" name="Graphic 47" descr="Medicine outline">
            <a:extLst>
              <a:ext uri="{FF2B5EF4-FFF2-40B4-BE49-F238E27FC236}">
                <a16:creationId xmlns:a16="http://schemas.microsoft.com/office/drawing/2014/main" id="{92A02BD5-DAB9-75C9-93EA-B451FD222CC2}"/>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1770204" y="4896113"/>
            <a:ext cx="914400" cy="914400"/>
          </a:xfrm>
          <a:prstGeom prst="rect">
            <a:avLst/>
          </a:prstGeom>
        </p:spPr>
      </p:pic>
      <p:sp>
        <p:nvSpPr>
          <p:cNvPr id="49" name="TextBox 48">
            <a:extLst>
              <a:ext uri="{FF2B5EF4-FFF2-40B4-BE49-F238E27FC236}">
                <a16:creationId xmlns:a16="http://schemas.microsoft.com/office/drawing/2014/main" id="{4586E825-C418-562C-C15E-0AF3105EEEEA}"/>
              </a:ext>
            </a:extLst>
          </p:cNvPr>
          <p:cNvSpPr txBox="1"/>
          <p:nvPr/>
        </p:nvSpPr>
        <p:spPr>
          <a:xfrm>
            <a:off x="3217533" y="4258225"/>
            <a:ext cx="8330269" cy="338554"/>
          </a:xfrm>
          <a:prstGeom prst="rect">
            <a:avLst/>
          </a:prstGeom>
          <a:noFill/>
        </p:spPr>
        <p:txBody>
          <a:bodyPr wrap="square">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800" b="0" i="0" u="none" strike="noStrike" kern="1200" cap="none" spc="0" normalizeH="0" baseline="0" noProof="0" dirty="0">
                <a:ln>
                  <a:noFill/>
                </a:ln>
                <a:effectLst/>
                <a:uLnTx/>
                <a:uFillTx/>
              </a:rPr>
              <a:t>This work is adapted from </a:t>
            </a:r>
            <a:r>
              <a:rPr lang="en-US" sz="800" noProof="0" dirty="0"/>
              <a:t>‘</a:t>
            </a:r>
            <a:r>
              <a:rPr kumimoji="0" lang="en-US" sz="800" b="0" i="0" u="none" strike="noStrike" kern="1200" cap="none" spc="0" normalizeH="0" baseline="0" noProof="0" dirty="0">
                <a:ln>
                  <a:noFill/>
                </a:ln>
                <a:effectLst/>
                <a:uLnTx/>
                <a:uFillTx/>
              </a:rPr>
              <a:t>The impact on functioning of second‑generation antipsychotic medication side effects for patients with schizophrenia: a worldwide, cross‑sectional, web‑based survey’ by  Tandon et </a:t>
            </a:r>
            <a:r>
              <a:rPr kumimoji="0" lang="en-US" sz="800" b="0" i="0" u="none" strike="noStrike" kern="1200" cap="none" spc="0" normalizeH="0" baseline="0" noProof="0" dirty="0" err="1">
                <a:ln>
                  <a:noFill/>
                </a:ln>
                <a:effectLst/>
                <a:uLnTx/>
                <a:uFillTx/>
              </a:rPr>
              <a:t>al.,</a:t>
            </a:r>
            <a:r>
              <a:rPr kumimoji="0" lang="en-US" sz="800" b="0" i="0" u="none" strike="noStrike" kern="1200" cap="none" spc="0" normalizeH="0" baseline="30000" noProof="0" dirty="0" err="1">
                <a:ln>
                  <a:noFill/>
                </a:ln>
                <a:effectLst/>
                <a:uLnTx/>
                <a:uFillTx/>
              </a:rPr>
              <a:t>2</a:t>
            </a:r>
            <a:r>
              <a:rPr kumimoji="0" lang="en-US" sz="800" b="0" i="0" u="none" strike="noStrike" kern="1200" cap="none" spc="0" normalizeH="0" baseline="0" noProof="0" dirty="0">
                <a:ln>
                  <a:noFill/>
                </a:ln>
                <a:effectLst/>
                <a:uLnTx/>
                <a:uFillTx/>
              </a:rPr>
              <a:t> used under CC-BY-4.0. This work is licensed under Creative Commons license CC-BY-SA by The Lundbeck Foundation.</a:t>
            </a:r>
          </a:p>
        </p:txBody>
      </p:sp>
    </p:spTree>
    <p:extLst>
      <p:ext uri="{BB962C8B-B14F-4D97-AF65-F5344CB8AC3E}">
        <p14:creationId xmlns:p14="http://schemas.microsoft.com/office/powerpoint/2010/main" val="212939211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D159F17-EEEB-2AB6-2AF0-48B1F9959EB9}"/>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3B4A75F6-646A-B4C9-4BAA-98A9D037D73B}"/>
              </a:ext>
            </a:extLst>
          </p:cNvPr>
          <p:cNvSpPr>
            <a:spLocks noGrp="1"/>
          </p:cNvSpPr>
          <p:nvPr>
            <p:ph type="title"/>
          </p:nvPr>
        </p:nvSpPr>
        <p:spPr/>
        <p:txBody>
          <a:bodyPr/>
          <a:lstStyle/>
          <a:p>
            <a:r>
              <a:rPr lang="en-US" noProof="0" dirty="0"/>
              <a:t>Acute treatment in schizophrenia</a:t>
            </a:r>
          </a:p>
        </p:txBody>
      </p:sp>
      <p:sp>
        <p:nvSpPr>
          <p:cNvPr id="8" name="Text Placeholder 7">
            <a:extLst>
              <a:ext uri="{FF2B5EF4-FFF2-40B4-BE49-F238E27FC236}">
                <a16:creationId xmlns:a16="http://schemas.microsoft.com/office/drawing/2014/main" id="{B64590B0-28D4-0A1A-0E9E-CB5AA4AE740A}"/>
              </a:ext>
            </a:extLst>
          </p:cNvPr>
          <p:cNvSpPr>
            <a:spLocks noGrp="1"/>
          </p:cNvSpPr>
          <p:nvPr>
            <p:ph type="body" idx="1"/>
          </p:nvPr>
        </p:nvSpPr>
        <p:spPr/>
        <p:txBody>
          <a:bodyPr/>
          <a:lstStyle/>
          <a:p>
            <a:endParaRPr lang="en-US" noProof="0" dirty="0"/>
          </a:p>
        </p:txBody>
      </p:sp>
    </p:spTree>
    <p:extLst>
      <p:ext uri="{BB962C8B-B14F-4D97-AF65-F5344CB8AC3E}">
        <p14:creationId xmlns:p14="http://schemas.microsoft.com/office/powerpoint/2010/main" val="3163985683"/>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2485EB8-3730-6984-4E98-E1F06DE92D04}"/>
            </a:ext>
          </a:extLst>
        </p:cNvPr>
        <p:cNvGrpSpPr/>
        <p:nvPr/>
      </p:nvGrpSpPr>
      <p:grpSpPr>
        <a:xfrm>
          <a:off x="0" y="0"/>
          <a:ext cx="0" cy="0"/>
          <a:chOff x="0" y="0"/>
          <a:chExt cx="0" cy="0"/>
        </a:xfrm>
      </p:grpSpPr>
      <p:sp>
        <p:nvSpPr>
          <p:cNvPr id="7" name="Title 6">
            <a:extLst>
              <a:ext uri="{FF2B5EF4-FFF2-40B4-BE49-F238E27FC236}">
                <a16:creationId xmlns:a16="http://schemas.microsoft.com/office/drawing/2014/main" id="{8438AEFC-DF01-8C5D-A709-F01CD9EF5894}"/>
              </a:ext>
            </a:extLst>
          </p:cNvPr>
          <p:cNvSpPr>
            <a:spLocks noGrp="1"/>
          </p:cNvSpPr>
          <p:nvPr>
            <p:ph type="title"/>
          </p:nvPr>
        </p:nvSpPr>
        <p:spPr/>
        <p:txBody>
          <a:bodyPr/>
          <a:lstStyle/>
          <a:p>
            <a:r>
              <a:rPr lang="en-US" noProof="0" dirty="0"/>
              <a:t>Novel and emerging treatments for schizophrenia</a:t>
            </a:r>
          </a:p>
        </p:txBody>
      </p:sp>
      <p:sp>
        <p:nvSpPr>
          <p:cNvPr id="8" name="Text Placeholder 7">
            <a:extLst>
              <a:ext uri="{FF2B5EF4-FFF2-40B4-BE49-F238E27FC236}">
                <a16:creationId xmlns:a16="http://schemas.microsoft.com/office/drawing/2014/main" id="{23D8E37D-9961-2481-1E4A-E6CB567A4F3E}"/>
              </a:ext>
            </a:extLst>
          </p:cNvPr>
          <p:cNvSpPr>
            <a:spLocks noGrp="1"/>
          </p:cNvSpPr>
          <p:nvPr>
            <p:ph type="body" idx="1"/>
          </p:nvPr>
        </p:nvSpPr>
        <p:spPr/>
        <p:txBody>
          <a:bodyPr/>
          <a:lstStyle/>
          <a:p>
            <a:endParaRPr lang="en-US" noProof="0" dirty="0"/>
          </a:p>
        </p:txBody>
      </p:sp>
    </p:spTree>
    <p:extLst>
      <p:ext uri="{BB962C8B-B14F-4D97-AF65-F5344CB8AC3E}">
        <p14:creationId xmlns:p14="http://schemas.microsoft.com/office/powerpoint/2010/main" val="140461407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AF7219-49D5-6AD4-72CC-666B6DF7F696}"/>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28DE0E24-F453-2DB1-DA35-5C6B03A5E1C6}"/>
              </a:ext>
            </a:extLst>
          </p:cNvPr>
          <p:cNvSpPr>
            <a:spLocks noGrp="1"/>
          </p:cNvSpPr>
          <p:nvPr>
            <p:ph type="body" sz="quarter" idx="17"/>
          </p:nvPr>
        </p:nvSpPr>
        <p:spPr>
          <a:xfrm>
            <a:off x="539749" y="539750"/>
            <a:ext cx="9213851" cy="266676"/>
          </a:xfrm>
        </p:spPr>
        <p:txBody>
          <a:bodyPr wrap="square">
            <a:normAutofit/>
          </a:bodyPr>
          <a:lstStyle/>
          <a:p>
            <a:r>
              <a:rPr lang="en-US" noProof="0" dirty="0"/>
              <a:t>Schizophrenia – Treatment principles </a:t>
            </a:r>
          </a:p>
        </p:txBody>
      </p:sp>
      <p:sp>
        <p:nvSpPr>
          <p:cNvPr id="4" name="Title 3">
            <a:extLst>
              <a:ext uri="{FF2B5EF4-FFF2-40B4-BE49-F238E27FC236}">
                <a16:creationId xmlns:a16="http://schemas.microsoft.com/office/drawing/2014/main" id="{DDDA62FE-966E-4456-A3A7-3839ED5419A3}"/>
              </a:ext>
            </a:extLst>
          </p:cNvPr>
          <p:cNvSpPr>
            <a:spLocks noGrp="1"/>
          </p:cNvSpPr>
          <p:nvPr>
            <p:ph type="title"/>
          </p:nvPr>
        </p:nvSpPr>
        <p:spPr>
          <a:xfrm>
            <a:off x="539749" y="814386"/>
            <a:ext cx="9213851" cy="332399"/>
          </a:xfrm>
        </p:spPr>
        <p:txBody>
          <a:bodyPr anchor="b">
            <a:normAutofit/>
          </a:bodyPr>
          <a:lstStyle/>
          <a:p>
            <a:r>
              <a:rPr lang="en-US" noProof="0" dirty="0"/>
              <a:t>Recent FDA approvals and pipeline treatments</a:t>
            </a:r>
          </a:p>
        </p:txBody>
      </p:sp>
      <p:sp>
        <p:nvSpPr>
          <p:cNvPr id="16" name="Content Placeholder 15">
            <a:extLst>
              <a:ext uri="{FF2B5EF4-FFF2-40B4-BE49-F238E27FC236}">
                <a16:creationId xmlns:a16="http://schemas.microsoft.com/office/drawing/2014/main" id="{84F8EABF-D9A2-2048-7A16-5EB85E012161}"/>
              </a:ext>
            </a:extLst>
          </p:cNvPr>
          <p:cNvSpPr>
            <a:spLocks noGrp="1"/>
          </p:cNvSpPr>
          <p:nvPr>
            <p:ph idx="20"/>
          </p:nvPr>
        </p:nvSpPr>
        <p:spPr>
          <a:xfrm>
            <a:off x="539750" y="1416785"/>
            <a:ext cx="5419725" cy="4415215"/>
          </a:xfrm>
        </p:spPr>
        <p:txBody>
          <a:bodyPr/>
          <a:lstStyle/>
          <a:p>
            <a:pPr marL="0" indent="0" algn="ctr">
              <a:buNone/>
            </a:pPr>
            <a:r>
              <a:rPr lang="en-US" sz="1400" b="1" noProof="0" dirty="0">
                <a:solidFill>
                  <a:schemeClr val="accent5">
                    <a:lumMod val="50000"/>
                  </a:schemeClr>
                </a:solidFill>
              </a:rPr>
              <a:t>Treatments for schizophrenia recently approved by the FDA</a:t>
            </a:r>
          </a:p>
          <a:p>
            <a:pPr algn="ctr"/>
            <a:endParaRPr lang="en-US" noProof="0" dirty="0"/>
          </a:p>
        </p:txBody>
      </p:sp>
      <p:sp>
        <p:nvSpPr>
          <p:cNvPr id="6" name="Text Placeholder 5">
            <a:extLst>
              <a:ext uri="{FF2B5EF4-FFF2-40B4-BE49-F238E27FC236}">
                <a16:creationId xmlns:a16="http://schemas.microsoft.com/office/drawing/2014/main" id="{E8AAA318-76AD-A3BB-FCD4-75A17ADE925A}"/>
              </a:ext>
            </a:extLst>
          </p:cNvPr>
          <p:cNvSpPr>
            <a:spLocks noGrp="1"/>
          </p:cNvSpPr>
          <p:nvPr>
            <p:ph type="body" sz="quarter" idx="18"/>
          </p:nvPr>
        </p:nvSpPr>
        <p:spPr>
          <a:xfrm>
            <a:off x="539749" y="6136425"/>
            <a:ext cx="9213852" cy="584775"/>
          </a:xfrm>
        </p:spPr>
        <p:txBody>
          <a:bodyPr anchor="b">
            <a:spAutoFit/>
          </a:bodyPr>
          <a:lstStyle/>
          <a:p>
            <a:r>
              <a:rPr lang="en-US" noProof="0" dirty="0"/>
              <a:t>5-HT=5-hydroxytryptamine; FDA=Food and Drug Administration; LAI=long-acting injectable; SC=subcutaneous; TAAR1=trace amine-associated receptor-1</a:t>
            </a:r>
          </a:p>
          <a:p>
            <a:r>
              <a:rPr lang="en-US" noProof="0" dirty="0"/>
              <a:t>1. Fernandez-Egea &amp; McCutcheon. Span J Psychiatry Ment Health 2026 Mar 3:S2950-2853(26)00017-7; 2. </a:t>
            </a:r>
            <a:r>
              <a:rPr lang="en-US" noProof="0" dirty="0" err="1"/>
              <a:t>Lybalvi</a:t>
            </a:r>
            <a:r>
              <a:rPr lang="en-US" baseline="30000" noProof="0" dirty="0"/>
              <a:t>®</a:t>
            </a:r>
            <a:r>
              <a:rPr lang="en-US" noProof="0" dirty="0"/>
              <a:t> (olanzapine and </a:t>
            </a:r>
            <a:r>
              <a:rPr lang="en-US" noProof="0" dirty="0" err="1"/>
              <a:t>samidorphan</a:t>
            </a:r>
            <a:r>
              <a:rPr lang="en-US" noProof="0" dirty="0"/>
              <a:t>). USPI. 2025; </a:t>
            </a:r>
            <a:br>
              <a:rPr lang="en-US" noProof="0" dirty="0"/>
            </a:br>
            <a:r>
              <a:rPr lang="en-US" noProof="0" dirty="0"/>
              <a:t>3. </a:t>
            </a:r>
            <a:r>
              <a:rPr lang="en-US" noProof="0" dirty="0" err="1"/>
              <a:t>Igalmitm</a:t>
            </a:r>
            <a:r>
              <a:rPr lang="en-US" noProof="0" dirty="0"/>
              <a:t> (dexmedetomidine). USPI. 2025; 4. Correll et al. World Psychiatry 2023;22:48–74; 5. </a:t>
            </a:r>
            <a:r>
              <a:rPr lang="en-US" noProof="0" dirty="0" err="1"/>
              <a:t>Cherniakov</a:t>
            </a:r>
            <a:r>
              <a:rPr lang="en-US" noProof="0" dirty="0"/>
              <a:t> et al. Clin Drug </a:t>
            </a:r>
            <a:r>
              <a:rPr lang="en-US" noProof="0" dirty="0" err="1"/>
              <a:t>Investig</a:t>
            </a:r>
            <a:r>
              <a:rPr lang="en-US" noProof="0" dirty="0"/>
              <a:t> 2026;46:307–320; 6. Yohn et al. Front Psychiatry 2024;15:1421554; 7. Kantrowitz et al. Int J </a:t>
            </a:r>
            <a:r>
              <a:rPr lang="en-US" noProof="0" dirty="0" err="1"/>
              <a:t>Neuropsychopharmacol</a:t>
            </a:r>
            <a:r>
              <a:rPr lang="en-US" noProof="0" dirty="0"/>
              <a:t> 2023;26:322–330; 8. Correll et al. J Clin Psychiatry 2022;83:SU21024IP1</a:t>
            </a:r>
          </a:p>
        </p:txBody>
      </p:sp>
      <p:sp>
        <p:nvSpPr>
          <p:cNvPr id="24" name="Slide Number Placeholder 6">
            <a:extLst>
              <a:ext uri="{FF2B5EF4-FFF2-40B4-BE49-F238E27FC236}">
                <a16:creationId xmlns:a16="http://schemas.microsoft.com/office/drawing/2014/main" id="{2F50E27F-580B-174C-317B-56D604BEC4DA}"/>
              </a:ext>
            </a:extLst>
          </p:cNvPr>
          <p:cNvSpPr>
            <a:spLocks noGrp="1"/>
          </p:cNvSpPr>
          <p:nvPr>
            <p:ph type="sldNum" sz="quarter" idx="4"/>
          </p:nvPr>
        </p:nvSpPr>
        <p:spPr>
          <a:xfrm>
            <a:off x="11326690" y="6434112"/>
            <a:ext cx="595310" cy="153888"/>
          </a:xfrm>
        </p:spPr>
        <p:txBody>
          <a:bodyPr/>
          <a:lstStyle/>
          <a:p>
            <a:fld id="{6DBC486D-4FAB-B746-8B02-8D7C842291C6}" type="slidenum">
              <a:rPr lang="en-US" noProof="0" smtClean="0"/>
              <a:pPr/>
              <a:t>41</a:t>
            </a:fld>
            <a:endParaRPr lang="en-US" noProof="0" dirty="0"/>
          </a:p>
        </p:txBody>
      </p:sp>
      <p:graphicFrame>
        <p:nvGraphicFramePr>
          <p:cNvPr id="9" name="Content Placeholder 24">
            <a:extLst>
              <a:ext uri="{FF2B5EF4-FFF2-40B4-BE49-F238E27FC236}">
                <a16:creationId xmlns:a16="http://schemas.microsoft.com/office/drawing/2014/main" id="{69802277-9882-7C3C-5C49-BD399C8E06AA}"/>
              </a:ext>
            </a:extLst>
          </p:cNvPr>
          <p:cNvGraphicFramePr>
            <a:graphicFrameLocks/>
          </p:cNvGraphicFramePr>
          <p:nvPr>
            <p:extLst>
              <p:ext uri="{D42A27DB-BD31-4B8C-83A1-F6EECF244321}">
                <p14:modId xmlns:p14="http://schemas.microsoft.com/office/powerpoint/2010/main" val="2798086396"/>
              </p:ext>
            </p:extLst>
          </p:nvPr>
        </p:nvGraphicFramePr>
        <p:xfrm>
          <a:off x="539750" y="1747005"/>
          <a:ext cx="5419723" cy="3306960"/>
        </p:xfrm>
        <a:graphic>
          <a:graphicData uri="http://schemas.openxmlformats.org/drawingml/2006/table">
            <a:tbl>
              <a:tblPr firstRow="1" bandRow="1">
                <a:tableStyleId>{7DF18680-E054-41AD-8BC1-D1AEF772440D}</a:tableStyleId>
              </a:tblPr>
              <a:tblGrid>
                <a:gridCol w="1578610">
                  <a:extLst>
                    <a:ext uri="{9D8B030D-6E8A-4147-A177-3AD203B41FA5}">
                      <a16:colId xmlns:a16="http://schemas.microsoft.com/office/drawing/2014/main" val="3016528365"/>
                    </a:ext>
                  </a:extLst>
                </a:gridCol>
                <a:gridCol w="2138861">
                  <a:extLst>
                    <a:ext uri="{9D8B030D-6E8A-4147-A177-3AD203B41FA5}">
                      <a16:colId xmlns:a16="http://schemas.microsoft.com/office/drawing/2014/main" val="3504910377"/>
                    </a:ext>
                  </a:extLst>
                </a:gridCol>
                <a:gridCol w="1702252">
                  <a:extLst>
                    <a:ext uri="{9D8B030D-6E8A-4147-A177-3AD203B41FA5}">
                      <a16:colId xmlns:a16="http://schemas.microsoft.com/office/drawing/2014/main" val="1331570938"/>
                    </a:ext>
                  </a:extLst>
                </a:gridCol>
              </a:tblGrid>
              <a:tr h="151701">
                <a:tc>
                  <a:txBody>
                    <a:bodyPr/>
                    <a:lstStyle/>
                    <a:p>
                      <a:pPr marL="0" algn="l" defTabSz="914400" rtl="0" eaLnBrk="1" fontAlgn="ctr" latinLnBrk="0" hangingPunct="1">
                        <a:buClr>
                          <a:srgbClr val="000000"/>
                        </a:buClr>
                        <a:buSzPts val="1200"/>
                        <a:buFont typeface="Arial" panose="020B0604020202020204" pitchFamily="34" charset="0"/>
                        <a:buNone/>
                      </a:pPr>
                      <a:r>
                        <a:rPr lang="en-US" sz="1200" b="1" kern="1200" noProof="0" dirty="0">
                          <a:solidFill>
                            <a:schemeClr val="lt1"/>
                          </a:solidFill>
                          <a:latin typeface="+mn-lt"/>
                          <a:ea typeface="+mn-ea"/>
                          <a:cs typeface="+mn-cs"/>
                        </a:rPr>
                        <a:t>Agent</a:t>
                      </a:r>
                    </a:p>
                  </a:txBody>
                  <a:tcPr marL="90000" marR="90000" marT="46800" marB="46800" anchor="ctr">
                    <a:solidFill>
                      <a:srgbClr val="4F7599"/>
                    </a:solidFill>
                  </a:tcPr>
                </a:tc>
                <a:tc>
                  <a:txBody>
                    <a:bodyPr/>
                    <a:lstStyle/>
                    <a:p>
                      <a:pPr marL="0" algn="ctr" defTabSz="914400" rtl="0" eaLnBrk="1" fontAlgn="ctr" latinLnBrk="0" hangingPunct="1">
                        <a:buClr>
                          <a:srgbClr val="000000"/>
                        </a:buClr>
                        <a:buSzPts val="1200"/>
                        <a:buFont typeface="Arial" panose="020B0604020202020204" pitchFamily="34" charset="0"/>
                        <a:buNone/>
                      </a:pPr>
                      <a:r>
                        <a:rPr lang="en-US" sz="1200" b="1" kern="1200" noProof="0" dirty="0">
                          <a:solidFill>
                            <a:schemeClr val="lt1"/>
                          </a:solidFill>
                          <a:latin typeface="+mn-lt"/>
                          <a:ea typeface="+mn-ea"/>
                          <a:cs typeface="+mn-cs"/>
                        </a:rPr>
                        <a:t>Indication</a:t>
                      </a:r>
                    </a:p>
                  </a:txBody>
                  <a:tcPr marL="90000" marR="90000" marT="46800" marB="46800" anchor="ctr">
                    <a:solidFill>
                      <a:srgbClr val="4F7599"/>
                    </a:solidFill>
                  </a:tcPr>
                </a:tc>
                <a:tc>
                  <a:txBody>
                    <a:bodyPr/>
                    <a:lstStyle/>
                    <a:p>
                      <a:pPr algn="ctr"/>
                      <a:r>
                        <a:rPr lang="en-US" sz="1200" noProof="0" dirty="0">
                          <a:solidFill>
                            <a:schemeClr val="bg1"/>
                          </a:solidFill>
                          <a:latin typeface="+mn-lt"/>
                        </a:rPr>
                        <a:t>Mechanism of action</a:t>
                      </a:r>
                    </a:p>
                  </a:txBody>
                  <a:tcPr marL="90000" marR="90000" marT="46800" marB="46800" anchor="ctr">
                    <a:solidFill>
                      <a:srgbClr val="4F7599"/>
                    </a:solidFill>
                  </a:tcPr>
                </a:tc>
                <a:extLst>
                  <a:ext uri="{0D108BD9-81ED-4DB2-BD59-A6C34878D82A}">
                    <a16:rowId xmlns:a16="http://schemas.microsoft.com/office/drawing/2014/main" val="2563685691"/>
                  </a:ext>
                </a:extLst>
              </a:tr>
              <a:tr h="247416">
                <a:tc>
                  <a:txBody>
                    <a:bodyPr/>
                    <a:lstStyle/>
                    <a:p>
                      <a:pPr marL="0" marR="0" lvl="0" indent="0" algn="l" defTabSz="914400" rtl="0" eaLnBrk="1" fontAlgn="ctr" latinLnBrk="0" hangingPunct="1">
                        <a:lnSpc>
                          <a:spcPct val="100000"/>
                        </a:lnSpc>
                        <a:spcBef>
                          <a:spcPts val="0"/>
                        </a:spcBef>
                        <a:spcAft>
                          <a:spcPts val="0"/>
                        </a:spcAft>
                        <a:buClr>
                          <a:srgbClr val="000000"/>
                        </a:buClr>
                        <a:buSzPts val="1200"/>
                        <a:buFont typeface="Arial" panose="020B0604020202020204" pitchFamily="34" charset="0"/>
                        <a:buNone/>
                        <a:tabLst/>
                        <a:defRPr/>
                      </a:pPr>
                      <a:r>
                        <a:rPr lang="en-US" sz="1150" b="1" i="0" u="none" strike="noStrike" noProof="0" dirty="0">
                          <a:solidFill>
                            <a:schemeClr val="tx1"/>
                          </a:solidFill>
                          <a:effectLst/>
                          <a:latin typeface="+mn-lt"/>
                        </a:rPr>
                        <a:t>Lumateperone</a:t>
                      </a:r>
                      <a:r>
                        <a:rPr lang="en-US" sz="1150" b="0" i="0" u="none" strike="noStrike" baseline="30000" noProof="0" dirty="0">
                          <a:solidFill>
                            <a:schemeClr val="tx1"/>
                          </a:solidFill>
                          <a:effectLst/>
                          <a:latin typeface="+mn-lt"/>
                        </a:rPr>
                        <a:t>1</a:t>
                      </a:r>
                    </a:p>
                  </a:txBody>
                  <a:tcPr marL="90000" marR="90000" marT="46800" marB="46800" anchor="ctr">
                    <a:solidFill>
                      <a:schemeClr val="bg1"/>
                    </a:solidFill>
                  </a:tcPr>
                </a:tc>
                <a:tc>
                  <a:txBody>
                    <a:bodyPr/>
                    <a:lstStyle/>
                    <a:p>
                      <a:pPr marL="0" marR="0" lvl="0" indent="0" algn="ctr" defTabSz="914400" rtl="0" eaLnBrk="1" fontAlgn="ctr" latinLnBrk="0" hangingPunct="1">
                        <a:lnSpc>
                          <a:spcPct val="100000"/>
                        </a:lnSpc>
                        <a:spcBef>
                          <a:spcPts val="0"/>
                        </a:spcBef>
                        <a:spcAft>
                          <a:spcPts val="0"/>
                        </a:spcAft>
                        <a:buClr>
                          <a:srgbClr val="000000"/>
                        </a:buClr>
                        <a:buSzPts val="1200"/>
                        <a:buFont typeface="Arial" panose="020B0604020202020204" pitchFamily="34" charset="0"/>
                        <a:buNone/>
                        <a:tabLst/>
                        <a:defRPr/>
                      </a:pPr>
                      <a:r>
                        <a:rPr lang="en-US" sz="1150" b="0" i="0" u="none" strike="noStrike" noProof="0" dirty="0">
                          <a:solidFill>
                            <a:schemeClr val="tx1"/>
                          </a:solidFill>
                          <a:effectLst/>
                          <a:latin typeface="+mn-lt"/>
                        </a:rPr>
                        <a:t>Total psychotic symptoms</a:t>
                      </a:r>
                    </a:p>
                  </a:txBody>
                  <a:tcPr marL="90000" marR="90000" marT="46800" marB="46800" anchor="ctr">
                    <a:solidFill>
                      <a:schemeClr val="bg1"/>
                    </a:solidFill>
                  </a:tcPr>
                </a:tc>
                <a:tc>
                  <a:txBody>
                    <a:bodyPr/>
                    <a:lstStyle/>
                    <a:p>
                      <a:pPr algn="ctr"/>
                      <a:r>
                        <a:rPr lang="en-US" sz="1150" b="0" i="0" u="none" strike="noStrike" noProof="0" dirty="0">
                          <a:solidFill>
                            <a:schemeClr val="tx1"/>
                          </a:solidFill>
                          <a:effectLst/>
                          <a:latin typeface="+mn-lt"/>
                        </a:rPr>
                        <a:t>Multisystem modulator</a:t>
                      </a:r>
                    </a:p>
                    <a:p>
                      <a:pPr algn="ctr"/>
                      <a:r>
                        <a:rPr lang="en-US" sz="1150" b="0" i="0" u="none" strike="noStrike" noProof="0" dirty="0">
                          <a:solidFill>
                            <a:schemeClr val="tx1"/>
                          </a:solidFill>
                          <a:effectLst/>
                          <a:latin typeface="+mn-lt"/>
                        </a:rPr>
                        <a:t>(</a:t>
                      </a:r>
                      <a:r>
                        <a:rPr lang="en-US" sz="1200" noProof="0" dirty="0"/>
                        <a:t>serotonin/</a:t>
                      </a:r>
                      <a:br>
                        <a:rPr lang="en-US" sz="1200" noProof="0" dirty="0"/>
                      </a:br>
                      <a:r>
                        <a:rPr lang="en-US" sz="1200" noProof="0" dirty="0"/>
                        <a:t>dopamine/glutamate)</a:t>
                      </a:r>
                      <a:r>
                        <a:rPr lang="en-US" sz="1150" b="0" i="0" u="none" strike="noStrike" noProof="0" dirty="0">
                          <a:solidFill>
                            <a:schemeClr val="tx1"/>
                          </a:solidFill>
                          <a:effectLst/>
                          <a:latin typeface="+mn-lt"/>
                        </a:rPr>
                        <a:t> </a:t>
                      </a:r>
                      <a:endParaRPr lang="en-US" sz="1150" noProof="0" dirty="0">
                        <a:solidFill>
                          <a:schemeClr val="tx1"/>
                        </a:solidFill>
                        <a:latin typeface="+mn-lt"/>
                      </a:endParaRPr>
                    </a:p>
                  </a:txBody>
                  <a:tcPr marL="90000" marR="90000" marT="46800" marB="46800" anchor="ctr">
                    <a:solidFill>
                      <a:schemeClr val="bg1"/>
                    </a:solidFill>
                  </a:tcPr>
                </a:tc>
                <a:extLst>
                  <a:ext uri="{0D108BD9-81ED-4DB2-BD59-A6C34878D82A}">
                    <a16:rowId xmlns:a16="http://schemas.microsoft.com/office/drawing/2014/main" val="3825392030"/>
                  </a:ext>
                </a:extLst>
              </a:tr>
              <a:tr h="247416">
                <a:tc>
                  <a:txBody>
                    <a:bodyPr/>
                    <a:lstStyle/>
                    <a:p>
                      <a:pPr algn="l" rtl="0" fontAlgn="ctr">
                        <a:buClr>
                          <a:srgbClr val="000000"/>
                        </a:buClr>
                        <a:buSzPts val="1200"/>
                        <a:buFont typeface="Arial" panose="020B0604020202020204" pitchFamily="34" charset="0"/>
                        <a:buNone/>
                      </a:pPr>
                      <a:r>
                        <a:rPr lang="en-US" sz="1150" b="1" i="0" u="none" strike="noStrike" noProof="0" dirty="0">
                          <a:solidFill>
                            <a:schemeClr val="tx1"/>
                          </a:solidFill>
                          <a:effectLst/>
                          <a:latin typeface="+mn-lt"/>
                        </a:rPr>
                        <a:t>Olanzapine + samidorphan</a:t>
                      </a:r>
                      <a:r>
                        <a:rPr lang="en-US" sz="1150" b="0" i="0" u="none" strike="noStrike" baseline="30000" noProof="0" dirty="0">
                          <a:solidFill>
                            <a:schemeClr val="tx1"/>
                          </a:solidFill>
                          <a:effectLst/>
                          <a:latin typeface="+mn-lt"/>
                        </a:rPr>
                        <a:t>2</a:t>
                      </a:r>
                      <a:endParaRPr lang="en-US" sz="1150" b="1" i="0" u="none" strike="noStrike" noProof="0" dirty="0">
                        <a:solidFill>
                          <a:schemeClr val="tx1"/>
                        </a:solidFill>
                        <a:effectLst/>
                        <a:latin typeface="+mn-lt"/>
                      </a:endParaRPr>
                    </a:p>
                  </a:txBody>
                  <a:tcPr marL="90000" marR="90000" marT="46800" marB="46800" anchor="ctr">
                    <a:solidFill>
                      <a:srgbClr val="E5EBF1"/>
                    </a:solidFill>
                  </a:tcPr>
                </a:tc>
                <a:tc>
                  <a:txBody>
                    <a:bodyPr/>
                    <a:lstStyle/>
                    <a:p>
                      <a:pPr algn="ctr" rtl="0" fontAlgn="ctr">
                        <a:buClr>
                          <a:srgbClr val="000000"/>
                        </a:buClr>
                        <a:buSzPts val="1200"/>
                        <a:buFont typeface="Arial" panose="020B0604020202020204" pitchFamily="34" charset="0"/>
                        <a:buNone/>
                      </a:pPr>
                      <a:r>
                        <a:rPr lang="en-US" sz="1150" b="0" i="0" u="none" strike="noStrike" noProof="0" dirty="0">
                          <a:solidFill>
                            <a:schemeClr val="tx1"/>
                          </a:solidFill>
                          <a:effectLst/>
                          <a:latin typeface="+mn-lt"/>
                        </a:rPr>
                        <a:t>Total psychotic symptoms</a:t>
                      </a:r>
                    </a:p>
                  </a:txBody>
                  <a:tcPr marL="90000" marR="90000" marT="46800" marB="46800" anchor="ctr">
                    <a:solidFill>
                      <a:srgbClr val="E5EBF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50" noProof="0" dirty="0">
                          <a:solidFill>
                            <a:schemeClr val="tx1"/>
                          </a:solidFill>
                          <a:latin typeface="+mn-lt"/>
                        </a:rPr>
                        <a:t>Dopamine and serotonin antagonist</a:t>
                      </a:r>
                    </a:p>
                    <a:p>
                      <a:pPr algn="ctr"/>
                      <a:r>
                        <a:rPr lang="en-US" sz="1150" b="0" i="0" u="none" strike="noStrike" noProof="0" dirty="0">
                          <a:solidFill>
                            <a:schemeClr val="tx1"/>
                          </a:solidFill>
                          <a:effectLst/>
                          <a:latin typeface="+mn-lt"/>
                        </a:rPr>
                        <a:t>+ opioid antagonist</a:t>
                      </a:r>
                      <a:endParaRPr lang="en-US" sz="1150" noProof="0" dirty="0">
                        <a:solidFill>
                          <a:schemeClr val="tx1"/>
                        </a:solidFill>
                        <a:latin typeface="+mn-lt"/>
                      </a:endParaRPr>
                    </a:p>
                  </a:txBody>
                  <a:tcPr marL="90000" marR="90000" marT="46800" marB="46800" anchor="ctr">
                    <a:solidFill>
                      <a:srgbClr val="E5EBF1"/>
                    </a:solidFill>
                  </a:tcPr>
                </a:tc>
                <a:extLst>
                  <a:ext uri="{0D108BD9-81ED-4DB2-BD59-A6C34878D82A}">
                    <a16:rowId xmlns:a16="http://schemas.microsoft.com/office/drawing/2014/main" val="578730197"/>
                  </a:ext>
                </a:extLst>
              </a:tr>
              <a:tr h="247416">
                <a:tc>
                  <a:txBody>
                    <a:bodyPr/>
                    <a:lstStyle/>
                    <a:p>
                      <a:pPr algn="l" rtl="0" fontAlgn="ctr">
                        <a:buClr>
                          <a:srgbClr val="000000"/>
                        </a:buClr>
                        <a:buSzPts val="1200"/>
                        <a:buFont typeface="Arial" panose="020B0604020202020204" pitchFamily="34" charset="0"/>
                        <a:buNone/>
                      </a:pPr>
                      <a:r>
                        <a:rPr lang="en-US" sz="1150" b="1" i="0" u="none" strike="noStrike" noProof="0" dirty="0" err="1">
                          <a:solidFill>
                            <a:schemeClr val="tx1"/>
                          </a:solidFill>
                          <a:effectLst/>
                          <a:latin typeface="+mn-lt"/>
                        </a:rPr>
                        <a:t>Deutetrabenazine</a:t>
                      </a:r>
                      <a:r>
                        <a:rPr lang="en-US" sz="1150" b="1" i="0" u="none" strike="noStrike" noProof="0" dirty="0">
                          <a:solidFill>
                            <a:schemeClr val="tx1"/>
                          </a:solidFill>
                          <a:effectLst/>
                          <a:latin typeface="+mn-lt"/>
                        </a:rPr>
                        <a:t> and valbenazine</a:t>
                      </a:r>
                      <a:r>
                        <a:rPr lang="en-US" sz="1150" b="0" i="0" u="none" strike="noStrike" baseline="30000" noProof="0" dirty="0">
                          <a:solidFill>
                            <a:schemeClr val="tx1"/>
                          </a:solidFill>
                          <a:effectLst/>
                          <a:latin typeface="+mn-lt"/>
                        </a:rPr>
                        <a:t>1</a:t>
                      </a:r>
                      <a:r>
                        <a:rPr lang="en-US" sz="1150" b="1" i="0" u="none" strike="noStrike" noProof="0" dirty="0">
                          <a:solidFill>
                            <a:schemeClr val="tx1"/>
                          </a:solidFill>
                          <a:effectLst/>
                          <a:latin typeface="+mn-lt"/>
                        </a:rPr>
                        <a:t> </a:t>
                      </a:r>
                    </a:p>
                  </a:txBody>
                  <a:tcPr marL="90000" marR="90000" marT="46800" marB="46800" anchor="ctr">
                    <a:solidFill>
                      <a:schemeClr val="bg1"/>
                    </a:solidFill>
                  </a:tcPr>
                </a:tc>
                <a:tc>
                  <a:txBody>
                    <a:bodyPr/>
                    <a:lstStyle/>
                    <a:p>
                      <a:pPr algn="ctr" rtl="0" fontAlgn="ctr">
                        <a:buClr>
                          <a:srgbClr val="000000"/>
                        </a:buClr>
                        <a:buSzPts val="1200"/>
                        <a:buFont typeface="Arial" panose="020B0604020202020204" pitchFamily="34" charset="0"/>
                        <a:buNone/>
                      </a:pPr>
                      <a:r>
                        <a:rPr lang="en-US" sz="1150" b="0" i="0" u="none" strike="noStrike" noProof="0" dirty="0">
                          <a:solidFill>
                            <a:schemeClr val="tx1"/>
                          </a:solidFill>
                          <a:effectLst/>
                          <a:latin typeface="+mn-lt"/>
                        </a:rPr>
                        <a:t>Tardive dyskinesia in schizophrenia</a:t>
                      </a:r>
                    </a:p>
                  </a:txBody>
                  <a:tcPr marL="90000" marR="90000" marT="46800" marB="46800" anchor="ctr">
                    <a:solidFill>
                      <a:schemeClr val="bg1"/>
                    </a:solidFill>
                  </a:tcPr>
                </a:tc>
                <a:tc>
                  <a:txBody>
                    <a:bodyPr/>
                    <a:lstStyle/>
                    <a:p>
                      <a:pPr algn="ctr"/>
                      <a:r>
                        <a:rPr lang="en-US" sz="1150" b="0" i="0" u="none" strike="noStrike" noProof="0" dirty="0">
                          <a:solidFill>
                            <a:schemeClr val="tx1"/>
                          </a:solidFill>
                          <a:effectLst/>
                          <a:latin typeface="+mn-lt"/>
                        </a:rPr>
                        <a:t>Vesicular monoamine transporter-2 inhibitors </a:t>
                      </a:r>
                      <a:endParaRPr lang="en-US" sz="1150" noProof="0" dirty="0">
                        <a:solidFill>
                          <a:schemeClr val="tx1"/>
                        </a:solidFill>
                        <a:latin typeface="+mn-lt"/>
                      </a:endParaRPr>
                    </a:p>
                  </a:txBody>
                  <a:tcPr marL="90000" marR="90000" marT="46800" marB="46800" anchor="ctr">
                    <a:solidFill>
                      <a:schemeClr val="bg1"/>
                    </a:solidFill>
                  </a:tcPr>
                </a:tc>
                <a:extLst>
                  <a:ext uri="{0D108BD9-81ED-4DB2-BD59-A6C34878D82A}">
                    <a16:rowId xmlns:a16="http://schemas.microsoft.com/office/drawing/2014/main" val="2960825204"/>
                  </a:ext>
                </a:extLst>
              </a:tr>
              <a:tr h="247416">
                <a:tc>
                  <a:txBody>
                    <a:bodyPr/>
                    <a:lstStyle/>
                    <a:p>
                      <a:pPr algn="l" rtl="0" fontAlgn="ctr">
                        <a:buClr>
                          <a:srgbClr val="000000"/>
                        </a:buClr>
                        <a:buSzPts val="1200"/>
                        <a:buFont typeface="Arial" panose="020B0604020202020204" pitchFamily="34" charset="0"/>
                        <a:buNone/>
                      </a:pPr>
                      <a:r>
                        <a:rPr lang="en-US" sz="1150" b="1" i="0" u="none" strike="noStrike" noProof="0" dirty="0">
                          <a:solidFill>
                            <a:schemeClr val="tx1"/>
                          </a:solidFill>
                          <a:effectLst/>
                          <a:latin typeface="+mn-lt"/>
                        </a:rPr>
                        <a:t>Dexmedetomidine</a:t>
                      </a:r>
                      <a:r>
                        <a:rPr lang="en-US" sz="1150" b="0" i="0" u="none" strike="noStrike" baseline="30000" noProof="0" dirty="0">
                          <a:solidFill>
                            <a:schemeClr val="tx1"/>
                          </a:solidFill>
                          <a:effectLst/>
                          <a:latin typeface="+mn-lt"/>
                        </a:rPr>
                        <a:t>3</a:t>
                      </a:r>
                      <a:endParaRPr lang="en-US" sz="1150" b="1" i="0" u="none" strike="noStrike" noProof="0" dirty="0">
                        <a:solidFill>
                          <a:schemeClr val="tx1"/>
                        </a:solidFill>
                        <a:effectLst/>
                        <a:latin typeface="+mn-lt"/>
                      </a:endParaRPr>
                    </a:p>
                  </a:txBody>
                  <a:tcPr marL="90000" marR="90000" marT="46800" marB="46800" anchor="ctr">
                    <a:solidFill>
                      <a:srgbClr val="E5EBF1"/>
                    </a:solidFill>
                  </a:tcPr>
                </a:tc>
                <a:tc>
                  <a:txBody>
                    <a:bodyPr/>
                    <a:lstStyle/>
                    <a:p>
                      <a:pPr algn="ctr" rtl="0" fontAlgn="ctr">
                        <a:buClr>
                          <a:srgbClr val="000000"/>
                        </a:buClr>
                        <a:buSzPts val="1200"/>
                        <a:buFont typeface="Arial" panose="020B0604020202020204" pitchFamily="34" charset="0"/>
                        <a:buNone/>
                      </a:pPr>
                      <a:r>
                        <a:rPr lang="en-US" sz="1150" b="0" i="0" u="none" strike="noStrike" noProof="0" dirty="0">
                          <a:solidFill>
                            <a:schemeClr val="tx1"/>
                          </a:solidFill>
                          <a:effectLst/>
                          <a:latin typeface="+mn-lt"/>
                        </a:rPr>
                        <a:t>Agitation associated with schizophrenia</a:t>
                      </a:r>
                    </a:p>
                  </a:txBody>
                  <a:tcPr marL="90000" marR="90000" marT="46800" marB="46800" anchor="ctr">
                    <a:solidFill>
                      <a:srgbClr val="E5EBF1"/>
                    </a:solidFill>
                  </a:tcPr>
                </a:tc>
                <a:tc>
                  <a:txBody>
                    <a:bodyPr/>
                    <a:lstStyle/>
                    <a:p>
                      <a:pPr algn="ctr"/>
                      <a:r>
                        <a:rPr lang="en-US" sz="1150" b="0" i="0" u="none" strike="noStrike" noProof="0" dirty="0">
                          <a:solidFill>
                            <a:schemeClr val="tx1"/>
                          </a:solidFill>
                          <a:effectLst/>
                          <a:latin typeface="+mn-lt"/>
                        </a:rPr>
                        <a:t>Alpha-2 adrenergic receptor agonist</a:t>
                      </a:r>
                      <a:endParaRPr lang="en-US" sz="1150" noProof="0" dirty="0">
                        <a:solidFill>
                          <a:schemeClr val="tx1"/>
                        </a:solidFill>
                        <a:latin typeface="+mn-lt"/>
                      </a:endParaRPr>
                    </a:p>
                  </a:txBody>
                  <a:tcPr marL="90000" marR="90000" marT="46800" marB="46800" anchor="ctr">
                    <a:solidFill>
                      <a:srgbClr val="E5EBF1"/>
                    </a:solidFill>
                  </a:tcPr>
                </a:tc>
                <a:extLst>
                  <a:ext uri="{0D108BD9-81ED-4DB2-BD59-A6C34878D82A}">
                    <a16:rowId xmlns:a16="http://schemas.microsoft.com/office/drawing/2014/main" val="3621114563"/>
                  </a:ext>
                </a:extLst>
              </a:tr>
              <a:tr h="247416">
                <a:tc>
                  <a:txBody>
                    <a:bodyPr/>
                    <a:lstStyle/>
                    <a:p>
                      <a:pPr algn="l" rtl="0" fontAlgn="ctr">
                        <a:buClr>
                          <a:srgbClr val="000000"/>
                        </a:buClr>
                        <a:buSzPts val="1200"/>
                        <a:buFont typeface="Arial" panose="020B0604020202020204" pitchFamily="34" charset="0"/>
                        <a:buNone/>
                      </a:pPr>
                      <a:r>
                        <a:rPr lang="en-US" sz="1150" b="1" i="0" u="none" strike="noStrike" noProof="0" dirty="0">
                          <a:solidFill>
                            <a:schemeClr val="tx1"/>
                          </a:solidFill>
                          <a:effectLst/>
                          <a:latin typeface="+mn-lt"/>
                        </a:rPr>
                        <a:t>1- and 2-monthly risperidone LAI</a:t>
                      </a:r>
                      <a:r>
                        <a:rPr lang="en-US" sz="1150" b="0" i="0" u="none" strike="noStrike" baseline="30000" noProof="0" dirty="0">
                          <a:solidFill>
                            <a:schemeClr val="tx1"/>
                          </a:solidFill>
                          <a:effectLst/>
                          <a:latin typeface="+mn-lt"/>
                        </a:rPr>
                        <a:t>4</a:t>
                      </a:r>
                    </a:p>
                  </a:txBody>
                  <a:tcPr marL="90000" marR="90000" marT="46800" marB="46800" anchor="ctr">
                    <a:solidFill>
                      <a:schemeClr val="bg1"/>
                    </a:solidFill>
                  </a:tcPr>
                </a:tc>
                <a:tc>
                  <a:txBody>
                    <a:bodyPr/>
                    <a:lstStyle/>
                    <a:p>
                      <a:pPr algn="ctr" rtl="0" fontAlgn="ctr">
                        <a:buClr>
                          <a:srgbClr val="000000"/>
                        </a:buClr>
                        <a:buSzPts val="1200"/>
                        <a:buFont typeface="Arial" panose="020B0604020202020204" pitchFamily="34" charset="0"/>
                        <a:buNone/>
                      </a:pPr>
                      <a:r>
                        <a:rPr lang="en-US" sz="1150" b="0" i="0" u="none" strike="noStrike" noProof="0" dirty="0">
                          <a:solidFill>
                            <a:schemeClr val="tx1"/>
                          </a:solidFill>
                          <a:effectLst/>
                          <a:latin typeface="+mn-lt"/>
                        </a:rPr>
                        <a:t>Acute treatment and relapse prevention</a:t>
                      </a:r>
                    </a:p>
                  </a:txBody>
                  <a:tcPr marL="90000" marR="90000" marT="46800" marB="46800" anchor="ctr">
                    <a:solidFill>
                      <a:schemeClr val="bg1"/>
                    </a:solidFill>
                  </a:tcPr>
                </a:tc>
                <a:tc>
                  <a:txBody>
                    <a:bodyPr/>
                    <a:lstStyle/>
                    <a:p>
                      <a:pPr algn="ctr"/>
                      <a:r>
                        <a:rPr lang="en-US" sz="1150" noProof="0" dirty="0">
                          <a:solidFill>
                            <a:schemeClr val="tx1"/>
                          </a:solidFill>
                          <a:latin typeface="+mn-lt"/>
                        </a:rPr>
                        <a:t>Dopamine antagonist</a:t>
                      </a:r>
                    </a:p>
                  </a:txBody>
                  <a:tcPr marL="90000" marR="90000" marT="46800" marB="46800" anchor="ctr">
                    <a:solidFill>
                      <a:schemeClr val="bg1"/>
                    </a:solidFill>
                  </a:tcPr>
                </a:tc>
                <a:extLst>
                  <a:ext uri="{0D108BD9-81ED-4DB2-BD59-A6C34878D82A}">
                    <a16:rowId xmlns:a16="http://schemas.microsoft.com/office/drawing/2014/main" val="1508795781"/>
                  </a:ext>
                </a:extLst>
              </a:tr>
              <a:tr h="0">
                <a:tc>
                  <a:txBody>
                    <a:bodyPr/>
                    <a:lstStyle/>
                    <a:p>
                      <a:pPr marL="0" lvl="1" indent="0" algn="l" defTabSz="914400" rtl="0" eaLnBrk="1" fontAlgn="ctr" latinLnBrk="0" hangingPunct="1">
                        <a:buClr>
                          <a:srgbClr val="000000"/>
                        </a:buClr>
                        <a:buSzPts val="1200"/>
                        <a:buFont typeface="Arial" panose="020B0604020202020204" pitchFamily="34" charset="0"/>
                        <a:buNone/>
                      </a:pPr>
                      <a:r>
                        <a:rPr lang="en-US" sz="1150" b="1" i="0" u="none" strike="noStrike" kern="1200" noProof="0" dirty="0" err="1">
                          <a:solidFill>
                            <a:schemeClr val="tx1"/>
                          </a:solidFill>
                          <a:effectLst/>
                          <a:latin typeface="+mn-lt"/>
                          <a:ea typeface="+mn-ea"/>
                          <a:cs typeface="+mn-cs"/>
                        </a:rPr>
                        <a:t>Xanomeline</a:t>
                      </a:r>
                      <a:r>
                        <a:rPr lang="en-US" sz="1150" b="1" i="0" u="none" strike="noStrike" kern="1200" noProof="0" dirty="0">
                          <a:solidFill>
                            <a:schemeClr val="tx1"/>
                          </a:solidFill>
                          <a:effectLst/>
                          <a:latin typeface="+mn-lt"/>
                          <a:ea typeface="+mn-ea"/>
                          <a:cs typeface="+mn-cs"/>
                        </a:rPr>
                        <a:t> + </a:t>
                      </a:r>
                      <a:r>
                        <a:rPr lang="en-US" sz="1150" b="1" i="0" u="none" strike="noStrike" kern="1200" noProof="0" dirty="0" err="1">
                          <a:solidFill>
                            <a:schemeClr val="tx1"/>
                          </a:solidFill>
                          <a:effectLst/>
                          <a:latin typeface="+mn-lt"/>
                          <a:ea typeface="+mn-ea"/>
                          <a:cs typeface="+mn-cs"/>
                        </a:rPr>
                        <a:t>trospium</a:t>
                      </a:r>
                      <a:r>
                        <a:rPr lang="en-US" sz="1150" b="1" i="0" u="none" strike="noStrike" kern="1200" noProof="0" dirty="0">
                          <a:solidFill>
                            <a:schemeClr val="tx1"/>
                          </a:solidFill>
                          <a:effectLst/>
                          <a:latin typeface="+mn-lt"/>
                          <a:ea typeface="+mn-ea"/>
                          <a:cs typeface="+mn-cs"/>
                        </a:rPr>
                        <a:t> chloride</a:t>
                      </a:r>
                      <a:r>
                        <a:rPr lang="en-US" sz="1150" b="0" i="0" u="none" strike="noStrike" kern="1200" baseline="30000" noProof="0" dirty="0">
                          <a:solidFill>
                            <a:schemeClr val="tx1"/>
                          </a:solidFill>
                          <a:effectLst/>
                          <a:latin typeface="+mn-lt"/>
                          <a:ea typeface="+mn-ea"/>
                          <a:cs typeface="+mn-cs"/>
                        </a:rPr>
                        <a:t>1</a:t>
                      </a:r>
                    </a:p>
                  </a:txBody>
                  <a:tcPr marL="90000" marR="90000" marT="46800" marB="46800" anchor="ctr">
                    <a:lnB w="12700" cap="flat" cmpd="sng" algn="ctr">
                      <a:solidFill>
                        <a:schemeClr val="accent5"/>
                      </a:solidFill>
                      <a:prstDash val="solid"/>
                      <a:round/>
                      <a:headEnd type="none" w="med" len="med"/>
                      <a:tailEnd type="none" w="med" len="med"/>
                    </a:lnB>
                    <a:solidFill>
                      <a:srgbClr val="E5EBF1"/>
                    </a:solidFill>
                  </a:tcPr>
                </a:tc>
                <a:tc>
                  <a:txBody>
                    <a:bodyPr/>
                    <a:lstStyle/>
                    <a:p>
                      <a:pPr marL="0" lvl="1" indent="0" algn="ctr" rtl="0" fontAlgn="ctr">
                        <a:buClr>
                          <a:srgbClr val="000000"/>
                        </a:buClr>
                        <a:buSzPts val="1200"/>
                        <a:buFont typeface="Arial" panose="020B0604020202020204" pitchFamily="34" charset="0"/>
                        <a:buNone/>
                        <a:tabLst/>
                      </a:pPr>
                      <a:r>
                        <a:rPr lang="en-US" sz="1150" b="0" i="0" u="none" strike="noStrike" noProof="0" dirty="0">
                          <a:solidFill>
                            <a:schemeClr val="tx1"/>
                          </a:solidFill>
                          <a:effectLst/>
                          <a:latin typeface="+mn-lt"/>
                        </a:rPr>
                        <a:t>Total psychotic symptoms</a:t>
                      </a:r>
                    </a:p>
                  </a:txBody>
                  <a:tcPr marL="90000" marR="90000" marT="46800" marB="46800" anchor="ctr">
                    <a:lnB w="12700" cap="flat" cmpd="sng" algn="ctr">
                      <a:solidFill>
                        <a:schemeClr val="accent5"/>
                      </a:solidFill>
                      <a:prstDash val="solid"/>
                      <a:round/>
                      <a:headEnd type="none" w="med" len="med"/>
                      <a:tailEnd type="none" w="med" len="med"/>
                    </a:lnB>
                    <a:solidFill>
                      <a:srgbClr val="E5EBF1"/>
                    </a:solidFill>
                  </a:tcPr>
                </a:tc>
                <a:tc>
                  <a:txBody>
                    <a:bodyPr/>
                    <a:lstStyle/>
                    <a:p>
                      <a:pPr algn="ctr"/>
                      <a:r>
                        <a:rPr lang="en-US" sz="1150" b="0" i="0" u="none" strike="noStrike" noProof="0" dirty="0">
                          <a:solidFill>
                            <a:schemeClr val="tx1"/>
                          </a:solidFill>
                          <a:effectLst/>
                          <a:latin typeface="+mn-lt"/>
                        </a:rPr>
                        <a:t>M1/M4 agonist </a:t>
                      </a:r>
                    </a:p>
                  </a:txBody>
                  <a:tcPr marL="90000" marR="90000" marT="46800" marB="46800" anchor="ctr">
                    <a:lnB w="12700" cap="flat" cmpd="sng" algn="ctr">
                      <a:solidFill>
                        <a:schemeClr val="accent5"/>
                      </a:solidFill>
                      <a:prstDash val="solid"/>
                      <a:round/>
                      <a:headEnd type="none" w="med" len="med"/>
                      <a:tailEnd type="none" w="med" len="med"/>
                    </a:lnB>
                    <a:solidFill>
                      <a:srgbClr val="E5EBF1"/>
                    </a:solidFill>
                  </a:tcPr>
                </a:tc>
                <a:extLst>
                  <a:ext uri="{0D108BD9-81ED-4DB2-BD59-A6C34878D82A}">
                    <a16:rowId xmlns:a16="http://schemas.microsoft.com/office/drawing/2014/main" val="101096773"/>
                  </a:ext>
                </a:extLst>
              </a:tr>
            </a:tbl>
          </a:graphicData>
        </a:graphic>
      </p:graphicFrame>
      <p:sp>
        <p:nvSpPr>
          <p:cNvPr id="26" name="Content Placeholder 25">
            <a:extLst>
              <a:ext uri="{FF2B5EF4-FFF2-40B4-BE49-F238E27FC236}">
                <a16:creationId xmlns:a16="http://schemas.microsoft.com/office/drawing/2014/main" id="{E14C82C3-6B72-9C9C-1CEE-B76B0A9F3BE5}"/>
              </a:ext>
            </a:extLst>
          </p:cNvPr>
          <p:cNvSpPr>
            <a:spLocks noGrp="1"/>
          </p:cNvSpPr>
          <p:nvPr>
            <p:ph idx="21"/>
          </p:nvPr>
        </p:nvSpPr>
        <p:spPr/>
        <p:txBody>
          <a:bodyPr/>
          <a:lstStyle/>
          <a:p>
            <a:pPr marL="0" indent="0" algn="ctr">
              <a:buNone/>
            </a:pPr>
            <a:r>
              <a:rPr lang="en-US" sz="1400" b="1" noProof="0" dirty="0">
                <a:solidFill>
                  <a:schemeClr val="accent5">
                    <a:lumMod val="50000"/>
                  </a:schemeClr>
                </a:solidFill>
              </a:rPr>
              <a:t>Treatments for schizophrenia in development</a:t>
            </a:r>
          </a:p>
          <a:p>
            <a:pPr algn="ctr"/>
            <a:endParaRPr lang="en-US" sz="1400" noProof="0" dirty="0"/>
          </a:p>
          <a:p>
            <a:pPr algn="ctr"/>
            <a:endParaRPr lang="en-US" sz="1400" noProof="0" dirty="0"/>
          </a:p>
        </p:txBody>
      </p:sp>
      <p:graphicFrame>
        <p:nvGraphicFramePr>
          <p:cNvPr id="28" name="Content Placeholder 24">
            <a:extLst>
              <a:ext uri="{FF2B5EF4-FFF2-40B4-BE49-F238E27FC236}">
                <a16:creationId xmlns:a16="http://schemas.microsoft.com/office/drawing/2014/main" id="{F82A80A3-83A4-FE3B-369D-52732511B66E}"/>
              </a:ext>
            </a:extLst>
          </p:cNvPr>
          <p:cNvGraphicFramePr>
            <a:graphicFrameLocks/>
          </p:cNvGraphicFramePr>
          <p:nvPr>
            <p:extLst>
              <p:ext uri="{D42A27DB-BD31-4B8C-83A1-F6EECF244321}">
                <p14:modId xmlns:p14="http://schemas.microsoft.com/office/powerpoint/2010/main" val="712509477"/>
              </p:ext>
            </p:extLst>
          </p:nvPr>
        </p:nvGraphicFramePr>
        <p:xfrm>
          <a:off x="6230937" y="1747005"/>
          <a:ext cx="5419725" cy="4086360"/>
        </p:xfrm>
        <a:graphic>
          <a:graphicData uri="http://schemas.openxmlformats.org/drawingml/2006/table">
            <a:tbl>
              <a:tblPr firstRow="1" bandRow="1">
                <a:tableStyleId>{7DF18680-E054-41AD-8BC1-D1AEF772440D}</a:tableStyleId>
              </a:tblPr>
              <a:tblGrid>
                <a:gridCol w="1573790">
                  <a:extLst>
                    <a:ext uri="{9D8B030D-6E8A-4147-A177-3AD203B41FA5}">
                      <a16:colId xmlns:a16="http://schemas.microsoft.com/office/drawing/2014/main" val="3016528365"/>
                    </a:ext>
                  </a:extLst>
                </a:gridCol>
                <a:gridCol w="1934696">
                  <a:extLst>
                    <a:ext uri="{9D8B030D-6E8A-4147-A177-3AD203B41FA5}">
                      <a16:colId xmlns:a16="http://schemas.microsoft.com/office/drawing/2014/main" val="3504910377"/>
                    </a:ext>
                  </a:extLst>
                </a:gridCol>
                <a:gridCol w="1911239">
                  <a:extLst>
                    <a:ext uri="{9D8B030D-6E8A-4147-A177-3AD203B41FA5}">
                      <a16:colId xmlns:a16="http://schemas.microsoft.com/office/drawing/2014/main" val="1331570938"/>
                    </a:ext>
                  </a:extLst>
                </a:gridCol>
              </a:tblGrid>
              <a:tr h="159843">
                <a:tc>
                  <a:txBody>
                    <a:bodyPr/>
                    <a:lstStyle/>
                    <a:p>
                      <a:pPr marL="0" algn="l" defTabSz="914400" rtl="0" eaLnBrk="1" fontAlgn="ctr" latinLnBrk="0" hangingPunct="1">
                        <a:buClr>
                          <a:srgbClr val="000000"/>
                        </a:buClr>
                        <a:buSzPts val="1200"/>
                        <a:buFont typeface="Arial" panose="020B0604020202020204" pitchFamily="34" charset="0"/>
                        <a:buNone/>
                      </a:pPr>
                      <a:r>
                        <a:rPr lang="en-US" sz="1200" b="1" kern="1200" noProof="0" dirty="0">
                          <a:solidFill>
                            <a:schemeClr val="lt1"/>
                          </a:solidFill>
                          <a:latin typeface="+mn-lt"/>
                          <a:ea typeface="+mn-ea"/>
                          <a:cs typeface="+mn-cs"/>
                        </a:rPr>
                        <a:t>Novel agent </a:t>
                      </a:r>
                    </a:p>
                  </a:txBody>
                  <a:tcPr marL="90000" marR="90000" marT="46800" marB="46800" anchor="ctr">
                    <a:solidFill>
                      <a:srgbClr val="4F7599"/>
                    </a:solidFill>
                  </a:tcPr>
                </a:tc>
                <a:tc>
                  <a:txBody>
                    <a:bodyPr/>
                    <a:lstStyle/>
                    <a:p>
                      <a:pPr marL="0" algn="ctr" defTabSz="914400" rtl="0" eaLnBrk="1" fontAlgn="ctr" latinLnBrk="0" hangingPunct="1">
                        <a:buClr>
                          <a:srgbClr val="000000"/>
                        </a:buClr>
                        <a:buSzPts val="1200"/>
                        <a:buFont typeface="Arial" panose="020B0604020202020204" pitchFamily="34" charset="0"/>
                        <a:buNone/>
                      </a:pPr>
                      <a:r>
                        <a:rPr lang="en-US" sz="1200" b="1" kern="1200" noProof="0" dirty="0">
                          <a:solidFill>
                            <a:schemeClr val="lt1"/>
                          </a:solidFill>
                          <a:latin typeface="+mn-lt"/>
                          <a:ea typeface="+mn-ea"/>
                          <a:cs typeface="+mn-cs"/>
                        </a:rPr>
                        <a:t>Indication</a:t>
                      </a:r>
                    </a:p>
                  </a:txBody>
                  <a:tcPr marL="90000" marR="90000" marT="46800" marB="46800" anchor="ctr">
                    <a:solidFill>
                      <a:srgbClr val="4F7599"/>
                    </a:solidFill>
                  </a:tcPr>
                </a:tc>
                <a:tc>
                  <a:txBody>
                    <a:bodyPr/>
                    <a:lstStyle/>
                    <a:p>
                      <a:pPr algn="ctr"/>
                      <a:r>
                        <a:rPr lang="en-US" sz="1200" strike="noStrike" noProof="0" dirty="0">
                          <a:solidFill>
                            <a:schemeClr val="bg1"/>
                          </a:solidFill>
                          <a:latin typeface="+mn-lt"/>
                        </a:rPr>
                        <a:t>Mechanism of action</a:t>
                      </a:r>
                    </a:p>
                  </a:txBody>
                  <a:tcPr marL="90000" marR="90000" marT="46800" marB="46800" anchor="ctr">
                    <a:solidFill>
                      <a:srgbClr val="4F7599"/>
                    </a:solidFill>
                  </a:tcPr>
                </a:tc>
                <a:extLst>
                  <a:ext uri="{0D108BD9-81ED-4DB2-BD59-A6C34878D82A}">
                    <a16:rowId xmlns:a16="http://schemas.microsoft.com/office/drawing/2014/main" val="2563685691"/>
                  </a:ext>
                </a:extLst>
              </a:tr>
              <a:tr h="309787">
                <a:tc>
                  <a:txBody>
                    <a:bodyPr/>
                    <a:lstStyle/>
                    <a:p>
                      <a:pPr algn="l" rtl="0" fontAlgn="ctr">
                        <a:buClr>
                          <a:srgbClr val="000000"/>
                        </a:buClr>
                        <a:buSzPts val="1200"/>
                        <a:buFont typeface="Arial" panose="020B0604020202020204" pitchFamily="34" charset="0"/>
                        <a:buNone/>
                      </a:pPr>
                      <a:r>
                        <a:rPr lang="en-US" sz="1150" b="1" i="0" u="none" strike="noStrike" noProof="0" dirty="0">
                          <a:solidFill>
                            <a:schemeClr val="tx1"/>
                          </a:solidFill>
                          <a:effectLst/>
                          <a:latin typeface="+mn-lt"/>
                        </a:rPr>
                        <a:t>Olanzapine SC LAI</a:t>
                      </a:r>
                      <a:r>
                        <a:rPr lang="en-US" sz="1150" b="0" i="0" u="none" strike="noStrike" baseline="30000" noProof="0" dirty="0">
                          <a:solidFill>
                            <a:schemeClr val="tx1"/>
                          </a:solidFill>
                          <a:effectLst/>
                          <a:latin typeface="+mn-lt"/>
                        </a:rPr>
                        <a:t>5</a:t>
                      </a:r>
                      <a:r>
                        <a:rPr lang="en-US" sz="1150" b="1" i="0" u="none" strike="noStrike" noProof="0" dirty="0">
                          <a:solidFill>
                            <a:schemeClr val="tx1"/>
                          </a:solidFill>
                          <a:effectLst/>
                          <a:latin typeface="+mn-lt"/>
                        </a:rPr>
                        <a:t> </a:t>
                      </a:r>
                    </a:p>
                  </a:txBody>
                  <a:tcPr marL="90000" marR="90000" marT="46800" marB="46800" anchor="ctr">
                    <a:solidFill>
                      <a:schemeClr val="bg1"/>
                    </a:solidFill>
                  </a:tcPr>
                </a:tc>
                <a:tc>
                  <a:txBody>
                    <a:bodyPr/>
                    <a:lstStyle/>
                    <a:p>
                      <a:pPr algn="ctr" rtl="0" fontAlgn="ctr">
                        <a:buClr>
                          <a:srgbClr val="000000"/>
                        </a:buClr>
                        <a:buSzPts val="1200"/>
                        <a:buFont typeface="Arial" panose="020B0604020202020204" pitchFamily="34" charset="0"/>
                        <a:buNone/>
                      </a:pPr>
                      <a:r>
                        <a:rPr lang="en-US" sz="1150" b="0" i="0" u="none" strike="noStrike" noProof="0" dirty="0">
                          <a:solidFill>
                            <a:schemeClr val="tx1"/>
                          </a:solidFill>
                          <a:effectLst/>
                          <a:latin typeface="+mn-lt"/>
                        </a:rPr>
                        <a:t>Total symptoms without postinjection delirium sedation syndrome</a:t>
                      </a:r>
                    </a:p>
                  </a:txBody>
                  <a:tcPr marL="90000" marR="90000" marT="46800" marB="46800" anchor="ctr">
                    <a:solidFill>
                      <a:schemeClr val="bg1"/>
                    </a:solidFill>
                  </a:tcPr>
                </a:tc>
                <a:tc>
                  <a:txBody>
                    <a:bodyPr/>
                    <a:lstStyle/>
                    <a:p>
                      <a:pPr algn="ctr"/>
                      <a:r>
                        <a:rPr lang="en-US" sz="1150" noProof="0" dirty="0">
                          <a:solidFill>
                            <a:schemeClr val="tx1"/>
                          </a:solidFill>
                          <a:latin typeface="+mn-lt"/>
                        </a:rPr>
                        <a:t>Dopamine + serotonin antagonist</a:t>
                      </a:r>
                    </a:p>
                  </a:txBody>
                  <a:tcPr marL="90000" marR="90000" marT="46800" marB="46800" anchor="ctr">
                    <a:solidFill>
                      <a:schemeClr val="bg1"/>
                    </a:solidFill>
                  </a:tcPr>
                </a:tc>
                <a:extLst>
                  <a:ext uri="{0D108BD9-81ED-4DB2-BD59-A6C34878D82A}">
                    <a16:rowId xmlns:a16="http://schemas.microsoft.com/office/drawing/2014/main" val="2955183025"/>
                  </a:ext>
                </a:extLst>
              </a:tr>
              <a:tr h="397461">
                <a:tc>
                  <a:txBody>
                    <a:bodyPr/>
                    <a:lstStyle/>
                    <a:p>
                      <a:pPr marL="0" marR="0" lvl="1" indent="0" algn="l" defTabSz="914400" rtl="0" eaLnBrk="1" fontAlgn="ctr" latinLnBrk="0" hangingPunct="1">
                        <a:lnSpc>
                          <a:spcPct val="100000"/>
                        </a:lnSpc>
                        <a:spcBef>
                          <a:spcPts val="0"/>
                        </a:spcBef>
                        <a:spcAft>
                          <a:spcPts val="0"/>
                        </a:spcAft>
                        <a:buClr>
                          <a:srgbClr val="000000"/>
                        </a:buClr>
                        <a:buSzPts val="1200"/>
                        <a:buFont typeface="Arial" panose="020B0604020202020204" pitchFamily="34" charset="0"/>
                        <a:buNone/>
                        <a:tabLst/>
                        <a:defRPr/>
                      </a:pPr>
                      <a:r>
                        <a:rPr lang="en-US" sz="1150" b="1" i="0" u="none" strike="noStrike" noProof="0" dirty="0" err="1">
                          <a:solidFill>
                            <a:schemeClr val="tx1"/>
                          </a:solidFill>
                          <a:effectLst/>
                          <a:latin typeface="+mn-lt"/>
                        </a:rPr>
                        <a:t>Xanomeline</a:t>
                      </a:r>
                      <a:r>
                        <a:rPr lang="en-US" sz="1150" b="1" i="0" u="none" strike="noStrike" noProof="0" dirty="0">
                          <a:solidFill>
                            <a:schemeClr val="tx1"/>
                          </a:solidFill>
                          <a:effectLst/>
                          <a:latin typeface="+mn-lt"/>
                        </a:rPr>
                        <a:t> + </a:t>
                      </a:r>
                      <a:r>
                        <a:rPr lang="en-US" sz="1150" b="1" i="0" u="none" strike="noStrike" noProof="0" dirty="0" err="1">
                          <a:solidFill>
                            <a:schemeClr val="tx1"/>
                          </a:solidFill>
                          <a:effectLst/>
                          <a:latin typeface="+mn-lt"/>
                        </a:rPr>
                        <a:t>trospium</a:t>
                      </a:r>
                      <a:r>
                        <a:rPr lang="en-US" sz="1150" b="1" i="0" u="none" strike="noStrike" noProof="0" dirty="0">
                          <a:solidFill>
                            <a:schemeClr val="tx1"/>
                          </a:solidFill>
                          <a:effectLst/>
                          <a:latin typeface="+mn-lt"/>
                        </a:rPr>
                        <a:t> chloride</a:t>
                      </a:r>
                      <a:r>
                        <a:rPr lang="en-US" sz="1150" b="0" i="0" u="none" strike="noStrike" kern="1200" baseline="30000" noProof="0" dirty="0">
                          <a:solidFill>
                            <a:schemeClr val="tx1"/>
                          </a:solidFill>
                          <a:effectLst/>
                          <a:latin typeface="+mn-lt"/>
                          <a:ea typeface="+mn-ea"/>
                          <a:cs typeface="+mn-cs"/>
                        </a:rPr>
                        <a:t>6</a:t>
                      </a:r>
                    </a:p>
                  </a:txBody>
                  <a:tcPr marL="90000" marR="90000" marT="46800" marB="46800" anchor="ctr">
                    <a:solidFill>
                      <a:srgbClr val="E5EBF1"/>
                    </a:solidFill>
                  </a:tcPr>
                </a:tc>
                <a:tc>
                  <a:txBody>
                    <a:bodyPr/>
                    <a:lstStyle/>
                    <a:p>
                      <a:pPr marL="0" marR="0" lvl="1" indent="0" algn="ctr" defTabSz="914400" rtl="0" eaLnBrk="1" fontAlgn="ctr" latinLnBrk="0" hangingPunct="1">
                        <a:lnSpc>
                          <a:spcPct val="100000"/>
                        </a:lnSpc>
                        <a:spcBef>
                          <a:spcPts val="0"/>
                        </a:spcBef>
                        <a:spcAft>
                          <a:spcPts val="0"/>
                        </a:spcAft>
                        <a:buClr>
                          <a:srgbClr val="000000"/>
                        </a:buClr>
                        <a:buSzPts val="1200"/>
                        <a:buFont typeface="Arial" panose="020B0604020202020204" pitchFamily="34" charset="0"/>
                        <a:buNone/>
                        <a:tabLst/>
                        <a:defRPr/>
                      </a:pPr>
                      <a:r>
                        <a:rPr lang="en-US" sz="1150" b="0" i="0" u="none" strike="noStrike" noProof="0" dirty="0">
                          <a:solidFill>
                            <a:schemeClr val="tx1"/>
                          </a:solidFill>
                          <a:effectLst/>
                          <a:latin typeface="+mn-lt"/>
                        </a:rPr>
                        <a:t>Cognition</a:t>
                      </a:r>
                    </a:p>
                  </a:txBody>
                  <a:tcPr marL="90000" marR="90000" marT="46800" marB="46800" anchor="ctr">
                    <a:solidFill>
                      <a:srgbClr val="E5EBF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50" b="0" i="0" u="none" strike="noStrike" noProof="0" dirty="0">
                          <a:solidFill>
                            <a:schemeClr val="tx1"/>
                          </a:solidFill>
                          <a:effectLst/>
                          <a:latin typeface="+mn-lt"/>
                        </a:rPr>
                        <a:t>M1/M4 agonist </a:t>
                      </a:r>
                    </a:p>
                  </a:txBody>
                  <a:tcPr marL="90000" marR="90000" marT="46800" marB="46800" anchor="ctr">
                    <a:solidFill>
                      <a:srgbClr val="E5EBF1"/>
                    </a:solidFill>
                  </a:tcPr>
                </a:tc>
                <a:extLst>
                  <a:ext uri="{0D108BD9-81ED-4DB2-BD59-A6C34878D82A}">
                    <a16:rowId xmlns:a16="http://schemas.microsoft.com/office/drawing/2014/main" val="3154705846"/>
                  </a:ext>
                </a:extLst>
              </a:tr>
              <a:tr h="397461">
                <a:tc>
                  <a:txBody>
                    <a:bodyPr/>
                    <a:lstStyle/>
                    <a:p>
                      <a:pPr marL="0" lvl="1" indent="0" algn="l" rtl="0" fontAlgn="ctr">
                        <a:buClr>
                          <a:srgbClr val="000000"/>
                        </a:buClr>
                        <a:buSzPts val="1200"/>
                        <a:buFont typeface="Arial" panose="020B0604020202020204" pitchFamily="34" charset="0"/>
                        <a:buNone/>
                      </a:pPr>
                      <a:r>
                        <a:rPr lang="en-US" sz="1150" b="1" i="0" u="none" strike="noStrike" noProof="0" dirty="0" err="1">
                          <a:solidFill>
                            <a:schemeClr val="tx1"/>
                          </a:solidFill>
                          <a:effectLst/>
                          <a:latin typeface="+mn-lt"/>
                        </a:rPr>
                        <a:t>Emraclidine</a:t>
                      </a:r>
                      <a:r>
                        <a:rPr lang="en-US" sz="1150" b="1" i="0" u="none" strike="noStrike" noProof="0" dirty="0">
                          <a:solidFill>
                            <a:schemeClr val="tx1"/>
                          </a:solidFill>
                          <a:effectLst/>
                          <a:latin typeface="+mn-lt"/>
                        </a:rPr>
                        <a:t> </a:t>
                      </a:r>
                      <a:br>
                        <a:rPr lang="en-US" sz="1150" b="1" i="0" u="none" strike="noStrike" noProof="0" dirty="0">
                          <a:solidFill>
                            <a:schemeClr val="tx1"/>
                          </a:solidFill>
                          <a:effectLst/>
                          <a:latin typeface="+mn-lt"/>
                        </a:rPr>
                      </a:br>
                      <a:r>
                        <a:rPr lang="en-US" sz="1150" b="1" i="0" u="none" strike="noStrike" noProof="0" dirty="0">
                          <a:solidFill>
                            <a:schemeClr val="tx1"/>
                          </a:solidFill>
                          <a:effectLst/>
                          <a:latin typeface="+mn-lt"/>
                        </a:rPr>
                        <a:t>and direclidine</a:t>
                      </a:r>
                      <a:r>
                        <a:rPr lang="en-US" sz="1150" b="0" i="0" u="none" strike="noStrike" kern="1200" baseline="30000" noProof="0" dirty="0">
                          <a:solidFill>
                            <a:schemeClr val="tx1"/>
                          </a:solidFill>
                          <a:effectLst/>
                          <a:latin typeface="+mn-lt"/>
                          <a:ea typeface="+mn-ea"/>
                          <a:cs typeface="+mn-cs"/>
                        </a:rPr>
                        <a:t>6,7</a:t>
                      </a:r>
                    </a:p>
                  </a:txBody>
                  <a:tcPr marL="90000" marR="90000" marT="46800" marB="46800" anchor="ctr">
                    <a:solidFill>
                      <a:schemeClr val="bg1"/>
                    </a:solidFill>
                  </a:tcPr>
                </a:tc>
                <a:tc>
                  <a:txBody>
                    <a:bodyPr/>
                    <a:lstStyle/>
                    <a:p>
                      <a:pPr marL="0" lvl="1" indent="0" algn="ctr" rtl="0" fontAlgn="ctr">
                        <a:buClr>
                          <a:srgbClr val="000000"/>
                        </a:buClr>
                        <a:buSzPts val="1200"/>
                        <a:buFont typeface="Arial" panose="020B0604020202020204" pitchFamily="34" charset="0"/>
                        <a:buNone/>
                        <a:tabLst/>
                      </a:pPr>
                      <a:r>
                        <a:rPr lang="en-US" sz="1150" b="0" i="0" u="none" strike="noStrike" noProof="0" dirty="0">
                          <a:solidFill>
                            <a:schemeClr val="tx1"/>
                          </a:solidFill>
                          <a:effectLst/>
                          <a:latin typeface="+mn-lt"/>
                        </a:rPr>
                        <a:t>Total symptoms</a:t>
                      </a:r>
                    </a:p>
                  </a:txBody>
                  <a:tcPr marL="90000" marR="90000" marT="46800" marB="46800" anchor="ctr">
                    <a:solidFill>
                      <a:schemeClr val="bg1"/>
                    </a:solidFill>
                  </a:tcPr>
                </a:tc>
                <a:tc>
                  <a:txBody>
                    <a:bodyPr/>
                    <a:lstStyle/>
                    <a:p>
                      <a:pPr algn="ctr"/>
                      <a:r>
                        <a:rPr lang="en-US" sz="1150" b="0" i="0" u="none" strike="noStrike" noProof="0" dirty="0">
                          <a:solidFill>
                            <a:schemeClr val="tx1"/>
                          </a:solidFill>
                          <a:effectLst/>
                          <a:latin typeface="+mn-lt"/>
                        </a:rPr>
                        <a:t>M4 positive allosteric modulator </a:t>
                      </a:r>
                      <a:br>
                        <a:rPr lang="en-US" sz="1150" b="0" i="0" u="none" strike="noStrike" noProof="0" dirty="0">
                          <a:solidFill>
                            <a:schemeClr val="tx1"/>
                          </a:solidFill>
                          <a:effectLst/>
                          <a:latin typeface="+mn-lt"/>
                        </a:rPr>
                      </a:br>
                      <a:r>
                        <a:rPr lang="en-US" sz="1150" b="0" i="0" u="none" strike="noStrike" noProof="0" dirty="0">
                          <a:solidFill>
                            <a:schemeClr val="tx1"/>
                          </a:solidFill>
                          <a:effectLst/>
                          <a:latin typeface="+mn-lt"/>
                        </a:rPr>
                        <a:t> M4 </a:t>
                      </a:r>
                      <a:r>
                        <a:rPr lang="en-US" sz="1150" b="0" i="0" u="none" strike="noStrike" noProof="0" dirty="0" err="1">
                          <a:solidFill>
                            <a:schemeClr val="tx1"/>
                          </a:solidFill>
                          <a:effectLst/>
                          <a:latin typeface="+mn-lt"/>
                        </a:rPr>
                        <a:t>orthosteric</a:t>
                      </a:r>
                      <a:r>
                        <a:rPr lang="en-US" sz="1150" b="0" i="0" u="none" strike="noStrike" noProof="0" dirty="0">
                          <a:solidFill>
                            <a:schemeClr val="tx1"/>
                          </a:solidFill>
                          <a:effectLst/>
                          <a:latin typeface="+mn-lt"/>
                        </a:rPr>
                        <a:t> agonist </a:t>
                      </a:r>
                      <a:endParaRPr lang="en-US" sz="1150" noProof="0" dirty="0">
                        <a:solidFill>
                          <a:schemeClr val="tx1"/>
                        </a:solidFill>
                        <a:latin typeface="+mn-lt"/>
                      </a:endParaRPr>
                    </a:p>
                  </a:txBody>
                  <a:tcPr marL="90000" marR="90000" marT="46800" marB="46800" anchor="ctr">
                    <a:solidFill>
                      <a:schemeClr val="bg1"/>
                    </a:solidFill>
                  </a:tcPr>
                </a:tc>
                <a:extLst>
                  <a:ext uri="{0D108BD9-81ED-4DB2-BD59-A6C34878D82A}">
                    <a16:rowId xmlns:a16="http://schemas.microsoft.com/office/drawing/2014/main" val="101096773"/>
                  </a:ext>
                </a:extLst>
              </a:tr>
              <a:tr h="125928">
                <a:tc>
                  <a:txBody>
                    <a:bodyPr/>
                    <a:lstStyle/>
                    <a:p>
                      <a:pPr algn="l" rtl="0" fontAlgn="ctr">
                        <a:buClr>
                          <a:srgbClr val="000000"/>
                        </a:buClr>
                        <a:buSzPts val="1200"/>
                        <a:buFont typeface="Arial" panose="020B0604020202020204" pitchFamily="34" charset="0"/>
                        <a:buNone/>
                      </a:pPr>
                      <a:r>
                        <a:rPr lang="en-US" sz="1150" b="1" i="0" u="none" strike="noStrike" noProof="0" dirty="0">
                          <a:solidFill>
                            <a:schemeClr val="tx1"/>
                          </a:solidFill>
                          <a:effectLst/>
                          <a:latin typeface="+mn-lt"/>
                        </a:rPr>
                        <a:t>LB-102</a:t>
                      </a:r>
                      <a:r>
                        <a:rPr lang="en-US" sz="1150" b="0" i="0" u="none" strike="noStrike" baseline="30000" noProof="0" dirty="0">
                          <a:solidFill>
                            <a:schemeClr val="tx1"/>
                          </a:solidFill>
                          <a:effectLst/>
                          <a:latin typeface="+mn-lt"/>
                        </a:rPr>
                        <a:t>1</a:t>
                      </a:r>
                    </a:p>
                  </a:txBody>
                  <a:tcPr marL="90000" marR="90000" marT="46800" marB="46800" anchor="ctr">
                    <a:solidFill>
                      <a:srgbClr val="E5EBF1"/>
                    </a:solidFill>
                  </a:tcPr>
                </a:tc>
                <a:tc>
                  <a:txBody>
                    <a:bodyPr/>
                    <a:lstStyle/>
                    <a:p>
                      <a:pPr algn="ctr" rtl="0" fontAlgn="ctr">
                        <a:buClr>
                          <a:srgbClr val="000000"/>
                        </a:buClr>
                        <a:buSzPts val="1200"/>
                        <a:buFont typeface="Arial" panose="020B0604020202020204" pitchFamily="34" charset="0"/>
                        <a:buNone/>
                      </a:pPr>
                      <a:r>
                        <a:rPr lang="en-US" sz="1150" b="0" i="0" u="none" strike="noStrike" noProof="0" dirty="0">
                          <a:solidFill>
                            <a:schemeClr val="tx1"/>
                          </a:solidFill>
                          <a:effectLst/>
                          <a:latin typeface="+mn-lt"/>
                        </a:rPr>
                        <a:t>Total symptoms</a:t>
                      </a:r>
                    </a:p>
                  </a:txBody>
                  <a:tcPr marL="90000" marR="90000" marT="46800" marB="46800" anchor="ctr">
                    <a:solidFill>
                      <a:srgbClr val="E5EBF1"/>
                    </a:solidFill>
                  </a:tcPr>
                </a:tc>
                <a:tc>
                  <a:txBody>
                    <a:bodyPr/>
                    <a:lstStyle/>
                    <a:p>
                      <a:pPr algn="ctr"/>
                      <a:r>
                        <a:rPr lang="en-US" sz="1150" noProof="0" dirty="0">
                          <a:solidFill>
                            <a:schemeClr val="tx1"/>
                          </a:solidFill>
                          <a:latin typeface="+mn-lt"/>
                        </a:rPr>
                        <a:t>N-methylated analogue of amisulpride</a:t>
                      </a:r>
                    </a:p>
                  </a:txBody>
                  <a:tcPr marL="90000" marR="90000" marT="46800" marB="46800" anchor="ctr">
                    <a:solidFill>
                      <a:srgbClr val="E5EBF1"/>
                    </a:solidFill>
                  </a:tcPr>
                </a:tc>
                <a:extLst>
                  <a:ext uri="{0D108BD9-81ED-4DB2-BD59-A6C34878D82A}">
                    <a16:rowId xmlns:a16="http://schemas.microsoft.com/office/drawing/2014/main" val="2247313354"/>
                  </a:ext>
                </a:extLst>
              </a:tr>
              <a:tr h="283338">
                <a:tc>
                  <a:txBody>
                    <a:bodyPr/>
                    <a:lstStyle/>
                    <a:p>
                      <a:pPr algn="l" rtl="0" fontAlgn="ctr">
                        <a:buClr>
                          <a:srgbClr val="000000"/>
                        </a:buClr>
                        <a:buSzPts val="1200"/>
                        <a:buFont typeface="Arial" panose="020B0604020202020204" pitchFamily="34" charset="0"/>
                        <a:buNone/>
                      </a:pPr>
                      <a:r>
                        <a:rPr lang="en-US" sz="1150" b="1" i="0" u="none" strike="noStrike" noProof="0" dirty="0">
                          <a:solidFill>
                            <a:schemeClr val="tx1"/>
                          </a:solidFill>
                          <a:effectLst/>
                          <a:latin typeface="+mn-lt"/>
                        </a:rPr>
                        <a:t>Adjunctive evenamide</a:t>
                      </a:r>
                      <a:r>
                        <a:rPr lang="en-US" sz="1150" b="0" i="0" u="none" strike="noStrike" baseline="30000" noProof="0" dirty="0">
                          <a:solidFill>
                            <a:schemeClr val="tx1"/>
                          </a:solidFill>
                          <a:effectLst/>
                          <a:latin typeface="+mn-lt"/>
                        </a:rPr>
                        <a:t>1</a:t>
                      </a:r>
                      <a:endParaRPr lang="en-US" sz="1150" b="1" i="0" u="none" strike="noStrike" noProof="0" dirty="0">
                        <a:solidFill>
                          <a:schemeClr val="tx1"/>
                        </a:solidFill>
                        <a:effectLst/>
                        <a:latin typeface="+mn-lt"/>
                      </a:endParaRPr>
                    </a:p>
                  </a:txBody>
                  <a:tcPr marL="90000" marR="90000" marT="46800" marB="46800" anchor="ctr">
                    <a:solidFill>
                      <a:schemeClr val="bg1"/>
                    </a:solidFill>
                  </a:tcPr>
                </a:tc>
                <a:tc>
                  <a:txBody>
                    <a:bodyPr/>
                    <a:lstStyle/>
                    <a:p>
                      <a:pPr algn="ctr" rtl="0" fontAlgn="ctr">
                        <a:buClr>
                          <a:srgbClr val="000000"/>
                        </a:buClr>
                        <a:buSzPts val="1200"/>
                        <a:buFont typeface="Arial" panose="020B0604020202020204" pitchFamily="34" charset="0"/>
                        <a:buNone/>
                      </a:pPr>
                      <a:r>
                        <a:rPr lang="en-US" sz="1150" b="0" i="0" u="none" strike="noStrike" noProof="0" dirty="0">
                          <a:solidFill>
                            <a:schemeClr val="tx1"/>
                          </a:solidFill>
                          <a:effectLst/>
                          <a:latin typeface="+mn-lt"/>
                        </a:rPr>
                        <a:t>Treatment-resistant schizophrenia </a:t>
                      </a:r>
                    </a:p>
                  </a:txBody>
                  <a:tcPr marL="90000" marR="90000" marT="46800" marB="46800" anchor="ctr">
                    <a:solidFill>
                      <a:schemeClr val="bg1"/>
                    </a:solidFill>
                  </a:tcPr>
                </a:tc>
                <a:tc>
                  <a:txBody>
                    <a:bodyPr/>
                    <a:lstStyle/>
                    <a:p>
                      <a:pPr algn="ctr"/>
                      <a:r>
                        <a:rPr lang="en-US" sz="1150" b="0" i="0" u="none" strike="noStrike" noProof="0" dirty="0">
                          <a:solidFill>
                            <a:schemeClr val="tx1"/>
                          </a:solidFill>
                          <a:effectLst/>
                          <a:latin typeface="+mn-lt"/>
                        </a:rPr>
                        <a:t>Selective, state-dependent inhibitor of voltage-gated sodium channels that modulates glutamate</a:t>
                      </a:r>
                      <a:endParaRPr lang="en-US" sz="1150" noProof="0" dirty="0">
                        <a:solidFill>
                          <a:schemeClr val="tx1"/>
                        </a:solidFill>
                        <a:latin typeface="+mn-lt"/>
                      </a:endParaRPr>
                    </a:p>
                  </a:txBody>
                  <a:tcPr marL="90000" marR="90000" marT="46800" marB="46800" anchor="ctr">
                    <a:solidFill>
                      <a:schemeClr val="bg1"/>
                    </a:solidFill>
                  </a:tcPr>
                </a:tc>
                <a:extLst>
                  <a:ext uri="{0D108BD9-81ED-4DB2-BD59-A6C34878D82A}">
                    <a16:rowId xmlns:a16="http://schemas.microsoft.com/office/drawing/2014/main" val="1398227594"/>
                  </a:ext>
                </a:extLst>
              </a:tr>
              <a:tr h="204633">
                <a:tc>
                  <a:txBody>
                    <a:bodyPr/>
                    <a:lstStyle/>
                    <a:p>
                      <a:pPr algn="l" rtl="0" fontAlgn="ctr">
                        <a:buClr>
                          <a:srgbClr val="000000"/>
                        </a:buClr>
                        <a:buSzPts val="1200"/>
                        <a:buFont typeface="Arial" panose="020B0604020202020204" pitchFamily="34" charset="0"/>
                        <a:buNone/>
                      </a:pPr>
                      <a:r>
                        <a:rPr lang="en-US" sz="1150" b="1" i="0" u="none" strike="noStrike" noProof="0" dirty="0">
                          <a:solidFill>
                            <a:schemeClr val="tx1"/>
                          </a:solidFill>
                          <a:effectLst/>
                          <a:latin typeface="+mn-lt"/>
                        </a:rPr>
                        <a:t>Ulotaront</a:t>
                      </a:r>
                      <a:r>
                        <a:rPr lang="en-US" sz="1150" b="0" i="0" u="none" strike="noStrike" baseline="30000" noProof="0" dirty="0">
                          <a:solidFill>
                            <a:schemeClr val="tx1"/>
                          </a:solidFill>
                          <a:effectLst/>
                          <a:latin typeface="+mn-lt"/>
                        </a:rPr>
                        <a:t>4,8</a:t>
                      </a:r>
                    </a:p>
                  </a:txBody>
                  <a:tcPr marL="90000" marR="90000" marT="46800" marB="46800" anchor="ctr">
                    <a:solidFill>
                      <a:srgbClr val="E5EBF1"/>
                    </a:solidFill>
                  </a:tcPr>
                </a:tc>
                <a:tc>
                  <a:txBody>
                    <a:bodyPr/>
                    <a:lstStyle/>
                    <a:p>
                      <a:pPr algn="ctr" rtl="0" fontAlgn="ctr">
                        <a:buClr>
                          <a:srgbClr val="000000"/>
                        </a:buClr>
                        <a:buSzPts val="1200"/>
                        <a:buFont typeface="Arial" panose="020B0604020202020204" pitchFamily="34" charset="0"/>
                        <a:buNone/>
                      </a:pPr>
                      <a:r>
                        <a:rPr lang="en-US" sz="1150" b="0" i="0" u="none" strike="noStrike" noProof="0" dirty="0">
                          <a:solidFill>
                            <a:schemeClr val="tx1"/>
                          </a:solidFill>
                          <a:effectLst/>
                          <a:latin typeface="+mn-lt"/>
                        </a:rPr>
                        <a:t>Total psychotic symptoms</a:t>
                      </a:r>
                    </a:p>
                  </a:txBody>
                  <a:tcPr marL="90000" marR="90000" marT="46800" marB="46800" anchor="ctr">
                    <a:solidFill>
                      <a:srgbClr val="E5EBF1"/>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150" b="0" i="0" u="none" strike="noStrike" noProof="0" dirty="0">
                          <a:solidFill>
                            <a:schemeClr val="tx1"/>
                          </a:solidFill>
                          <a:effectLst/>
                          <a:latin typeface="+mn-lt"/>
                        </a:rPr>
                        <a:t>TAAR1 agonist/5-HT</a:t>
                      </a:r>
                      <a:r>
                        <a:rPr lang="en-US" sz="1150" b="0" i="0" u="none" strike="noStrike" baseline="-25000" noProof="0" dirty="0">
                          <a:solidFill>
                            <a:schemeClr val="tx1"/>
                          </a:solidFill>
                          <a:effectLst/>
                          <a:latin typeface="+mn-lt"/>
                        </a:rPr>
                        <a:t>1A</a:t>
                      </a:r>
                      <a:r>
                        <a:rPr lang="en-US" sz="1150" b="0" i="0" u="none" strike="noStrike" noProof="0" dirty="0">
                          <a:solidFill>
                            <a:schemeClr val="tx1"/>
                          </a:solidFill>
                          <a:effectLst/>
                          <a:latin typeface="+mn-lt"/>
                        </a:rPr>
                        <a:t> agonist</a:t>
                      </a:r>
                      <a:endParaRPr lang="en-US" sz="1150" noProof="0" dirty="0">
                        <a:solidFill>
                          <a:schemeClr val="tx1"/>
                        </a:solidFill>
                        <a:latin typeface="+mn-lt"/>
                      </a:endParaRPr>
                    </a:p>
                  </a:txBody>
                  <a:tcPr marL="90000" marR="90000" marT="46800" marB="46800" anchor="ctr">
                    <a:solidFill>
                      <a:srgbClr val="E5EBF1"/>
                    </a:solidFill>
                  </a:tcPr>
                </a:tc>
                <a:extLst>
                  <a:ext uri="{0D108BD9-81ED-4DB2-BD59-A6C34878D82A}">
                    <a16:rowId xmlns:a16="http://schemas.microsoft.com/office/drawing/2014/main" val="1031355695"/>
                  </a:ext>
                </a:extLst>
              </a:tr>
              <a:tr h="204633">
                <a:tc>
                  <a:txBody>
                    <a:bodyPr/>
                    <a:lstStyle/>
                    <a:p>
                      <a:pPr algn="l" rtl="0" fontAlgn="ctr">
                        <a:buClr>
                          <a:srgbClr val="000000"/>
                        </a:buClr>
                        <a:buSzPts val="1200"/>
                        <a:buFont typeface="Arial" panose="020B0604020202020204" pitchFamily="34" charset="0"/>
                        <a:buNone/>
                      </a:pPr>
                      <a:r>
                        <a:rPr lang="en-US" sz="1150" b="1" i="0" u="none" strike="noStrike" noProof="0" dirty="0" err="1">
                          <a:solidFill>
                            <a:schemeClr val="tx1"/>
                          </a:solidFill>
                          <a:effectLst/>
                          <a:latin typeface="+mn-lt"/>
                        </a:rPr>
                        <a:t>Roluperidone</a:t>
                      </a:r>
                      <a:r>
                        <a:rPr lang="en-US" sz="1150" b="1" i="0" u="none" strike="noStrike" noProof="0" dirty="0">
                          <a:solidFill>
                            <a:schemeClr val="tx1"/>
                          </a:solidFill>
                          <a:effectLst/>
                          <a:latin typeface="+mn-lt"/>
                        </a:rPr>
                        <a:t> monotherapy</a:t>
                      </a:r>
                      <a:r>
                        <a:rPr lang="en-US" sz="1150" b="0" i="0" u="none" strike="noStrike" baseline="30000" noProof="0" dirty="0">
                          <a:solidFill>
                            <a:schemeClr val="tx1"/>
                          </a:solidFill>
                          <a:effectLst/>
                          <a:latin typeface="+mn-lt"/>
                        </a:rPr>
                        <a:t>4</a:t>
                      </a:r>
                    </a:p>
                  </a:txBody>
                  <a:tcPr marL="90000" marR="90000" marT="46800" marB="46800" anchor="ctr">
                    <a:lnB w="12700" cap="flat" cmpd="sng" algn="ctr">
                      <a:solidFill>
                        <a:schemeClr val="accent5"/>
                      </a:solidFill>
                      <a:prstDash val="solid"/>
                      <a:round/>
                      <a:headEnd type="none" w="med" len="med"/>
                      <a:tailEnd type="none" w="med" len="med"/>
                    </a:lnB>
                    <a:solidFill>
                      <a:schemeClr val="bg1"/>
                    </a:solidFill>
                  </a:tcPr>
                </a:tc>
                <a:tc>
                  <a:txBody>
                    <a:bodyPr/>
                    <a:lstStyle/>
                    <a:p>
                      <a:pPr algn="ctr" rtl="0" fontAlgn="ctr">
                        <a:buClr>
                          <a:srgbClr val="000000"/>
                        </a:buClr>
                        <a:buSzPts val="1200"/>
                        <a:buFont typeface="Arial" panose="020B0604020202020204" pitchFamily="34" charset="0"/>
                        <a:buNone/>
                      </a:pPr>
                      <a:r>
                        <a:rPr lang="en-US" sz="1150" b="0" i="0" u="none" strike="noStrike" noProof="0" dirty="0">
                          <a:solidFill>
                            <a:schemeClr val="tx1"/>
                          </a:solidFill>
                          <a:effectLst/>
                          <a:latin typeface="+mn-lt"/>
                        </a:rPr>
                        <a:t>Negative symptoms</a:t>
                      </a:r>
                    </a:p>
                  </a:txBody>
                  <a:tcPr marL="90000" marR="90000" marT="46800" marB="46800" anchor="ctr">
                    <a:lnB w="12700" cap="flat" cmpd="sng" algn="ctr">
                      <a:solidFill>
                        <a:schemeClr val="accent5"/>
                      </a:solidFill>
                      <a:prstDash val="solid"/>
                      <a:round/>
                      <a:headEnd type="none" w="med" len="med"/>
                      <a:tailEnd type="none" w="med" len="med"/>
                    </a:lnB>
                    <a:solidFill>
                      <a:schemeClr val="bg1"/>
                    </a:solidFill>
                  </a:tcPr>
                </a:tc>
                <a:tc>
                  <a:txBody>
                    <a:bodyPr/>
                    <a:lstStyle/>
                    <a:p>
                      <a:pPr algn="ctr"/>
                      <a:r>
                        <a:rPr lang="en-US" sz="1150" noProof="0" dirty="0">
                          <a:solidFill>
                            <a:schemeClr val="tx1"/>
                          </a:solidFill>
                          <a:latin typeface="+mn-lt"/>
                        </a:rPr>
                        <a:t>5-HT</a:t>
                      </a:r>
                      <a:r>
                        <a:rPr lang="en-US" sz="1150" baseline="-25000" noProof="0" dirty="0">
                          <a:solidFill>
                            <a:schemeClr val="tx1"/>
                          </a:solidFill>
                          <a:latin typeface="+mn-lt"/>
                        </a:rPr>
                        <a:t>2A</a:t>
                      </a:r>
                      <a:r>
                        <a:rPr lang="en-US" sz="1150" noProof="0" dirty="0">
                          <a:solidFill>
                            <a:schemeClr val="tx1"/>
                          </a:solidFill>
                          <a:latin typeface="+mn-lt"/>
                        </a:rPr>
                        <a:t> and sigma-2 receptor antagonist</a:t>
                      </a:r>
                    </a:p>
                  </a:txBody>
                  <a:tcPr marL="90000" marR="90000" marT="46800" marB="46800" anchor="ctr">
                    <a:lnB w="12700" cap="flat" cmpd="sng" algn="ctr">
                      <a:solidFill>
                        <a:schemeClr val="accent5"/>
                      </a:solidFill>
                      <a:prstDash val="solid"/>
                      <a:round/>
                      <a:headEnd type="none" w="med" len="med"/>
                      <a:tailEnd type="none" w="med" len="med"/>
                    </a:lnB>
                    <a:solidFill>
                      <a:schemeClr val="bg1"/>
                    </a:solidFill>
                  </a:tcPr>
                </a:tc>
                <a:extLst>
                  <a:ext uri="{0D108BD9-81ED-4DB2-BD59-A6C34878D82A}">
                    <a16:rowId xmlns:a16="http://schemas.microsoft.com/office/drawing/2014/main" val="3348562832"/>
                  </a:ext>
                </a:extLst>
              </a:tr>
            </a:tbl>
          </a:graphicData>
        </a:graphic>
      </p:graphicFrame>
      <p:sp>
        <p:nvSpPr>
          <p:cNvPr id="7" name="TextBox 6">
            <a:extLst>
              <a:ext uri="{FF2B5EF4-FFF2-40B4-BE49-F238E27FC236}">
                <a16:creationId xmlns:a16="http://schemas.microsoft.com/office/drawing/2014/main" id="{265E5A3D-8725-EA13-11FB-2DDDB40CA264}"/>
              </a:ext>
            </a:extLst>
          </p:cNvPr>
          <p:cNvSpPr txBox="1"/>
          <p:nvPr/>
        </p:nvSpPr>
        <p:spPr>
          <a:xfrm>
            <a:off x="539750" y="5178668"/>
            <a:ext cx="5419723" cy="646986"/>
          </a:xfrm>
          <a:prstGeom prst="roundRect">
            <a:avLst/>
          </a:prstGeom>
          <a:solidFill>
            <a:srgbClr val="D9D1CC"/>
          </a:solidFill>
        </p:spPr>
        <p:txBody>
          <a:bodyPr wrap="square" rtlCol="0">
            <a:spAutoFit/>
          </a:bodyPr>
          <a:lstStyle/>
          <a:p>
            <a:pPr algn="ctr"/>
            <a:r>
              <a:rPr lang="en-US" sz="1600" noProof="0" dirty="0"/>
              <a:t>More antipsychotics with non-dopaminergic mechanisms of action are in the pipeline</a:t>
            </a:r>
            <a:r>
              <a:rPr lang="en-US" sz="1600" baseline="30000" noProof="0" dirty="0"/>
              <a:t>8</a:t>
            </a:r>
          </a:p>
        </p:txBody>
      </p:sp>
    </p:spTree>
    <p:extLst>
      <p:ext uri="{BB962C8B-B14F-4D97-AF65-F5344CB8AC3E}">
        <p14:creationId xmlns:p14="http://schemas.microsoft.com/office/powerpoint/2010/main" val="385392421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B33AA28-AED6-3EC8-1D49-BE9DACE5134A}"/>
            </a:ext>
          </a:extLst>
        </p:cNvPr>
        <p:cNvGrpSpPr/>
        <p:nvPr/>
      </p:nvGrpSpPr>
      <p:grpSpPr>
        <a:xfrm>
          <a:off x="0" y="0"/>
          <a:ext cx="0" cy="0"/>
          <a:chOff x="0" y="0"/>
          <a:chExt cx="0" cy="0"/>
        </a:xfrm>
      </p:grpSpPr>
      <p:sp>
        <p:nvSpPr>
          <p:cNvPr id="12" name="Content Placeholder 3">
            <a:extLst>
              <a:ext uri="{FF2B5EF4-FFF2-40B4-BE49-F238E27FC236}">
                <a16:creationId xmlns:a16="http://schemas.microsoft.com/office/drawing/2014/main" id="{DBC06E4D-BC0A-3733-4830-0630A126C47B}"/>
              </a:ext>
            </a:extLst>
          </p:cNvPr>
          <p:cNvSpPr txBox="1">
            <a:spLocks/>
          </p:cNvSpPr>
          <p:nvPr/>
        </p:nvSpPr>
        <p:spPr>
          <a:xfrm>
            <a:off x="539748" y="5667567"/>
            <a:ext cx="11110915" cy="536237"/>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noProof="0" dirty="0"/>
              <a:t>Novel and emerging treatments with a range of mechanisms of action are in development </a:t>
            </a:r>
          </a:p>
        </p:txBody>
      </p:sp>
      <p:sp>
        <p:nvSpPr>
          <p:cNvPr id="5" name="Text Placeholder 4">
            <a:extLst>
              <a:ext uri="{FF2B5EF4-FFF2-40B4-BE49-F238E27FC236}">
                <a16:creationId xmlns:a16="http://schemas.microsoft.com/office/drawing/2014/main" id="{5308A52E-10E9-583A-8032-DF4841A723B9}"/>
              </a:ext>
            </a:extLst>
          </p:cNvPr>
          <p:cNvSpPr>
            <a:spLocks noGrp="1"/>
          </p:cNvSpPr>
          <p:nvPr>
            <p:ph type="body" sz="quarter" idx="17"/>
          </p:nvPr>
        </p:nvSpPr>
        <p:spPr>
          <a:xfrm>
            <a:off x="539749" y="539750"/>
            <a:ext cx="9213851" cy="266676"/>
          </a:xfrm>
        </p:spPr>
        <p:txBody>
          <a:bodyPr/>
          <a:lstStyle/>
          <a:p>
            <a:r>
              <a:rPr lang="en-US" noProof="0" dirty="0"/>
              <a:t>Schizophrenia </a:t>
            </a:r>
          </a:p>
        </p:txBody>
      </p:sp>
      <p:sp>
        <p:nvSpPr>
          <p:cNvPr id="4" name="Title 3">
            <a:extLst>
              <a:ext uri="{FF2B5EF4-FFF2-40B4-BE49-F238E27FC236}">
                <a16:creationId xmlns:a16="http://schemas.microsoft.com/office/drawing/2014/main" id="{08E5644C-0EE5-EFF0-223E-F7E399EA3F4D}"/>
              </a:ext>
            </a:extLst>
          </p:cNvPr>
          <p:cNvSpPr>
            <a:spLocks noGrp="1"/>
          </p:cNvSpPr>
          <p:nvPr>
            <p:ph type="title"/>
          </p:nvPr>
        </p:nvSpPr>
        <p:spPr>
          <a:xfrm>
            <a:off x="539749" y="814386"/>
            <a:ext cx="9213851" cy="332399"/>
          </a:xfrm>
        </p:spPr>
        <p:txBody>
          <a:bodyPr anchor="t"/>
          <a:lstStyle/>
          <a:p>
            <a:r>
              <a:rPr lang="en-US" noProof="0" dirty="0"/>
              <a:t>Summary</a:t>
            </a:r>
          </a:p>
        </p:txBody>
      </p:sp>
      <p:sp>
        <p:nvSpPr>
          <p:cNvPr id="2" name="Slide Number Placeholder 1">
            <a:extLst>
              <a:ext uri="{FF2B5EF4-FFF2-40B4-BE49-F238E27FC236}">
                <a16:creationId xmlns:a16="http://schemas.microsoft.com/office/drawing/2014/main" id="{0BA408A1-444A-EFF5-6EBC-2FBAE7C205A6}"/>
              </a:ext>
            </a:extLst>
          </p:cNvPr>
          <p:cNvSpPr>
            <a:spLocks noGrp="1"/>
          </p:cNvSpPr>
          <p:nvPr>
            <p:ph type="sldNum" sz="quarter" idx="4"/>
          </p:nvPr>
        </p:nvSpPr>
        <p:spPr>
          <a:xfrm>
            <a:off x="11326690" y="6434112"/>
            <a:ext cx="595310" cy="153888"/>
          </a:xfrm>
        </p:spPr>
        <p:txBody>
          <a:bodyPr/>
          <a:lstStyle/>
          <a:p>
            <a:fld id="{6DBC486D-4FAB-B746-8B02-8D7C842291C6}" type="slidenum">
              <a:rPr lang="en-US" noProof="0" smtClean="0"/>
              <a:pPr/>
              <a:t>42</a:t>
            </a:fld>
            <a:endParaRPr lang="en-US" noProof="0" dirty="0"/>
          </a:p>
        </p:txBody>
      </p:sp>
      <p:sp>
        <p:nvSpPr>
          <p:cNvPr id="6" name="Content Placeholder 3">
            <a:extLst>
              <a:ext uri="{FF2B5EF4-FFF2-40B4-BE49-F238E27FC236}">
                <a16:creationId xmlns:a16="http://schemas.microsoft.com/office/drawing/2014/main" id="{F23DE6B9-4A32-C1D9-499D-03B1F14AB10B}"/>
              </a:ext>
            </a:extLst>
          </p:cNvPr>
          <p:cNvSpPr txBox="1">
            <a:spLocks/>
          </p:cNvSpPr>
          <p:nvPr/>
        </p:nvSpPr>
        <p:spPr>
          <a:xfrm>
            <a:off x="539750" y="1416787"/>
            <a:ext cx="11110913" cy="536237"/>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noProof="0" dirty="0"/>
              <a:t>Schizophrenia is a heterogenous disorder with fluctuating symptoms; treatment should align with the treatment goals in the relevant disease phase, and should account for patient preferences </a:t>
            </a:r>
          </a:p>
        </p:txBody>
      </p:sp>
      <p:sp>
        <p:nvSpPr>
          <p:cNvPr id="7" name="Content Placeholder 3">
            <a:extLst>
              <a:ext uri="{FF2B5EF4-FFF2-40B4-BE49-F238E27FC236}">
                <a16:creationId xmlns:a16="http://schemas.microsoft.com/office/drawing/2014/main" id="{6A322707-7E5E-BA32-0128-309E29FA4563}"/>
              </a:ext>
            </a:extLst>
          </p:cNvPr>
          <p:cNvSpPr txBox="1">
            <a:spLocks/>
          </p:cNvSpPr>
          <p:nvPr/>
        </p:nvSpPr>
        <p:spPr>
          <a:xfrm>
            <a:off x="539748" y="2035251"/>
            <a:ext cx="11110915" cy="1076234"/>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spcBef>
                <a:spcPts val="1200"/>
              </a:spcBef>
            </a:pPr>
            <a:r>
              <a:rPr lang="en-US" noProof="0" dirty="0"/>
              <a:t>There are several factors that should be considered when selecting an antipsychotic drug for the acute treatment of schizophrenia; safety and tolerability may inform a choice when efficacy differences are minimal</a:t>
            </a:r>
          </a:p>
          <a:p>
            <a:pPr lvl="1"/>
            <a:r>
              <a:rPr lang="en-US" noProof="0" dirty="0"/>
              <a:t>The side effect profile of antipsychotic drugs can be leveraged to the needs of individual patients, e.g., an antipsychotic drug with a sedating side effect when sedation is required</a:t>
            </a:r>
          </a:p>
        </p:txBody>
      </p:sp>
      <p:sp>
        <p:nvSpPr>
          <p:cNvPr id="8" name="Content Placeholder 3">
            <a:extLst>
              <a:ext uri="{FF2B5EF4-FFF2-40B4-BE49-F238E27FC236}">
                <a16:creationId xmlns:a16="http://schemas.microsoft.com/office/drawing/2014/main" id="{138626BC-915A-30C4-E233-8912C25CA59B}"/>
              </a:ext>
            </a:extLst>
          </p:cNvPr>
          <p:cNvSpPr txBox="1">
            <a:spLocks/>
          </p:cNvSpPr>
          <p:nvPr/>
        </p:nvSpPr>
        <p:spPr>
          <a:xfrm>
            <a:off x="539748" y="4430640"/>
            <a:ext cx="11110915" cy="536237"/>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noProof="0" dirty="0"/>
              <a:t>Psychotherapeutic and psychosocial treatments may be beneficial, alongside pharmacotherapy</a:t>
            </a:r>
          </a:p>
        </p:txBody>
      </p:sp>
      <p:sp>
        <p:nvSpPr>
          <p:cNvPr id="9" name="Content Placeholder 3">
            <a:extLst>
              <a:ext uri="{FF2B5EF4-FFF2-40B4-BE49-F238E27FC236}">
                <a16:creationId xmlns:a16="http://schemas.microsoft.com/office/drawing/2014/main" id="{CCC1D541-AFDB-E056-461E-9F7612E45D32}"/>
              </a:ext>
            </a:extLst>
          </p:cNvPr>
          <p:cNvSpPr txBox="1">
            <a:spLocks/>
          </p:cNvSpPr>
          <p:nvPr/>
        </p:nvSpPr>
        <p:spPr>
          <a:xfrm>
            <a:off x="539748" y="3193712"/>
            <a:ext cx="11110915" cy="536237"/>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noProof="0" dirty="0"/>
              <a:t>When addressing non-response to antipsychotic treatment, increasing antipsychotic dose is not supported by the evidence</a:t>
            </a:r>
            <a:r>
              <a:rPr lang="en-US" noProof="0" dirty="0">
                <a:solidFill>
                  <a:schemeClr val="tx1"/>
                </a:solidFill>
              </a:rPr>
              <a:t>; overall, data for switching antipsychotic drugs are more promising than increasing the dose</a:t>
            </a:r>
            <a:endParaRPr lang="en-US" strike="sngStrike" noProof="0" dirty="0">
              <a:solidFill>
                <a:schemeClr val="tx1"/>
              </a:solidFill>
            </a:endParaRPr>
          </a:p>
        </p:txBody>
      </p:sp>
      <p:sp>
        <p:nvSpPr>
          <p:cNvPr id="10" name="Content Placeholder 3">
            <a:extLst>
              <a:ext uri="{FF2B5EF4-FFF2-40B4-BE49-F238E27FC236}">
                <a16:creationId xmlns:a16="http://schemas.microsoft.com/office/drawing/2014/main" id="{CC155F8D-A8A6-8F8C-7BCB-E55D7F6B7A1C}"/>
              </a:ext>
            </a:extLst>
          </p:cNvPr>
          <p:cNvSpPr txBox="1">
            <a:spLocks/>
          </p:cNvSpPr>
          <p:nvPr/>
        </p:nvSpPr>
        <p:spPr>
          <a:xfrm>
            <a:off x="539748" y="5049104"/>
            <a:ext cx="11110915" cy="536237"/>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r>
              <a:rPr lang="en-US" noProof="0" dirty="0"/>
              <a:t>Continuous pharmacological treatment at the lowest effective dose is key for relapse prevention, supported by </a:t>
            </a:r>
            <a:br>
              <a:rPr lang="en-US" noProof="0" dirty="0"/>
            </a:br>
            <a:r>
              <a:rPr lang="en-US" noProof="0" dirty="0"/>
              <a:t>non-pharmacological interventions such as psychotherapy</a:t>
            </a:r>
          </a:p>
        </p:txBody>
      </p:sp>
      <p:sp>
        <p:nvSpPr>
          <p:cNvPr id="11" name="Content Placeholder 3">
            <a:extLst>
              <a:ext uri="{FF2B5EF4-FFF2-40B4-BE49-F238E27FC236}">
                <a16:creationId xmlns:a16="http://schemas.microsoft.com/office/drawing/2014/main" id="{757B2776-DEB7-043D-2526-1478F15FA0BD}"/>
              </a:ext>
            </a:extLst>
          </p:cNvPr>
          <p:cNvSpPr txBox="1">
            <a:spLocks/>
          </p:cNvSpPr>
          <p:nvPr/>
        </p:nvSpPr>
        <p:spPr>
          <a:xfrm>
            <a:off x="539748" y="3812176"/>
            <a:ext cx="11110915" cy="536237"/>
          </a:xfrm>
          <a:prstGeom prst="roundRect">
            <a:avLst>
              <a:gd name="adj" fmla="val 7607"/>
            </a:avLst>
          </a:prstGeom>
          <a:solidFill>
            <a:schemeClr val="accent3">
              <a:lumMod val="20000"/>
              <a:lumOff val="80000"/>
            </a:schemeClr>
          </a:solidFill>
        </p:spPr>
        <p:txBody>
          <a:bodyPr vert="horz" lIns="72000" tIns="0" rIns="0" bIns="0" rtlCol="0" anchor="ctr">
            <a:noAutofit/>
          </a:bodyPr>
          <a:lst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lvl="0"/>
            <a:r>
              <a:rPr lang="en-US" noProof="0" dirty="0"/>
              <a:t>Clozapine remains the gold standard for treatment-resistant schizophrenia</a:t>
            </a:r>
            <a:endParaRPr lang="en-US" strike="sngStrike" noProof="0" dirty="0"/>
          </a:p>
        </p:txBody>
      </p:sp>
    </p:spTree>
    <p:extLst>
      <p:ext uri="{BB962C8B-B14F-4D97-AF65-F5344CB8AC3E}">
        <p14:creationId xmlns:p14="http://schemas.microsoft.com/office/powerpoint/2010/main" val="108782059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C1373BB-2F1E-A7F4-E9CC-F7107E479AE3}"/>
            </a:ext>
          </a:extLst>
        </p:cNvPr>
        <p:cNvGrpSpPr/>
        <p:nvPr/>
      </p:nvGrpSpPr>
      <p:grpSpPr>
        <a:xfrm>
          <a:off x="0" y="0"/>
          <a:ext cx="0" cy="0"/>
          <a:chOff x="0" y="0"/>
          <a:chExt cx="0" cy="0"/>
        </a:xfrm>
      </p:grpSpPr>
      <p:sp>
        <p:nvSpPr>
          <p:cNvPr id="5" name="Text Placeholder 4">
            <a:extLst>
              <a:ext uri="{FF2B5EF4-FFF2-40B4-BE49-F238E27FC236}">
                <a16:creationId xmlns:a16="http://schemas.microsoft.com/office/drawing/2014/main" id="{940D6810-DDF9-F7E0-BFCF-6EF962A2C580}"/>
              </a:ext>
            </a:extLst>
          </p:cNvPr>
          <p:cNvSpPr>
            <a:spLocks noGrp="1"/>
          </p:cNvSpPr>
          <p:nvPr>
            <p:ph type="body" sz="quarter" idx="17"/>
          </p:nvPr>
        </p:nvSpPr>
        <p:spPr>
          <a:xfrm>
            <a:off x="539749" y="539750"/>
            <a:ext cx="9213851" cy="266676"/>
          </a:xfrm>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2BF4BD09-753A-4F1A-4094-329A8ADE2525}"/>
              </a:ext>
            </a:extLst>
          </p:cNvPr>
          <p:cNvSpPr>
            <a:spLocks noGrp="1"/>
          </p:cNvSpPr>
          <p:nvPr>
            <p:ph type="title"/>
          </p:nvPr>
        </p:nvSpPr>
        <p:spPr>
          <a:xfrm>
            <a:off x="539749" y="814386"/>
            <a:ext cx="9213851" cy="332399"/>
          </a:xfrm>
        </p:spPr>
        <p:txBody>
          <a:bodyPr anchor="t"/>
          <a:lstStyle/>
          <a:p>
            <a:r>
              <a:rPr lang="en-US" noProof="0" dirty="0"/>
              <a:t>Classification of antipsychotic drugs </a:t>
            </a:r>
          </a:p>
        </p:txBody>
      </p:sp>
      <p:sp>
        <p:nvSpPr>
          <p:cNvPr id="3" name="Content Placeholder 2">
            <a:extLst>
              <a:ext uri="{FF2B5EF4-FFF2-40B4-BE49-F238E27FC236}">
                <a16:creationId xmlns:a16="http://schemas.microsoft.com/office/drawing/2014/main" id="{CCC10EBD-B012-A16E-0887-066ADC14F19E}"/>
              </a:ext>
            </a:extLst>
          </p:cNvPr>
          <p:cNvSpPr>
            <a:spLocks noGrp="1"/>
          </p:cNvSpPr>
          <p:nvPr>
            <p:ph idx="19"/>
          </p:nvPr>
        </p:nvSpPr>
        <p:spPr>
          <a:xfrm>
            <a:off x="539751" y="1416785"/>
            <a:ext cx="5410198" cy="4626829"/>
          </a:xfrm>
          <a:noFill/>
        </p:spPr>
        <p:txBody>
          <a:bodyPr/>
          <a:lstStyle/>
          <a:p>
            <a:pPr marL="0" indent="0">
              <a:buNone/>
            </a:pPr>
            <a:r>
              <a:rPr lang="en-US" b="1" noProof="0" dirty="0"/>
              <a:t>Traditional nomenclature</a:t>
            </a:r>
          </a:p>
          <a:p>
            <a:r>
              <a:rPr lang="en-US" noProof="0" dirty="0"/>
              <a:t>Under traditional nomenclature, </a:t>
            </a:r>
            <a:r>
              <a:rPr lang="en-US" b="1" noProof="0" dirty="0"/>
              <a:t>medication classes </a:t>
            </a:r>
            <a:r>
              <a:rPr lang="en-US" noProof="0" dirty="0"/>
              <a:t>are often </a:t>
            </a:r>
            <a:r>
              <a:rPr lang="en-US" b="1" noProof="0" dirty="0"/>
              <a:t>named according to their indication</a:t>
            </a:r>
            <a:r>
              <a:rPr lang="en-US" b="1" baseline="30000" noProof="0" dirty="0"/>
              <a:t>1</a:t>
            </a:r>
            <a:endParaRPr lang="en-US" b="1" noProof="0" dirty="0"/>
          </a:p>
          <a:p>
            <a:pPr lvl="0"/>
            <a:r>
              <a:rPr lang="en-US" noProof="0" dirty="0"/>
              <a:t>This nomenclature may lead to problems when the </a:t>
            </a:r>
            <a:r>
              <a:rPr lang="en-US" b="1" noProof="0" dirty="0"/>
              <a:t>medication class names do not match the clinical conditions </a:t>
            </a:r>
            <a:r>
              <a:rPr lang="en-US" noProof="0" dirty="0"/>
              <a:t>for which they are prescribed</a:t>
            </a:r>
            <a:r>
              <a:rPr lang="en-US" baseline="30000" noProof="0" dirty="0"/>
              <a:t>1</a:t>
            </a:r>
            <a:endParaRPr lang="en-US" noProof="0" dirty="0"/>
          </a:p>
          <a:p>
            <a:pPr lvl="1"/>
            <a:r>
              <a:rPr lang="en-US" sz="1600" noProof="0" dirty="0"/>
              <a:t>For example, ‘antipsychotics’ may be</a:t>
            </a:r>
            <a:br>
              <a:rPr lang="en-US" sz="1600" noProof="0" dirty="0"/>
            </a:br>
            <a:r>
              <a:rPr lang="en-US" sz="1600" noProof="0" dirty="0"/>
              <a:t>prescribed for depression or anxiety,</a:t>
            </a:r>
            <a:br>
              <a:rPr lang="en-US" sz="1600" noProof="0" dirty="0"/>
            </a:br>
            <a:r>
              <a:rPr lang="en-US" sz="1600" noProof="0" dirty="0"/>
              <a:t>which may cause confusion for</a:t>
            </a:r>
            <a:br>
              <a:rPr lang="en-US" sz="1600" noProof="0" dirty="0"/>
            </a:br>
            <a:r>
              <a:rPr lang="en-US" sz="1600" noProof="0" dirty="0"/>
              <a:t>patients when they do not </a:t>
            </a:r>
            <a:br>
              <a:rPr lang="en-US" sz="1600" noProof="0" dirty="0"/>
            </a:br>
            <a:r>
              <a:rPr lang="en-US" sz="1600" noProof="0" dirty="0"/>
              <a:t>have psychosis</a:t>
            </a:r>
            <a:r>
              <a:rPr lang="en-US" sz="1600" baseline="30000" noProof="0" dirty="0"/>
              <a:t>1</a:t>
            </a:r>
            <a:endParaRPr lang="en-US" sz="1600" noProof="0" dirty="0"/>
          </a:p>
          <a:p>
            <a:pPr marL="180000" lvl="1">
              <a:spcBef>
                <a:spcPts val="1800"/>
              </a:spcBef>
            </a:pPr>
            <a:r>
              <a:rPr lang="en-US" sz="1600" noProof="0" dirty="0"/>
              <a:t>In the case of antipsychotics, categories such</a:t>
            </a:r>
            <a:br>
              <a:rPr lang="en-US" sz="1600" noProof="0" dirty="0"/>
            </a:br>
            <a:r>
              <a:rPr lang="en-US" sz="1600" noProof="0" dirty="0"/>
              <a:t>as </a:t>
            </a:r>
            <a:r>
              <a:rPr lang="en-US" sz="1600" b="1" noProof="0" dirty="0"/>
              <a:t>first-generation</a:t>
            </a:r>
            <a:r>
              <a:rPr lang="en-US" sz="1600" noProof="0" dirty="0"/>
              <a:t> (‘</a:t>
            </a:r>
            <a:r>
              <a:rPr lang="en-US" sz="1600" b="1" noProof="0" dirty="0"/>
              <a:t>typica</a:t>
            </a:r>
            <a:r>
              <a:rPr lang="en-US" sz="1600" noProof="0" dirty="0"/>
              <a:t>l’) and </a:t>
            </a:r>
            <a:r>
              <a:rPr lang="en-US" sz="1600" b="1" noProof="0" dirty="0"/>
              <a:t>second-generation</a:t>
            </a:r>
            <a:r>
              <a:rPr lang="en-US" sz="1600" noProof="0" dirty="0"/>
              <a:t> (‘</a:t>
            </a:r>
            <a:r>
              <a:rPr lang="en-US" sz="1600" b="1" noProof="0" dirty="0"/>
              <a:t>atypical</a:t>
            </a:r>
            <a:r>
              <a:rPr lang="en-US" sz="1600" noProof="0" dirty="0"/>
              <a:t>’), </a:t>
            </a:r>
            <a:r>
              <a:rPr lang="en-US" sz="1600" noProof="0" dirty="0">
                <a:solidFill>
                  <a:schemeClr val="tx1"/>
                </a:solidFill>
              </a:rPr>
              <a:t>or high-potency versus low-potency have also been used, but they may be misleading</a:t>
            </a:r>
            <a:r>
              <a:rPr lang="en-US" sz="1600" baseline="30000" noProof="0" dirty="0">
                <a:solidFill>
                  <a:schemeClr val="tx1"/>
                </a:solidFill>
              </a:rPr>
              <a:t>1–5</a:t>
            </a:r>
            <a:endParaRPr lang="en-US" sz="1600" noProof="0" dirty="0">
              <a:solidFill>
                <a:schemeClr val="tx1"/>
              </a:solidFill>
            </a:endParaRPr>
          </a:p>
          <a:p>
            <a:pPr lvl="0"/>
            <a:endParaRPr lang="en-US" noProof="0" dirty="0"/>
          </a:p>
        </p:txBody>
      </p:sp>
      <p:sp>
        <p:nvSpPr>
          <p:cNvPr id="6" name="Text Placeholder 5">
            <a:extLst>
              <a:ext uri="{FF2B5EF4-FFF2-40B4-BE49-F238E27FC236}">
                <a16:creationId xmlns:a16="http://schemas.microsoft.com/office/drawing/2014/main" id="{8047032F-3CF9-B8D0-8410-B813D33694F3}"/>
              </a:ext>
            </a:extLst>
          </p:cNvPr>
          <p:cNvSpPr>
            <a:spLocks noGrp="1"/>
          </p:cNvSpPr>
          <p:nvPr>
            <p:ph type="body" sz="quarter" idx="18"/>
          </p:nvPr>
        </p:nvSpPr>
        <p:spPr>
          <a:xfrm>
            <a:off x="539749" y="6102000"/>
            <a:ext cx="9213852" cy="619200"/>
          </a:xfrm>
        </p:spPr>
        <p:txBody>
          <a:bodyPr/>
          <a:lstStyle/>
          <a:p>
            <a:r>
              <a:rPr lang="en-US" noProof="0" dirty="0"/>
              <a:t>Zohar et al. </a:t>
            </a:r>
            <a:r>
              <a:rPr lang="en-US" noProof="0" dirty="0" err="1"/>
              <a:t>Eur</a:t>
            </a:r>
            <a:r>
              <a:rPr lang="en-US" noProof="0" dirty="0"/>
              <a:t> </a:t>
            </a:r>
            <a:r>
              <a:rPr lang="en-US" noProof="0" dirty="0" err="1"/>
              <a:t>Neuropsychopharmacol</a:t>
            </a:r>
            <a:r>
              <a:rPr lang="en-US" noProof="0" dirty="0"/>
              <a:t> 2015;25:2318–2325; 2.  Leucht et al. </a:t>
            </a:r>
            <a:r>
              <a:rPr lang="en-US" noProof="0"/>
              <a:t>Lancet 2012;382:951–62</a:t>
            </a:r>
            <a:r>
              <a:rPr lang="en-US" noProof="0" dirty="0"/>
              <a:t>; 3. Kendall. Br J Psych 2011;199:266–268; 4. Bonham &amp; Abbott. J Psych </a:t>
            </a:r>
            <a:r>
              <a:rPr lang="en-US" noProof="0" dirty="0" err="1"/>
              <a:t>Pract</a:t>
            </a:r>
            <a:r>
              <a:rPr lang="en-US" noProof="0" dirty="0"/>
              <a:t> 2008;14:225–231; 5. Miyamoto et al. In: Davis et al. Neuropsychopharmacology: The Fifth Generation of  Progress 2002:775–807.</a:t>
            </a:r>
          </a:p>
        </p:txBody>
      </p:sp>
      <p:sp>
        <p:nvSpPr>
          <p:cNvPr id="32" name="Slide Number Placeholder 31">
            <a:extLst>
              <a:ext uri="{FF2B5EF4-FFF2-40B4-BE49-F238E27FC236}">
                <a16:creationId xmlns:a16="http://schemas.microsoft.com/office/drawing/2014/main" id="{86DBCD3D-22C5-3BE9-B720-EE19387EFB60}"/>
              </a:ext>
            </a:extLst>
          </p:cNvPr>
          <p:cNvSpPr>
            <a:spLocks noGrp="1"/>
          </p:cNvSpPr>
          <p:nvPr>
            <p:ph type="sldNum" sz="quarter" idx="4"/>
          </p:nvPr>
        </p:nvSpPr>
        <p:spPr>
          <a:xfrm>
            <a:off x="11326690" y="6434112"/>
            <a:ext cx="595310" cy="153888"/>
          </a:xfrm>
        </p:spPr>
        <p:txBody>
          <a:bodyPr/>
          <a:lstStyle/>
          <a:p>
            <a:fld id="{6DBC486D-4FAB-B746-8B02-8D7C842291C6}" type="slidenum">
              <a:rPr lang="en-US" noProof="0" smtClean="0"/>
              <a:pPr/>
              <a:t>5</a:t>
            </a:fld>
            <a:endParaRPr lang="en-US" noProof="0" dirty="0"/>
          </a:p>
        </p:txBody>
      </p:sp>
      <p:grpSp>
        <p:nvGrpSpPr>
          <p:cNvPr id="45" name="Group 44">
            <a:extLst>
              <a:ext uri="{FF2B5EF4-FFF2-40B4-BE49-F238E27FC236}">
                <a16:creationId xmlns:a16="http://schemas.microsoft.com/office/drawing/2014/main" id="{17B68797-517D-24D9-5D36-B2010E036849}"/>
              </a:ext>
            </a:extLst>
          </p:cNvPr>
          <p:cNvGrpSpPr/>
          <p:nvPr/>
        </p:nvGrpSpPr>
        <p:grpSpPr>
          <a:xfrm>
            <a:off x="3845803" y="3775557"/>
            <a:ext cx="1916240" cy="964477"/>
            <a:chOff x="2026359" y="5257908"/>
            <a:chExt cx="1916240" cy="964477"/>
          </a:xfrm>
        </p:grpSpPr>
        <p:grpSp>
          <p:nvGrpSpPr>
            <p:cNvPr id="7" name="Group 6">
              <a:extLst>
                <a:ext uri="{FF2B5EF4-FFF2-40B4-BE49-F238E27FC236}">
                  <a16:creationId xmlns:a16="http://schemas.microsoft.com/office/drawing/2014/main" id="{5632614A-E27E-9240-43AC-B940A41C5C19}"/>
                </a:ext>
              </a:extLst>
            </p:cNvPr>
            <p:cNvGrpSpPr/>
            <p:nvPr/>
          </p:nvGrpSpPr>
          <p:grpSpPr>
            <a:xfrm>
              <a:off x="2026359" y="5257908"/>
              <a:ext cx="1554490" cy="964477"/>
              <a:chOff x="1824477" y="4919985"/>
              <a:chExt cx="2121215" cy="1283882"/>
            </a:xfrm>
            <a:solidFill>
              <a:schemeClr val="accent3"/>
            </a:solidFill>
          </p:grpSpPr>
          <p:sp>
            <p:nvSpPr>
              <p:cNvPr id="24" name="Speech Bubble: Rectangle with Corners Rounded 23">
                <a:extLst>
                  <a:ext uri="{FF2B5EF4-FFF2-40B4-BE49-F238E27FC236}">
                    <a16:creationId xmlns:a16="http://schemas.microsoft.com/office/drawing/2014/main" id="{0C0335FF-A940-0978-E893-6BB8C5B27790}"/>
                  </a:ext>
                </a:extLst>
              </p:cNvPr>
              <p:cNvSpPr/>
              <p:nvPr/>
            </p:nvSpPr>
            <p:spPr>
              <a:xfrm>
                <a:off x="3254672" y="4919985"/>
                <a:ext cx="691020" cy="481850"/>
              </a:xfrm>
              <a:prstGeom prst="wedgeRoundRectCallout">
                <a:avLst>
                  <a:gd name="adj1" fmla="val -8998"/>
                  <a:gd name="adj2" fmla="val 89312"/>
                  <a:gd name="adj3" fmla="val 166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noProof="0" dirty="0">
                    <a:solidFill>
                      <a:schemeClr val="bg1"/>
                    </a:solidFill>
                  </a:rPr>
                  <a:t>?</a:t>
                </a:r>
                <a:endParaRPr lang="en-US" b="1" noProof="0" dirty="0">
                  <a:solidFill>
                    <a:schemeClr val="bg1"/>
                  </a:solidFill>
                </a:endParaRPr>
              </a:p>
            </p:txBody>
          </p:sp>
          <p:grpSp>
            <p:nvGrpSpPr>
              <p:cNvPr id="39" name="Group 38">
                <a:extLst>
                  <a:ext uri="{FF2B5EF4-FFF2-40B4-BE49-F238E27FC236}">
                    <a16:creationId xmlns:a16="http://schemas.microsoft.com/office/drawing/2014/main" id="{B5916FF3-58CC-FAEA-C722-82C3DD639F2D}"/>
                  </a:ext>
                </a:extLst>
              </p:cNvPr>
              <p:cNvGrpSpPr/>
              <p:nvPr/>
            </p:nvGrpSpPr>
            <p:grpSpPr>
              <a:xfrm>
                <a:off x="1824477" y="4919985"/>
                <a:ext cx="1264874" cy="1283882"/>
                <a:chOff x="6565629" y="2386375"/>
                <a:chExt cx="1264874" cy="1283882"/>
              </a:xfrm>
              <a:grpFill/>
            </p:grpSpPr>
            <p:pic>
              <p:nvPicPr>
                <p:cNvPr id="33" name="Graphic 32" descr="Doctor male with solid fill">
                  <a:extLst>
                    <a:ext uri="{FF2B5EF4-FFF2-40B4-BE49-F238E27FC236}">
                      <a16:creationId xmlns:a16="http://schemas.microsoft.com/office/drawing/2014/main" id="{1E93BD8D-E238-E514-8B41-C5FADC02939C}"/>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565629" y="2805857"/>
                  <a:ext cx="864399" cy="864400"/>
                </a:xfrm>
                <a:prstGeom prst="rect">
                  <a:avLst/>
                </a:prstGeom>
              </p:spPr>
            </p:pic>
            <p:sp>
              <p:nvSpPr>
                <p:cNvPr id="35" name="Speech Bubble: Rectangle with Corners Rounded 34">
                  <a:extLst>
                    <a:ext uri="{FF2B5EF4-FFF2-40B4-BE49-F238E27FC236}">
                      <a16:creationId xmlns:a16="http://schemas.microsoft.com/office/drawing/2014/main" id="{4DAF1118-0C76-97E8-809B-E9F7E85C1F8A}"/>
                    </a:ext>
                  </a:extLst>
                </p:cNvPr>
                <p:cNvSpPr/>
                <p:nvPr/>
              </p:nvSpPr>
              <p:spPr>
                <a:xfrm>
                  <a:off x="7199949" y="2386375"/>
                  <a:ext cx="630554" cy="481850"/>
                </a:xfrm>
                <a:prstGeom prst="wedgeRoundRectCallout">
                  <a:avLst>
                    <a:gd name="adj1" fmla="val -39350"/>
                    <a:gd name="adj2" fmla="val 82692"/>
                    <a:gd name="adj3" fmla="val 16667"/>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b="1" noProof="0" dirty="0"/>
                </a:p>
              </p:txBody>
            </p:sp>
            <p:pic>
              <p:nvPicPr>
                <p:cNvPr id="37" name="Graphic 36" descr="Medicine outline">
                  <a:extLst>
                    <a:ext uri="{FF2B5EF4-FFF2-40B4-BE49-F238E27FC236}">
                      <a16:creationId xmlns:a16="http://schemas.microsoft.com/office/drawing/2014/main" id="{7299EFE8-C610-9739-785A-CA0E8E304B85}"/>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7296235" y="2411279"/>
                  <a:ext cx="452139" cy="452140"/>
                </a:xfrm>
                <a:prstGeom prst="rect">
                  <a:avLst/>
                </a:prstGeom>
              </p:spPr>
            </p:pic>
          </p:grpSp>
        </p:grpSp>
        <p:pic>
          <p:nvPicPr>
            <p:cNvPr id="44" name="Graphic 43" descr="Male profile with solid fill">
              <a:extLst>
                <a:ext uri="{FF2B5EF4-FFF2-40B4-BE49-F238E27FC236}">
                  <a16:creationId xmlns:a16="http://schemas.microsoft.com/office/drawing/2014/main" id="{A4D19C26-02BF-612E-49F6-CE584F794020}"/>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a:off x="3309141" y="5573030"/>
              <a:ext cx="633458" cy="633458"/>
            </a:xfrm>
            <a:prstGeom prst="rect">
              <a:avLst/>
            </a:prstGeom>
          </p:spPr>
        </p:pic>
      </p:grpSp>
      <p:sp>
        <p:nvSpPr>
          <p:cNvPr id="9" name="Content Placeholder 15">
            <a:extLst>
              <a:ext uri="{FF2B5EF4-FFF2-40B4-BE49-F238E27FC236}">
                <a16:creationId xmlns:a16="http://schemas.microsoft.com/office/drawing/2014/main" id="{309D6B8A-6E6D-A212-621C-0A615CEAF85E}"/>
              </a:ext>
            </a:extLst>
          </p:cNvPr>
          <p:cNvSpPr>
            <a:spLocks noGrp="1"/>
          </p:cNvSpPr>
          <p:nvPr>
            <p:ph sz="half" idx="20"/>
          </p:nvPr>
        </p:nvSpPr>
        <p:spPr>
          <a:xfrm>
            <a:off x="6235703" y="1416785"/>
            <a:ext cx="5410197" cy="4415215"/>
          </a:xfrm>
        </p:spPr>
        <p:txBody>
          <a:bodyPr tIns="270000" bIns="0" anchor="ctr"/>
          <a:lstStyle/>
          <a:p>
            <a:pPr marL="0" indent="0">
              <a:buNone/>
            </a:pPr>
            <a:r>
              <a:rPr lang="en-US" b="1" noProof="0" dirty="0"/>
              <a:t>The Neuroscience-based Nomenclature (</a:t>
            </a:r>
            <a:r>
              <a:rPr lang="en-US" b="1" noProof="0" dirty="0" err="1"/>
              <a:t>NbN</a:t>
            </a:r>
            <a:r>
              <a:rPr lang="en-US" b="1" noProof="0" dirty="0"/>
              <a:t>)</a:t>
            </a:r>
            <a:r>
              <a:rPr lang="en-US" b="1" baseline="30000" noProof="0" dirty="0"/>
              <a:t>1</a:t>
            </a:r>
            <a:endParaRPr lang="en-US" b="1" strike="sngStrike" noProof="0" dirty="0"/>
          </a:p>
          <a:p>
            <a:r>
              <a:rPr lang="en-US" noProof="0" dirty="0">
                <a:solidFill>
                  <a:schemeClr val="tx1"/>
                </a:solidFill>
              </a:rPr>
              <a:t>The Neuroscience-based </a:t>
            </a:r>
            <a:r>
              <a:rPr lang="en-US" noProof="0" dirty="0"/>
              <a:t>nomenclature focuses on naming medications according to their pharmacological domain and mechanism of action</a:t>
            </a:r>
          </a:p>
          <a:p>
            <a:r>
              <a:rPr lang="en-US" noProof="0" dirty="0"/>
              <a:t>Naming antipsychotic drugs based on scientific knowledge may reduce confusion and enhance trust among patients and the public</a:t>
            </a:r>
          </a:p>
          <a:p>
            <a:r>
              <a:rPr lang="en-US" noProof="0" dirty="0" err="1">
                <a:solidFill>
                  <a:schemeClr val="tx1"/>
                </a:solidFill>
              </a:rPr>
              <a:t>NbN</a:t>
            </a:r>
            <a:r>
              <a:rPr lang="en-US" noProof="0" dirty="0">
                <a:solidFill>
                  <a:schemeClr val="tx1"/>
                </a:solidFill>
              </a:rPr>
              <a:t> is available on the </a:t>
            </a:r>
            <a:r>
              <a:rPr lang="en-US" noProof="0" dirty="0" err="1">
                <a:solidFill>
                  <a:schemeClr val="tx1"/>
                </a:solidFill>
              </a:rPr>
              <a:t>NbN</a:t>
            </a:r>
            <a:r>
              <a:rPr lang="en-US" noProof="0" dirty="0">
                <a:solidFill>
                  <a:schemeClr val="tx1"/>
                </a:solidFill>
              </a:rPr>
              <a:t> app, which is a free and convenient tool that will be updated on at least a yearly basis, </a:t>
            </a:r>
            <a:r>
              <a:rPr lang="en-US" dirty="0">
                <a:solidFill>
                  <a:schemeClr val="tx1"/>
                </a:solidFill>
              </a:rPr>
              <a:t>and </a:t>
            </a:r>
            <a:r>
              <a:rPr lang="en-US" noProof="0" dirty="0">
                <a:solidFill>
                  <a:schemeClr val="tx1"/>
                </a:solidFill>
              </a:rPr>
              <a:t>can </a:t>
            </a:r>
            <a:r>
              <a:rPr lang="en-US" noProof="0" dirty="0"/>
              <a:t>be accessed </a:t>
            </a:r>
            <a:r>
              <a:rPr lang="en-US" dirty="0">
                <a:solidFill>
                  <a:schemeClr val="tx1"/>
                </a:solidFill>
              </a:rPr>
              <a:t>using the link below</a:t>
            </a:r>
            <a:r>
              <a:rPr lang="en-US" noProof="0" dirty="0">
                <a:solidFill>
                  <a:schemeClr val="tx1"/>
                </a:solidFill>
              </a:rPr>
              <a:t>:</a:t>
            </a:r>
          </a:p>
          <a:p>
            <a:pPr marL="0" indent="0">
              <a:buNone/>
            </a:pPr>
            <a:r>
              <a:rPr lang="en-US" b="1" dirty="0">
                <a:solidFill>
                  <a:schemeClr val="tx1"/>
                </a:solidFill>
              </a:rPr>
              <a:t>   https://www.nbn.science</a:t>
            </a:r>
            <a:endParaRPr lang="en-US" b="1" noProof="0" dirty="0">
              <a:solidFill>
                <a:schemeClr val="tx1"/>
              </a:solidFill>
            </a:endParaRPr>
          </a:p>
        </p:txBody>
      </p:sp>
    </p:spTree>
    <p:extLst>
      <p:ext uri="{BB962C8B-B14F-4D97-AF65-F5344CB8AC3E}">
        <p14:creationId xmlns:p14="http://schemas.microsoft.com/office/powerpoint/2010/main" val="246955093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2EBA66E-DA0F-E2B9-652C-DF5019D15A0C}"/>
            </a:ext>
          </a:extLst>
        </p:cNvPr>
        <p:cNvGrpSpPr/>
        <p:nvPr/>
      </p:nvGrpSpPr>
      <p:grpSpPr>
        <a:xfrm>
          <a:off x="0" y="0"/>
          <a:ext cx="0" cy="0"/>
          <a:chOff x="0" y="0"/>
          <a:chExt cx="0" cy="0"/>
        </a:xfrm>
      </p:grpSpPr>
      <p:cxnSp>
        <p:nvCxnSpPr>
          <p:cNvPr id="46" name="Straight Connector 45">
            <a:extLst>
              <a:ext uri="{FF2B5EF4-FFF2-40B4-BE49-F238E27FC236}">
                <a16:creationId xmlns:a16="http://schemas.microsoft.com/office/drawing/2014/main" id="{30E302BB-C1F9-55F8-6789-B77F3C72EEBD}"/>
              </a:ext>
            </a:extLst>
          </p:cNvPr>
          <p:cNvCxnSpPr>
            <a:cxnSpLocks/>
          </p:cNvCxnSpPr>
          <p:nvPr/>
        </p:nvCxnSpPr>
        <p:spPr>
          <a:xfrm>
            <a:off x="963354" y="1717964"/>
            <a:ext cx="0" cy="3679374"/>
          </a:xfrm>
          <a:prstGeom prst="line">
            <a:avLst/>
          </a:prstGeom>
          <a:ln w="1905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cxnSp>
        <p:nvCxnSpPr>
          <p:cNvPr id="2" name="Straight Connector 1">
            <a:extLst>
              <a:ext uri="{FF2B5EF4-FFF2-40B4-BE49-F238E27FC236}">
                <a16:creationId xmlns:a16="http://schemas.microsoft.com/office/drawing/2014/main" id="{61C503DB-1DF3-E250-B74D-1CEC14EA17AA}"/>
              </a:ext>
            </a:extLst>
          </p:cNvPr>
          <p:cNvCxnSpPr>
            <a:cxnSpLocks/>
          </p:cNvCxnSpPr>
          <p:nvPr/>
        </p:nvCxnSpPr>
        <p:spPr>
          <a:xfrm>
            <a:off x="7015124" y="1834969"/>
            <a:ext cx="0" cy="3513185"/>
          </a:xfrm>
          <a:prstGeom prst="line">
            <a:avLst/>
          </a:prstGeom>
          <a:ln w="19050">
            <a:solidFill>
              <a:schemeClr val="accent3">
                <a:lumMod val="50000"/>
              </a:schemeClr>
            </a:solidFill>
          </a:ln>
        </p:spPr>
        <p:style>
          <a:lnRef idx="1">
            <a:schemeClr val="accent1"/>
          </a:lnRef>
          <a:fillRef idx="0">
            <a:schemeClr val="accent1"/>
          </a:fillRef>
          <a:effectRef idx="0">
            <a:schemeClr val="accent1"/>
          </a:effectRef>
          <a:fontRef idx="minor">
            <a:schemeClr val="tx1"/>
          </a:fontRef>
        </p:style>
      </p:cxnSp>
      <p:grpSp>
        <p:nvGrpSpPr>
          <p:cNvPr id="50" name="Group 49">
            <a:extLst>
              <a:ext uri="{FF2B5EF4-FFF2-40B4-BE49-F238E27FC236}">
                <a16:creationId xmlns:a16="http://schemas.microsoft.com/office/drawing/2014/main" id="{05255E51-F104-5714-614E-E3F3C50DE363}"/>
              </a:ext>
            </a:extLst>
          </p:cNvPr>
          <p:cNvGrpSpPr/>
          <p:nvPr/>
        </p:nvGrpSpPr>
        <p:grpSpPr>
          <a:xfrm>
            <a:off x="549354" y="2390362"/>
            <a:ext cx="828000" cy="828000"/>
            <a:chOff x="539749" y="2316756"/>
            <a:chExt cx="828000" cy="828000"/>
          </a:xfrm>
        </p:grpSpPr>
        <p:sp>
          <p:nvSpPr>
            <p:cNvPr id="151" name="Flowchart: Connector 150">
              <a:extLst>
                <a:ext uri="{FF2B5EF4-FFF2-40B4-BE49-F238E27FC236}">
                  <a16:creationId xmlns:a16="http://schemas.microsoft.com/office/drawing/2014/main" id="{0BF703F3-C5DC-FED5-27FA-FBAB801117F5}"/>
                </a:ext>
              </a:extLst>
            </p:cNvPr>
            <p:cNvSpPr/>
            <p:nvPr/>
          </p:nvSpPr>
          <p:spPr>
            <a:xfrm>
              <a:off x="539749" y="2316756"/>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ln>
                  <a:solidFill>
                    <a:schemeClr val="tx2"/>
                  </a:solidFill>
                </a:ln>
              </a:endParaRPr>
            </a:p>
          </p:txBody>
        </p:sp>
        <p:pic>
          <p:nvPicPr>
            <p:cNvPr id="102" name="Graphic 101" descr="Clipboard with solid fill">
              <a:extLst>
                <a:ext uri="{FF2B5EF4-FFF2-40B4-BE49-F238E27FC236}">
                  <a16:creationId xmlns:a16="http://schemas.microsoft.com/office/drawing/2014/main" id="{67F6E442-ED87-EDC9-93CB-6E4FF4801E0E}"/>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639317" y="2421194"/>
              <a:ext cx="619125" cy="619125"/>
            </a:xfrm>
            <a:prstGeom prst="rect">
              <a:avLst/>
            </a:prstGeom>
          </p:spPr>
        </p:pic>
      </p:grpSp>
      <p:grpSp>
        <p:nvGrpSpPr>
          <p:cNvPr id="49" name="Group 48">
            <a:extLst>
              <a:ext uri="{FF2B5EF4-FFF2-40B4-BE49-F238E27FC236}">
                <a16:creationId xmlns:a16="http://schemas.microsoft.com/office/drawing/2014/main" id="{5775ED07-D123-7252-3614-A08337A59A68}"/>
              </a:ext>
            </a:extLst>
          </p:cNvPr>
          <p:cNvGrpSpPr/>
          <p:nvPr/>
        </p:nvGrpSpPr>
        <p:grpSpPr>
          <a:xfrm>
            <a:off x="549354" y="3388819"/>
            <a:ext cx="828000" cy="828000"/>
            <a:chOff x="539749" y="3277650"/>
            <a:chExt cx="828000" cy="828000"/>
          </a:xfrm>
        </p:grpSpPr>
        <p:sp>
          <p:nvSpPr>
            <p:cNvPr id="152" name="Flowchart: Connector 151">
              <a:extLst>
                <a:ext uri="{FF2B5EF4-FFF2-40B4-BE49-F238E27FC236}">
                  <a16:creationId xmlns:a16="http://schemas.microsoft.com/office/drawing/2014/main" id="{35A90E27-98C4-699F-ECA2-47D0CD16CBCA}"/>
                </a:ext>
              </a:extLst>
            </p:cNvPr>
            <p:cNvSpPr/>
            <p:nvPr/>
          </p:nvSpPr>
          <p:spPr>
            <a:xfrm>
              <a:off x="539749" y="3277650"/>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ln>
                  <a:solidFill>
                    <a:schemeClr val="tx2"/>
                  </a:solidFill>
                </a:ln>
              </a:endParaRPr>
            </a:p>
          </p:txBody>
        </p:sp>
        <p:pic>
          <p:nvPicPr>
            <p:cNvPr id="104" name="Graphic 103" descr="Link with solid fill">
              <a:extLst>
                <a:ext uri="{FF2B5EF4-FFF2-40B4-BE49-F238E27FC236}">
                  <a16:creationId xmlns:a16="http://schemas.microsoft.com/office/drawing/2014/main" id="{BEBAD21C-D9B8-5C2B-7E47-26CC06684D12}"/>
                </a:ext>
              </a:extLst>
            </p:cNvPr>
            <p:cNvPicPr>
              <a:picLocks noChangeAspect="1"/>
            </p:cNvPicPr>
            <p:nvPr/>
          </p:nvPicPr>
          <p:blipFill>
            <a:blip>
              <a:extLst>
                <a:ext uri="{96DAC541-7B7A-43D3-8B79-37D633B846F1}">
                  <asvg:svgBlip xmlns:asvg="http://schemas.microsoft.com/office/drawing/2016/SVG/main" r:embed="rId4"/>
                </a:ext>
              </a:extLst>
            </a:blip>
            <a:stretch>
              <a:fillRect/>
            </a:stretch>
          </p:blipFill>
          <p:spPr>
            <a:xfrm>
              <a:off x="585279" y="3320910"/>
              <a:ext cx="741481" cy="741481"/>
            </a:xfrm>
            <a:prstGeom prst="rect">
              <a:avLst/>
            </a:prstGeom>
          </p:spPr>
        </p:pic>
      </p:grpSp>
      <p:grpSp>
        <p:nvGrpSpPr>
          <p:cNvPr id="53" name="Group 52">
            <a:extLst>
              <a:ext uri="{FF2B5EF4-FFF2-40B4-BE49-F238E27FC236}">
                <a16:creationId xmlns:a16="http://schemas.microsoft.com/office/drawing/2014/main" id="{27093A97-E9C6-0AB0-18BD-AB98CEFB4B17}"/>
              </a:ext>
            </a:extLst>
          </p:cNvPr>
          <p:cNvGrpSpPr/>
          <p:nvPr/>
        </p:nvGrpSpPr>
        <p:grpSpPr>
          <a:xfrm>
            <a:off x="6601124" y="4387276"/>
            <a:ext cx="828000" cy="828000"/>
            <a:chOff x="6182678" y="4194005"/>
            <a:chExt cx="828000" cy="828000"/>
          </a:xfrm>
        </p:grpSpPr>
        <p:sp>
          <p:nvSpPr>
            <p:cNvPr id="153" name="Flowchart: Connector 152">
              <a:extLst>
                <a:ext uri="{FF2B5EF4-FFF2-40B4-BE49-F238E27FC236}">
                  <a16:creationId xmlns:a16="http://schemas.microsoft.com/office/drawing/2014/main" id="{69CA84DA-A769-556C-944F-40B773C01495}"/>
                </a:ext>
              </a:extLst>
            </p:cNvPr>
            <p:cNvSpPr/>
            <p:nvPr/>
          </p:nvSpPr>
          <p:spPr>
            <a:xfrm>
              <a:off x="6182678" y="4194005"/>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ln>
                  <a:solidFill>
                    <a:schemeClr val="tx2"/>
                  </a:solidFill>
                </a:ln>
              </a:endParaRPr>
            </a:p>
          </p:txBody>
        </p:sp>
        <p:pic>
          <p:nvPicPr>
            <p:cNvPr id="86" name="Graphic 85" descr="Needle with solid fill">
              <a:extLst>
                <a:ext uri="{FF2B5EF4-FFF2-40B4-BE49-F238E27FC236}">
                  <a16:creationId xmlns:a16="http://schemas.microsoft.com/office/drawing/2014/main" id="{197090D9-57B8-1242-8EAA-F31F971B0B19}"/>
                </a:ext>
              </a:extLst>
            </p:cNvPr>
            <p:cNvPicPr>
              <a:picLocks noChangeAspect="1"/>
            </p:cNvPicPr>
            <p:nvPr/>
          </p:nvPicPr>
          <p:blipFill>
            <a:blip>
              <a:extLst>
                <a:ext uri="{96DAC541-7B7A-43D3-8B79-37D633B846F1}">
                  <asvg:svgBlip xmlns:asvg="http://schemas.microsoft.com/office/drawing/2016/SVG/main" r:embed="rId5"/>
                </a:ext>
              </a:extLst>
            </a:blip>
            <a:stretch>
              <a:fillRect/>
            </a:stretch>
          </p:blipFill>
          <p:spPr>
            <a:xfrm rot="16200000">
              <a:off x="6253671" y="4290987"/>
              <a:ext cx="634037" cy="634037"/>
            </a:xfrm>
            <a:prstGeom prst="rect">
              <a:avLst/>
            </a:prstGeom>
          </p:spPr>
        </p:pic>
      </p:grpSp>
      <p:grpSp>
        <p:nvGrpSpPr>
          <p:cNvPr id="48" name="Group 47">
            <a:extLst>
              <a:ext uri="{FF2B5EF4-FFF2-40B4-BE49-F238E27FC236}">
                <a16:creationId xmlns:a16="http://schemas.microsoft.com/office/drawing/2014/main" id="{AA21374A-D51D-CBFF-F624-DDF2C64811B5}"/>
              </a:ext>
            </a:extLst>
          </p:cNvPr>
          <p:cNvGrpSpPr/>
          <p:nvPr/>
        </p:nvGrpSpPr>
        <p:grpSpPr>
          <a:xfrm>
            <a:off x="549354" y="4387276"/>
            <a:ext cx="828000" cy="828000"/>
            <a:chOff x="545738" y="4293049"/>
            <a:chExt cx="828000" cy="828000"/>
          </a:xfrm>
        </p:grpSpPr>
        <p:sp>
          <p:nvSpPr>
            <p:cNvPr id="154" name="Flowchart: Connector 153">
              <a:extLst>
                <a:ext uri="{FF2B5EF4-FFF2-40B4-BE49-F238E27FC236}">
                  <a16:creationId xmlns:a16="http://schemas.microsoft.com/office/drawing/2014/main" id="{A15270BD-8BE3-78AA-2010-2E14BF582119}"/>
                </a:ext>
              </a:extLst>
            </p:cNvPr>
            <p:cNvSpPr/>
            <p:nvPr/>
          </p:nvSpPr>
          <p:spPr>
            <a:xfrm>
              <a:off x="545738" y="4293049"/>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ln>
                  <a:solidFill>
                    <a:schemeClr val="tx2"/>
                  </a:solidFill>
                </a:ln>
              </a:endParaRPr>
            </a:p>
          </p:txBody>
        </p:sp>
        <p:grpSp>
          <p:nvGrpSpPr>
            <p:cNvPr id="30" name="Group 29">
              <a:extLst>
                <a:ext uri="{FF2B5EF4-FFF2-40B4-BE49-F238E27FC236}">
                  <a16:creationId xmlns:a16="http://schemas.microsoft.com/office/drawing/2014/main" id="{CECD0F21-DBE6-0FCD-05AC-FD8F713E9777}"/>
                </a:ext>
              </a:extLst>
            </p:cNvPr>
            <p:cNvGrpSpPr/>
            <p:nvPr/>
          </p:nvGrpSpPr>
          <p:grpSpPr>
            <a:xfrm>
              <a:off x="616728" y="4359255"/>
              <a:ext cx="686832" cy="695588"/>
              <a:chOff x="6234506" y="4250464"/>
              <a:chExt cx="782312" cy="806765"/>
            </a:xfrm>
          </p:grpSpPr>
          <p:pic>
            <p:nvPicPr>
              <p:cNvPr id="120" name="Graphic 119" descr="Scale with solid fill">
                <a:extLst>
                  <a:ext uri="{FF2B5EF4-FFF2-40B4-BE49-F238E27FC236}">
                    <a16:creationId xmlns:a16="http://schemas.microsoft.com/office/drawing/2014/main" id="{36D3075D-C419-5D89-C843-7441745EAFC2}"/>
                  </a:ext>
                </a:extLst>
              </p:cNvPr>
              <p:cNvPicPr>
                <a:picLocks noChangeAspect="1"/>
              </p:cNvPicPr>
              <p:nvPr/>
            </p:nvPicPr>
            <p:blipFill>
              <a:blip>
                <a:extLst>
                  <a:ext uri="{96DAC541-7B7A-43D3-8B79-37D633B846F1}">
                    <asvg:svgBlip xmlns:asvg="http://schemas.microsoft.com/office/drawing/2016/SVG/main" r:embed="rId6"/>
                  </a:ext>
                </a:extLst>
              </a:blip>
              <a:stretch>
                <a:fillRect/>
              </a:stretch>
            </p:blipFill>
            <p:spPr>
              <a:xfrm>
                <a:off x="6234506" y="4421146"/>
                <a:ext cx="282068" cy="282068"/>
              </a:xfrm>
              <a:prstGeom prst="rect">
                <a:avLst/>
              </a:prstGeom>
            </p:spPr>
          </p:pic>
          <p:pic>
            <p:nvPicPr>
              <p:cNvPr id="122" name="Graphic 121" descr="Heart organ with solid fill">
                <a:extLst>
                  <a:ext uri="{FF2B5EF4-FFF2-40B4-BE49-F238E27FC236}">
                    <a16:creationId xmlns:a16="http://schemas.microsoft.com/office/drawing/2014/main" id="{C176B175-DA76-2E53-320C-073C11F5AF90}"/>
                  </a:ext>
                </a:extLst>
              </p:cNvPr>
              <p:cNvPicPr>
                <a:picLocks noChangeAspect="1"/>
              </p:cNvPicPr>
              <p:nvPr/>
            </p:nvPicPr>
            <p:blipFill>
              <a:blip>
                <a:extLst>
                  <a:ext uri="{96DAC541-7B7A-43D3-8B79-37D633B846F1}">
                    <asvg:svgBlip xmlns:asvg="http://schemas.microsoft.com/office/drawing/2016/SVG/main" r:embed="rId7"/>
                  </a:ext>
                </a:extLst>
              </a:blip>
              <a:stretch>
                <a:fillRect/>
              </a:stretch>
            </p:blipFill>
            <p:spPr>
              <a:xfrm>
                <a:off x="6399706" y="4771326"/>
                <a:ext cx="285903" cy="285903"/>
              </a:xfrm>
              <a:prstGeom prst="rect">
                <a:avLst/>
              </a:prstGeom>
            </p:spPr>
          </p:pic>
          <p:pic>
            <p:nvPicPr>
              <p:cNvPr id="124" name="Graphic 123" descr="Kidneys with solid fill">
                <a:extLst>
                  <a:ext uri="{FF2B5EF4-FFF2-40B4-BE49-F238E27FC236}">
                    <a16:creationId xmlns:a16="http://schemas.microsoft.com/office/drawing/2014/main" id="{BF7685AE-C51E-C8BE-F358-E59C88DB03CC}"/>
                  </a:ext>
                </a:extLst>
              </p:cNvPr>
              <p:cNvPicPr>
                <a:picLocks noChangeAspect="1"/>
              </p:cNvPicPr>
              <p:nvPr/>
            </p:nvPicPr>
            <p:blipFill>
              <a:blip>
                <a:extLst>
                  <a:ext uri="{96DAC541-7B7A-43D3-8B79-37D633B846F1}">
                    <asvg:svgBlip xmlns:asvg="http://schemas.microsoft.com/office/drawing/2016/SVG/main" r:embed="rId8"/>
                  </a:ext>
                </a:extLst>
              </a:blip>
              <a:stretch>
                <a:fillRect/>
              </a:stretch>
            </p:blipFill>
            <p:spPr>
              <a:xfrm>
                <a:off x="6487310" y="4250464"/>
                <a:ext cx="361895" cy="361895"/>
              </a:xfrm>
              <a:prstGeom prst="rect">
                <a:avLst/>
              </a:prstGeom>
            </p:spPr>
          </p:pic>
          <p:grpSp>
            <p:nvGrpSpPr>
              <p:cNvPr id="128" name="Group 127">
                <a:extLst>
                  <a:ext uri="{FF2B5EF4-FFF2-40B4-BE49-F238E27FC236}">
                    <a16:creationId xmlns:a16="http://schemas.microsoft.com/office/drawing/2014/main" id="{27A6D94A-173C-FB96-63E5-2096749D6957}"/>
                  </a:ext>
                </a:extLst>
              </p:cNvPr>
              <p:cNvGrpSpPr/>
              <p:nvPr/>
            </p:nvGrpSpPr>
            <p:grpSpPr>
              <a:xfrm>
                <a:off x="6734750" y="4636559"/>
                <a:ext cx="282068" cy="217877"/>
                <a:chOff x="2915717" y="574099"/>
                <a:chExt cx="2410771" cy="1748846"/>
              </a:xfrm>
              <a:solidFill>
                <a:schemeClr val="accent3">
                  <a:lumMod val="50000"/>
                </a:schemeClr>
              </a:solidFill>
            </p:grpSpPr>
            <p:sp>
              <p:nvSpPr>
                <p:cNvPr id="126" name="Freeform: Shape 125">
                  <a:extLst>
                    <a:ext uri="{FF2B5EF4-FFF2-40B4-BE49-F238E27FC236}">
                      <a16:creationId xmlns:a16="http://schemas.microsoft.com/office/drawing/2014/main" id="{6EFD6EBB-D8AD-7844-945B-F0B8934CA3B1}"/>
                    </a:ext>
                  </a:extLst>
                </p:cNvPr>
                <p:cNvSpPr/>
                <p:nvPr/>
              </p:nvSpPr>
              <p:spPr>
                <a:xfrm>
                  <a:off x="2915717" y="585539"/>
                  <a:ext cx="1279118" cy="1737406"/>
                </a:xfrm>
                <a:custGeom>
                  <a:avLst/>
                  <a:gdLst>
                    <a:gd name="csX0" fmla="*/ 4821 w 1256427"/>
                    <a:gd name="csY0" fmla="*/ 659409 h 1770426"/>
                    <a:gd name="csX1" fmla="*/ 165242 w 1256427"/>
                    <a:gd name="csY1" fmla="*/ 1742252 h 1770426"/>
                    <a:gd name="csX2" fmla="*/ 566294 w 1256427"/>
                    <a:gd name="csY2" fmla="*/ 1433441 h 1770426"/>
                    <a:gd name="csX3" fmla="*/ 1083652 w 1256427"/>
                    <a:gd name="csY3" fmla="*/ 1220883 h 1770426"/>
                    <a:gd name="csX4" fmla="*/ 1091673 w 1256427"/>
                    <a:gd name="csY4" fmla="*/ 466904 h 1770426"/>
                    <a:gd name="csX5" fmla="*/ 1244073 w 1256427"/>
                    <a:gd name="csY5" fmla="*/ 69862 h 1770426"/>
                    <a:gd name="csX6" fmla="*/ 1143810 w 1256427"/>
                    <a:gd name="csY6" fmla="*/ 5694 h 1770426"/>
                    <a:gd name="csX7" fmla="*/ 329673 w 1256427"/>
                    <a:gd name="csY7" fmla="*/ 138041 h 1770426"/>
                    <a:gd name="csX8" fmla="*/ 4821 w 1256427"/>
                    <a:gd name="csY8" fmla="*/ 659409 h 1770426"/>
                    <a:gd name="csX0" fmla="*/ 4821 w 1273136"/>
                    <a:gd name="csY0" fmla="*/ 655302 h 1766319"/>
                    <a:gd name="csX1" fmla="*/ 165242 w 1273136"/>
                    <a:gd name="csY1" fmla="*/ 1738145 h 1766319"/>
                    <a:gd name="csX2" fmla="*/ 566294 w 1273136"/>
                    <a:gd name="csY2" fmla="*/ 1429334 h 1766319"/>
                    <a:gd name="csX3" fmla="*/ 1083652 w 1273136"/>
                    <a:gd name="csY3" fmla="*/ 1216776 h 1766319"/>
                    <a:gd name="csX4" fmla="*/ 1091673 w 1273136"/>
                    <a:gd name="csY4" fmla="*/ 462797 h 1766319"/>
                    <a:gd name="csX5" fmla="*/ 1267122 w 1273136"/>
                    <a:gd name="csY5" fmla="*/ 117892 h 1766319"/>
                    <a:gd name="csX6" fmla="*/ 1143810 w 1273136"/>
                    <a:gd name="csY6" fmla="*/ 1587 h 1766319"/>
                    <a:gd name="csX7" fmla="*/ 329673 w 1273136"/>
                    <a:gd name="csY7" fmla="*/ 133934 h 1766319"/>
                    <a:gd name="csX8" fmla="*/ 4821 w 1273136"/>
                    <a:gd name="csY8" fmla="*/ 655302 h 1766319"/>
                    <a:gd name="csX0" fmla="*/ 4821 w 1269501"/>
                    <a:gd name="csY0" fmla="*/ 655255 h 1766272"/>
                    <a:gd name="csX1" fmla="*/ 165242 w 1269501"/>
                    <a:gd name="csY1" fmla="*/ 1738098 h 1766272"/>
                    <a:gd name="csX2" fmla="*/ 566294 w 1269501"/>
                    <a:gd name="csY2" fmla="*/ 1429287 h 1766272"/>
                    <a:gd name="csX3" fmla="*/ 1083652 w 1269501"/>
                    <a:gd name="csY3" fmla="*/ 1216729 h 1766272"/>
                    <a:gd name="csX4" fmla="*/ 1141611 w 1269501"/>
                    <a:gd name="csY4" fmla="*/ 450719 h 1766272"/>
                    <a:gd name="csX5" fmla="*/ 1267122 w 1269501"/>
                    <a:gd name="csY5" fmla="*/ 117845 h 1766272"/>
                    <a:gd name="csX6" fmla="*/ 1143810 w 1269501"/>
                    <a:gd name="csY6" fmla="*/ 1540 h 1766272"/>
                    <a:gd name="csX7" fmla="*/ 329673 w 1269501"/>
                    <a:gd name="csY7" fmla="*/ 133887 h 1766272"/>
                    <a:gd name="csX8" fmla="*/ 4821 w 1269501"/>
                    <a:gd name="csY8" fmla="*/ 655255 h 1766272"/>
                    <a:gd name="csX0" fmla="*/ 5076 w 1269756"/>
                    <a:gd name="csY0" fmla="*/ 655255 h 1768215"/>
                    <a:gd name="csX1" fmla="*/ 165497 w 1269756"/>
                    <a:gd name="csY1" fmla="*/ 1738098 h 1768215"/>
                    <a:gd name="csX2" fmla="*/ 604962 w 1269756"/>
                    <a:gd name="csY2" fmla="*/ 1445329 h 1768215"/>
                    <a:gd name="csX3" fmla="*/ 1083907 w 1269756"/>
                    <a:gd name="csY3" fmla="*/ 1216729 h 1768215"/>
                    <a:gd name="csX4" fmla="*/ 1141866 w 1269756"/>
                    <a:gd name="csY4" fmla="*/ 450719 h 1768215"/>
                    <a:gd name="csX5" fmla="*/ 1267377 w 1269756"/>
                    <a:gd name="csY5" fmla="*/ 117845 h 1768215"/>
                    <a:gd name="csX6" fmla="*/ 1144065 w 1269756"/>
                    <a:gd name="csY6" fmla="*/ 1540 h 1768215"/>
                    <a:gd name="csX7" fmla="*/ 329928 w 1269756"/>
                    <a:gd name="csY7" fmla="*/ 133887 h 1768215"/>
                    <a:gd name="csX8" fmla="*/ 5076 w 1269756"/>
                    <a:gd name="csY8" fmla="*/ 655255 h 1768215"/>
                    <a:gd name="csX0" fmla="*/ 5076 w 1269756"/>
                    <a:gd name="csY0" fmla="*/ 655255 h 1769236"/>
                    <a:gd name="csX1" fmla="*/ 165497 w 1269756"/>
                    <a:gd name="csY1" fmla="*/ 1738098 h 1769236"/>
                    <a:gd name="csX2" fmla="*/ 604962 w 1269756"/>
                    <a:gd name="csY2" fmla="*/ 1445329 h 1769236"/>
                    <a:gd name="csX3" fmla="*/ 980191 w 1269756"/>
                    <a:gd name="csY3" fmla="*/ 1124487 h 1769236"/>
                    <a:gd name="csX4" fmla="*/ 1141866 w 1269756"/>
                    <a:gd name="csY4" fmla="*/ 450719 h 1769236"/>
                    <a:gd name="csX5" fmla="*/ 1267377 w 1269756"/>
                    <a:gd name="csY5" fmla="*/ 117845 h 1769236"/>
                    <a:gd name="csX6" fmla="*/ 1144065 w 1269756"/>
                    <a:gd name="csY6" fmla="*/ 1540 h 1769236"/>
                    <a:gd name="csX7" fmla="*/ 329928 w 1269756"/>
                    <a:gd name="csY7" fmla="*/ 133887 h 1769236"/>
                    <a:gd name="csX8" fmla="*/ 5076 w 1269756"/>
                    <a:gd name="csY8" fmla="*/ 655255 h 1769236"/>
                    <a:gd name="csX0" fmla="*/ 5076 w 1269756"/>
                    <a:gd name="csY0" fmla="*/ 655255 h 1768874"/>
                    <a:gd name="csX1" fmla="*/ 165497 w 1269756"/>
                    <a:gd name="csY1" fmla="*/ 1738098 h 1768874"/>
                    <a:gd name="csX2" fmla="*/ 604962 w 1269756"/>
                    <a:gd name="csY2" fmla="*/ 1445329 h 1768874"/>
                    <a:gd name="csX3" fmla="*/ 1072383 w 1269756"/>
                    <a:gd name="csY3" fmla="*/ 1156571 h 1768874"/>
                    <a:gd name="csX4" fmla="*/ 1141866 w 1269756"/>
                    <a:gd name="csY4" fmla="*/ 450719 h 1768874"/>
                    <a:gd name="csX5" fmla="*/ 1267377 w 1269756"/>
                    <a:gd name="csY5" fmla="*/ 117845 h 1768874"/>
                    <a:gd name="csX6" fmla="*/ 1144065 w 1269756"/>
                    <a:gd name="csY6" fmla="*/ 1540 h 1768874"/>
                    <a:gd name="csX7" fmla="*/ 329928 w 1269756"/>
                    <a:gd name="csY7" fmla="*/ 133887 h 1768874"/>
                    <a:gd name="csX8" fmla="*/ 5076 w 1269756"/>
                    <a:gd name="csY8" fmla="*/ 655255 h 1768874"/>
                    <a:gd name="csX0" fmla="*/ 5076 w 1268094"/>
                    <a:gd name="csY0" fmla="*/ 655317 h 1768936"/>
                    <a:gd name="csX1" fmla="*/ 165497 w 1268094"/>
                    <a:gd name="csY1" fmla="*/ 1738160 h 1768936"/>
                    <a:gd name="csX2" fmla="*/ 604962 w 1268094"/>
                    <a:gd name="csY2" fmla="*/ 1445391 h 1768936"/>
                    <a:gd name="csX3" fmla="*/ 1072383 w 1268094"/>
                    <a:gd name="csY3" fmla="*/ 1156633 h 1768936"/>
                    <a:gd name="csX4" fmla="*/ 1164914 w 1268094"/>
                    <a:gd name="csY4" fmla="*/ 466823 h 1768936"/>
                    <a:gd name="csX5" fmla="*/ 1267377 w 1268094"/>
                    <a:gd name="csY5" fmla="*/ 117907 h 1768936"/>
                    <a:gd name="csX6" fmla="*/ 1144065 w 1268094"/>
                    <a:gd name="csY6" fmla="*/ 1602 h 1768936"/>
                    <a:gd name="csX7" fmla="*/ 329928 w 1268094"/>
                    <a:gd name="csY7" fmla="*/ 133949 h 1768936"/>
                    <a:gd name="csX8" fmla="*/ 5076 w 1268094"/>
                    <a:gd name="csY8" fmla="*/ 655317 h 1768936"/>
                    <a:gd name="csX0" fmla="*/ 5076 w 1268094"/>
                    <a:gd name="csY0" fmla="*/ 655317 h 1768936"/>
                    <a:gd name="csX1" fmla="*/ 165497 w 1268094"/>
                    <a:gd name="csY1" fmla="*/ 1738160 h 1768936"/>
                    <a:gd name="csX2" fmla="*/ 604962 w 1268094"/>
                    <a:gd name="csY2" fmla="*/ 1445391 h 1768936"/>
                    <a:gd name="csX3" fmla="*/ 1072383 w 1268094"/>
                    <a:gd name="csY3" fmla="*/ 1156633 h 1768936"/>
                    <a:gd name="csX4" fmla="*/ 1164914 w 1268094"/>
                    <a:gd name="csY4" fmla="*/ 466823 h 1768936"/>
                    <a:gd name="csX5" fmla="*/ 1267377 w 1268094"/>
                    <a:gd name="csY5" fmla="*/ 117907 h 1768936"/>
                    <a:gd name="csX6" fmla="*/ 1144065 w 1268094"/>
                    <a:gd name="csY6" fmla="*/ 1602 h 1768936"/>
                    <a:gd name="csX7" fmla="*/ 329928 w 1268094"/>
                    <a:gd name="csY7" fmla="*/ 133949 h 1768936"/>
                    <a:gd name="csX8" fmla="*/ 5076 w 1268094"/>
                    <a:gd name="csY8" fmla="*/ 655317 h 1768936"/>
                    <a:gd name="csX0" fmla="*/ 5076 w 1268094"/>
                    <a:gd name="csY0" fmla="*/ 655317 h 1768936"/>
                    <a:gd name="csX1" fmla="*/ 165497 w 1268094"/>
                    <a:gd name="csY1" fmla="*/ 1738160 h 1768936"/>
                    <a:gd name="csX2" fmla="*/ 604962 w 1268094"/>
                    <a:gd name="csY2" fmla="*/ 1445391 h 1768936"/>
                    <a:gd name="csX3" fmla="*/ 1072383 w 1268094"/>
                    <a:gd name="csY3" fmla="*/ 1156633 h 1768936"/>
                    <a:gd name="csX4" fmla="*/ 1164914 w 1268094"/>
                    <a:gd name="csY4" fmla="*/ 466823 h 1768936"/>
                    <a:gd name="csX5" fmla="*/ 1267377 w 1268094"/>
                    <a:gd name="csY5" fmla="*/ 117907 h 1768936"/>
                    <a:gd name="csX6" fmla="*/ 1144065 w 1268094"/>
                    <a:gd name="csY6" fmla="*/ 1602 h 1768936"/>
                    <a:gd name="csX7" fmla="*/ 329928 w 1268094"/>
                    <a:gd name="csY7" fmla="*/ 133949 h 1768936"/>
                    <a:gd name="csX8" fmla="*/ 5076 w 1268094"/>
                    <a:gd name="csY8" fmla="*/ 655317 h 1768936"/>
                    <a:gd name="csX0" fmla="*/ 5076 w 1249063"/>
                    <a:gd name="csY0" fmla="*/ 655425 h 1769044"/>
                    <a:gd name="csX1" fmla="*/ 165497 w 1249063"/>
                    <a:gd name="csY1" fmla="*/ 1738268 h 1769044"/>
                    <a:gd name="csX2" fmla="*/ 604962 w 1249063"/>
                    <a:gd name="csY2" fmla="*/ 1445499 h 1769044"/>
                    <a:gd name="csX3" fmla="*/ 1072383 w 1249063"/>
                    <a:gd name="csY3" fmla="*/ 1156741 h 1769044"/>
                    <a:gd name="csX4" fmla="*/ 1164914 w 1249063"/>
                    <a:gd name="csY4" fmla="*/ 466931 h 1769044"/>
                    <a:gd name="csX5" fmla="*/ 1240487 w 1249063"/>
                    <a:gd name="csY5" fmla="*/ 114004 h 1769044"/>
                    <a:gd name="csX6" fmla="*/ 1144065 w 1249063"/>
                    <a:gd name="csY6" fmla="*/ 1710 h 1769044"/>
                    <a:gd name="csX7" fmla="*/ 329928 w 1249063"/>
                    <a:gd name="csY7" fmla="*/ 134057 h 1769044"/>
                    <a:gd name="csX8" fmla="*/ 5076 w 1249063"/>
                    <a:gd name="csY8" fmla="*/ 655425 h 1769044"/>
                    <a:gd name="csX0" fmla="*/ 5076 w 1256514"/>
                    <a:gd name="csY0" fmla="*/ 655425 h 1769044"/>
                    <a:gd name="csX1" fmla="*/ 165497 w 1256514"/>
                    <a:gd name="csY1" fmla="*/ 1738268 h 1769044"/>
                    <a:gd name="csX2" fmla="*/ 604962 w 1256514"/>
                    <a:gd name="csY2" fmla="*/ 1445499 h 1769044"/>
                    <a:gd name="csX3" fmla="*/ 1072383 w 1256514"/>
                    <a:gd name="csY3" fmla="*/ 1156741 h 1769044"/>
                    <a:gd name="csX4" fmla="*/ 1164914 w 1256514"/>
                    <a:gd name="csY4" fmla="*/ 466931 h 1769044"/>
                    <a:gd name="csX5" fmla="*/ 1252011 w 1256514"/>
                    <a:gd name="csY5" fmla="*/ 114004 h 1769044"/>
                    <a:gd name="csX6" fmla="*/ 1144065 w 1256514"/>
                    <a:gd name="csY6" fmla="*/ 1710 h 1769044"/>
                    <a:gd name="csX7" fmla="*/ 329928 w 1256514"/>
                    <a:gd name="csY7" fmla="*/ 134057 h 1769044"/>
                    <a:gd name="csX8" fmla="*/ 5076 w 1256514"/>
                    <a:gd name="csY8" fmla="*/ 655425 h 1769044"/>
                    <a:gd name="csX0" fmla="*/ 5076 w 1268396"/>
                    <a:gd name="csY0" fmla="*/ 655425 h 1769044"/>
                    <a:gd name="csX1" fmla="*/ 165497 w 1268396"/>
                    <a:gd name="csY1" fmla="*/ 1738268 h 1769044"/>
                    <a:gd name="csX2" fmla="*/ 604962 w 1268396"/>
                    <a:gd name="csY2" fmla="*/ 1445499 h 1769044"/>
                    <a:gd name="csX3" fmla="*/ 1072383 w 1268396"/>
                    <a:gd name="csY3" fmla="*/ 1156741 h 1769044"/>
                    <a:gd name="csX4" fmla="*/ 1164914 w 1268396"/>
                    <a:gd name="csY4" fmla="*/ 466931 h 1769044"/>
                    <a:gd name="csX5" fmla="*/ 1252011 w 1268396"/>
                    <a:gd name="csY5" fmla="*/ 114004 h 1769044"/>
                    <a:gd name="csX6" fmla="*/ 1144065 w 1268396"/>
                    <a:gd name="csY6" fmla="*/ 1710 h 1769044"/>
                    <a:gd name="csX7" fmla="*/ 329928 w 1268396"/>
                    <a:gd name="csY7" fmla="*/ 134057 h 1769044"/>
                    <a:gd name="csX8" fmla="*/ 5076 w 1268396"/>
                    <a:gd name="csY8" fmla="*/ 655425 h 1769044"/>
                    <a:gd name="csX0" fmla="*/ 5076 w 1268396"/>
                    <a:gd name="csY0" fmla="*/ 654992 h 1768611"/>
                    <a:gd name="csX1" fmla="*/ 165497 w 1268396"/>
                    <a:gd name="csY1" fmla="*/ 1737835 h 1768611"/>
                    <a:gd name="csX2" fmla="*/ 604962 w 1268396"/>
                    <a:gd name="csY2" fmla="*/ 1445066 h 1768611"/>
                    <a:gd name="csX3" fmla="*/ 1072383 w 1268396"/>
                    <a:gd name="csY3" fmla="*/ 1156308 h 1768611"/>
                    <a:gd name="csX4" fmla="*/ 1164914 w 1268396"/>
                    <a:gd name="csY4" fmla="*/ 466498 h 1768611"/>
                    <a:gd name="csX5" fmla="*/ 1252011 w 1268396"/>
                    <a:gd name="csY5" fmla="*/ 133624 h 1768611"/>
                    <a:gd name="csX6" fmla="*/ 1144065 w 1268396"/>
                    <a:gd name="csY6" fmla="*/ 1277 h 1768611"/>
                    <a:gd name="csX7" fmla="*/ 329928 w 1268396"/>
                    <a:gd name="csY7" fmla="*/ 133624 h 1768611"/>
                    <a:gd name="csX8" fmla="*/ 5076 w 1268396"/>
                    <a:gd name="csY8" fmla="*/ 654992 h 1768611"/>
                    <a:gd name="csX0" fmla="*/ 5076 w 1255883"/>
                    <a:gd name="csY0" fmla="*/ 654561 h 1768180"/>
                    <a:gd name="csX1" fmla="*/ 165497 w 1255883"/>
                    <a:gd name="csY1" fmla="*/ 1737404 h 1768180"/>
                    <a:gd name="csX2" fmla="*/ 604962 w 1255883"/>
                    <a:gd name="csY2" fmla="*/ 1444635 h 1768180"/>
                    <a:gd name="csX3" fmla="*/ 1072383 w 1255883"/>
                    <a:gd name="csY3" fmla="*/ 1155877 h 1768180"/>
                    <a:gd name="csX4" fmla="*/ 1164914 w 1255883"/>
                    <a:gd name="csY4" fmla="*/ 466067 h 1768180"/>
                    <a:gd name="csX5" fmla="*/ 1225642 w 1255883"/>
                    <a:gd name="csY5" fmla="*/ 225433 h 1768180"/>
                    <a:gd name="csX6" fmla="*/ 1252011 w 1255883"/>
                    <a:gd name="csY6" fmla="*/ 133193 h 1768180"/>
                    <a:gd name="csX7" fmla="*/ 1144065 w 1255883"/>
                    <a:gd name="csY7" fmla="*/ 846 h 1768180"/>
                    <a:gd name="csX8" fmla="*/ 329928 w 1255883"/>
                    <a:gd name="csY8" fmla="*/ 133193 h 1768180"/>
                    <a:gd name="csX9" fmla="*/ 5076 w 1255883"/>
                    <a:gd name="csY9" fmla="*/ 654561 h 1768180"/>
                    <a:gd name="csX0" fmla="*/ 5076 w 1255883"/>
                    <a:gd name="csY0" fmla="*/ 653715 h 1767334"/>
                    <a:gd name="csX1" fmla="*/ 165497 w 1255883"/>
                    <a:gd name="csY1" fmla="*/ 1736558 h 1767334"/>
                    <a:gd name="csX2" fmla="*/ 604962 w 1255883"/>
                    <a:gd name="csY2" fmla="*/ 1443789 h 1767334"/>
                    <a:gd name="csX3" fmla="*/ 1072383 w 1255883"/>
                    <a:gd name="csY3" fmla="*/ 1155031 h 1767334"/>
                    <a:gd name="csX4" fmla="*/ 1164914 w 1255883"/>
                    <a:gd name="csY4" fmla="*/ 465221 h 1767334"/>
                    <a:gd name="csX5" fmla="*/ 1225642 w 1255883"/>
                    <a:gd name="csY5" fmla="*/ 224587 h 1767334"/>
                    <a:gd name="csX6" fmla="*/ 1252011 w 1255883"/>
                    <a:gd name="csY6" fmla="*/ 132347 h 1767334"/>
                    <a:gd name="csX7" fmla="*/ 1144065 w 1255883"/>
                    <a:gd name="csY7" fmla="*/ 0 h 1767334"/>
                    <a:gd name="csX8" fmla="*/ 329928 w 1255883"/>
                    <a:gd name="csY8" fmla="*/ 132347 h 1767334"/>
                    <a:gd name="csX9" fmla="*/ 5076 w 1255883"/>
                    <a:gd name="csY9" fmla="*/ 653715 h 1767334"/>
                    <a:gd name="csX0" fmla="*/ 8024 w 1258831"/>
                    <a:gd name="csY0" fmla="*/ 653715 h 1767334"/>
                    <a:gd name="csX1" fmla="*/ 168445 w 1258831"/>
                    <a:gd name="csY1" fmla="*/ 1736558 h 1767334"/>
                    <a:gd name="csX2" fmla="*/ 607910 w 1258831"/>
                    <a:gd name="csY2" fmla="*/ 1443789 h 1767334"/>
                    <a:gd name="csX3" fmla="*/ 1075331 w 1258831"/>
                    <a:gd name="csY3" fmla="*/ 1155031 h 1767334"/>
                    <a:gd name="csX4" fmla="*/ 1167862 w 1258831"/>
                    <a:gd name="csY4" fmla="*/ 465221 h 1767334"/>
                    <a:gd name="csX5" fmla="*/ 1228590 w 1258831"/>
                    <a:gd name="csY5" fmla="*/ 224587 h 1767334"/>
                    <a:gd name="csX6" fmla="*/ 1254959 w 1258831"/>
                    <a:gd name="csY6" fmla="*/ 132347 h 1767334"/>
                    <a:gd name="csX7" fmla="*/ 1147013 w 1258831"/>
                    <a:gd name="csY7" fmla="*/ 0 h 1767334"/>
                    <a:gd name="csX8" fmla="*/ 390496 w 1258831"/>
                    <a:gd name="csY8" fmla="*/ 216568 h 1767334"/>
                    <a:gd name="csX9" fmla="*/ 8024 w 1258831"/>
                    <a:gd name="csY9" fmla="*/ 653715 h 1767334"/>
                    <a:gd name="csX0" fmla="*/ 6807 w 1257614"/>
                    <a:gd name="csY0" fmla="*/ 653715 h 1767334"/>
                    <a:gd name="csX1" fmla="*/ 167228 w 1257614"/>
                    <a:gd name="csY1" fmla="*/ 1736558 h 1767334"/>
                    <a:gd name="csX2" fmla="*/ 606693 w 1257614"/>
                    <a:gd name="csY2" fmla="*/ 1443789 h 1767334"/>
                    <a:gd name="csX3" fmla="*/ 1074114 w 1257614"/>
                    <a:gd name="csY3" fmla="*/ 1155031 h 1767334"/>
                    <a:gd name="csX4" fmla="*/ 1166645 w 1257614"/>
                    <a:gd name="csY4" fmla="*/ 465221 h 1767334"/>
                    <a:gd name="csX5" fmla="*/ 1227373 w 1257614"/>
                    <a:gd name="csY5" fmla="*/ 224587 h 1767334"/>
                    <a:gd name="csX6" fmla="*/ 1253742 w 1257614"/>
                    <a:gd name="csY6" fmla="*/ 132347 h 1767334"/>
                    <a:gd name="csX7" fmla="*/ 1145796 w 1257614"/>
                    <a:gd name="csY7" fmla="*/ 0 h 1767334"/>
                    <a:gd name="csX8" fmla="*/ 366230 w 1257614"/>
                    <a:gd name="csY8" fmla="*/ 156410 h 1767334"/>
                    <a:gd name="csX9" fmla="*/ 6807 w 1257614"/>
                    <a:gd name="csY9" fmla="*/ 653715 h 1767334"/>
                    <a:gd name="csX0" fmla="*/ 6807 w 1257614"/>
                    <a:gd name="csY0" fmla="*/ 653715 h 1767334"/>
                    <a:gd name="csX1" fmla="*/ 167228 w 1257614"/>
                    <a:gd name="csY1" fmla="*/ 1736558 h 1767334"/>
                    <a:gd name="csX2" fmla="*/ 606693 w 1257614"/>
                    <a:gd name="csY2" fmla="*/ 1443789 h 1767334"/>
                    <a:gd name="csX3" fmla="*/ 1074114 w 1257614"/>
                    <a:gd name="csY3" fmla="*/ 1155031 h 1767334"/>
                    <a:gd name="csX4" fmla="*/ 1166645 w 1257614"/>
                    <a:gd name="csY4" fmla="*/ 465221 h 1767334"/>
                    <a:gd name="csX5" fmla="*/ 1227373 w 1257614"/>
                    <a:gd name="csY5" fmla="*/ 224587 h 1767334"/>
                    <a:gd name="csX6" fmla="*/ 1253742 w 1257614"/>
                    <a:gd name="csY6" fmla="*/ 132347 h 1767334"/>
                    <a:gd name="csX7" fmla="*/ 1145796 w 1257614"/>
                    <a:gd name="csY7" fmla="*/ 0 h 1767334"/>
                    <a:gd name="csX8" fmla="*/ 366230 w 1257614"/>
                    <a:gd name="csY8" fmla="*/ 156410 h 1767334"/>
                    <a:gd name="csX9" fmla="*/ 6807 w 1257614"/>
                    <a:gd name="csY9" fmla="*/ 653715 h 1767334"/>
                    <a:gd name="csX0" fmla="*/ 11689 w 1197193"/>
                    <a:gd name="csY0" fmla="*/ 697831 h 1764833"/>
                    <a:gd name="csX1" fmla="*/ 106807 w 1197193"/>
                    <a:gd name="csY1" fmla="*/ 1736558 h 1764833"/>
                    <a:gd name="csX2" fmla="*/ 546272 w 1197193"/>
                    <a:gd name="csY2" fmla="*/ 1443789 h 1764833"/>
                    <a:gd name="csX3" fmla="*/ 1013693 w 1197193"/>
                    <a:gd name="csY3" fmla="*/ 1155031 h 1764833"/>
                    <a:gd name="csX4" fmla="*/ 1106224 w 1197193"/>
                    <a:gd name="csY4" fmla="*/ 465221 h 1764833"/>
                    <a:gd name="csX5" fmla="*/ 1166952 w 1197193"/>
                    <a:gd name="csY5" fmla="*/ 224587 h 1764833"/>
                    <a:gd name="csX6" fmla="*/ 1193321 w 1197193"/>
                    <a:gd name="csY6" fmla="*/ 132347 h 1764833"/>
                    <a:gd name="csX7" fmla="*/ 1085375 w 1197193"/>
                    <a:gd name="csY7" fmla="*/ 0 h 1764833"/>
                    <a:gd name="csX8" fmla="*/ 305809 w 1197193"/>
                    <a:gd name="csY8" fmla="*/ 156410 h 1764833"/>
                    <a:gd name="csX9" fmla="*/ 11689 w 1197193"/>
                    <a:gd name="csY9" fmla="*/ 697831 h 1764833"/>
                    <a:gd name="csX0" fmla="*/ 9076 w 1221469"/>
                    <a:gd name="csY0" fmla="*/ 749968 h 1761938"/>
                    <a:gd name="csX1" fmla="*/ 131083 w 1221469"/>
                    <a:gd name="csY1" fmla="*/ 1736558 h 1761938"/>
                    <a:gd name="csX2" fmla="*/ 570548 w 1221469"/>
                    <a:gd name="csY2" fmla="*/ 1443789 h 1761938"/>
                    <a:gd name="csX3" fmla="*/ 1037969 w 1221469"/>
                    <a:gd name="csY3" fmla="*/ 1155031 h 1761938"/>
                    <a:gd name="csX4" fmla="*/ 1130500 w 1221469"/>
                    <a:gd name="csY4" fmla="*/ 465221 h 1761938"/>
                    <a:gd name="csX5" fmla="*/ 1191228 w 1221469"/>
                    <a:gd name="csY5" fmla="*/ 224587 h 1761938"/>
                    <a:gd name="csX6" fmla="*/ 1217597 w 1221469"/>
                    <a:gd name="csY6" fmla="*/ 132347 h 1761938"/>
                    <a:gd name="csX7" fmla="*/ 1109651 w 1221469"/>
                    <a:gd name="csY7" fmla="*/ 0 h 1761938"/>
                    <a:gd name="csX8" fmla="*/ 330085 w 1221469"/>
                    <a:gd name="csY8" fmla="*/ 156410 h 1761938"/>
                    <a:gd name="csX9" fmla="*/ 9076 w 1221469"/>
                    <a:gd name="csY9" fmla="*/ 749968 h 1761938"/>
                    <a:gd name="csX0" fmla="*/ 16512 w 1228905"/>
                    <a:gd name="csY0" fmla="*/ 749968 h 1761938"/>
                    <a:gd name="csX1" fmla="*/ 138519 w 1228905"/>
                    <a:gd name="csY1" fmla="*/ 1736558 h 1761938"/>
                    <a:gd name="csX2" fmla="*/ 577984 w 1228905"/>
                    <a:gd name="csY2" fmla="*/ 1443789 h 1761938"/>
                    <a:gd name="csX3" fmla="*/ 1045405 w 1228905"/>
                    <a:gd name="csY3" fmla="*/ 1155031 h 1761938"/>
                    <a:gd name="csX4" fmla="*/ 1137936 w 1228905"/>
                    <a:gd name="csY4" fmla="*/ 465221 h 1761938"/>
                    <a:gd name="csX5" fmla="*/ 1198664 w 1228905"/>
                    <a:gd name="csY5" fmla="*/ 224587 h 1761938"/>
                    <a:gd name="csX6" fmla="*/ 1225033 w 1228905"/>
                    <a:gd name="csY6" fmla="*/ 132347 h 1761938"/>
                    <a:gd name="csX7" fmla="*/ 1117087 w 1228905"/>
                    <a:gd name="csY7" fmla="*/ 0 h 1761938"/>
                    <a:gd name="csX8" fmla="*/ 337521 w 1228905"/>
                    <a:gd name="csY8" fmla="*/ 156410 h 1761938"/>
                    <a:gd name="csX9" fmla="*/ 16512 w 1228905"/>
                    <a:gd name="csY9" fmla="*/ 749968 h 1761938"/>
                    <a:gd name="csX0" fmla="*/ 10515 w 1222908"/>
                    <a:gd name="csY0" fmla="*/ 749968 h 1761938"/>
                    <a:gd name="csX1" fmla="*/ 132522 w 1222908"/>
                    <a:gd name="csY1" fmla="*/ 1736558 h 1761938"/>
                    <a:gd name="csX2" fmla="*/ 571987 w 1222908"/>
                    <a:gd name="csY2" fmla="*/ 1443789 h 1761938"/>
                    <a:gd name="csX3" fmla="*/ 1039408 w 1222908"/>
                    <a:gd name="csY3" fmla="*/ 1155031 h 1761938"/>
                    <a:gd name="csX4" fmla="*/ 1131939 w 1222908"/>
                    <a:gd name="csY4" fmla="*/ 465221 h 1761938"/>
                    <a:gd name="csX5" fmla="*/ 1192667 w 1222908"/>
                    <a:gd name="csY5" fmla="*/ 224587 h 1761938"/>
                    <a:gd name="csX6" fmla="*/ 1219036 w 1222908"/>
                    <a:gd name="csY6" fmla="*/ 132347 h 1761938"/>
                    <a:gd name="csX7" fmla="*/ 1111090 w 1222908"/>
                    <a:gd name="csY7" fmla="*/ 0 h 1761938"/>
                    <a:gd name="csX8" fmla="*/ 331524 w 1222908"/>
                    <a:gd name="csY8" fmla="*/ 156410 h 1761938"/>
                    <a:gd name="csX9" fmla="*/ 10515 w 1222908"/>
                    <a:gd name="csY9" fmla="*/ 749968 h 1761938"/>
                    <a:gd name="csX0" fmla="*/ 10515 w 1222908"/>
                    <a:gd name="csY0" fmla="*/ 749968 h 1761938"/>
                    <a:gd name="csX1" fmla="*/ 132522 w 1222908"/>
                    <a:gd name="csY1" fmla="*/ 1736558 h 1761938"/>
                    <a:gd name="csX2" fmla="*/ 571987 w 1222908"/>
                    <a:gd name="csY2" fmla="*/ 1443789 h 1761938"/>
                    <a:gd name="csX3" fmla="*/ 1039408 w 1222908"/>
                    <a:gd name="csY3" fmla="*/ 1155031 h 1761938"/>
                    <a:gd name="csX4" fmla="*/ 1131939 w 1222908"/>
                    <a:gd name="csY4" fmla="*/ 465221 h 1761938"/>
                    <a:gd name="csX5" fmla="*/ 1192667 w 1222908"/>
                    <a:gd name="csY5" fmla="*/ 224587 h 1761938"/>
                    <a:gd name="csX6" fmla="*/ 1219036 w 1222908"/>
                    <a:gd name="csY6" fmla="*/ 132347 h 1761938"/>
                    <a:gd name="csX7" fmla="*/ 1111090 w 1222908"/>
                    <a:gd name="csY7" fmla="*/ 0 h 1761938"/>
                    <a:gd name="csX8" fmla="*/ 354571 w 1222908"/>
                    <a:gd name="csY8" fmla="*/ 172452 h 1761938"/>
                    <a:gd name="csX9" fmla="*/ 10515 w 1222908"/>
                    <a:gd name="csY9" fmla="*/ 749968 h 1761938"/>
                    <a:gd name="csX0" fmla="*/ 8604 w 1220997"/>
                    <a:gd name="csY0" fmla="*/ 749968 h 1761938"/>
                    <a:gd name="csX1" fmla="*/ 130611 w 1220997"/>
                    <a:gd name="csY1" fmla="*/ 1736558 h 1761938"/>
                    <a:gd name="csX2" fmla="*/ 570076 w 1220997"/>
                    <a:gd name="csY2" fmla="*/ 1443789 h 1761938"/>
                    <a:gd name="csX3" fmla="*/ 1037497 w 1220997"/>
                    <a:gd name="csY3" fmla="*/ 1155031 h 1761938"/>
                    <a:gd name="csX4" fmla="*/ 1130028 w 1220997"/>
                    <a:gd name="csY4" fmla="*/ 465221 h 1761938"/>
                    <a:gd name="csX5" fmla="*/ 1190756 w 1220997"/>
                    <a:gd name="csY5" fmla="*/ 224587 h 1761938"/>
                    <a:gd name="csX6" fmla="*/ 1217125 w 1220997"/>
                    <a:gd name="csY6" fmla="*/ 132347 h 1761938"/>
                    <a:gd name="csX7" fmla="*/ 1109179 w 1220997"/>
                    <a:gd name="csY7" fmla="*/ 0 h 1761938"/>
                    <a:gd name="csX8" fmla="*/ 321930 w 1220997"/>
                    <a:gd name="csY8" fmla="*/ 176462 h 1761938"/>
                    <a:gd name="csX9" fmla="*/ 8604 w 1220997"/>
                    <a:gd name="csY9" fmla="*/ 749968 h 1761938"/>
                    <a:gd name="csX0" fmla="*/ 8604 w 1228233"/>
                    <a:gd name="csY0" fmla="*/ 725905 h 1737875"/>
                    <a:gd name="csX1" fmla="*/ 130611 w 1228233"/>
                    <a:gd name="csY1" fmla="*/ 1712495 h 1737875"/>
                    <a:gd name="csX2" fmla="*/ 570076 w 1228233"/>
                    <a:gd name="csY2" fmla="*/ 1419726 h 1737875"/>
                    <a:gd name="csX3" fmla="*/ 1037497 w 1228233"/>
                    <a:gd name="csY3" fmla="*/ 1130968 h 1737875"/>
                    <a:gd name="csX4" fmla="*/ 1130028 w 1228233"/>
                    <a:gd name="csY4" fmla="*/ 441158 h 1737875"/>
                    <a:gd name="csX5" fmla="*/ 1190756 w 1228233"/>
                    <a:gd name="csY5" fmla="*/ 200524 h 1737875"/>
                    <a:gd name="csX6" fmla="*/ 1217125 w 1228233"/>
                    <a:gd name="csY6" fmla="*/ 108284 h 1737875"/>
                    <a:gd name="csX7" fmla="*/ 1124544 w 1228233"/>
                    <a:gd name="csY7" fmla="*/ 0 h 1737875"/>
                    <a:gd name="csX8" fmla="*/ 321930 w 1228233"/>
                    <a:gd name="csY8" fmla="*/ 152399 h 1737875"/>
                    <a:gd name="csX9" fmla="*/ 8604 w 1228233"/>
                    <a:gd name="csY9" fmla="*/ 725905 h 1737875"/>
                    <a:gd name="csX0" fmla="*/ 8604 w 1246596"/>
                    <a:gd name="csY0" fmla="*/ 725905 h 1737875"/>
                    <a:gd name="csX1" fmla="*/ 130611 w 1246596"/>
                    <a:gd name="csY1" fmla="*/ 1712495 h 1737875"/>
                    <a:gd name="csX2" fmla="*/ 570076 w 1246596"/>
                    <a:gd name="csY2" fmla="*/ 1419726 h 1737875"/>
                    <a:gd name="csX3" fmla="*/ 1037497 w 1246596"/>
                    <a:gd name="csY3" fmla="*/ 1130968 h 1737875"/>
                    <a:gd name="csX4" fmla="*/ 1130028 w 1246596"/>
                    <a:gd name="csY4" fmla="*/ 441158 h 1737875"/>
                    <a:gd name="csX5" fmla="*/ 1190756 w 1246596"/>
                    <a:gd name="csY5" fmla="*/ 200524 h 1737875"/>
                    <a:gd name="csX6" fmla="*/ 1217125 w 1246596"/>
                    <a:gd name="csY6" fmla="*/ 108284 h 1737875"/>
                    <a:gd name="csX7" fmla="*/ 1155274 w 1246596"/>
                    <a:gd name="csY7" fmla="*/ 0 h 1737875"/>
                    <a:gd name="csX8" fmla="*/ 321930 w 1246596"/>
                    <a:gd name="csY8" fmla="*/ 152399 h 1737875"/>
                    <a:gd name="csX9" fmla="*/ 8604 w 1246596"/>
                    <a:gd name="csY9" fmla="*/ 725905 h 1737875"/>
                    <a:gd name="csX0" fmla="*/ 8604 w 1246596"/>
                    <a:gd name="csY0" fmla="*/ 725905 h 1737875"/>
                    <a:gd name="csX1" fmla="*/ 130611 w 1246596"/>
                    <a:gd name="csY1" fmla="*/ 1712495 h 1737875"/>
                    <a:gd name="csX2" fmla="*/ 570076 w 1246596"/>
                    <a:gd name="csY2" fmla="*/ 1419726 h 1737875"/>
                    <a:gd name="csX3" fmla="*/ 1037497 w 1246596"/>
                    <a:gd name="csY3" fmla="*/ 1130968 h 1737875"/>
                    <a:gd name="csX4" fmla="*/ 1064725 w 1246596"/>
                    <a:gd name="csY4" fmla="*/ 741948 h 1737875"/>
                    <a:gd name="csX5" fmla="*/ 1190756 w 1246596"/>
                    <a:gd name="csY5" fmla="*/ 200524 h 1737875"/>
                    <a:gd name="csX6" fmla="*/ 1217125 w 1246596"/>
                    <a:gd name="csY6" fmla="*/ 108284 h 1737875"/>
                    <a:gd name="csX7" fmla="*/ 1155274 w 1246596"/>
                    <a:gd name="csY7" fmla="*/ 0 h 1737875"/>
                    <a:gd name="csX8" fmla="*/ 321930 w 1246596"/>
                    <a:gd name="csY8" fmla="*/ 152399 h 1737875"/>
                    <a:gd name="csX9" fmla="*/ 8604 w 1246596"/>
                    <a:gd name="csY9" fmla="*/ 725905 h 1737875"/>
                    <a:gd name="csX0" fmla="*/ 8604 w 1246596"/>
                    <a:gd name="csY0" fmla="*/ 725905 h 1737406"/>
                    <a:gd name="csX1" fmla="*/ 130611 w 1246596"/>
                    <a:gd name="csY1" fmla="*/ 1712495 h 1737406"/>
                    <a:gd name="csX2" fmla="*/ 570076 w 1246596"/>
                    <a:gd name="csY2" fmla="*/ 1419726 h 1737406"/>
                    <a:gd name="csX3" fmla="*/ 1018290 w 1246596"/>
                    <a:gd name="csY3" fmla="*/ 1179095 h 1737406"/>
                    <a:gd name="csX4" fmla="*/ 1064725 w 1246596"/>
                    <a:gd name="csY4" fmla="*/ 741948 h 1737406"/>
                    <a:gd name="csX5" fmla="*/ 1190756 w 1246596"/>
                    <a:gd name="csY5" fmla="*/ 200524 h 1737406"/>
                    <a:gd name="csX6" fmla="*/ 1217125 w 1246596"/>
                    <a:gd name="csY6" fmla="*/ 108284 h 1737406"/>
                    <a:gd name="csX7" fmla="*/ 1155274 w 1246596"/>
                    <a:gd name="csY7" fmla="*/ 0 h 1737406"/>
                    <a:gd name="csX8" fmla="*/ 321930 w 1246596"/>
                    <a:gd name="csY8" fmla="*/ 152399 h 1737406"/>
                    <a:gd name="csX9" fmla="*/ 8604 w 1246596"/>
                    <a:gd name="csY9" fmla="*/ 725905 h 1737406"/>
                    <a:gd name="csX0" fmla="*/ 8604 w 1246596"/>
                    <a:gd name="csY0" fmla="*/ 725905 h 1737406"/>
                    <a:gd name="csX1" fmla="*/ 130611 w 1246596"/>
                    <a:gd name="csY1" fmla="*/ 1712495 h 1737406"/>
                    <a:gd name="csX2" fmla="*/ 570076 w 1246596"/>
                    <a:gd name="csY2" fmla="*/ 1419726 h 1737406"/>
                    <a:gd name="csX3" fmla="*/ 1018290 w 1246596"/>
                    <a:gd name="csY3" fmla="*/ 1179095 h 1737406"/>
                    <a:gd name="csX4" fmla="*/ 1076249 w 1246596"/>
                    <a:gd name="csY4" fmla="*/ 745958 h 1737406"/>
                    <a:gd name="csX5" fmla="*/ 1190756 w 1246596"/>
                    <a:gd name="csY5" fmla="*/ 200524 h 1737406"/>
                    <a:gd name="csX6" fmla="*/ 1217125 w 1246596"/>
                    <a:gd name="csY6" fmla="*/ 108284 h 1737406"/>
                    <a:gd name="csX7" fmla="*/ 1155274 w 1246596"/>
                    <a:gd name="csY7" fmla="*/ 0 h 1737406"/>
                    <a:gd name="csX8" fmla="*/ 321930 w 1246596"/>
                    <a:gd name="csY8" fmla="*/ 152399 h 1737406"/>
                    <a:gd name="csX9" fmla="*/ 8604 w 1246596"/>
                    <a:gd name="csY9" fmla="*/ 725905 h 1737406"/>
                    <a:gd name="csX0" fmla="*/ 8604 w 1248686"/>
                    <a:gd name="csY0" fmla="*/ 725905 h 1737406"/>
                    <a:gd name="csX1" fmla="*/ 130611 w 1248686"/>
                    <a:gd name="csY1" fmla="*/ 1712495 h 1737406"/>
                    <a:gd name="csX2" fmla="*/ 570076 w 1248686"/>
                    <a:gd name="csY2" fmla="*/ 1419726 h 1737406"/>
                    <a:gd name="csX3" fmla="*/ 1018290 w 1248686"/>
                    <a:gd name="csY3" fmla="*/ 1179095 h 1737406"/>
                    <a:gd name="csX4" fmla="*/ 1076249 w 1248686"/>
                    <a:gd name="csY4" fmla="*/ 745958 h 1737406"/>
                    <a:gd name="csX5" fmla="*/ 1152343 w 1248686"/>
                    <a:gd name="csY5" fmla="*/ 360945 h 1737406"/>
                    <a:gd name="csX6" fmla="*/ 1217125 w 1248686"/>
                    <a:gd name="csY6" fmla="*/ 108284 h 1737406"/>
                    <a:gd name="csX7" fmla="*/ 1155274 w 1248686"/>
                    <a:gd name="csY7" fmla="*/ 0 h 1737406"/>
                    <a:gd name="csX8" fmla="*/ 321930 w 1248686"/>
                    <a:gd name="csY8" fmla="*/ 152399 h 1737406"/>
                    <a:gd name="csX9" fmla="*/ 8604 w 1248686"/>
                    <a:gd name="csY9" fmla="*/ 725905 h 1737406"/>
                    <a:gd name="csX0" fmla="*/ 8604 w 1222612"/>
                    <a:gd name="csY0" fmla="*/ 741947 h 1753448"/>
                    <a:gd name="csX1" fmla="*/ 130611 w 1222612"/>
                    <a:gd name="csY1" fmla="*/ 1728537 h 1753448"/>
                    <a:gd name="csX2" fmla="*/ 570076 w 1222612"/>
                    <a:gd name="csY2" fmla="*/ 1435768 h 1753448"/>
                    <a:gd name="csX3" fmla="*/ 1018290 w 1222612"/>
                    <a:gd name="csY3" fmla="*/ 1195137 h 1753448"/>
                    <a:gd name="csX4" fmla="*/ 1076249 w 1222612"/>
                    <a:gd name="csY4" fmla="*/ 762000 h 1753448"/>
                    <a:gd name="csX5" fmla="*/ 1152343 w 1222612"/>
                    <a:gd name="csY5" fmla="*/ 376987 h 1753448"/>
                    <a:gd name="csX6" fmla="*/ 1217125 w 1222612"/>
                    <a:gd name="csY6" fmla="*/ 124326 h 1753448"/>
                    <a:gd name="csX7" fmla="*/ 993938 w 1222612"/>
                    <a:gd name="csY7" fmla="*/ 0 h 1753448"/>
                    <a:gd name="csX8" fmla="*/ 321930 w 1222612"/>
                    <a:gd name="csY8" fmla="*/ 168441 h 1753448"/>
                    <a:gd name="csX9" fmla="*/ 8604 w 1222612"/>
                    <a:gd name="csY9" fmla="*/ 741947 h 1753448"/>
                    <a:gd name="csX0" fmla="*/ 8604 w 1222612"/>
                    <a:gd name="csY0" fmla="*/ 741947 h 1753448"/>
                    <a:gd name="csX1" fmla="*/ 130611 w 1222612"/>
                    <a:gd name="csY1" fmla="*/ 1728537 h 1753448"/>
                    <a:gd name="csX2" fmla="*/ 570076 w 1222612"/>
                    <a:gd name="csY2" fmla="*/ 1435768 h 1753448"/>
                    <a:gd name="csX3" fmla="*/ 1018290 w 1222612"/>
                    <a:gd name="csY3" fmla="*/ 1195137 h 1753448"/>
                    <a:gd name="csX4" fmla="*/ 1076249 w 1222612"/>
                    <a:gd name="csY4" fmla="*/ 762000 h 1753448"/>
                    <a:gd name="csX5" fmla="*/ 1152343 w 1222612"/>
                    <a:gd name="csY5" fmla="*/ 376987 h 1753448"/>
                    <a:gd name="csX6" fmla="*/ 1217125 w 1222612"/>
                    <a:gd name="csY6" fmla="*/ 124326 h 1753448"/>
                    <a:gd name="csX7" fmla="*/ 993938 w 1222612"/>
                    <a:gd name="csY7" fmla="*/ 0 h 1753448"/>
                    <a:gd name="csX8" fmla="*/ 321930 w 1222612"/>
                    <a:gd name="csY8" fmla="*/ 168441 h 1753448"/>
                    <a:gd name="csX9" fmla="*/ 8604 w 1222612"/>
                    <a:gd name="csY9" fmla="*/ 741947 h 1753448"/>
                    <a:gd name="csX0" fmla="*/ 8604 w 1244599"/>
                    <a:gd name="csY0" fmla="*/ 741947 h 1753448"/>
                    <a:gd name="csX1" fmla="*/ 130611 w 1244599"/>
                    <a:gd name="csY1" fmla="*/ 1728537 h 1753448"/>
                    <a:gd name="csX2" fmla="*/ 570076 w 1244599"/>
                    <a:gd name="csY2" fmla="*/ 1435768 h 1753448"/>
                    <a:gd name="csX3" fmla="*/ 1018290 w 1244599"/>
                    <a:gd name="csY3" fmla="*/ 1195137 h 1753448"/>
                    <a:gd name="csX4" fmla="*/ 1076249 w 1244599"/>
                    <a:gd name="csY4" fmla="*/ 762000 h 1753448"/>
                    <a:gd name="csX5" fmla="*/ 1152343 w 1244599"/>
                    <a:gd name="csY5" fmla="*/ 376987 h 1753448"/>
                    <a:gd name="csX6" fmla="*/ 1240173 w 1244599"/>
                    <a:gd name="csY6" fmla="*/ 84221 h 1753448"/>
                    <a:gd name="csX7" fmla="*/ 993938 w 1244599"/>
                    <a:gd name="csY7" fmla="*/ 0 h 1753448"/>
                    <a:gd name="csX8" fmla="*/ 321930 w 1244599"/>
                    <a:gd name="csY8" fmla="*/ 168441 h 1753448"/>
                    <a:gd name="csX9" fmla="*/ 8604 w 1244599"/>
                    <a:gd name="csY9" fmla="*/ 741947 h 1753448"/>
                    <a:gd name="csX0" fmla="*/ 8604 w 1253741"/>
                    <a:gd name="csY0" fmla="*/ 741947 h 1753448"/>
                    <a:gd name="csX1" fmla="*/ 130611 w 1253741"/>
                    <a:gd name="csY1" fmla="*/ 1728537 h 1753448"/>
                    <a:gd name="csX2" fmla="*/ 570076 w 1253741"/>
                    <a:gd name="csY2" fmla="*/ 1435768 h 1753448"/>
                    <a:gd name="csX3" fmla="*/ 1018290 w 1253741"/>
                    <a:gd name="csY3" fmla="*/ 1195137 h 1753448"/>
                    <a:gd name="csX4" fmla="*/ 1076249 w 1253741"/>
                    <a:gd name="csY4" fmla="*/ 762000 h 1753448"/>
                    <a:gd name="csX5" fmla="*/ 1152343 w 1253741"/>
                    <a:gd name="csY5" fmla="*/ 376987 h 1753448"/>
                    <a:gd name="csX6" fmla="*/ 1240173 w 1253741"/>
                    <a:gd name="csY6" fmla="*/ 84221 h 1753448"/>
                    <a:gd name="csX7" fmla="*/ 993938 w 1253741"/>
                    <a:gd name="csY7" fmla="*/ 0 h 1753448"/>
                    <a:gd name="csX8" fmla="*/ 321930 w 1253741"/>
                    <a:gd name="csY8" fmla="*/ 168441 h 1753448"/>
                    <a:gd name="csX9" fmla="*/ 8604 w 1253741"/>
                    <a:gd name="csY9" fmla="*/ 741947 h 1753448"/>
                    <a:gd name="csX0" fmla="*/ 8604 w 1240279"/>
                    <a:gd name="csY0" fmla="*/ 741947 h 1753448"/>
                    <a:gd name="csX1" fmla="*/ 130611 w 1240279"/>
                    <a:gd name="csY1" fmla="*/ 1728537 h 1753448"/>
                    <a:gd name="csX2" fmla="*/ 570076 w 1240279"/>
                    <a:gd name="csY2" fmla="*/ 1435768 h 1753448"/>
                    <a:gd name="csX3" fmla="*/ 1018290 w 1240279"/>
                    <a:gd name="csY3" fmla="*/ 1195137 h 1753448"/>
                    <a:gd name="csX4" fmla="*/ 1076249 w 1240279"/>
                    <a:gd name="csY4" fmla="*/ 762000 h 1753448"/>
                    <a:gd name="csX5" fmla="*/ 1152343 w 1240279"/>
                    <a:gd name="csY5" fmla="*/ 376987 h 1753448"/>
                    <a:gd name="csX6" fmla="*/ 1240173 w 1240279"/>
                    <a:gd name="csY6" fmla="*/ 84221 h 1753448"/>
                    <a:gd name="csX7" fmla="*/ 993938 w 1240279"/>
                    <a:gd name="csY7" fmla="*/ 0 h 1753448"/>
                    <a:gd name="csX8" fmla="*/ 321930 w 1240279"/>
                    <a:gd name="csY8" fmla="*/ 168441 h 1753448"/>
                    <a:gd name="csX9" fmla="*/ 8604 w 1240279"/>
                    <a:gd name="csY9" fmla="*/ 741947 h 1753448"/>
                    <a:gd name="csX0" fmla="*/ 8604 w 1242411"/>
                    <a:gd name="csY0" fmla="*/ 741947 h 1753448"/>
                    <a:gd name="csX1" fmla="*/ 130611 w 1242411"/>
                    <a:gd name="csY1" fmla="*/ 1728537 h 1753448"/>
                    <a:gd name="csX2" fmla="*/ 570076 w 1242411"/>
                    <a:gd name="csY2" fmla="*/ 1435768 h 1753448"/>
                    <a:gd name="csX3" fmla="*/ 1018290 w 1242411"/>
                    <a:gd name="csY3" fmla="*/ 1195137 h 1753448"/>
                    <a:gd name="csX4" fmla="*/ 1076249 w 1242411"/>
                    <a:gd name="csY4" fmla="*/ 762000 h 1753448"/>
                    <a:gd name="csX5" fmla="*/ 1117771 w 1242411"/>
                    <a:gd name="csY5" fmla="*/ 376987 h 1753448"/>
                    <a:gd name="csX6" fmla="*/ 1240173 w 1242411"/>
                    <a:gd name="csY6" fmla="*/ 84221 h 1753448"/>
                    <a:gd name="csX7" fmla="*/ 993938 w 1242411"/>
                    <a:gd name="csY7" fmla="*/ 0 h 1753448"/>
                    <a:gd name="csX8" fmla="*/ 321930 w 1242411"/>
                    <a:gd name="csY8" fmla="*/ 168441 h 1753448"/>
                    <a:gd name="csX9" fmla="*/ 8604 w 1242411"/>
                    <a:gd name="csY9" fmla="*/ 741947 h 1753448"/>
                    <a:gd name="csX0" fmla="*/ 8604 w 1243731"/>
                    <a:gd name="csY0" fmla="*/ 741947 h 1753448"/>
                    <a:gd name="csX1" fmla="*/ 130611 w 1243731"/>
                    <a:gd name="csY1" fmla="*/ 1728537 h 1753448"/>
                    <a:gd name="csX2" fmla="*/ 570076 w 1243731"/>
                    <a:gd name="csY2" fmla="*/ 1435768 h 1753448"/>
                    <a:gd name="csX3" fmla="*/ 1018290 w 1243731"/>
                    <a:gd name="csY3" fmla="*/ 1195137 h 1753448"/>
                    <a:gd name="csX4" fmla="*/ 1076249 w 1243731"/>
                    <a:gd name="csY4" fmla="*/ 762000 h 1753448"/>
                    <a:gd name="csX5" fmla="*/ 1140819 w 1243731"/>
                    <a:gd name="csY5" fmla="*/ 380997 h 1753448"/>
                    <a:gd name="csX6" fmla="*/ 1240173 w 1243731"/>
                    <a:gd name="csY6" fmla="*/ 84221 h 1753448"/>
                    <a:gd name="csX7" fmla="*/ 993938 w 1243731"/>
                    <a:gd name="csY7" fmla="*/ 0 h 1753448"/>
                    <a:gd name="csX8" fmla="*/ 321930 w 1243731"/>
                    <a:gd name="csY8" fmla="*/ 168441 h 1753448"/>
                    <a:gd name="csX9" fmla="*/ 8604 w 1243731"/>
                    <a:gd name="csY9" fmla="*/ 741947 h 1753448"/>
                    <a:gd name="csX0" fmla="*/ 8604 w 1243731"/>
                    <a:gd name="csY0" fmla="*/ 741947 h 1753448"/>
                    <a:gd name="csX1" fmla="*/ 130611 w 1243731"/>
                    <a:gd name="csY1" fmla="*/ 1728537 h 1753448"/>
                    <a:gd name="csX2" fmla="*/ 570076 w 1243731"/>
                    <a:gd name="csY2" fmla="*/ 1435768 h 1753448"/>
                    <a:gd name="csX3" fmla="*/ 1018290 w 1243731"/>
                    <a:gd name="csY3" fmla="*/ 1195137 h 1753448"/>
                    <a:gd name="csX4" fmla="*/ 1064725 w 1243731"/>
                    <a:gd name="csY4" fmla="*/ 762000 h 1753448"/>
                    <a:gd name="csX5" fmla="*/ 1140819 w 1243731"/>
                    <a:gd name="csY5" fmla="*/ 380997 h 1753448"/>
                    <a:gd name="csX6" fmla="*/ 1240173 w 1243731"/>
                    <a:gd name="csY6" fmla="*/ 84221 h 1753448"/>
                    <a:gd name="csX7" fmla="*/ 993938 w 1243731"/>
                    <a:gd name="csY7" fmla="*/ 0 h 1753448"/>
                    <a:gd name="csX8" fmla="*/ 321930 w 1243731"/>
                    <a:gd name="csY8" fmla="*/ 168441 h 1753448"/>
                    <a:gd name="csX9" fmla="*/ 8604 w 1243731"/>
                    <a:gd name="csY9" fmla="*/ 741947 h 1753448"/>
                    <a:gd name="csX0" fmla="*/ 8604 w 1225157"/>
                    <a:gd name="csY0" fmla="*/ 741947 h 1753448"/>
                    <a:gd name="csX1" fmla="*/ 130611 w 1225157"/>
                    <a:gd name="csY1" fmla="*/ 1728537 h 1753448"/>
                    <a:gd name="csX2" fmla="*/ 570076 w 1225157"/>
                    <a:gd name="csY2" fmla="*/ 1435768 h 1753448"/>
                    <a:gd name="csX3" fmla="*/ 1018290 w 1225157"/>
                    <a:gd name="csY3" fmla="*/ 1195137 h 1753448"/>
                    <a:gd name="csX4" fmla="*/ 1064725 w 1225157"/>
                    <a:gd name="csY4" fmla="*/ 762000 h 1753448"/>
                    <a:gd name="csX5" fmla="*/ 1140819 w 1225157"/>
                    <a:gd name="csY5" fmla="*/ 380997 h 1753448"/>
                    <a:gd name="csX6" fmla="*/ 1220966 w 1225157"/>
                    <a:gd name="csY6" fmla="*/ 88231 h 1753448"/>
                    <a:gd name="csX7" fmla="*/ 993938 w 1225157"/>
                    <a:gd name="csY7" fmla="*/ 0 h 1753448"/>
                    <a:gd name="csX8" fmla="*/ 321930 w 1225157"/>
                    <a:gd name="csY8" fmla="*/ 168441 h 1753448"/>
                    <a:gd name="csX9" fmla="*/ 8604 w 1225157"/>
                    <a:gd name="csY9" fmla="*/ 741947 h 1753448"/>
                    <a:gd name="csX0" fmla="*/ 8604 w 1226255"/>
                    <a:gd name="csY0" fmla="*/ 741947 h 1753448"/>
                    <a:gd name="csX1" fmla="*/ 130611 w 1226255"/>
                    <a:gd name="csY1" fmla="*/ 1728537 h 1753448"/>
                    <a:gd name="csX2" fmla="*/ 570076 w 1226255"/>
                    <a:gd name="csY2" fmla="*/ 1435768 h 1753448"/>
                    <a:gd name="csX3" fmla="*/ 1018290 w 1226255"/>
                    <a:gd name="csY3" fmla="*/ 1195137 h 1753448"/>
                    <a:gd name="csX4" fmla="*/ 1064725 w 1226255"/>
                    <a:gd name="csY4" fmla="*/ 762000 h 1753448"/>
                    <a:gd name="csX5" fmla="*/ 1140819 w 1226255"/>
                    <a:gd name="csY5" fmla="*/ 380997 h 1753448"/>
                    <a:gd name="csX6" fmla="*/ 1220966 w 1226255"/>
                    <a:gd name="csY6" fmla="*/ 88231 h 1753448"/>
                    <a:gd name="csX7" fmla="*/ 993938 w 1226255"/>
                    <a:gd name="csY7" fmla="*/ 0 h 1753448"/>
                    <a:gd name="csX8" fmla="*/ 321930 w 1226255"/>
                    <a:gd name="csY8" fmla="*/ 168441 h 1753448"/>
                    <a:gd name="csX9" fmla="*/ 8604 w 1226255"/>
                    <a:gd name="csY9" fmla="*/ 741947 h 1753448"/>
                    <a:gd name="csX0" fmla="*/ 8604 w 1225157"/>
                    <a:gd name="csY0" fmla="*/ 725905 h 1737406"/>
                    <a:gd name="csX1" fmla="*/ 130611 w 1225157"/>
                    <a:gd name="csY1" fmla="*/ 1712495 h 1737406"/>
                    <a:gd name="csX2" fmla="*/ 570076 w 1225157"/>
                    <a:gd name="csY2" fmla="*/ 1419726 h 1737406"/>
                    <a:gd name="csX3" fmla="*/ 1018290 w 1225157"/>
                    <a:gd name="csY3" fmla="*/ 1179095 h 1737406"/>
                    <a:gd name="csX4" fmla="*/ 1064725 w 1225157"/>
                    <a:gd name="csY4" fmla="*/ 745958 h 1737406"/>
                    <a:gd name="csX5" fmla="*/ 1140819 w 1225157"/>
                    <a:gd name="csY5" fmla="*/ 364955 h 1737406"/>
                    <a:gd name="csX6" fmla="*/ 1220966 w 1225157"/>
                    <a:gd name="csY6" fmla="*/ 72189 h 1737406"/>
                    <a:gd name="csX7" fmla="*/ 993938 w 1225157"/>
                    <a:gd name="csY7" fmla="*/ 0 h 1737406"/>
                    <a:gd name="csX8" fmla="*/ 321930 w 1225157"/>
                    <a:gd name="csY8" fmla="*/ 152399 h 1737406"/>
                    <a:gd name="csX9" fmla="*/ 8604 w 1225157"/>
                    <a:gd name="csY9" fmla="*/ 725905 h 1737406"/>
                    <a:gd name="csX0" fmla="*/ 8604 w 1225157"/>
                    <a:gd name="csY0" fmla="*/ 725905 h 1737406"/>
                    <a:gd name="csX1" fmla="*/ 130611 w 1225157"/>
                    <a:gd name="csY1" fmla="*/ 1712495 h 1737406"/>
                    <a:gd name="csX2" fmla="*/ 570076 w 1225157"/>
                    <a:gd name="csY2" fmla="*/ 1419726 h 1737406"/>
                    <a:gd name="csX3" fmla="*/ 1018290 w 1225157"/>
                    <a:gd name="csY3" fmla="*/ 1179095 h 1737406"/>
                    <a:gd name="csX4" fmla="*/ 1064725 w 1225157"/>
                    <a:gd name="csY4" fmla="*/ 745958 h 1737406"/>
                    <a:gd name="csX5" fmla="*/ 1140819 w 1225157"/>
                    <a:gd name="csY5" fmla="*/ 364955 h 1737406"/>
                    <a:gd name="csX6" fmla="*/ 1220966 w 1225157"/>
                    <a:gd name="csY6" fmla="*/ 72189 h 1737406"/>
                    <a:gd name="csX7" fmla="*/ 993938 w 1225157"/>
                    <a:gd name="csY7" fmla="*/ 0 h 1737406"/>
                    <a:gd name="csX8" fmla="*/ 321930 w 1225157"/>
                    <a:gd name="csY8" fmla="*/ 152399 h 1737406"/>
                    <a:gd name="csX9" fmla="*/ 8604 w 1225157"/>
                    <a:gd name="csY9" fmla="*/ 725905 h 1737406"/>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 ang="0">
                      <a:pos x="csX8" y="csY8"/>
                    </a:cxn>
                    <a:cxn ang="0">
                      <a:pos x="csX9" y="csY9"/>
                    </a:cxn>
                  </a:cxnLst>
                  <a:rect l="l" t="t" r="r" b="b"/>
                  <a:pathLst>
                    <a:path w="1225157" h="1737406">
                      <a:moveTo>
                        <a:pt x="8604" y="725905"/>
                      </a:moveTo>
                      <a:cubicBezTo>
                        <a:pt x="-23282" y="985921"/>
                        <a:pt x="37032" y="1596858"/>
                        <a:pt x="130611" y="1712495"/>
                      </a:cubicBezTo>
                      <a:cubicBezTo>
                        <a:pt x="224190" y="1828132"/>
                        <a:pt x="422130" y="1508626"/>
                        <a:pt x="570076" y="1419726"/>
                      </a:cubicBezTo>
                      <a:cubicBezTo>
                        <a:pt x="718023" y="1330826"/>
                        <a:pt x="935849" y="1291390"/>
                        <a:pt x="1018290" y="1179095"/>
                      </a:cubicBezTo>
                      <a:cubicBezTo>
                        <a:pt x="1100731" y="1066800"/>
                        <a:pt x="1044304" y="881648"/>
                        <a:pt x="1064725" y="745958"/>
                      </a:cubicBezTo>
                      <a:cubicBezTo>
                        <a:pt x="1085146" y="610268"/>
                        <a:pt x="1126303" y="420434"/>
                        <a:pt x="1140819" y="364955"/>
                      </a:cubicBezTo>
                      <a:cubicBezTo>
                        <a:pt x="1155335" y="309476"/>
                        <a:pt x="1245446" y="133015"/>
                        <a:pt x="1220966" y="72189"/>
                      </a:cubicBezTo>
                      <a:cubicBezTo>
                        <a:pt x="1196486" y="11363"/>
                        <a:pt x="1211639" y="16710"/>
                        <a:pt x="993938" y="0"/>
                      </a:cubicBezTo>
                      <a:cubicBezTo>
                        <a:pt x="841538" y="11363"/>
                        <a:pt x="486152" y="31415"/>
                        <a:pt x="321930" y="152399"/>
                      </a:cubicBezTo>
                      <a:cubicBezTo>
                        <a:pt x="157708" y="273383"/>
                        <a:pt x="40490" y="465889"/>
                        <a:pt x="8604" y="725905"/>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127" name="Freeform: Shape 126">
                  <a:extLst>
                    <a:ext uri="{FF2B5EF4-FFF2-40B4-BE49-F238E27FC236}">
                      <a16:creationId xmlns:a16="http://schemas.microsoft.com/office/drawing/2014/main" id="{651CA2E5-0523-ADF6-93AC-E5ECF31847F8}"/>
                    </a:ext>
                  </a:extLst>
                </p:cNvPr>
                <p:cNvSpPr/>
                <p:nvPr/>
              </p:nvSpPr>
              <p:spPr>
                <a:xfrm>
                  <a:off x="4070325" y="574099"/>
                  <a:ext cx="1256163" cy="998477"/>
                </a:xfrm>
                <a:custGeom>
                  <a:avLst/>
                  <a:gdLst>
                    <a:gd name="csX0" fmla="*/ 216928 w 1256163"/>
                    <a:gd name="csY0" fmla="*/ 83627 h 998477"/>
                    <a:gd name="csX1" fmla="*/ 8380 w 1256163"/>
                    <a:gd name="csY1" fmla="*/ 717290 h 998477"/>
                    <a:gd name="csX2" fmla="*/ 108643 w 1256163"/>
                    <a:gd name="csY2" fmla="*/ 998027 h 998477"/>
                    <a:gd name="csX3" fmla="*/ 706212 w 1256163"/>
                    <a:gd name="csY3" fmla="*/ 661143 h 998477"/>
                    <a:gd name="csX4" fmla="*/ 938822 w 1256163"/>
                    <a:gd name="csY4" fmla="*/ 384417 h 998477"/>
                    <a:gd name="csX5" fmla="*/ 1255654 w 1256163"/>
                    <a:gd name="csY5" fmla="*/ 123733 h 998477"/>
                    <a:gd name="csX6" fmla="*/ 990959 w 1256163"/>
                    <a:gd name="csY6" fmla="*/ 11438 h 998477"/>
                    <a:gd name="csX7" fmla="*/ 216928 w 1256163"/>
                    <a:gd name="csY7" fmla="*/ 83627 h 998477"/>
                  </a:gdLst>
                  <a:ahLst/>
                  <a:cxnLst>
                    <a:cxn ang="0">
                      <a:pos x="csX0" y="csY0"/>
                    </a:cxn>
                    <a:cxn ang="0">
                      <a:pos x="csX1" y="csY1"/>
                    </a:cxn>
                    <a:cxn ang="0">
                      <a:pos x="csX2" y="csY2"/>
                    </a:cxn>
                    <a:cxn ang="0">
                      <a:pos x="csX3" y="csY3"/>
                    </a:cxn>
                    <a:cxn ang="0">
                      <a:pos x="csX4" y="csY4"/>
                    </a:cxn>
                    <a:cxn ang="0">
                      <a:pos x="csX5" y="csY5"/>
                    </a:cxn>
                    <a:cxn ang="0">
                      <a:pos x="csX6" y="csY6"/>
                    </a:cxn>
                    <a:cxn ang="0">
                      <a:pos x="csX7" y="csY7"/>
                    </a:cxn>
                  </a:cxnLst>
                  <a:rect l="l" t="t" r="r" b="b"/>
                  <a:pathLst>
                    <a:path w="1256163" h="998477">
                      <a:moveTo>
                        <a:pt x="216928" y="83627"/>
                      </a:moveTo>
                      <a:cubicBezTo>
                        <a:pt x="53165" y="201269"/>
                        <a:pt x="26427" y="564890"/>
                        <a:pt x="8380" y="717290"/>
                      </a:cubicBezTo>
                      <a:cubicBezTo>
                        <a:pt x="-9668" y="869690"/>
                        <a:pt x="-7662" y="1007385"/>
                        <a:pt x="108643" y="998027"/>
                      </a:cubicBezTo>
                      <a:cubicBezTo>
                        <a:pt x="224948" y="988669"/>
                        <a:pt x="567849" y="763411"/>
                        <a:pt x="706212" y="661143"/>
                      </a:cubicBezTo>
                      <a:cubicBezTo>
                        <a:pt x="844575" y="558875"/>
                        <a:pt x="847248" y="473985"/>
                        <a:pt x="938822" y="384417"/>
                      </a:cubicBezTo>
                      <a:cubicBezTo>
                        <a:pt x="1030396" y="294849"/>
                        <a:pt x="1246965" y="185896"/>
                        <a:pt x="1255654" y="123733"/>
                      </a:cubicBezTo>
                      <a:cubicBezTo>
                        <a:pt x="1264343" y="61570"/>
                        <a:pt x="1161406" y="18122"/>
                        <a:pt x="990959" y="11438"/>
                      </a:cubicBezTo>
                      <a:cubicBezTo>
                        <a:pt x="820512" y="4754"/>
                        <a:pt x="380691" y="-34015"/>
                        <a:pt x="216928" y="83627"/>
                      </a:cubicBezTo>
                      <a:close/>
                    </a:path>
                  </a:pathLst>
                </a:cu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pic>
            <p:nvPicPr>
              <p:cNvPr id="160" name="Graphic 159" descr="Lost with solid fill">
                <a:extLst>
                  <a:ext uri="{FF2B5EF4-FFF2-40B4-BE49-F238E27FC236}">
                    <a16:creationId xmlns:a16="http://schemas.microsoft.com/office/drawing/2014/main" id="{DD705CA4-543C-3BBB-224D-05A495E9DE94}"/>
                  </a:ext>
                </a:extLst>
              </p:cNvPr>
              <p:cNvPicPr>
                <a:picLocks noChangeAspect="1"/>
              </p:cNvPicPr>
              <p:nvPr/>
            </p:nvPicPr>
            <p:blipFill>
              <a:blip>
                <a:extLst>
                  <a:ext uri="{96DAC541-7B7A-43D3-8B79-37D633B846F1}">
                    <asvg:svgBlip xmlns:asvg="http://schemas.microsoft.com/office/drawing/2016/SVG/main" r:embed="rId9"/>
                  </a:ext>
                </a:extLst>
              </a:blip>
              <a:stretch>
                <a:fillRect/>
              </a:stretch>
            </p:blipFill>
            <p:spPr>
              <a:xfrm>
                <a:off x="6422871" y="4495611"/>
                <a:ext cx="384400" cy="384400"/>
              </a:xfrm>
              <a:prstGeom prst="rect">
                <a:avLst/>
              </a:prstGeom>
            </p:spPr>
          </p:pic>
        </p:grpSp>
      </p:grpSp>
      <p:grpSp>
        <p:nvGrpSpPr>
          <p:cNvPr id="52" name="Group 51">
            <a:extLst>
              <a:ext uri="{FF2B5EF4-FFF2-40B4-BE49-F238E27FC236}">
                <a16:creationId xmlns:a16="http://schemas.microsoft.com/office/drawing/2014/main" id="{24B5881E-B355-1706-47B4-29ED626CE0E0}"/>
              </a:ext>
            </a:extLst>
          </p:cNvPr>
          <p:cNvGrpSpPr/>
          <p:nvPr/>
        </p:nvGrpSpPr>
        <p:grpSpPr>
          <a:xfrm>
            <a:off x="6601124" y="5385732"/>
            <a:ext cx="828000" cy="828000"/>
            <a:chOff x="6182678" y="5243901"/>
            <a:chExt cx="828000" cy="828000"/>
          </a:xfrm>
        </p:grpSpPr>
        <p:sp>
          <p:nvSpPr>
            <p:cNvPr id="155" name="Flowchart: Connector 154">
              <a:extLst>
                <a:ext uri="{FF2B5EF4-FFF2-40B4-BE49-F238E27FC236}">
                  <a16:creationId xmlns:a16="http://schemas.microsoft.com/office/drawing/2014/main" id="{1E0979E0-627F-9666-5563-11A5B92BE38B}"/>
                </a:ext>
              </a:extLst>
            </p:cNvPr>
            <p:cNvSpPr/>
            <p:nvPr/>
          </p:nvSpPr>
          <p:spPr>
            <a:xfrm>
              <a:off x="6182678" y="5243901"/>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ln>
                  <a:solidFill>
                    <a:schemeClr val="tx2"/>
                  </a:solidFill>
                </a:ln>
              </a:endParaRPr>
            </a:p>
          </p:txBody>
        </p:sp>
        <p:pic>
          <p:nvPicPr>
            <p:cNvPr id="100" name="Graphic 99" descr="Table setting with solid fill">
              <a:extLst>
                <a:ext uri="{FF2B5EF4-FFF2-40B4-BE49-F238E27FC236}">
                  <a16:creationId xmlns:a16="http://schemas.microsoft.com/office/drawing/2014/main" id="{95EDF1FA-AB0E-8629-37F4-3BE6678073C1}"/>
                </a:ext>
              </a:extLst>
            </p:cNvPr>
            <p:cNvPicPr>
              <a:picLocks noChangeAspect="1"/>
            </p:cNvPicPr>
            <p:nvPr/>
          </p:nvPicPr>
          <p:blipFill>
            <a:blip>
              <a:extLst>
                <a:ext uri="{96DAC541-7B7A-43D3-8B79-37D633B846F1}">
                  <asvg:svgBlip xmlns:asvg="http://schemas.microsoft.com/office/drawing/2016/SVG/main" r:embed="rId10"/>
                </a:ext>
              </a:extLst>
            </a:blip>
            <a:stretch>
              <a:fillRect/>
            </a:stretch>
          </p:blipFill>
          <p:spPr>
            <a:xfrm>
              <a:off x="6263197" y="5321832"/>
              <a:ext cx="672138" cy="672138"/>
            </a:xfrm>
            <a:prstGeom prst="rect">
              <a:avLst/>
            </a:prstGeom>
          </p:spPr>
        </p:pic>
      </p:grpSp>
      <p:sp>
        <p:nvSpPr>
          <p:cNvPr id="5" name="Text Placeholder 4">
            <a:extLst>
              <a:ext uri="{FF2B5EF4-FFF2-40B4-BE49-F238E27FC236}">
                <a16:creationId xmlns:a16="http://schemas.microsoft.com/office/drawing/2014/main" id="{7B79E8D8-CD5E-8BF4-7312-E6D93D74907A}"/>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394E6D0B-ECBA-BBDE-7DED-AE814EC7135F}"/>
              </a:ext>
            </a:extLst>
          </p:cNvPr>
          <p:cNvSpPr>
            <a:spLocks noGrp="1"/>
          </p:cNvSpPr>
          <p:nvPr>
            <p:ph type="title"/>
          </p:nvPr>
        </p:nvSpPr>
        <p:spPr/>
        <p:txBody>
          <a:bodyPr anchor="t"/>
          <a:lstStyle/>
          <a:p>
            <a:r>
              <a:rPr lang="en-US" noProof="0" dirty="0"/>
              <a:t>Criteria for antipsychotic drug choice </a:t>
            </a:r>
          </a:p>
        </p:txBody>
      </p:sp>
      <p:sp>
        <p:nvSpPr>
          <p:cNvPr id="6" name="Text Placeholder 5">
            <a:extLst>
              <a:ext uri="{FF2B5EF4-FFF2-40B4-BE49-F238E27FC236}">
                <a16:creationId xmlns:a16="http://schemas.microsoft.com/office/drawing/2014/main" id="{82B9EA9D-B2D4-ABDE-BF44-7822FB2169A7}"/>
              </a:ext>
            </a:extLst>
          </p:cNvPr>
          <p:cNvSpPr>
            <a:spLocks noGrp="1"/>
          </p:cNvSpPr>
          <p:nvPr>
            <p:ph type="body" sz="quarter" idx="18"/>
          </p:nvPr>
        </p:nvSpPr>
        <p:spPr>
          <a:xfrm>
            <a:off x="539749" y="6102000"/>
            <a:ext cx="9213852" cy="619200"/>
          </a:xfrm>
        </p:spPr>
        <p:txBody>
          <a:bodyPr/>
          <a:lstStyle/>
          <a:p>
            <a:r>
              <a:rPr lang="en-US" noProof="0" dirty="0"/>
              <a:t>LAI=long-acting injectable; QTc=corrected QT interval</a:t>
            </a:r>
          </a:p>
          <a:p>
            <a:r>
              <a:rPr lang="en-US" noProof="0" dirty="0"/>
              <a:t>Leucht et al. Nat Rev Dis Primers 2025;11(Suppl 1):7</a:t>
            </a:r>
          </a:p>
        </p:txBody>
      </p:sp>
      <p:sp>
        <p:nvSpPr>
          <p:cNvPr id="17" name="Slide Number Placeholder 16">
            <a:extLst>
              <a:ext uri="{FF2B5EF4-FFF2-40B4-BE49-F238E27FC236}">
                <a16:creationId xmlns:a16="http://schemas.microsoft.com/office/drawing/2014/main" id="{6EE2DF8B-DFB7-64B9-D124-013D7850B20E}"/>
              </a:ext>
            </a:extLst>
          </p:cNvPr>
          <p:cNvSpPr>
            <a:spLocks noGrp="1"/>
          </p:cNvSpPr>
          <p:nvPr>
            <p:ph type="sldNum" sz="quarter" idx="4"/>
          </p:nvPr>
        </p:nvSpPr>
        <p:spPr/>
        <p:txBody>
          <a:bodyPr/>
          <a:lstStyle/>
          <a:p>
            <a:fld id="{6DBC486D-4FAB-B746-8B02-8D7C842291C6}" type="slidenum">
              <a:rPr lang="en-US" noProof="0" smtClean="0"/>
              <a:pPr/>
              <a:t>6</a:t>
            </a:fld>
            <a:endParaRPr lang="en-US" noProof="0" dirty="0"/>
          </a:p>
        </p:txBody>
      </p:sp>
      <p:sp>
        <p:nvSpPr>
          <p:cNvPr id="73" name="Rectangle 72">
            <a:extLst>
              <a:ext uri="{FF2B5EF4-FFF2-40B4-BE49-F238E27FC236}">
                <a16:creationId xmlns:a16="http://schemas.microsoft.com/office/drawing/2014/main" id="{481CBDF8-4C68-0CC0-B156-2C5F87C54C3F}"/>
              </a:ext>
            </a:extLst>
          </p:cNvPr>
          <p:cNvSpPr/>
          <p:nvPr/>
        </p:nvSpPr>
        <p:spPr>
          <a:xfrm>
            <a:off x="1368378" y="2482712"/>
            <a:ext cx="4602733" cy="643300"/>
          </a:xfrm>
          <a:prstGeom prst="rect">
            <a:avLst/>
          </a:prstGeom>
          <a:noFill/>
          <a:ln w="19050">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0000" tIns="46800" rIns="90000" bIns="46800" numCol="1" spcCol="1270" anchor="ctr" anchorCtr="0">
            <a:noAutofit/>
          </a:bodyPr>
          <a:lstStyle/>
          <a:p>
            <a:pPr defTabSz="2889250">
              <a:spcBef>
                <a:spcPct val="0"/>
              </a:spcBef>
            </a:pPr>
            <a:r>
              <a:rPr lang="en-US" sz="1300" b="1" noProof="0" dirty="0">
                <a:solidFill>
                  <a:schemeClr val="tx1"/>
                </a:solidFill>
              </a:rPr>
              <a:t>Prior response</a:t>
            </a:r>
            <a:r>
              <a:rPr lang="en-US" sz="1300" noProof="0" dirty="0">
                <a:solidFill>
                  <a:schemeClr val="tx1"/>
                </a:solidFill>
              </a:rPr>
              <a:t> and previous </a:t>
            </a:r>
            <a:r>
              <a:rPr lang="en-US" sz="1300" b="1" noProof="0" dirty="0">
                <a:solidFill>
                  <a:schemeClr val="tx1"/>
                </a:solidFill>
              </a:rPr>
              <a:t>side effects </a:t>
            </a:r>
            <a:r>
              <a:rPr lang="en-US" sz="1300" noProof="0" dirty="0">
                <a:solidFill>
                  <a:schemeClr val="tx1"/>
                </a:solidFill>
              </a:rPr>
              <a:t>may indicate antipsychotics to potentially choose or avoid </a:t>
            </a:r>
            <a:endParaRPr lang="en-US" sz="1300" b="1" noProof="0" dirty="0">
              <a:solidFill>
                <a:schemeClr val="tx1"/>
              </a:solidFill>
            </a:endParaRPr>
          </a:p>
        </p:txBody>
      </p:sp>
      <p:sp>
        <p:nvSpPr>
          <p:cNvPr id="71" name="Rectangle 70">
            <a:extLst>
              <a:ext uri="{FF2B5EF4-FFF2-40B4-BE49-F238E27FC236}">
                <a16:creationId xmlns:a16="http://schemas.microsoft.com/office/drawing/2014/main" id="{CBCEDCA1-0E69-8D34-68BB-1E3804C14667}"/>
              </a:ext>
            </a:extLst>
          </p:cNvPr>
          <p:cNvSpPr/>
          <p:nvPr/>
        </p:nvSpPr>
        <p:spPr>
          <a:xfrm>
            <a:off x="1368378" y="3392263"/>
            <a:ext cx="5164493" cy="892547"/>
          </a:xfrm>
          <a:prstGeom prst="rect">
            <a:avLst/>
          </a:prstGeom>
          <a:noFill/>
          <a:ln w="19050">
            <a:no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0000" tIns="46800" rIns="90000" bIns="46800" numCol="1" spcCol="1270" anchor="ctr" anchorCtr="0">
            <a:noAutofit/>
          </a:bodyPr>
          <a:lstStyle/>
          <a:p>
            <a:pPr defTabSz="2844800">
              <a:spcBef>
                <a:spcPct val="0"/>
              </a:spcBef>
            </a:pPr>
            <a:r>
              <a:rPr lang="en-US" sz="1300" noProof="0" dirty="0">
                <a:solidFill>
                  <a:schemeClr val="tx1"/>
                </a:solidFill>
              </a:rPr>
              <a:t>The</a:t>
            </a:r>
            <a:r>
              <a:rPr lang="en-US" sz="1300" b="1" noProof="0" dirty="0">
                <a:solidFill>
                  <a:schemeClr val="tx1"/>
                </a:solidFill>
              </a:rPr>
              <a:t> side effect profile </a:t>
            </a:r>
            <a:r>
              <a:rPr lang="en-US" sz="1300" noProof="0" dirty="0">
                <a:solidFill>
                  <a:schemeClr val="tx1"/>
                </a:solidFill>
              </a:rPr>
              <a:t>of an antipsychotic relative to a patient’s individual needs should be considered; e.g., a patient with insomnia may benefit from an antipsychotic with sedating side effects</a:t>
            </a:r>
          </a:p>
        </p:txBody>
      </p:sp>
      <p:sp>
        <p:nvSpPr>
          <p:cNvPr id="67" name="Rectangle 66">
            <a:extLst>
              <a:ext uri="{FF2B5EF4-FFF2-40B4-BE49-F238E27FC236}">
                <a16:creationId xmlns:a16="http://schemas.microsoft.com/office/drawing/2014/main" id="{F8BAA9C0-09E8-F44E-EE4A-66F990130D4C}"/>
              </a:ext>
            </a:extLst>
          </p:cNvPr>
          <p:cNvSpPr/>
          <p:nvPr/>
        </p:nvSpPr>
        <p:spPr>
          <a:xfrm>
            <a:off x="1368378" y="1374407"/>
            <a:ext cx="4523574" cy="862997"/>
          </a:xfrm>
          <a:prstGeom prst="rect">
            <a:avLst/>
          </a:prstGeom>
          <a:noFill/>
          <a:ln w="19050">
            <a:noFill/>
          </a:ln>
        </p:spPr>
        <p:style>
          <a:lnRef idx="2">
            <a:schemeClr val="lt1">
              <a:hueOff val="0"/>
              <a:satOff val="0"/>
              <a:lumOff val="0"/>
              <a:alphaOff val="0"/>
            </a:schemeClr>
          </a:lnRef>
          <a:fillRef idx="1">
            <a:schemeClr val="accent3">
              <a:hueOff val="0"/>
              <a:satOff val="0"/>
              <a:lumOff val="0"/>
              <a:alphaOff val="0"/>
            </a:schemeClr>
          </a:fillRef>
          <a:effectRef idx="0">
            <a:schemeClr val="accent3">
              <a:hueOff val="0"/>
              <a:satOff val="0"/>
              <a:lumOff val="0"/>
              <a:alphaOff val="0"/>
            </a:schemeClr>
          </a:effectRef>
          <a:fontRef idx="minor">
            <a:schemeClr val="lt1"/>
          </a:fontRef>
        </p:style>
        <p:txBody>
          <a:bodyPr spcFirstLastPara="0" vert="horz" wrap="square" lIns="90000" tIns="46800" rIns="90000" bIns="46800" numCol="1" spcCol="1270" anchor="ctr" anchorCtr="0">
            <a:noAutofit/>
          </a:bodyPr>
          <a:lstStyle/>
          <a:p>
            <a:pPr defTabSz="2889250">
              <a:spcBef>
                <a:spcPct val="0"/>
              </a:spcBef>
            </a:pPr>
            <a:r>
              <a:rPr lang="en-US" sz="1300" b="1" noProof="0" dirty="0">
                <a:solidFill>
                  <a:schemeClr val="tx1"/>
                </a:solidFill>
              </a:rPr>
              <a:t>Monotherapy</a:t>
            </a:r>
            <a:r>
              <a:rPr lang="en-US" sz="1300" noProof="0" dirty="0">
                <a:solidFill>
                  <a:schemeClr val="tx1"/>
                </a:solidFill>
              </a:rPr>
              <a:t> should be the standard</a:t>
            </a:r>
            <a:endParaRPr lang="en-US" sz="1300" baseline="30000" noProof="0" dirty="0">
              <a:solidFill>
                <a:schemeClr val="tx1"/>
              </a:solidFill>
            </a:endParaRPr>
          </a:p>
        </p:txBody>
      </p:sp>
      <p:sp>
        <p:nvSpPr>
          <p:cNvPr id="72" name="Rectangle 71">
            <a:extLst>
              <a:ext uri="{FF2B5EF4-FFF2-40B4-BE49-F238E27FC236}">
                <a16:creationId xmlns:a16="http://schemas.microsoft.com/office/drawing/2014/main" id="{54E985BB-12CB-1497-2CAA-D699DC141AAE}"/>
              </a:ext>
            </a:extLst>
          </p:cNvPr>
          <p:cNvSpPr/>
          <p:nvPr/>
        </p:nvSpPr>
        <p:spPr>
          <a:xfrm>
            <a:off x="7424792" y="4356765"/>
            <a:ext cx="4663561" cy="888900"/>
          </a:xfrm>
          <a:prstGeom prst="rect">
            <a:avLst/>
          </a:prstGeom>
          <a:noFill/>
          <a:ln w="19050">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90000" tIns="46800" rIns="90000" bIns="46800" numCol="1" spcCol="1270" anchor="ctr" anchorCtr="0">
            <a:noAutofit/>
          </a:bodyPr>
          <a:lstStyle/>
          <a:p>
            <a:pPr defTabSz="2844800">
              <a:spcBef>
                <a:spcPct val="0"/>
              </a:spcBef>
            </a:pPr>
            <a:r>
              <a:rPr lang="en-US" sz="1300" noProof="0" dirty="0">
                <a:solidFill>
                  <a:schemeClr val="tx1"/>
                </a:solidFill>
              </a:rPr>
              <a:t>Available </a:t>
            </a:r>
            <a:r>
              <a:rPr lang="en-US" sz="1300" b="1" noProof="0" dirty="0">
                <a:solidFill>
                  <a:schemeClr val="tx1"/>
                </a:solidFill>
              </a:rPr>
              <a:t>formulations </a:t>
            </a:r>
            <a:r>
              <a:rPr lang="en-US" sz="1300" noProof="0" dirty="0">
                <a:solidFill>
                  <a:schemeClr val="tx1"/>
                </a:solidFill>
              </a:rPr>
              <a:t>may impact selection; if the intention is to transition to LAI treatment for relapse prevention in the long term, an oral antipsychotic that is also available as an LAI should be chosen</a:t>
            </a:r>
          </a:p>
        </p:txBody>
      </p:sp>
      <p:sp>
        <p:nvSpPr>
          <p:cNvPr id="75" name="Rectangle 74">
            <a:extLst>
              <a:ext uri="{FF2B5EF4-FFF2-40B4-BE49-F238E27FC236}">
                <a16:creationId xmlns:a16="http://schemas.microsoft.com/office/drawing/2014/main" id="{BC31CEED-36D2-C65A-AC2B-C24430500547}"/>
              </a:ext>
            </a:extLst>
          </p:cNvPr>
          <p:cNvSpPr/>
          <p:nvPr/>
        </p:nvSpPr>
        <p:spPr>
          <a:xfrm>
            <a:off x="1368378" y="4546951"/>
            <a:ext cx="4663561" cy="508651"/>
          </a:xfrm>
          <a:prstGeom prst="rect">
            <a:avLst/>
          </a:prstGeom>
          <a:noFill/>
          <a:ln w="19050">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90000" tIns="46800" rIns="90000" bIns="46800" numCol="1" spcCol="1270" anchor="ctr" anchorCtr="0">
            <a:noAutofit/>
          </a:bodyPr>
          <a:lstStyle/>
          <a:p>
            <a:pPr lvl="0" defTabSz="2844800">
              <a:spcBef>
                <a:spcPct val="0"/>
              </a:spcBef>
            </a:pPr>
            <a:r>
              <a:rPr lang="en-US" sz="1300" b="1" noProof="0" dirty="0">
                <a:solidFill>
                  <a:schemeClr val="tx1"/>
                </a:solidFill>
              </a:rPr>
              <a:t>Medical comorbidities </a:t>
            </a:r>
            <a:r>
              <a:rPr lang="en-US" sz="1300" noProof="0" dirty="0">
                <a:solidFill>
                  <a:schemeClr val="tx1"/>
                </a:solidFill>
              </a:rPr>
              <a:t>should be considered, e.g.:</a:t>
            </a:r>
            <a:endParaRPr lang="en-US" sz="1300" b="1" noProof="0" dirty="0">
              <a:solidFill>
                <a:schemeClr val="tx1"/>
              </a:solidFill>
            </a:endParaRPr>
          </a:p>
          <a:p>
            <a:pPr marL="92075" lvl="0" indent="-92075" defTabSz="2844800">
              <a:spcBef>
                <a:spcPct val="0"/>
              </a:spcBef>
              <a:buFont typeface="Arial" panose="020B0604020202020204" pitchFamily="34" charset="0"/>
              <a:buChar char="•"/>
            </a:pPr>
            <a:r>
              <a:rPr lang="en-US" sz="1200" noProof="0" dirty="0">
                <a:solidFill>
                  <a:schemeClr val="tx1"/>
                </a:solidFill>
              </a:rPr>
              <a:t>Avoid a drug that causes weight gain in people with obesity</a:t>
            </a:r>
          </a:p>
          <a:p>
            <a:pPr marL="92075" lvl="0" indent="-92075" defTabSz="2844800">
              <a:spcBef>
                <a:spcPct val="0"/>
              </a:spcBef>
              <a:buFont typeface="Arial" panose="020B0604020202020204" pitchFamily="34" charset="0"/>
              <a:buChar char="•"/>
            </a:pPr>
            <a:r>
              <a:rPr lang="en-US" sz="1200" noProof="0" dirty="0">
                <a:solidFill>
                  <a:schemeClr val="tx1"/>
                </a:solidFill>
              </a:rPr>
              <a:t>Consider drug metabolism in patients with hepatic or renal failure</a:t>
            </a:r>
          </a:p>
          <a:p>
            <a:pPr marL="92075" lvl="0" indent="-92075" defTabSz="2844800">
              <a:spcBef>
                <a:spcPct val="0"/>
              </a:spcBef>
              <a:buFont typeface="Arial" panose="020B0604020202020204" pitchFamily="34" charset="0"/>
              <a:buChar char="•"/>
            </a:pPr>
            <a:r>
              <a:rPr lang="en-US" sz="1200" noProof="0" dirty="0">
                <a:solidFill>
                  <a:schemeClr val="tx1"/>
                </a:solidFill>
              </a:rPr>
              <a:t>Avoid QTc-prolonging drugs in patients with cardiovascular disease</a:t>
            </a:r>
            <a:endParaRPr lang="en-US" sz="1200" kern="1200" noProof="0" dirty="0">
              <a:solidFill>
                <a:schemeClr val="tx1"/>
              </a:solidFill>
            </a:endParaRPr>
          </a:p>
        </p:txBody>
      </p:sp>
      <p:sp>
        <p:nvSpPr>
          <p:cNvPr id="76" name="Rectangle 75">
            <a:extLst>
              <a:ext uri="{FF2B5EF4-FFF2-40B4-BE49-F238E27FC236}">
                <a16:creationId xmlns:a16="http://schemas.microsoft.com/office/drawing/2014/main" id="{2FBFC9EE-6791-2D7D-481B-65B93017EA0A}"/>
              </a:ext>
            </a:extLst>
          </p:cNvPr>
          <p:cNvSpPr/>
          <p:nvPr/>
        </p:nvSpPr>
        <p:spPr>
          <a:xfrm>
            <a:off x="1368378" y="5523764"/>
            <a:ext cx="4523572" cy="551937"/>
          </a:xfrm>
          <a:prstGeom prst="rect">
            <a:avLst/>
          </a:prstGeom>
          <a:noFill/>
          <a:ln w="19050">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90000" tIns="46800" rIns="90000" bIns="46800" numCol="1" spcCol="1270" anchor="ctr" anchorCtr="0">
            <a:noAutofit/>
          </a:bodyPr>
          <a:lstStyle/>
          <a:p>
            <a:pPr defTabSz="2844800">
              <a:spcBef>
                <a:spcPct val="0"/>
              </a:spcBef>
            </a:pPr>
            <a:r>
              <a:rPr lang="en-US" sz="1300" b="1" noProof="0" dirty="0">
                <a:solidFill>
                  <a:schemeClr val="tx1"/>
                </a:solidFill>
              </a:rPr>
              <a:t>Drug-drug interactions, pharmacodynamics, and receptor-binding profile </a:t>
            </a:r>
            <a:r>
              <a:rPr lang="en-US" sz="1300" noProof="0" dirty="0">
                <a:solidFill>
                  <a:schemeClr val="tx1"/>
                </a:solidFill>
              </a:rPr>
              <a:t>should be noted to rule out potential contraindications</a:t>
            </a:r>
          </a:p>
        </p:txBody>
      </p:sp>
      <p:sp>
        <p:nvSpPr>
          <p:cNvPr id="77" name="Rectangle 76">
            <a:extLst>
              <a:ext uri="{FF2B5EF4-FFF2-40B4-BE49-F238E27FC236}">
                <a16:creationId xmlns:a16="http://schemas.microsoft.com/office/drawing/2014/main" id="{6888B717-02B6-DD0A-F27E-F908245A2E42}"/>
              </a:ext>
            </a:extLst>
          </p:cNvPr>
          <p:cNvSpPr/>
          <p:nvPr/>
        </p:nvSpPr>
        <p:spPr>
          <a:xfrm>
            <a:off x="7424792" y="5506863"/>
            <a:ext cx="4663561" cy="551937"/>
          </a:xfrm>
          <a:prstGeom prst="rect">
            <a:avLst/>
          </a:prstGeom>
          <a:noFill/>
          <a:ln w="19050">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90000" tIns="46800" rIns="90000" bIns="46800" numCol="1" spcCol="1270" anchor="ctr" anchorCtr="0">
            <a:noAutofit/>
          </a:bodyPr>
          <a:lstStyle/>
          <a:p>
            <a:pPr defTabSz="2844800">
              <a:spcBef>
                <a:spcPct val="0"/>
              </a:spcBef>
            </a:pPr>
            <a:r>
              <a:rPr lang="en-US" sz="1300" noProof="0" dirty="0">
                <a:solidFill>
                  <a:schemeClr val="tx1"/>
                </a:solidFill>
              </a:rPr>
              <a:t>The need to take the antipsychotic at </a:t>
            </a:r>
            <a:r>
              <a:rPr lang="en-US" sz="1300" b="1" noProof="0" dirty="0">
                <a:solidFill>
                  <a:schemeClr val="tx1"/>
                </a:solidFill>
              </a:rPr>
              <a:t>meal times </a:t>
            </a:r>
            <a:br>
              <a:rPr lang="en-US" sz="1300" b="1" noProof="0" dirty="0">
                <a:solidFill>
                  <a:schemeClr val="tx1"/>
                </a:solidFill>
              </a:rPr>
            </a:br>
            <a:r>
              <a:rPr lang="en-US" sz="1300" noProof="0" dirty="0">
                <a:solidFill>
                  <a:schemeClr val="tx1"/>
                </a:solidFill>
              </a:rPr>
              <a:t>(with food) may be relevant for some patients</a:t>
            </a:r>
          </a:p>
        </p:txBody>
      </p:sp>
      <p:grpSp>
        <p:nvGrpSpPr>
          <p:cNvPr id="51" name="Group 50">
            <a:extLst>
              <a:ext uri="{FF2B5EF4-FFF2-40B4-BE49-F238E27FC236}">
                <a16:creationId xmlns:a16="http://schemas.microsoft.com/office/drawing/2014/main" id="{EEBBC7BB-8897-12D8-7EBD-D9BFD20E901A}"/>
              </a:ext>
            </a:extLst>
          </p:cNvPr>
          <p:cNvGrpSpPr/>
          <p:nvPr/>
        </p:nvGrpSpPr>
        <p:grpSpPr>
          <a:xfrm>
            <a:off x="549354" y="1391905"/>
            <a:ext cx="828000" cy="828000"/>
            <a:chOff x="558960" y="1328482"/>
            <a:chExt cx="828000" cy="828000"/>
          </a:xfrm>
        </p:grpSpPr>
        <p:sp>
          <p:nvSpPr>
            <p:cNvPr id="129" name="Flowchart: Connector 128">
              <a:extLst>
                <a:ext uri="{FF2B5EF4-FFF2-40B4-BE49-F238E27FC236}">
                  <a16:creationId xmlns:a16="http://schemas.microsoft.com/office/drawing/2014/main" id="{39A2063F-7082-CE2B-5A05-388CE7BB1428}"/>
                </a:ext>
              </a:extLst>
            </p:cNvPr>
            <p:cNvSpPr/>
            <p:nvPr/>
          </p:nvSpPr>
          <p:spPr>
            <a:xfrm>
              <a:off x="558960" y="1328482"/>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ln>
                  <a:solidFill>
                    <a:schemeClr val="tx2"/>
                  </a:solidFill>
                </a:ln>
              </a:endParaRPr>
            </a:p>
          </p:txBody>
        </p:sp>
        <p:pic>
          <p:nvPicPr>
            <p:cNvPr id="84" name="Graphic 83" descr="Medicine with solid fill">
              <a:extLst>
                <a:ext uri="{FF2B5EF4-FFF2-40B4-BE49-F238E27FC236}">
                  <a16:creationId xmlns:a16="http://schemas.microsoft.com/office/drawing/2014/main" id="{B58EEBBA-AC49-60A3-7677-6BED73C5DF3B}"/>
                </a:ext>
              </a:extLst>
            </p:cNvPr>
            <p:cNvPicPr>
              <a:picLocks noChangeAspect="1"/>
            </p:cNvPicPr>
            <p:nvPr/>
          </p:nvPicPr>
          <p:blipFill>
            <a:blip>
              <a:extLst>
                <a:ext uri="{96DAC541-7B7A-43D3-8B79-37D633B846F1}">
                  <asvg:svgBlip xmlns:asvg="http://schemas.microsoft.com/office/drawing/2016/SVG/main" r:embed="rId11"/>
                </a:ext>
              </a:extLst>
            </a:blip>
            <a:stretch>
              <a:fillRect/>
            </a:stretch>
          </p:blipFill>
          <p:spPr>
            <a:xfrm>
              <a:off x="656416" y="1425938"/>
              <a:ext cx="633088" cy="633088"/>
            </a:xfrm>
            <a:prstGeom prst="rect">
              <a:avLst/>
            </a:prstGeom>
          </p:spPr>
        </p:pic>
      </p:grpSp>
      <p:grpSp>
        <p:nvGrpSpPr>
          <p:cNvPr id="47" name="Group 46">
            <a:extLst>
              <a:ext uri="{FF2B5EF4-FFF2-40B4-BE49-F238E27FC236}">
                <a16:creationId xmlns:a16="http://schemas.microsoft.com/office/drawing/2014/main" id="{6427B528-9A9D-6126-FC40-67203F933207}"/>
              </a:ext>
            </a:extLst>
          </p:cNvPr>
          <p:cNvGrpSpPr/>
          <p:nvPr/>
        </p:nvGrpSpPr>
        <p:grpSpPr>
          <a:xfrm>
            <a:off x="549354" y="5385732"/>
            <a:ext cx="828000" cy="828000"/>
            <a:chOff x="558960" y="5243901"/>
            <a:chExt cx="828000" cy="828000"/>
          </a:xfrm>
        </p:grpSpPr>
        <p:sp>
          <p:nvSpPr>
            <p:cNvPr id="133" name="Flowchart: Connector 132">
              <a:extLst>
                <a:ext uri="{FF2B5EF4-FFF2-40B4-BE49-F238E27FC236}">
                  <a16:creationId xmlns:a16="http://schemas.microsoft.com/office/drawing/2014/main" id="{7796801F-B1DB-6AD6-E4E1-07AB771194C5}"/>
                </a:ext>
              </a:extLst>
            </p:cNvPr>
            <p:cNvSpPr/>
            <p:nvPr/>
          </p:nvSpPr>
          <p:spPr>
            <a:xfrm>
              <a:off x="558960" y="5243901"/>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ln>
                  <a:solidFill>
                    <a:schemeClr val="tx2"/>
                  </a:solidFill>
                </a:ln>
              </a:endParaRPr>
            </a:p>
          </p:txBody>
        </p:sp>
        <p:pic>
          <p:nvPicPr>
            <p:cNvPr id="98" name="Graphic 97" descr="Atom with solid fill">
              <a:extLst>
                <a:ext uri="{FF2B5EF4-FFF2-40B4-BE49-F238E27FC236}">
                  <a16:creationId xmlns:a16="http://schemas.microsoft.com/office/drawing/2014/main" id="{BCED3792-4814-D2F2-0295-D8770C388BC0}"/>
                </a:ext>
              </a:extLst>
            </p:cNvPr>
            <p:cNvPicPr>
              <a:picLocks noChangeAspect="1"/>
            </p:cNvPicPr>
            <p:nvPr/>
          </p:nvPicPr>
          <p:blipFill>
            <a:blip>
              <a:extLst>
                <a:ext uri="{96DAC541-7B7A-43D3-8B79-37D633B846F1}">
                  <asvg:svgBlip xmlns:asvg="http://schemas.microsoft.com/office/drawing/2016/SVG/main" r:embed="rId12"/>
                </a:ext>
              </a:extLst>
            </a:blip>
            <a:stretch>
              <a:fillRect/>
            </a:stretch>
          </p:blipFill>
          <p:spPr>
            <a:xfrm>
              <a:off x="612121" y="5297062"/>
              <a:ext cx="721678" cy="721678"/>
            </a:xfrm>
            <a:prstGeom prst="rect">
              <a:avLst/>
            </a:prstGeom>
          </p:spPr>
        </p:pic>
      </p:grpSp>
      <p:sp>
        <p:nvSpPr>
          <p:cNvPr id="28" name="Rectangle 27">
            <a:extLst>
              <a:ext uri="{FF2B5EF4-FFF2-40B4-BE49-F238E27FC236}">
                <a16:creationId xmlns:a16="http://schemas.microsoft.com/office/drawing/2014/main" id="{E55AE74D-6184-D38B-0DB7-AB350041B216}"/>
              </a:ext>
            </a:extLst>
          </p:cNvPr>
          <p:cNvSpPr/>
          <p:nvPr/>
        </p:nvSpPr>
        <p:spPr>
          <a:xfrm>
            <a:off x="7429365" y="1555025"/>
            <a:ext cx="4614743" cy="501761"/>
          </a:xfrm>
          <a:prstGeom prst="rect">
            <a:avLst/>
          </a:prstGeom>
          <a:noFill/>
          <a:ln w="19050">
            <a:noFill/>
          </a:ln>
        </p:spPr>
        <p:style>
          <a:lnRef idx="2">
            <a:schemeClr val="lt1">
              <a:hueOff val="0"/>
              <a:satOff val="0"/>
              <a:lumOff val="0"/>
              <a:alphaOff val="0"/>
            </a:schemeClr>
          </a:lnRef>
          <a:fillRef idx="1">
            <a:schemeClr val="accent5">
              <a:hueOff val="0"/>
              <a:satOff val="0"/>
              <a:lumOff val="0"/>
              <a:alphaOff val="0"/>
            </a:schemeClr>
          </a:fillRef>
          <a:effectRef idx="0">
            <a:schemeClr val="accent5">
              <a:hueOff val="0"/>
              <a:satOff val="0"/>
              <a:lumOff val="0"/>
              <a:alphaOff val="0"/>
            </a:schemeClr>
          </a:effectRef>
          <a:fontRef idx="minor">
            <a:schemeClr val="lt1"/>
          </a:fontRef>
        </p:style>
        <p:txBody>
          <a:bodyPr spcFirstLastPara="0" vert="horz" wrap="square" lIns="90000" tIns="46800" rIns="90000" bIns="46800" numCol="1" spcCol="1270" anchor="ctr" anchorCtr="0">
            <a:noAutofit/>
          </a:bodyPr>
          <a:lstStyle/>
          <a:p>
            <a:pPr defTabSz="2889250">
              <a:spcBef>
                <a:spcPct val="0"/>
              </a:spcBef>
            </a:pPr>
            <a:r>
              <a:rPr lang="en-US" sz="1300" b="1" noProof="0" dirty="0">
                <a:solidFill>
                  <a:schemeClr val="tx1"/>
                </a:solidFill>
              </a:rPr>
              <a:t>Efficacy </a:t>
            </a:r>
            <a:r>
              <a:rPr lang="en-US" sz="1300" noProof="0" dirty="0">
                <a:solidFill>
                  <a:schemeClr val="tx1"/>
                </a:solidFill>
              </a:rPr>
              <a:t>differences between antipsychotics are smaller than differences in </a:t>
            </a:r>
            <a:r>
              <a:rPr lang="en-US" sz="1300" b="1" noProof="0" dirty="0">
                <a:solidFill>
                  <a:schemeClr val="tx1"/>
                </a:solidFill>
              </a:rPr>
              <a:t>adverse effects</a:t>
            </a:r>
            <a:r>
              <a:rPr lang="en-US" sz="1300" noProof="0" dirty="0">
                <a:solidFill>
                  <a:schemeClr val="tx1"/>
                </a:solidFill>
              </a:rPr>
              <a:t>;</a:t>
            </a:r>
            <a:r>
              <a:rPr lang="en-US" sz="1300" b="1" noProof="0" dirty="0">
                <a:solidFill>
                  <a:schemeClr val="tx1"/>
                </a:solidFill>
              </a:rPr>
              <a:t> </a:t>
            </a:r>
            <a:r>
              <a:rPr lang="en-US" sz="1300" noProof="0" dirty="0">
                <a:solidFill>
                  <a:schemeClr val="tx1"/>
                </a:solidFill>
              </a:rPr>
              <a:t>therefore, drug selection decisions should primarily focus on the adverse effects, with efficacy still taken into account</a:t>
            </a:r>
          </a:p>
        </p:txBody>
      </p:sp>
      <p:sp>
        <p:nvSpPr>
          <p:cNvPr id="29" name="Rectangle 28">
            <a:extLst>
              <a:ext uri="{FF2B5EF4-FFF2-40B4-BE49-F238E27FC236}">
                <a16:creationId xmlns:a16="http://schemas.microsoft.com/office/drawing/2014/main" id="{BAFEE780-5D9E-59AE-8BDB-3B59005DB321}"/>
              </a:ext>
            </a:extLst>
          </p:cNvPr>
          <p:cNvSpPr/>
          <p:nvPr/>
        </p:nvSpPr>
        <p:spPr>
          <a:xfrm>
            <a:off x="7429365" y="2500797"/>
            <a:ext cx="4335390" cy="607131"/>
          </a:xfrm>
          <a:prstGeom prst="rect">
            <a:avLst/>
          </a:prstGeom>
          <a:noFill/>
          <a:ln w="19050">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90000" tIns="46800" rIns="90000" bIns="46800" numCol="1" spcCol="1270" anchor="ctr" anchorCtr="0">
            <a:noAutofit/>
          </a:bodyPr>
          <a:lstStyle/>
          <a:p>
            <a:pPr defTabSz="2844800">
              <a:spcBef>
                <a:spcPct val="0"/>
              </a:spcBef>
            </a:pPr>
            <a:r>
              <a:rPr lang="en-US" sz="1300" b="1" noProof="0" dirty="0">
                <a:solidFill>
                  <a:schemeClr val="tx1"/>
                </a:solidFill>
              </a:rPr>
              <a:t>Shared decision-making </a:t>
            </a:r>
            <a:r>
              <a:rPr lang="en-US" sz="1300" noProof="0" dirty="0">
                <a:solidFill>
                  <a:schemeClr val="tx1"/>
                </a:solidFill>
              </a:rPr>
              <a:t>should be used to ensure</a:t>
            </a:r>
            <a:br>
              <a:rPr lang="en-US" sz="1300" noProof="0" dirty="0">
                <a:solidFill>
                  <a:schemeClr val="tx1"/>
                </a:solidFill>
              </a:rPr>
            </a:br>
            <a:r>
              <a:rPr lang="en-US" sz="1300" noProof="0" dirty="0">
                <a:solidFill>
                  <a:schemeClr val="tx1"/>
                </a:solidFill>
              </a:rPr>
              <a:t>patient preferences are understood and accounted for in treatment plans</a:t>
            </a:r>
          </a:p>
        </p:txBody>
      </p:sp>
      <p:sp>
        <p:nvSpPr>
          <p:cNvPr id="31" name="Rectangle 30">
            <a:extLst>
              <a:ext uri="{FF2B5EF4-FFF2-40B4-BE49-F238E27FC236}">
                <a16:creationId xmlns:a16="http://schemas.microsoft.com/office/drawing/2014/main" id="{D66B8EA1-64A9-4122-F09F-A74DE109465D}"/>
              </a:ext>
            </a:extLst>
          </p:cNvPr>
          <p:cNvSpPr/>
          <p:nvPr/>
        </p:nvSpPr>
        <p:spPr>
          <a:xfrm>
            <a:off x="7429365" y="3499254"/>
            <a:ext cx="4523572" cy="607131"/>
          </a:xfrm>
          <a:prstGeom prst="rect">
            <a:avLst/>
          </a:prstGeom>
          <a:noFill/>
          <a:ln w="19050">
            <a:noFill/>
          </a:ln>
        </p:spPr>
        <p:style>
          <a:lnRef idx="2">
            <a:schemeClr val="lt1">
              <a:hueOff val="0"/>
              <a:satOff val="0"/>
              <a:lumOff val="0"/>
              <a:alphaOff val="0"/>
            </a:schemeClr>
          </a:lnRef>
          <a:fillRef idx="1">
            <a:schemeClr val="accent6">
              <a:hueOff val="0"/>
              <a:satOff val="0"/>
              <a:lumOff val="0"/>
              <a:alphaOff val="0"/>
            </a:schemeClr>
          </a:fillRef>
          <a:effectRef idx="0">
            <a:schemeClr val="accent6">
              <a:hueOff val="0"/>
              <a:satOff val="0"/>
              <a:lumOff val="0"/>
              <a:alphaOff val="0"/>
            </a:schemeClr>
          </a:effectRef>
          <a:fontRef idx="minor">
            <a:schemeClr val="lt1"/>
          </a:fontRef>
        </p:style>
        <p:txBody>
          <a:bodyPr spcFirstLastPara="0" vert="horz" wrap="square" lIns="90000" tIns="46800" rIns="90000" bIns="46800" numCol="1" spcCol="1270" anchor="ctr" anchorCtr="0">
            <a:noAutofit/>
          </a:bodyPr>
          <a:lstStyle/>
          <a:p>
            <a:pPr defTabSz="2844800">
              <a:spcBef>
                <a:spcPct val="0"/>
              </a:spcBef>
            </a:pPr>
            <a:r>
              <a:rPr lang="en-US" sz="1300" b="1" noProof="0" dirty="0">
                <a:solidFill>
                  <a:schemeClr val="tx1"/>
                </a:solidFill>
              </a:rPr>
              <a:t>Half-life </a:t>
            </a:r>
            <a:r>
              <a:rPr lang="en-US" sz="1300" noProof="0" dirty="0">
                <a:solidFill>
                  <a:schemeClr val="tx1"/>
                </a:solidFill>
              </a:rPr>
              <a:t>should be considered; a long half-life allows for once-daily dosing and a missed dose is less critical, but it takes longer to achieve a stable plasma-level</a:t>
            </a:r>
          </a:p>
        </p:txBody>
      </p:sp>
      <p:grpSp>
        <p:nvGrpSpPr>
          <p:cNvPr id="56" name="Group 55">
            <a:extLst>
              <a:ext uri="{FF2B5EF4-FFF2-40B4-BE49-F238E27FC236}">
                <a16:creationId xmlns:a16="http://schemas.microsoft.com/office/drawing/2014/main" id="{77223CC5-0A37-E070-32FC-B3BFDB5E3C56}"/>
              </a:ext>
            </a:extLst>
          </p:cNvPr>
          <p:cNvGrpSpPr/>
          <p:nvPr/>
        </p:nvGrpSpPr>
        <p:grpSpPr>
          <a:xfrm>
            <a:off x="6601124" y="1391905"/>
            <a:ext cx="828000" cy="828000"/>
            <a:chOff x="6182918" y="1274954"/>
            <a:chExt cx="828000" cy="828000"/>
          </a:xfrm>
        </p:grpSpPr>
        <p:sp>
          <p:nvSpPr>
            <p:cNvPr id="33" name="Flowchart: Connector 32">
              <a:extLst>
                <a:ext uri="{FF2B5EF4-FFF2-40B4-BE49-F238E27FC236}">
                  <a16:creationId xmlns:a16="http://schemas.microsoft.com/office/drawing/2014/main" id="{86E16544-4044-AB52-6DDA-08F7B086CF30}"/>
                </a:ext>
              </a:extLst>
            </p:cNvPr>
            <p:cNvSpPr/>
            <p:nvPr/>
          </p:nvSpPr>
          <p:spPr>
            <a:xfrm>
              <a:off x="6182918" y="1274954"/>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ln>
                  <a:solidFill>
                    <a:schemeClr val="tx2"/>
                  </a:solidFill>
                </a:ln>
              </a:endParaRPr>
            </a:p>
          </p:txBody>
        </p:sp>
        <p:grpSp>
          <p:nvGrpSpPr>
            <p:cNvPr id="34" name="Group 33">
              <a:extLst>
                <a:ext uri="{FF2B5EF4-FFF2-40B4-BE49-F238E27FC236}">
                  <a16:creationId xmlns:a16="http://schemas.microsoft.com/office/drawing/2014/main" id="{B441F322-973E-0654-61B2-1B829C244BA6}"/>
                </a:ext>
              </a:extLst>
            </p:cNvPr>
            <p:cNvGrpSpPr/>
            <p:nvPr/>
          </p:nvGrpSpPr>
          <p:grpSpPr>
            <a:xfrm>
              <a:off x="6373259" y="1469361"/>
              <a:ext cx="447320" cy="439186"/>
              <a:chOff x="700341" y="2356133"/>
              <a:chExt cx="647700" cy="647700"/>
            </a:xfrm>
            <a:solidFill>
              <a:schemeClr val="accent3">
                <a:lumMod val="50000"/>
              </a:schemeClr>
            </a:solidFill>
          </p:grpSpPr>
          <p:grpSp>
            <p:nvGrpSpPr>
              <p:cNvPr id="35" name="Group 34">
                <a:extLst>
                  <a:ext uri="{FF2B5EF4-FFF2-40B4-BE49-F238E27FC236}">
                    <a16:creationId xmlns:a16="http://schemas.microsoft.com/office/drawing/2014/main" id="{9402384A-F64A-4EF1-DC03-835022C24E4F}"/>
                  </a:ext>
                </a:extLst>
              </p:cNvPr>
              <p:cNvGrpSpPr/>
              <p:nvPr/>
            </p:nvGrpSpPr>
            <p:grpSpPr>
              <a:xfrm>
                <a:off x="700341" y="2356133"/>
                <a:ext cx="647700" cy="647700"/>
                <a:chOff x="700341" y="2356133"/>
                <a:chExt cx="647700" cy="647700"/>
              </a:xfrm>
              <a:grpFill/>
            </p:grpSpPr>
            <p:sp>
              <p:nvSpPr>
                <p:cNvPr id="37" name="Freeform: Shape 36">
                  <a:extLst>
                    <a:ext uri="{FF2B5EF4-FFF2-40B4-BE49-F238E27FC236}">
                      <a16:creationId xmlns:a16="http://schemas.microsoft.com/office/drawing/2014/main" id="{F2D2C7CB-64CB-D8D1-AF2A-9535F22A8004}"/>
                    </a:ext>
                  </a:extLst>
                </p:cNvPr>
                <p:cNvSpPr/>
                <p:nvPr/>
              </p:nvSpPr>
              <p:spPr>
                <a:xfrm>
                  <a:off x="700341" y="2356133"/>
                  <a:ext cx="647700" cy="647700"/>
                </a:xfrm>
                <a:custGeom>
                  <a:avLst/>
                  <a:gdLst>
                    <a:gd name="csX0" fmla="*/ 57150 w 647700"/>
                    <a:gd name="csY0" fmla="*/ 0 h 647700"/>
                    <a:gd name="csX1" fmla="*/ 0 w 647700"/>
                    <a:gd name="csY1" fmla="*/ 0 h 647700"/>
                    <a:gd name="csX2" fmla="*/ 0 w 647700"/>
                    <a:gd name="csY2" fmla="*/ 647700 h 647700"/>
                    <a:gd name="csX3" fmla="*/ 647700 w 647700"/>
                    <a:gd name="csY3" fmla="*/ 647700 h 647700"/>
                    <a:gd name="csX4" fmla="*/ 647700 w 647700"/>
                    <a:gd name="csY4" fmla="*/ 590550 h 647700"/>
                    <a:gd name="csX5" fmla="*/ 57150 w 647700"/>
                    <a:gd name="csY5" fmla="*/ 590550 h 647700"/>
                  </a:gdLst>
                  <a:ahLst/>
                  <a:cxnLst>
                    <a:cxn ang="0">
                      <a:pos x="csX0" y="csY0"/>
                    </a:cxn>
                    <a:cxn ang="0">
                      <a:pos x="csX1" y="csY1"/>
                    </a:cxn>
                    <a:cxn ang="0">
                      <a:pos x="csX2" y="csY2"/>
                    </a:cxn>
                    <a:cxn ang="0">
                      <a:pos x="csX3" y="csY3"/>
                    </a:cxn>
                    <a:cxn ang="0">
                      <a:pos x="csX4" y="csY4"/>
                    </a:cxn>
                    <a:cxn ang="0">
                      <a:pos x="csX5" y="csY5"/>
                    </a:cxn>
                  </a:cxnLst>
                  <a:rect l="l" t="t" r="r" b="b"/>
                  <a:pathLst>
                    <a:path w="647700" h="647700">
                      <a:moveTo>
                        <a:pt x="57150" y="0"/>
                      </a:moveTo>
                      <a:lnTo>
                        <a:pt x="0" y="0"/>
                      </a:lnTo>
                      <a:lnTo>
                        <a:pt x="0" y="647700"/>
                      </a:lnTo>
                      <a:lnTo>
                        <a:pt x="647700" y="647700"/>
                      </a:lnTo>
                      <a:lnTo>
                        <a:pt x="647700" y="590550"/>
                      </a:lnTo>
                      <a:lnTo>
                        <a:pt x="57150" y="590550"/>
                      </a:lnTo>
                      <a:close/>
                    </a:path>
                  </a:pathLst>
                </a:custGeom>
                <a:grpFill/>
                <a:ln w="9525" cap="flat">
                  <a:noFill/>
                  <a:prstDash val="solid"/>
                  <a:miter/>
                </a:ln>
              </p:spPr>
              <p:txBody>
                <a:bodyPr/>
                <a:lstStyle/>
                <a:p>
                  <a:endParaRPr lang="en-US" noProof="0" dirty="0"/>
                </a:p>
              </p:txBody>
            </p:sp>
            <p:sp>
              <p:nvSpPr>
                <p:cNvPr id="38" name="Freeform: Shape 37">
                  <a:extLst>
                    <a:ext uri="{FF2B5EF4-FFF2-40B4-BE49-F238E27FC236}">
                      <a16:creationId xmlns:a16="http://schemas.microsoft.com/office/drawing/2014/main" id="{01F249A5-6563-CD89-745A-72A9D8668E21}"/>
                    </a:ext>
                  </a:extLst>
                </p:cNvPr>
                <p:cNvSpPr/>
                <p:nvPr/>
              </p:nvSpPr>
              <p:spPr>
                <a:xfrm>
                  <a:off x="881072" y="2556158"/>
                  <a:ext cx="104775" cy="333375"/>
                </a:xfrm>
                <a:custGeom>
                  <a:avLst/>
                  <a:gdLst>
                    <a:gd name="csX0" fmla="*/ 0 w 104775"/>
                    <a:gd name="csY0" fmla="*/ 0 h 333375"/>
                    <a:gd name="csX1" fmla="*/ 104775 w 104775"/>
                    <a:gd name="csY1" fmla="*/ 0 h 333375"/>
                    <a:gd name="csX2" fmla="*/ 104775 w 104775"/>
                    <a:gd name="csY2" fmla="*/ 333375 h 333375"/>
                    <a:gd name="csX3" fmla="*/ 0 w 104775"/>
                    <a:gd name="csY3" fmla="*/ 333375 h 333375"/>
                  </a:gdLst>
                  <a:ahLst/>
                  <a:cxnLst>
                    <a:cxn ang="0">
                      <a:pos x="csX0" y="csY0"/>
                    </a:cxn>
                    <a:cxn ang="0">
                      <a:pos x="csX1" y="csY1"/>
                    </a:cxn>
                    <a:cxn ang="0">
                      <a:pos x="csX2" y="csY2"/>
                    </a:cxn>
                    <a:cxn ang="0">
                      <a:pos x="csX3" y="csY3"/>
                    </a:cxn>
                  </a:cxnLst>
                  <a:rect l="l" t="t" r="r" b="b"/>
                  <a:pathLst>
                    <a:path w="104775" h="333375">
                      <a:moveTo>
                        <a:pt x="0" y="0"/>
                      </a:moveTo>
                      <a:lnTo>
                        <a:pt x="104775" y="0"/>
                      </a:lnTo>
                      <a:lnTo>
                        <a:pt x="104775" y="333375"/>
                      </a:lnTo>
                      <a:lnTo>
                        <a:pt x="0" y="333375"/>
                      </a:lnTo>
                      <a:close/>
                    </a:path>
                  </a:pathLst>
                </a:custGeom>
                <a:grpFill/>
                <a:ln w="9525" cap="flat">
                  <a:noFill/>
                  <a:prstDash val="solid"/>
                  <a:miter/>
                </a:ln>
              </p:spPr>
              <p:txBody>
                <a:bodyPr/>
                <a:lstStyle/>
                <a:p>
                  <a:endParaRPr lang="en-US" noProof="0" dirty="0"/>
                </a:p>
              </p:txBody>
            </p:sp>
            <p:sp>
              <p:nvSpPr>
                <p:cNvPr id="39" name="Freeform: Shape 38">
                  <a:extLst>
                    <a:ext uri="{FF2B5EF4-FFF2-40B4-BE49-F238E27FC236}">
                      <a16:creationId xmlns:a16="http://schemas.microsoft.com/office/drawing/2014/main" id="{DD1B8399-D46C-AFB6-A969-0CCB30AF76DB}"/>
                    </a:ext>
                  </a:extLst>
                </p:cNvPr>
                <p:cNvSpPr/>
                <p:nvPr/>
              </p:nvSpPr>
              <p:spPr>
                <a:xfrm>
                  <a:off x="1088668" y="2556158"/>
                  <a:ext cx="104775" cy="333375"/>
                </a:xfrm>
                <a:custGeom>
                  <a:avLst/>
                  <a:gdLst>
                    <a:gd name="csX0" fmla="*/ 0 w 104775"/>
                    <a:gd name="csY0" fmla="*/ 0 h 333375"/>
                    <a:gd name="csX1" fmla="*/ 104775 w 104775"/>
                    <a:gd name="csY1" fmla="*/ 0 h 333375"/>
                    <a:gd name="csX2" fmla="*/ 104775 w 104775"/>
                    <a:gd name="csY2" fmla="*/ 333375 h 333375"/>
                    <a:gd name="csX3" fmla="*/ 0 w 104775"/>
                    <a:gd name="csY3" fmla="*/ 333375 h 333375"/>
                  </a:gdLst>
                  <a:ahLst/>
                  <a:cxnLst>
                    <a:cxn ang="0">
                      <a:pos x="csX0" y="csY0"/>
                    </a:cxn>
                    <a:cxn ang="0">
                      <a:pos x="csX1" y="csY1"/>
                    </a:cxn>
                    <a:cxn ang="0">
                      <a:pos x="csX2" y="csY2"/>
                    </a:cxn>
                    <a:cxn ang="0">
                      <a:pos x="csX3" y="csY3"/>
                    </a:cxn>
                  </a:cxnLst>
                  <a:rect l="l" t="t" r="r" b="b"/>
                  <a:pathLst>
                    <a:path w="104775" h="333375">
                      <a:moveTo>
                        <a:pt x="0" y="0"/>
                      </a:moveTo>
                      <a:lnTo>
                        <a:pt x="104775" y="0"/>
                      </a:lnTo>
                      <a:lnTo>
                        <a:pt x="104775" y="333375"/>
                      </a:lnTo>
                      <a:lnTo>
                        <a:pt x="0" y="333375"/>
                      </a:lnTo>
                      <a:close/>
                    </a:path>
                  </a:pathLst>
                </a:custGeom>
                <a:grpFill/>
                <a:ln w="9525" cap="flat">
                  <a:noFill/>
                  <a:prstDash val="solid"/>
                  <a:miter/>
                </a:ln>
              </p:spPr>
              <p:txBody>
                <a:bodyPr/>
                <a:lstStyle/>
                <a:p>
                  <a:endParaRPr lang="en-US" noProof="0" dirty="0"/>
                </a:p>
              </p:txBody>
            </p:sp>
          </p:grpSp>
          <p:pic>
            <p:nvPicPr>
              <p:cNvPr id="36" name="Graphic 35" descr="Checkmark with solid fill">
                <a:extLst>
                  <a:ext uri="{FF2B5EF4-FFF2-40B4-BE49-F238E27FC236}">
                    <a16:creationId xmlns:a16="http://schemas.microsoft.com/office/drawing/2014/main" id="{B512759A-2B0D-9137-016A-37C76176CE4D}"/>
                  </a:ext>
                </a:extLst>
              </p:cNvPr>
              <p:cNvPicPr>
                <a:picLocks noChangeAspect="1"/>
              </p:cNvPicPr>
              <p:nvPr/>
            </p:nvPicPr>
            <p:blipFill>
              <a:blip>
                <a:extLst>
                  <a:ext uri="{96DAC541-7B7A-43D3-8B79-37D633B846F1}">
                    <asvg:svgBlip xmlns:asvg="http://schemas.microsoft.com/office/drawing/2016/SVG/main" r:embed="rId13"/>
                  </a:ext>
                </a:extLst>
              </a:blip>
              <a:stretch>
                <a:fillRect/>
              </a:stretch>
            </p:blipFill>
            <p:spPr>
              <a:xfrm>
                <a:off x="862754" y="2395629"/>
                <a:ext cx="160528" cy="160528"/>
              </a:xfrm>
              <a:prstGeom prst="rect">
                <a:avLst/>
              </a:prstGeom>
            </p:spPr>
          </p:pic>
        </p:grpSp>
      </p:grpSp>
      <p:grpSp>
        <p:nvGrpSpPr>
          <p:cNvPr id="54" name="Group 53">
            <a:extLst>
              <a:ext uri="{FF2B5EF4-FFF2-40B4-BE49-F238E27FC236}">
                <a16:creationId xmlns:a16="http://schemas.microsoft.com/office/drawing/2014/main" id="{654808AB-4CFB-4B30-4AEB-21D36871E047}"/>
              </a:ext>
            </a:extLst>
          </p:cNvPr>
          <p:cNvGrpSpPr/>
          <p:nvPr/>
        </p:nvGrpSpPr>
        <p:grpSpPr>
          <a:xfrm>
            <a:off x="6601124" y="3388819"/>
            <a:ext cx="828000" cy="828000"/>
            <a:chOff x="6182918" y="3238574"/>
            <a:chExt cx="828000" cy="828000"/>
          </a:xfrm>
        </p:grpSpPr>
        <p:sp>
          <p:nvSpPr>
            <p:cNvPr id="41" name="Flowchart: Connector 40">
              <a:extLst>
                <a:ext uri="{FF2B5EF4-FFF2-40B4-BE49-F238E27FC236}">
                  <a16:creationId xmlns:a16="http://schemas.microsoft.com/office/drawing/2014/main" id="{35A246AB-AE42-3A2B-CB95-E8BF1C9241C3}"/>
                </a:ext>
              </a:extLst>
            </p:cNvPr>
            <p:cNvSpPr/>
            <p:nvPr/>
          </p:nvSpPr>
          <p:spPr>
            <a:xfrm>
              <a:off x="6182918" y="3238574"/>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ln>
                  <a:solidFill>
                    <a:schemeClr val="tx2"/>
                  </a:solidFill>
                </a:ln>
              </a:endParaRPr>
            </a:p>
          </p:txBody>
        </p:sp>
        <p:pic>
          <p:nvPicPr>
            <p:cNvPr id="42" name="Graphic 41" descr="Daily calendar with solid fill">
              <a:extLst>
                <a:ext uri="{FF2B5EF4-FFF2-40B4-BE49-F238E27FC236}">
                  <a16:creationId xmlns:a16="http://schemas.microsoft.com/office/drawing/2014/main" id="{E3799ECC-11D7-61EC-2454-F59FEEDE61ED}"/>
                </a:ext>
              </a:extLst>
            </p:cNvPr>
            <p:cNvPicPr>
              <a:picLocks noChangeAspect="1"/>
            </p:cNvPicPr>
            <p:nvPr/>
          </p:nvPicPr>
          <p:blipFill>
            <a:blip>
              <a:extLst>
                <a:ext uri="{96DAC541-7B7A-43D3-8B79-37D633B846F1}">
                  <asvg:svgBlip xmlns:asvg="http://schemas.microsoft.com/office/drawing/2016/SVG/main" r:embed="rId14"/>
                </a:ext>
              </a:extLst>
            </a:blip>
            <a:stretch>
              <a:fillRect/>
            </a:stretch>
          </p:blipFill>
          <p:spPr>
            <a:xfrm>
              <a:off x="6279133" y="3334789"/>
              <a:ext cx="635570" cy="635570"/>
            </a:xfrm>
            <a:prstGeom prst="rect">
              <a:avLst/>
            </a:prstGeom>
          </p:spPr>
        </p:pic>
      </p:grpSp>
      <p:grpSp>
        <p:nvGrpSpPr>
          <p:cNvPr id="55" name="Group 54">
            <a:extLst>
              <a:ext uri="{FF2B5EF4-FFF2-40B4-BE49-F238E27FC236}">
                <a16:creationId xmlns:a16="http://schemas.microsoft.com/office/drawing/2014/main" id="{9511AC54-28BB-E085-881A-CB75521B5E92}"/>
              </a:ext>
            </a:extLst>
          </p:cNvPr>
          <p:cNvGrpSpPr/>
          <p:nvPr/>
        </p:nvGrpSpPr>
        <p:grpSpPr>
          <a:xfrm>
            <a:off x="6601124" y="2390362"/>
            <a:ext cx="828000" cy="828000"/>
            <a:chOff x="6182918" y="2265185"/>
            <a:chExt cx="828000" cy="828000"/>
          </a:xfrm>
        </p:grpSpPr>
        <p:sp>
          <p:nvSpPr>
            <p:cNvPr id="40" name="Flowchart: Connector 39">
              <a:extLst>
                <a:ext uri="{FF2B5EF4-FFF2-40B4-BE49-F238E27FC236}">
                  <a16:creationId xmlns:a16="http://schemas.microsoft.com/office/drawing/2014/main" id="{DC94D40E-3FC7-D7E0-4B44-097AB67F9320}"/>
                </a:ext>
              </a:extLst>
            </p:cNvPr>
            <p:cNvSpPr/>
            <p:nvPr/>
          </p:nvSpPr>
          <p:spPr>
            <a:xfrm>
              <a:off x="6182918" y="2265185"/>
              <a:ext cx="828000" cy="828000"/>
            </a:xfrm>
            <a:prstGeom prst="flowChartConnector">
              <a:avLst/>
            </a:prstGeom>
            <a:solidFill>
              <a:schemeClr val="accent3">
                <a:lumMod val="20000"/>
                <a:lumOff val="8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grpSp>
          <p:nvGrpSpPr>
            <p:cNvPr id="43" name="Group 42">
              <a:extLst>
                <a:ext uri="{FF2B5EF4-FFF2-40B4-BE49-F238E27FC236}">
                  <a16:creationId xmlns:a16="http://schemas.microsoft.com/office/drawing/2014/main" id="{577BD559-95BB-A845-97F8-3E6E60620833}"/>
                </a:ext>
              </a:extLst>
            </p:cNvPr>
            <p:cNvGrpSpPr/>
            <p:nvPr/>
          </p:nvGrpSpPr>
          <p:grpSpPr>
            <a:xfrm>
              <a:off x="6285483" y="2290601"/>
              <a:ext cx="635570" cy="777169"/>
              <a:chOff x="655175" y="3325431"/>
              <a:chExt cx="635570" cy="777169"/>
            </a:xfrm>
          </p:grpSpPr>
          <p:pic>
            <p:nvPicPr>
              <p:cNvPr id="44" name="Graphic 43" descr="Chat with solid fill">
                <a:extLst>
                  <a:ext uri="{FF2B5EF4-FFF2-40B4-BE49-F238E27FC236}">
                    <a16:creationId xmlns:a16="http://schemas.microsoft.com/office/drawing/2014/main" id="{21DEB838-6D72-5C54-C7EF-BAB529C78CDD}"/>
                  </a:ext>
                </a:extLst>
              </p:cNvPr>
              <p:cNvPicPr>
                <a:picLocks noChangeAspect="1"/>
              </p:cNvPicPr>
              <p:nvPr/>
            </p:nvPicPr>
            <p:blipFill>
              <a:blip>
                <a:extLst>
                  <a:ext uri="{96DAC541-7B7A-43D3-8B79-37D633B846F1}">
                    <asvg:svgBlip xmlns:asvg="http://schemas.microsoft.com/office/drawing/2016/SVG/main" r:embed="rId15"/>
                  </a:ext>
                </a:extLst>
              </a:blip>
              <a:stretch>
                <a:fillRect/>
              </a:stretch>
            </p:blipFill>
            <p:spPr>
              <a:xfrm>
                <a:off x="794421" y="3325431"/>
                <a:ext cx="357078" cy="357078"/>
              </a:xfrm>
              <a:prstGeom prst="rect">
                <a:avLst/>
              </a:prstGeom>
            </p:spPr>
          </p:pic>
          <p:pic>
            <p:nvPicPr>
              <p:cNvPr id="45" name="Graphic 44" descr="Boardroom with solid fill">
                <a:extLst>
                  <a:ext uri="{FF2B5EF4-FFF2-40B4-BE49-F238E27FC236}">
                    <a16:creationId xmlns:a16="http://schemas.microsoft.com/office/drawing/2014/main" id="{0791E539-10D9-68C9-E190-8C88B30139C7}"/>
                  </a:ext>
                </a:extLst>
              </p:cNvPr>
              <p:cNvPicPr>
                <a:picLocks noChangeAspect="1"/>
              </p:cNvPicPr>
              <p:nvPr/>
            </p:nvPicPr>
            <p:blipFill>
              <a:blip>
                <a:extLst>
                  <a:ext uri="{96DAC541-7B7A-43D3-8B79-37D633B846F1}">
                    <asvg:svgBlip xmlns:asvg="http://schemas.microsoft.com/office/drawing/2016/SVG/main" r:embed="rId16"/>
                  </a:ext>
                </a:extLst>
              </a:blip>
              <a:stretch>
                <a:fillRect/>
              </a:stretch>
            </p:blipFill>
            <p:spPr>
              <a:xfrm>
                <a:off x="655175" y="3467030"/>
                <a:ext cx="635570" cy="635570"/>
              </a:xfrm>
              <a:prstGeom prst="rect">
                <a:avLst/>
              </a:prstGeom>
            </p:spPr>
          </p:pic>
        </p:grpSp>
      </p:grpSp>
    </p:spTree>
    <p:extLst>
      <p:ext uri="{BB962C8B-B14F-4D97-AF65-F5344CB8AC3E}">
        <p14:creationId xmlns:p14="http://schemas.microsoft.com/office/powerpoint/2010/main" val="88296270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B0F80D-CEE4-91DB-D8BD-ABAE5323288F}"/>
            </a:ext>
          </a:extLst>
        </p:cNvPr>
        <p:cNvGrpSpPr/>
        <p:nvPr/>
      </p:nvGrpSpPr>
      <p:grpSpPr>
        <a:xfrm>
          <a:off x="0" y="0"/>
          <a:ext cx="0" cy="0"/>
          <a:chOff x="0" y="0"/>
          <a:chExt cx="0" cy="0"/>
        </a:xfrm>
      </p:grpSpPr>
      <p:grpSp>
        <p:nvGrpSpPr>
          <p:cNvPr id="28" name="Group 27">
            <a:extLst>
              <a:ext uri="{FF2B5EF4-FFF2-40B4-BE49-F238E27FC236}">
                <a16:creationId xmlns:a16="http://schemas.microsoft.com/office/drawing/2014/main" id="{6B188CC2-2594-7F45-5CD3-4D53717324B6}"/>
              </a:ext>
            </a:extLst>
          </p:cNvPr>
          <p:cNvGrpSpPr/>
          <p:nvPr/>
        </p:nvGrpSpPr>
        <p:grpSpPr>
          <a:xfrm>
            <a:off x="3278384" y="196176"/>
            <a:ext cx="7932462" cy="5947549"/>
            <a:chOff x="12122172" y="1173377"/>
            <a:chExt cx="5417978" cy="4468482"/>
          </a:xfrm>
        </p:grpSpPr>
        <p:sp>
          <p:nvSpPr>
            <p:cNvPr id="3" name="Rounded Rectangle 8">
              <a:extLst>
                <a:ext uri="{FF2B5EF4-FFF2-40B4-BE49-F238E27FC236}">
                  <a16:creationId xmlns:a16="http://schemas.microsoft.com/office/drawing/2014/main" id="{169EF71D-282B-963C-F426-D1152A2F0B2A}"/>
                </a:ext>
              </a:extLst>
            </p:cNvPr>
            <p:cNvSpPr/>
            <p:nvPr/>
          </p:nvSpPr>
          <p:spPr>
            <a:xfrm>
              <a:off x="12122172" y="1173377"/>
              <a:ext cx="5416461" cy="4468482"/>
            </a:xfrm>
            <a:prstGeom prst="roundRect">
              <a:avLst>
                <a:gd name="adj" fmla="val 2692"/>
              </a:avLst>
            </a:prstGeom>
            <a:noFill/>
            <a:ln w="19050">
              <a:noFill/>
            </a:ln>
          </p:spPr>
          <p:style>
            <a:lnRef idx="2">
              <a:schemeClr val="accent1">
                <a:shade val="15000"/>
              </a:schemeClr>
            </a:lnRef>
            <a:fillRef idx="1">
              <a:schemeClr val="accent1"/>
            </a:fillRef>
            <a:effectRef idx="0">
              <a:schemeClr val="accent1"/>
            </a:effectRef>
            <a:fontRef idx="minor">
              <a:schemeClr val="lt1"/>
            </a:fontRef>
          </p:style>
          <p:txBody>
            <a:bodyPr rtlCol="0" anchor="t"/>
            <a:lstStyle/>
            <a:p>
              <a:pPr algn="ctr"/>
              <a:endParaRPr lang="en-US" baseline="30000" noProof="0" dirty="0">
                <a:solidFill>
                  <a:schemeClr val="tx1"/>
                </a:solidFill>
              </a:endParaRPr>
            </a:p>
          </p:txBody>
        </p:sp>
        <p:grpSp>
          <p:nvGrpSpPr>
            <p:cNvPr id="9" name="Group 8">
              <a:extLst>
                <a:ext uri="{FF2B5EF4-FFF2-40B4-BE49-F238E27FC236}">
                  <a16:creationId xmlns:a16="http://schemas.microsoft.com/office/drawing/2014/main" id="{085DBEBB-3527-B458-385E-81F62FD51F49}"/>
                </a:ext>
              </a:extLst>
            </p:cNvPr>
            <p:cNvGrpSpPr/>
            <p:nvPr/>
          </p:nvGrpSpPr>
          <p:grpSpPr>
            <a:xfrm>
              <a:off x="12562044" y="2087931"/>
              <a:ext cx="4978106" cy="3423591"/>
              <a:chOff x="6402466" y="2405088"/>
              <a:chExt cx="4978106" cy="3423591"/>
            </a:xfrm>
          </p:grpSpPr>
          <p:sp>
            <p:nvSpPr>
              <p:cNvPr id="10" name="Rectangle 9">
                <a:extLst>
                  <a:ext uri="{FF2B5EF4-FFF2-40B4-BE49-F238E27FC236}">
                    <a16:creationId xmlns:a16="http://schemas.microsoft.com/office/drawing/2014/main" id="{95717F1D-A8AF-C48F-F09A-EB9B47A4A898}"/>
                  </a:ext>
                </a:extLst>
              </p:cNvPr>
              <p:cNvSpPr/>
              <p:nvPr/>
            </p:nvSpPr>
            <p:spPr>
              <a:xfrm>
                <a:off x="6696680" y="2943827"/>
                <a:ext cx="4683892" cy="2057401"/>
              </a:xfrm>
              <a:prstGeom prst="rect">
                <a:avLst/>
              </a:prstGeom>
              <a:solidFill>
                <a:srgbClr val="E1F0EC"/>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cxnSp>
            <p:nvCxnSpPr>
              <p:cNvPr id="12" name="Straight Connector 11">
                <a:extLst>
                  <a:ext uri="{FF2B5EF4-FFF2-40B4-BE49-F238E27FC236}">
                    <a16:creationId xmlns:a16="http://schemas.microsoft.com/office/drawing/2014/main" id="{9C52E7DA-2085-40A6-3EA6-D46568759174}"/>
                  </a:ext>
                </a:extLst>
              </p:cNvPr>
              <p:cNvCxnSpPr>
                <a:cxnSpLocks/>
              </p:cNvCxnSpPr>
              <p:nvPr/>
            </p:nvCxnSpPr>
            <p:spPr>
              <a:xfrm>
                <a:off x="6696680" y="2405088"/>
                <a:ext cx="0" cy="31464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DC477A1E-AB2C-B6C5-830C-1A8AFFA97021}"/>
                  </a:ext>
                </a:extLst>
              </p:cNvPr>
              <p:cNvCxnSpPr>
                <a:cxnSpLocks/>
              </p:cNvCxnSpPr>
              <p:nvPr/>
            </p:nvCxnSpPr>
            <p:spPr>
              <a:xfrm rot="5400000">
                <a:off x="8493090" y="3751488"/>
                <a:ext cx="0" cy="360000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C0124C1F-1A82-C24C-352F-A2758BEE0B49}"/>
                  </a:ext>
                </a:extLst>
              </p:cNvPr>
              <p:cNvCxnSpPr>
                <a:cxnSpLocks/>
              </p:cNvCxnSpPr>
              <p:nvPr/>
            </p:nvCxnSpPr>
            <p:spPr>
              <a:xfrm rot="5400000">
                <a:off x="9038480" y="589995"/>
                <a:ext cx="0" cy="4683600"/>
              </a:xfrm>
              <a:prstGeom prst="line">
                <a:avLst/>
              </a:prstGeom>
              <a:ln w="19050">
                <a:solidFill>
                  <a:schemeClr val="tx2"/>
                </a:solidFill>
                <a:prstDash val="dash"/>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6BEA0A0-E690-B994-651C-9092F319EC38}"/>
                  </a:ext>
                </a:extLst>
              </p:cNvPr>
              <p:cNvCxnSpPr>
                <a:cxnSpLocks/>
              </p:cNvCxnSpPr>
              <p:nvPr/>
            </p:nvCxnSpPr>
            <p:spPr>
              <a:xfrm rot="5400000">
                <a:off x="9038480" y="2659428"/>
                <a:ext cx="0" cy="4683600"/>
              </a:xfrm>
              <a:prstGeom prst="line">
                <a:avLst/>
              </a:prstGeom>
              <a:ln w="19050">
                <a:solidFill>
                  <a:schemeClr val="tx1"/>
                </a:solidFill>
                <a:prstDash val="dash"/>
              </a:ln>
            </p:spPr>
            <p:style>
              <a:lnRef idx="1">
                <a:schemeClr val="accent1"/>
              </a:lnRef>
              <a:fillRef idx="0">
                <a:schemeClr val="accent1"/>
              </a:fillRef>
              <a:effectRef idx="0">
                <a:schemeClr val="accent1"/>
              </a:effectRef>
              <a:fontRef idx="minor">
                <a:schemeClr val="tx1"/>
              </a:fontRef>
            </p:style>
          </p:cxnSp>
          <p:sp>
            <p:nvSpPr>
              <p:cNvPr id="16" name="TextBox 15">
                <a:extLst>
                  <a:ext uri="{FF2B5EF4-FFF2-40B4-BE49-F238E27FC236}">
                    <a16:creationId xmlns:a16="http://schemas.microsoft.com/office/drawing/2014/main" id="{DE40EAB1-3192-DC65-CC46-943C9C366C05}"/>
                  </a:ext>
                </a:extLst>
              </p:cNvPr>
              <p:cNvSpPr txBox="1"/>
              <p:nvPr/>
            </p:nvSpPr>
            <p:spPr>
              <a:xfrm>
                <a:off x="9963972" y="5122532"/>
                <a:ext cx="1392777" cy="231237"/>
              </a:xfrm>
              <a:prstGeom prst="rect">
                <a:avLst/>
              </a:prstGeom>
              <a:noFill/>
            </p:spPr>
            <p:txBody>
              <a:bodyPr wrap="square" rtlCol="0" anchor="ctr">
                <a:spAutoFit/>
              </a:bodyPr>
              <a:lstStyle/>
              <a:p>
                <a:pPr algn="r"/>
                <a:r>
                  <a:rPr lang="en-US" sz="1400" noProof="0" dirty="0">
                    <a:solidFill>
                      <a:schemeClr val="tx2"/>
                    </a:solidFill>
                    <a:cs typeface="Times New Roman" panose="02020603050405020304" pitchFamily="18" charset="0"/>
                  </a:rPr>
                  <a:t>Sub-therapeutic effect</a:t>
                </a:r>
              </a:p>
            </p:txBody>
          </p:sp>
          <p:sp>
            <p:nvSpPr>
              <p:cNvPr id="19" name="TextBox 18">
                <a:extLst>
                  <a:ext uri="{FF2B5EF4-FFF2-40B4-BE49-F238E27FC236}">
                    <a16:creationId xmlns:a16="http://schemas.microsoft.com/office/drawing/2014/main" id="{02CD6CEE-B264-CC48-F389-7B7BE09F934D}"/>
                  </a:ext>
                </a:extLst>
              </p:cNvPr>
              <p:cNvSpPr txBox="1"/>
              <p:nvPr/>
            </p:nvSpPr>
            <p:spPr>
              <a:xfrm>
                <a:off x="9963972" y="3913815"/>
                <a:ext cx="1392777" cy="231237"/>
              </a:xfrm>
              <a:prstGeom prst="rect">
                <a:avLst/>
              </a:prstGeom>
              <a:noFill/>
            </p:spPr>
            <p:txBody>
              <a:bodyPr wrap="square" rtlCol="0" anchor="ctr">
                <a:spAutoFit/>
              </a:bodyPr>
              <a:lstStyle/>
              <a:p>
                <a:pPr algn="r"/>
                <a:r>
                  <a:rPr lang="en-US" sz="1400" noProof="0" dirty="0">
                    <a:cs typeface="Times New Roman" panose="02020603050405020304" pitchFamily="18" charset="0"/>
                  </a:rPr>
                  <a:t>Therapeutic window</a:t>
                </a:r>
              </a:p>
            </p:txBody>
          </p:sp>
          <p:sp>
            <p:nvSpPr>
              <p:cNvPr id="20" name="TextBox 19">
                <a:extLst>
                  <a:ext uri="{FF2B5EF4-FFF2-40B4-BE49-F238E27FC236}">
                    <a16:creationId xmlns:a16="http://schemas.microsoft.com/office/drawing/2014/main" id="{C91F4553-8977-7671-2C09-831C94BA9F7A}"/>
                  </a:ext>
                </a:extLst>
              </p:cNvPr>
              <p:cNvSpPr txBox="1"/>
              <p:nvPr/>
            </p:nvSpPr>
            <p:spPr>
              <a:xfrm>
                <a:off x="9963972" y="2446553"/>
                <a:ext cx="1392777" cy="393103"/>
              </a:xfrm>
              <a:prstGeom prst="rect">
                <a:avLst/>
              </a:prstGeom>
              <a:noFill/>
            </p:spPr>
            <p:txBody>
              <a:bodyPr wrap="square" rtlCol="0" anchor="ctr">
                <a:spAutoFit/>
              </a:bodyPr>
              <a:lstStyle/>
              <a:p>
                <a:pPr algn="r"/>
                <a:r>
                  <a:rPr lang="en-US" sz="1400" noProof="0" dirty="0">
                    <a:solidFill>
                      <a:schemeClr val="tx2"/>
                    </a:solidFill>
                    <a:cs typeface="Times New Roman" panose="02020603050405020304" pitchFamily="18" charset="0"/>
                  </a:rPr>
                  <a:t>Increased risk of</a:t>
                </a:r>
                <a:br>
                  <a:rPr lang="en-US" sz="1400" noProof="0" dirty="0">
                    <a:solidFill>
                      <a:schemeClr val="tx2"/>
                    </a:solidFill>
                    <a:cs typeface="Times New Roman" panose="02020603050405020304" pitchFamily="18" charset="0"/>
                  </a:rPr>
                </a:br>
                <a:r>
                  <a:rPr lang="en-US" sz="1400" noProof="0" dirty="0">
                    <a:solidFill>
                      <a:schemeClr val="tx2"/>
                    </a:solidFill>
                    <a:cs typeface="Times New Roman" panose="02020603050405020304" pitchFamily="18" charset="0"/>
                  </a:rPr>
                  <a:t>adverse effects</a:t>
                </a:r>
              </a:p>
            </p:txBody>
          </p:sp>
          <p:sp>
            <p:nvSpPr>
              <p:cNvPr id="21" name="Freeform 27">
                <a:extLst>
                  <a:ext uri="{FF2B5EF4-FFF2-40B4-BE49-F238E27FC236}">
                    <a16:creationId xmlns:a16="http://schemas.microsoft.com/office/drawing/2014/main" id="{691530EA-D75A-B08D-9352-10B4F629F7A1}"/>
                  </a:ext>
                </a:extLst>
              </p:cNvPr>
              <p:cNvSpPr/>
              <p:nvPr/>
            </p:nvSpPr>
            <p:spPr>
              <a:xfrm>
                <a:off x="6924227" y="2540720"/>
                <a:ext cx="3320201" cy="2684522"/>
              </a:xfrm>
              <a:custGeom>
                <a:avLst/>
                <a:gdLst>
                  <a:gd name="connsiteX0" fmla="*/ 3320201 w 3320201"/>
                  <a:gd name="connsiteY0" fmla="*/ 0 h 2684522"/>
                  <a:gd name="connsiteX1" fmla="*/ 2596505 w 3320201"/>
                  <a:gd name="connsiteY1" fmla="*/ 4890 h 2684522"/>
                  <a:gd name="connsiteX2" fmla="*/ 2273776 w 3320201"/>
                  <a:gd name="connsiteY2" fmla="*/ 29339 h 2684522"/>
                  <a:gd name="connsiteX3" fmla="*/ 1990165 w 3320201"/>
                  <a:gd name="connsiteY3" fmla="*/ 117356 h 2684522"/>
                  <a:gd name="connsiteX4" fmla="*/ 1750563 w 3320201"/>
                  <a:gd name="connsiteY4" fmla="*/ 278721 h 2684522"/>
                  <a:gd name="connsiteX5" fmla="*/ 704137 w 3320201"/>
                  <a:gd name="connsiteY5" fmla="*/ 2200428 h 2684522"/>
                  <a:gd name="connsiteX6" fmla="*/ 572112 w 3320201"/>
                  <a:gd name="connsiteY6" fmla="*/ 2391131 h 2684522"/>
                  <a:gd name="connsiteX7" fmla="*/ 474315 w 3320201"/>
                  <a:gd name="connsiteY7" fmla="*/ 2528047 h 2684522"/>
                  <a:gd name="connsiteX8" fmla="*/ 361848 w 3320201"/>
                  <a:gd name="connsiteY8" fmla="*/ 2620954 h 2684522"/>
                  <a:gd name="connsiteX9" fmla="*/ 190704 w 3320201"/>
                  <a:gd name="connsiteY9" fmla="*/ 2664962 h 2684522"/>
                  <a:gd name="connsiteX10" fmla="*/ 83128 w 3320201"/>
                  <a:gd name="connsiteY10" fmla="*/ 2684522 h 2684522"/>
                  <a:gd name="connsiteX11" fmla="*/ 0 w 3320201"/>
                  <a:gd name="connsiteY11" fmla="*/ 2684522 h 2684522"/>
                  <a:gd name="connsiteX0" fmla="*/ 3320201 w 3320201"/>
                  <a:gd name="connsiteY0" fmla="*/ 0 h 2684522"/>
                  <a:gd name="connsiteX1" fmla="*/ 2596505 w 3320201"/>
                  <a:gd name="connsiteY1" fmla="*/ 4890 h 2684522"/>
                  <a:gd name="connsiteX2" fmla="*/ 2273776 w 3320201"/>
                  <a:gd name="connsiteY2" fmla="*/ 29339 h 2684522"/>
                  <a:gd name="connsiteX3" fmla="*/ 1990165 w 3320201"/>
                  <a:gd name="connsiteY3" fmla="*/ 117356 h 2684522"/>
                  <a:gd name="connsiteX4" fmla="*/ 1721224 w 3320201"/>
                  <a:gd name="connsiteY4" fmla="*/ 342289 h 2684522"/>
                  <a:gd name="connsiteX5" fmla="*/ 704137 w 3320201"/>
                  <a:gd name="connsiteY5" fmla="*/ 2200428 h 2684522"/>
                  <a:gd name="connsiteX6" fmla="*/ 572112 w 3320201"/>
                  <a:gd name="connsiteY6" fmla="*/ 2391131 h 2684522"/>
                  <a:gd name="connsiteX7" fmla="*/ 474315 w 3320201"/>
                  <a:gd name="connsiteY7" fmla="*/ 2528047 h 2684522"/>
                  <a:gd name="connsiteX8" fmla="*/ 361848 w 3320201"/>
                  <a:gd name="connsiteY8" fmla="*/ 2620954 h 2684522"/>
                  <a:gd name="connsiteX9" fmla="*/ 190704 w 3320201"/>
                  <a:gd name="connsiteY9" fmla="*/ 2664962 h 2684522"/>
                  <a:gd name="connsiteX10" fmla="*/ 83128 w 3320201"/>
                  <a:gd name="connsiteY10" fmla="*/ 2684522 h 2684522"/>
                  <a:gd name="connsiteX11" fmla="*/ 0 w 3320201"/>
                  <a:gd name="connsiteY11" fmla="*/ 2684522 h 2684522"/>
                  <a:gd name="connsiteX0" fmla="*/ 3320201 w 3320201"/>
                  <a:gd name="connsiteY0" fmla="*/ 0 h 2684522"/>
                  <a:gd name="connsiteX1" fmla="*/ 2596505 w 3320201"/>
                  <a:gd name="connsiteY1" fmla="*/ 4890 h 2684522"/>
                  <a:gd name="connsiteX2" fmla="*/ 2273776 w 3320201"/>
                  <a:gd name="connsiteY2" fmla="*/ 29339 h 2684522"/>
                  <a:gd name="connsiteX3" fmla="*/ 1990165 w 3320201"/>
                  <a:gd name="connsiteY3" fmla="*/ 117356 h 2684522"/>
                  <a:gd name="connsiteX4" fmla="*/ 1721224 w 3320201"/>
                  <a:gd name="connsiteY4" fmla="*/ 342289 h 2684522"/>
                  <a:gd name="connsiteX5" fmla="*/ 704137 w 3320201"/>
                  <a:gd name="connsiteY5" fmla="*/ 2200428 h 2684522"/>
                  <a:gd name="connsiteX6" fmla="*/ 572112 w 3320201"/>
                  <a:gd name="connsiteY6" fmla="*/ 2391131 h 2684522"/>
                  <a:gd name="connsiteX7" fmla="*/ 474315 w 3320201"/>
                  <a:gd name="connsiteY7" fmla="*/ 2528047 h 2684522"/>
                  <a:gd name="connsiteX8" fmla="*/ 361848 w 3320201"/>
                  <a:gd name="connsiteY8" fmla="*/ 2620954 h 2684522"/>
                  <a:gd name="connsiteX9" fmla="*/ 190704 w 3320201"/>
                  <a:gd name="connsiteY9" fmla="*/ 2664962 h 2684522"/>
                  <a:gd name="connsiteX10" fmla="*/ 83128 w 3320201"/>
                  <a:gd name="connsiteY10" fmla="*/ 2684522 h 2684522"/>
                  <a:gd name="connsiteX11" fmla="*/ 0 w 3320201"/>
                  <a:gd name="connsiteY11" fmla="*/ 2684522 h 2684522"/>
                  <a:gd name="connsiteX0" fmla="*/ 3320201 w 3320201"/>
                  <a:gd name="connsiteY0" fmla="*/ 0 h 2684522"/>
                  <a:gd name="connsiteX1" fmla="*/ 2596505 w 3320201"/>
                  <a:gd name="connsiteY1" fmla="*/ 4890 h 2684522"/>
                  <a:gd name="connsiteX2" fmla="*/ 2273776 w 3320201"/>
                  <a:gd name="connsiteY2" fmla="*/ 29339 h 2684522"/>
                  <a:gd name="connsiteX3" fmla="*/ 1990165 w 3320201"/>
                  <a:gd name="connsiteY3" fmla="*/ 117356 h 2684522"/>
                  <a:gd name="connsiteX4" fmla="*/ 1721224 w 3320201"/>
                  <a:gd name="connsiteY4" fmla="*/ 342289 h 2684522"/>
                  <a:gd name="connsiteX5" fmla="*/ 704137 w 3320201"/>
                  <a:gd name="connsiteY5" fmla="*/ 2200428 h 2684522"/>
                  <a:gd name="connsiteX6" fmla="*/ 572112 w 3320201"/>
                  <a:gd name="connsiteY6" fmla="*/ 2391131 h 2684522"/>
                  <a:gd name="connsiteX7" fmla="*/ 474315 w 3320201"/>
                  <a:gd name="connsiteY7" fmla="*/ 2528047 h 2684522"/>
                  <a:gd name="connsiteX8" fmla="*/ 361848 w 3320201"/>
                  <a:gd name="connsiteY8" fmla="*/ 2620954 h 2684522"/>
                  <a:gd name="connsiteX9" fmla="*/ 190704 w 3320201"/>
                  <a:gd name="connsiteY9" fmla="*/ 2664962 h 2684522"/>
                  <a:gd name="connsiteX10" fmla="*/ 83128 w 3320201"/>
                  <a:gd name="connsiteY10" fmla="*/ 2684522 h 2684522"/>
                  <a:gd name="connsiteX11" fmla="*/ 0 w 3320201"/>
                  <a:gd name="connsiteY11" fmla="*/ 2684522 h 2684522"/>
                  <a:gd name="connsiteX0" fmla="*/ 3320201 w 3320201"/>
                  <a:gd name="connsiteY0" fmla="*/ 0 h 2684522"/>
                  <a:gd name="connsiteX1" fmla="*/ 2596505 w 3320201"/>
                  <a:gd name="connsiteY1" fmla="*/ 4890 h 2684522"/>
                  <a:gd name="connsiteX2" fmla="*/ 2273776 w 3320201"/>
                  <a:gd name="connsiteY2" fmla="*/ 29339 h 2684522"/>
                  <a:gd name="connsiteX3" fmla="*/ 1936376 w 3320201"/>
                  <a:gd name="connsiteY3" fmla="*/ 127136 h 2684522"/>
                  <a:gd name="connsiteX4" fmla="*/ 1721224 w 3320201"/>
                  <a:gd name="connsiteY4" fmla="*/ 342289 h 2684522"/>
                  <a:gd name="connsiteX5" fmla="*/ 704137 w 3320201"/>
                  <a:gd name="connsiteY5" fmla="*/ 2200428 h 2684522"/>
                  <a:gd name="connsiteX6" fmla="*/ 572112 w 3320201"/>
                  <a:gd name="connsiteY6" fmla="*/ 2391131 h 2684522"/>
                  <a:gd name="connsiteX7" fmla="*/ 474315 w 3320201"/>
                  <a:gd name="connsiteY7" fmla="*/ 2528047 h 2684522"/>
                  <a:gd name="connsiteX8" fmla="*/ 361848 w 3320201"/>
                  <a:gd name="connsiteY8" fmla="*/ 2620954 h 2684522"/>
                  <a:gd name="connsiteX9" fmla="*/ 190704 w 3320201"/>
                  <a:gd name="connsiteY9" fmla="*/ 2664962 h 2684522"/>
                  <a:gd name="connsiteX10" fmla="*/ 83128 w 3320201"/>
                  <a:gd name="connsiteY10" fmla="*/ 2684522 h 2684522"/>
                  <a:gd name="connsiteX11" fmla="*/ 0 w 3320201"/>
                  <a:gd name="connsiteY11" fmla="*/ 2684522 h 2684522"/>
                  <a:gd name="connsiteX0" fmla="*/ 3320201 w 3320201"/>
                  <a:gd name="connsiteY0" fmla="*/ 0 h 2684522"/>
                  <a:gd name="connsiteX1" fmla="*/ 2596505 w 3320201"/>
                  <a:gd name="connsiteY1" fmla="*/ 4890 h 2684522"/>
                  <a:gd name="connsiteX2" fmla="*/ 2273776 w 3320201"/>
                  <a:gd name="connsiteY2" fmla="*/ 29339 h 2684522"/>
                  <a:gd name="connsiteX3" fmla="*/ 1936376 w 3320201"/>
                  <a:gd name="connsiteY3" fmla="*/ 127136 h 2684522"/>
                  <a:gd name="connsiteX4" fmla="*/ 1721224 w 3320201"/>
                  <a:gd name="connsiteY4" fmla="*/ 342289 h 2684522"/>
                  <a:gd name="connsiteX5" fmla="*/ 704137 w 3320201"/>
                  <a:gd name="connsiteY5" fmla="*/ 2200428 h 2684522"/>
                  <a:gd name="connsiteX6" fmla="*/ 572112 w 3320201"/>
                  <a:gd name="connsiteY6" fmla="*/ 2391131 h 2684522"/>
                  <a:gd name="connsiteX7" fmla="*/ 474315 w 3320201"/>
                  <a:gd name="connsiteY7" fmla="*/ 2528047 h 2684522"/>
                  <a:gd name="connsiteX8" fmla="*/ 361848 w 3320201"/>
                  <a:gd name="connsiteY8" fmla="*/ 2620954 h 2684522"/>
                  <a:gd name="connsiteX9" fmla="*/ 190704 w 3320201"/>
                  <a:gd name="connsiteY9" fmla="*/ 2664962 h 2684522"/>
                  <a:gd name="connsiteX10" fmla="*/ 83128 w 3320201"/>
                  <a:gd name="connsiteY10" fmla="*/ 2684522 h 2684522"/>
                  <a:gd name="connsiteX11" fmla="*/ 0 w 3320201"/>
                  <a:gd name="connsiteY11" fmla="*/ 2684522 h 2684522"/>
                  <a:gd name="connsiteX0" fmla="*/ 3320201 w 3320201"/>
                  <a:gd name="connsiteY0" fmla="*/ 0 h 2684522"/>
                  <a:gd name="connsiteX1" fmla="*/ 2596505 w 3320201"/>
                  <a:gd name="connsiteY1" fmla="*/ 4890 h 2684522"/>
                  <a:gd name="connsiteX2" fmla="*/ 2268886 w 3320201"/>
                  <a:gd name="connsiteY2" fmla="*/ 19559 h 2684522"/>
                  <a:gd name="connsiteX3" fmla="*/ 1936376 w 3320201"/>
                  <a:gd name="connsiteY3" fmla="*/ 127136 h 2684522"/>
                  <a:gd name="connsiteX4" fmla="*/ 1721224 w 3320201"/>
                  <a:gd name="connsiteY4" fmla="*/ 342289 h 2684522"/>
                  <a:gd name="connsiteX5" fmla="*/ 704137 w 3320201"/>
                  <a:gd name="connsiteY5" fmla="*/ 2200428 h 2684522"/>
                  <a:gd name="connsiteX6" fmla="*/ 572112 w 3320201"/>
                  <a:gd name="connsiteY6" fmla="*/ 2391131 h 2684522"/>
                  <a:gd name="connsiteX7" fmla="*/ 474315 w 3320201"/>
                  <a:gd name="connsiteY7" fmla="*/ 2528047 h 2684522"/>
                  <a:gd name="connsiteX8" fmla="*/ 361848 w 3320201"/>
                  <a:gd name="connsiteY8" fmla="*/ 2620954 h 2684522"/>
                  <a:gd name="connsiteX9" fmla="*/ 190704 w 3320201"/>
                  <a:gd name="connsiteY9" fmla="*/ 2664962 h 2684522"/>
                  <a:gd name="connsiteX10" fmla="*/ 83128 w 3320201"/>
                  <a:gd name="connsiteY10" fmla="*/ 2684522 h 2684522"/>
                  <a:gd name="connsiteX11" fmla="*/ 0 w 3320201"/>
                  <a:gd name="connsiteY11" fmla="*/ 2684522 h 26845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3320201" h="2684522">
                    <a:moveTo>
                      <a:pt x="3320201" y="0"/>
                    </a:moveTo>
                    <a:lnTo>
                      <a:pt x="2596505" y="4890"/>
                    </a:lnTo>
                    <a:lnTo>
                      <a:pt x="2268886" y="19559"/>
                    </a:lnTo>
                    <a:cubicBezTo>
                      <a:pt x="2156419" y="52158"/>
                      <a:pt x="2083072" y="70088"/>
                      <a:pt x="1936376" y="127136"/>
                    </a:cubicBezTo>
                    <a:cubicBezTo>
                      <a:pt x="1846729" y="202114"/>
                      <a:pt x="1835320" y="203743"/>
                      <a:pt x="1721224" y="342289"/>
                    </a:cubicBezTo>
                    <a:cubicBezTo>
                      <a:pt x="1338187" y="961669"/>
                      <a:pt x="1043166" y="1581048"/>
                      <a:pt x="704137" y="2200428"/>
                    </a:cubicBezTo>
                    <a:lnTo>
                      <a:pt x="572112" y="2391131"/>
                    </a:lnTo>
                    <a:lnTo>
                      <a:pt x="474315" y="2528047"/>
                    </a:lnTo>
                    <a:lnTo>
                      <a:pt x="361848" y="2620954"/>
                    </a:lnTo>
                    <a:lnTo>
                      <a:pt x="190704" y="2664962"/>
                    </a:lnTo>
                    <a:lnTo>
                      <a:pt x="83128" y="2684522"/>
                    </a:lnTo>
                    <a:lnTo>
                      <a:pt x="0" y="2684522"/>
                    </a:lnTo>
                  </a:path>
                </a:pathLst>
              </a:custGeom>
              <a:noFill/>
              <a:ln w="38100">
                <a:solidFill>
                  <a:schemeClr val="accent3"/>
                </a:solid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noProof="0" dirty="0"/>
              </a:p>
            </p:txBody>
          </p:sp>
          <p:sp>
            <p:nvSpPr>
              <p:cNvPr id="22" name="TextBox 21">
                <a:extLst>
                  <a:ext uri="{FF2B5EF4-FFF2-40B4-BE49-F238E27FC236}">
                    <a16:creationId xmlns:a16="http://schemas.microsoft.com/office/drawing/2014/main" id="{41B793BC-BE92-C37F-38FB-C50FA1F9A238}"/>
                  </a:ext>
                </a:extLst>
              </p:cNvPr>
              <p:cNvSpPr txBox="1"/>
              <p:nvPr/>
            </p:nvSpPr>
            <p:spPr>
              <a:xfrm rot="16200000">
                <a:off x="6027205" y="3795342"/>
                <a:ext cx="950227" cy="199705"/>
              </a:xfrm>
              <a:prstGeom prst="rect">
                <a:avLst/>
              </a:prstGeom>
              <a:noFill/>
            </p:spPr>
            <p:txBody>
              <a:bodyPr wrap="square" rtlCol="0" anchor="ctr">
                <a:spAutoFit/>
              </a:bodyPr>
              <a:lstStyle/>
              <a:p>
                <a:pPr algn="ctr"/>
                <a:r>
                  <a:rPr lang="en-US" sz="1300" b="1" noProof="0" dirty="0">
                    <a:solidFill>
                      <a:schemeClr val="tx2"/>
                    </a:solidFill>
                    <a:cs typeface="Times New Roman" panose="02020603050405020304" pitchFamily="18" charset="0"/>
                  </a:rPr>
                  <a:t>Drug effect</a:t>
                </a:r>
              </a:p>
            </p:txBody>
          </p:sp>
          <p:sp>
            <p:nvSpPr>
              <p:cNvPr id="23" name="TextBox 22">
                <a:extLst>
                  <a:ext uri="{FF2B5EF4-FFF2-40B4-BE49-F238E27FC236}">
                    <a16:creationId xmlns:a16="http://schemas.microsoft.com/office/drawing/2014/main" id="{86C80489-71DB-9EFD-1B68-A230A602E03E}"/>
                  </a:ext>
                </a:extLst>
              </p:cNvPr>
              <p:cNvSpPr txBox="1"/>
              <p:nvPr/>
            </p:nvSpPr>
            <p:spPr>
              <a:xfrm>
                <a:off x="8171016" y="5609004"/>
                <a:ext cx="950227" cy="219675"/>
              </a:xfrm>
              <a:prstGeom prst="rect">
                <a:avLst/>
              </a:prstGeom>
              <a:noFill/>
            </p:spPr>
            <p:txBody>
              <a:bodyPr wrap="square" rtlCol="0" anchor="ctr">
                <a:spAutoFit/>
              </a:bodyPr>
              <a:lstStyle/>
              <a:p>
                <a:pPr algn="ctr"/>
                <a:r>
                  <a:rPr lang="en-US" sz="1300" b="1" noProof="0" dirty="0">
                    <a:solidFill>
                      <a:schemeClr val="tx2"/>
                    </a:solidFill>
                    <a:cs typeface="Times New Roman" panose="02020603050405020304" pitchFamily="18" charset="0"/>
                  </a:rPr>
                  <a:t>Drug dose</a:t>
                </a:r>
              </a:p>
            </p:txBody>
          </p:sp>
          <p:cxnSp>
            <p:nvCxnSpPr>
              <p:cNvPr id="24" name="Straight Connector 23">
                <a:extLst>
                  <a:ext uri="{FF2B5EF4-FFF2-40B4-BE49-F238E27FC236}">
                    <a16:creationId xmlns:a16="http://schemas.microsoft.com/office/drawing/2014/main" id="{0923146C-7BDF-39AD-0F76-B1108A5A1D38}"/>
                  </a:ext>
                </a:extLst>
              </p:cNvPr>
              <p:cNvCxnSpPr>
                <a:cxnSpLocks/>
              </p:cNvCxnSpPr>
              <p:nvPr/>
            </p:nvCxnSpPr>
            <p:spPr>
              <a:xfrm>
                <a:off x="6696680" y="5718842"/>
                <a:ext cx="1442586"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42EBB21-569F-DBB4-9A82-7244B98CCC92}"/>
                  </a:ext>
                </a:extLst>
              </p:cNvPr>
              <p:cNvCxnSpPr>
                <a:cxnSpLocks/>
              </p:cNvCxnSpPr>
              <p:nvPr/>
            </p:nvCxnSpPr>
            <p:spPr>
              <a:xfrm>
                <a:off x="9152993" y="5718842"/>
                <a:ext cx="1152000" cy="0"/>
              </a:xfrm>
              <a:prstGeom prst="line">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6B975755-F487-0802-8DDB-497EA6FD625D}"/>
                  </a:ext>
                </a:extLst>
              </p:cNvPr>
              <p:cNvCxnSpPr>
                <a:cxnSpLocks/>
              </p:cNvCxnSpPr>
              <p:nvPr/>
            </p:nvCxnSpPr>
            <p:spPr>
              <a:xfrm rot="16200000">
                <a:off x="5926319" y="4975488"/>
                <a:ext cx="1152000" cy="0"/>
              </a:xfrm>
              <a:prstGeom prst="line">
                <a:avLst/>
              </a:prstGeom>
              <a:ln w="19050">
                <a:solidFill>
                  <a:schemeClr val="tx2"/>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30C3EF6C-6737-615F-EDA5-72784A3E5D3A}"/>
                  </a:ext>
                </a:extLst>
              </p:cNvPr>
              <p:cNvCxnSpPr>
                <a:cxnSpLocks/>
              </p:cNvCxnSpPr>
              <p:nvPr/>
            </p:nvCxnSpPr>
            <p:spPr>
              <a:xfrm rot="16200000">
                <a:off x="6016319" y="2904900"/>
                <a:ext cx="972000" cy="0"/>
              </a:xfrm>
              <a:prstGeom prst="line">
                <a:avLst/>
              </a:prstGeom>
              <a:ln w="19050">
                <a:solidFill>
                  <a:schemeClr val="tx2"/>
                </a:solidFill>
                <a:tailEnd type="triangle"/>
              </a:ln>
            </p:spPr>
            <p:style>
              <a:lnRef idx="1">
                <a:schemeClr val="accent1"/>
              </a:lnRef>
              <a:fillRef idx="0">
                <a:schemeClr val="accent1"/>
              </a:fillRef>
              <a:effectRef idx="0">
                <a:schemeClr val="accent1"/>
              </a:effectRef>
              <a:fontRef idx="minor">
                <a:schemeClr val="tx1"/>
              </a:fontRef>
            </p:style>
          </p:cxnSp>
        </p:grpSp>
      </p:grpSp>
      <p:sp>
        <p:nvSpPr>
          <p:cNvPr id="5" name="Text Placeholder 4">
            <a:extLst>
              <a:ext uri="{FF2B5EF4-FFF2-40B4-BE49-F238E27FC236}">
                <a16:creationId xmlns:a16="http://schemas.microsoft.com/office/drawing/2014/main" id="{8136896C-3782-BA1C-C5B7-051F2CA46543}"/>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84951B6F-72B0-792C-AC80-0CCF5A119D2A}"/>
              </a:ext>
            </a:extLst>
          </p:cNvPr>
          <p:cNvSpPr>
            <a:spLocks noGrp="1"/>
          </p:cNvSpPr>
          <p:nvPr>
            <p:ph type="title"/>
          </p:nvPr>
        </p:nvSpPr>
        <p:spPr/>
        <p:txBody>
          <a:bodyPr anchor="t"/>
          <a:lstStyle/>
          <a:p>
            <a:r>
              <a:rPr lang="en-US" noProof="0" dirty="0"/>
              <a:t>Antipsychotic dosing in the acute phase </a:t>
            </a:r>
          </a:p>
        </p:txBody>
      </p:sp>
      <p:sp>
        <p:nvSpPr>
          <p:cNvPr id="7" name="Content Placeholder 6">
            <a:extLst>
              <a:ext uri="{FF2B5EF4-FFF2-40B4-BE49-F238E27FC236}">
                <a16:creationId xmlns:a16="http://schemas.microsoft.com/office/drawing/2014/main" id="{0A49A0BC-E368-F6E0-C23E-735AC744596E}"/>
              </a:ext>
            </a:extLst>
          </p:cNvPr>
          <p:cNvSpPr>
            <a:spLocks noGrp="1"/>
          </p:cNvSpPr>
          <p:nvPr>
            <p:ph sz="half" idx="21"/>
          </p:nvPr>
        </p:nvSpPr>
        <p:spPr>
          <a:xfrm>
            <a:off x="0" y="1416785"/>
            <a:ext cx="3471333" cy="3452123"/>
          </a:xfrm>
        </p:spPr>
        <p:txBody>
          <a:bodyPr tIns="180000"/>
          <a:lstStyle/>
          <a:p>
            <a:pPr lvl="0"/>
            <a:r>
              <a:rPr lang="en-US" noProof="0" dirty="0"/>
              <a:t>For patients in the acute phase of schizophrenia, </a:t>
            </a:r>
            <a:r>
              <a:rPr lang="en-US" b="1" noProof="0" dirty="0"/>
              <a:t>higher doses of antipsychotics may not provide greater efficacy</a:t>
            </a:r>
            <a:r>
              <a:rPr lang="en-US" baseline="30000" noProof="0" dirty="0"/>
              <a:t>1,2</a:t>
            </a:r>
          </a:p>
          <a:p>
            <a:pPr lvl="0"/>
            <a:r>
              <a:rPr lang="en-US" noProof="0" dirty="0"/>
              <a:t>On average, the maximum efficacious dose across antipsychotics is equivalent to ~5 mg/day risperidone</a:t>
            </a:r>
            <a:r>
              <a:rPr lang="en-US" baseline="30000" noProof="0" dirty="0"/>
              <a:t>2</a:t>
            </a:r>
          </a:p>
          <a:p>
            <a:pPr marL="0" indent="0">
              <a:buNone/>
            </a:pPr>
            <a:endParaRPr lang="en-US" noProof="0" dirty="0"/>
          </a:p>
        </p:txBody>
      </p:sp>
      <p:sp>
        <p:nvSpPr>
          <p:cNvPr id="6" name="Text Placeholder 5">
            <a:extLst>
              <a:ext uri="{FF2B5EF4-FFF2-40B4-BE49-F238E27FC236}">
                <a16:creationId xmlns:a16="http://schemas.microsoft.com/office/drawing/2014/main" id="{4CADBF82-5747-C3DF-7F44-57947411017F}"/>
              </a:ext>
            </a:extLst>
          </p:cNvPr>
          <p:cNvSpPr>
            <a:spLocks noGrp="1"/>
          </p:cNvSpPr>
          <p:nvPr>
            <p:ph type="body" sz="quarter" idx="18"/>
          </p:nvPr>
        </p:nvSpPr>
        <p:spPr>
          <a:xfrm>
            <a:off x="539749" y="6102000"/>
            <a:ext cx="9213852" cy="619200"/>
          </a:xfrm>
        </p:spPr>
        <p:txBody>
          <a:bodyPr/>
          <a:lstStyle/>
          <a:p>
            <a:pPr lvl="0"/>
            <a:r>
              <a:rPr lang="en-US" noProof="0" dirty="0"/>
              <a:t>1. Leucht et al. Am J Psychiatry 2020;177:342–353; 2. Leucht et al. JAMA Psychiatry 2021;78:1238–1248; 3. Vuckovic. Consortium of Academic and Research Libraries in Illinois. 2024. </a:t>
            </a:r>
          </a:p>
        </p:txBody>
      </p:sp>
      <p:sp>
        <p:nvSpPr>
          <p:cNvPr id="8" name="Slide Number Placeholder 7">
            <a:extLst>
              <a:ext uri="{FF2B5EF4-FFF2-40B4-BE49-F238E27FC236}">
                <a16:creationId xmlns:a16="http://schemas.microsoft.com/office/drawing/2014/main" id="{446B9F47-E7F0-C15C-6D4E-4EAE045882FE}"/>
              </a:ext>
            </a:extLst>
          </p:cNvPr>
          <p:cNvSpPr>
            <a:spLocks noGrp="1"/>
          </p:cNvSpPr>
          <p:nvPr>
            <p:ph type="sldNum" sz="quarter" idx="4"/>
          </p:nvPr>
        </p:nvSpPr>
        <p:spPr/>
        <p:txBody>
          <a:bodyPr/>
          <a:lstStyle/>
          <a:p>
            <a:fld id="{6DBC486D-4FAB-B746-8B02-8D7C842291C6}" type="slidenum">
              <a:rPr lang="en-US" noProof="0" smtClean="0"/>
              <a:pPr/>
              <a:t>7</a:t>
            </a:fld>
            <a:endParaRPr lang="en-US" noProof="0" dirty="0"/>
          </a:p>
        </p:txBody>
      </p:sp>
      <p:sp>
        <p:nvSpPr>
          <p:cNvPr id="49" name="TextBox 48">
            <a:extLst>
              <a:ext uri="{FF2B5EF4-FFF2-40B4-BE49-F238E27FC236}">
                <a16:creationId xmlns:a16="http://schemas.microsoft.com/office/drawing/2014/main" id="{63C3DCDF-FB79-A0A5-75AA-DE9CEE625724}"/>
              </a:ext>
            </a:extLst>
          </p:cNvPr>
          <p:cNvSpPr txBox="1"/>
          <p:nvPr/>
        </p:nvSpPr>
        <p:spPr>
          <a:xfrm>
            <a:off x="3219482" y="1429618"/>
            <a:ext cx="5400000" cy="338554"/>
          </a:xfrm>
          <a:prstGeom prst="rect">
            <a:avLst/>
          </a:prstGeom>
          <a:noFill/>
        </p:spPr>
        <p:txBody>
          <a:bodyPr wrap="square">
            <a:spAutoFit/>
          </a:bodyPr>
          <a:lstStyle/>
          <a:p>
            <a:pPr marL="0" marR="0" lvl="0" indent="0" algn="ctr" defTabSz="914400" rtl="0" eaLnBrk="1" fontAlgn="auto" latinLnBrk="0" hangingPunct="1">
              <a:lnSpc>
                <a:spcPct val="100000"/>
              </a:lnSpc>
              <a:spcBef>
                <a:spcPts val="180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chemeClr val="tx2"/>
                </a:solidFill>
                <a:effectLst/>
                <a:uLnTx/>
                <a:uFillTx/>
                <a:latin typeface="Arial"/>
                <a:ea typeface="+mn-ea"/>
                <a:cs typeface="+mn-cs"/>
              </a:rPr>
              <a:t>Dose–response relationship</a:t>
            </a:r>
            <a:r>
              <a:rPr kumimoji="0" lang="en-US" sz="1600" b="1" i="0" u="none" strike="noStrike" kern="1200" cap="none" spc="0" normalizeH="0" baseline="30000" noProof="0" dirty="0">
                <a:ln>
                  <a:noFill/>
                </a:ln>
                <a:solidFill>
                  <a:schemeClr val="tx2"/>
                </a:solidFill>
                <a:effectLst/>
                <a:uLnTx/>
                <a:uFillTx/>
                <a:latin typeface="Arial"/>
                <a:ea typeface="+mn-ea"/>
                <a:cs typeface="+mn-cs"/>
              </a:rPr>
              <a:t>3</a:t>
            </a:r>
            <a:endParaRPr kumimoji="0" lang="en-US" sz="1600" b="0" i="0" u="none" strike="noStrike" kern="1200" cap="none" spc="0" normalizeH="0" baseline="30000" noProof="0" dirty="0">
              <a:ln>
                <a:noFill/>
              </a:ln>
              <a:solidFill>
                <a:schemeClr val="tx2"/>
              </a:solidFill>
              <a:effectLst/>
              <a:uLnTx/>
              <a:uFillTx/>
              <a:latin typeface="Arial"/>
              <a:ea typeface="+mn-ea"/>
              <a:cs typeface="+mn-cs"/>
            </a:endParaRPr>
          </a:p>
        </p:txBody>
      </p:sp>
      <p:sp>
        <p:nvSpPr>
          <p:cNvPr id="17" name="TextBox 16">
            <a:extLst>
              <a:ext uri="{FF2B5EF4-FFF2-40B4-BE49-F238E27FC236}">
                <a16:creationId xmlns:a16="http://schemas.microsoft.com/office/drawing/2014/main" id="{A1FCF2C2-00B4-1F45-52B2-6FD7B45772D6}"/>
              </a:ext>
            </a:extLst>
          </p:cNvPr>
          <p:cNvSpPr txBox="1"/>
          <p:nvPr/>
        </p:nvSpPr>
        <p:spPr>
          <a:xfrm>
            <a:off x="6180365" y="6043614"/>
            <a:ext cx="5557876" cy="369332"/>
          </a:xfrm>
          <a:prstGeom prst="rect">
            <a:avLst/>
          </a:prstGeom>
          <a:noFill/>
        </p:spPr>
        <p:txBody>
          <a:bodyPr wrap="square" rtlCol="0">
            <a:spAutoFit/>
          </a:bodyPr>
          <a:lstStyle/>
          <a:p>
            <a:r>
              <a:rPr lang="en-US" sz="900" noProof="0" dirty="0"/>
              <a:t>This work is adapted from ‘Illinois SCOERs Essentials of Pharmacology' by Vuckovic K, used under CC-BY-4.0. This work is licensed under Creative Commons license CC-BY-SA by The Lundbeck Foundation.</a:t>
            </a:r>
          </a:p>
        </p:txBody>
      </p:sp>
    </p:spTree>
    <p:extLst>
      <p:ext uri="{BB962C8B-B14F-4D97-AF65-F5344CB8AC3E}">
        <p14:creationId xmlns:p14="http://schemas.microsoft.com/office/powerpoint/2010/main" val="266573055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DE29E3-EE25-6B32-0129-289707A64216}"/>
            </a:ext>
          </a:extLst>
        </p:cNvPr>
        <p:cNvGrpSpPr/>
        <p:nvPr/>
      </p:nvGrpSpPr>
      <p:grpSpPr>
        <a:xfrm>
          <a:off x="0" y="0"/>
          <a:ext cx="0" cy="0"/>
          <a:chOff x="0" y="0"/>
          <a:chExt cx="0" cy="0"/>
        </a:xfrm>
      </p:grpSpPr>
      <p:sp>
        <p:nvSpPr>
          <p:cNvPr id="59" name="Rectangle 58">
            <a:extLst>
              <a:ext uri="{FF2B5EF4-FFF2-40B4-BE49-F238E27FC236}">
                <a16:creationId xmlns:a16="http://schemas.microsoft.com/office/drawing/2014/main" id="{AA80E7E9-457F-8645-54DC-B12EF823390F}"/>
              </a:ext>
            </a:extLst>
          </p:cNvPr>
          <p:cNvSpPr/>
          <p:nvPr/>
        </p:nvSpPr>
        <p:spPr>
          <a:xfrm>
            <a:off x="2296097" y="1792311"/>
            <a:ext cx="5188988" cy="4039688"/>
          </a:xfrm>
          <a:prstGeom prst="rect">
            <a:avLst/>
          </a:prstGeom>
          <a:solidFill>
            <a:schemeClr val="accent3">
              <a:lumMod val="20000"/>
              <a:lumOff val="8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400" b="1" noProof="0" dirty="0">
                <a:solidFill>
                  <a:schemeClr val="accent3">
                    <a:lumMod val="75000"/>
                  </a:schemeClr>
                </a:solidFill>
              </a:rPr>
              <a:t>Side effects</a:t>
            </a:r>
          </a:p>
        </p:txBody>
      </p:sp>
      <p:graphicFrame>
        <p:nvGraphicFramePr>
          <p:cNvPr id="87" name="Table 7">
            <a:extLst>
              <a:ext uri="{FF2B5EF4-FFF2-40B4-BE49-F238E27FC236}">
                <a16:creationId xmlns:a16="http://schemas.microsoft.com/office/drawing/2014/main" id="{55B7ADCF-B47D-5239-F961-CBE0F93ECB73}"/>
              </a:ext>
            </a:extLst>
          </p:cNvPr>
          <p:cNvGraphicFramePr>
            <a:graphicFrameLocks noGrp="1"/>
          </p:cNvGraphicFramePr>
          <p:nvPr>
            <p:extLst>
              <p:ext uri="{D42A27DB-BD31-4B8C-83A1-F6EECF244321}">
                <p14:modId xmlns:p14="http://schemas.microsoft.com/office/powerpoint/2010/main" val="3443335389"/>
              </p:ext>
            </p:extLst>
          </p:nvPr>
        </p:nvGraphicFramePr>
        <p:xfrm>
          <a:off x="2437641" y="1792310"/>
          <a:ext cx="1440000" cy="3012187"/>
        </p:xfrm>
        <a:graphic>
          <a:graphicData uri="http://schemas.openxmlformats.org/drawingml/2006/table">
            <a:tbl>
              <a:tblPr>
                <a:tableStyleId>{F5AB1C69-6EDB-4FF4-983F-18BD219EF322}</a:tableStyleId>
              </a:tblPr>
              <a:tblGrid>
                <a:gridCol w="1440000">
                  <a:extLst>
                    <a:ext uri="{9D8B030D-6E8A-4147-A177-3AD203B41FA5}">
                      <a16:colId xmlns:a16="http://schemas.microsoft.com/office/drawing/2014/main" val="4244673697"/>
                    </a:ext>
                  </a:extLst>
                </a:gridCol>
              </a:tblGrid>
              <a:tr h="165403">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US" sz="700" b="1" kern="1200" noProof="0" dirty="0">
                          <a:solidFill>
                            <a:schemeClr val="bg1"/>
                          </a:solidFill>
                        </a:rPr>
                        <a:t>Change in weight (kg)</a:t>
                      </a:r>
                      <a:endParaRPr lang="en-US" sz="700" b="1" kern="1200" noProof="0" dirty="0">
                        <a:solidFill>
                          <a:schemeClr val="bg1"/>
                        </a:solidFill>
                        <a:latin typeface="+mn-lt"/>
                        <a:ea typeface="+mn-ea"/>
                        <a:cs typeface="+mn-cs"/>
                      </a:endParaRPr>
                    </a:p>
                  </a:txBody>
                  <a:tcPr marL="0" marR="0" marT="24000" marB="24000">
                    <a:lnL w="12700" cmpd="sng">
                      <a:noFill/>
                    </a:lnL>
                    <a:lnR w="12700" cmpd="sng">
                      <a:noFill/>
                    </a:lnR>
                    <a:lnT w="12700" cmpd="sng">
                      <a:noFill/>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03649311"/>
                  </a:ext>
                </a:extLst>
              </a:tr>
              <a:tr h="118616">
                <a:tc>
                  <a:txBody>
                    <a:bodyPr/>
                    <a:lstStyle/>
                    <a:p>
                      <a:pPr algn="l" fontAlgn="b">
                        <a:buNone/>
                      </a:pPr>
                      <a:r>
                        <a:rPr lang="en-US" sz="700" b="0" u="none" strike="noStrike" noProof="0" dirty="0">
                          <a:solidFill>
                            <a:srgbClr val="000000"/>
                          </a:solidFill>
                          <a:effectLst/>
                        </a:rPr>
                        <a:t>XAN</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5718086"/>
                  </a:ext>
                </a:extLst>
              </a:tr>
              <a:tr h="118616">
                <a:tc>
                  <a:txBody>
                    <a:bodyPr/>
                    <a:lstStyle/>
                    <a:p>
                      <a:pPr algn="l" fontAlgn="b">
                        <a:buNone/>
                      </a:pPr>
                      <a:r>
                        <a:rPr lang="en-US" sz="700" b="0" u="none" strike="noStrike" noProof="0" dirty="0">
                          <a:solidFill>
                            <a:srgbClr val="000000"/>
                          </a:solidFill>
                          <a:effectLst/>
                        </a:rPr>
                        <a:t>ZIP</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718873502"/>
                  </a:ext>
                </a:extLst>
              </a:tr>
              <a:tr h="118616">
                <a:tc>
                  <a:txBody>
                    <a:bodyPr/>
                    <a:lstStyle/>
                    <a:p>
                      <a:pPr algn="l" fontAlgn="b">
                        <a:buNone/>
                      </a:pPr>
                      <a:r>
                        <a:rPr lang="en-US" sz="700" b="0" u="none" strike="noStrike" noProof="0" dirty="0">
                          <a:solidFill>
                            <a:srgbClr val="000000"/>
                          </a:solidFill>
                          <a:effectLst/>
                        </a:rPr>
                        <a:t>Placebo</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12527371"/>
                  </a:ext>
                </a:extLst>
              </a:tr>
              <a:tr h="118616">
                <a:tc>
                  <a:txBody>
                    <a:bodyPr/>
                    <a:lstStyle/>
                    <a:p>
                      <a:pPr algn="l" fontAlgn="b">
                        <a:buNone/>
                      </a:pPr>
                      <a:r>
                        <a:rPr lang="en-US" sz="700" b="0" u="none" strike="noStrike" noProof="0" dirty="0">
                          <a:solidFill>
                            <a:srgbClr val="000000"/>
                          </a:solidFill>
                          <a:effectLst/>
                        </a:rPr>
                        <a:t>LUR</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072447175"/>
                  </a:ext>
                </a:extLst>
              </a:tr>
              <a:tr h="118616">
                <a:tc>
                  <a:txBody>
                    <a:bodyPr/>
                    <a:lstStyle/>
                    <a:p>
                      <a:pPr algn="l" fontAlgn="b">
                        <a:buNone/>
                      </a:pPr>
                      <a:r>
                        <a:rPr lang="en-US" sz="700" b="0" u="none" strike="noStrike" noProof="0" dirty="0">
                          <a:solidFill>
                            <a:srgbClr val="000000"/>
                          </a:solidFill>
                          <a:effectLst/>
                        </a:rPr>
                        <a:t>LUM</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74369165"/>
                  </a:ext>
                </a:extLst>
              </a:tr>
              <a:tr h="118616">
                <a:tc>
                  <a:txBody>
                    <a:bodyPr/>
                    <a:lstStyle/>
                    <a:p>
                      <a:pPr algn="l" fontAlgn="b">
                        <a:buNone/>
                      </a:pPr>
                      <a:r>
                        <a:rPr lang="en-US" sz="700" b="0" u="none" strike="noStrike" noProof="0" dirty="0">
                          <a:solidFill>
                            <a:srgbClr val="000000"/>
                          </a:solidFill>
                          <a:effectLst/>
                        </a:rPr>
                        <a:t>ARI</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3835448"/>
                  </a:ext>
                </a:extLst>
              </a:tr>
              <a:tr h="118616">
                <a:tc>
                  <a:txBody>
                    <a:bodyPr/>
                    <a:lstStyle/>
                    <a:p>
                      <a:pPr algn="l" fontAlgn="b">
                        <a:buNone/>
                      </a:pPr>
                      <a:r>
                        <a:rPr lang="en-US" sz="700" b="0" u="none" strike="noStrike" noProof="0" dirty="0">
                          <a:solidFill>
                            <a:srgbClr val="000000"/>
                          </a:solidFill>
                          <a:effectLst/>
                        </a:rPr>
                        <a:t>HAL</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45165230"/>
                  </a:ext>
                </a:extLst>
              </a:tr>
              <a:tr h="118616">
                <a:tc>
                  <a:txBody>
                    <a:bodyPr/>
                    <a:lstStyle/>
                    <a:p>
                      <a:pPr algn="l" fontAlgn="b">
                        <a:buNone/>
                      </a:pPr>
                      <a:r>
                        <a:rPr lang="en-US" sz="700" b="0" u="none" strike="noStrike" noProof="0" dirty="0">
                          <a:solidFill>
                            <a:srgbClr val="000000"/>
                          </a:solidFill>
                          <a:effectLst/>
                        </a:rPr>
                        <a:t>BLO</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1650750"/>
                  </a:ext>
                </a:extLst>
              </a:tr>
              <a:tr h="118616">
                <a:tc>
                  <a:txBody>
                    <a:bodyPr/>
                    <a:lstStyle/>
                    <a:p>
                      <a:pPr algn="l" fontAlgn="b">
                        <a:buNone/>
                      </a:pPr>
                      <a:r>
                        <a:rPr lang="en-US" sz="700" b="0" u="none" strike="noStrike" noProof="0" dirty="0">
                          <a:solidFill>
                            <a:srgbClr val="000000"/>
                          </a:solidFill>
                          <a:effectLst/>
                        </a:rPr>
                        <a:t>CAR</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487597"/>
                  </a:ext>
                </a:extLst>
              </a:tr>
              <a:tr h="118616">
                <a:tc>
                  <a:txBody>
                    <a:bodyPr/>
                    <a:lstStyle/>
                    <a:p>
                      <a:pPr algn="l" fontAlgn="b">
                        <a:buNone/>
                      </a:pPr>
                      <a:r>
                        <a:rPr lang="en-US" sz="700" b="0" u="none" strike="noStrike" noProof="0" dirty="0">
                          <a:solidFill>
                            <a:srgbClr val="000000"/>
                          </a:solidFill>
                          <a:effectLst/>
                        </a:rPr>
                        <a:t>PERO</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7088050"/>
                  </a:ext>
                </a:extLst>
              </a:tr>
              <a:tr h="118616">
                <a:tc>
                  <a:txBody>
                    <a:bodyPr/>
                    <a:lstStyle/>
                    <a:p>
                      <a:pPr algn="l" fontAlgn="b">
                        <a:buNone/>
                      </a:pPr>
                      <a:r>
                        <a:rPr lang="en-US" sz="700" b="0" u="none" strike="noStrike" noProof="0" dirty="0">
                          <a:solidFill>
                            <a:srgbClr val="000000"/>
                          </a:solidFill>
                          <a:effectLst/>
                        </a:rPr>
                        <a:t>AMI</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1825554"/>
                  </a:ext>
                </a:extLst>
              </a:tr>
              <a:tr h="118616">
                <a:tc>
                  <a:txBody>
                    <a:bodyPr/>
                    <a:lstStyle/>
                    <a:p>
                      <a:pPr algn="l" fontAlgn="b">
                        <a:buNone/>
                      </a:pPr>
                      <a:r>
                        <a:rPr lang="en-US" sz="700" b="0" u="none" strike="noStrike" noProof="0" dirty="0">
                          <a:solidFill>
                            <a:srgbClr val="000000"/>
                          </a:solidFill>
                          <a:effectLst/>
                        </a:rPr>
                        <a:t>BRE</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8524970"/>
                  </a:ext>
                </a:extLst>
              </a:tr>
              <a:tr h="118616">
                <a:tc>
                  <a:txBody>
                    <a:bodyPr/>
                    <a:lstStyle/>
                    <a:p>
                      <a:pPr algn="l" fontAlgn="b">
                        <a:buNone/>
                      </a:pPr>
                      <a:r>
                        <a:rPr lang="en-US" sz="700" b="0" u="none" strike="noStrike" noProof="0" dirty="0">
                          <a:solidFill>
                            <a:srgbClr val="000000"/>
                          </a:solidFill>
                          <a:effectLst/>
                        </a:rPr>
                        <a:t>PERP</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444387"/>
                  </a:ext>
                </a:extLst>
              </a:tr>
              <a:tr h="118616">
                <a:tc>
                  <a:txBody>
                    <a:bodyPr/>
                    <a:lstStyle/>
                    <a:p>
                      <a:pPr algn="l" fontAlgn="b">
                        <a:buNone/>
                      </a:pPr>
                      <a:r>
                        <a:rPr lang="en-US" sz="700" b="0" u="none" strike="noStrike" noProof="0" dirty="0">
                          <a:solidFill>
                            <a:srgbClr val="000000"/>
                          </a:solidFill>
                          <a:effectLst/>
                        </a:rPr>
                        <a:t>ASE</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59038665"/>
                  </a:ext>
                </a:extLst>
              </a:tr>
              <a:tr h="118616">
                <a:tc>
                  <a:txBody>
                    <a:bodyPr/>
                    <a:lstStyle/>
                    <a:p>
                      <a:pPr algn="l" fontAlgn="b">
                        <a:buNone/>
                      </a:pPr>
                      <a:r>
                        <a:rPr lang="en-US" sz="700" b="0" u="none" strike="noStrike" noProof="0" dirty="0">
                          <a:solidFill>
                            <a:srgbClr val="000000"/>
                          </a:solidFill>
                          <a:effectLst/>
                        </a:rPr>
                        <a:t>PAL</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9353981"/>
                  </a:ext>
                </a:extLst>
              </a:tr>
              <a:tr h="118616">
                <a:tc>
                  <a:txBody>
                    <a:bodyPr/>
                    <a:lstStyle/>
                    <a:p>
                      <a:pPr algn="l" fontAlgn="b">
                        <a:buNone/>
                      </a:pPr>
                      <a:r>
                        <a:rPr lang="en-US" sz="700" b="0" u="none" strike="noStrike" noProof="0" dirty="0">
                          <a:solidFill>
                            <a:srgbClr val="000000"/>
                          </a:solidFill>
                          <a:effectLst/>
                        </a:rPr>
                        <a:t>RIS</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14695306"/>
                  </a:ext>
                </a:extLst>
              </a:tr>
              <a:tr h="118616">
                <a:tc>
                  <a:txBody>
                    <a:bodyPr/>
                    <a:lstStyle/>
                    <a:p>
                      <a:pPr algn="l" fontAlgn="b">
                        <a:buNone/>
                      </a:pPr>
                      <a:r>
                        <a:rPr lang="en-US" sz="700" b="0" u="none" strike="noStrike" noProof="0" dirty="0">
                          <a:solidFill>
                            <a:srgbClr val="000000"/>
                          </a:solidFill>
                          <a:effectLst/>
                        </a:rPr>
                        <a:t>QUE</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5089506"/>
                  </a:ext>
                </a:extLst>
              </a:tr>
              <a:tr h="118616">
                <a:tc>
                  <a:txBody>
                    <a:bodyPr/>
                    <a:lstStyle/>
                    <a:p>
                      <a:pPr algn="l" fontAlgn="b">
                        <a:buNone/>
                      </a:pPr>
                      <a:r>
                        <a:rPr lang="en-US" sz="700" b="0" u="none" strike="noStrike" noProof="0" dirty="0">
                          <a:solidFill>
                            <a:srgbClr val="000000"/>
                          </a:solidFill>
                          <a:effectLst/>
                        </a:rPr>
                        <a:t>CHL</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7249879"/>
                  </a:ext>
                </a:extLst>
              </a:tr>
              <a:tr h="118616">
                <a:tc>
                  <a:txBody>
                    <a:bodyPr/>
                    <a:lstStyle/>
                    <a:p>
                      <a:pPr algn="l" fontAlgn="b">
                        <a:buNone/>
                      </a:pPr>
                      <a:r>
                        <a:rPr lang="en-US" sz="700" b="0" u="none" strike="noStrike" noProof="0" dirty="0">
                          <a:solidFill>
                            <a:srgbClr val="000000"/>
                          </a:solidFill>
                          <a:effectLst/>
                        </a:rPr>
                        <a:t>ILO</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4423422"/>
                  </a:ext>
                </a:extLst>
              </a:tr>
              <a:tr h="118616">
                <a:tc>
                  <a:txBody>
                    <a:bodyPr/>
                    <a:lstStyle/>
                    <a:p>
                      <a:pPr algn="l" fontAlgn="b">
                        <a:buNone/>
                      </a:pPr>
                      <a:r>
                        <a:rPr lang="en-US" sz="700" b="0" u="none" strike="noStrike" noProof="0" dirty="0">
                          <a:solidFill>
                            <a:srgbClr val="000000"/>
                          </a:solidFill>
                          <a:effectLst/>
                        </a:rPr>
                        <a:t>CLO</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1176698"/>
                  </a:ext>
                </a:extLst>
              </a:tr>
              <a:tr h="118616">
                <a:tc>
                  <a:txBody>
                    <a:bodyPr/>
                    <a:lstStyle/>
                    <a:p>
                      <a:pPr algn="l" fontAlgn="b">
                        <a:buNone/>
                      </a:pPr>
                      <a:r>
                        <a:rPr lang="en-US" sz="700" b="0" u="none" strike="noStrike" noProof="0" dirty="0">
                          <a:solidFill>
                            <a:srgbClr val="000000"/>
                          </a:solidFill>
                          <a:effectLst/>
                        </a:rPr>
                        <a:t>OLA-S</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8316862"/>
                  </a:ext>
                </a:extLst>
              </a:tr>
              <a:tr h="118616">
                <a:tc>
                  <a:txBody>
                    <a:bodyPr/>
                    <a:lstStyle/>
                    <a:p>
                      <a:pPr algn="l" fontAlgn="b">
                        <a:buNone/>
                      </a:pPr>
                      <a:r>
                        <a:rPr lang="en-US" sz="700" b="0" u="none" strike="noStrike" noProof="0" dirty="0">
                          <a:solidFill>
                            <a:srgbClr val="000000"/>
                          </a:solidFill>
                          <a:effectLst/>
                        </a:rPr>
                        <a:t>SER</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4655126"/>
                  </a:ext>
                </a:extLst>
              </a:tr>
              <a:tr h="118616">
                <a:tc>
                  <a:txBody>
                    <a:bodyPr/>
                    <a:lstStyle/>
                    <a:p>
                      <a:pPr algn="l" fontAlgn="b">
                        <a:buNone/>
                      </a:pPr>
                      <a:r>
                        <a:rPr lang="en-US" sz="700" b="0" u="none" strike="noStrike" noProof="0" dirty="0">
                          <a:solidFill>
                            <a:srgbClr val="000000"/>
                          </a:solidFill>
                          <a:effectLst/>
                        </a:rPr>
                        <a:t>OLA</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76447"/>
                  </a:ext>
                </a:extLst>
              </a:tr>
              <a:tr h="118616">
                <a:tc>
                  <a:txBody>
                    <a:bodyPr/>
                    <a:lstStyle/>
                    <a:p>
                      <a:pPr algn="l" fontAlgn="b">
                        <a:buNone/>
                      </a:pPr>
                      <a:r>
                        <a:rPr lang="en-US" sz="700" b="0" u="none" strike="noStrike" noProof="0" dirty="0">
                          <a:solidFill>
                            <a:srgbClr val="000000"/>
                          </a:solidFill>
                          <a:effectLst/>
                        </a:rPr>
                        <a:t>ZOT</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91674067"/>
                  </a:ext>
                </a:extLst>
              </a:tr>
            </a:tbl>
          </a:graphicData>
        </a:graphic>
      </p:graphicFrame>
      <p:sp>
        <p:nvSpPr>
          <p:cNvPr id="4" name="Title 3">
            <a:extLst>
              <a:ext uri="{FF2B5EF4-FFF2-40B4-BE49-F238E27FC236}">
                <a16:creationId xmlns:a16="http://schemas.microsoft.com/office/drawing/2014/main" id="{58F18BBF-3495-3BFA-4428-9E947F56CF7D}"/>
              </a:ext>
            </a:extLst>
          </p:cNvPr>
          <p:cNvSpPr>
            <a:spLocks noGrp="1"/>
          </p:cNvSpPr>
          <p:nvPr>
            <p:ph type="title"/>
          </p:nvPr>
        </p:nvSpPr>
        <p:spPr/>
        <p:txBody>
          <a:bodyPr anchor="t"/>
          <a:lstStyle/>
          <a:p>
            <a:r>
              <a:rPr lang="en-US" noProof="0" dirty="0"/>
              <a:t>Efficacy and side effects of major antipsychotic drugs (I) </a:t>
            </a:r>
          </a:p>
        </p:txBody>
      </p:sp>
      <p:sp>
        <p:nvSpPr>
          <p:cNvPr id="5" name="Text Placeholder 4">
            <a:extLst>
              <a:ext uri="{FF2B5EF4-FFF2-40B4-BE49-F238E27FC236}">
                <a16:creationId xmlns:a16="http://schemas.microsoft.com/office/drawing/2014/main" id="{EECE4F72-45D3-686B-1CCD-54E44CE883B2}"/>
              </a:ext>
            </a:extLst>
          </p:cNvPr>
          <p:cNvSpPr>
            <a:spLocks noGrp="1"/>
          </p:cNvSpPr>
          <p:nvPr>
            <p:ph type="body" sz="quarter" idx="17"/>
          </p:nvPr>
        </p:nvSpPr>
        <p:spPr/>
        <p:txBody>
          <a:bodyPr/>
          <a:lstStyle/>
          <a:p>
            <a:r>
              <a:rPr lang="en-US" noProof="0" dirty="0"/>
              <a:t>Schizophrenia – Treatment principles </a:t>
            </a:r>
          </a:p>
        </p:txBody>
      </p:sp>
      <p:sp>
        <p:nvSpPr>
          <p:cNvPr id="6" name="Text Placeholder 5">
            <a:extLst>
              <a:ext uri="{FF2B5EF4-FFF2-40B4-BE49-F238E27FC236}">
                <a16:creationId xmlns:a16="http://schemas.microsoft.com/office/drawing/2014/main" id="{F6E6B7FF-2437-85E7-068B-5713F94ABAE0}"/>
              </a:ext>
            </a:extLst>
          </p:cNvPr>
          <p:cNvSpPr>
            <a:spLocks noGrp="1"/>
          </p:cNvSpPr>
          <p:nvPr>
            <p:ph type="body" sz="quarter" idx="18"/>
          </p:nvPr>
        </p:nvSpPr>
        <p:spPr/>
        <p:txBody>
          <a:bodyPr/>
          <a:lstStyle/>
          <a:p>
            <a:r>
              <a:rPr lang="en-US" noProof="0" dirty="0"/>
              <a:t>AMI=amisulpride; ARI=aripiprazole; ASE=</a:t>
            </a:r>
            <a:r>
              <a:rPr lang="en-US" noProof="0" dirty="0" err="1"/>
              <a:t>asenapine</a:t>
            </a:r>
            <a:r>
              <a:rPr lang="en-US" noProof="0" dirty="0"/>
              <a:t>; BRE=</a:t>
            </a:r>
            <a:r>
              <a:rPr lang="en-US" noProof="0" dirty="0" err="1"/>
              <a:t>brexpiprazole</a:t>
            </a:r>
            <a:r>
              <a:rPr lang="en-US" noProof="0" dirty="0"/>
              <a:t>; BLO=</a:t>
            </a:r>
            <a:r>
              <a:rPr lang="en-US" noProof="0" dirty="0" err="1"/>
              <a:t>blonanserin</a:t>
            </a:r>
            <a:r>
              <a:rPr lang="en-US" noProof="0" dirty="0"/>
              <a:t>; CAR=</a:t>
            </a:r>
            <a:r>
              <a:rPr lang="en-US" noProof="0" dirty="0" err="1"/>
              <a:t>cariprazine</a:t>
            </a:r>
            <a:r>
              <a:rPr lang="en-US" noProof="0" dirty="0"/>
              <a:t>; CHL=chlorpromazine; CI=confidence interval; CLO=clozapine; HAL=haloperidol; ILO=iloperidone; LUM=</a:t>
            </a:r>
            <a:r>
              <a:rPr lang="en-US" noProof="0" dirty="0" err="1"/>
              <a:t>lumateperone</a:t>
            </a:r>
            <a:r>
              <a:rPr lang="en-US" noProof="0" dirty="0"/>
              <a:t>; LUR=lurasidone; OLA=olanzapine; OLA-S=OLA–</a:t>
            </a:r>
            <a:r>
              <a:rPr lang="en-US" noProof="0" dirty="0" err="1"/>
              <a:t>samidorphan</a:t>
            </a:r>
            <a:r>
              <a:rPr lang="en-US" noProof="0" dirty="0"/>
              <a:t>; PAL=paliperidone; PERO=</a:t>
            </a:r>
            <a:r>
              <a:rPr lang="en-US" noProof="0" dirty="0" err="1"/>
              <a:t>perospirone</a:t>
            </a:r>
            <a:r>
              <a:rPr lang="en-US" noProof="0" dirty="0"/>
              <a:t>; PERP=perphenazine; QTc=corrected QT interval; QUE=quetiapine; RIS=risperidone; SER=</a:t>
            </a:r>
            <a:r>
              <a:rPr lang="en-US" noProof="0" dirty="0" err="1"/>
              <a:t>sertindole</a:t>
            </a:r>
            <a:r>
              <a:rPr lang="en-US" noProof="0" dirty="0"/>
              <a:t>; SUL=</a:t>
            </a:r>
            <a:r>
              <a:rPr lang="en-US" noProof="0" dirty="0" err="1"/>
              <a:t>sulpiride</a:t>
            </a:r>
            <a:r>
              <a:rPr lang="en-US" noProof="0" dirty="0"/>
              <a:t>; XAN=</a:t>
            </a:r>
            <a:r>
              <a:rPr lang="en-US" noProof="0" dirty="0" err="1"/>
              <a:t>xanomeline-trospium</a:t>
            </a:r>
            <a:r>
              <a:rPr lang="en-US" noProof="0" dirty="0"/>
              <a:t>; ZIP=ziprasidone; ZOT=zotepine </a:t>
            </a:r>
          </a:p>
          <a:p>
            <a:r>
              <a:rPr lang="en-US" noProof="0" dirty="0"/>
              <a:t>Schneider-</a:t>
            </a:r>
            <a:r>
              <a:rPr lang="en-US" noProof="0" dirty="0" err="1"/>
              <a:t>Thoma</a:t>
            </a:r>
            <a:r>
              <a:rPr lang="en-US" noProof="0" dirty="0"/>
              <a:t> et al. Lancet 2026;407:876–891</a:t>
            </a:r>
          </a:p>
        </p:txBody>
      </p:sp>
      <p:sp>
        <p:nvSpPr>
          <p:cNvPr id="12" name="Slide Number Placeholder 11">
            <a:extLst>
              <a:ext uri="{FF2B5EF4-FFF2-40B4-BE49-F238E27FC236}">
                <a16:creationId xmlns:a16="http://schemas.microsoft.com/office/drawing/2014/main" id="{5D3B2C6A-3340-C77A-12A7-C8C0F1823489}"/>
              </a:ext>
            </a:extLst>
          </p:cNvPr>
          <p:cNvSpPr>
            <a:spLocks noGrp="1"/>
          </p:cNvSpPr>
          <p:nvPr>
            <p:ph type="sldNum" sz="quarter" idx="4"/>
          </p:nvPr>
        </p:nvSpPr>
        <p:spPr/>
        <p:txBody>
          <a:bodyPr/>
          <a:lstStyle/>
          <a:p>
            <a:fld id="{6DBC486D-4FAB-B746-8B02-8D7C842291C6}" type="slidenum">
              <a:rPr lang="en-US" noProof="0" smtClean="0"/>
              <a:pPr/>
              <a:t>8</a:t>
            </a:fld>
            <a:endParaRPr lang="en-US" noProof="0" dirty="0"/>
          </a:p>
        </p:txBody>
      </p:sp>
      <p:graphicFrame>
        <p:nvGraphicFramePr>
          <p:cNvPr id="95" name="Chart 94">
            <a:extLst>
              <a:ext uri="{FF2B5EF4-FFF2-40B4-BE49-F238E27FC236}">
                <a16:creationId xmlns:a16="http://schemas.microsoft.com/office/drawing/2014/main" id="{A90D308E-E1F6-002E-E9BB-6338CB9E597B}"/>
              </a:ext>
            </a:extLst>
          </p:cNvPr>
          <p:cNvGraphicFramePr/>
          <p:nvPr>
            <p:extLst>
              <p:ext uri="{D42A27DB-BD31-4B8C-83A1-F6EECF244321}">
                <p14:modId xmlns:p14="http://schemas.microsoft.com/office/powerpoint/2010/main" val="3401403078"/>
              </p:ext>
            </p:extLst>
          </p:nvPr>
        </p:nvGraphicFramePr>
        <p:xfrm>
          <a:off x="2446001" y="1783765"/>
          <a:ext cx="1356058" cy="3444937"/>
        </p:xfrm>
        <a:graphic>
          <a:graphicData uri="http://schemas.openxmlformats.org/drawingml/2006/chart">
            <c:chart xmlns:c="http://schemas.openxmlformats.org/drawingml/2006/chart" xmlns:r="http://schemas.openxmlformats.org/officeDocument/2006/relationships" r:id="rId3"/>
          </a:graphicData>
        </a:graphic>
      </p:graphicFrame>
      <p:sp>
        <p:nvSpPr>
          <p:cNvPr id="152" name="TextBox 151">
            <a:extLst>
              <a:ext uri="{FF2B5EF4-FFF2-40B4-BE49-F238E27FC236}">
                <a16:creationId xmlns:a16="http://schemas.microsoft.com/office/drawing/2014/main" id="{F15F9A30-37F2-BF79-DD9A-1CCF72E9F3A8}"/>
              </a:ext>
            </a:extLst>
          </p:cNvPr>
          <p:cNvSpPr txBox="1"/>
          <p:nvPr/>
        </p:nvSpPr>
        <p:spPr>
          <a:xfrm>
            <a:off x="7550392" y="3439947"/>
            <a:ext cx="4243290" cy="1015663"/>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F1A01"/>
                </a:solidFill>
                <a:effectLst/>
                <a:uLnTx/>
                <a:uFillTx/>
              </a:rPr>
              <a:t>This work is adapted from </a:t>
            </a:r>
            <a:r>
              <a:rPr lang="en-US" sz="1000" noProof="0" dirty="0">
                <a:solidFill>
                  <a:srgbClr val="3F1A01"/>
                </a:solidFill>
              </a:rPr>
              <a:t>‘</a:t>
            </a:r>
            <a:r>
              <a:rPr kumimoji="0" lang="en-US" sz="1000" b="0" i="0" u="none" strike="noStrike" kern="1200" cap="none" spc="0" normalizeH="0" baseline="0" noProof="0" dirty="0">
                <a:ln>
                  <a:noFill/>
                </a:ln>
                <a:solidFill>
                  <a:srgbClr val="3F1A01"/>
                </a:solidFill>
                <a:effectLst/>
                <a:uLnTx/>
                <a:uFillTx/>
              </a:rPr>
              <a:t>Comparative efficacy and tolerability of antidopaminergic and muscarinic antipsychotics for acute schizophrenia: a network meta-analysis of </a:t>
            </a:r>
            <a:r>
              <a:rPr kumimoji="0" lang="en-US" sz="1000" b="0" i="0" u="none" strike="noStrike" kern="1200" cap="none" spc="0" normalizeH="0" baseline="0" noProof="0" dirty="0" err="1">
                <a:ln>
                  <a:noFill/>
                </a:ln>
                <a:solidFill>
                  <a:srgbClr val="3F1A01"/>
                </a:solidFill>
                <a:effectLst/>
                <a:uLnTx/>
                <a:uFillTx/>
              </a:rPr>
              <a:t>randomised</a:t>
            </a:r>
            <a:r>
              <a:rPr kumimoji="0" lang="en-US" sz="1000" b="0" i="0" u="none" strike="noStrike" kern="1200" cap="none" spc="0" normalizeH="0" baseline="0" noProof="0" dirty="0">
                <a:ln>
                  <a:noFill/>
                </a:ln>
                <a:solidFill>
                  <a:srgbClr val="3F1A01"/>
                </a:solidFill>
                <a:effectLst/>
                <a:uLnTx/>
                <a:uFillTx/>
              </a:rPr>
              <a:t> controlled trials indexed in international English and Chinese databases’ by  Schneider-</a:t>
            </a:r>
            <a:r>
              <a:rPr kumimoji="0" lang="en-US" sz="1000" b="0" i="0" u="none" strike="noStrike" kern="1200" cap="none" spc="0" normalizeH="0" baseline="0" noProof="0" dirty="0" err="1">
                <a:ln>
                  <a:noFill/>
                </a:ln>
                <a:solidFill>
                  <a:srgbClr val="3F1A01"/>
                </a:solidFill>
                <a:effectLst/>
                <a:uLnTx/>
                <a:uFillTx/>
              </a:rPr>
              <a:t>Thoma</a:t>
            </a:r>
            <a:r>
              <a:rPr kumimoji="0" lang="en-US" sz="1000" b="0" i="0" u="none" strike="noStrike" kern="1200" cap="none" spc="0" normalizeH="0" baseline="0" noProof="0" dirty="0">
                <a:ln>
                  <a:noFill/>
                </a:ln>
                <a:solidFill>
                  <a:srgbClr val="3F1A01"/>
                </a:solidFill>
                <a:effectLst/>
                <a:uLnTx/>
                <a:uFillTx/>
              </a:rPr>
              <a:t> et al., used under CC-BY-4.0. This work is licensed under Creative Commons license CC-BY-SA by The Lundbeck Foundation.</a:t>
            </a:r>
          </a:p>
        </p:txBody>
      </p:sp>
      <p:sp>
        <p:nvSpPr>
          <p:cNvPr id="2" name="Rectangle: Top Corners Rounded 1">
            <a:extLst>
              <a:ext uri="{FF2B5EF4-FFF2-40B4-BE49-F238E27FC236}">
                <a16:creationId xmlns:a16="http://schemas.microsoft.com/office/drawing/2014/main" id="{82F8EAF9-97DB-1670-5B58-5F0D81AFF6C6}"/>
              </a:ext>
            </a:extLst>
          </p:cNvPr>
          <p:cNvSpPr/>
          <p:nvPr/>
        </p:nvSpPr>
        <p:spPr>
          <a:xfrm>
            <a:off x="7623130" y="1787237"/>
            <a:ext cx="4170552" cy="1609548"/>
          </a:xfrm>
          <a:prstGeom prst="round2SameRect">
            <a:avLst>
              <a:gd name="adj1" fmla="val 11058"/>
              <a:gd name="adj2" fmla="val 0"/>
            </a:avLst>
          </a:prstGeom>
          <a:solidFill>
            <a:srgbClr val="D9D1CC"/>
          </a:solidFill>
        </p:spPr>
        <p:txBody>
          <a:bodyPr anchor="ct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F1A01"/>
                </a:solidFill>
                <a:effectLst/>
                <a:uLnTx/>
                <a:uFillTx/>
              </a:rPr>
              <a:t>Between antipsychotics, the </a:t>
            </a:r>
            <a:r>
              <a:rPr kumimoji="0" lang="en-US" sz="1400" b="1" i="0" u="none" strike="noStrike" kern="1200" cap="none" spc="0" normalizeH="0" baseline="0" noProof="0" dirty="0">
                <a:ln>
                  <a:noFill/>
                </a:ln>
                <a:solidFill>
                  <a:srgbClr val="3F1A01"/>
                </a:solidFill>
                <a:effectLst/>
                <a:uLnTx/>
                <a:uFillTx/>
              </a:rPr>
              <a:t>differences in safety and tolerability are usually more pronounced </a:t>
            </a:r>
            <a:r>
              <a:rPr kumimoji="0" lang="en-US" sz="1400" b="0" i="0" u="none" strike="noStrike" kern="1200" cap="none" spc="0" normalizeH="0" baseline="0" noProof="0" dirty="0">
                <a:ln>
                  <a:noFill/>
                </a:ln>
                <a:solidFill>
                  <a:srgbClr val="3F1A01"/>
                </a:solidFill>
                <a:effectLst/>
                <a:uLnTx/>
                <a:uFillTx/>
              </a:rPr>
              <a:t>than those in efficacy, as indicated by the broader distribution of points in the plots for various side effects</a:t>
            </a:r>
          </a:p>
        </p:txBody>
      </p:sp>
      <p:cxnSp>
        <p:nvCxnSpPr>
          <p:cNvPr id="9" name="Straight Connector 8">
            <a:extLst>
              <a:ext uri="{FF2B5EF4-FFF2-40B4-BE49-F238E27FC236}">
                <a16:creationId xmlns:a16="http://schemas.microsoft.com/office/drawing/2014/main" id="{E0BAA3F3-5340-9246-5DFD-16BFDED90BE1}"/>
              </a:ext>
            </a:extLst>
          </p:cNvPr>
          <p:cNvCxnSpPr>
            <a:cxnSpLocks/>
          </p:cNvCxnSpPr>
          <p:nvPr/>
        </p:nvCxnSpPr>
        <p:spPr>
          <a:xfrm>
            <a:off x="7623130" y="3396785"/>
            <a:ext cx="4170552"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sp>
        <p:nvSpPr>
          <p:cNvPr id="10" name="TextBox 9">
            <a:extLst>
              <a:ext uri="{FF2B5EF4-FFF2-40B4-BE49-F238E27FC236}">
                <a16:creationId xmlns:a16="http://schemas.microsoft.com/office/drawing/2014/main" id="{2FBEC982-8911-9B14-EADC-66196F7BDA46}"/>
              </a:ext>
            </a:extLst>
          </p:cNvPr>
          <p:cNvSpPr txBox="1"/>
          <p:nvPr/>
        </p:nvSpPr>
        <p:spPr>
          <a:xfrm>
            <a:off x="7654863" y="4557601"/>
            <a:ext cx="3995799" cy="246221"/>
          </a:xfrm>
          <a:prstGeom prst="rect">
            <a:avLst/>
          </a:prstGeom>
          <a:noFill/>
        </p:spPr>
        <p:txBody>
          <a:bodyPr wrap="square" lIns="0" anchor="ctr">
            <a:spAutoFit/>
          </a:bodyPr>
          <a:lstStyle/>
          <a:p>
            <a:pPr marL="144000" marR="0" lvl="0" indent="-144000" algn="l" defTabSz="914400" rtl="0" eaLnBrk="1" fontAlgn="auto" latinLnBrk="0" hangingPunct="1">
              <a:lnSpc>
                <a:spcPct val="100000"/>
              </a:lnSpc>
              <a:spcBef>
                <a:spcPts val="0"/>
              </a:spcBef>
              <a:spcAft>
                <a:spcPts val="0"/>
              </a:spcAft>
              <a:buClr>
                <a:srgbClr val="7B9CBB"/>
              </a:buClr>
              <a:buSzTx/>
              <a:buFont typeface="Arial" panose="020B0604020202020204" pitchFamily="34" charset="0"/>
              <a:buChar char="●"/>
              <a:tabLst/>
              <a:defRPr/>
            </a:pPr>
            <a:r>
              <a:rPr kumimoji="0" lang="en-US" sz="1000" b="0" i="0" u="none" strike="noStrike" kern="1200" cap="none" spc="0" normalizeH="0" baseline="0" noProof="0" dirty="0">
                <a:ln>
                  <a:noFill/>
                </a:ln>
                <a:solidFill>
                  <a:srgbClr val="3F1A01"/>
                </a:solidFill>
                <a:effectLst/>
                <a:uLnTx/>
                <a:uFillTx/>
              </a:rPr>
              <a:t>95% CI not overlapping with no difference compared with placebo</a:t>
            </a:r>
          </a:p>
        </p:txBody>
      </p:sp>
      <p:sp>
        <p:nvSpPr>
          <p:cNvPr id="11" name="TextBox 10">
            <a:extLst>
              <a:ext uri="{FF2B5EF4-FFF2-40B4-BE49-F238E27FC236}">
                <a16:creationId xmlns:a16="http://schemas.microsoft.com/office/drawing/2014/main" id="{20E9FFFD-E368-F7D6-B9B7-376F21582869}"/>
              </a:ext>
            </a:extLst>
          </p:cNvPr>
          <p:cNvSpPr txBox="1"/>
          <p:nvPr/>
        </p:nvSpPr>
        <p:spPr>
          <a:xfrm>
            <a:off x="7654864" y="4938019"/>
            <a:ext cx="3927690" cy="246221"/>
          </a:xfrm>
          <a:prstGeom prst="rect">
            <a:avLst/>
          </a:prstGeom>
          <a:noFill/>
        </p:spPr>
        <p:txBody>
          <a:bodyPr wrap="square" lIns="0" anchor="ctr">
            <a:spAutoFit/>
          </a:bodyPr>
          <a:lstStyle/>
          <a:p>
            <a:pPr marL="144000" marR="0" lvl="0" indent="-144000" algn="l" defTabSz="914400" rtl="0" eaLnBrk="1" fontAlgn="auto" latinLnBrk="0" hangingPunct="1">
              <a:lnSpc>
                <a:spcPct val="100000"/>
              </a:lnSpc>
              <a:spcBef>
                <a:spcPts val="0"/>
              </a:spcBef>
              <a:spcAft>
                <a:spcPts val="0"/>
              </a:spcAft>
              <a:buClr>
                <a:srgbClr val="7B9CBB">
                  <a:lumMod val="50000"/>
                </a:srgbClr>
              </a:buClr>
              <a:buSzTx/>
              <a:buFont typeface="Arial" panose="020B0604020202020204" pitchFamily="34" charset="0"/>
              <a:buChar char="●"/>
              <a:tabLst/>
              <a:defRPr/>
            </a:pPr>
            <a:r>
              <a:rPr kumimoji="0" lang="en-US" sz="1000" b="0" i="0" u="none" strike="noStrike" kern="1200" cap="none" spc="0" normalizeH="0" baseline="0" noProof="0" dirty="0">
                <a:ln>
                  <a:noFill/>
                </a:ln>
                <a:solidFill>
                  <a:srgbClr val="3F1A01"/>
                </a:solidFill>
                <a:effectLst/>
                <a:uLnTx/>
                <a:uFillTx/>
              </a:rPr>
              <a:t>95% CI overlapping with no difference compared with placebo</a:t>
            </a:r>
            <a:endParaRPr kumimoji="0" lang="en-US" sz="1400" b="0" i="0" u="none" strike="noStrike" kern="1200" cap="none" spc="0" normalizeH="0" baseline="0" noProof="0" dirty="0">
              <a:ln>
                <a:noFill/>
              </a:ln>
              <a:solidFill>
                <a:srgbClr val="3F1A01"/>
              </a:solidFill>
              <a:effectLst/>
              <a:uLnTx/>
              <a:uFillTx/>
            </a:endParaRPr>
          </a:p>
        </p:txBody>
      </p:sp>
      <p:cxnSp>
        <p:nvCxnSpPr>
          <p:cNvPr id="13" name="Straight Connector 12">
            <a:extLst>
              <a:ext uri="{FF2B5EF4-FFF2-40B4-BE49-F238E27FC236}">
                <a16:creationId xmlns:a16="http://schemas.microsoft.com/office/drawing/2014/main" id="{793A796A-4623-4C13-91CA-6C04BBBF922A}"/>
              </a:ext>
            </a:extLst>
          </p:cNvPr>
          <p:cNvCxnSpPr>
            <a:cxnSpLocks/>
          </p:cNvCxnSpPr>
          <p:nvPr/>
        </p:nvCxnSpPr>
        <p:spPr>
          <a:xfrm>
            <a:off x="7652991" y="4870921"/>
            <a:ext cx="3929563" cy="0"/>
          </a:xfrm>
          <a:prstGeom prst="line">
            <a:avLst/>
          </a:prstGeom>
          <a:ln>
            <a:solidFill>
              <a:schemeClr val="accent4"/>
            </a:solidFill>
            <a:prstDash val="dash"/>
          </a:ln>
        </p:spPr>
        <p:style>
          <a:lnRef idx="1">
            <a:schemeClr val="accent1"/>
          </a:lnRef>
          <a:fillRef idx="0">
            <a:schemeClr val="accent1"/>
          </a:fillRef>
          <a:effectRef idx="0">
            <a:schemeClr val="accent1"/>
          </a:effectRef>
          <a:fontRef idx="minor">
            <a:schemeClr val="tx1"/>
          </a:fontRef>
        </p:style>
      </p:cxnSp>
      <p:sp>
        <p:nvSpPr>
          <p:cNvPr id="17" name="TextBox 16">
            <a:extLst>
              <a:ext uri="{FF2B5EF4-FFF2-40B4-BE49-F238E27FC236}">
                <a16:creationId xmlns:a16="http://schemas.microsoft.com/office/drawing/2014/main" id="{316D315C-884E-4E3A-6D63-F7EC9063364F}"/>
              </a:ext>
            </a:extLst>
          </p:cNvPr>
          <p:cNvSpPr txBox="1"/>
          <p:nvPr/>
        </p:nvSpPr>
        <p:spPr>
          <a:xfrm>
            <a:off x="539749" y="1416785"/>
            <a:ext cx="10435472" cy="338554"/>
          </a:xfrm>
          <a:prstGeom prst="rect">
            <a:avLst/>
          </a:prstGeom>
          <a:noFill/>
        </p:spPr>
        <p:txBody>
          <a:bodyPr wrap="square" lIns="0">
            <a:spAutoFit/>
          </a:bodyPr>
          <a:lstStyle/>
          <a:p>
            <a:pPr marL="0" indent="0">
              <a:buFont typeface="Arial" panose="020B0604020202020204" pitchFamily="34" charset="0"/>
              <a:buNone/>
            </a:pPr>
            <a:r>
              <a:rPr lang="en-US" sz="1600" b="1" noProof="0" dirty="0"/>
              <a:t>Ranking of antipsychotic drugs in efficacy and side effects</a:t>
            </a:r>
          </a:p>
        </p:txBody>
      </p:sp>
      <p:graphicFrame>
        <p:nvGraphicFramePr>
          <p:cNvPr id="52" name="Table 7">
            <a:extLst>
              <a:ext uri="{FF2B5EF4-FFF2-40B4-BE49-F238E27FC236}">
                <a16:creationId xmlns:a16="http://schemas.microsoft.com/office/drawing/2014/main" id="{9232B42F-92EB-DFC7-A27C-CAC4A78B3359}"/>
              </a:ext>
            </a:extLst>
          </p:cNvPr>
          <p:cNvGraphicFramePr>
            <a:graphicFrameLocks noGrp="1"/>
          </p:cNvGraphicFramePr>
          <p:nvPr>
            <p:extLst>
              <p:ext uri="{D42A27DB-BD31-4B8C-83A1-F6EECF244321}">
                <p14:modId xmlns:p14="http://schemas.microsoft.com/office/powerpoint/2010/main" val="2481856091"/>
              </p:ext>
            </p:extLst>
          </p:nvPr>
        </p:nvGraphicFramePr>
        <p:xfrm>
          <a:off x="2437641" y="1792310"/>
          <a:ext cx="1440000" cy="165403"/>
        </p:xfrm>
        <a:graphic>
          <a:graphicData uri="http://schemas.openxmlformats.org/drawingml/2006/table">
            <a:tbl>
              <a:tblPr>
                <a:tableStyleId>{775DCB02-9BB8-47FD-8907-85C794F793BA}</a:tableStyleId>
              </a:tblPr>
              <a:tblGrid>
                <a:gridCol w="1440000">
                  <a:extLst>
                    <a:ext uri="{9D8B030D-6E8A-4147-A177-3AD203B41FA5}">
                      <a16:colId xmlns:a16="http://schemas.microsoft.com/office/drawing/2014/main" val="4244673697"/>
                    </a:ext>
                  </a:extLst>
                </a:gridCol>
              </a:tblGrid>
              <a:tr h="165403">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US" sz="700" b="1" kern="1200" noProof="0" dirty="0">
                          <a:solidFill>
                            <a:schemeClr val="bg1"/>
                          </a:solidFill>
                          <a:latin typeface="+mn-lt"/>
                          <a:ea typeface="+mn-ea"/>
                          <a:cs typeface="+mn-cs"/>
                        </a:rPr>
                        <a:t>Change in weight (kg)</a:t>
                      </a:r>
                    </a:p>
                  </a:txBody>
                  <a:tcPr marL="0" marR="0" marT="24000" marB="24000">
                    <a:lnL w="6350" cap="flat" cmpd="sng" algn="ctr">
                      <a:noFill/>
                      <a:prstDash val="solid"/>
                      <a:round/>
                      <a:headEnd type="none" w="med" len="med"/>
                      <a:tailEnd type="none" w="med" len="med"/>
                    </a:lnL>
                    <a:lnR w="6350" cap="flat" cmpd="sng" algn="ctr">
                      <a:noFill/>
                      <a:prstDash val="solid"/>
                      <a:round/>
                      <a:headEnd type="none" w="med" len="med"/>
                      <a:tailEnd type="none" w="med" len="med"/>
                    </a:lnR>
                    <a:lnT w="6350" cap="flat" cmpd="sng" algn="ctr">
                      <a:noFill/>
                      <a:prstDash val="solid"/>
                      <a:round/>
                      <a:headEnd type="none" w="med" len="med"/>
                      <a:tailEnd type="none" w="med" len="med"/>
                    </a:lnT>
                    <a:lnB w="6350" cap="flat" cmpd="sng" algn="ctr">
                      <a:solidFill>
                        <a:schemeClr val="accent3">
                          <a:lumMod val="60000"/>
                          <a:lumOff val="40000"/>
                        </a:schemeClr>
                      </a:solidFill>
                      <a:prstDash val="solid"/>
                      <a:round/>
                      <a:headEnd type="none" w="med" len="med"/>
                      <a:tailEnd type="none" w="med" len="med"/>
                    </a:lnB>
                    <a:solidFill>
                      <a:schemeClr val="accent3"/>
                    </a:solidFill>
                  </a:tcPr>
                </a:tc>
                <a:extLst>
                  <a:ext uri="{0D108BD9-81ED-4DB2-BD59-A6C34878D82A}">
                    <a16:rowId xmlns:a16="http://schemas.microsoft.com/office/drawing/2014/main" val="3403649311"/>
                  </a:ext>
                </a:extLst>
              </a:tr>
            </a:tbl>
          </a:graphicData>
        </a:graphic>
      </p:graphicFrame>
      <p:grpSp>
        <p:nvGrpSpPr>
          <p:cNvPr id="53" name="Group 52">
            <a:extLst>
              <a:ext uri="{FF2B5EF4-FFF2-40B4-BE49-F238E27FC236}">
                <a16:creationId xmlns:a16="http://schemas.microsoft.com/office/drawing/2014/main" id="{9C5BC657-3ED8-B65D-7898-478D3033D102}"/>
              </a:ext>
            </a:extLst>
          </p:cNvPr>
          <p:cNvGrpSpPr/>
          <p:nvPr/>
        </p:nvGrpSpPr>
        <p:grpSpPr>
          <a:xfrm>
            <a:off x="2649347" y="5213932"/>
            <a:ext cx="1173772" cy="277892"/>
            <a:chOff x="2463994" y="5127472"/>
            <a:chExt cx="1328349" cy="277892"/>
          </a:xfrm>
        </p:grpSpPr>
        <p:sp>
          <p:nvSpPr>
            <p:cNvPr id="54" name="TextBox 53">
              <a:extLst>
                <a:ext uri="{FF2B5EF4-FFF2-40B4-BE49-F238E27FC236}">
                  <a16:creationId xmlns:a16="http://schemas.microsoft.com/office/drawing/2014/main" id="{2979F98B-36B2-0B0F-9473-DD1205DC8A38}"/>
                </a:ext>
              </a:extLst>
            </p:cNvPr>
            <p:cNvSpPr txBox="1"/>
            <p:nvPr/>
          </p:nvSpPr>
          <p:spPr>
            <a:xfrm>
              <a:off x="3203263" y="5127472"/>
              <a:ext cx="589080" cy="268757"/>
            </a:xfrm>
            <a:prstGeom prst="rect">
              <a:avLst/>
            </a:prstGeom>
          </p:spPr>
          <p:txBody>
            <a:bodyPr vert="horz" wrap="non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333333"/>
                  </a:solidFill>
                  <a:effectLst/>
                  <a:uLnTx/>
                  <a:uFillTx/>
                  <a:ea typeface="+mn-ea"/>
                  <a:cs typeface="Arial" charset="0"/>
                </a:rPr>
                <a:t>Favours </a:t>
              </a:r>
              <a:br>
                <a:rPr kumimoji="0" lang="en-US" sz="900" b="1" i="0" u="none" strike="noStrike" kern="0" cap="none" spc="0" normalizeH="0" baseline="0" noProof="0" dirty="0">
                  <a:ln>
                    <a:noFill/>
                  </a:ln>
                  <a:solidFill>
                    <a:srgbClr val="333333"/>
                  </a:solidFill>
                  <a:effectLst/>
                  <a:uLnTx/>
                  <a:uFillTx/>
                  <a:ea typeface="+mn-ea"/>
                  <a:cs typeface="Arial" charset="0"/>
                </a:rPr>
              </a:br>
              <a:r>
                <a:rPr kumimoji="0" lang="en-US" sz="900" b="1" i="0" u="none" strike="noStrike" kern="0" cap="none" spc="0" normalizeH="0" baseline="0" noProof="0" dirty="0">
                  <a:ln>
                    <a:noFill/>
                  </a:ln>
                  <a:solidFill>
                    <a:srgbClr val="333333"/>
                  </a:solidFill>
                  <a:effectLst/>
                  <a:uLnTx/>
                  <a:uFillTx/>
                  <a:ea typeface="+mn-ea"/>
                  <a:cs typeface="Arial" charset="0"/>
                </a:rPr>
                <a:t>placebo</a:t>
              </a:r>
            </a:p>
          </p:txBody>
        </p:sp>
        <p:sp>
          <p:nvSpPr>
            <p:cNvPr id="55" name="TextBox 54">
              <a:extLst>
                <a:ext uri="{FF2B5EF4-FFF2-40B4-BE49-F238E27FC236}">
                  <a16:creationId xmlns:a16="http://schemas.microsoft.com/office/drawing/2014/main" id="{877E2162-05AF-4E0E-D21E-21233020E847}"/>
                </a:ext>
              </a:extLst>
            </p:cNvPr>
            <p:cNvSpPr txBox="1"/>
            <p:nvPr/>
          </p:nvSpPr>
          <p:spPr>
            <a:xfrm>
              <a:off x="2463994" y="5136607"/>
              <a:ext cx="589080" cy="268757"/>
            </a:xfrm>
            <a:prstGeom prst="rect">
              <a:avLst/>
            </a:prstGeom>
          </p:spPr>
          <p:txBody>
            <a:bodyPr vert="horz" wrap="non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333333"/>
                  </a:solidFill>
                  <a:effectLst/>
                  <a:uLnTx/>
                  <a:uFillTx/>
                  <a:ea typeface="+mn-ea"/>
                  <a:cs typeface="Arial" charset="0"/>
                </a:rPr>
                <a:t>Favours </a:t>
              </a:r>
              <a:br>
                <a:rPr kumimoji="0" lang="en-US" sz="900" b="1" i="0" u="none" strike="noStrike" kern="0" cap="none" spc="0" normalizeH="0" baseline="0" noProof="0" dirty="0">
                  <a:ln>
                    <a:noFill/>
                  </a:ln>
                  <a:solidFill>
                    <a:srgbClr val="333333"/>
                  </a:solidFill>
                  <a:effectLst/>
                  <a:uLnTx/>
                  <a:uFillTx/>
                  <a:ea typeface="+mn-ea"/>
                  <a:cs typeface="Arial" charset="0"/>
                </a:rPr>
              </a:br>
              <a:r>
                <a:rPr kumimoji="0" lang="en-US" sz="900" b="1" i="0" u="none" strike="noStrike" kern="0" cap="none" spc="0" normalizeH="0" baseline="0" noProof="0" dirty="0">
                  <a:ln>
                    <a:noFill/>
                  </a:ln>
                  <a:solidFill>
                    <a:srgbClr val="333333"/>
                  </a:solidFill>
                  <a:effectLst/>
                  <a:uLnTx/>
                  <a:uFillTx/>
                  <a:ea typeface="+mn-ea"/>
                  <a:cs typeface="Arial" charset="0"/>
                </a:rPr>
                <a:t>comparator</a:t>
              </a:r>
            </a:p>
          </p:txBody>
        </p:sp>
      </p:grpSp>
      <p:grpSp>
        <p:nvGrpSpPr>
          <p:cNvPr id="56" name="Group 55">
            <a:extLst>
              <a:ext uri="{FF2B5EF4-FFF2-40B4-BE49-F238E27FC236}">
                <a16:creationId xmlns:a16="http://schemas.microsoft.com/office/drawing/2014/main" id="{4C1B85CC-D4AA-350F-8D13-F42BFDA29245}"/>
              </a:ext>
            </a:extLst>
          </p:cNvPr>
          <p:cNvGrpSpPr/>
          <p:nvPr/>
        </p:nvGrpSpPr>
        <p:grpSpPr>
          <a:xfrm>
            <a:off x="2761981" y="5140285"/>
            <a:ext cx="763159" cy="0"/>
            <a:chOff x="1256400" y="5223755"/>
            <a:chExt cx="763159" cy="0"/>
          </a:xfrm>
        </p:grpSpPr>
        <p:cxnSp>
          <p:nvCxnSpPr>
            <p:cNvPr id="57" name="Straight Arrow Connector 56">
              <a:extLst>
                <a:ext uri="{FF2B5EF4-FFF2-40B4-BE49-F238E27FC236}">
                  <a16:creationId xmlns:a16="http://schemas.microsoft.com/office/drawing/2014/main" id="{94C08101-3DCB-3DDC-11D4-5077DEFC58C9}"/>
                </a:ext>
              </a:extLst>
            </p:cNvPr>
            <p:cNvCxnSpPr>
              <a:cxnSpLocks/>
            </p:cNvCxnSpPr>
            <p:nvPr/>
          </p:nvCxnSpPr>
          <p:spPr>
            <a:xfrm>
              <a:off x="1674732" y="5223755"/>
              <a:ext cx="344827" cy="0"/>
            </a:xfrm>
            <a:prstGeom prst="straightConnector1">
              <a:avLst/>
            </a:prstGeom>
            <a:noFill/>
            <a:ln w="12700" cap="flat" cmpd="sng" algn="ctr">
              <a:solidFill>
                <a:srgbClr val="333333"/>
              </a:solidFill>
              <a:prstDash val="solid"/>
              <a:tailEnd type="triangle"/>
            </a:ln>
            <a:effectLst/>
          </p:spPr>
        </p:cxnSp>
        <p:cxnSp>
          <p:nvCxnSpPr>
            <p:cNvPr id="58" name="Straight Arrow Connector 57">
              <a:extLst>
                <a:ext uri="{FF2B5EF4-FFF2-40B4-BE49-F238E27FC236}">
                  <a16:creationId xmlns:a16="http://schemas.microsoft.com/office/drawing/2014/main" id="{BE7300A4-D316-5FAD-1E4A-571A1CDD9189}"/>
                </a:ext>
              </a:extLst>
            </p:cNvPr>
            <p:cNvCxnSpPr>
              <a:cxnSpLocks/>
            </p:cNvCxnSpPr>
            <p:nvPr/>
          </p:nvCxnSpPr>
          <p:spPr>
            <a:xfrm flipH="1">
              <a:off x="1256400" y="5223755"/>
              <a:ext cx="344827" cy="0"/>
            </a:xfrm>
            <a:prstGeom prst="straightConnector1">
              <a:avLst/>
            </a:prstGeom>
            <a:noFill/>
            <a:ln w="12700" cap="flat" cmpd="sng" algn="ctr">
              <a:solidFill>
                <a:srgbClr val="333333"/>
              </a:solidFill>
              <a:prstDash val="solid"/>
              <a:tailEnd type="triangle"/>
            </a:ln>
            <a:effectLst/>
          </p:spPr>
        </p:cxnSp>
      </p:grpSp>
      <p:cxnSp>
        <p:nvCxnSpPr>
          <p:cNvPr id="23" name="Straight Connector 22">
            <a:extLst>
              <a:ext uri="{FF2B5EF4-FFF2-40B4-BE49-F238E27FC236}">
                <a16:creationId xmlns:a16="http://schemas.microsoft.com/office/drawing/2014/main" id="{0452F301-0380-C7C6-0E48-EF2C7655AB53}"/>
              </a:ext>
            </a:extLst>
          </p:cNvPr>
          <p:cNvCxnSpPr>
            <a:cxnSpLocks/>
          </p:cNvCxnSpPr>
          <p:nvPr/>
        </p:nvCxnSpPr>
        <p:spPr>
          <a:xfrm flipH="1">
            <a:off x="558461" y="5831999"/>
            <a:ext cx="11464872" cy="0"/>
          </a:xfrm>
          <a:prstGeom prst="line">
            <a:avLst/>
          </a:prstGeom>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67131780-CABD-FAF5-1BFA-181486D5E9D8}"/>
              </a:ext>
            </a:extLst>
          </p:cNvPr>
          <p:cNvSpPr/>
          <p:nvPr/>
        </p:nvSpPr>
        <p:spPr>
          <a:xfrm>
            <a:off x="558461" y="1792311"/>
            <a:ext cx="1628875" cy="4039688"/>
          </a:xfrm>
          <a:prstGeom prst="rect">
            <a:avLst/>
          </a:prstGeom>
          <a:solidFill>
            <a:schemeClr val="accent5">
              <a:lumMod val="20000"/>
              <a:lumOff val="80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algn="ctr"/>
            <a:r>
              <a:rPr lang="en-US" sz="1400" b="1" noProof="0" dirty="0">
                <a:solidFill>
                  <a:schemeClr val="accent5">
                    <a:lumMod val="75000"/>
                  </a:schemeClr>
                </a:solidFill>
              </a:rPr>
              <a:t>Efficacy</a:t>
            </a:r>
          </a:p>
        </p:txBody>
      </p:sp>
      <p:graphicFrame>
        <p:nvGraphicFramePr>
          <p:cNvPr id="33" name="Table 7">
            <a:extLst>
              <a:ext uri="{FF2B5EF4-FFF2-40B4-BE49-F238E27FC236}">
                <a16:creationId xmlns:a16="http://schemas.microsoft.com/office/drawing/2014/main" id="{8EC5BD97-DAB2-E180-5608-F9178FD89DFB}"/>
              </a:ext>
            </a:extLst>
          </p:cNvPr>
          <p:cNvGraphicFramePr>
            <a:graphicFrameLocks noGrp="1"/>
          </p:cNvGraphicFramePr>
          <p:nvPr>
            <p:extLst>
              <p:ext uri="{D42A27DB-BD31-4B8C-83A1-F6EECF244321}">
                <p14:modId xmlns:p14="http://schemas.microsoft.com/office/powerpoint/2010/main" val="3143558556"/>
              </p:ext>
            </p:extLst>
          </p:nvPr>
        </p:nvGraphicFramePr>
        <p:xfrm>
          <a:off x="671250" y="1794409"/>
          <a:ext cx="1406279" cy="3012180"/>
        </p:xfrm>
        <a:graphic>
          <a:graphicData uri="http://schemas.openxmlformats.org/drawingml/2006/table">
            <a:tbl>
              <a:tblPr>
                <a:tableStyleId>{7DF18680-E054-41AD-8BC1-D1AEF772440D}</a:tableStyleId>
              </a:tblPr>
              <a:tblGrid>
                <a:gridCol w="1406279">
                  <a:extLst>
                    <a:ext uri="{9D8B030D-6E8A-4147-A177-3AD203B41FA5}">
                      <a16:colId xmlns:a16="http://schemas.microsoft.com/office/drawing/2014/main" val="4244673697"/>
                    </a:ext>
                  </a:extLst>
                </a:gridCol>
              </a:tblGrid>
              <a:tr h="14400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US" sz="700" b="1" kern="1200" noProof="0" dirty="0">
                          <a:solidFill>
                            <a:schemeClr val="bg1"/>
                          </a:solidFill>
                        </a:rPr>
                        <a:t>Overall symptoms</a:t>
                      </a:r>
                      <a:endParaRPr lang="en-US" sz="700" b="1" kern="1200" noProof="0" dirty="0">
                        <a:solidFill>
                          <a:schemeClr val="bg1"/>
                        </a:solidFill>
                        <a:latin typeface="+mn-lt"/>
                        <a:ea typeface="+mn-ea"/>
                        <a:cs typeface="+mn-cs"/>
                      </a:endParaRPr>
                    </a:p>
                  </a:txBody>
                  <a:tcPr marL="0" marR="0" marT="24000" marB="24000">
                    <a:lnL w="12700" cmpd="sng">
                      <a:noFill/>
                    </a:lnL>
                    <a:lnR w="12700" cmpd="sng">
                      <a:noFill/>
                    </a:lnR>
                    <a:lnT w="12700" cmpd="sng">
                      <a:noFill/>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3403649311"/>
                  </a:ext>
                </a:extLst>
              </a:tr>
              <a:tr h="72000">
                <a:tc>
                  <a:txBody>
                    <a:bodyPr/>
                    <a:lstStyle/>
                    <a:p>
                      <a:pPr algn="l" fontAlgn="b">
                        <a:buNone/>
                      </a:pPr>
                      <a:r>
                        <a:rPr lang="en-US" sz="700" b="0" u="none" strike="noStrike" noProof="0" dirty="0">
                          <a:solidFill>
                            <a:srgbClr val="000000"/>
                          </a:solidFill>
                          <a:effectLst/>
                        </a:rPr>
                        <a:t>CLO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5718086"/>
                  </a:ext>
                </a:extLst>
              </a:tr>
              <a:tr h="72000">
                <a:tc>
                  <a:txBody>
                    <a:bodyPr/>
                    <a:lstStyle/>
                    <a:p>
                      <a:pPr algn="l" fontAlgn="b">
                        <a:buNone/>
                      </a:pPr>
                      <a:r>
                        <a:rPr lang="en-US" sz="700" b="0" u="none" strike="noStrike" noProof="0" dirty="0">
                          <a:solidFill>
                            <a:srgbClr val="000000"/>
                          </a:solidFill>
                          <a:effectLst/>
                        </a:rPr>
                        <a:t>AMI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3835448"/>
                  </a:ext>
                </a:extLst>
              </a:tr>
              <a:tr h="72000">
                <a:tc>
                  <a:txBody>
                    <a:bodyPr/>
                    <a:lstStyle/>
                    <a:p>
                      <a:pPr algn="l" fontAlgn="b">
                        <a:buNone/>
                      </a:pPr>
                      <a:r>
                        <a:rPr lang="en-US" sz="700" b="0" u="none" strike="noStrike" noProof="0" dirty="0">
                          <a:solidFill>
                            <a:srgbClr val="000000"/>
                          </a:solidFill>
                          <a:effectLst/>
                        </a:rPr>
                        <a:t>SUL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45165230"/>
                  </a:ext>
                </a:extLst>
              </a:tr>
              <a:tr h="72000">
                <a:tc>
                  <a:txBody>
                    <a:bodyPr/>
                    <a:lstStyle/>
                    <a:p>
                      <a:pPr algn="l" fontAlgn="b">
                        <a:buNone/>
                      </a:pPr>
                      <a:r>
                        <a:rPr lang="en-US" sz="700" b="0" u="none" strike="noStrike" noProof="0" dirty="0">
                          <a:solidFill>
                            <a:srgbClr val="000000"/>
                          </a:solidFill>
                          <a:effectLst/>
                        </a:rPr>
                        <a:t>OLA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1650750"/>
                  </a:ext>
                </a:extLst>
              </a:tr>
              <a:tr h="72000">
                <a:tc>
                  <a:txBody>
                    <a:bodyPr/>
                    <a:lstStyle/>
                    <a:p>
                      <a:pPr algn="l" fontAlgn="b">
                        <a:buNone/>
                      </a:pPr>
                      <a:r>
                        <a:rPr lang="en-US" sz="700" b="0" u="none" strike="noStrike" noProof="0" dirty="0">
                          <a:solidFill>
                            <a:srgbClr val="000000"/>
                          </a:solidFill>
                          <a:effectLst/>
                        </a:rPr>
                        <a:t>ZOT</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487597"/>
                  </a:ext>
                </a:extLst>
              </a:tr>
              <a:tr h="72000">
                <a:tc>
                  <a:txBody>
                    <a:bodyPr/>
                    <a:lstStyle/>
                    <a:p>
                      <a:pPr algn="l" fontAlgn="b">
                        <a:buNone/>
                      </a:pPr>
                      <a:r>
                        <a:rPr lang="en-US" sz="700" b="0" u="none" strike="noStrike" noProof="0" dirty="0">
                          <a:solidFill>
                            <a:srgbClr val="000000"/>
                          </a:solidFill>
                          <a:effectLst/>
                        </a:rPr>
                        <a:t>XAN</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7088050"/>
                  </a:ext>
                </a:extLst>
              </a:tr>
              <a:tr h="72000">
                <a:tc>
                  <a:txBody>
                    <a:bodyPr/>
                    <a:lstStyle/>
                    <a:p>
                      <a:pPr algn="l" fontAlgn="b">
                        <a:buNone/>
                      </a:pPr>
                      <a:r>
                        <a:rPr lang="en-US" sz="700" b="0" u="none" strike="noStrike" noProof="0" dirty="0">
                          <a:solidFill>
                            <a:srgbClr val="000000"/>
                          </a:solidFill>
                          <a:effectLst/>
                        </a:rPr>
                        <a:t>RIS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1825554"/>
                  </a:ext>
                </a:extLst>
              </a:tr>
              <a:tr h="72000">
                <a:tc>
                  <a:txBody>
                    <a:bodyPr/>
                    <a:lstStyle/>
                    <a:p>
                      <a:pPr algn="l" fontAlgn="b">
                        <a:buNone/>
                      </a:pPr>
                      <a:r>
                        <a:rPr lang="en-US" sz="700" b="0" u="none" strike="noStrike" noProof="0" dirty="0">
                          <a:solidFill>
                            <a:srgbClr val="000000"/>
                          </a:solidFill>
                          <a:effectLst/>
                        </a:rPr>
                        <a:t>PERP</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8524970"/>
                  </a:ext>
                </a:extLst>
              </a:tr>
              <a:tr h="72000">
                <a:tc>
                  <a:txBody>
                    <a:bodyPr/>
                    <a:lstStyle/>
                    <a:p>
                      <a:pPr algn="l" fontAlgn="b">
                        <a:buNone/>
                      </a:pPr>
                      <a:r>
                        <a:rPr lang="en-US" sz="700" b="0" u="none" strike="noStrike" noProof="0" dirty="0">
                          <a:solidFill>
                            <a:srgbClr val="000000"/>
                          </a:solidFill>
                          <a:effectLst/>
                        </a:rPr>
                        <a:t>PAL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444387"/>
                  </a:ext>
                </a:extLst>
              </a:tr>
              <a:tr h="72000">
                <a:tc>
                  <a:txBody>
                    <a:bodyPr/>
                    <a:lstStyle/>
                    <a:p>
                      <a:pPr algn="l" fontAlgn="b">
                        <a:buNone/>
                      </a:pPr>
                      <a:r>
                        <a:rPr lang="en-US" sz="700" b="0" u="none" strike="noStrike" noProof="0" dirty="0">
                          <a:solidFill>
                            <a:srgbClr val="000000"/>
                          </a:solidFill>
                          <a:effectLst/>
                        </a:rPr>
                        <a:t>BLO</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59038665"/>
                  </a:ext>
                </a:extLst>
              </a:tr>
              <a:tr h="72000">
                <a:tc>
                  <a:txBody>
                    <a:bodyPr/>
                    <a:lstStyle/>
                    <a:p>
                      <a:pPr algn="l" fontAlgn="b">
                        <a:buNone/>
                      </a:pPr>
                      <a:r>
                        <a:rPr lang="en-US" sz="700" b="0" u="none" strike="noStrike" noProof="0" dirty="0">
                          <a:solidFill>
                            <a:srgbClr val="000000"/>
                          </a:solidFill>
                          <a:effectLst/>
                        </a:rPr>
                        <a:t>OLA-S</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9353981"/>
                  </a:ext>
                </a:extLst>
              </a:tr>
              <a:tr h="72000">
                <a:tc>
                  <a:txBody>
                    <a:bodyPr/>
                    <a:lstStyle/>
                    <a:p>
                      <a:pPr algn="l" fontAlgn="b">
                        <a:buNone/>
                      </a:pPr>
                      <a:r>
                        <a:rPr lang="en-US" sz="700" b="0" u="none" strike="noStrike" noProof="0" dirty="0">
                          <a:solidFill>
                            <a:srgbClr val="000000"/>
                          </a:solidFill>
                          <a:effectLst/>
                        </a:rPr>
                        <a:t>ARI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14695306"/>
                  </a:ext>
                </a:extLst>
              </a:tr>
              <a:tr h="72000">
                <a:tc>
                  <a:txBody>
                    <a:bodyPr/>
                    <a:lstStyle/>
                    <a:p>
                      <a:pPr algn="l" fontAlgn="b">
                        <a:buNone/>
                      </a:pPr>
                      <a:r>
                        <a:rPr lang="en-US" sz="700" b="0" u="none" strike="noStrike" noProof="0" dirty="0">
                          <a:solidFill>
                            <a:srgbClr val="000000"/>
                          </a:solidFill>
                          <a:effectLst/>
                        </a:rPr>
                        <a:t>HAL</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5089506"/>
                  </a:ext>
                </a:extLst>
              </a:tr>
              <a:tr h="72000">
                <a:tc>
                  <a:txBody>
                    <a:bodyPr/>
                    <a:lstStyle/>
                    <a:p>
                      <a:pPr algn="l" fontAlgn="b">
                        <a:buNone/>
                      </a:pPr>
                      <a:r>
                        <a:rPr lang="en-US" sz="700" b="0" u="none" strike="noStrike" noProof="0" dirty="0">
                          <a:solidFill>
                            <a:srgbClr val="000000"/>
                          </a:solidFill>
                          <a:effectLst/>
                        </a:rPr>
                        <a:t>PERO</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7249879"/>
                  </a:ext>
                </a:extLst>
              </a:tr>
              <a:tr h="72000">
                <a:tc>
                  <a:txBody>
                    <a:bodyPr/>
                    <a:lstStyle/>
                    <a:p>
                      <a:pPr algn="l" fontAlgn="b">
                        <a:buNone/>
                      </a:pPr>
                      <a:r>
                        <a:rPr lang="en-US" sz="700" b="0" u="none" strike="noStrike" noProof="0" dirty="0">
                          <a:solidFill>
                            <a:srgbClr val="000000"/>
                          </a:solidFill>
                          <a:effectLst/>
                        </a:rPr>
                        <a:t>QUE</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4423422"/>
                  </a:ext>
                </a:extLst>
              </a:tr>
              <a:tr h="72000">
                <a:tc>
                  <a:txBody>
                    <a:bodyPr/>
                    <a:lstStyle/>
                    <a:p>
                      <a:pPr algn="l" fontAlgn="b">
                        <a:buNone/>
                      </a:pPr>
                      <a:r>
                        <a:rPr lang="en-US" sz="700" b="0" u="none" strike="noStrike" noProof="0" dirty="0">
                          <a:solidFill>
                            <a:srgbClr val="000000"/>
                          </a:solidFill>
                          <a:effectLst/>
                        </a:rPr>
                        <a:t>SER</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1176698"/>
                  </a:ext>
                </a:extLst>
              </a:tr>
              <a:tr h="72000">
                <a:tc>
                  <a:txBody>
                    <a:bodyPr/>
                    <a:lstStyle/>
                    <a:p>
                      <a:pPr algn="l" fontAlgn="b">
                        <a:buNone/>
                      </a:pPr>
                      <a:r>
                        <a:rPr lang="en-US" sz="700" b="0" u="none" strike="noStrike" noProof="0" dirty="0">
                          <a:solidFill>
                            <a:srgbClr val="000000"/>
                          </a:solidFill>
                          <a:effectLst/>
                        </a:rPr>
                        <a:t>ASE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8316862"/>
                  </a:ext>
                </a:extLst>
              </a:tr>
              <a:tr h="72000">
                <a:tc>
                  <a:txBody>
                    <a:bodyPr/>
                    <a:lstStyle/>
                    <a:p>
                      <a:pPr algn="l" fontAlgn="b">
                        <a:buNone/>
                      </a:pPr>
                      <a:r>
                        <a:rPr lang="en-US" sz="700" b="0" u="none" strike="noStrike" noProof="0" dirty="0">
                          <a:solidFill>
                            <a:srgbClr val="000000"/>
                          </a:solidFill>
                          <a:effectLst/>
                        </a:rPr>
                        <a:t>ZIP</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4655126"/>
                  </a:ext>
                </a:extLst>
              </a:tr>
              <a:tr h="72000">
                <a:tc>
                  <a:txBody>
                    <a:bodyPr/>
                    <a:lstStyle/>
                    <a:p>
                      <a:pPr algn="l" fontAlgn="b">
                        <a:buNone/>
                      </a:pPr>
                      <a:r>
                        <a:rPr lang="en-US" sz="700" b="0" u="none" strike="noStrike" noProof="0" dirty="0">
                          <a:solidFill>
                            <a:srgbClr val="000000"/>
                          </a:solidFill>
                          <a:effectLst/>
                        </a:rPr>
                        <a:t>CHL</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76447"/>
                  </a:ext>
                </a:extLst>
              </a:tr>
              <a:tr h="72000">
                <a:tc>
                  <a:txBody>
                    <a:bodyPr/>
                    <a:lstStyle/>
                    <a:p>
                      <a:pPr algn="l" fontAlgn="b">
                        <a:buNone/>
                      </a:pPr>
                      <a:r>
                        <a:rPr lang="en-US" sz="700" b="0" u="none" strike="noStrike" noProof="0" dirty="0">
                          <a:solidFill>
                            <a:srgbClr val="000000"/>
                          </a:solidFill>
                          <a:effectLst/>
                        </a:rPr>
                        <a:t>LUR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674067"/>
                  </a:ext>
                </a:extLst>
              </a:tr>
              <a:tr h="72000">
                <a:tc>
                  <a:txBody>
                    <a:bodyPr/>
                    <a:lstStyle/>
                    <a:p>
                      <a:pPr algn="l" fontAlgn="b">
                        <a:buNone/>
                      </a:pPr>
                      <a:r>
                        <a:rPr lang="en-US" sz="700" b="0" u="none" strike="noStrike" noProof="0" dirty="0">
                          <a:solidFill>
                            <a:srgbClr val="000000"/>
                          </a:solidFill>
                          <a:effectLst/>
                        </a:rPr>
                        <a:t>CAR</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8303495"/>
                  </a:ext>
                </a:extLst>
              </a:tr>
              <a:tr h="72000">
                <a:tc>
                  <a:txBody>
                    <a:bodyPr/>
                    <a:lstStyle/>
                    <a:p>
                      <a:pPr algn="l" fontAlgn="b">
                        <a:buNone/>
                      </a:pPr>
                      <a:r>
                        <a:rPr lang="en-US" sz="700" b="0" u="none" strike="noStrike" noProof="0" dirty="0">
                          <a:solidFill>
                            <a:srgbClr val="000000"/>
                          </a:solidFill>
                          <a:effectLst/>
                        </a:rPr>
                        <a:t>ILO</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19963749"/>
                  </a:ext>
                </a:extLst>
              </a:tr>
              <a:tr h="72000">
                <a:tc>
                  <a:txBody>
                    <a:bodyPr/>
                    <a:lstStyle/>
                    <a:p>
                      <a:pPr algn="l" fontAlgn="b">
                        <a:buNone/>
                      </a:pPr>
                      <a:r>
                        <a:rPr lang="en-US" sz="700" b="0" u="none" strike="noStrike" noProof="0" dirty="0">
                          <a:solidFill>
                            <a:srgbClr val="000000"/>
                          </a:solidFill>
                          <a:effectLst/>
                        </a:rPr>
                        <a:t>BRE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63339294"/>
                  </a:ext>
                </a:extLst>
              </a:tr>
              <a:tr h="72000">
                <a:tc>
                  <a:txBody>
                    <a:bodyPr/>
                    <a:lstStyle/>
                    <a:p>
                      <a:pPr algn="l" fontAlgn="b">
                        <a:buNone/>
                      </a:pPr>
                      <a:r>
                        <a:rPr lang="en-US" sz="700" b="0" u="none" strike="noStrike" noProof="0" dirty="0">
                          <a:solidFill>
                            <a:srgbClr val="000000"/>
                          </a:solidFill>
                          <a:effectLst/>
                        </a:rPr>
                        <a:t>LUM</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1575032"/>
                  </a:ext>
                </a:extLst>
              </a:tr>
              <a:tr h="72000">
                <a:tc>
                  <a:txBody>
                    <a:bodyPr/>
                    <a:lstStyle/>
                    <a:p>
                      <a:pPr algn="l" fontAlgn="b">
                        <a:buNone/>
                      </a:pPr>
                      <a:r>
                        <a:rPr lang="en-US" sz="700" b="0" u="none" strike="noStrike" noProof="0" dirty="0">
                          <a:solidFill>
                            <a:srgbClr val="000000"/>
                          </a:solidFill>
                          <a:effectLst/>
                        </a:rPr>
                        <a:t>Placebo</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71845647"/>
                  </a:ext>
                </a:extLst>
              </a:tr>
            </a:tbl>
          </a:graphicData>
        </a:graphic>
      </p:graphicFrame>
      <p:cxnSp>
        <p:nvCxnSpPr>
          <p:cNvPr id="34" name="Straight Arrow Connector 33">
            <a:extLst>
              <a:ext uri="{FF2B5EF4-FFF2-40B4-BE49-F238E27FC236}">
                <a16:creationId xmlns:a16="http://schemas.microsoft.com/office/drawing/2014/main" id="{B8A891BC-5540-88C5-5DEB-15358A1A6807}"/>
              </a:ext>
            </a:extLst>
          </p:cNvPr>
          <p:cNvCxnSpPr>
            <a:cxnSpLocks/>
          </p:cNvCxnSpPr>
          <p:nvPr/>
        </p:nvCxnSpPr>
        <p:spPr>
          <a:xfrm>
            <a:off x="1593941" y="5140412"/>
            <a:ext cx="344827" cy="0"/>
          </a:xfrm>
          <a:prstGeom prst="straightConnector1">
            <a:avLst/>
          </a:prstGeom>
          <a:noFill/>
          <a:ln w="12700" cap="flat" cmpd="sng" algn="ctr">
            <a:solidFill>
              <a:srgbClr val="333333"/>
            </a:solidFill>
            <a:prstDash val="solid"/>
            <a:tailEnd type="triangle"/>
          </a:ln>
          <a:effectLst/>
        </p:spPr>
      </p:cxnSp>
      <p:cxnSp>
        <p:nvCxnSpPr>
          <p:cNvPr id="35" name="Straight Arrow Connector 34">
            <a:extLst>
              <a:ext uri="{FF2B5EF4-FFF2-40B4-BE49-F238E27FC236}">
                <a16:creationId xmlns:a16="http://schemas.microsoft.com/office/drawing/2014/main" id="{B8ED7ED8-5965-39B0-3D4E-0BEB69414D8F}"/>
              </a:ext>
            </a:extLst>
          </p:cNvPr>
          <p:cNvCxnSpPr>
            <a:cxnSpLocks/>
          </p:cNvCxnSpPr>
          <p:nvPr/>
        </p:nvCxnSpPr>
        <p:spPr>
          <a:xfrm flipH="1">
            <a:off x="1175609" y="5140412"/>
            <a:ext cx="344827" cy="0"/>
          </a:xfrm>
          <a:prstGeom prst="straightConnector1">
            <a:avLst/>
          </a:prstGeom>
          <a:noFill/>
          <a:ln w="12700" cap="flat" cmpd="sng" algn="ctr">
            <a:solidFill>
              <a:srgbClr val="333333"/>
            </a:solidFill>
            <a:prstDash val="solid"/>
            <a:tailEnd type="triangle"/>
          </a:ln>
          <a:effectLst/>
        </p:spPr>
      </p:cxnSp>
      <p:grpSp>
        <p:nvGrpSpPr>
          <p:cNvPr id="36" name="Group 35">
            <a:extLst>
              <a:ext uri="{FF2B5EF4-FFF2-40B4-BE49-F238E27FC236}">
                <a16:creationId xmlns:a16="http://schemas.microsoft.com/office/drawing/2014/main" id="{ACCEF5FD-C887-6E3F-CED5-84134AA0F1DF}"/>
              </a:ext>
            </a:extLst>
          </p:cNvPr>
          <p:cNvGrpSpPr/>
          <p:nvPr/>
        </p:nvGrpSpPr>
        <p:grpSpPr>
          <a:xfrm>
            <a:off x="938515" y="5212605"/>
            <a:ext cx="1173772" cy="277892"/>
            <a:chOff x="2463994" y="5127472"/>
            <a:chExt cx="1328349" cy="277892"/>
          </a:xfrm>
        </p:grpSpPr>
        <p:sp>
          <p:nvSpPr>
            <p:cNvPr id="37" name="TextBox 36">
              <a:extLst>
                <a:ext uri="{FF2B5EF4-FFF2-40B4-BE49-F238E27FC236}">
                  <a16:creationId xmlns:a16="http://schemas.microsoft.com/office/drawing/2014/main" id="{8B61A0F6-4A6C-EE00-6CE9-DE293DF08169}"/>
                </a:ext>
              </a:extLst>
            </p:cNvPr>
            <p:cNvSpPr txBox="1"/>
            <p:nvPr/>
          </p:nvSpPr>
          <p:spPr>
            <a:xfrm>
              <a:off x="3203263" y="5127472"/>
              <a:ext cx="589080" cy="268757"/>
            </a:xfrm>
            <a:prstGeom prst="rect">
              <a:avLst/>
            </a:prstGeom>
          </p:spPr>
          <p:txBody>
            <a:bodyPr vert="horz" wrap="non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chemeClr val="tx2"/>
                  </a:solidFill>
                  <a:effectLst/>
                  <a:uLnTx/>
                  <a:uFillTx/>
                  <a:ea typeface="+mn-ea"/>
                  <a:cs typeface="Arial" charset="0"/>
                </a:rPr>
                <a:t>Favours </a:t>
              </a:r>
              <a:br>
                <a:rPr kumimoji="0" lang="en-US" sz="900" b="1" i="0" u="none" strike="noStrike" kern="0" cap="none" spc="0" normalizeH="0" baseline="0" noProof="0" dirty="0">
                  <a:ln>
                    <a:noFill/>
                  </a:ln>
                  <a:solidFill>
                    <a:schemeClr val="tx2"/>
                  </a:solidFill>
                  <a:effectLst/>
                  <a:uLnTx/>
                  <a:uFillTx/>
                  <a:ea typeface="+mn-ea"/>
                  <a:cs typeface="Arial" charset="0"/>
                </a:rPr>
              </a:br>
              <a:r>
                <a:rPr kumimoji="0" lang="en-US" sz="900" b="1" i="0" u="none" strike="noStrike" kern="0" cap="none" spc="0" normalizeH="0" baseline="0" noProof="0" dirty="0">
                  <a:ln>
                    <a:noFill/>
                  </a:ln>
                  <a:solidFill>
                    <a:schemeClr val="tx2"/>
                  </a:solidFill>
                  <a:effectLst/>
                  <a:uLnTx/>
                  <a:uFillTx/>
                  <a:ea typeface="+mn-ea"/>
                  <a:cs typeface="Arial" charset="0"/>
                </a:rPr>
                <a:t>placebo</a:t>
              </a:r>
            </a:p>
          </p:txBody>
        </p:sp>
        <p:sp>
          <p:nvSpPr>
            <p:cNvPr id="38" name="TextBox 37">
              <a:extLst>
                <a:ext uri="{FF2B5EF4-FFF2-40B4-BE49-F238E27FC236}">
                  <a16:creationId xmlns:a16="http://schemas.microsoft.com/office/drawing/2014/main" id="{A9159A49-D6EC-848E-F4C1-747D5D3A5839}"/>
                </a:ext>
              </a:extLst>
            </p:cNvPr>
            <p:cNvSpPr txBox="1"/>
            <p:nvPr/>
          </p:nvSpPr>
          <p:spPr>
            <a:xfrm>
              <a:off x="2463994" y="5136607"/>
              <a:ext cx="589080" cy="268757"/>
            </a:xfrm>
            <a:prstGeom prst="rect">
              <a:avLst/>
            </a:prstGeom>
          </p:spPr>
          <p:txBody>
            <a:bodyPr vert="horz" wrap="non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chemeClr val="tx2"/>
                  </a:solidFill>
                  <a:effectLst/>
                  <a:uLnTx/>
                  <a:uFillTx/>
                  <a:ea typeface="+mn-ea"/>
                  <a:cs typeface="Arial" charset="0"/>
                </a:rPr>
                <a:t>Favours </a:t>
              </a:r>
              <a:br>
                <a:rPr kumimoji="0" lang="en-US" sz="900" b="1" i="0" u="none" strike="noStrike" kern="0" cap="none" spc="0" normalizeH="0" baseline="0" noProof="0" dirty="0">
                  <a:ln>
                    <a:noFill/>
                  </a:ln>
                  <a:solidFill>
                    <a:schemeClr val="tx2"/>
                  </a:solidFill>
                  <a:effectLst/>
                  <a:uLnTx/>
                  <a:uFillTx/>
                  <a:ea typeface="+mn-ea"/>
                  <a:cs typeface="Arial" charset="0"/>
                </a:rPr>
              </a:br>
              <a:r>
                <a:rPr kumimoji="0" lang="en-US" sz="900" b="1" i="0" u="none" strike="noStrike" kern="0" cap="none" spc="0" normalizeH="0" baseline="0" noProof="0" dirty="0">
                  <a:ln>
                    <a:noFill/>
                  </a:ln>
                  <a:solidFill>
                    <a:schemeClr val="tx2"/>
                  </a:solidFill>
                  <a:effectLst/>
                  <a:uLnTx/>
                  <a:uFillTx/>
                  <a:ea typeface="+mn-ea"/>
                  <a:cs typeface="Arial" charset="0"/>
                </a:rPr>
                <a:t>comparator</a:t>
              </a:r>
            </a:p>
          </p:txBody>
        </p:sp>
      </p:grpSp>
      <p:graphicFrame>
        <p:nvGraphicFramePr>
          <p:cNvPr id="39" name="Chart 38">
            <a:extLst>
              <a:ext uri="{FF2B5EF4-FFF2-40B4-BE49-F238E27FC236}">
                <a16:creationId xmlns:a16="http://schemas.microsoft.com/office/drawing/2014/main" id="{CF33ED76-18E1-EAC6-F155-21086ACED5DF}"/>
              </a:ext>
            </a:extLst>
          </p:cNvPr>
          <p:cNvGraphicFramePr/>
          <p:nvPr>
            <p:extLst>
              <p:ext uri="{D42A27DB-BD31-4B8C-83A1-F6EECF244321}">
                <p14:modId xmlns:p14="http://schemas.microsoft.com/office/powerpoint/2010/main" val="2242029362"/>
              </p:ext>
            </p:extLst>
          </p:nvPr>
        </p:nvGraphicFramePr>
        <p:xfrm>
          <a:off x="986845" y="1665256"/>
          <a:ext cx="1135201" cy="3597326"/>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Table 7">
            <a:extLst>
              <a:ext uri="{FF2B5EF4-FFF2-40B4-BE49-F238E27FC236}">
                <a16:creationId xmlns:a16="http://schemas.microsoft.com/office/drawing/2014/main" id="{B8F769CC-6734-14F1-F474-2D56BB87F59D}"/>
              </a:ext>
            </a:extLst>
          </p:cNvPr>
          <p:cNvGraphicFramePr>
            <a:graphicFrameLocks noGrp="1"/>
          </p:cNvGraphicFramePr>
          <p:nvPr>
            <p:extLst>
              <p:ext uri="{D42A27DB-BD31-4B8C-83A1-F6EECF244321}">
                <p14:modId xmlns:p14="http://schemas.microsoft.com/office/powerpoint/2010/main" val="1179999989"/>
              </p:ext>
            </p:extLst>
          </p:nvPr>
        </p:nvGraphicFramePr>
        <p:xfrm>
          <a:off x="4092784" y="1792311"/>
          <a:ext cx="1440000" cy="3021895"/>
        </p:xfrm>
        <a:graphic>
          <a:graphicData uri="http://schemas.openxmlformats.org/drawingml/2006/table">
            <a:tbl>
              <a:tblPr>
                <a:tableStyleId>{F5AB1C69-6EDB-4FF4-983F-18BD219EF322}</a:tableStyleId>
              </a:tblPr>
              <a:tblGrid>
                <a:gridCol w="1440000">
                  <a:extLst>
                    <a:ext uri="{9D8B030D-6E8A-4147-A177-3AD203B41FA5}">
                      <a16:colId xmlns:a16="http://schemas.microsoft.com/office/drawing/2014/main" val="4244673697"/>
                    </a:ext>
                  </a:extLst>
                </a:gridCol>
              </a:tblGrid>
              <a:tr h="160423">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r>
                        <a:rPr lang="en-US" sz="700" b="1" noProof="0" dirty="0">
                          <a:solidFill>
                            <a:schemeClr val="bg1"/>
                          </a:solidFill>
                        </a:rPr>
                        <a:t>Use of antiparkinsonian drugs</a:t>
                      </a:r>
                      <a:endParaRPr lang="en-US" sz="700" b="1" noProof="0" dirty="0">
                        <a:solidFill>
                          <a:schemeClr val="bg1"/>
                        </a:solidFill>
                        <a:latin typeface="+mn-lt"/>
                      </a:endParaRPr>
                    </a:p>
                  </a:txBody>
                  <a:tcPr marL="96000" marR="0" marT="24000" marB="24000">
                    <a:lnL w="12700" cmpd="sng">
                      <a:noFill/>
                    </a:lnL>
                    <a:lnR w="12700" cmpd="sng">
                      <a:noFill/>
                    </a:lnR>
                    <a:lnT w="12700" cmpd="sng">
                      <a:noFill/>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403649311"/>
                  </a:ext>
                </a:extLst>
              </a:tr>
              <a:tr h="119228">
                <a:tc>
                  <a:txBody>
                    <a:bodyPr/>
                    <a:lstStyle/>
                    <a:p>
                      <a:pPr algn="l" fontAlgn="b">
                        <a:buNone/>
                      </a:pPr>
                      <a:r>
                        <a:rPr lang="en-US" sz="700" b="0" u="none" strike="noStrike" noProof="0" dirty="0">
                          <a:solidFill>
                            <a:srgbClr val="000000"/>
                          </a:solidFill>
                          <a:effectLst/>
                        </a:rPr>
                        <a:t>CLO</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5718086"/>
                  </a:ext>
                </a:extLst>
              </a:tr>
              <a:tr h="119228">
                <a:tc>
                  <a:txBody>
                    <a:bodyPr/>
                    <a:lstStyle/>
                    <a:p>
                      <a:pPr algn="l" fontAlgn="b">
                        <a:buNone/>
                      </a:pPr>
                      <a:r>
                        <a:rPr lang="en-US" sz="700" b="0" u="none" strike="noStrike" noProof="0" dirty="0">
                          <a:solidFill>
                            <a:srgbClr val="000000"/>
                          </a:solidFill>
                          <a:effectLst/>
                        </a:rPr>
                        <a:t>LUM</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3835448"/>
                  </a:ext>
                </a:extLst>
              </a:tr>
              <a:tr h="119228">
                <a:tc>
                  <a:txBody>
                    <a:bodyPr/>
                    <a:lstStyle/>
                    <a:p>
                      <a:pPr algn="l" fontAlgn="b">
                        <a:buNone/>
                      </a:pPr>
                      <a:r>
                        <a:rPr lang="en-US" sz="700" b="0" u="none" strike="noStrike" noProof="0" dirty="0">
                          <a:solidFill>
                            <a:srgbClr val="000000"/>
                          </a:solidFill>
                          <a:effectLst/>
                        </a:rPr>
                        <a:t>QUE</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45165230"/>
                  </a:ext>
                </a:extLst>
              </a:tr>
              <a:tr h="119228">
                <a:tc>
                  <a:txBody>
                    <a:bodyPr/>
                    <a:lstStyle/>
                    <a:p>
                      <a:pPr algn="l" fontAlgn="b">
                        <a:buNone/>
                      </a:pPr>
                      <a:r>
                        <a:rPr lang="en-US" sz="700" b="0" u="none" strike="noStrike" noProof="0" dirty="0">
                          <a:solidFill>
                            <a:srgbClr val="000000"/>
                          </a:solidFill>
                          <a:effectLst/>
                        </a:rPr>
                        <a:t>XAN</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1650750"/>
                  </a:ext>
                </a:extLst>
              </a:tr>
              <a:tr h="119228">
                <a:tc>
                  <a:txBody>
                    <a:bodyPr/>
                    <a:lstStyle/>
                    <a:p>
                      <a:pPr algn="l" fontAlgn="b">
                        <a:buNone/>
                      </a:pPr>
                      <a:r>
                        <a:rPr lang="en-US" sz="700" b="0" u="none" strike="noStrike" noProof="0" dirty="0">
                          <a:solidFill>
                            <a:srgbClr val="000000"/>
                          </a:solidFill>
                          <a:effectLst/>
                        </a:rPr>
                        <a:t>Placebo</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487597"/>
                  </a:ext>
                </a:extLst>
              </a:tr>
              <a:tr h="119228">
                <a:tc>
                  <a:txBody>
                    <a:bodyPr/>
                    <a:lstStyle/>
                    <a:p>
                      <a:pPr algn="l" fontAlgn="b">
                        <a:buNone/>
                      </a:pPr>
                      <a:r>
                        <a:rPr lang="en-US" sz="700" b="0" u="none" strike="noStrike" noProof="0" dirty="0">
                          <a:solidFill>
                            <a:srgbClr val="000000"/>
                          </a:solidFill>
                          <a:effectLst/>
                        </a:rPr>
                        <a:t>SER</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7088050"/>
                  </a:ext>
                </a:extLst>
              </a:tr>
              <a:tr h="119228">
                <a:tc>
                  <a:txBody>
                    <a:bodyPr/>
                    <a:lstStyle/>
                    <a:p>
                      <a:pPr algn="l" fontAlgn="b">
                        <a:buNone/>
                      </a:pPr>
                      <a:r>
                        <a:rPr lang="en-US" sz="700" b="0" u="none" strike="noStrike" noProof="0" dirty="0">
                          <a:solidFill>
                            <a:srgbClr val="000000"/>
                          </a:solidFill>
                          <a:effectLst/>
                        </a:rPr>
                        <a:t>OLA</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1825554"/>
                  </a:ext>
                </a:extLst>
              </a:tr>
              <a:tr h="119228">
                <a:tc>
                  <a:txBody>
                    <a:bodyPr/>
                    <a:lstStyle/>
                    <a:p>
                      <a:pPr algn="l" fontAlgn="b">
                        <a:buNone/>
                      </a:pPr>
                      <a:r>
                        <a:rPr lang="en-US" sz="700" b="0" u="none" strike="noStrike" noProof="0" dirty="0">
                          <a:solidFill>
                            <a:srgbClr val="000000"/>
                          </a:solidFill>
                          <a:effectLst/>
                        </a:rPr>
                        <a:t>ASE</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8524970"/>
                  </a:ext>
                </a:extLst>
              </a:tr>
              <a:tr h="119228">
                <a:tc>
                  <a:txBody>
                    <a:bodyPr/>
                    <a:lstStyle/>
                    <a:p>
                      <a:pPr algn="l" fontAlgn="b">
                        <a:buNone/>
                      </a:pPr>
                      <a:r>
                        <a:rPr lang="en-US" sz="700" b="0" u="none" strike="noStrike" noProof="0" dirty="0">
                          <a:solidFill>
                            <a:srgbClr val="000000"/>
                          </a:solidFill>
                          <a:effectLst/>
                        </a:rPr>
                        <a:t>AMI</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444387"/>
                  </a:ext>
                </a:extLst>
              </a:tr>
              <a:tr h="119228">
                <a:tc>
                  <a:txBody>
                    <a:bodyPr/>
                    <a:lstStyle/>
                    <a:p>
                      <a:pPr algn="l" fontAlgn="b">
                        <a:buNone/>
                      </a:pPr>
                      <a:r>
                        <a:rPr lang="en-US" sz="700" b="0" u="none" strike="noStrike" noProof="0" dirty="0">
                          <a:solidFill>
                            <a:srgbClr val="000000"/>
                          </a:solidFill>
                          <a:effectLst/>
                        </a:rPr>
                        <a:t>ILO</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59038665"/>
                  </a:ext>
                </a:extLst>
              </a:tr>
              <a:tr h="119228">
                <a:tc>
                  <a:txBody>
                    <a:bodyPr/>
                    <a:lstStyle/>
                    <a:p>
                      <a:pPr algn="l" fontAlgn="b">
                        <a:buNone/>
                      </a:pPr>
                      <a:r>
                        <a:rPr lang="en-US" sz="700" b="0" u="none" strike="noStrike" noProof="0" dirty="0">
                          <a:solidFill>
                            <a:srgbClr val="000000"/>
                          </a:solidFill>
                          <a:effectLst/>
                        </a:rPr>
                        <a:t>PAL</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9353981"/>
                  </a:ext>
                </a:extLst>
              </a:tr>
              <a:tr h="119228">
                <a:tc>
                  <a:txBody>
                    <a:bodyPr/>
                    <a:lstStyle/>
                    <a:p>
                      <a:pPr algn="l" fontAlgn="b">
                        <a:buNone/>
                      </a:pPr>
                      <a:r>
                        <a:rPr lang="en-US" sz="700" b="0" u="none" strike="noStrike" noProof="0" dirty="0">
                          <a:solidFill>
                            <a:srgbClr val="000000"/>
                          </a:solidFill>
                          <a:effectLst/>
                        </a:rPr>
                        <a:t>BRE</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14695306"/>
                  </a:ext>
                </a:extLst>
              </a:tr>
              <a:tr h="119228">
                <a:tc>
                  <a:txBody>
                    <a:bodyPr/>
                    <a:lstStyle/>
                    <a:p>
                      <a:pPr algn="l" fontAlgn="b">
                        <a:buNone/>
                      </a:pPr>
                      <a:r>
                        <a:rPr lang="en-US" sz="700" b="0" u="none" strike="noStrike" noProof="0" dirty="0">
                          <a:solidFill>
                            <a:srgbClr val="000000"/>
                          </a:solidFill>
                          <a:effectLst/>
                        </a:rPr>
                        <a:t>ARI</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5089506"/>
                  </a:ext>
                </a:extLst>
              </a:tr>
              <a:tr h="119228">
                <a:tc>
                  <a:txBody>
                    <a:bodyPr/>
                    <a:lstStyle/>
                    <a:p>
                      <a:pPr algn="l" fontAlgn="b">
                        <a:buNone/>
                      </a:pPr>
                      <a:r>
                        <a:rPr lang="en-US" sz="700" b="0" u="none" strike="noStrike" noProof="0" dirty="0">
                          <a:solidFill>
                            <a:srgbClr val="000000"/>
                          </a:solidFill>
                          <a:effectLst/>
                        </a:rPr>
                        <a:t>ZIP</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7249879"/>
                  </a:ext>
                </a:extLst>
              </a:tr>
              <a:tr h="119228">
                <a:tc>
                  <a:txBody>
                    <a:bodyPr/>
                    <a:lstStyle/>
                    <a:p>
                      <a:pPr algn="l" fontAlgn="b">
                        <a:buNone/>
                      </a:pPr>
                      <a:r>
                        <a:rPr lang="en-US" sz="700" b="0" u="none" strike="noStrike" noProof="0" dirty="0">
                          <a:solidFill>
                            <a:srgbClr val="000000"/>
                          </a:solidFill>
                          <a:effectLst/>
                        </a:rPr>
                        <a:t>SUL</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4423422"/>
                  </a:ext>
                </a:extLst>
              </a:tr>
              <a:tr h="119228">
                <a:tc>
                  <a:txBody>
                    <a:bodyPr/>
                    <a:lstStyle/>
                    <a:p>
                      <a:pPr algn="l" fontAlgn="b">
                        <a:buNone/>
                      </a:pPr>
                      <a:r>
                        <a:rPr lang="en-US" sz="700" b="0" u="none" strike="noStrike" noProof="0" dirty="0">
                          <a:solidFill>
                            <a:srgbClr val="000000"/>
                          </a:solidFill>
                          <a:effectLst/>
                        </a:rPr>
                        <a:t>BLO</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1176698"/>
                  </a:ext>
                </a:extLst>
              </a:tr>
              <a:tr h="119228">
                <a:tc>
                  <a:txBody>
                    <a:bodyPr/>
                    <a:lstStyle/>
                    <a:p>
                      <a:pPr algn="l" fontAlgn="b">
                        <a:buNone/>
                      </a:pPr>
                      <a:r>
                        <a:rPr lang="en-US" sz="700" b="0" u="none" strike="noStrike" noProof="0" dirty="0">
                          <a:solidFill>
                            <a:srgbClr val="000000"/>
                          </a:solidFill>
                          <a:effectLst/>
                        </a:rPr>
                        <a:t>RIS</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8316862"/>
                  </a:ext>
                </a:extLst>
              </a:tr>
              <a:tr h="119228">
                <a:tc>
                  <a:txBody>
                    <a:bodyPr/>
                    <a:lstStyle/>
                    <a:p>
                      <a:pPr algn="l" fontAlgn="b">
                        <a:buNone/>
                      </a:pPr>
                      <a:r>
                        <a:rPr lang="en-US" sz="700" b="0" u="none" strike="noStrike" noProof="0" dirty="0">
                          <a:solidFill>
                            <a:srgbClr val="000000"/>
                          </a:solidFill>
                          <a:effectLst/>
                        </a:rPr>
                        <a:t>LUR</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4655126"/>
                  </a:ext>
                </a:extLst>
              </a:tr>
              <a:tr h="119228">
                <a:tc>
                  <a:txBody>
                    <a:bodyPr/>
                    <a:lstStyle/>
                    <a:p>
                      <a:pPr algn="l" fontAlgn="b">
                        <a:buNone/>
                      </a:pPr>
                      <a:r>
                        <a:rPr lang="en-US" sz="700" b="0" u="none" strike="noStrike" noProof="0" dirty="0">
                          <a:solidFill>
                            <a:srgbClr val="000000"/>
                          </a:solidFill>
                          <a:effectLst/>
                        </a:rPr>
                        <a:t>ZOT</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76447"/>
                  </a:ext>
                </a:extLst>
              </a:tr>
              <a:tr h="119228">
                <a:tc>
                  <a:txBody>
                    <a:bodyPr/>
                    <a:lstStyle/>
                    <a:p>
                      <a:pPr algn="l" fontAlgn="b">
                        <a:buNone/>
                      </a:pPr>
                      <a:r>
                        <a:rPr lang="en-US" sz="700" b="0" u="none" strike="noStrike" noProof="0" dirty="0">
                          <a:solidFill>
                            <a:srgbClr val="000000"/>
                          </a:solidFill>
                          <a:effectLst/>
                        </a:rPr>
                        <a:t>CAR</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674067"/>
                  </a:ext>
                </a:extLst>
              </a:tr>
              <a:tr h="119228">
                <a:tc>
                  <a:txBody>
                    <a:bodyPr/>
                    <a:lstStyle/>
                    <a:p>
                      <a:pPr algn="l" fontAlgn="b">
                        <a:buNone/>
                      </a:pPr>
                      <a:r>
                        <a:rPr lang="en-US" sz="700" b="0" u="none" strike="noStrike" noProof="0" dirty="0">
                          <a:solidFill>
                            <a:srgbClr val="000000"/>
                          </a:solidFill>
                          <a:effectLst/>
                        </a:rPr>
                        <a:t>CHL</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46769764"/>
                  </a:ext>
                </a:extLst>
              </a:tr>
              <a:tr h="119228">
                <a:tc>
                  <a:txBody>
                    <a:bodyPr/>
                    <a:lstStyle/>
                    <a:p>
                      <a:pPr algn="l" fontAlgn="b">
                        <a:buNone/>
                      </a:pPr>
                      <a:r>
                        <a:rPr lang="en-US" sz="700" b="0" u="none" strike="noStrike" noProof="0" dirty="0">
                          <a:solidFill>
                            <a:srgbClr val="000000"/>
                          </a:solidFill>
                          <a:effectLst/>
                        </a:rPr>
                        <a:t>PERO</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584084"/>
                  </a:ext>
                </a:extLst>
              </a:tr>
              <a:tr h="119228">
                <a:tc>
                  <a:txBody>
                    <a:bodyPr/>
                    <a:lstStyle/>
                    <a:p>
                      <a:pPr algn="l" fontAlgn="b">
                        <a:buNone/>
                      </a:pPr>
                      <a:r>
                        <a:rPr lang="en-US" sz="700" b="0" u="none" strike="noStrike" noProof="0" dirty="0">
                          <a:solidFill>
                            <a:srgbClr val="000000"/>
                          </a:solidFill>
                          <a:effectLst/>
                        </a:rPr>
                        <a:t>PERP</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64732559"/>
                  </a:ext>
                </a:extLst>
              </a:tr>
              <a:tr h="119228">
                <a:tc>
                  <a:txBody>
                    <a:bodyPr/>
                    <a:lstStyle/>
                    <a:p>
                      <a:pPr algn="l" fontAlgn="b">
                        <a:buNone/>
                      </a:pPr>
                      <a:r>
                        <a:rPr lang="en-US" sz="700" b="0" u="none" strike="noStrike" noProof="0" dirty="0">
                          <a:solidFill>
                            <a:srgbClr val="000000"/>
                          </a:solidFill>
                          <a:effectLst/>
                        </a:rPr>
                        <a:t>HAL</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968135400"/>
                  </a:ext>
                </a:extLst>
              </a:tr>
            </a:tbl>
          </a:graphicData>
        </a:graphic>
      </p:graphicFrame>
      <p:graphicFrame>
        <p:nvGraphicFramePr>
          <p:cNvPr id="60" name="Chart 59">
            <a:extLst>
              <a:ext uri="{FF2B5EF4-FFF2-40B4-BE49-F238E27FC236}">
                <a16:creationId xmlns:a16="http://schemas.microsoft.com/office/drawing/2014/main" id="{09AAF071-8624-5311-72BB-BD80802E7A04}"/>
              </a:ext>
            </a:extLst>
          </p:cNvPr>
          <p:cNvGraphicFramePr/>
          <p:nvPr>
            <p:extLst>
              <p:ext uri="{D42A27DB-BD31-4B8C-83A1-F6EECF244321}">
                <p14:modId xmlns:p14="http://schemas.microsoft.com/office/powerpoint/2010/main" val="963952498"/>
              </p:ext>
            </p:extLst>
          </p:nvPr>
        </p:nvGraphicFramePr>
        <p:xfrm>
          <a:off x="4175888" y="1771960"/>
          <a:ext cx="1450637" cy="3458021"/>
        </p:xfrm>
        <a:graphic>
          <a:graphicData uri="http://schemas.openxmlformats.org/drawingml/2006/chart">
            <c:chart xmlns:c="http://schemas.openxmlformats.org/drawingml/2006/chart" xmlns:r="http://schemas.openxmlformats.org/officeDocument/2006/relationships" r:id="rId5"/>
          </a:graphicData>
        </a:graphic>
      </p:graphicFrame>
      <p:grpSp>
        <p:nvGrpSpPr>
          <p:cNvPr id="109" name="Group 108">
            <a:extLst>
              <a:ext uri="{FF2B5EF4-FFF2-40B4-BE49-F238E27FC236}">
                <a16:creationId xmlns:a16="http://schemas.microsoft.com/office/drawing/2014/main" id="{373732F2-4D3E-3593-910E-FB069D8EC640}"/>
              </a:ext>
            </a:extLst>
          </p:cNvPr>
          <p:cNvGrpSpPr/>
          <p:nvPr/>
        </p:nvGrpSpPr>
        <p:grpSpPr>
          <a:xfrm>
            <a:off x="4412739" y="5208361"/>
            <a:ext cx="1173772" cy="277892"/>
            <a:chOff x="2463994" y="5127472"/>
            <a:chExt cx="1328349" cy="277892"/>
          </a:xfrm>
        </p:grpSpPr>
        <p:sp>
          <p:nvSpPr>
            <p:cNvPr id="110" name="TextBox 109">
              <a:extLst>
                <a:ext uri="{FF2B5EF4-FFF2-40B4-BE49-F238E27FC236}">
                  <a16:creationId xmlns:a16="http://schemas.microsoft.com/office/drawing/2014/main" id="{CFEE45DB-4267-2F81-F6E1-5E3F974492FE}"/>
                </a:ext>
              </a:extLst>
            </p:cNvPr>
            <p:cNvSpPr txBox="1"/>
            <p:nvPr/>
          </p:nvSpPr>
          <p:spPr>
            <a:xfrm>
              <a:off x="3203263" y="5127472"/>
              <a:ext cx="589080" cy="268757"/>
            </a:xfrm>
            <a:prstGeom prst="rect">
              <a:avLst/>
            </a:prstGeom>
          </p:spPr>
          <p:txBody>
            <a:bodyPr vert="horz" wrap="non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chemeClr val="tx2"/>
                  </a:solidFill>
                  <a:effectLst/>
                  <a:uLnTx/>
                  <a:uFillTx/>
                  <a:latin typeface="Arial" panose="020B0604020202020204"/>
                  <a:ea typeface="+mn-ea"/>
                  <a:cs typeface="Arial" charset="0"/>
                </a:rPr>
                <a:t>Favours </a:t>
              </a:r>
              <a:br>
                <a:rPr kumimoji="0" lang="en-US" sz="900" b="1" i="0" u="none" strike="noStrike" kern="0" cap="none" spc="0" normalizeH="0" baseline="0" noProof="0" dirty="0">
                  <a:ln>
                    <a:noFill/>
                  </a:ln>
                  <a:solidFill>
                    <a:schemeClr val="tx2"/>
                  </a:solidFill>
                  <a:effectLst/>
                  <a:uLnTx/>
                  <a:uFillTx/>
                  <a:latin typeface="Arial" panose="020B0604020202020204"/>
                  <a:ea typeface="+mn-ea"/>
                  <a:cs typeface="Arial" charset="0"/>
                </a:rPr>
              </a:br>
              <a:r>
                <a:rPr kumimoji="0" lang="en-US" sz="900" b="1" i="0" u="none" strike="noStrike" kern="0" cap="none" spc="0" normalizeH="0" baseline="0" noProof="0" dirty="0">
                  <a:ln>
                    <a:noFill/>
                  </a:ln>
                  <a:solidFill>
                    <a:schemeClr val="tx2"/>
                  </a:solidFill>
                  <a:effectLst/>
                  <a:uLnTx/>
                  <a:uFillTx/>
                  <a:latin typeface="Arial" panose="020B0604020202020204"/>
                  <a:ea typeface="+mn-ea"/>
                  <a:cs typeface="Arial" charset="0"/>
                </a:rPr>
                <a:t>placebo</a:t>
              </a:r>
            </a:p>
          </p:txBody>
        </p:sp>
        <p:sp>
          <p:nvSpPr>
            <p:cNvPr id="111" name="TextBox 110">
              <a:extLst>
                <a:ext uri="{FF2B5EF4-FFF2-40B4-BE49-F238E27FC236}">
                  <a16:creationId xmlns:a16="http://schemas.microsoft.com/office/drawing/2014/main" id="{27E5C1D4-D46E-2456-6760-3000787ADFE0}"/>
                </a:ext>
              </a:extLst>
            </p:cNvPr>
            <p:cNvSpPr txBox="1"/>
            <p:nvPr/>
          </p:nvSpPr>
          <p:spPr>
            <a:xfrm>
              <a:off x="2463994" y="5136607"/>
              <a:ext cx="589080" cy="268757"/>
            </a:xfrm>
            <a:prstGeom prst="rect">
              <a:avLst/>
            </a:prstGeom>
          </p:spPr>
          <p:txBody>
            <a:bodyPr vert="horz" wrap="non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chemeClr val="tx2"/>
                  </a:solidFill>
                  <a:effectLst/>
                  <a:uLnTx/>
                  <a:uFillTx/>
                  <a:latin typeface="Arial" panose="020B0604020202020204"/>
                  <a:ea typeface="+mn-ea"/>
                  <a:cs typeface="Arial" charset="0"/>
                </a:rPr>
                <a:t>Favours </a:t>
              </a:r>
              <a:br>
                <a:rPr kumimoji="0" lang="en-US" sz="900" b="1" i="0" u="none" strike="noStrike" kern="0" cap="none" spc="0" normalizeH="0" baseline="0" noProof="0" dirty="0">
                  <a:ln>
                    <a:noFill/>
                  </a:ln>
                  <a:solidFill>
                    <a:schemeClr val="tx2"/>
                  </a:solidFill>
                  <a:effectLst/>
                  <a:uLnTx/>
                  <a:uFillTx/>
                  <a:latin typeface="Arial" panose="020B0604020202020204"/>
                  <a:ea typeface="+mn-ea"/>
                  <a:cs typeface="Arial" charset="0"/>
                </a:rPr>
              </a:br>
              <a:r>
                <a:rPr kumimoji="0" lang="en-US" sz="900" b="1" i="0" u="none" strike="noStrike" kern="0" cap="none" spc="0" normalizeH="0" baseline="0" noProof="0" dirty="0">
                  <a:ln>
                    <a:noFill/>
                  </a:ln>
                  <a:solidFill>
                    <a:schemeClr val="tx2"/>
                  </a:solidFill>
                  <a:effectLst/>
                  <a:uLnTx/>
                  <a:uFillTx/>
                  <a:latin typeface="Arial" panose="020B0604020202020204"/>
                  <a:ea typeface="+mn-ea"/>
                  <a:cs typeface="Arial" charset="0"/>
                </a:rPr>
                <a:t>comparator</a:t>
              </a:r>
            </a:p>
          </p:txBody>
        </p:sp>
      </p:grpSp>
      <p:grpSp>
        <p:nvGrpSpPr>
          <p:cNvPr id="135" name="Group 134">
            <a:extLst>
              <a:ext uri="{FF2B5EF4-FFF2-40B4-BE49-F238E27FC236}">
                <a16:creationId xmlns:a16="http://schemas.microsoft.com/office/drawing/2014/main" id="{5421A9BA-90B6-3411-165B-E81C3E10C36A}"/>
              </a:ext>
            </a:extLst>
          </p:cNvPr>
          <p:cNvGrpSpPr/>
          <p:nvPr/>
        </p:nvGrpSpPr>
        <p:grpSpPr>
          <a:xfrm>
            <a:off x="4519626" y="5140404"/>
            <a:ext cx="763159" cy="0"/>
            <a:chOff x="1256400" y="5223755"/>
            <a:chExt cx="763159" cy="0"/>
          </a:xfrm>
        </p:grpSpPr>
        <p:cxnSp>
          <p:nvCxnSpPr>
            <p:cNvPr id="136" name="Straight Arrow Connector 135">
              <a:extLst>
                <a:ext uri="{FF2B5EF4-FFF2-40B4-BE49-F238E27FC236}">
                  <a16:creationId xmlns:a16="http://schemas.microsoft.com/office/drawing/2014/main" id="{2B34A778-3360-A3B9-D91D-F219B4B9376A}"/>
                </a:ext>
              </a:extLst>
            </p:cNvPr>
            <p:cNvCxnSpPr>
              <a:cxnSpLocks/>
            </p:cNvCxnSpPr>
            <p:nvPr/>
          </p:nvCxnSpPr>
          <p:spPr>
            <a:xfrm>
              <a:off x="1674732" y="5223755"/>
              <a:ext cx="344827" cy="0"/>
            </a:xfrm>
            <a:prstGeom prst="straightConnector1">
              <a:avLst/>
            </a:prstGeom>
            <a:noFill/>
            <a:ln w="12700" cap="flat" cmpd="sng" algn="ctr">
              <a:solidFill>
                <a:srgbClr val="333333"/>
              </a:solidFill>
              <a:prstDash val="solid"/>
              <a:tailEnd type="triangle"/>
            </a:ln>
            <a:effectLst/>
          </p:spPr>
        </p:cxnSp>
        <p:cxnSp>
          <p:nvCxnSpPr>
            <p:cNvPr id="137" name="Straight Arrow Connector 136">
              <a:extLst>
                <a:ext uri="{FF2B5EF4-FFF2-40B4-BE49-F238E27FC236}">
                  <a16:creationId xmlns:a16="http://schemas.microsoft.com/office/drawing/2014/main" id="{506582E4-124A-359E-52CC-427AA969AD46}"/>
                </a:ext>
              </a:extLst>
            </p:cNvPr>
            <p:cNvCxnSpPr>
              <a:cxnSpLocks/>
            </p:cNvCxnSpPr>
            <p:nvPr/>
          </p:nvCxnSpPr>
          <p:spPr>
            <a:xfrm flipH="1">
              <a:off x="1256400" y="5223755"/>
              <a:ext cx="344827" cy="0"/>
            </a:xfrm>
            <a:prstGeom prst="straightConnector1">
              <a:avLst/>
            </a:prstGeom>
            <a:noFill/>
            <a:ln w="12700" cap="flat" cmpd="sng" algn="ctr">
              <a:solidFill>
                <a:srgbClr val="333333"/>
              </a:solidFill>
              <a:prstDash val="solid"/>
              <a:tailEnd type="triangle"/>
            </a:ln>
            <a:effectLst/>
          </p:spPr>
        </p:cxnSp>
      </p:grpSp>
      <p:graphicFrame>
        <p:nvGraphicFramePr>
          <p:cNvPr id="30" name="Table 7">
            <a:extLst>
              <a:ext uri="{FF2B5EF4-FFF2-40B4-BE49-F238E27FC236}">
                <a16:creationId xmlns:a16="http://schemas.microsoft.com/office/drawing/2014/main" id="{605FCDB8-E850-D1A3-3EC0-C1E2AB8BC461}"/>
              </a:ext>
            </a:extLst>
          </p:cNvPr>
          <p:cNvGraphicFramePr>
            <a:graphicFrameLocks noGrp="1"/>
          </p:cNvGraphicFramePr>
          <p:nvPr>
            <p:extLst>
              <p:ext uri="{D42A27DB-BD31-4B8C-83A1-F6EECF244321}">
                <p14:modId xmlns:p14="http://schemas.microsoft.com/office/powerpoint/2010/main" val="3042792265"/>
              </p:ext>
            </p:extLst>
          </p:nvPr>
        </p:nvGraphicFramePr>
        <p:xfrm>
          <a:off x="5830361" y="1792311"/>
          <a:ext cx="1440000" cy="3012180"/>
        </p:xfrm>
        <a:graphic>
          <a:graphicData uri="http://schemas.openxmlformats.org/drawingml/2006/table">
            <a:tbl>
              <a:tblPr>
                <a:tableStyleId>{F5AB1C69-6EDB-4FF4-983F-18BD219EF322}</a:tableStyleId>
              </a:tblPr>
              <a:tblGrid>
                <a:gridCol w="1440000">
                  <a:extLst>
                    <a:ext uri="{9D8B030D-6E8A-4147-A177-3AD203B41FA5}">
                      <a16:colId xmlns:a16="http://schemas.microsoft.com/office/drawing/2014/main" val="4244673697"/>
                    </a:ext>
                  </a:extLst>
                </a:gridCol>
              </a:tblGrid>
              <a:tr h="14400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700" b="1" noProof="0" dirty="0">
                          <a:solidFill>
                            <a:schemeClr val="bg1"/>
                          </a:solidFill>
                        </a:rPr>
                        <a:t>Sedation</a:t>
                      </a:r>
                      <a:endParaRPr lang="en-US" sz="700" b="1" noProof="0" dirty="0">
                        <a:solidFill>
                          <a:schemeClr val="bg1"/>
                        </a:solidFill>
                        <a:latin typeface="+mn-lt"/>
                      </a:endParaRPr>
                    </a:p>
                  </a:txBody>
                  <a:tcPr marL="0" marR="0" marT="24000" marB="24000" anchor="ctr">
                    <a:lnL w="12700" cmpd="sng">
                      <a:noFill/>
                    </a:lnL>
                    <a:lnR w="12700" cmpd="sng">
                      <a:noFill/>
                    </a:lnR>
                    <a:lnT w="12700" cmpd="sng">
                      <a:noFill/>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403649311"/>
                  </a:ext>
                </a:extLst>
              </a:tr>
              <a:tr h="111623">
                <a:tc>
                  <a:txBody>
                    <a:bodyPr/>
                    <a:lstStyle/>
                    <a:p>
                      <a:pPr algn="l" fontAlgn="b">
                        <a:buNone/>
                      </a:pPr>
                      <a:r>
                        <a:rPr lang="en-US" sz="700" b="0" u="none" strike="noStrike" noProof="0" dirty="0">
                          <a:solidFill>
                            <a:srgbClr val="231F20"/>
                          </a:solidFill>
                          <a:effectLst/>
                        </a:rPr>
                        <a:t>Placebo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5718086"/>
                  </a:ext>
                </a:extLst>
              </a:tr>
              <a:tr h="111623">
                <a:tc>
                  <a:txBody>
                    <a:bodyPr/>
                    <a:lstStyle/>
                    <a:p>
                      <a:pPr algn="l" fontAlgn="b">
                        <a:buNone/>
                      </a:pPr>
                      <a:r>
                        <a:rPr lang="en-US" sz="700" b="0" u="none" strike="noStrike" noProof="0" dirty="0">
                          <a:solidFill>
                            <a:srgbClr val="000000"/>
                          </a:solidFill>
                          <a:effectLst/>
                        </a:rPr>
                        <a:t>BRE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3835448"/>
                  </a:ext>
                </a:extLst>
              </a:tr>
              <a:tr h="111623">
                <a:tc>
                  <a:txBody>
                    <a:bodyPr/>
                    <a:lstStyle/>
                    <a:p>
                      <a:pPr algn="l" fontAlgn="b">
                        <a:buNone/>
                      </a:pPr>
                      <a:r>
                        <a:rPr lang="en-US" sz="700" b="0" u="none" strike="noStrike" noProof="0" dirty="0">
                          <a:solidFill>
                            <a:srgbClr val="000000"/>
                          </a:solidFill>
                          <a:effectLst/>
                        </a:rPr>
                        <a:t>CAR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45165230"/>
                  </a:ext>
                </a:extLst>
              </a:tr>
              <a:tr h="111623">
                <a:tc>
                  <a:txBody>
                    <a:bodyPr/>
                    <a:lstStyle/>
                    <a:p>
                      <a:pPr algn="l" fontAlgn="b">
                        <a:buNone/>
                      </a:pPr>
                      <a:r>
                        <a:rPr lang="en-US" sz="700" b="0" u="none" strike="noStrike" noProof="0" dirty="0">
                          <a:solidFill>
                            <a:srgbClr val="231F20"/>
                          </a:solidFill>
                          <a:effectLst/>
                        </a:rPr>
                        <a:t>ILO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1650750"/>
                  </a:ext>
                </a:extLst>
              </a:tr>
              <a:tr h="111623">
                <a:tc>
                  <a:txBody>
                    <a:bodyPr/>
                    <a:lstStyle/>
                    <a:p>
                      <a:pPr algn="l" fontAlgn="b">
                        <a:buNone/>
                      </a:pPr>
                      <a:r>
                        <a:rPr lang="en-US" sz="700" b="0" u="none" strike="noStrike" noProof="0" dirty="0">
                          <a:solidFill>
                            <a:srgbClr val="000000"/>
                          </a:solidFill>
                          <a:effectLst/>
                        </a:rPr>
                        <a:t>XAN</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487597"/>
                  </a:ext>
                </a:extLst>
              </a:tr>
              <a:tr h="111623">
                <a:tc>
                  <a:txBody>
                    <a:bodyPr/>
                    <a:lstStyle/>
                    <a:p>
                      <a:pPr algn="l" fontAlgn="b">
                        <a:buNone/>
                      </a:pPr>
                      <a:r>
                        <a:rPr lang="en-US" sz="700" b="0" u="none" strike="noStrike" noProof="0" dirty="0">
                          <a:solidFill>
                            <a:srgbClr val="000000"/>
                          </a:solidFill>
                          <a:effectLst/>
                        </a:rPr>
                        <a:t>SER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7088050"/>
                  </a:ext>
                </a:extLst>
              </a:tr>
              <a:tr h="111623">
                <a:tc>
                  <a:txBody>
                    <a:bodyPr/>
                    <a:lstStyle/>
                    <a:p>
                      <a:pPr algn="l" fontAlgn="b">
                        <a:buNone/>
                      </a:pPr>
                      <a:r>
                        <a:rPr lang="en-US" sz="700" b="0" u="none" strike="noStrike" noProof="0" dirty="0">
                          <a:solidFill>
                            <a:srgbClr val="000000"/>
                          </a:solidFill>
                          <a:effectLst/>
                        </a:rPr>
                        <a:t>PAL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1825554"/>
                  </a:ext>
                </a:extLst>
              </a:tr>
              <a:tr h="111623">
                <a:tc>
                  <a:txBody>
                    <a:bodyPr/>
                    <a:lstStyle/>
                    <a:p>
                      <a:pPr algn="l" fontAlgn="b">
                        <a:buNone/>
                      </a:pPr>
                      <a:r>
                        <a:rPr lang="en-US" sz="700" b="0" u="none" strike="noStrike" noProof="0" dirty="0">
                          <a:solidFill>
                            <a:srgbClr val="000000"/>
                          </a:solidFill>
                          <a:effectLst/>
                        </a:rPr>
                        <a:t>BLO</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8524970"/>
                  </a:ext>
                </a:extLst>
              </a:tr>
              <a:tr h="111623">
                <a:tc>
                  <a:txBody>
                    <a:bodyPr/>
                    <a:lstStyle/>
                    <a:p>
                      <a:pPr algn="l" fontAlgn="b">
                        <a:buNone/>
                      </a:pPr>
                      <a:r>
                        <a:rPr lang="en-US" sz="700" b="0" u="none" strike="noStrike" noProof="0" dirty="0">
                          <a:solidFill>
                            <a:srgbClr val="000000"/>
                          </a:solidFill>
                          <a:effectLst/>
                        </a:rPr>
                        <a:t>ARI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444387"/>
                  </a:ext>
                </a:extLst>
              </a:tr>
              <a:tr h="111623">
                <a:tc>
                  <a:txBody>
                    <a:bodyPr/>
                    <a:lstStyle/>
                    <a:p>
                      <a:pPr algn="l" fontAlgn="b">
                        <a:buNone/>
                      </a:pPr>
                      <a:r>
                        <a:rPr lang="en-US" sz="700" b="0" u="none" strike="noStrike" noProof="0" dirty="0">
                          <a:solidFill>
                            <a:srgbClr val="000000"/>
                          </a:solidFill>
                          <a:effectLst/>
                        </a:rPr>
                        <a:t>PERO</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59038665"/>
                  </a:ext>
                </a:extLst>
              </a:tr>
              <a:tr h="111623">
                <a:tc>
                  <a:txBody>
                    <a:bodyPr/>
                    <a:lstStyle/>
                    <a:p>
                      <a:pPr algn="l" fontAlgn="b">
                        <a:buNone/>
                      </a:pPr>
                      <a:r>
                        <a:rPr lang="en-US" sz="700" b="0" u="none" strike="noStrike" noProof="0" dirty="0">
                          <a:solidFill>
                            <a:srgbClr val="231F20"/>
                          </a:solidFill>
                          <a:effectLst/>
                        </a:rPr>
                        <a:t>AMI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9353981"/>
                  </a:ext>
                </a:extLst>
              </a:tr>
              <a:tr h="111623">
                <a:tc>
                  <a:txBody>
                    <a:bodyPr/>
                    <a:lstStyle/>
                    <a:p>
                      <a:pPr algn="l" fontAlgn="b">
                        <a:buNone/>
                      </a:pPr>
                      <a:r>
                        <a:rPr lang="en-US" sz="700" b="0" u="none" strike="noStrike" noProof="0" dirty="0">
                          <a:solidFill>
                            <a:srgbClr val="231F20"/>
                          </a:solidFill>
                          <a:effectLst/>
                        </a:rPr>
                        <a:t>LUR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14695306"/>
                  </a:ext>
                </a:extLst>
              </a:tr>
              <a:tr h="111623">
                <a:tc>
                  <a:txBody>
                    <a:bodyPr/>
                    <a:lstStyle/>
                    <a:p>
                      <a:pPr algn="l" fontAlgn="b">
                        <a:buNone/>
                      </a:pPr>
                      <a:r>
                        <a:rPr lang="en-US" sz="700" b="0" u="none" strike="noStrike" noProof="0" dirty="0">
                          <a:solidFill>
                            <a:srgbClr val="000000"/>
                          </a:solidFill>
                          <a:effectLst/>
                        </a:rPr>
                        <a:t>LUM</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5089506"/>
                  </a:ext>
                </a:extLst>
              </a:tr>
              <a:tr h="111623">
                <a:tc>
                  <a:txBody>
                    <a:bodyPr/>
                    <a:lstStyle/>
                    <a:p>
                      <a:pPr algn="l" fontAlgn="b">
                        <a:buNone/>
                      </a:pPr>
                      <a:r>
                        <a:rPr lang="en-US" sz="700" b="0" u="none" strike="noStrike" noProof="0" dirty="0">
                          <a:solidFill>
                            <a:srgbClr val="000000"/>
                          </a:solidFill>
                          <a:effectLst/>
                        </a:rPr>
                        <a:t>RIS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7249879"/>
                  </a:ext>
                </a:extLst>
              </a:tr>
              <a:tr h="111623">
                <a:tc>
                  <a:txBody>
                    <a:bodyPr/>
                    <a:lstStyle/>
                    <a:p>
                      <a:pPr algn="l" fontAlgn="b">
                        <a:buNone/>
                      </a:pPr>
                      <a:r>
                        <a:rPr lang="en-US" sz="700" b="0" u="none" strike="noStrike" noProof="0" dirty="0">
                          <a:solidFill>
                            <a:srgbClr val="000000"/>
                          </a:solidFill>
                          <a:effectLst/>
                        </a:rPr>
                        <a:t>HAL</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4423422"/>
                  </a:ext>
                </a:extLst>
              </a:tr>
              <a:tr h="111623">
                <a:tc>
                  <a:txBody>
                    <a:bodyPr/>
                    <a:lstStyle/>
                    <a:p>
                      <a:pPr algn="l" fontAlgn="b">
                        <a:buNone/>
                      </a:pPr>
                      <a:r>
                        <a:rPr lang="en-US" sz="700" b="0" u="none" strike="noStrike" noProof="0" dirty="0">
                          <a:solidFill>
                            <a:srgbClr val="231F20"/>
                          </a:solidFill>
                          <a:effectLst/>
                        </a:rPr>
                        <a:t>OLA-S</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1176698"/>
                  </a:ext>
                </a:extLst>
              </a:tr>
              <a:tr h="111623">
                <a:tc>
                  <a:txBody>
                    <a:bodyPr/>
                    <a:lstStyle/>
                    <a:p>
                      <a:pPr algn="l" fontAlgn="b">
                        <a:buNone/>
                      </a:pPr>
                      <a:r>
                        <a:rPr lang="en-US" sz="700" b="0" u="none" strike="noStrike" noProof="0" dirty="0">
                          <a:solidFill>
                            <a:srgbClr val="000000"/>
                          </a:solidFill>
                          <a:effectLst/>
                        </a:rPr>
                        <a:t>OLA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8316862"/>
                  </a:ext>
                </a:extLst>
              </a:tr>
              <a:tr h="111623">
                <a:tc>
                  <a:txBody>
                    <a:bodyPr/>
                    <a:lstStyle/>
                    <a:p>
                      <a:pPr algn="l" fontAlgn="b">
                        <a:buNone/>
                      </a:pPr>
                      <a:r>
                        <a:rPr lang="en-US" sz="700" b="0" u="none" strike="noStrike" noProof="0" dirty="0">
                          <a:solidFill>
                            <a:srgbClr val="000000"/>
                          </a:solidFill>
                          <a:effectLst/>
                        </a:rPr>
                        <a:t>ASE</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4655126"/>
                  </a:ext>
                </a:extLst>
              </a:tr>
              <a:tr h="111623">
                <a:tc>
                  <a:txBody>
                    <a:bodyPr/>
                    <a:lstStyle/>
                    <a:p>
                      <a:pPr algn="l" fontAlgn="b">
                        <a:buNone/>
                      </a:pPr>
                      <a:r>
                        <a:rPr lang="en-US" sz="700" b="0" u="none" strike="noStrike" noProof="0" dirty="0">
                          <a:solidFill>
                            <a:srgbClr val="000000"/>
                          </a:solidFill>
                          <a:effectLst/>
                        </a:rPr>
                        <a:t>ZIP</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76447"/>
                  </a:ext>
                </a:extLst>
              </a:tr>
              <a:tr h="111623">
                <a:tc>
                  <a:txBody>
                    <a:bodyPr/>
                    <a:lstStyle/>
                    <a:p>
                      <a:pPr algn="l" fontAlgn="b">
                        <a:buNone/>
                      </a:pPr>
                      <a:r>
                        <a:rPr lang="en-US" sz="700" b="0" u="none" strike="noStrike" noProof="0" dirty="0">
                          <a:solidFill>
                            <a:srgbClr val="000000"/>
                          </a:solidFill>
                          <a:effectLst/>
                        </a:rPr>
                        <a:t>QUE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674067"/>
                  </a:ext>
                </a:extLst>
              </a:tr>
              <a:tr h="111623">
                <a:tc>
                  <a:txBody>
                    <a:bodyPr/>
                    <a:lstStyle/>
                    <a:p>
                      <a:pPr algn="l" fontAlgn="b">
                        <a:buNone/>
                      </a:pPr>
                      <a:r>
                        <a:rPr lang="en-US" sz="700" b="0" u="none" strike="noStrike" noProof="0" dirty="0">
                          <a:solidFill>
                            <a:srgbClr val="231F20"/>
                          </a:solidFill>
                          <a:effectLst/>
                        </a:rPr>
                        <a:t>PERP</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46769764"/>
                  </a:ext>
                </a:extLst>
              </a:tr>
              <a:tr h="111623">
                <a:tc>
                  <a:txBody>
                    <a:bodyPr/>
                    <a:lstStyle/>
                    <a:p>
                      <a:pPr algn="l" fontAlgn="b">
                        <a:buNone/>
                      </a:pPr>
                      <a:r>
                        <a:rPr lang="en-US" sz="700" b="0" u="none" strike="noStrike" noProof="0" dirty="0">
                          <a:solidFill>
                            <a:srgbClr val="000000"/>
                          </a:solidFill>
                          <a:effectLst/>
                        </a:rPr>
                        <a:t>CHL</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584084"/>
                  </a:ext>
                </a:extLst>
              </a:tr>
              <a:tr h="111623">
                <a:tc>
                  <a:txBody>
                    <a:bodyPr/>
                    <a:lstStyle/>
                    <a:p>
                      <a:pPr algn="l" fontAlgn="b">
                        <a:buNone/>
                      </a:pPr>
                      <a:r>
                        <a:rPr lang="en-US" sz="700" b="0" u="none" strike="noStrike" noProof="0" dirty="0">
                          <a:solidFill>
                            <a:srgbClr val="000000"/>
                          </a:solidFill>
                          <a:effectLst/>
                        </a:rPr>
                        <a:t>SUL</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64732559"/>
                  </a:ext>
                </a:extLst>
              </a:tr>
              <a:tr h="111623">
                <a:tc>
                  <a:txBody>
                    <a:bodyPr/>
                    <a:lstStyle/>
                    <a:p>
                      <a:pPr algn="l" fontAlgn="b">
                        <a:buNone/>
                      </a:pPr>
                      <a:r>
                        <a:rPr lang="en-US" sz="700" b="0" u="none" strike="noStrike" noProof="0" dirty="0">
                          <a:solidFill>
                            <a:srgbClr val="000000"/>
                          </a:solidFill>
                          <a:effectLst/>
                        </a:rPr>
                        <a:t>ZOT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8135400"/>
                  </a:ext>
                </a:extLst>
              </a:tr>
              <a:tr h="111623">
                <a:tc>
                  <a:txBody>
                    <a:bodyPr/>
                    <a:lstStyle/>
                    <a:p>
                      <a:pPr algn="l" fontAlgn="b">
                        <a:buNone/>
                      </a:pPr>
                      <a:r>
                        <a:rPr lang="en-US" sz="700" b="0" u="none" strike="noStrike" noProof="0" dirty="0">
                          <a:solidFill>
                            <a:srgbClr val="000000"/>
                          </a:solidFill>
                          <a:effectLst/>
                        </a:rPr>
                        <a:t>CLO</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616606809"/>
                  </a:ext>
                </a:extLst>
              </a:tr>
            </a:tbl>
          </a:graphicData>
        </a:graphic>
      </p:graphicFrame>
      <p:graphicFrame>
        <p:nvGraphicFramePr>
          <p:cNvPr id="14" name="Chart 13">
            <a:extLst>
              <a:ext uri="{FF2B5EF4-FFF2-40B4-BE49-F238E27FC236}">
                <a16:creationId xmlns:a16="http://schemas.microsoft.com/office/drawing/2014/main" id="{B695849D-5238-F599-273D-4B6EDD5F2AB5}"/>
              </a:ext>
            </a:extLst>
          </p:cNvPr>
          <p:cNvGraphicFramePr/>
          <p:nvPr>
            <p:extLst>
              <p:ext uri="{D42A27DB-BD31-4B8C-83A1-F6EECF244321}">
                <p14:modId xmlns:p14="http://schemas.microsoft.com/office/powerpoint/2010/main" val="3035418025"/>
              </p:ext>
            </p:extLst>
          </p:nvPr>
        </p:nvGraphicFramePr>
        <p:xfrm>
          <a:off x="5909235" y="1677015"/>
          <a:ext cx="1268438" cy="3649017"/>
        </p:xfrm>
        <a:graphic>
          <a:graphicData uri="http://schemas.openxmlformats.org/drawingml/2006/chart">
            <c:chart xmlns:c="http://schemas.openxmlformats.org/drawingml/2006/chart" xmlns:r="http://schemas.openxmlformats.org/officeDocument/2006/relationships" r:id="rId6"/>
          </a:graphicData>
        </a:graphic>
      </p:graphicFrame>
      <p:grpSp>
        <p:nvGrpSpPr>
          <p:cNvPr id="106" name="Group 105">
            <a:extLst>
              <a:ext uri="{FF2B5EF4-FFF2-40B4-BE49-F238E27FC236}">
                <a16:creationId xmlns:a16="http://schemas.microsoft.com/office/drawing/2014/main" id="{9DFE8864-0CBB-B084-2C0A-9181F660B24D}"/>
              </a:ext>
            </a:extLst>
          </p:cNvPr>
          <p:cNvGrpSpPr/>
          <p:nvPr/>
        </p:nvGrpSpPr>
        <p:grpSpPr>
          <a:xfrm>
            <a:off x="6042068" y="5213932"/>
            <a:ext cx="1173772" cy="277892"/>
            <a:chOff x="2463994" y="5127472"/>
            <a:chExt cx="1328349" cy="277892"/>
          </a:xfrm>
        </p:grpSpPr>
        <p:sp>
          <p:nvSpPr>
            <p:cNvPr id="107" name="TextBox 106">
              <a:extLst>
                <a:ext uri="{FF2B5EF4-FFF2-40B4-BE49-F238E27FC236}">
                  <a16:creationId xmlns:a16="http://schemas.microsoft.com/office/drawing/2014/main" id="{0062C300-7289-4ABE-9AC4-2B005DC2F18D}"/>
                </a:ext>
              </a:extLst>
            </p:cNvPr>
            <p:cNvSpPr txBox="1"/>
            <p:nvPr/>
          </p:nvSpPr>
          <p:spPr>
            <a:xfrm>
              <a:off x="3203263" y="5127472"/>
              <a:ext cx="589080" cy="268757"/>
            </a:xfrm>
            <a:prstGeom prst="rect">
              <a:avLst/>
            </a:prstGeom>
          </p:spPr>
          <p:txBody>
            <a:bodyPr vert="horz" wrap="non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chemeClr val="tx2"/>
                  </a:solidFill>
                  <a:effectLst/>
                  <a:uLnTx/>
                  <a:uFillTx/>
                  <a:latin typeface="Arial" panose="020B0604020202020204"/>
                  <a:ea typeface="+mn-ea"/>
                  <a:cs typeface="Arial" charset="0"/>
                </a:rPr>
                <a:t>Favours </a:t>
              </a:r>
              <a:br>
                <a:rPr kumimoji="0" lang="en-US" sz="900" b="1" i="0" u="none" strike="noStrike" kern="0" cap="none" spc="0" normalizeH="0" baseline="0" noProof="0" dirty="0">
                  <a:ln>
                    <a:noFill/>
                  </a:ln>
                  <a:solidFill>
                    <a:schemeClr val="tx2"/>
                  </a:solidFill>
                  <a:effectLst/>
                  <a:uLnTx/>
                  <a:uFillTx/>
                  <a:latin typeface="Arial" panose="020B0604020202020204"/>
                  <a:ea typeface="+mn-ea"/>
                  <a:cs typeface="Arial" charset="0"/>
                </a:rPr>
              </a:br>
              <a:r>
                <a:rPr kumimoji="0" lang="en-US" sz="900" b="1" i="0" u="none" strike="noStrike" kern="0" cap="none" spc="0" normalizeH="0" baseline="0" noProof="0" dirty="0">
                  <a:ln>
                    <a:noFill/>
                  </a:ln>
                  <a:solidFill>
                    <a:schemeClr val="tx2"/>
                  </a:solidFill>
                  <a:effectLst/>
                  <a:uLnTx/>
                  <a:uFillTx/>
                  <a:latin typeface="Arial" panose="020B0604020202020204"/>
                  <a:ea typeface="+mn-ea"/>
                  <a:cs typeface="Arial" charset="0"/>
                </a:rPr>
                <a:t>placebo</a:t>
              </a:r>
            </a:p>
          </p:txBody>
        </p:sp>
        <p:sp>
          <p:nvSpPr>
            <p:cNvPr id="108" name="TextBox 107">
              <a:extLst>
                <a:ext uri="{FF2B5EF4-FFF2-40B4-BE49-F238E27FC236}">
                  <a16:creationId xmlns:a16="http://schemas.microsoft.com/office/drawing/2014/main" id="{00208950-CA8B-EF66-4C86-3321EFFD5074}"/>
                </a:ext>
              </a:extLst>
            </p:cNvPr>
            <p:cNvSpPr txBox="1"/>
            <p:nvPr/>
          </p:nvSpPr>
          <p:spPr>
            <a:xfrm>
              <a:off x="2463994" y="5136607"/>
              <a:ext cx="589080" cy="268757"/>
            </a:xfrm>
            <a:prstGeom prst="rect">
              <a:avLst/>
            </a:prstGeom>
          </p:spPr>
          <p:txBody>
            <a:bodyPr vert="horz" wrap="non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chemeClr val="tx2"/>
                  </a:solidFill>
                  <a:effectLst/>
                  <a:uLnTx/>
                  <a:uFillTx/>
                  <a:latin typeface="Arial" panose="020B0604020202020204"/>
                  <a:ea typeface="+mn-ea"/>
                  <a:cs typeface="Arial" charset="0"/>
                </a:rPr>
                <a:t>Favours </a:t>
              </a:r>
              <a:br>
                <a:rPr kumimoji="0" lang="en-US" sz="900" b="1" i="0" u="none" strike="noStrike" kern="0" cap="none" spc="0" normalizeH="0" baseline="0" noProof="0" dirty="0">
                  <a:ln>
                    <a:noFill/>
                  </a:ln>
                  <a:solidFill>
                    <a:schemeClr val="tx2"/>
                  </a:solidFill>
                  <a:effectLst/>
                  <a:uLnTx/>
                  <a:uFillTx/>
                  <a:latin typeface="Arial" panose="020B0604020202020204"/>
                  <a:ea typeface="+mn-ea"/>
                  <a:cs typeface="Arial" charset="0"/>
                </a:rPr>
              </a:br>
              <a:r>
                <a:rPr kumimoji="0" lang="en-US" sz="900" b="1" i="0" u="none" strike="noStrike" kern="0" cap="none" spc="0" normalizeH="0" baseline="0" noProof="0" dirty="0">
                  <a:ln>
                    <a:noFill/>
                  </a:ln>
                  <a:solidFill>
                    <a:schemeClr val="tx2"/>
                  </a:solidFill>
                  <a:effectLst/>
                  <a:uLnTx/>
                  <a:uFillTx/>
                  <a:latin typeface="Arial" panose="020B0604020202020204"/>
                  <a:ea typeface="+mn-ea"/>
                  <a:cs typeface="Arial" charset="0"/>
                </a:rPr>
                <a:t>comparator</a:t>
              </a:r>
            </a:p>
          </p:txBody>
        </p:sp>
      </p:grpSp>
      <p:grpSp>
        <p:nvGrpSpPr>
          <p:cNvPr id="132" name="Group 131">
            <a:extLst>
              <a:ext uri="{FF2B5EF4-FFF2-40B4-BE49-F238E27FC236}">
                <a16:creationId xmlns:a16="http://schemas.microsoft.com/office/drawing/2014/main" id="{B834FF5C-47E9-CD91-D1E9-D7BE4D7B993B}"/>
              </a:ext>
            </a:extLst>
          </p:cNvPr>
          <p:cNvGrpSpPr/>
          <p:nvPr/>
        </p:nvGrpSpPr>
        <p:grpSpPr>
          <a:xfrm>
            <a:off x="6154702" y="5140285"/>
            <a:ext cx="763159" cy="0"/>
            <a:chOff x="1256400" y="5223755"/>
            <a:chExt cx="763159" cy="0"/>
          </a:xfrm>
        </p:grpSpPr>
        <p:cxnSp>
          <p:nvCxnSpPr>
            <p:cNvPr id="133" name="Straight Arrow Connector 132">
              <a:extLst>
                <a:ext uri="{FF2B5EF4-FFF2-40B4-BE49-F238E27FC236}">
                  <a16:creationId xmlns:a16="http://schemas.microsoft.com/office/drawing/2014/main" id="{788B6812-D550-517E-BB38-D9EC4156038C}"/>
                </a:ext>
              </a:extLst>
            </p:cNvPr>
            <p:cNvCxnSpPr>
              <a:cxnSpLocks/>
            </p:cNvCxnSpPr>
            <p:nvPr/>
          </p:nvCxnSpPr>
          <p:spPr>
            <a:xfrm>
              <a:off x="1674732" y="5223755"/>
              <a:ext cx="344827" cy="0"/>
            </a:xfrm>
            <a:prstGeom prst="straightConnector1">
              <a:avLst/>
            </a:prstGeom>
            <a:noFill/>
            <a:ln w="12700" cap="flat" cmpd="sng" algn="ctr">
              <a:solidFill>
                <a:srgbClr val="333333"/>
              </a:solidFill>
              <a:prstDash val="solid"/>
              <a:tailEnd type="triangle"/>
            </a:ln>
            <a:effectLst/>
          </p:spPr>
        </p:cxnSp>
        <p:cxnSp>
          <p:nvCxnSpPr>
            <p:cNvPr id="134" name="Straight Arrow Connector 133">
              <a:extLst>
                <a:ext uri="{FF2B5EF4-FFF2-40B4-BE49-F238E27FC236}">
                  <a16:creationId xmlns:a16="http://schemas.microsoft.com/office/drawing/2014/main" id="{0E108EDD-3072-12AB-B1ED-66FED8D6871C}"/>
                </a:ext>
              </a:extLst>
            </p:cNvPr>
            <p:cNvCxnSpPr>
              <a:cxnSpLocks/>
            </p:cNvCxnSpPr>
            <p:nvPr/>
          </p:nvCxnSpPr>
          <p:spPr>
            <a:xfrm flipH="1">
              <a:off x="1256400" y="5223755"/>
              <a:ext cx="344827" cy="0"/>
            </a:xfrm>
            <a:prstGeom prst="straightConnector1">
              <a:avLst/>
            </a:prstGeom>
            <a:noFill/>
            <a:ln w="12700" cap="flat" cmpd="sng" algn="ctr">
              <a:solidFill>
                <a:srgbClr val="333333"/>
              </a:solidFill>
              <a:prstDash val="solid"/>
              <a:tailEnd type="triangle"/>
            </a:ln>
            <a:effectLst/>
          </p:spPr>
        </p:cxnSp>
      </p:grpSp>
    </p:spTree>
    <p:extLst>
      <p:ext uri="{BB962C8B-B14F-4D97-AF65-F5344CB8AC3E}">
        <p14:creationId xmlns:p14="http://schemas.microsoft.com/office/powerpoint/2010/main" val="248526673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FBF3CDC1-50FC-BC7E-182A-6FD55890A408}"/>
            </a:ext>
          </a:extLst>
        </p:cNvPr>
        <p:cNvGrpSpPr/>
        <p:nvPr/>
      </p:nvGrpSpPr>
      <p:grpSpPr>
        <a:xfrm>
          <a:off x="0" y="0"/>
          <a:ext cx="0" cy="0"/>
          <a:chOff x="0" y="0"/>
          <a:chExt cx="0" cy="0"/>
        </a:xfrm>
      </p:grpSpPr>
      <p:sp>
        <p:nvSpPr>
          <p:cNvPr id="37" name="Rectangle 36">
            <a:extLst>
              <a:ext uri="{FF2B5EF4-FFF2-40B4-BE49-F238E27FC236}">
                <a16:creationId xmlns:a16="http://schemas.microsoft.com/office/drawing/2014/main" id="{2CEDA354-92CA-D5A3-DA1A-C81B848861C7}"/>
              </a:ext>
            </a:extLst>
          </p:cNvPr>
          <p:cNvSpPr/>
          <p:nvPr/>
        </p:nvSpPr>
        <p:spPr>
          <a:xfrm>
            <a:off x="2296096" y="1792311"/>
            <a:ext cx="6830810" cy="4039688"/>
          </a:xfrm>
          <a:prstGeom prst="rect">
            <a:avLst/>
          </a:prstGeom>
          <a:solidFill>
            <a:schemeClr val="accent3">
              <a:lumMod val="20000"/>
              <a:lumOff val="80000"/>
              <a:alpha val="4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99B3A8">
                    <a:lumMod val="75000"/>
                  </a:srgbClr>
                </a:solidFill>
                <a:effectLst/>
                <a:uLnTx/>
                <a:uFillTx/>
                <a:latin typeface="Arial"/>
                <a:ea typeface="+mn-ea"/>
                <a:cs typeface="+mn-cs"/>
              </a:rPr>
              <a:t>Side effects</a:t>
            </a:r>
          </a:p>
        </p:txBody>
      </p:sp>
      <p:graphicFrame>
        <p:nvGraphicFramePr>
          <p:cNvPr id="28" name="Table 7">
            <a:extLst>
              <a:ext uri="{FF2B5EF4-FFF2-40B4-BE49-F238E27FC236}">
                <a16:creationId xmlns:a16="http://schemas.microsoft.com/office/drawing/2014/main" id="{67E581AD-F1A3-BC68-F8DB-A3477FCE2038}"/>
              </a:ext>
            </a:extLst>
          </p:cNvPr>
          <p:cNvGraphicFramePr>
            <a:graphicFrameLocks noGrp="1"/>
          </p:cNvGraphicFramePr>
          <p:nvPr/>
        </p:nvGraphicFramePr>
        <p:xfrm>
          <a:off x="4150156" y="1792311"/>
          <a:ext cx="1440000" cy="3016505"/>
        </p:xfrm>
        <a:graphic>
          <a:graphicData uri="http://schemas.openxmlformats.org/drawingml/2006/table">
            <a:tbl>
              <a:tblPr>
                <a:tableStyleId>{F5AB1C69-6EDB-4FF4-983F-18BD219EF322}</a:tableStyleId>
              </a:tblPr>
              <a:tblGrid>
                <a:gridCol w="1440000">
                  <a:extLst>
                    <a:ext uri="{9D8B030D-6E8A-4147-A177-3AD203B41FA5}">
                      <a16:colId xmlns:a16="http://schemas.microsoft.com/office/drawing/2014/main" val="4244673697"/>
                    </a:ext>
                  </a:extLst>
                </a:gridCol>
              </a:tblGrid>
              <a:tr h="15900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700" b="1" noProof="0" dirty="0">
                          <a:solidFill>
                            <a:schemeClr val="bg1"/>
                          </a:solidFill>
                        </a:rPr>
                        <a:t>Anticholinergic events</a:t>
                      </a:r>
                      <a:endParaRPr lang="en-US" sz="700" b="1" noProof="0" dirty="0">
                        <a:solidFill>
                          <a:schemeClr val="bg1"/>
                        </a:solidFill>
                        <a:latin typeface="+mn-lt"/>
                      </a:endParaRPr>
                    </a:p>
                  </a:txBody>
                  <a:tcPr marL="0" marR="0" marT="24000" marB="24000">
                    <a:lnL w="12700" cmpd="sng">
                      <a:noFill/>
                    </a:lnL>
                    <a:lnR w="12700" cmpd="sng">
                      <a:noFill/>
                    </a:lnR>
                    <a:lnT w="12700" cmpd="sng">
                      <a:noFill/>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403649311"/>
                  </a:ext>
                </a:extLst>
              </a:tr>
              <a:tr h="107573">
                <a:tc>
                  <a:txBody>
                    <a:bodyPr/>
                    <a:lstStyle/>
                    <a:p>
                      <a:pPr algn="l" fontAlgn="b">
                        <a:buNone/>
                      </a:pPr>
                      <a:r>
                        <a:rPr lang="en-US" sz="700" b="0" u="none" strike="noStrike" noProof="0" dirty="0">
                          <a:solidFill>
                            <a:srgbClr val="231F20"/>
                          </a:solidFill>
                          <a:effectLst/>
                        </a:rPr>
                        <a:t>BRE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5718086"/>
                  </a:ext>
                </a:extLst>
              </a:tr>
              <a:tr h="107573">
                <a:tc>
                  <a:txBody>
                    <a:bodyPr/>
                    <a:lstStyle/>
                    <a:p>
                      <a:pPr algn="l" fontAlgn="b">
                        <a:buNone/>
                      </a:pPr>
                      <a:r>
                        <a:rPr lang="en-US" sz="700" b="0" u="none" strike="noStrike" noProof="0" dirty="0">
                          <a:solidFill>
                            <a:srgbClr val="000000"/>
                          </a:solidFill>
                          <a:effectLst/>
                        </a:rPr>
                        <a:t>LUR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3835448"/>
                  </a:ext>
                </a:extLst>
              </a:tr>
              <a:tr h="107573">
                <a:tc>
                  <a:txBody>
                    <a:bodyPr/>
                    <a:lstStyle/>
                    <a:p>
                      <a:pPr algn="l" fontAlgn="b">
                        <a:buNone/>
                      </a:pPr>
                      <a:r>
                        <a:rPr lang="en-US" sz="700" b="0" u="none" strike="noStrike" noProof="0" dirty="0">
                          <a:solidFill>
                            <a:srgbClr val="000000"/>
                          </a:solidFill>
                          <a:effectLst/>
                        </a:rPr>
                        <a:t>Placebo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45165230"/>
                  </a:ext>
                </a:extLst>
              </a:tr>
              <a:tr h="107573">
                <a:tc>
                  <a:txBody>
                    <a:bodyPr/>
                    <a:lstStyle/>
                    <a:p>
                      <a:pPr algn="l" fontAlgn="b">
                        <a:buNone/>
                      </a:pPr>
                      <a:r>
                        <a:rPr lang="en-US" sz="700" b="0" u="none" strike="noStrike" noProof="0" dirty="0">
                          <a:solidFill>
                            <a:srgbClr val="000000"/>
                          </a:solidFill>
                          <a:effectLst/>
                        </a:rPr>
                        <a:t>ASE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1650750"/>
                  </a:ext>
                </a:extLst>
              </a:tr>
              <a:tr h="107573">
                <a:tc>
                  <a:txBody>
                    <a:bodyPr/>
                    <a:lstStyle/>
                    <a:p>
                      <a:pPr algn="l" fontAlgn="b">
                        <a:buNone/>
                      </a:pPr>
                      <a:r>
                        <a:rPr lang="en-US" sz="700" b="0" u="none" strike="noStrike" noProof="0" dirty="0">
                          <a:solidFill>
                            <a:srgbClr val="000000"/>
                          </a:solidFill>
                          <a:effectLst/>
                        </a:rPr>
                        <a:t>BLO</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487597"/>
                  </a:ext>
                </a:extLst>
              </a:tr>
              <a:tr h="107573">
                <a:tc>
                  <a:txBody>
                    <a:bodyPr/>
                    <a:lstStyle/>
                    <a:p>
                      <a:pPr algn="l" fontAlgn="b">
                        <a:buNone/>
                      </a:pPr>
                      <a:r>
                        <a:rPr lang="en-US" sz="700" b="0" u="none" strike="noStrike" noProof="0" dirty="0">
                          <a:solidFill>
                            <a:srgbClr val="000000"/>
                          </a:solidFill>
                          <a:effectLst/>
                        </a:rPr>
                        <a:t>ARI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7088050"/>
                  </a:ext>
                </a:extLst>
              </a:tr>
              <a:tr h="107573">
                <a:tc>
                  <a:txBody>
                    <a:bodyPr/>
                    <a:lstStyle/>
                    <a:p>
                      <a:pPr algn="l" fontAlgn="b">
                        <a:buNone/>
                      </a:pPr>
                      <a:r>
                        <a:rPr lang="en-US" sz="700" b="0" u="none" strike="noStrike" noProof="0" dirty="0">
                          <a:solidFill>
                            <a:srgbClr val="000000"/>
                          </a:solidFill>
                          <a:effectLst/>
                        </a:rPr>
                        <a:t>RIS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1825554"/>
                  </a:ext>
                </a:extLst>
              </a:tr>
              <a:tr h="107573">
                <a:tc>
                  <a:txBody>
                    <a:bodyPr/>
                    <a:lstStyle/>
                    <a:p>
                      <a:pPr algn="l" fontAlgn="b">
                        <a:buNone/>
                      </a:pPr>
                      <a:r>
                        <a:rPr lang="en-US" sz="700" b="0" u="none" strike="noStrike" noProof="0" dirty="0">
                          <a:solidFill>
                            <a:srgbClr val="000000"/>
                          </a:solidFill>
                          <a:effectLst/>
                        </a:rPr>
                        <a:t>AMI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8524970"/>
                  </a:ext>
                </a:extLst>
              </a:tr>
              <a:tr h="107573">
                <a:tc>
                  <a:txBody>
                    <a:bodyPr/>
                    <a:lstStyle/>
                    <a:p>
                      <a:pPr algn="l" fontAlgn="b">
                        <a:buNone/>
                      </a:pPr>
                      <a:r>
                        <a:rPr lang="en-US" sz="700" b="0" u="none" strike="noStrike" noProof="0" dirty="0">
                          <a:solidFill>
                            <a:srgbClr val="000000"/>
                          </a:solidFill>
                          <a:effectLst/>
                        </a:rPr>
                        <a:t>ZIP</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444387"/>
                  </a:ext>
                </a:extLst>
              </a:tr>
              <a:tr h="107573">
                <a:tc>
                  <a:txBody>
                    <a:bodyPr/>
                    <a:lstStyle/>
                    <a:p>
                      <a:pPr algn="l" fontAlgn="b">
                        <a:buNone/>
                      </a:pPr>
                      <a:r>
                        <a:rPr lang="en-US" sz="700" b="0" u="none" strike="noStrike" noProof="0" dirty="0">
                          <a:solidFill>
                            <a:srgbClr val="000000"/>
                          </a:solidFill>
                          <a:effectLst/>
                        </a:rPr>
                        <a:t>CAR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59038665"/>
                  </a:ext>
                </a:extLst>
              </a:tr>
              <a:tr h="107573">
                <a:tc>
                  <a:txBody>
                    <a:bodyPr/>
                    <a:lstStyle/>
                    <a:p>
                      <a:pPr algn="l" fontAlgn="b">
                        <a:buNone/>
                      </a:pPr>
                      <a:r>
                        <a:rPr lang="en-US" sz="700" b="0" u="none" strike="noStrike" noProof="0" dirty="0">
                          <a:solidFill>
                            <a:srgbClr val="000000"/>
                          </a:solidFill>
                          <a:effectLst/>
                        </a:rPr>
                        <a:t>PAL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9353981"/>
                  </a:ext>
                </a:extLst>
              </a:tr>
              <a:tr h="107573">
                <a:tc>
                  <a:txBody>
                    <a:bodyPr/>
                    <a:lstStyle/>
                    <a:p>
                      <a:pPr algn="l" fontAlgn="b">
                        <a:buNone/>
                      </a:pPr>
                      <a:r>
                        <a:rPr lang="en-US" sz="700" b="0" u="none" strike="noStrike" noProof="0" dirty="0">
                          <a:solidFill>
                            <a:srgbClr val="000000"/>
                          </a:solidFill>
                          <a:effectLst/>
                        </a:rPr>
                        <a:t>SER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14695306"/>
                  </a:ext>
                </a:extLst>
              </a:tr>
              <a:tr h="107573">
                <a:tc>
                  <a:txBody>
                    <a:bodyPr/>
                    <a:lstStyle/>
                    <a:p>
                      <a:pPr algn="l" fontAlgn="b">
                        <a:buNone/>
                      </a:pPr>
                      <a:r>
                        <a:rPr lang="en-US" sz="700" b="0" u="none" strike="noStrike" noProof="0" dirty="0">
                          <a:solidFill>
                            <a:srgbClr val="000000"/>
                          </a:solidFill>
                          <a:effectLst/>
                        </a:rPr>
                        <a:t>LUM</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5089506"/>
                  </a:ext>
                </a:extLst>
              </a:tr>
              <a:tr h="107573">
                <a:tc>
                  <a:txBody>
                    <a:bodyPr/>
                    <a:lstStyle/>
                    <a:p>
                      <a:pPr algn="l" fontAlgn="b">
                        <a:buNone/>
                      </a:pPr>
                      <a:r>
                        <a:rPr lang="en-US" sz="700" b="0" u="none" strike="noStrike" noProof="0" dirty="0">
                          <a:solidFill>
                            <a:srgbClr val="000000"/>
                          </a:solidFill>
                          <a:effectLst/>
                        </a:rPr>
                        <a:t>PERO</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7249879"/>
                  </a:ext>
                </a:extLst>
              </a:tr>
              <a:tr h="107573">
                <a:tc>
                  <a:txBody>
                    <a:bodyPr/>
                    <a:lstStyle/>
                    <a:p>
                      <a:pPr algn="l" fontAlgn="b">
                        <a:buNone/>
                      </a:pPr>
                      <a:r>
                        <a:rPr lang="en-US" sz="700" b="0" u="none" strike="noStrike" noProof="0" dirty="0">
                          <a:solidFill>
                            <a:srgbClr val="000000"/>
                          </a:solidFill>
                          <a:effectLst/>
                        </a:rPr>
                        <a:t>HAL</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4423422"/>
                  </a:ext>
                </a:extLst>
              </a:tr>
              <a:tr h="107573">
                <a:tc>
                  <a:txBody>
                    <a:bodyPr/>
                    <a:lstStyle/>
                    <a:p>
                      <a:pPr algn="l" fontAlgn="b">
                        <a:buNone/>
                      </a:pPr>
                      <a:r>
                        <a:rPr lang="en-US" sz="700" b="0" u="none" strike="noStrike" noProof="0" dirty="0">
                          <a:solidFill>
                            <a:srgbClr val="000000"/>
                          </a:solidFill>
                          <a:effectLst/>
                        </a:rPr>
                        <a:t>SUL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1176698"/>
                  </a:ext>
                </a:extLst>
              </a:tr>
              <a:tr h="107573">
                <a:tc>
                  <a:txBody>
                    <a:bodyPr/>
                    <a:lstStyle/>
                    <a:p>
                      <a:pPr algn="l" fontAlgn="b">
                        <a:buNone/>
                      </a:pPr>
                      <a:r>
                        <a:rPr lang="en-US" sz="700" b="0" u="none" strike="noStrike" noProof="0" dirty="0">
                          <a:solidFill>
                            <a:srgbClr val="000000"/>
                          </a:solidFill>
                          <a:effectLst/>
                        </a:rPr>
                        <a:t>OLA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8316862"/>
                  </a:ext>
                </a:extLst>
              </a:tr>
              <a:tr h="107573">
                <a:tc>
                  <a:txBody>
                    <a:bodyPr/>
                    <a:lstStyle/>
                    <a:p>
                      <a:pPr algn="l" fontAlgn="b">
                        <a:buNone/>
                      </a:pPr>
                      <a:r>
                        <a:rPr lang="en-US" sz="700" b="0" u="none" strike="noStrike" noProof="0" dirty="0">
                          <a:solidFill>
                            <a:srgbClr val="000000"/>
                          </a:solidFill>
                          <a:effectLst/>
                        </a:rPr>
                        <a:t>PERP</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4655126"/>
                  </a:ext>
                </a:extLst>
              </a:tr>
              <a:tr h="107573">
                <a:tc>
                  <a:txBody>
                    <a:bodyPr/>
                    <a:lstStyle/>
                    <a:p>
                      <a:pPr algn="l" fontAlgn="b">
                        <a:buNone/>
                      </a:pPr>
                      <a:r>
                        <a:rPr lang="en-US" sz="700" b="0" u="none" strike="noStrike" noProof="0" dirty="0">
                          <a:solidFill>
                            <a:srgbClr val="000000"/>
                          </a:solidFill>
                          <a:effectLst/>
                        </a:rPr>
                        <a:t>ILO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76447"/>
                  </a:ext>
                </a:extLst>
              </a:tr>
              <a:tr h="107573">
                <a:tc>
                  <a:txBody>
                    <a:bodyPr/>
                    <a:lstStyle/>
                    <a:p>
                      <a:pPr algn="l" fontAlgn="b">
                        <a:buNone/>
                      </a:pPr>
                      <a:r>
                        <a:rPr lang="en-US" sz="700" b="0" u="none" strike="noStrike" noProof="0" dirty="0">
                          <a:solidFill>
                            <a:srgbClr val="000000"/>
                          </a:solidFill>
                          <a:effectLst/>
                        </a:rPr>
                        <a:t>OLA-S</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674067"/>
                  </a:ext>
                </a:extLst>
              </a:tr>
              <a:tr h="107573">
                <a:tc>
                  <a:txBody>
                    <a:bodyPr/>
                    <a:lstStyle/>
                    <a:p>
                      <a:pPr algn="l" fontAlgn="b">
                        <a:buNone/>
                      </a:pPr>
                      <a:r>
                        <a:rPr lang="en-US" sz="700" b="0" u="none" strike="noStrike" noProof="0" dirty="0">
                          <a:solidFill>
                            <a:srgbClr val="231F20"/>
                          </a:solidFill>
                          <a:effectLst/>
                        </a:rPr>
                        <a:t>QUE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46769764"/>
                  </a:ext>
                </a:extLst>
              </a:tr>
              <a:tr h="107573">
                <a:tc>
                  <a:txBody>
                    <a:bodyPr/>
                    <a:lstStyle/>
                    <a:p>
                      <a:pPr algn="l" fontAlgn="b">
                        <a:buNone/>
                      </a:pPr>
                      <a:r>
                        <a:rPr lang="en-US" sz="700" b="0" u="none" strike="noStrike" noProof="0" dirty="0">
                          <a:solidFill>
                            <a:srgbClr val="000000"/>
                          </a:solidFill>
                          <a:effectLst/>
                        </a:rPr>
                        <a:t>XAN</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584084"/>
                  </a:ext>
                </a:extLst>
              </a:tr>
              <a:tr h="107573">
                <a:tc>
                  <a:txBody>
                    <a:bodyPr/>
                    <a:lstStyle/>
                    <a:p>
                      <a:pPr algn="l" fontAlgn="b">
                        <a:buNone/>
                      </a:pPr>
                      <a:r>
                        <a:rPr lang="en-US" sz="700" b="0" u="none" strike="noStrike" noProof="0" dirty="0">
                          <a:solidFill>
                            <a:srgbClr val="000000"/>
                          </a:solidFill>
                          <a:effectLst/>
                        </a:rPr>
                        <a:t>ZOT </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64732559"/>
                  </a:ext>
                </a:extLst>
              </a:tr>
              <a:tr h="107573">
                <a:tc>
                  <a:txBody>
                    <a:bodyPr/>
                    <a:lstStyle/>
                    <a:p>
                      <a:pPr algn="l" fontAlgn="b">
                        <a:buNone/>
                      </a:pPr>
                      <a:r>
                        <a:rPr lang="en-US" sz="700" b="0" u="none" strike="noStrike" noProof="0" dirty="0">
                          <a:solidFill>
                            <a:srgbClr val="231F20"/>
                          </a:solidFill>
                          <a:effectLst/>
                        </a:rPr>
                        <a:t>CLO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68135400"/>
                  </a:ext>
                </a:extLst>
              </a:tr>
              <a:tr h="107573">
                <a:tc>
                  <a:txBody>
                    <a:bodyPr/>
                    <a:lstStyle/>
                    <a:p>
                      <a:pPr algn="l" fontAlgn="b">
                        <a:buNone/>
                      </a:pPr>
                      <a:r>
                        <a:rPr lang="en-US" sz="700" b="0" u="none" strike="noStrike" noProof="0" dirty="0">
                          <a:solidFill>
                            <a:srgbClr val="231F20"/>
                          </a:solidFill>
                          <a:effectLst/>
                        </a:rPr>
                        <a:t>CHL</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4273394145"/>
                  </a:ext>
                </a:extLst>
              </a:tr>
            </a:tbl>
          </a:graphicData>
        </a:graphic>
      </p:graphicFrame>
      <p:graphicFrame>
        <p:nvGraphicFramePr>
          <p:cNvPr id="46" name="Chart 45">
            <a:extLst>
              <a:ext uri="{FF2B5EF4-FFF2-40B4-BE49-F238E27FC236}">
                <a16:creationId xmlns:a16="http://schemas.microsoft.com/office/drawing/2014/main" id="{08883576-8187-560F-5947-F90A473F3329}"/>
              </a:ext>
            </a:extLst>
          </p:cNvPr>
          <p:cNvGraphicFramePr/>
          <p:nvPr/>
        </p:nvGraphicFramePr>
        <p:xfrm>
          <a:off x="4168940" y="1795475"/>
          <a:ext cx="1369403" cy="3616576"/>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24" name="Table 7">
            <a:extLst>
              <a:ext uri="{FF2B5EF4-FFF2-40B4-BE49-F238E27FC236}">
                <a16:creationId xmlns:a16="http://schemas.microsoft.com/office/drawing/2014/main" id="{DBC75622-F859-E651-3934-8FA9B955C4AE}"/>
              </a:ext>
            </a:extLst>
          </p:cNvPr>
          <p:cNvGraphicFramePr>
            <a:graphicFrameLocks noGrp="1"/>
          </p:cNvGraphicFramePr>
          <p:nvPr/>
        </p:nvGraphicFramePr>
        <p:xfrm>
          <a:off x="2466453" y="1792311"/>
          <a:ext cx="1440000" cy="2997987"/>
        </p:xfrm>
        <a:graphic>
          <a:graphicData uri="http://schemas.openxmlformats.org/drawingml/2006/table">
            <a:tbl>
              <a:tblPr>
                <a:tableStyleId>{F5AB1C69-6EDB-4FF4-983F-18BD219EF322}</a:tableStyleId>
              </a:tblPr>
              <a:tblGrid>
                <a:gridCol w="1440000">
                  <a:extLst>
                    <a:ext uri="{9D8B030D-6E8A-4147-A177-3AD203B41FA5}">
                      <a16:colId xmlns:a16="http://schemas.microsoft.com/office/drawing/2014/main" val="4244673697"/>
                    </a:ext>
                  </a:extLst>
                </a:gridCol>
              </a:tblGrid>
              <a:tr h="16659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l" defTabSz="914400" rtl="0" eaLnBrk="1" latinLnBrk="0" hangingPunct="1"/>
                      <a:r>
                        <a:rPr lang="en-US" sz="700" b="1" kern="1200" noProof="0" dirty="0">
                          <a:solidFill>
                            <a:schemeClr val="bg1"/>
                          </a:solidFill>
                        </a:rPr>
                        <a:t>Cholinergic events</a:t>
                      </a:r>
                      <a:endParaRPr lang="en-US" sz="700" b="1" kern="1200" noProof="0" dirty="0">
                        <a:solidFill>
                          <a:schemeClr val="bg1"/>
                        </a:solidFill>
                        <a:latin typeface="+mn-lt"/>
                        <a:ea typeface="+mn-ea"/>
                        <a:cs typeface="+mn-cs"/>
                      </a:endParaRPr>
                    </a:p>
                  </a:txBody>
                  <a:tcPr marL="96000" marR="0" marT="24000" marB="24000">
                    <a:lnL w="12700" cmpd="sng">
                      <a:noFill/>
                    </a:lnL>
                    <a:lnR w="12700" cmpd="sng">
                      <a:noFill/>
                    </a:lnR>
                    <a:lnT w="12700" cmpd="sng">
                      <a:noFill/>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403649311"/>
                  </a:ext>
                </a:extLst>
              </a:tr>
              <a:tr h="123104">
                <a:tc>
                  <a:txBody>
                    <a:bodyPr/>
                    <a:lstStyle/>
                    <a:p>
                      <a:pPr algn="l" fontAlgn="b">
                        <a:buNone/>
                      </a:pPr>
                      <a:r>
                        <a:rPr lang="en-US" sz="700" b="0" u="none" strike="noStrike" noProof="0" dirty="0">
                          <a:solidFill>
                            <a:srgbClr val="231F20"/>
                          </a:solidFill>
                          <a:effectLst/>
                        </a:rPr>
                        <a:t>PERP</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5718086"/>
                  </a:ext>
                </a:extLst>
              </a:tr>
              <a:tr h="123104">
                <a:tc>
                  <a:txBody>
                    <a:bodyPr/>
                    <a:lstStyle/>
                    <a:p>
                      <a:pPr algn="l" fontAlgn="b">
                        <a:buNone/>
                      </a:pPr>
                      <a:r>
                        <a:rPr lang="en-US" sz="700" b="0" u="none" strike="noStrike" noProof="0" dirty="0">
                          <a:solidFill>
                            <a:srgbClr val="231F20"/>
                          </a:solidFill>
                          <a:effectLst/>
                        </a:rPr>
                        <a:t>QUE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3835448"/>
                  </a:ext>
                </a:extLst>
              </a:tr>
              <a:tr h="123104">
                <a:tc>
                  <a:txBody>
                    <a:bodyPr/>
                    <a:lstStyle/>
                    <a:p>
                      <a:pPr algn="l" fontAlgn="b">
                        <a:buNone/>
                      </a:pPr>
                      <a:r>
                        <a:rPr lang="en-US" sz="700" b="0" u="none" strike="noStrike" noProof="0" dirty="0">
                          <a:solidFill>
                            <a:srgbClr val="231F20"/>
                          </a:solidFill>
                          <a:effectLst/>
                        </a:rPr>
                        <a:t>OLA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45165230"/>
                  </a:ext>
                </a:extLst>
              </a:tr>
              <a:tr h="123104">
                <a:tc>
                  <a:txBody>
                    <a:bodyPr/>
                    <a:lstStyle/>
                    <a:p>
                      <a:pPr algn="l" fontAlgn="b">
                        <a:buNone/>
                      </a:pPr>
                      <a:r>
                        <a:rPr lang="en-US" sz="700" b="0" u="none" strike="noStrike" noProof="0" dirty="0">
                          <a:solidFill>
                            <a:srgbClr val="231F20"/>
                          </a:solidFill>
                          <a:effectLst/>
                        </a:rPr>
                        <a:t>PERO</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1650750"/>
                  </a:ext>
                </a:extLst>
              </a:tr>
              <a:tr h="123104">
                <a:tc>
                  <a:txBody>
                    <a:bodyPr/>
                    <a:lstStyle/>
                    <a:p>
                      <a:pPr algn="l" fontAlgn="b">
                        <a:buNone/>
                      </a:pPr>
                      <a:r>
                        <a:rPr lang="en-US" sz="700" b="0" u="none" strike="noStrike" noProof="0" dirty="0">
                          <a:solidFill>
                            <a:srgbClr val="231F20"/>
                          </a:solidFill>
                          <a:effectLst/>
                        </a:rPr>
                        <a:t>Placebo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487597"/>
                  </a:ext>
                </a:extLst>
              </a:tr>
              <a:tr h="123104">
                <a:tc>
                  <a:txBody>
                    <a:bodyPr/>
                    <a:lstStyle/>
                    <a:p>
                      <a:pPr algn="l" fontAlgn="b">
                        <a:buNone/>
                      </a:pPr>
                      <a:r>
                        <a:rPr lang="en-US" sz="700" b="0" u="none" strike="noStrike" noProof="0" dirty="0">
                          <a:solidFill>
                            <a:srgbClr val="231F20"/>
                          </a:solidFill>
                          <a:effectLst/>
                        </a:rPr>
                        <a:t>PAL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7088050"/>
                  </a:ext>
                </a:extLst>
              </a:tr>
              <a:tr h="123104">
                <a:tc>
                  <a:txBody>
                    <a:bodyPr/>
                    <a:lstStyle/>
                    <a:p>
                      <a:pPr algn="l" fontAlgn="b">
                        <a:buNone/>
                      </a:pPr>
                      <a:r>
                        <a:rPr lang="en-US" sz="700" b="0" u="none" strike="noStrike" noProof="0" dirty="0">
                          <a:solidFill>
                            <a:srgbClr val="231F20"/>
                          </a:solidFill>
                          <a:effectLst/>
                        </a:rPr>
                        <a:t>SER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1825554"/>
                  </a:ext>
                </a:extLst>
              </a:tr>
              <a:tr h="123104">
                <a:tc>
                  <a:txBody>
                    <a:bodyPr/>
                    <a:lstStyle/>
                    <a:p>
                      <a:pPr algn="l" fontAlgn="b">
                        <a:buNone/>
                      </a:pPr>
                      <a:r>
                        <a:rPr lang="en-US" sz="700" b="0" u="none" strike="noStrike" noProof="0" dirty="0">
                          <a:solidFill>
                            <a:srgbClr val="231F20"/>
                          </a:solidFill>
                          <a:effectLst/>
                        </a:rPr>
                        <a:t>ZIP</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8524970"/>
                  </a:ext>
                </a:extLst>
              </a:tr>
              <a:tr h="123104">
                <a:tc>
                  <a:txBody>
                    <a:bodyPr/>
                    <a:lstStyle/>
                    <a:p>
                      <a:pPr algn="l" fontAlgn="b">
                        <a:buNone/>
                      </a:pPr>
                      <a:r>
                        <a:rPr lang="en-US" sz="700" b="0" u="none" strike="noStrike" noProof="0" dirty="0">
                          <a:solidFill>
                            <a:srgbClr val="231F20"/>
                          </a:solidFill>
                          <a:effectLst/>
                        </a:rPr>
                        <a:t>RIS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444387"/>
                  </a:ext>
                </a:extLst>
              </a:tr>
              <a:tr h="123104">
                <a:tc>
                  <a:txBody>
                    <a:bodyPr/>
                    <a:lstStyle/>
                    <a:p>
                      <a:pPr algn="l" fontAlgn="b">
                        <a:buNone/>
                      </a:pPr>
                      <a:r>
                        <a:rPr lang="en-US" sz="700" b="0" u="none" strike="noStrike" noProof="0" dirty="0">
                          <a:solidFill>
                            <a:srgbClr val="231F20"/>
                          </a:solidFill>
                          <a:effectLst/>
                        </a:rPr>
                        <a:t>BLO</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59038665"/>
                  </a:ext>
                </a:extLst>
              </a:tr>
              <a:tr h="123104">
                <a:tc>
                  <a:txBody>
                    <a:bodyPr/>
                    <a:lstStyle/>
                    <a:p>
                      <a:pPr algn="l" fontAlgn="b">
                        <a:buNone/>
                      </a:pPr>
                      <a:r>
                        <a:rPr lang="en-US" sz="700" b="0" u="none" strike="noStrike" noProof="0" dirty="0">
                          <a:solidFill>
                            <a:srgbClr val="231F20"/>
                          </a:solidFill>
                          <a:effectLst/>
                        </a:rPr>
                        <a:t>ASE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9353981"/>
                  </a:ext>
                </a:extLst>
              </a:tr>
              <a:tr h="123104">
                <a:tc>
                  <a:txBody>
                    <a:bodyPr/>
                    <a:lstStyle/>
                    <a:p>
                      <a:pPr algn="l" fontAlgn="b">
                        <a:buNone/>
                      </a:pPr>
                      <a:r>
                        <a:rPr lang="en-US" sz="700" b="0" u="none" strike="noStrike" noProof="0" dirty="0">
                          <a:solidFill>
                            <a:srgbClr val="231F20"/>
                          </a:solidFill>
                          <a:effectLst/>
                        </a:rPr>
                        <a:t>SUL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14695306"/>
                  </a:ext>
                </a:extLst>
              </a:tr>
              <a:tr h="123104">
                <a:tc>
                  <a:txBody>
                    <a:bodyPr/>
                    <a:lstStyle/>
                    <a:p>
                      <a:pPr algn="l" fontAlgn="b">
                        <a:buNone/>
                      </a:pPr>
                      <a:r>
                        <a:rPr lang="en-US" sz="700" b="0" u="none" strike="noStrike" noProof="0" dirty="0">
                          <a:solidFill>
                            <a:srgbClr val="231F20"/>
                          </a:solidFill>
                          <a:effectLst/>
                        </a:rPr>
                        <a:t>ZOT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5089506"/>
                  </a:ext>
                </a:extLst>
              </a:tr>
              <a:tr h="123104">
                <a:tc>
                  <a:txBody>
                    <a:bodyPr/>
                    <a:lstStyle/>
                    <a:p>
                      <a:pPr algn="l" fontAlgn="b">
                        <a:buNone/>
                      </a:pPr>
                      <a:r>
                        <a:rPr lang="en-US" sz="700" b="0" u="none" strike="noStrike" noProof="0" dirty="0">
                          <a:solidFill>
                            <a:srgbClr val="231F20"/>
                          </a:solidFill>
                          <a:effectLst/>
                        </a:rPr>
                        <a:t>BRE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7249879"/>
                  </a:ext>
                </a:extLst>
              </a:tr>
              <a:tr h="123104">
                <a:tc>
                  <a:txBody>
                    <a:bodyPr/>
                    <a:lstStyle/>
                    <a:p>
                      <a:pPr algn="l" fontAlgn="b">
                        <a:buNone/>
                      </a:pPr>
                      <a:r>
                        <a:rPr lang="en-US" sz="700" b="0" u="none" strike="noStrike" noProof="0" dirty="0">
                          <a:solidFill>
                            <a:srgbClr val="231F20"/>
                          </a:solidFill>
                          <a:effectLst/>
                        </a:rPr>
                        <a:t>CAR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4423422"/>
                  </a:ext>
                </a:extLst>
              </a:tr>
              <a:tr h="123104">
                <a:tc>
                  <a:txBody>
                    <a:bodyPr/>
                    <a:lstStyle/>
                    <a:p>
                      <a:pPr algn="l" fontAlgn="b">
                        <a:buNone/>
                      </a:pPr>
                      <a:r>
                        <a:rPr lang="en-US" sz="700" b="0" u="none" strike="noStrike" noProof="0" dirty="0">
                          <a:solidFill>
                            <a:srgbClr val="231F20"/>
                          </a:solidFill>
                          <a:effectLst/>
                        </a:rPr>
                        <a:t>ARI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1176698"/>
                  </a:ext>
                </a:extLst>
              </a:tr>
              <a:tr h="123104">
                <a:tc>
                  <a:txBody>
                    <a:bodyPr/>
                    <a:lstStyle/>
                    <a:p>
                      <a:pPr algn="l" fontAlgn="b">
                        <a:buNone/>
                      </a:pPr>
                      <a:r>
                        <a:rPr lang="en-US" sz="700" b="0" u="none" strike="noStrike" noProof="0" dirty="0">
                          <a:solidFill>
                            <a:srgbClr val="231F20"/>
                          </a:solidFill>
                          <a:effectLst/>
                        </a:rPr>
                        <a:t>AMI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8316862"/>
                  </a:ext>
                </a:extLst>
              </a:tr>
              <a:tr h="123104">
                <a:tc>
                  <a:txBody>
                    <a:bodyPr/>
                    <a:lstStyle/>
                    <a:p>
                      <a:pPr algn="l" fontAlgn="b">
                        <a:buNone/>
                      </a:pPr>
                      <a:r>
                        <a:rPr lang="en-US" sz="700" b="0" u="none" strike="noStrike" noProof="0" dirty="0">
                          <a:solidFill>
                            <a:srgbClr val="231F20"/>
                          </a:solidFill>
                          <a:effectLst/>
                        </a:rPr>
                        <a:t>LUM</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4655126"/>
                  </a:ext>
                </a:extLst>
              </a:tr>
              <a:tr h="123104">
                <a:tc>
                  <a:txBody>
                    <a:bodyPr/>
                    <a:lstStyle/>
                    <a:p>
                      <a:pPr algn="l" fontAlgn="b">
                        <a:buNone/>
                      </a:pPr>
                      <a:r>
                        <a:rPr lang="en-US" sz="700" b="0" u="none" strike="noStrike" noProof="0" dirty="0">
                          <a:solidFill>
                            <a:srgbClr val="231F20"/>
                          </a:solidFill>
                          <a:effectLst/>
                        </a:rPr>
                        <a:t>HAL</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76447"/>
                  </a:ext>
                </a:extLst>
              </a:tr>
              <a:tr h="123104">
                <a:tc>
                  <a:txBody>
                    <a:bodyPr/>
                    <a:lstStyle/>
                    <a:p>
                      <a:pPr algn="l" fontAlgn="b">
                        <a:buNone/>
                      </a:pPr>
                      <a:r>
                        <a:rPr lang="en-US" sz="700" b="0" u="none" strike="noStrike" noProof="0" dirty="0">
                          <a:solidFill>
                            <a:srgbClr val="231F20"/>
                          </a:solidFill>
                          <a:effectLst/>
                        </a:rPr>
                        <a:t>CHL</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674067"/>
                  </a:ext>
                </a:extLst>
              </a:tr>
              <a:tr h="123104">
                <a:tc>
                  <a:txBody>
                    <a:bodyPr/>
                    <a:lstStyle/>
                    <a:p>
                      <a:pPr algn="l" fontAlgn="b">
                        <a:buNone/>
                      </a:pPr>
                      <a:r>
                        <a:rPr lang="en-US" sz="700" b="0" u="none" strike="noStrike" noProof="0" dirty="0">
                          <a:solidFill>
                            <a:srgbClr val="231F20"/>
                          </a:solidFill>
                          <a:effectLst/>
                        </a:rPr>
                        <a:t>LUR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46769764"/>
                  </a:ext>
                </a:extLst>
              </a:tr>
              <a:tr h="123104">
                <a:tc>
                  <a:txBody>
                    <a:bodyPr/>
                    <a:lstStyle/>
                    <a:p>
                      <a:pPr algn="l" fontAlgn="b">
                        <a:buNone/>
                      </a:pPr>
                      <a:r>
                        <a:rPr lang="en-US" sz="700" b="0" u="none" strike="noStrike" noProof="0" dirty="0">
                          <a:solidFill>
                            <a:srgbClr val="231F20"/>
                          </a:solidFill>
                          <a:effectLst/>
                        </a:rPr>
                        <a:t>CLO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584084"/>
                  </a:ext>
                </a:extLst>
              </a:tr>
              <a:tr h="123104">
                <a:tc>
                  <a:txBody>
                    <a:bodyPr/>
                    <a:lstStyle/>
                    <a:p>
                      <a:pPr algn="l" fontAlgn="b">
                        <a:buNone/>
                      </a:pPr>
                      <a:r>
                        <a:rPr lang="en-US" sz="700" b="0" u="none" strike="noStrike" noProof="0" dirty="0">
                          <a:solidFill>
                            <a:srgbClr val="000000"/>
                          </a:solidFill>
                          <a:effectLst/>
                        </a:rPr>
                        <a:t>XAN</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64732559"/>
                  </a:ext>
                </a:extLst>
              </a:tr>
            </a:tbl>
          </a:graphicData>
        </a:graphic>
      </p:graphicFrame>
      <p:graphicFrame>
        <p:nvGraphicFramePr>
          <p:cNvPr id="18" name="Chart 17">
            <a:extLst>
              <a:ext uri="{FF2B5EF4-FFF2-40B4-BE49-F238E27FC236}">
                <a16:creationId xmlns:a16="http://schemas.microsoft.com/office/drawing/2014/main" id="{D68DFEB0-463B-5E41-DD59-3A92BD27A028}"/>
              </a:ext>
            </a:extLst>
          </p:cNvPr>
          <p:cNvGraphicFramePr/>
          <p:nvPr/>
        </p:nvGraphicFramePr>
        <p:xfrm>
          <a:off x="2544806" y="1684287"/>
          <a:ext cx="1258205" cy="3574106"/>
        </p:xfrm>
        <a:graphic>
          <a:graphicData uri="http://schemas.openxmlformats.org/drawingml/2006/chart">
            <c:chart xmlns:c="http://schemas.openxmlformats.org/drawingml/2006/chart" xmlns:r="http://schemas.openxmlformats.org/officeDocument/2006/relationships" r:id="rId4"/>
          </a:graphicData>
        </a:graphic>
      </p:graphicFrame>
      <p:sp>
        <p:nvSpPr>
          <p:cNvPr id="5" name="Text Placeholder 4">
            <a:extLst>
              <a:ext uri="{FF2B5EF4-FFF2-40B4-BE49-F238E27FC236}">
                <a16:creationId xmlns:a16="http://schemas.microsoft.com/office/drawing/2014/main" id="{24E751D0-0410-55F7-46C5-7DDC90CB7474}"/>
              </a:ext>
            </a:extLst>
          </p:cNvPr>
          <p:cNvSpPr>
            <a:spLocks noGrp="1"/>
          </p:cNvSpPr>
          <p:nvPr>
            <p:ph type="body" sz="quarter" idx="17"/>
          </p:nvPr>
        </p:nvSpPr>
        <p:spPr/>
        <p:txBody>
          <a:bodyPr/>
          <a:lstStyle/>
          <a:p>
            <a:r>
              <a:rPr lang="en-US" noProof="0" dirty="0"/>
              <a:t>Schizophrenia – Treatment principles </a:t>
            </a:r>
          </a:p>
        </p:txBody>
      </p:sp>
      <p:sp>
        <p:nvSpPr>
          <p:cNvPr id="4" name="Title 3">
            <a:extLst>
              <a:ext uri="{FF2B5EF4-FFF2-40B4-BE49-F238E27FC236}">
                <a16:creationId xmlns:a16="http://schemas.microsoft.com/office/drawing/2014/main" id="{88A6CD0E-83E2-07B6-BB6D-63A7EA3974B9}"/>
              </a:ext>
            </a:extLst>
          </p:cNvPr>
          <p:cNvSpPr>
            <a:spLocks noGrp="1"/>
          </p:cNvSpPr>
          <p:nvPr>
            <p:ph type="title"/>
          </p:nvPr>
        </p:nvSpPr>
        <p:spPr>
          <a:xfrm>
            <a:off x="539749" y="814386"/>
            <a:ext cx="9213851" cy="332399"/>
          </a:xfrm>
        </p:spPr>
        <p:txBody>
          <a:bodyPr anchor="t"/>
          <a:lstStyle/>
          <a:p>
            <a:r>
              <a:rPr lang="en-US" noProof="0" dirty="0"/>
              <a:t>Efficacy and side effects of major antipsychotic drugs (II)</a:t>
            </a:r>
          </a:p>
        </p:txBody>
      </p:sp>
      <p:sp>
        <p:nvSpPr>
          <p:cNvPr id="6" name="Text Placeholder 5">
            <a:extLst>
              <a:ext uri="{FF2B5EF4-FFF2-40B4-BE49-F238E27FC236}">
                <a16:creationId xmlns:a16="http://schemas.microsoft.com/office/drawing/2014/main" id="{0541677E-FDA9-2444-C26E-B5C9E812C3E7}"/>
              </a:ext>
            </a:extLst>
          </p:cNvPr>
          <p:cNvSpPr>
            <a:spLocks noGrp="1"/>
          </p:cNvSpPr>
          <p:nvPr>
            <p:ph type="body" sz="quarter" idx="18"/>
          </p:nvPr>
        </p:nvSpPr>
        <p:spPr>
          <a:xfrm>
            <a:off x="539749" y="6102000"/>
            <a:ext cx="9213852" cy="619200"/>
          </a:xfrm>
        </p:spPr>
        <p:txBody>
          <a:bodyPr/>
          <a:lstStyle/>
          <a:p>
            <a:r>
              <a:rPr lang="en-US" noProof="0" dirty="0"/>
              <a:t>AMI=amisulpride; ARI=aripiprazole; ASE=</a:t>
            </a:r>
            <a:r>
              <a:rPr lang="en-US" noProof="0" dirty="0" err="1"/>
              <a:t>asenapine</a:t>
            </a:r>
            <a:r>
              <a:rPr lang="en-US" noProof="0" dirty="0"/>
              <a:t>; BRE=</a:t>
            </a:r>
            <a:r>
              <a:rPr lang="en-US" noProof="0" dirty="0" err="1"/>
              <a:t>brexpiprazole</a:t>
            </a:r>
            <a:r>
              <a:rPr lang="en-US" noProof="0" dirty="0"/>
              <a:t>; BLO=</a:t>
            </a:r>
            <a:r>
              <a:rPr lang="en-US" noProof="0" dirty="0" err="1"/>
              <a:t>blonanserin</a:t>
            </a:r>
            <a:r>
              <a:rPr lang="en-US" noProof="0" dirty="0"/>
              <a:t>; CAR=</a:t>
            </a:r>
            <a:r>
              <a:rPr lang="en-US" noProof="0" dirty="0" err="1"/>
              <a:t>cariprazine</a:t>
            </a:r>
            <a:r>
              <a:rPr lang="en-US" noProof="0" dirty="0"/>
              <a:t>; CHL=chlorpromazine; CI=confidence interval; CLO=clozapine; HAL=haloperidol; ILO=iloperidone; LUM=</a:t>
            </a:r>
            <a:r>
              <a:rPr lang="en-US" noProof="0" dirty="0" err="1"/>
              <a:t>lumateperone</a:t>
            </a:r>
            <a:r>
              <a:rPr lang="en-US" noProof="0" dirty="0"/>
              <a:t>; LUR=lurasidone; OLA=olanzapine; OLA-S=OLA–</a:t>
            </a:r>
            <a:r>
              <a:rPr lang="en-US" noProof="0" dirty="0" err="1"/>
              <a:t>samidorphan</a:t>
            </a:r>
            <a:r>
              <a:rPr lang="en-US" noProof="0" dirty="0"/>
              <a:t>; PAL=paliperidone; PERO=</a:t>
            </a:r>
            <a:r>
              <a:rPr lang="en-US" noProof="0" dirty="0" err="1"/>
              <a:t>perospirone</a:t>
            </a:r>
            <a:r>
              <a:rPr lang="en-US" noProof="0" dirty="0"/>
              <a:t>; PERP=perphenazine; QUE=quetiapine; RIS=risperidone; SER=</a:t>
            </a:r>
            <a:r>
              <a:rPr lang="en-US" noProof="0" dirty="0" err="1"/>
              <a:t>sertindole</a:t>
            </a:r>
            <a:r>
              <a:rPr lang="en-US" noProof="0" dirty="0"/>
              <a:t>; SUL=</a:t>
            </a:r>
            <a:r>
              <a:rPr lang="en-US" noProof="0" dirty="0" err="1"/>
              <a:t>sulpiride</a:t>
            </a:r>
            <a:r>
              <a:rPr lang="en-US" noProof="0" dirty="0"/>
              <a:t>; XAN=</a:t>
            </a:r>
            <a:r>
              <a:rPr lang="en-US" noProof="0" dirty="0" err="1"/>
              <a:t>xanomeline-trospium</a:t>
            </a:r>
            <a:r>
              <a:rPr lang="en-US" noProof="0" dirty="0"/>
              <a:t>; ZIP=ziprasidone; ZOT=zotepine </a:t>
            </a:r>
          </a:p>
          <a:p>
            <a:r>
              <a:rPr lang="en-US" noProof="0" dirty="0"/>
              <a:t>Schneider-</a:t>
            </a:r>
            <a:r>
              <a:rPr lang="en-US" noProof="0" dirty="0" err="1"/>
              <a:t>Thoma</a:t>
            </a:r>
            <a:r>
              <a:rPr lang="en-US" noProof="0" dirty="0"/>
              <a:t> et al. Lancet 2026;407:876–891</a:t>
            </a:r>
          </a:p>
        </p:txBody>
      </p:sp>
      <p:sp>
        <p:nvSpPr>
          <p:cNvPr id="12" name="Slide Number Placeholder 11">
            <a:extLst>
              <a:ext uri="{FF2B5EF4-FFF2-40B4-BE49-F238E27FC236}">
                <a16:creationId xmlns:a16="http://schemas.microsoft.com/office/drawing/2014/main" id="{44662B1B-6177-83FD-0A2D-1641935E2B8E}"/>
              </a:ext>
            </a:extLst>
          </p:cNvPr>
          <p:cNvSpPr>
            <a:spLocks noGrp="1"/>
          </p:cNvSpPr>
          <p:nvPr>
            <p:ph type="sldNum" sz="quarter" idx="4"/>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6DBC486D-4FAB-B746-8B02-8D7C842291C6}" type="slidenum">
              <a:rPr kumimoji="0" lang="en-US" sz="900" b="0" i="0" u="none" strike="noStrike" kern="1200" cap="none" spc="0" normalizeH="0" baseline="0" noProof="0" smtClean="0">
                <a:ln>
                  <a:noFill/>
                </a:ln>
                <a:solidFill>
                  <a:srgbClr val="3F1A01"/>
                </a:solidFill>
                <a:effectLst/>
                <a:uLnTx/>
                <a:uFillTx/>
                <a:latin typeface="Arial"/>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9</a:t>
            </a:fld>
            <a:endParaRPr kumimoji="0" lang="en-US" sz="900" b="0" i="0" u="none" strike="noStrike" kern="1200" cap="none" spc="0" normalizeH="0" baseline="0" noProof="0" dirty="0">
              <a:ln>
                <a:noFill/>
              </a:ln>
              <a:solidFill>
                <a:srgbClr val="3F1A01"/>
              </a:solidFill>
              <a:effectLst/>
              <a:uLnTx/>
              <a:uFillTx/>
              <a:latin typeface="Arial"/>
              <a:ea typeface="+mn-ea"/>
              <a:cs typeface="+mn-cs"/>
            </a:endParaRPr>
          </a:p>
        </p:txBody>
      </p:sp>
      <p:sp>
        <p:nvSpPr>
          <p:cNvPr id="38" name="Rectangle 37">
            <a:extLst>
              <a:ext uri="{FF2B5EF4-FFF2-40B4-BE49-F238E27FC236}">
                <a16:creationId xmlns:a16="http://schemas.microsoft.com/office/drawing/2014/main" id="{FB42D03F-C9B9-F972-7688-C2F49D90AD20}"/>
              </a:ext>
            </a:extLst>
          </p:cNvPr>
          <p:cNvSpPr/>
          <p:nvPr/>
        </p:nvSpPr>
        <p:spPr>
          <a:xfrm>
            <a:off x="558461" y="1792311"/>
            <a:ext cx="1628875" cy="4039688"/>
          </a:xfrm>
          <a:prstGeom prst="rect">
            <a:avLst/>
          </a:prstGeom>
          <a:solidFill>
            <a:schemeClr val="accent5">
              <a:lumMod val="20000"/>
              <a:lumOff val="80000"/>
              <a:alpha val="51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b"/>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400" b="1" i="0" u="none" strike="noStrike" kern="1200" cap="none" spc="0" normalizeH="0" baseline="0" noProof="0" dirty="0">
                <a:ln>
                  <a:noFill/>
                </a:ln>
                <a:solidFill>
                  <a:srgbClr val="7B9CBB">
                    <a:lumMod val="75000"/>
                  </a:srgbClr>
                </a:solidFill>
                <a:effectLst/>
                <a:uLnTx/>
                <a:uFillTx/>
                <a:latin typeface="Arial"/>
                <a:ea typeface="+mn-ea"/>
                <a:cs typeface="+mn-cs"/>
              </a:rPr>
              <a:t>Efficacy</a:t>
            </a:r>
          </a:p>
        </p:txBody>
      </p:sp>
      <p:grpSp>
        <p:nvGrpSpPr>
          <p:cNvPr id="102" name="Group 101">
            <a:extLst>
              <a:ext uri="{FF2B5EF4-FFF2-40B4-BE49-F238E27FC236}">
                <a16:creationId xmlns:a16="http://schemas.microsoft.com/office/drawing/2014/main" id="{5952278B-CD85-CD56-DF6F-B8C066BDEB87}"/>
              </a:ext>
            </a:extLst>
          </p:cNvPr>
          <p:cNvGrpSpPr/>
          <p:nvPr/>
        </p:nvGrpSpPr>
        <p:grpSpPr>
          <a:xfrm>
            <a:off x="2471794" y="5212075"/>
            <a:ext cx="1173772" cy="277892"/>
            <a:chOff x="2463994" y="5127472"/>
            <a:chExt cx="1328349" cy="277892"/>
          </a:xfrm>
        </p:grpSpPr>
        <p:sp>
          <p:nvSpPr>
            <p:cNvPr id="55" name="TextBox 54">
              <a:extLst>
                <a:ext uri="{FF2B5EF4-FFF2-40B4-BE49-F238E27FC236}">
                  <a16:creationId xmlns:a16="http://schemas.microsoft.com/office/drawing/2014/main" id="{754C1B0D-FF0D-F0AC-437D-1AEF38913B29}"/>
                </a:ext>
              </a:extLst>
            </p:cNvPr>
            <p:cNvSpPr txBox="1"/>
            <p:nvPr/>
          </p:nvSpPr>
          <p:spPr>
            <a:xfrm>
              <a:off x="3203263" y="5127472"/>
              <a:ext cx="589080" cy="268757"/>
            </a:xfrm>
            <a:prstGeom prst="rect">
              <a:avLst/>
            </a:prstGeom>
          </p:spPr>
          <p:txBody>
            <a:bodyPr vert="horz" wrap="non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1A1A17"/>
                  </a:solidFill>
                  <a:effectLst/>
                  <a:uLnTx/>
                  <a:uFillTx/>
                  <a:latin typeface="Arial" panose="020B0604020202020204"/>
                  <a:ea typeface="+mn-ea"/>
                  <a:cs typeface="Arial" charset="0"/>
                </a:rPr>
                <a:t>Favours </a:t>
              </a:r>
              <a:br>
                <a:rPr kumimoji="0" lang="en-US" sz="900" b="1" i="0" u="none" strike="noStrike" kern="0" cap="none" spc="0" normalizeH="0" baseline="0" noProof="0" dirty="0">
                  <a:ln>
                    <a:noFill/>
                  </a:ln>
                  <a:solidFill>
                    <a:srgbClr val="1A1A17"/>
                  </a:solidFill>
                  <a:effectLst/>
                  <a:uLnTx/>
                  <a:uFillTx/>
                  <a:latin typeface="Arial" panose="020B0604020202020204"/>
                  <a:ea typeface="+mn-ea"/>
                  <a:cs typeface="Arial" charset="0"/>
                </a:rPr>
              </a:br>
              <a:r>
                <a:rPr kumimoji="0" lang="en-US" sz="900" b="1" i="0" u="none" strike="noStrike" kern="0" cap="none" spc="0" normalizeH="0" baseline="0" noProof="0" dirty="0">
                  <a:ln>
                    <a:noFill/>
                  </a:ln>
                  <a:solidFill>
                    <a:srgbClr val="1A1A17"/>
                  </a:solidFill>
                  <a:effectLst/>
                  <a:uLnTx/>
                  <a:uFillTx/>
                  <a:latin typeface="Arial" panose="020B0604020202020204"/>
                  <a:ea typeface="+mn-ea"/>
                  <a:cs typeface="Arial" charset="0"/>
                </a:rPr>
                <a:t>placebo</a:t>
              </a:r>
            </a:p>
          </p:txBody>
        </p:sp>
        <p:sp>
          <p:nvSpPr>
            <p:cNvPr id="56" name="TextBox 55">
              <a:extLst>
                <a:ext uri="{FF2B5EF4-FFF2-40B4-BE49-F238E27FC236}">
                  <a16:creationId xmlns:a16="http://schemas.microsoft.com/office/drawing/2014/main" id="{DCF2E71D-C07B-4768-204C-125086F5C2FE}"/>
                </a:ext>
              </a:extLst>
            </p:cNvPr>
            <p:cNvSpPr txBox="1"/>
            <p:nvPr/>
          </p:nvSpPr>
          <p:spPr>
            <a:xfrm>
              <a:off x="2463994" y="5136607"/>
              <a:ext cx="589080" cy="268757"/>
            </a:xfrm>
            <a:prstGeom prst="rect">
              <a:avLst/>
            </a:prstGeom>
          </p:spPr>
          <p:txBody>
            <a:bodyPr vert="horz" wrap="non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1A1A17"/>
                  </a:solidFill>
                  <a:effectLst/>
                  <a:uLnTx/>
                  <a:uFillTx/>
                  <a:latin typeface="Arial" panose="020B0604020202020204"/>
                  <a:ea typeface="+mn-ea"/>
                  <a:cs typeface="Arial" charset="0"/>
                </a:rPr>
                <a:t>Favours </a:t>
              </a:r>
              <a:br>
                <a:rPr kumimoji="0" lang="en-US" sz="900" b="1" i="0" u="none" strike="noStrike" kern="0" cap="none" spc="0" normalizeH="0" baseline="0" noProof="0" dirty="0">
                  <a:ln>
                    <a:noFill/>
                  </a:ln>
                  <a:solidFill>
                    <a:srgbClr val="1A1A17"/>
                  </a:solidFill>
                  <a:effectLst/>
                  <a:uLnTx/>
                  <a:uFillTx/>
                  <a:latin typeface="Arial" panose="020B0604020202020204"/>
                  <a:ea typeface="+mn-ea"/>
                  <a:cs typeface="Arial" charset="0"/>
                </a:rPr>
              </a:br>
              <a:r>
                <a:rPr kumimoji="0" lang="en-US" sz="900" b="1" i="0" u="none" strike="noStrike" kern="0" cap="none" spc="0" normalizeH="0" baseline="0" noProof="0" dirty="0">
                  <a:ln>
                    <a:noFill/>
                  </a:ln>
                  <a:solidFill>
                    <a:srgbClr val="1A1A17"/>
                  </a:solidFill>
                  <a:effectLst/>
                  <a:uLnTx/>
                  <a:uFillTx/>
                  <a:latin typeface="Arial" panose="020B0604020202020204"/>
                  <a:ea typeface="+mn-ea"/>
                  <a:cs typeface="Arial" charset="0"/>
                </a:rPr>
                <a:t>comparator</a:t>
              </a:r>
            </a:p>
          </p:txBody>
        </p:sp>
      </p:grpSp>
      <p:grpSp>
        <p:nvGrpSpPr>
          <p:cNvPr id="103" name="Group 102">
            <a:extLst>
              <a:ext uri="{FF2B5EF4-FFF2-40B4-BE49-F238E27FC236}">
                <a16:creationId xmlns:a16="http://schemas.microsoft.com/office/drawing/2014/main" id="{F182A3AA-8708-7D48-FDD4-9CF2D6356B7A}"/>
              </a:ext>
            </a:extLst>
          </p:cNvPr>
          <p:cNvGrpSpPr/>
          <p:nvPr/>
        </p:nvGrpSpPr>
        <p:grpSpPr>
          <a:xfrm>
            <a:off x="4270736" y="5215789"/>
            <a:ext cx="1173772" cy="277892"/>
            <a:chOff x="2463994" y="5127472"/>
            <a:chExt cx="1328349" cy="277892"/>
          </a:xfrm>
        </p:grpSpPr>
        <p:sp>
          <p:nvSpPr>
            <p:cNvPr id="104" name="TextBox 103">
              <a:extLst>
                <a:ext uri="{FF2B5EF4-FFF2-40B4-BE49-F238E27FC236}">
                  <a16:creationId xmlns:a16="http://schemas.microsoft.com/office/drawing/2014/main" id="{C2DB5874-7904-487F-DE73-601900ABC01B}"/>
                </a:ext>
              </a:extLst>
            </p:cNvPr>
            <p:cNvSpPr txBox="1"/>
            <p:nvPr/>
          </p:nvSpPr>
          <p:spPr>
            <a:xfrm>
              <a:off x="3203263" y="5127472"/>
              <a:ext cx="589080" cy="268757"/>
            </a:xfrm>
            <a:prstGeom prst="rect">
              <a:avLst/>
            </a:prstGeom>
          </p:spPr>
          <p:txBody>
            <a:bodyPr vert="horz" wrap="non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1A1A17"/>
                  </a:solidFill>
                  <a:effectLst/>
                  <a:uLnTx/>
                  <a:uFillTx/>
                  <a:latin typeface="Arial" panose="020B0604020202020204"/>
                  <a:ea typeface="+mn-ea"/>
                  <a:cs typeface="Arial" charset="0"/>
                </a:rPr>
                <a:t>Favours </a:t>
              </a:r>
              <a:br>
                <a:rPr kumimoji="0" lang="en-US" sz="900" b="1" i="0" u="none" strike="noStrike" kern="0" cap="none" spc="0" normalizeH="0" baseline="0" noProof="0" dirty="0">
                  <a:ln>
                    <a:noFill/>
                  </a:ln>
                  <a:solidFill>
                    <a:srgbClr val="1A1A17"/>
                  </a:solidFill>
                  <a:effectLst/>
                  <a:uLnTx/>
                  <a:uFillTx/>
                  <a:latin typeface="Arial" panose="020B0604020202020204"/>
                  <a:ea typeface="+mn-ea"/>
                  <a:cs typeface="Arial" charset="0"/>
                </a:rPr>
              </a:br>
              <a:r>
                <a:rPr kumimoji="0" lang="en-US" sz="900" b="1" i="0" u="none" strike="noStrike" kern="0" cap="none" spc="0" normalizeH="0" baseline="0" noProof="0" dirty="0">
                  <a:ln>
                    <a:noFill/>
                  </a:ln>
                  <a:solidFill>
                    <a:srgbClr val="1A1A17"/>
                  </a:solidFill>
                  <a:effectLst/>
                  <a:uLnTx/>
                  <a:uFillTx/>
                  <a:latin typeface="Arial" panose="020B0604020202020204"/>
                  <a:ea typeface="+mn-ea"/>
                  <a:cs typeface="Arial" charset="0"/>
                </a:rPr>
                <a:t>placebo</a:t>
              </a:r>
            </a:p>
          </p:txBody>
        </p:sp>
        <p:sp>
          <p:nvSpPr>
            <p:cNvPr id="105" name="TextBox 104">
              <a:extLst>
                <a:ext uri="{FF2B5EF4-FFF2-40B4-BE49-F238E27FC236}">
                  <a16:creationId xmlns:a16="http://schemas.microsoft.com/office/drawing/2014/main" id="{9F7D5825-2D4D-9E6D-292F-31B675808B79}"/>
                </a:ext>
              </a:extLst>
            </p:cNvPr>
            <p:cNvSpPr txBox="1"/>
            <p:nvPr/>
          </p:nvSpPr>
          <p:spPr>
            <a:xfrm>
              <a:off x="2463994" y="5136607"/>
              <a:ext cx="589080" cy="268757"/>
            </a:xfrm>
            <a:prstGeom prst="rect">
              <a:avLst/>
            </a:prstGeom>
          </p:spPr>
          <p:txBody>
            <a:bodyPr vert="horz" wrap="non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1A1A17"/>
                  </a:solidFill>
                  <a:effectLst/>
                  <a:uLnTx/>
                  <a:uFillTx/>
                  <a:latin typeface="Arial" panose="020B0604020202020204"/>
                  <a:ea typeface="+mn-ea"/>
                  <a:cs typeface="Arial" charset="0"/>
                </a:rPr>
                <a:t>Favours </a:t>
              </a:r>
              <a:br>
                <a:rPr kumimoji="0" lang="en-US" sz="900" b="1" i="0" u="none" strike="noStrike" kern="0" cap="none" spc="0" normalizeH="0" baseline="0" noProof="0" dirty="0">
                  <a:ln>
                    <a:noFill/>
                  </a:ln>
                  <a:solidFill>
                    <a:srgbClr val="1A1A17"/>
                  </a:solidFill>
                  <a:effectLst/>
                  <a:uLnTx/>
                  <a:uFillTx/>
                  <a:latin typeface="Arial" panose="020B0604020202020204"/>
                  <a:ea typeface="+mn-ea"/>
                  <a:cs typeface="Arial" charset="0"/>
                </a:rPr>
              </a:br>
              <a:r>
                <a:rPr kumimoji="0" lang="en-US" sz="900" b="1" i="0" u="none" strike="noStrike" kern="0" cap="none" spc="0" normalizeH="0" baseline="0" noProof="0" dirty="0">
                  <a:ln>
                    <a:noFill/>
                  </a:ln>
                  <a:solidFill>
                    <a:srgbClr val="1A1A17"/>
                  </a:solidFill>
                  <a:effectLst/>
                  <a:uLnTx/>
                  <a:uFillTx/>
                  <a:latin typeface="Arial" panose="020B0604020202020204"/>
                  <a:ea typeface="+mn-ea"/>
                  <a:cs typeface="Arial" charset="0"/>
                </a:rPr>
                <a:t>comparator</a:t>
              </a:r>
            </a:p>
          </p:txBody>
        </p:sp>
      </p:grpSp>
      <p:grpSp>
        <p:nvGrpSpPr>
          <p:cNvPr id="128" name="Group 127">
            <a:extLst>
              <a:ext uri="{FF2B5EF4-FFF2-40B4-BE49-F238E27FC236}">
                <a16:creationId xmlns:a16="http://schemas.microsoft.com/office/drawing/2014/main" id="{D8E8FE0F-C779-6693-56DD-C5C441AD8966}"/>
              </a:ext>
            </a:extLst>
          </p:cNvPr>
          <p:cNvGrpSpPr/>
          <p:nvPr/>
        </p:nvGrpSpPr>
        <p:grpSpPr>
          <a:xfrm>
            <a:off x="2760390" y="5140404"/>
            <a:ext cx="763159" cy="0"/>
            <a:chOff x="1256400" y="5223755"/>
            <a:chExt cx="763159" cy="0"/>
          </a:xfrm>
        </p:grpSpPr>
        <p:cxnSp>
          <p:nvCxnSpPr>
            <p:cNvPr id="126" name="Straight Arrow Connector 125">
              <a:extLst>
                <a:ext uri="{FF2B5EF4-FFF2-40B4-BE49-F238E27FC236}">
                  <a16:creationId xmlns:a16="http://schemas.microsoft.com/office/drawing/2014/main" id="{29254042-7461-2446-7873-AA22C1C4F1FD}"/>
                </a:ext>
              </a:extLst>
            </p:cNvPr>
            <p:cNvCxnSpPr>
              <a:cxnSpLocks/>
            </p:cNvCxnSpPr>
            <p:nvPr/>
          </p:nvCxnSpPr>
          <p:spPr>
            <a:xfrm>
              <a:off x="1674732" y="5223755"/>
              <a:ext cx="344827" cy="0"/>
            </a:xfrm>
            <a:prstGeom prst="straightConnector1">
              <a:avLst/>
            </a:prstGeom>
            <a:noFill/>
            <a:ln w="12700" cap="flat" cmpd="sng" algn="ctr">
              <a:solidFill>
                <a:srgbClr val="333333"/>
              </a:solidFill>
              <a:prstDash val="solid"/>
              <a:tailEnd type="triangle"/>
            </a:ln>
            <a:effectLst/>
          </p:spPr>
        </p:cxnSp>
        <p:cxnSp>
          <p:nvCxnSpPr>
            <p:cNvPr id="127" name="Straight Arrow Connector 126">
              <a:extLst>
                <a:ext uri="{FF2B5EF4-FFF2-40B4-BE49-F238E27FC236}">
                  <a16:creationId xmlns:a16="http://schemas.microsoft.com/office/drawing/2014/main" id="{F261AAC1-2FCB-7A37-C4C6-8FA1251C7E7E}"/>
                </a:ext>
              </a:extLst>
            </p:cNvPr>
            <p:cNvCxnSpPr>
              <a:cxnSpLocks/>
            </p:cNvCxnSpPr>
            <p:nvPr/>
          </p:nvCxnSpPr>
          <p:spPr>
            <a:xfrm flipH="1">
              <a:off x="1256400" y="5223755"/>
              <a:ext cx="344827" cy="0"/>
            </a:xfrm>
            <a:prstGeom prst="straightConnector1">
              <a:avLst/>
            </a:prstGeom>
            <a:noFill/>
            <a:ln w="12700" cap="flat" cmpd="sng" algn="ctr">
              <a:solidFill>
                <a:srgbClr val="333333"/>
              </a:solidFill>
              <a:prstDash val="solid"/>
              <a:tailEnd type="triangle"/>
            </a:ln>
            <a:effectLst/>
          </p:spPr>
        </p:cxnSp>
      </p:grpSp>
      <p:grpSp>
        <p:nvGrpSpPr>
          <p:cNvPr id="129" name="Group 128">
            <a:extLst>
              <a:ext uri="{FF2B5EF4-FFF2-40B4-BE49-F238E27FC236}">
                <a16:creationId xmlns:a16="http://schemas.microsoft.com/office/drawing/2014/main" id="{29CF60CD-2C92-1FAB-5442-06997E4DF96F}"/>
              </a:ext>
            </a:extLst>
          </p:cNvPr>
          <p:cNvGrpSpPr/>
          <p:nvPr/>
        </p:nvGrpSpPr>
        <p:grpSpPr>
          <a:xfrm>
            <a:off x="4421084" y="5140285"/>
            <a:ext cx="763159" cy="0"/>
            <a:chOff x="1256400" y="5223755"/>
            <a:chExt cx="763159" cy="0"/>
          </a:xfrm>
        </p:grpSpPr>
        <p:cxnSp>
          <p:nvCxnSpPr>
            <p:cNvPr id="130" name="Straight Arrow Connector 129">
              <a:extLst>
                <a:ext uri="{FF2B5EF4-FFF2-40B4-BE49-F238E27FC236}">
                  <a16:creationId xmlns:a16="http://schemas.microsoft.com/office/drawing/2014/main" id="{A316E8EA-3C5B-BCE3-6F42-250CC1F1EB45}"/>
                </a:ext>
              </a:extLst>
            </p:cNvPr>
            <p:cNvCxnSpPr>
              <a:cxnSpLocks/>
            </p:cNvCxnSpPr>
            <p:nvPr/>
          </p:nvCxnSpPr>
          <p:spPr>
            <a:xfrm>
              <a:off x="1674732" y="5223755"/>
              <a:ext cx="344827" cy="0"/>
            </a:xfrm>
            <a:prstGeom prst="straightConnector1">
              <a:avLst/>
            </a:prstGeom>
            <a:noFill/>
            <a:ln w="12700" cap="flat" cmpd="sng" algn="ctr">
              <a:solidFill>
                <a:srgbClr val="333333"/>
              </a:solidFill>
              <a:prstDash val="solid"/>
              <a:tailEnd type="triangle"/>
            </a:ln>
            <a:effectLst/>
          </p:spPr>
        </p:cxnSp>
        <p:cxnSp>
          <p:nvCxnSpPr>
            <p:cNvPr id="131" name="Straight Arrow Connector 130">
              <a:extLst>
                <a:ext uri="{FF2B5EF4-FFF2-40B4-BE49-F238E27FC236}">
                  <a16:creationId xmlns:a16="http://schemas.microsoft.com/office/drawing/2014/main" id="{716AC2DA-9DCF-21B7-43E5-06EBCDCADFA7}"/>
                </a:ext>
              </a:extLst>
            </p:cNvPr>
            <p:cNvCxnSpPr>
              <a:cxnSpLocks/>
            </p:cNvCxnSpPr>
            <p:nvPr/>
          </p:nvCxnSpPr>
          <p:spPr>
            <a:xfrm flipH="1">
              <a:off x="1256400" y="5223755"/>
              <a:ext cx="344827" cy="0"/>
            </a:xfrm>
            <a:prstGeom prst="straightConnector1">
              <a:avLst/>
            </a:prstGeom>
            <a:noFill/>
            <a:ln w="12700" cap="flat" cmpd="sng" algn="ctr">
              <a:solidFill>
                <a:srgbClr val="333333"/>
              </a:solidFill>
              <a:prstDash val="solid"/>
              <a:tailEnd type="triangle"/>
            </a:ln>
            <a:effectLst/>
          </p:spPr>
        </p:cxnSp>
      </p:grpSp>
      <p:sp>
        <p:nvSpPr>
          <p:cNvPr id="17" name="TextBox 16">
            <a:extLst>
              <a:ext uri="{FF2B5EF4-FFF2-40B4-BE49-F238E27FC236}">
                <a16:creationId xmlns:a16="http://schemas.microsoft.com/office/drawing/2014/main" id="{C954576A-ED6B-C3D0-F209-5B302FB418CF}"/>
              </a:ext>
            </a:extLst>
          </p:cNvPr>
          <p:cNvSpPr txBox="1"/>
          <p:nvPr/>
        </p:nvSpPr>
        <p:spPr>
          <a:xfrm>
            <a:off x="9224405" y="3439947"/>
            <a:ext cx="2798928" cy="1631216"/>
          </a:xfrm>
          <a:prstGeom prst="rect">
            <a:avLst/>
          </a:prstGeom>
          <a:noFill/>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000" b="0" i="0" u="none" strike="noStrike" kern="1200" cap="none" spc="0" normalizeH="0" baseline="0" noProof="0" dirty="0">
                <a:ln>
                  <a:noFill/>
                </a:ln>
                <a:solidFill>
                  <a:srgbClr val="3F1A01"/>
                </a:solidFill>
                <a:effectLst/>
                <a:uLnTx/>
                <a:uFillTx/>
                <a:latin typeface="Arial Nova" panose="020B0504020202020204" pitchFamily="34" charset="0"/>
                <a:ea typeface="+mn-ea"/>
                <a:cs typeface="+mn-cs"/>
              </a:rPr>
              <a:t>This work is adapted from ‘Comparative efficacy and tolerability of antidopaminergic and muscarinic antipsychotics for acute schizophrenia: a network meta-analysis of </a:t>
            </a:r>
            <a:r>
              <a:rPr kumimoji="0" lang="en-US" sz="1000" b="0" i="0" u="none" strike="noStrike" kern="1200" cap="none" spc="0" normalizeH="0" baseline="0" noProof="0" dirty="0" err="1">
                <a:ln>
                  <a:noFill/>
                </a:ln>
                <a:solidFill>
                  <a:srgbClr val="3F1A01"/>
                </a:solidFill>
                <a:effectLst/>
                <a:uLnTx/>
                <a:uFillTx/>
                <a:latin typeface="Arial Nova" panose="020B0504020202020204" pitchFamily="34" charset="0"/>
                <a:ea typeface="+mn-ea"/>
                <a:cs typeface="+mn-cs"/>
              </a:rPr>
              <a:t>randomised</a:t>
            </a:r>
            <a:r>
              <a:rPr kumimoji="0" lang="en-US" sz="1000" b="0" i="0" u="none" strike="noStrike" kern="1200" cap="none" spc="0" normalizeH="0" baseline="0" noProof="0" dirty="0">
                <a:ln>
                  <a:noFill/>
                </a:ln>
                <a:solidFill>
                  <a:srgbClr val="3F1A01"/>
                </a:solidFill>
                <a:effectLst/>
                <a:uLnTx/>
                <a:uFillTx/>
                <a:latin typeface="Arial Nova" panose="020B0504020202020204" pitchFamily="34" charset="0"/>
                <a:ea typeface="+mn-ea"/>
                <a:cs typeface="+mn-cs"/>
              </a:rPr>
              <a:t> controlled trials indexed in international English and Chinese databases’ by  Schneider-</a:t>
            </a:r>
            <a:r>
              <a:rPr kumimoji="0" lang="en-US" sz="1000" b="0" i="0" u="none" strike="noStrike" kern="1200" cap="none" spc="0" normalizeH="0" baseline="0" noProof="0" dirty="0" err="1">
                <a:ln>
                  <a:noFill/>
                </a:ln>
                <a:solidFill>
                  <a:srgbClr val="3F1A01"/>
                </a:solidFill>
                <a:effectLst/>
                <a:uLnTx/>
                <a:uFillTx/>
                <a:latin typeface="Arial Nova" panose="020B0504020202020204" pitchFamily="34" charset="0"/>
                <a:ea typeface="+mn-ea"/>
                <a:cs typeface="+mn-cs"/>
              </a:rPr>
              <a:t>Thoma</a:t>
            </a:r>
            <a:r>
              <a:rPr kumimoji="0" lang="en-US" sz="1000" b="0" i="0" u="none" strike="noStrike" kern="1200" cap="none" spc="0" normalizeH="0" baseline="0" noProof="0" dirty="0">
                <a:ln>
                  <a:noFill/>
                </a:ln>
                <a:solidFill>
                  <a:srgbClr val="3F1A01"/>
                </a:solidFill>
                <a:effectLst/>
                <a:uLnTx/>
                <a:uFillTx/>
                <a:latin typeface="Arial Nova" panose="020B0504020202020204" pitchFamily="34" charset="0"/>
                <a:ea typeface="+mn-ea"/>
                <a:cs typeface="+mn-cs"/>
              </a:rPr>
              <a:t> et al., used under CC-BY-4.0. This work is licensed under Creative Commons license CC-BY-SA by The Lundbeck Foundation.</a:t>
            </a:r>
          </a:p>
        </p:txBody>
      </p:sp>
      <p:sp>
        <p:nvSpPr>
          <p:cNvPr id="13" name="Rectangle: Top Corners Rounded 12">
            <a:extLst>
              <a:ext uri="{FF2B5EF4-FFF2-40B4-BE49-F238E27FC236}">
                <a16:creationId xmlns:a16="http://schemas.microsoft.com/office/drawing/2014/main" id="{24319932-BAAA-546F-05C7-C9255B049D4C}"/>
              </a:ext>
            </a:extLst>
          </p:cNvPr>
          <p:cNvSpPr/>
          <p:nvPr/>
        </p:nvSpPr>
        <p:spPr>
          <a:xfrm>
            <a:off x="9224405" y="1787237"/>
            <a:ext cx="2798928" cy="1609548"/>
          </a:xfrm>
          <a:prstGeom prst="round2SameRect">
            <a:avLst>
              <a:gd name="adj1" fmla="val 11058"/>
              <a:gd name="adj2" fmla="val 0"/>
            </a:avLst>
          </a:prstGeom>
          <a:solidFill>
            <a:srgbClr val="D9D1CC"/>
          </a:solidFill>
        </p:spPr>
        <p:txBody>
          <a:bodyPr anchor="ct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400" b="0" i="0" u="none" strike="noStrike" kern="1200" cap="none" spc="0" normalizeH="0" baseline="0" noProof="0" dirty="0">
                <a:ln>
                  <a:noFill/>
                </a:ln>
                <a:solidFill>
                  <a:srgbClr val="3F1A01"/>
                </a:solidFill>
                <a:effectLst/>
                <a:uLnTx/>
                <a:uFillTx/>
                <a:latin typeface="Arial Nova" panose="020B0504020202020204" pitchFamily="34" charset="0"/>
                <a:ea typeface="+mn-ea"/>
                <a:cs typeface="+mn-cs"/>
              </a:rPr>
              <a:t>Between antipsychotics, the </a:t>
            </a:r>
            <a:r>
              <a:rPr kumimoji="0" lang="en-US" sz="1400" b="1" i="0" u="none" strike="noStrike" kern="1200" cap="none" spc="0" normalizeH="0" baseline="0" noProof="0" dirty="0">
                <a:ln>
                  <a:noFill/>
                </a:ln>
                <a:solidFill>
                  <a:srgbClr val="3F1A01"/>
                </a:solidFill>
                <a:effectLst/>
                <a:uLnTx/>
                <a:uFillTx/>
                <a:latin typeface="Arial Nova" panose="020B0504020202020204" pitchFamily="34" charset="0"/>
                <a:ea typeface="+mn-ea"/>
                <a:cs typeface="+mn-cs"/>
              </a:rPr>
              <a:t>differences in safety and tolerability are usually more pronounced </a:t>
            </a:r>
            <a:r>
              <a:rPr kumimoji="0" lang="en-US" sz="1400" b="0" i="0" u="none" strike="noStrike" kern="1200" cap="none" spc="0" normalizeH="0" baseline="0" noProof="0" dirty="0">
                <a:ln>
                  <a:noFill/>
                </a:ln>
                <a:solidFill>
                  <a:srgbClr val="3F1A01"/>
                </a:solidFill>
                <a:effectLst/>
                <a:uLnTx/>
                <a:uFillTx/>
                <a:latin typeface="Arial Nova" panose="020B0504020202020204" pitchFamily="34" charset="0"/>
                <a:ea typeface="+mn-ea"/>
                <a:cs typeface="+mn-cs"/>
              </a:rPr>
              <a:t>than those in efficacy, as indicated by the broader distribution of points in the plots for various side effects</a:t>
            </a:r>
          </a:p>
        </p:txBody>
      </p:sp>
      <p:sp>
        <p:nvSpPr>
          <p:cNvPr id="21" name="TextBox 20">
            <a:extLst>
              <a:ext uri="{FF2B5EF4-FFF2-40B4-BE49-F238E27FC236}">
                <a16:creationId xmlns:a16="http://schemas.microsoft.com/office/drawing/2014/main" id="{E2C6B180-A279-8366-8AA8-7BD4987933CC}"/>
              </a:ext>
            </a:extLst>
          </p:cNvPr>
          <p:cNvSpPr txBox="1"/>
          <p:nvPr/>
        </p:nvSpPr>
        <p:spPr>
          <a:xfrm>
            <a:off x="539749" y="1416785"/>
            <a:ext cx="10435472" cy="338554"/>
          </a:xfrm>
          <a:prstGeom prst="rect">
            <a:avLst/>
          </a:prstGeom>
          <a:noFill/>
        </p:spPr>
        <p:txBody>
          <a:bodyPr wrap="square" lIns="0">
            <a:spAutoFit/>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kumimoji="0" lang="en-US" sz="1600" b="1" i="0" u="none" strike="noStrike" kern="1200" cap="none" spc="0" normalizeH="0" baseline="0" noProof="0" dirty="0">
                <a:ln>
                  <a:noFill/>
                </a:ln>
                <a:solidFill>
                  <a:srgbClr val="3F1A01"/>
                </a:solidFill>
                <a:effectLst/>
                <a:uLnTx/>
                <a:uFillTx/>
                <a:latin typeface="Arial"/>
                <a:ea typeface="+mn-ea"/>
                <a:cs typeface="+mn-cs"/>
              </a:rPr>
              <a:t>Ranking of antipsychotic drugs in efficacy and side effects</a:t>
            </a:r>
          </a:p>
        </p:txBody>
      </p:sp>
      <p:sp>
        <p:nvSpPr>
          <p:cNvPr id="25" name="TextBox 24">
            <a:extLst>
              <a:ext uri="{FF2B5EF4-FFF2-40B4-BE49-F238E27FC236}">
                <a16:creationId xmlns:a16="http://schemas.microsoft.com/office/drawing/2014/main" id="{2B1A1013-9C3E-C0EC-F23D-E2557FE5DD0C}"/>
              </a:ext>
            </a:extLst>
          </p:cNvPr>
          <p:cNvSpPr txBox="1"/>
          <p:nvPr/>
        </p:nvSpPr>
        <p:spPr>
          <a:xfrm>
            <a:off x="9224406" y="5061317"/>
            <a:ext cx="2798928" cy="400110"/>
          </a:xfrm>
          <a:prstGeom prst="rect">
            <a:avLst/>
          </a:prstGeom>
          <a:noFill/>
        </p:spPr>
        <p:txBody>
          <a:bodyPr wrap="square" lIns="0" anchor="ctr">
            <a:spAutoFit/>
          </a:bodyPr>
          <a:lstStyle/>
          <a:p>
            <a:pPr marL="144000" marR="0" lvl="0" indent="-144000" algn="l" defTabSz="914400" rtl="0" eaLnBrk="1" fontAlgn="auto" latinLnBrk="0" hangingPunct="1">
              <a:lnSpc>
                <a:spcPct val="100000"/>
              </a:lnSpc>
              <a:spcBef>
                <a:spcPts val="0"/>
              </a:spcBef>
              <a:spcAft>
                <a:spcPts val="0"/>
              </a:spcAft>
              <a:buClr>
                <a:srgbClr val="7B9CBB"/>
              </a:buClr>
              <a:buSzTx/>
              <a:buFont typeface="Arial" panose="020B0604020202020204" pitchFamily="34" charset="0"/>
              <a:buChar char="●"/>
              <a:tabLst/>
              <a:defRPr/>
            </a:pPr>
            <a:r>
              <a:rPr kumimoji="0" lang="en-US" sz="1000" b="0" i="0" u="none" strike="noStrike" kern="1200" cap="none" spc="0" normalizeH="0" baseline="0" noProof="0" dirty="0">
                <a:ln>
                  <a:noFill/>
                </a:ln>
                <a:solidFill>
                  <a:srgbClr val="3F1A01"/>
                </a:solidFill>
                <a:effectLst/>
                <a:uLnTx/>
                <a:uFillTx/>
                <a:latin typeface="Arial Nova" panose="020B0504020202020204" pitchFamily="34" charset="0"/>
                <a:ea typeface="+mn-ea"/>
                <a:cs typeface="+mn-cs"/>
              </a:rPr>
              <a:t>95% CI not overlapping with no difference compared with placebo</a:t>
            </a:r>
          </a:p>
        </p:txBody>
      </p:sp>
      <p:sp>
        <p:nvSpPr>
          <p:cNvPr id="26" name="TextBox 25">
            <a:extLst>
              <a:ext uri="{FF2B5EF4-FFF2-40B4-BE49-F238E27FC236}">
                <a16:creationId xmlns:a16="http://schemas.microsoft.com/office/drawing/2014/main" id="{6DF124FF-D5E1-1BF0-DDA5-DEA8E10C78A4}"/>
              </a:ext>
            </a:extLst>
          </p:cNvPr>
          <p:cNvSpPr txBox="1"/>
          <p:nvPr/>
        </p:nvSpPr>
        <p:spPr>
          <a:xfrm>
            <a:off x="9224406" y="5441735"/>
            <a:ext cx="2798928" cy="400110"/>
          </a:xfrm>
          <a:prstGeom prst="rect">
            <a:avLst/>
          </a:prstGeom>
          <a:noFill/>
        </p:spPr>
        <p:txBody>
          <a:bodyPr wrap="square" lIns="0" anchor="ctr">
            <a:spAutoFit/>
          </a:bodyPr>
          <a:lstStyle/>
          <a:p>
            <a:pPr marL="144000" marR="0" lvl="0" indent="-144000" algn="l" defTabSz="914400" rtl="0" eaLnBrk="1" fontAlgn="auto" latinLnBrk="0" hangingPunct="1">
              <a:lnSpc>
                <a:spcPct val="100000"/>
              </a:lnSpc>
              <a:spcBef>
                <a:spcPts val="0"/>
              </a:spcBef>
              <a:spcAft>
                <a:spcPts val="0"/>
              </a:spcAft>
              <a:buClr>
                <a:srgbClr val="7B9CBB">
                  <a:lumMod val="50000"/>
                </a:srgbClr>
              </a:buClr>
              <a:buSzTx/>
              <a:buFont typeface="Arial" panose="020B0604020202020204" pitchFamily="34" charset="0"/>
              <a:buChar char="●"/>
              <a:tabLst/>
              <a:defRPr/>
            </a:pPr>
            <a:r>
              <a:rPr kumimoji="0" lang="en-US" sz="1000" b="0" i="0" u="none" strike="noStrike" kern="1200" cap="none" spc="0" normalizeH="0" baseline="0" noProof="0" dirty="0">
                <a:ln>
                  <a:noFill/>
                </a:ln>
                <a:solidFill>
                  <a:srgbClr val="3F1A01"/>
                </a:solidFill>
                <a:effectLst/>
                <a:uLnTx/>
                <a:uFillTx/>
                <a:latin typeface="Arial Nova" panose="020B0504020202020204" pitchFamily="34" charset="0"/>
                <a:ea typeface="+mn-ea"/>
                <a:cs typeface="+mn-cs"/>
              </a:rPr>
              <a:t>95% CI overlapping with no difference compared with placebo</a:t>
            </a:r>
            <a:endParaRPr kumimoji="0" lang="en-US" sz="1400" b="0" i="0" u="none" strike="noStrike" kern="1200" cap="none" spc="0" normalizeH="0" baseline="0" noProof="0" dirty="0">
              <a:ln>
                <a:noFill/>
              </a:ln>
              <a:solidFill>
                <a:srgbClr val="3F1A01"/>
              </a:solidFill>
              <a:effectLst/>
              <a:uLnTx/>
              <a:uFillTx/>
              <a:latin typeface="Arial Nova" panose="020B0504020202020204" pitchFamily="34" charset="0"/>
              <a:ea typeface="+mn-ea"/>
              <a:cs typeface="+mn-cs"/>
            </a:endParaRPr>
          </a:p>
        </p:txBody>
      </p:sp>
      <p:cxnSp>
        <p:nvCxnSpPr>
          <p:cNvPr id="29" name="Straight Connector 28">
            <a:extLst>
              <a:ext uri="{FF2B5EF4-FFF2-40B4-BE49-F238E27FC236}">
                <a16:creationId xmlns:a16="http://schemas.microsoft.com/office/drawing/2014/main" id="{C00A71C8-734A-20A5-AF2E-070B76D75384}"/>
              </a:ext>
            </a:extLst>
          </p:cNvPr>
          <p:cNvCxnSpPr>
            <a:cxnSpLocks/>
          </p:cNvCxnSpPr>
          <p:nvPr/>
        </p:nvCxnSpPr>
        <p:spPr>
          <a:xfrm>
            <a:off x="9222533" y="3396785"/>
            <a:ext cx="2800800" cy="0"/>
          </a:xfrm>
          <a:prstGeom prst="line">
            <a:avLst/>
          </a:prstGeom>
          <a:ln>
            <a:solidFill>
              <a:schemeClr val="accent4"/>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AA31B1A4-3BBF-FC97-1820-E163FA00A7F6}"/>
              </a:ext>
            </a:extLst>
          </p:cNvPr>
          <p:cNvCxnSpPr>
            <a:cxnSpLocks/>
          </p:cNvCxnSpPr>
          <p:nvPr/>
        </p:nvCxnSpPr>
        <p:spPr>
          <a:xfrm>
            <a:off x="9222533" y="5451581"/>
            <a:ext cx="2800800" cy="0"/>
          </a:xfrm>
          <a:prstGeom prst="line">
            <a:avLst/>
          </a:prstGeom>
          <a:ln>
            <a:solidFill>
              <a:schemeClr val="accent4"/>
            </a:solidFill>
            <a:prstDash val="dash"/>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D84494E1-4A7E-A5AF-1F2E-674037F44693}"/>
              </a:ext>
            </a:extLst>
          </p:cNvPr>
          <p:cNvCxnSpPr>
            <a:cxnSpLocks/>
          </p:cNvCxnSpPr>
          <p:nvPr/>
        </p:nvCxnSpPr>
        <p:spPr>
          <a:xfrm flipH="1">
            <a:off x="558461" y="5831999"/>
            <a:ext cx="11464872" cy="0"/>
          </a:xfrm>
          <a:prstGeom prst="line">
            <a:avLst/>
          </a:prstGeom>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4AA53B0D-A57E-1122-CE17-F5A61FB5AC59}"/>
              </a:ext>
            </a:extLst>
          </p:cNvPr>
          <p:cNvCxnSpPr>
            <a:endCxn id="5" idx="1"/>
          </p:cNvCxnSpPr>
          <p:nvPr/>
        </p:nvCxnSpPr>
        <p:spPr>
          <a:xfrm>
            <a:off x="0" y="0"/>
            <a:ext cx="0" cy="0"/>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2" name="Table 7">
            <a:extLst>
              <a:ext uri="{FF2B5EF4-FFF2-40B4-BE49-F238E27FC236}">
                <a16:creationId xmlns:a16="http://schemas.microsoft.com/office/drawing/2014/main" id="{8B776D09-F7E4-44A2-96EC-ABFB7AE3E9DB}"/>
              </a:ext>
            </a:extLst>
          </p:cNvPr>
          <p:cNvGraphicFramePr>
            <a:graphicFrameLocks noGrp="1"/>
          </p:cNvGraphicFramePr>
          <p:nvPr/>
        </p:nvGraphicFramePr>
        <p:xfrm>
          <a:off x="7445483" y="1796269"/>
          <a:ext cx="1440000" cy="3016495"/>
        </p:xfrm>
        <a:graphic>
          <a:graphicData uri="http://schemas.openxmlformats.org/drawingml/2006/table">
            <a:tbl>
              <a:tblPr>
                <a:tableStyleId>{F5AB1C69-6EDB-4FF4-983F-18BD219EF322}</a:tableStyleId>
              </a:tblPr>
              <a:tblGrid>
                <a:gridCol w="1440000">
                  <a:extLst>
                    <a:ext uri="{9D8B030D-6E8A-4147-A177-3AD203B41FA5}">
                      <a16:colId xmlns:a16="http://schemas.microsoft.com/office/drawing/2014/main" val="4244673697"/>
                    </a:ext>
                  </a:extLst>
                </a:gridCol>
              </a:tblGrid>
              <a:tr h="156315">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US" sz="700" b="1" kern="1200" noProof="0" dirty="0">
                          <a:solidFill>
                            <a:schemeClr val="bg1"/>
                          </a:solidFill>
                        </a:rPr>
                        <a:t>Change in QTc (</a:t>
                      </a:r>
                      <a:r>
                        <a:rPr lang="en-US" sz="700" b="1" kern="1200" noProof="0" dirty="0" err="1">
                          <a:solidFill>
                            <a:schemeClr val="bg1"/>
                          </a:solidFill>
                        </a:rPr>
                        <a:t>ms</a:t>
                      </a:r>
                      <a:r>
                        <a:rPr lang="en-US" sz="700" b="1" kern="1200" noProof="0" dirty="0">
                          <a:solidFill>
                            <a:schemeClr val="bg1"/>
                          </a:solidFill>
                        </a:rPr>
                        <a:t>)</a:t>
                      </a:r>
                      <a:endParaRPr lang="en-US" sz="700" b="1" kern="1200" noProof="0" dirty="0">
                        <a:solidFill>
                          <a:schemeClr val="bg1"/>
                        </a:solidFill>
                        <a:latin typeface="+mn-lt"/>
                        <a:ea typeface="+mn-ea"/>
                        <a:cs typeface="+mn-cs"/>
                      </a:endParaRPr>
                    </a:p>
                  </a:txBody>
                  <a:tcPr marL="0" marR="0" marT="24000" marB="24000">
                    <a:lnL w="12700" cmpd="sng">
                      <a:noFill/>
                    </a:lnL>
                    <a:lnR w="12700" cmpd="sng">
                      <a:noFill/>
                    </a:lnR>
                    <a:lnT w="12700" cmpd="sng">
                      <a:noFill/>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403649311"/>
                  </a:ext>
                </a:extLst>
              </a:tr>
              <a:tr h="143009">
                <a:tc>
                  <a:txBody>
                    <a:bodyPr/>
                    <a:lstStyle/>
                    <a:p>
                      <a:pPr algn="l" fontAlgn="b">
                        <a:buNone/>
                      </a:pPr>
                      <a:r>
                        <a:rPr lang="en-US" sz="700" b="0" u="none" strike="noStrike" noProof="0" dirty="0">
                          <a:solidFill>
                            <a:srgbClr val="231F20"/>
                          </a:solidFill>
                          <a:effectLst/>
                        </a:rPr>
                        <a:t>CAR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5718086"/>
                  </a:ext>
                </a:extLst>
              </a:tr>
              <a:tr h="143009">
                <a:tc>
                  <a:txBody>
                    <a:bodyPr/>
                    <a:lstStyle/>
                    <a:p>
                      <a:pPr algn="l" fontAlgn="b">
                        <a:buNone/>
                      </a:pPr>
                      <a:r>
                        <a:rPr lang="en-US" sz="700" b="0" u="none" strike="noStrike" noProof="0" dirty="0">
                          <a:solidFill>
                            <a:srgbClr val="231F20"/>
                          </a:solidFill>
                          <a:effectLst/>
                        </a:rPr>
                        <a:t>BRE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3835448"/>
                  </a:ext>
                </a:extLst>
              </a:tr>
              <a:tr h="143009">
                <a:tc>
                  <a:txBody>
                    <a:bodyPr/>
                    <a:lstStyle/>
                    <a:p>
                      <a:pPr algn="l" fontAlgn="b">
                        <a:buNone/>
                      </a:pPr>
                      <a:r>
                        <a:rPr lang="en-US" sz="700" b="0" u="none" strike="noStrike" noProof="0" dirty="0">
                          <a:solidFill>
                            <a:srgbClr val="231F20"/>
                          </a:solidFill>
                          <a:effectLst/>
                        </a:rPr>
                        <a:t>LUR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45165230"/>
                  </a:ext>
                </a:extLst>
              </a:tr>
              <a:tr h="143009">
                <a:tc>
                  <a:txBody>
                    <a:bodyPr/>
                    <a:lstStyle/>
                    <a:p>
                      <a:pPr algn="l" fontAlgn="b">
                        <a:buNone/>
                      </a:pPr>
                      <a:r>
                        <a:rPr lang="en-US" sz="700" b="0" u="none" strike="noStrike" noProof="0" dirty="0">
                          <a:solidFill>
                            <a:srgbClr val="231F20"/>
                          </a:solidFill>
                          <a:effectLst/>
                        </a:rPr>
                        <a:t>ARI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1650750"/>
                  </a:ext>
                </a:extLst>
              </a:tr>
              <a:tr h="143009">
                <a:tc>
                  <a:txBody>
                    <a:bodyPr/>
                    <a:lstStyle/>
                    <a:p>
                      <a:pPr algn="l" fontAlgn="b">
                        <a:buNone/>
                      </a:pPr>
                      <a:r>
                        <a:rPr lang="en-US" sz="700" b="0" u="none" strike="noStrike" noProof="0" dirty="0">
                          <a:solidFill>
                            <a:srgbClr val="231F20"/>
                          </a:solidFill>
                          <a:effectLst/>
                        </a:rPr>
                        <a:t>Placebo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487597"/>
                  </a:ext>
                </a:extLst>
              </a:tr>
              <a:tr h="143009">
                <a:tc>
                  <a:txBody>
                    <a:bodyPr/>
                    <a:lstStyle/>
                    <a:p>
                      <a:pPr algn="l" fontAlgn="b">
                        <a:buNone/>
                      </a:pPr>
                      <a:r>
                        <a:rPr lang="en-US" sz="700" b="0" u="none" strike="noStrike" noProof="0" dirty="0">
                          <a:solidFill>
                            <a:srgbClr val="231F20"/>
                          </a:solidFill>
                          <a:effectLst/>
                        </a:rPr>
                        <a:t>PAL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7088050"/>
                  </a:ext>
                </a:extLst>
              </a:tr>
              <a:tr h="143009">
                <a:tc>
                  <a:txBody>
                    <a:bodyPr/>
                    <a:lstStyle/>
                    <a:p>
                      <a:pPr algn="l" fontAlgn="b">
                        <a:buNone/>
                      </a:pPr>
                      <a:r>
                        <a:rPr lang="en-US" sz="700" b="0" u="none" strike="noStrike" noProof="0" dirty="0">
                          <a:solidFill>
                            <a:srgbClr val="231F20"/>
                          </a:solidFill>
                          <a:effectLst/>
                        </a:rPr>
                        <a:t>HAL</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1825554"/>
                  </a:ext>
                </a:extLst>
              </a:tr>
              <a:tr h="143009">
                <a:tc>
                  <a:txBody>
                    <a:bodyPr/>
                    <a:lstStyle/>
                    <a:p>
                      <a:pPr algn="l" fontAlgn="b">
                        <a:buNone/>
                      </a:pPr>
                      <a:r>
                        <a:rPr lang="en-US" sz="700" b="0" u="none" strike="noStrike" noProof="0" dirty="0">
                          <a:solidFill>
                            <a:srgbClr val="231F20"/>
                          </a:solidFill>
                          <a:effectLst/>
                        </a:rPr>
                        <a:t>XAN</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8524970"/>
                  </a:ext>
                </a:extLst>
              </a:tr>
              <a:tr h="143009">
                <a:tc>
                  <a:txBody>
                    <a:bodyPr/>
                    <a:lstStyle/>
                    <a:p>
                      <a:pPr algn="l" fontAlgn="b">
                        <a:buNone/>
                      </a:pPr>
                      <a:r>
                        <a:rPr lang="en-US" sz="700" b="0" u="none" strike="noStrike" noProof="0" dirty="0">
                          <a:solidFill>
                            <a:srgbClr val="231F20"/>
                          </a:solidFill>
                          <a:effectLst/>
                        </a:rPr>
                        <a:t>PERO</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444387"/>
                  </a:ext>
                </a:extLst>
              </a:tr>
              <a:tr h="143009">
                <a:tc>
                  <a:txBody>
                    <a:bodyPr/>
                    <a:lstStyle/>
                    <a:p>
                      <a:pPr algn="l" fontAlgn="b">
                        <a:buNone/>
                      </a:pPr>
                      <a:r>
                        <a:rPr lang="en-US" sz="700" b="0" u="none" strike="noStrike" noProof="0" dirty="0">
                          <a:solidFill>
                            <a:srgbClr val="231F20"/>
                          </a:solidFill>
                          <a:effectLst/>
                        </a:rPr>
                        <a:t>PERP</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59038665"/>
                  </a:ext>
                </a:extLst>
              </a:tr>
              <a:tr h="143009">
                <a:tc>
                  <a:txBody>
                    <a:bodyPr/>
                    <a:lstStyle/>
                    <a:p>
                      <a:pPr algn="l" fontAlgn="b">
                        <a:buNone/>
                      </a:pPr>
                      <a:r>
                        <a:rPr lang="en-US" sz="700" b="0" u="none" strike="noStrike" noProof="0" dirty="0">
                          <a:solidFill>
                            <a:srgbClr val="231F20"/>
                          </a:solidFill>
                          <a:effectLst/>
                        </a:rPr>
                        <a:t>BLO</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9353981"/>
                  </a:ext>
                </a:extLst>
              </a:tr>
              <a:tr h="143009">
                <a:tc>
                  <a:txBody>
                    <a:bodyPr/>
                    <a:lstStyle/>
                    <a:p>
                      <a:pPr algn="l" fontAlgn="b">
                        <a:buNone/>
                      </a:pPr>
                      <a:r>
                        <a:rPr lang="en-US" sz="700" b="0" u="none" strike="noStrike" noProof="0" dirty="0">
                          <a:solidFill>
                            <a:srgbClr val="231F20"/>
                          </a:solidFill>
                          <a:effectLst/>
                        </a:rPr>
                        <a:t>RIS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14695306"/>
                  </a:ext>
                </a:extLst>
              </a:tr>
              <a:tr h="143009">
                <a:tc>
                  <a:txBody>
                    <a:bodyPr/>
                    <a:lstStyle/>
                    <a:p>
                      <a:pPr algn="l" fontAlgn="b">
                        <a:buNone/>
                      </a:pPr>
                      <a:r>
                        <a:rPr lang="en-US" sz="700" b="0" u="none" strike="noStrike" noProof="0" dirty="0">
                          <a:solidFill>
                            <a:srgbClr val="231F20"/>
                          </a:solidFill>
                          <a:effectLst/>
                        </a:rPr>
                        <a:t>OLA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5089506"/>
                  </a:ext>
                </a:extLst>
              </a:tr>
              <a:tr h="143009">
                <a:tc>
                  <a:txBody>
                    <a:bodyPr/>
                    <a:lstStyle/>
                    <a:p>
                      <a:pPr algn="l" fontAlgn="b">
                        <a:buNone/>
                      </a:pPr>
                      <a:r>
                        <a:rPr lang="en-US" sz="700" b="0" u="none" strike="noStrike" noProof="0" dirty="0">
                          <a:solidFill>
                            <a:srgbClr val="231F20"/>
                          </a:solidFill>
                          <a:effectLst/>
                        </a:rPr>
                        <a:t>ASE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7249879"/>
                  </a:ext>
                </a:extLst>
              </a:tr>
              <a:tr h="143009">
                <a:tc>
                  <a:txBody>
                    <a:bodyPr/>
                    <a:lstStyle/>
                    <a:p>
                      <a:pPr algn="l" fontAlgn="b">
                        <a:buNone/>
                      </a:pPr>
                      <a:r>
                        <a:rPr lang="en-US" sz="700" b="0" u="none" strike="noStrike" noProof="0" dirty="0">
                          <a:solidFill>
                            <a:srgbClr val="231F20"/>
                          </a:solidFill>
                          <a:effectLst/>
                        </a:rPr>
                        <a:t>QUE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4423422"/>
                  </a:ext>
                </a:extLst>
              </a:tr>
              <a:tr h="143009">
                <a:tc>
                  <a:txBody>
                    <a:bodyPr/>
                    <a:lstStyle/>
                    <a:p>
                      <a:pPr algn="l" fontAlgn="b">
                        <a:buNone/>
                      </a:pPr>
                      <a:r>
                        <a:rPr lang="en-US" sz="700" b="0" u="none" strike="noStrike" noProof="0" dirty="0">
                          <a:solidFill>
                            <a:srgbClr val="231F20"/>
                          </a:solidFill>
                          <a:effectLst/>
                        </a:rPr>
                        <a:t>ILO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1176698"/>
                  </a:ext>
                </a:extLst>
              </a:tr>
              <a:tr h="143009">
                <a:tc>
                  <a:txBody>
                    <a:bodyPr/>
                    <a:lstStyle/>
                    <a:p>
                      <a:pPr algn="l" fontAlgn="b">
                        <a:buNone/>
                      </a:pPr>
                      <a:r>
                        <a:rPr lang="en-US" sz="700" b="0" u="none" strike="noStrike" noProof="0" dirty="0">
                          <a:solidFill>
                            <a:srgbClr val="231F20"/>
                          </a:solidFill>
                          <a:effectLst/>
                        </a:rPr>
                        <a:t>ZIP</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8316862"/>
                  </a:ext>
                </a:extLst>
              </a:tr>
              <a:tr h="143009">
                <a:tc>
                  <a:txBody>
                    <a:bodyPr/>
                    <a:lstStyle/>
                    <a:p>
                      <a:pPr algn="l" fontAlgn="b">
                        <a:buNone/>
                      </a:pPr>
                      <a:r>
                        <a:rPr lang="en-US" sz="700" b="0" u="none" strike="noStrike" noProof="0" dirty="0">
                          <a:solidFill>
                            <a:srgbClr val="231F20"/>
                          </a:solidFill>
                          <a:effectLst/>
                        </a:rPr>
                        <a:t>CHL</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4655126"/>
                  </a:ext>
                </a:extLst>
              </a:tr>
              <a:tr h="143009">
                <a:tc>
                  <a:txBody>
                    <a:bodyPr/>
                    <a:lstStyle/>
                    <a:p>
                      <a:pPr algn="l" fontAlgn="b">
                        <a:buNone/>
                      </a:pPr>
                      <a:r>
                        <a:rPr lang="en-US" sz="700" b="0" u="none" strike="noStrike" noProof="0" dirty="0">
                          <a:solidFill>
                            <a:srgbClr val="231F20"/>
                          </a:solidFill>
                          <a:effectLst/>
                        </a:rPr>
                        <a:t>AMI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76447"/>
                  </a:ext>
                </a:extLst>
              </a:tr>
              <a:tr h="143009">
                <a:tc>
                  <a:txBody>
                    <a:bodyPr/>
                    <a:lstStyle/>
                    <a:p>
                      <a:pPr algn="l" fontAlgn="b">
                        <a:buNone/>
                      </a:pPr>
                      <a:r>
                        <a:rPr lang="en-US" sz="700" b="0" u="none" strike="noStrike" noProof="0" dirty="0">
                          <a:solidFill>
                            <a:srgbClr val="231F20"/>
                          </a:solidFill>
                          <a:effectLst/>
                        </a:rPr>
                        <a:t>SER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591674067"/>
                  </a:ext>
                </a:extLst>
              </a:tr>
            </a:tbl>
          </a:graphicData>
        </a:graphic>
      </p:graphicFrame>
      <p:graphicFrame>
        <p:nvGraphicFramePr>
          <p:cNvPr id="16" name="Table 7">
            <a:extLst>
              <a:ext uri="{FF2B5EF4-FFF2-40B4-BE49-F238E27FC236}">
                <a16:creationId xmlns:a16="http://schemas.microsoft.com/office/drawing/2014/main" id="{DF0B336C-B456-D58D-4E9E-4A884D67867A}"/>
              </a:ext>
            </a:extLst>
          </p:cNvPr>
          <p:cNvGraphicFramePr>
            <a:graphicFrameLocks noGrp="1"/>
          </p:cNvGraphicFramePr>
          <p:nvPr/>
        </p:nvGraphicFramePr>
        <p:xfrm>
          <a:off x="5761780" y="1796269"/>
          <a:ext cx="1440000" cy="2997986"/>
        </p:xfrm>
        <a:graphic>
          <a:graphicData uri="http://schemas.openxmlformats.org/drawingml/2006/table">
            <a:tbl>
              <a:tblPr>
                <a:tableStyleId>{F5AB1C69-6EDB-4FF4-983F-18BD219EF322}</a:tableStyleId>
              </a:tblPr>
              <a:tblGrid>
                <a:gridCol w="1440000">
                  <a:extLst>
                    <a:ext uri="{9D8B030D-6E8A-4147-A177-3AD203B41FA5}">
                      <a16:colId xmlns:a16="http://schemas.microsoft.com/office/drawing/2014/main" val="4244673697"/>
                    </a:ext>
                  </a:extLst>
                </a:gridCol>
              </a:tblGrid>
              <a:tr h="166594">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algn="ctr"/>
                      <a:r>
                        <a:rPr lang="en-US" sz="700" b="1" noProof="0" dirty="0">
                          <a:solidFill>
                            <a:schemeClr val="bg1"/>
                          </a:solidFill>
                        </a:rPr>
                        <a:t>Change in prolactin (ng/ml)</a:t>
                      </a:r>
                      <a:endParaRPr lang="en-US" sz="700" b="1" noProof="0" dirty="0">
                        <a:solidFill>
                          <a:schemeClr val="bg1"/>
                        </a:solidFill>
                        <a:latin typeface="+mn-lt"/>
                      </a:endParaRPr>
                    </a:p>
                  </a:txBody>
                  <a:tcPr marL="0" marR="0" marT="24000" marB="24000">
                    <a:lnL w="12700" cmpd="sng">
                      <a:noFill/>
                    </a:lnL>
                    <a:lnR w="12700" cmpd="sng">
                      <a:noFill/>
                    </a:lnR>
                    <a:lnT w="12700" cmpd="sng">
                      <a:noFill/>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solidFill>
                      <a:schemeClr val="accent3"/>
                    </a:solidFill>
                  </a:tcPr>
                </a:tc>
                <a:extLst>
                  <a:ext uri="{0D108BD9-81ED-4DB2-BD59-A6C34878D82A}">
                    <a16:rowId xmlns:a16="http://schemas.microsoft.com/office/drawing/2014/main" val="3403649311"/>
                  </a:ext>
                </a:extLst>
              </a:tr>
              <a:tr h="123104">
                <a:tc>
                  <a:txBody>
                    <a:bodyPr/>
                    <a:lstStyle/>
                    <a:p>
                      <a:pPr algn="l" fontAlgn="b">
                        <a:buNone/>
                      </a:pPr>
                      <a:r>
                        <a:rPr lang="en-US" sz="700" b="0" u="none" strike="noStrike" noProof="0" dirty="0">
                          <a:solidFill>
                            <a:srgbClr val="231F20"/>
                          </a:solidFill>
                          <a:effectLst/>
                        </a:rPr>
                        <a:t>ARI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5718086"/>
                  </a:ext>
                </a:extLst>
              </a:tr>
              <a:tr h="123104">
                <a:tc>
                  <a:txBody>
                    <a:bodyPr/>
                    <a:lstStyle/>
                    <a:p>
                      <a:pPr algn="l" fontAlgn="b">
                        <a:buNone/>
                      </a:pPr>
                      <a:r>
                        <a:rPr lang="en-US" sz="700" b="0" u="none" strike="noStrike" noProof="0" dirty="0">
                          <a:solidFill>
                            <a:srgbClr val="231F20"/>
                          </a:solidFill>
                          <a:effectLst/>
                        </a:rPr>
                        <a:t>CAR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3835448"/>
                  </a:ext>
                </a:extLst>
              </a:tr>
              <a:tr h="123104">
                <a:tc>
                  <a:txBody>
                    <a:bodyPr/>
                    <a:lstStyle/>
                    <a:p>
                      <a:pPr algn="l" fontAlgn="b">
                        <a:buNone/>
                      </a:pPr>
                      <a:r>
                        <a:rPr lang="en-US" sz="700" b="0" u="none" strike="noStrike" noProof="0" dirty="0">
                          <a:solidFill>
                            <a:srgbClr val="231F20"/>
                          </a:solidFill>
                          <a:effectLst/>
                        </a:rPr>
                        <a:t>QUE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45165230"/>
                  </a:ext>
                </a:extLst>
              </a:tr>
              <a:tr h="123104">
                <a:tc>
                  <a:txBody>
                    <a:bodyPr/>
                    <a:lstStyle/>
                    <a:p>
                      <a:pPr algn="l" fontAlgn="b">
                        <a:buNone/>
                      </a:pPr>
                      <a:r>
                        <a:rPr lang="en-US" sz="700" b="0" u="none" strike="noStrike" noProof="0" dirty="0">
                          <a:solidFill>
                            <a:srgbClr val="231F20"/>
                          </a:solidFill>
                          <a:effectLst/>
                        </a:rPr>
                        <a:t>Placebo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1650750"/>
                  </a:ext>
                </a:extLst>
              </a:tr>
              <a:tr h="123104">
                <a:tc>
                  <a:txBody>
                    <a:bodyPr/>
                    <a:lstStyle/>
                    <a:p>
                      <a:pPr algn="l" fontAlgn="b">
                        <a:buNone/>
                      </a:pPr>
                      <a:r>
                        <a:rPr lang="en-US" sz="700" b="0" u="none" strike="noStrike" noProof="0" dirty="0">
                          <a:solidFill>
                            <a:srgbClr val="231F20"/>
                          </a:solidFill>
                          <a:effectLst/>
                        </a:rPr>
                        <a:t>LUM</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487597"/>
                  </a:ext>
                </a:extLst>
              </a:tr>
              <a:tr h="123104">
                <a:tc>
                  <a:txBody>
                    <a:bodyPr/>
                    <a:lstStyle/>
                    <a:p>
                      <a:pPr algn="l" fontAlgn="b">
                        <a:buNone/>
                      </a:pPr>
                      <a:r>
                        <a:rPr lang="en-US" sz="700" b="0" u="none" strike="noStrike" noProof="0" dirty="0">
                          <a:solidFill>
                            <a:srgbClr val="231F20"/>
                          </a:solidFill>
                          <a:effectLst/>
                        </a:rPr>
                        <a:t>CLO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7088050"/>
                  </a:ext>
                </a:extLst>
              </a:tr>
              <a:tr h="123104">
                <a:tc>
                  <a:txBody>
                    <a:bodyPr/>
                    <a:lstStyle/>
                    <a:p>
                      <a:pPr algn="l" fontAlgn="b">
                        <a:buNone/>
                      </a:pPr>
                      <a:r>
                        <a:rPr lang="en-US" sz="700" b="0" u="none" strike="noStrike" noProof="0" dirty="0">
                          <a:solidFill>
                            <a:srgbClr val="000000"/>
                          </a:solidFill>
                          <a:effectLst/>
                        </a:rPr>
                        <a:t>XAN</a:t>
                      </a:r>
                      <a:endParaRPr lang="en-US" sz="700" b="0" i="0" u="none" strike="noStrike" noProof="0" dirty="0">
                        <a:solidFill>
                          <a:srgbClr val="00000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1825554"/>
                  </a:ext>
                </a:extLst>
              </a:tr>
              <a:tr h="123104">
                <a:tc>
                  <a:txBody>
                    <a:bodyPr/>
                    <a:lstStyle/>
                    <a:p>
                      <a:pPr algn="l" fontAlgn="b">
                        <a:buNone/>
                      </a:pPr>
                      <a:r>
                        <a:rPr lang="en-US" sz="700" b="0" u="none" strike="noStrike" noProof="0" dirty="0">
                          <a:solidFill>
                            <a:srgbClr val="231F20"/>
                          </a:solidFill>
                          <a:effectLst/>
                        </a:rPr>
                        <a:t>BRE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8524970"/>
                  </a:ext>
                </a:extLst>
              </a:tr>
              <a:tr h="123104">
                <a:tc>
                  <a:txBody>
                    <a:bodyPr/>
                    <a:lstStyle/>
                    <a:p>
                      <a:pPr algn="l" fontAlgn="b">
                        <a:buNone/>
                      </a:pPr>
                      <a:r>
                        <a:rPr lang="en-US" sz="700" b="0" u="none" strike="noStrike" noProof="0" dirty="0">
                          <a:solidFill>
                            <a:srgbClr val="231F20"/>
                          </a:solidFill>
                          <a:effectLst/>
                        </a:rPr>
                        <a:t>PERO</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444387"/>
                  </a:ext>
                </a:extLst>
              </a:tr>
              <a:tr h="123104">
                <a:tc>
                  <a:txBody>
                    <a:bodyPr/>
                    <a:lstStyle/>
                    <a:p>
                      <a:pPr algn="l" fontAlgn="b">
                        <a:buNone/>
                      </a:pPr>
                      <a:r>
                        <a:rPr lang="en-US" sz="700" b="0" u="none" strike="noStrike" noProof="0" dirty="0">
                          <a:solidFill>
                            <a:srgbClr val="231F20"/>
                          </a:solidFill>
                          <a:effectLst/>
                        </a:rPr>
                        <a:t>ZIP</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59038665"/>
                  </a:ext>
                </a:extLst>
              </a:tr>
              <a:tr h="123104">
                <a:tc>
                  <a:txBody>
                    <a:bodyPr/>
                    <a:lstStyle/>
                    <a:p>
                      <a:pPr algn="l" fontAlgn="b">
                        <a:buNone/>
                      </a:pPr>
                      <a:r>
                        <a:rPr lang="en-US" sz="700" b="0" u="none" strike="noStrike" noProof="0" dirty="0">
                          <a:solidFill>
                            <a:srgbClr val="231F20"/>
                          </a:solidFill>
                          <a:effectLst/>
                        </a:rPr>
                        <a:t>BLO</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9353981"/>
                  </a:ext>
                </a:extLst>
              </a:tr>
              <a:tr h="123104">
                <a:tc>
                  <a:txBody>
                    <a:bodyPr/>
                    <a:lstStyle/>
                    <a:p>
                      <a:pPr algn="l" fontAlgn="b">
                        <a:buNone/>
                      </a:pPr>
                      <a:r>
                        <a:rPr lang="en-US" sz="700" b="0" u="none" strike="noStrike" noProof="0" dirty="0">
                          <a:solidFill>
                            <a:srgbClr val="231F20"/>
                          </a:solidFill>
                          <a:effectLst/>
                        </a:rPr>
                        <a:t>ILO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14695306"/>
                  </a:ext>
                </a:extLst>
              </a:tr>
              <a:tr h="123104">
                <a:tc>
                  <a:txBody>
                    <a:bodyPr/>
                    <a:lstStyle/>
                    <a:p>
                      <a:pPr algn="l" fontAlgn="b">
                        <a:buNone/>
                      </a:pPr>
                      <a:r>
                        <a:rPr lang="en-US" sz="700" b="0" u="none" strike="noStrike" noProof="0" dirty="0">
                          <a:solidFill>
                            <a:srgbClr val="231F20"/>
                          </a:solidFill>
                          <a:effectLst/>
                        </a:rPr>
                        <a:t>LUR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5089506"/>
                  </a:ext>
                </a:extLst>
              </a:tr>
              <a:tr h="123104">
                <a:tc>
                  <a:txBody>
                    <a:bodyPr/>
                    <a:lstStyle/>
                    <a:p>
                      <a:pPr algn="l" fontAlgn="b">
                        <a:buNone/>
                      </a:pPr>
                      <a:r>
                        <a:rPr lang="en-US" sz="700" b="0" u="none" strike="noStrike" noProof="0" dirty="0">
                          <a:solidFill>
                            <a:srgbClr val="231F20"/>
                          </a:solidFill>
                          <a:effectLst/>
                        </a:rPr>
                        <a:t>ASE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7249879"/>
                  </a:ext>
                </a:extLst>
              </a:tr>
              <a:tr h="123104">
                <a:tc>
                  <a:txBody>
                    <a:bodyPr/>
                    <a:lstStyle/>
                    <a:p>
                      <a:pPr algn="l" fontAlgn="b">
                        <a:buNone/>
                      </a:pPr>
                      <a:r>
                        <a:rPr lang="en-US" sz="700" b="0" u="none" strike="noStrike" noProof="0" dirty="0">
                          <a:solidFill>
                            <a:srgbClr val="231F20"/>
                          </a:solidFill>
                          <a:effectLst/>
                        </a:rPr>
                        <a:t>OLA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4423422"/>
                  </a:ext>
                </a:extLst>
              </a:tr>
              <a:tr h="123104">
                <a:tc>
                  <a:txBody>
                    <a:bodyPr/>
                    <a:lstStyle/>
                    <a:p>
                      <a:pPr algn="l" fontAlgn="b">
                        <a:buNone/>
                      </a:pPr>
                      <a:r>
                        <a:rPr lang="en-US" sz="700" b="0" u="none" strike="noStrike" noProof="0" dirty="0">
                          <a:solidFill>
                            <a:srgbClr val="231F20"/>
                          </a:solidFill>
                          <a:effectLst/>
                        </a:rPr>
                        <a:t>CHL</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1176698"/>
                  </a:ext>
                </a:extLst>
              </a:tr>
              <a:tr h="123104">
                <a:tc>
                  <a:txBody>
                    <a:bodyPr/>
                    <a:lstStyle/>
                    <a:p>
                      <a:pPr algn="l" fontAlgn="b">
                        <a:buNone/>
                      </a:pPr>
                      <a:r>
                        <a:rPr lang="en-US" sz="700" b="0" u="none" strike="noStrike" noProof="0" dirty="0">
                          <a:solidFill>
                            <a:srgbClr val="231F20"/>
                          </a:solidFill>
                          <a:effectLst/>
                        </a:rPr>
                        <a:t>SER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8316862"/>
                  </a:ext>
                </a:extLst>
              </a:tr>
              <a:tr h="123104">
                <a:tc>
                  <a:txBody>
                    <a:bodyPr/>
                    <a:lstStyle/>
                    <a:p>
                      <a:pPr algn="l" fontAlgn="b">
                        <a:buNone/>
                      </a:pPr>
                      <a:r>
                        <a:rPr lang="en-US" sz="700" b="0" u="none" strike="noStrike" noProof="0" dirty="0">
                          <a:solidFill>
                            <a:srgbClr val="231F20"/>
                          </a:solidFill>
                          <a:effectLst/>
                        </a:rPr>
                        <a:t>HAL</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4655126"/>
                  </a:ext>
                </a:extLst>
              </a:tr>
              <a:tr h="123104">
                <a:tc>
                  <a:txBody>
                    <a:bodyPr/>
                    <a:lstStyle/>
                    <a:p>
                      <a:pPr algn="l" fontAlgn="b">
                        <a:buNone/>
                      </a:pPr>
                      <a:r>
                        <a:rPr lang="en-US" sz="700" b="0" u="none" strike="noStrike" noProof="0" dirty="0">
                          <a:solidFill>
                            <a:srgbClr val="231F20"/>
                          </a:solidFill>
                          <a:effectLst/>
                        </a:rPr>
                        <a:t>PERP</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76447"/>
                  </a:ext>
                </a:extLst>
              </a:tr>
              <a:tr h="123104">
                <a:tc>
                  <a:txBody>
                    <a:bodyPr/>
                    <a:lstStyle/>
                    <a:p>
                      <a:pPr algn="l" fontAlgn="b">
                        <a:buNone/>
                      </a:pPr>
                      <a:r>
                        <a:rPr lang="en-US" sz="700" b="0" u="none" strike="noStrike" noProof="0" dirty="0">
                          <a:solidFill>
                            <a:srgbClr val="231F20"/>
                          </a:solidFill>
                          <a:effectLst/>
                        </a:rPr>
                        <a:t>ZOT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674067"/>
                  </a:ext>
                </a:extLst>
              </a:tr>
              <a:tr h="123104">
                <a:tc>
                  <a:txBody>
                    <a:bodyPr/>
                    <a:lstStyle/>
                    <a:p>
                      <a:pPr algn="l" fontAlgn="b">
                        <a:buNone/>
                      </a:pPr>
                      <a:r>
                        <a:rPr lang="en-US" sz="700" b="0" u="none" strike="noStrike" noProof="0" dirty="0">
                          <a:solidFill>
                            <a:srgbClr val="231F20"/>
                          </a:solidFill>
                          <a:effectLst/>
                        </a:rPr>
                        <a:t>RIS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46769764"/>
                  </a:ext>
                </a:extLst>
              </a:tr>
              <a:tr h="123104">
                <a:tc>
                  <a:txBody>
                    <a:bodyPr/>
                    <a:lstStyle/>
                    <a:p>
                      <a:pPr algn="l" fontAlgn="b">
                        <a:buNone/>
                      </a:pPr>
                      <a:r>
                        <a:rPr lang="en-US" sz="700" b="0" u="none" strike="noStrike" noProof="0" dirty="0">
                          <a:solidFill>
                            <a:srgbClr val="231F20"/>
                          </a:solidFill>
                          <a:effectLst/>
                        </a:rPr>
                        <a:t>PAL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3175" cap="flat" cmpd="sng" algn="ctr">
                      <a:solidFill>
                        <a:schemeClr val="accent3"/>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877584084"/>
                  </a:ext>
                </a:extLst>
              </a:tr>
              <a:tr h="123104">
                <a:tc>
                  <a:txBody>
                    <a:bodyPr/>
                    <a:lstStyle/>
                    <a:p>
                      <a:pPr algn="l" fontAlgn="b">
                        <a:buNone/>
                      </a:pPr>
                      <a:r>
                        <a:rPr lang="en-US" sz="700" b="0" u="none" strike="noStrike" noProof="0" dirty="0">
                          <a:solidFill>
                            <a:srgbClr val="231F20"/>
                          </a:solidFill>
                          <a:effectLst/>
                        </a:rPr>
                        <a:t>AMI </a:t>
                      </a:r>
                      <a:endParaRPr lang="en-US" sz="700" b="0" i="0" u="none" strike="noStrike" noProof="0" dirty="0">
                        <a:solidFill>
                          <a:srgbClr val="231F20"/>
                        </a:solidFill>
                        <a:effectLst/>
                        <a:latin typeface="+mn-lt"/>
                      </a:endParaRPr>
                    </a:p>
                  </a:txBody>
                  <a:tcPr marL="7620" marR="7620" marT="7620" marB="0" anchor="b">
                    <a:lnL w="12700" cmpd="sng">
                      <a:noFill/>
                    </a:lnL>
                    <a:lnR w="12700" cmpd="sng">
                      <a:noFill/>
                    </a:lnR>
                    <a:lnT w="3175" cap="flat" cmpd="sng" algn="ctr">
                      <a:solidFill>
                        <a:schemeClr val="accent3"/>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664732559"/>
                  </a:ext>
                </a:extLst>
              </a:tr>
            </a:tbl>
          </a:graphicData>
        </a:graphic>
      </p:graphicFrame>
      <p:graphicFrame>
        <p:nvGraphicFramePr>
          <p:cNvPr id="19" name="Chart 18">
            <a:extLst>
              <a:ext uri="{FF2B5EF4-FFF2-40B4-BE49-F238E27FC236}">
                <a16:creationId xmlns:a16="http://schemas.microsoft.com/office/drawing/2014/main" id="{DAC3DBDC-0B18-540B-6ADE-9688BA94F68D}"/>
              </a:ext>
            </a:extLst>
          </p:cNvPr>
          <p:cNvGraphicFramePr/>
          <p:nvPr/>
        </p:nvGraphicFramePr>
        <p:xfrm>
          <a:off x="5698782" y="1950126"/>
          <a:ext cx="1479893" cy="3111191"/>
        </p:xfrm>
        <a:graphic>
          <a:graphicData uri="http://schemas.openxmlformats.org/drawingml/2006/chart">
            <c:chart xmlns:c="http://schemas.openxmlformats.org/drawingml/2006/chart" xmlns:r="http://schemas.openxmlformats.org/officeDocument/2006/relationships" r:id="rId5"/>
          </a:graphicData>
        </a:graphic>
      </p:graphicFrame>
      <p:grpSp>
        <p:nvGrpSpPr>
          <p:cNvPr id="20" name="Group 19">
            <a:extLst>
              <a:ext uri="{FF2B5EF4-FFF2-40B4-BE49-F238E27FC236}">
                <a16:creationId xmlns:a16="http://schemas.microsoft.com/office/drawing/2014/main" id="{A3504975-9433-C3CF-57BA-B9F514F79BC4}"/>
              </a:ext>
            </a:extLst>
          </p:cNvPr>
          <p:cNvGrpSpPr/>
          <p:nvPr/>
        </p:nvGrpSpPr>
        <p:grpSpPr>
          <a:xfrm>
            <a:off x="5767121" y="5216034"/>
            <a:ext cx="1173772" cy="277892"/>
            <a:chOff x="2463994" y="5127472"/>
            <a:chExt cx="1328349" cy="277892"/>
          </a:xfrm>
        </p:grpSpPr>
        <p:sp>
          <p:nvSpPr>
            <p:cNvPr id="22" name="TextBox 21">
              <a:extLst>
                <a:ext uri="{FF2B5EF4-FFF2-40B4-BE49-F238E27FC236}">
                  <a16:creationId xmlns:a16="http://schemas.microsoft.com/office/drawing/2014/main" id="{B59E2AF8-052F-EC57-AA90-1E1AD9A0011A}"/>
                </a:ext>
              </a:extLst>
            </p:cNvPr>
            <p:cNvSpPr txBox="1"/>
            <p:nvPr/>
          </p:nvSpPr>
          <p:spPr>
            <a:xfrm>
              <a:off x="3203263" y="5127472"/>
              <a:ext cx="589080" cy="268757"/>
            </a:xfrm>
            <a:prstGeom prst="rect">
              <a:avLst/>
            </a:prstGeom>
          </p:spPr>
          <p:txBody>
            <a:bodyPr vert="horz" wrap="non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333333"/>
                  </a:solidFill>
                  <a:effectLst/>
                  <a:uLnTx/>
                  <a:uFillTx/>
                  <a:latin typeface="Arial"/>
                  <a:ea typeface="+mn-ea"/>
                  <a:cs typeface="Arial" charset="0"/>
                </a:rPr>
                <a:t>Favours </a:t>
              </a:r>
              <a:br>
                <a:rPr kumimoji="0" lang="en-US" sz="900" b="1" i="0" u="none" strike="noStrike" kern="0" cap="none" spc="0" normalizeH="0" baseline="0" noProof="0" dirty="0">
                  <a:ln>
                    <a:noFill/>
                  </a:ln>
                  <a:solidFill>
                    <a:srgbClr val="333333"/>
                  </a:solidFill>
                  <a:effectLst/>
                  <a:uLnTx/>
                  <a:uFillTx/>
                  <a:latin typeface="Arial"/>
                  <a:ea typeface="+mn-ea"/>
                  <a:cs typeface="Arial" charset="0"/>
                </a:rPr>
              </a:br>
              <a:r>
                <a:rPr kumimoji="0" lang="en-US" sz="900" b="1" i="0" u="none" strike="noStrike" kern="0" cap="none" spc="0" normalizeH="0" baseline="0" noProof="0" dirty="0">
                  <a:ln>
                    <a:noFill/>
                  </a:ln>
                  <a:solidFill>
                    <a:srgbClr val="333333"/>
                  </a:solidFill>
                  <a:effectLst/>
                  <a:uLnTx/>
                  <a:uFillTx/>
                  <a:latin typeface="Arial"/>
                  <a:ea typeface="+mn-ea"/>
                  <a:cs typeface="Arial" charset="0"/>
                </a:rPr>
                <a:t>placebo</a:t>
              </a:r>
            </a:p>
          </p:txBody>
        </p:sp>
        <p:sp>
          <p:nvSpPr>
            <p:cNvPr id="23" name="TextBox 22">
              <a:extLst>
                <a:ext uri="{FF2B5EF4-FFF2-40B4-BE49-F238E27FC236}">
                  <a16:creationId xmlns:a16="http://schemas.microsoft.com/office/drawing/2014/main" id="{4A5EC2A7-5EED-CC91-99D6-10C3FB056BE3}"/>
                </a:ext>
              </a:extLst>
            </p:cNvPr>
            <p:cNvSpPr txBox="1"/>
            <p:nvPr/>
          </p:nvSpPr>
          <p:spPr>
            <a:xfrm>
              <a:off x="2463994" y="5136607"/>
              <a:ext cx="589080" cy="268757"/>
            </a:xfrm>
            <a:prstGeom prst="rect">
              <a:avLst/>
            </a:prstGeom>
          </p:spPr>
          <p:txBody>
            <a:bodyPr vert="horz" wrap="non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333333"/>
                  </a:solidFill>
                  <a:effectLst/>
                  <a:uLnTx/>
                  <a:uFillTx/>
                  <a:latin typeface="Arial"/>
                  <a:ea typeface="+mn-ea"/>
                  <a:cs typeface="Arial" charset="0"/>
                </a:rPr>
                <a:t>Favours </a:t>
              </a:r>
              <a:br>
                <a:rPr kumimoji="0" lang="en-US" sz="900" b="1" i="0" u="none" strike="noStrike" kern="0" cap="none" spc="0" normalizeH="0" baseline="0" noProof="0" dirty="0">
                  <a:ln>
                    <a:noFill/>
                  </a:ln>
                  <a:solidFill>
                    <a:srgbClr val="333333"/>
                  </a:solidFill>
                  <a:effectLst/>
                  <a:uLnTx/>
                  <a:uFillTx/>
                  <a:latin typeface="Arial"/>
                  <a:ea typeface="+mn-ea"/>
                  <a:cs typeface="Arial" charset="0"/>
                </a:rPr>
              </a:br>
              <a:r>
                <a:rPr kumimoji="0" lang="en-US" sz="900" b="1" i="0" u="none" strike="noStrike" kern="0" cap="none" spc="0" normalizeH="0" baseline="0" noProof="0" dirty="0">
                  <a:ln>
                    <a:noFill/>
                  </a:ln>
                  <a:solidFill>
                    <a:srgbClr val="333333"/>
                  </a:solidFill>
                  <a:effectLst/>
                  <a:uLnTx/>
                  <a:uFillTx/>
                  <a:latin typeface="Arial"/>
                  <a:ea typeface="+mn-ea"/>
                  <a:cs typeface="Arial" charset="0"/>
                </a:rPr>
                <a:t>comparator</a:t>
              </a:r>
            </a:p>
          </p:txBody>
        </p:sp>
      </p:grpSp>
      <p:grpSp>
        <p:nvGrpSpPr>
          <p:cNvPr id="27" name="Group 26">
            <a:extLst>
              <a:ext uri="{FF2B5EF4-FFF2-40B4-BE49-F238E27FC236}">
                <a16:creationId xmlns:a16="http://schemas.microsoft.com/office/drawing/2014/main" id="{5540752D-7E02-2B19-FE1B-41C529806B79}"/>
              </a:ext>
            </a:extLst>
          </p:cNvPr>
          <p:cNvGrpSpPr/>
          <p:nvPr/>
        </p:nvGrpSpPr>
        <p:grpSpPr>
          <a:xfrm>
            <a:off x="6055717" y="5144363"/>
            <a:ext cx="763159" cy="0"/>
            <a:chOff x="1256400" y="5223755"/>
            <a:chExt cx="763159" cy="0"/>
          </a:xfrm>
        </p:grpSpPr>
        <p:cxnSp>
          <p:nvCxnSpPr>
            <p:cNvPr id="31" name="Straight Arrow Connector 30">
              <a:extLst>
                <a:ext uri="{FF2B5EF4-FFF2-40B4-BE49-F238E27FC236}">
                  <a16:creationId xmlns:a16="http://schemas.microsoft.com/office/drawing/2014/main" id="{D7DF181F-AFB8-6A08-2B74-A9058E92AEF6}"/>
                </a:ext>
              </a:extLst>
            </p:cNvPr>
            <p:cNvCxnSpPr>
              <a:cxnSpLocks/>
            </p:cNvCxnSpPr>
            <p:nvPr/>
          </p:nvCxnSpPr>
          <p:spPr>
            <a:xfrm>
              <a:off x="1674732" y="5223755"/>
              <a:ext cx="344827" cy="0"/>
            </a:xfrm>
            <a:prstGeom prst="straightConnector1">
              <a:avLst/>
            </a:prstGeom>
            <a:noFill/>
            <a:ln w="12700" cap="flat" cmpd="sng" algn="ctr">
              <a:solidFill>
                <a:srgbClr val="333333"/>
              </a:solidFill>
              <a:prstDash val="solid"/>
              <a:tailEnd type="triangle"/>
            </a:ln>
            <a:effectLst/>
          </p:spPr>
        </p:cxnSp>
        <p:cxnSp>
          <p:nvCxnSpPr>
            <p:cNvPr id="33" name="Straight Arrow Connector 32">
              <a:extLst>
                <a:ext uri="{FF2B5EF4-FFF2-40B4-BE49-F238E27FC236}">
                  <a16:creationId xmlns:a16="http://schemas.microsoft.com/office/drawing/2014/main" id="{BEF5EC37-8718-79BC-040F-C307449AB4A6}"/>
                </a:ext>
              </a:extLst>
            </p:cNvPr>
            <p:cNvCxnSpPr>
              <a:cxnSpLocks/>
            </p:cNvCxnSpPr>
            <p:nvPr/>
          </p:nvCxnSpPr>
          <p:spPr>
            <a:xfrm flipH="1">
              <a:off x="1256400" y="5223755"/>
              <a:ext cx="344827" cy="0"/>
            </a:xfrm>
            <a:prstGeom prst="straightConnector1">
              <a:avLst/>
            </a:prstGeom>
            <a:noFill/>
            <a:ln w="12700" cap="flat" cmpd="sng" algn="ctr">
              <a:solidFill>
                <a:srgbClr val="333333"/>
              </a:solidFill>
              <a:prstDash val="solid"/>
              <a:tailEnd type="triangle"/>
            </a:ln>
            <a:effectLst/>
          </p:spPr>
        </p:cxnSp>
      </p:grpSp>
      <p:grpSp>
        <p:nvGrpSpPr>
          <p:cNvPr id="34" name="Group 33">
            <a:extLst>
              <a:ext uri="{FF2B5EF4-FFF2-40B4-BE49-F238E27FC236}">
                <a16:creationId xmlns:a16="http://schemas.microsoft.com/office/drawing/2014/main" id="{62EF2E3B-53E0-6DAC-60BD-993A7FA350F6}"/>
              </a:ext>
            </a:extLst>
          </p:cNvPr>
          <p:cNvGrpSpPr/>
          <p:nvPr/>
        </p:nvGrpSpPr>
        <p:grpSpPr>
          <a:xfrm>
            <a:off x="7566063" y="5219748"/>
            <a:ext cx="1173772" cy="277892"/>
            <a:chOff x="2463994" y="5127472"/>
            <a:chExt cx="1328349" cy="277892"/>
          </a:xfrm>
        </p:grpSpPr>
        <p:sp>
          <p:nvSpPr>
            <p:cNvPr id="36" name="TextBox 35">
              <a:extLst>
                <a:ext uri="{FF2B5EF4-FFF2-40B4-BE49-F238E27FC236}">
                  <a16:creationId xmlns:a16="http://schemas.microsoft.com/office/drawing/2014/main" id="{61E1E803-1AAE-9C8F-44E7-951BAFB22830}"/>
                </a:ext>
              </a:extLst>
            </p:cNvPr>
            <p:cNvSpPr txBox="1"/>
            <p:nvPr/>
          </p:nvSpPr>
          <p:spPr>
            <a:xfrm>
              <a:off x="3203263" y="5127472"/>
              <a:ext cx="589080" cy="268757"/>
            </a:xfrm>
            <a:prstGeom prst="rect">
              <a:avLst/>
            </a:prstGeom>
          </p:spPr>
          <p:txBody>
            <a:bodyPr vert="horz" wrap="non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333333"/>
                  </a:solidFill>
                  <a:effectLst/>
                  <a:uLnTx/>
                  <a:uFillTx/>
                  <a:latin typeface="Arial"/>
                  <a:ea typeface="+mn-ea"/>
                  <a:cs typeface="Arial" charset="0"/>
                </a:rPr>
                <a:t>Favours </a:t>
              </a:r>
              <a:br>
                <a:rPr kumimoji="0" lang="en-US" sz="900" b="1" i="0" u="none" strike="noStrike" kern="0" cap="none" spc="0" normalizeH="0" baseline="0" noProof="0" dirty="0">
                  <a:ln>
                    <a:noFill/>
                  </a:ln>
                  <a:solidFill>
                    <a:srgbClr val="333333"/>
                  </a:solidFill>
                  <a:effectLst/>
                  <a:uLnTx/>
                  <a:uFillTx/>
                  <a:latin typeface="Arial"/>
                  <a:ea typeface="+mn-ea"/>
                  <a:cs typeface="Arial" charset="0"/>
                </a:rPr>
              </a:br>
              <a:r>
                <a:rPr kumimoji="0" lang="en-US" sz="900" b="1" i="0" u="none" strike="noStrike" kern="0" cap="none" spc="0" normalizeH="0" baseline="0" noProof="0" dirty="0">
                  <a:ln>
                    <a:noFill/>
                  </a:ln>
                  <a:solidFill>
                    <a:srgbClr val="333333"/>
                  </a:solidFill>
                  <a:effectLst/>
                  <a:uLnTx/>
                  <a:uFillTx/>
                  <a:latin typeface="Arial"/>
                  <a:ea typeface="+mn-ea"/>
                  <a:cs typeface="Arial" charset="0"/>
                </a:rPr>
                <a:t>placebo</a:t>
              </a:r>
            </a:p>
          </p:txBody>
        </p:sp>
        <p:sp>
          <p:nvSpPr>
            <p:cNvPr id="39" name="TextBox 38">
              <a:extLst>
                <a:ext uri="{FF2B5EF4-FFF2-40B4-BE49-F238E27FC236}">
                  <a16:creationId xmlns:a16="http://schemas.microsoft.com/office/drawing/2014/main" id="{BEA6D6FD-1C0A-79D4-05C4-BBFC1DE42703}"/>
                </a:ext>
              </a:extLst>
            </p:cNvPr>
            <p:cNvSpPr txBox="1"/>
            <p:nvPr/>
          </p:nvSpPr>
          <p:spPr>
            <a:xfrm>
              <a:off x="2463994" y="5136607"/>
              <a:ext cx="589080" cy="268757"/>
            </a:xfrm>
            <a:prstGeom prst="rect">
              <a:avLst/>
            </a:prstGeom>
          </p:spPr>
          <p:txBody>
            <a:bodyPr vert="horz" wrap="non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333333"/>
                  </a:solidFill>
                  <a:effectLst/>
                  <a:uLnTx/>
                  <a:uFillTx/>
                  <a:latin typeface="Arial"/>
                  <a:ea typeface="+mn-ea"/>
                  <a:cs typeface="Arial" charset="0"/>
                </a:rPr>
                <a:t>Favours </a:t>
              </a:r>
              <a:br>
                <a:rPr kumimoji="0" lang="en-US" sz="900" b="1" i="0" u="none" strike="noStrike" kern="0" cap="none" spc="0" normalizeH="0" baseline="0" noProof="0" dirty="0">
                  <a:ln>
                    <a:noFill/>
                  </a:ln>
                  <a:solidFill>
                    <a:srgbClr val="333333"/>
                  </a:solidFill>
                  <a:effectLst/>
                  <a:uLnTx/>
                  <a:uFillTx/>
                  <a:latin typeface="Arial"/>
                  <a:ea typeface="+mn-ea"/>
                  <a:cs typeface="Arial" charset="0"/>
                </a:rPr>
              </a:br>
              <a:r>
                <a:rPr kumimoji="0" lang="en-US" sz="900" b="1" i="0" u="none" strike="noStrike" kern="0" cap="none" spc="0" normalizeH="0" baseline="0" noProof="0" dirty="0">
                  <a:ln>
                    <a:noFill/>
                  </a:ln>
                  <a:solidFill>
                    <a:srgbClr val="333333"/>
                  </a:solidFill>
                  <a:effectLst/>
                  <a:uLnTx/>
                  <a:uFillTx/>
                  <a:latin typeface="Arial"/>
                  <a:ea typeface="+mn-ea"/>
                  <a:cs typeface="Arial" charset="0"/>
                </a:rPr>
                <a:t>comparator</a:t>
              </a:r>
            </a:p>
          </p:txBody>
        </p:sp>
      </p:grpSp>
      <p:grpSp>
        <p:nvGrpSpPr>
          <p:cNvPr id="40" name="Group 39">
            <a:extLst>
              <a:ext uri="{FF2B5EF4-FFF2-40B4-BE49-F238E27FC236}">
                <a16:creationId xmlns:a16="http://schemas.microsoft.com/office/drawing/2014/main" id="{B61FF925-1E6E-2092-FC64-5FE738E60485}"/>
              </a:ext>
            </a:extLst>
          </p:cNvPr>
          <p:cNvGrpSpPr/>
          <p:nvPr/>
        </p:nvGrpSpPr>
        <p:grpSpPr>
          <a:xfrm>
            <a:off x="7716411" y="5144244"/>
            <a:ext cx="763159" cy="0"/>
            <a:chOff x="1256400" y="5223755"/>
            <a:chExt cx="763159" cy="0"/>
          </a:xfrm>
        </p:grpSpPr>
        <p:cxnSp>
          <p:nvCxnSpPr>
            <p:cNvPr id="41" name="Straight Arrow Connector 40">
              <a:extLst>
                <a:ext uri="{FF2B5EF4-FFF2-40B4-BE49-F238E27FC236}">
                  <a16:creationId xmlns:a16="http://schemas.microsoft.com/office/drawing/2014/main" id="{01247234-B2D6-E35A-BD2F-B29EDD6F4190}"/>
                </a:ext>
              </a:extLst>
            </p:cNvPr>
            <p:cNvCxnSpPr>
              <a:cxnSpLocks/>
            </p:cNvCxnSpPr>
            <p:nvPr/>
          </p:nvCxnSpPr>
          <p:spPr>
            <a:xfrm>
              <a:off x="1674732" y="5223755"/>
              <a:ext cx="344827" cy="0"/>
            </a:xfrm>
            <a:prstGeom prst="straightConnector1">
              <a:avLst/>
            </a:prstGeom>
            <a:noFill/>
            <a:ln w="12700" cap="flat" cmpd="sng" algn="ctr">
              <a:solidFill>
                <a:srgbClr val="333333"/>
              </a:solidFill>
              <a:prstDash val="solid"/>
              <a:tailEnd type="triangle"/>
            </a:ln>
            <a:effectLst/>
          </p:spPr>
        </p:cxnSp>
        <p:cxnSp>
          <p:nvCxnSpPr>
            <p:cNvPr id="42" name="Straight Arrow Connector 41">
              <a:extLst>
                <a:ext uri="{FF2B5EF4-FFF2-40B4-BE49-F238E27FC236}">
                  <a16:creationId xmlns:a16="http://schemas.microsoft.com/office/drawing/2014/main" id="{9756852F-7B6F-71E1-1EC8-04FF6A2ACB8A}"/>
                </a:ext>
              </a:extLst>
            </p:cNvPr>
            <p:cNvCxnSpPr>
              <a:cxnSpLocks/>
            </p:cNvCxnSpPr>
            <p:nvPr/>
          </p:nvCxnSpPr>
          <p:spPr>
            <a:xfrm flipH="1">
              <a:off x="1256400" y="5223755"/>
              <a:ext cx="344827" cy="0"/>
            </a:xfrm>
            <a:prstGeom prst="straightConnector1">
              <a:avLst/>
            </a:prstGeom>
            <a:noFill/>
            <a:ln w="12700" cap="flat" cmpd="sng" algn="ctr">
              <a:solidFill>
                <a:srgbClr val="333333"/>
              </a:solidFill>
              <a:prstDash val="solid"/>
              <a:tailEnd type="triangle"/>
            </a:ln>
            <a:effectLst/>
          </p:spPr>
        </p:cxnSp>
      </p:grpSp>
      <p:graphicFrame>
        <p:nvGraphicFramePr>
          <p:cNvPr id="11" name="Table 7">
            <a:extLst>
              <a:ext uri="{FF2B5EF4-FFF2-40B4-BE49-F238E27FC236}">
                <a16:creationId xmlns:a16="http://schemas.microsoft.com/office/drawing/2014/main" id="{2F429F3F-8B5D-E53C-862F-D2EAA3E93068}"/>
              </a:ext>
            </a:extLst>
          </p:cNvPr>
          <p:cNvGraphicFramePr>
            <a:graphicFrameLocks noGrp="1"/>
          </p:cNvGraphicFramePr>
          <p:nvPr/>
        </p:nvGraphicFramePr>
        <p:xfrm>
          <a:off x="671250" y="1794409"/>
          <a:ext cx="1406279" cy="3012180"/>
        </p:xfrm>
        <a:graphic>
          <a:graphicData uri="http://schemas.openxmlformats.org/drawingml/2006/table">
            <a:tbl>
              <a:tblPr>
                <a:tableStyleId>{7DF18680-E054-41AD-8BC1-D1AEF772440D}</a:tableStyleId>
              </a:tblPr>
              <a:tblGrid>
                <a:gridCol w="1406279">
                  <a:extLst>
                    <a:ext uri="{9D8B030D-6E8A-4147-A177-3AD203B41FA5}">
                      <a16:colId xmlns:a16="http://schemas.microsoft.com/office/drawing/2014/main" val="4244673697"/>
                    </a:ext>
                  </a:extLst>
                </a:gridCol>
              </a:tblGrid>
              <a:tr h="144000">
                <a:tc>
                  <a:txBody>
                    <a:bodyPr/>
                    <a:lstStyle>
                      <a:lvl1pPr marL="0" algn="l" defTabSz="914400" rtl="0" eaLnBrk="1" latinLnBrk="0" hangingPunct="1">
                        <a:defRPr sz="1800" kern="1200">
                          <a:solidFill>
                            <a:schemeClr val="dk1"/>
                          </a:solidFill>
                          <a:latin typeface="Arial"/>
                        </a:defRPr>
                      </a:lvl1pPr>
                      <a:lvl2pPr marL="457200" algn="l" defTabSz="914400" rtl="0" eaLnBrk="1" latinLnBrk="0" hangingPunct="1">
                        <a:defRPr sz="1800" kern="1200">
                          <a:solidFill>
                            <a:schemeClr val="dk1"/>
                          </a:solidFill>
                          <a:latin typeface="Arial"/>
                        </a:defRPr>
                      </a:lvl2pPr>
                      <a:lvl3pPr marL="914400" algn="l" defTabSz="914400" rtl="0" eaLnBrk="1" latinLnBrk="0" hangingPunct="1">
                        <a:defRPr sz="1800" kern="1200">
                          <a:solidFill>
                            <a:schemeClr val="dk1"/>
                          </a:solidFill>
                          <a:latin typeface="Arial"/>
                        </a:defRPr>
                      </a:lvl3pPr>
                      <a:lvl4pPr marL="1371600" algn="l" defTabSz="914400" rtl="0" eaLnBrk="1" latinLnBrk="0" hangingPunct="1">
                        <a:defRPr sz="1800" kern="1200">
                          <a:solidFill>
                            <a:schemeClr val="dk1"/>
                          </a:solidFill>
                          <a:latin typeface="Arial"/>
                        </a:defRPr>
                      </a:lvl4pPr>
                      <a:lvl5pPr marL="1828800" algn="l" defTabSz="914400" rtl="0" eaLnBrk="1" latinLnBrk="0" hangingPunct="1">
                        <a:defRPr sz="1800" kern="1200">
                          <a:solidFill>
                            <a:schemeClr val="dk1"/>
                          </a:solidFill>
                          <a:latin typeface="Arial"/>
                        </a:defRPr>
                      </a:lvl5pPr>
                      <a:lvl6pPr marL="2286000" algn="l" defTabSz="914400" rtl="0" eaLnBrk="1" latinLnBrk="0" hangingPunct="1">
                        <a:defRPr sz="1800" kern="1200">
                          <a:solidFill>
                            <a:schemeClr val="dk1"/>
                          </a:solidFill>
                          <a:latin typeface="Arial"/>
                        </a:defRPr>
                      </a:lvl6pPr>
                      <a:lvl7pPr marL="2743200" algn="l" defTabSz="914400" rtl="0" eaLnBrk="1" latinLnBrk="0" hangingPunct="1">
                        <a:defRPr sz="1800" kern="1200">
                          <a:solidFill>
                            <a:schemeClr val="dk1"/>
                          </a:solidFill>
                          <a:latin typeface="Arial"/>
                        </a:defRPr>
                      </a:lvl7pPr>
                      <a:lvl8pPr marL="3200400" algn="l" defTabSz="914400" rtl="0" eaLnBrk="1" latinLnBrk="0" hangingPunct="1">
                        <a:defRPr sz="1800" kern="1200">
                          <a:solidFill>
                            <a:schemeClr val="dk1"/>
                          </a:solidFill>
                          <a:latin typeface="Arial"/>
                        </a:defRPr>
                      </a:lvl8pPr>
                      <a:lvl9pPr marL="3657600" algn="l" defTabSz="914400" rtl="0" eaLnBrk="1" latinLnBrk="0" hangingPunct="1">
                        <a:defRPr sz="1800" kern="1200">
                          <a:solidFill>
                            <a:schemeClr val="dk1"/>
                          </a:solidFill>
                          <a:latin typeface="Arial"/>
                        </a:defRPr>
                      </a:lvl9pPr>
                    </a:lstStyle>
                    <a:p>
                      <a:pPr marL="0" algn="ctr" defTabSz="914400" rtl="0" eaLnBrk="1" latinLnBrk="0" hangingPunct="1"/>
                      <a:r>
                        <a:rPr lang="en-US" sz="700" b="1" kern="1200" noProof="0" dirty="0">
                          <a:solidFill>
                            <a:schemeClr val="bg1"/>
                          </a:solidFill>
                        </a:rPr>
                        <a:t>Overall symptoms</a:t>
                      </a:r>
                      <a:endParaRPr lang="en-US" sz="700" b="1" kern="1200" noProof="0" dirty="0">
                        <a:solidFill>
                          <a:schemeClr val="bg1"/>
                        </a:solidFill>
                        <a:latin typeface="+mn-lt"/>
                        <a:ea typeface="+mn-ea"/>
                        <a:cs typeface="+mn-cs"/>
                      </a:endParaRPr>
                    </a:p>
                  </a:txBody>
                  <a:tcPr marL="0" marR="0" marT="24000" marB="24000">
                    <a:lnL w="12700" cmpd="sng">
                      <a:noFill/>
                    </a:lnL>
                    <a:lnR w="12700" cmpd="sng">
                      <a:noFill/>
                    </a:lnR>
                    <a:lnT w="12700" cmpd="sng">
                      <a:noFill/>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solidFill>
                      <a:schemeClr val="accent5"/>
                    </a:solidFill>
                  </a:tcPr>
                </a:tc>
                <a:extLst>
                  <a:ext uri="{0D108BD9-81ED-4DB2-BD59-A6C34878D82A}">
                    <a16:rowId xmlns:a16="http://schemas.microsoft.com/office/drawing/2014/main" val="3403649311"/>
                  </a:ext>
                </a:extLst>
              </a:tr>
              <a:tr h="72000">
                <a:tc>
                  <a:txBody>
                    <a:bodyPr/>
                    <a:lstStyle/>
                    <a:p>
                      <a:pPr algn="l" fontAlgn="b">
                        <a:buNone/>
                      </a:pPr>
                      <a:r>
                        <a:rPr lang="en-US" sz="700" b="0" u="none" strike="noStrike" noProof="0" dirty="0">
                          <a:solidFill>
                            <a:srgbClr val="000000"/>
                          </a:solidFill>
                          <a:effectLst/>
                        </a:rPr>
                        <a:t>CLO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25718086"/>
                  </a:ext>
                </a:extLst>
              </a:tr>
              <a:tr h="72000">
                <a:tc>
                  <a:txBody>
                    <a:bodyPr/>
                    <a:lstStyle/>
                    <a:p>
                      <a:pPr algn="l" fontAlgn="b">
                        <a:buNone/>
                      </a:pPr>
                      <a:r>
                        <a:rPr lang="en-US" sz="700" b="0" u="none" strike="noStrike" noProof="0" dirty="0">
                          <a:solidFill>
                            <a:srgbClr val="000000"/>
                          </a:solidFill>
                          <a:effectLst/>
                        </a:rPr>
                        <a:t>AMI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3835448"/>
                  </a:ext>
                </a:extLst>
              </a:tr>
              <a:tr h="72000">
                <a:tc>
                  <a:txBody>
                    <a:bodyPr/>
                    <a:lstStyle/>
                    <a:p>
                      <a:pPr algn="l" fontAlgn="b">
                        <a:buNone/>
                      </a:pPr>
                      <a:r>
                        <a:rPr lang="en-US" sz="700" b="0" u="none" strike="noStrike" noProof="0" dirty="0">
                          <a:solidFill>
                            <a:srgbClr val="000000"/>
                          </a:solidFill>
                          <a:effectLst/>
                        </a:rPr>
                        <a:t>SUL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845165230"/>
                  </a:ext>
                </a:extLst>
              </a:tr>
              <a:tr h="72000">
                <a:tc>
                  <a:txBody>
                    <a:bodyPr/>
                    <a:lstStyle/>
                    <a:p>
                      <a:pPr algn="l" fontAlgn="b">
                        <a:buNone/>
                      </a:pPr>
                      <a:r>
                        <a:rPr lang="en-US" sz="700" b="0" u="none" strike="noStrike" noProof="0" dirty="0">
                          <a:solidFill>
                            <a:srgbClr val="000000"/>
                          </a:solidFill>
                          <a:effectLst/>
                        </a:rPr>
                        <a:t>OLA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01650750"/>
                  </a:ext>
                </a:extLst>
              </a:tr>
              <a:tr h="72000">
                <a:tc>
                  <a:txBody>
                    <a:bodyPr/>
                    <a:lstStyle/>
                    <a:p>
                      <a:pPr algn="l" fontAlgn="b">
                        <a:buNone/>
                      </a:pPr>
                      <a:r>
                        <a:rPr lang="en-US" sz="700" b="0" u="none" strike="noStrike" noProof="0" dirty="0">
                          <a:solidFill>
                            <a:srgbClr val="000000"/>
                          </a:solidFill>
                          <a:effectLst/>
                        </a:rPr>
                        <a:t>ZOT</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4487597"/>
                  </a:ext>
                </a:extLst>
              </a:tr>
              <a:tr h="72000">
                <a:tc>
                  <a:txBody>
                    <a:bodyPr/>
                    <a:lstStyle/>
                    <a:p>
                      <a:pPr algn="l" fontAlgn="b">
                        <a:buNone/>
                      </a:pPr>
                      <a:r>
                        <a:rPr lang="en-US" sz="700" b="0" u="none" strike="noStrike" noProof="0" dirty="0">
                          <a:solidFill>
                            <a:srgbClr val="000000"/>
                          </a:solidFill>
                          <a:effectLst/>
                        </a:rPr>
                        <a:t>XAN</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397088050"/>
                  </a:ext>
                </a:extLst>
              </a:tr>
              <a:tr h="72000">
                <a:tc>
                  <a:txBody>
                    <a:bodyPr/>
                    <a:lstStyle/>
                    <a:p>
                      <a:pPr algn="l" fontAlgn="b">
                        <a:buNone/>
                      </a:pPr>
                      <a:r>
                        <a:rPr lang="en-US" sz="700" b="0" u="none" strike="noStrike" noProof="0" dirty="0">
                          <a:solidFill>
                            <a:srgbClr val="000000"/>
                          </a:solidFill>
                          <a:effectLst/>
                        </a:rPr>
                        <a:t>RIS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31825554"/>
                  </a:ext>
                </a:extLst>
              </a:tr>
              <a:tr h="72000">
                <a:tc>
                  <a:txBody>
                    <a:bodyPr/>
                    <a:lstStyle/>
                    <a:p>
                      <a:pPr algn="l" fontAlgn="b">
                        <a:buNone/>
                      </a:pPr>
                      <a:r>
                        <a:rPr lang="en-US" sz="700" b="0" u="none" strike="noStrike" noProof="0" dirty="0">
                          <a:solidFill>
                            <a:srgbClr val="000000"/>
                          </a:solidFill>
                          <a:effectLst/>
                        </a:rPr>
                        <a:t>PERP</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68524970"/>
                  </a:ext>
                </a:extLst>
              </a:tr>
              <a:tr h="72000">
                <a:tc>
                  <a:txBody>
                    <a:bodyPr/>
                    <a:lstStyle/>
                    <a:p>
                      <a:pPr algn="l" fontAlgn="b">
                        <a:buNone/>
                      </a:pPr>
                      <a:r>
                        <a:rPr lang="en-US" sz="700" b="0" u="none" strike="noStrike" noProof="0" dirty="0">
                          <a:solidFill>
                            <a:srgbClr val="000000"/>
                          </a:solidFill>
                          <a:effectLst/>
                        </a:rPr>
                        <a:t>PAL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0444387"/>
                  </a:ext>
                </a:extLst>
              </a:tr>
              <a:tr h="72000">
                <a:tc>
                  <a:txBody>
                    <a:bodyPr/>
                    <a:lstStyle/>
                    <a:p>
                      <a:pPr algn="l" fontAlgn="b">
                        <a:buNone/>
                      </a:pPr>
                      <a:r>
                        <a:rPr lang="en-US" sz="700" b="0" u="none" strike="noStrike" noProof="0" dirty="0">
                          <a:solidFill>
                            <a:srgbClr val="000000"/>
                          </a:solidFill>
                          <a:effectLst/>
                        </a:rPr>
                        <a:t>BLO</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59038665"/>
                  </a:ext>
                </a:extLst>
              </a:tr>
              <a:tr h="72000">
                <a:tc>
                  <a:txBody>
                    <a:bodyPr/>
                    <a:lstStyle/>
                    <a:p>
                      <a:pPr algn="l" fontAlgn="b">
                        <a:buNone/>
                      </a:pPr>
                      <a:r>
                        <a:rPr lang="en-US" sz="700" b="0" u="none" strike="noStrike" noProof="0" dirty="0">
                          <a:solidFill>
                            <a:srgbClr val="000000"/>
                          </a:solidFill>
                          <a:effectLst/>
                        </a:rPr>
                        <a:t>OLA-S</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59353981"/>
                  </a:ext>
                </a:extLst>
              </a:tr>
              <a:tr h="72000">
                <a:tc>
                  <a:txBody>
                    <a:bodyPr/>
                    <a:lstStyle/>
                    <a:p>
                      <a:pPr algn="l" fontAlgn="b">
                        <a:buNone/>
                      </a:pPr>
                      <a:r>
                        <a:rPr lang="en-US" sz="700" b="0" u="none" strike="noStrike" noProof="0" dirty="0">
                          <a:solidFill>
                            <a:srgbClr val="000000"/>
                          </a:solidFill>
                          <a:effectLst/>
                        </a:rPr>
                        <a:t>ARI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914695306"/>
                  </a:ext>
                </a:extLst>
              </a:tr>
              <a:tr h="72000">
                <a:tc>
                  <a:txBody>
                    <a:bodyPr/>
                    <a:lstStyle/>
                    <a:p>
                      <a:pPr algn="l" fontAlgn="b">
                        <a:buNone/>
                      </a:pPr>
                      <a:r>
                        <a:rPr lang="en-US" sz="700" b="0" u="none" strike="noStrike" noProof="0" dirty="0">
                          <a:solidFill>
                            <a:srgbClr val="000000"/>
                          </a:solidFill>
                          <a:effectLst/>
                        </a:rPr>
                        <a:t>HAL</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75089506"/>
                  </a:ext>
                </a:extLst>
              </a:tr>
              <a:tr h="72000">
                <a:tc>
                  <a:txBody>
                    <a:bodyPr/>
                    <a:lstStyle/>
                    <a:p>
                      <a:pPr algn="l" fontAlgn="b">
                        <a:buNone/>
                      </a:pPr>
                      <a:r>
                        <a:rPr lang="en-US" sz="700" b="0" u="none" strike="noStrike" noProof="0" dirty="0">
                          <a:solidFill>
                            <a:srgbClr val="000000"/>
                          </a:solidFill>
                          <a:effectLst/>
                        </a:rPr>
                        <a:t>PERO</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787249879"/>
                  </a:ext>
                </a:extLst>
              </a:tr>
              <a:tr h="72000">
                <a:tc>
                  <a:txBody>
                    <a:bodyPr/>
                    <a:lstStyle/>
                    <a:p>
                      <a:pPr algn="l" fontAlgn="b">
                        <a:buNone/>
                      </a:pPr>
                      <a:r>
                        <a:rPr lang="en-US" sz="700" b="0" u="none" strike="noStrike" noProof="0" dirty="0">
                          <a:solidFill>
                            <a:srgbClr val="000000"/>
                          </a:solidFill>
                          <a:effectLst/>
                        </a:rPr>
                        <a:t>QUE</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4423422"/>
                  </a:ext>
                </a:extLst>
              </a:tr>
              <a:tr h="72000">
                <a:tc>
                  <a:txBody>
                    <a:bodyPr/>
                    <a:lstStyle/>
                    <a:p>
                      <a:pPr algn="l" fontAlgn="b">
                        <a:buNone/>
                      </a:pPr>
                      <a:r>
                        <a:rPr lang="en-US" sz="700" b="0" u="none" strike="noStrike" noProof="0" dirty="0">
                          <a:solidFill>
                            <a:srgbClr val="000000"/>
                          </a:solidFill>
                          <a:effectLst/>
                        </a:rPr>
                        <a:t>SER</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441176698"/>
                  </a:ext>
                </a:extLst>
              </a:tr>
              <a:tr h="72000">
                <a:tc>
                  <a:txBody>
                    <a:bodyPr/>
                    <a:lstStyle/>
                    <a:p>
                      <a:pPr algn="l" fontAlgn="b">
                        <a:buNone/>
                      </a:pPr>
                      <a:r>
                        <a:rPr lang="en-US" sz="700" b="0" u="none" strike="noStrike" noProof="0" dirty="0">
                          <a:solidFill>
                            <a:srgbClr val="000000"/>
                          </a:solidFill>
                          <a:effectLst/>
                        </a:rPr>
                        <a:t>ASE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748316862"/>
                  </a:ext>
                </a:extLst>
              </a:tr>
              <a:tr h="72000">
                <a:tc>
                  <a:txBody>
                    <a:bodyPr/>
                    <a:lstStyle/>
                    <a:p>
                      <a:pPr algn="l" fontAlgn="b">
                        <a:buNone/>
                      </a:pPr>
                      <a:r>
                        <a:rPr lang="en-US" sz="700" b="0" u="none" strike="noStrike" noProof="0" dirty="0">
                          <a:solidFill>
                            <a:srgbClr val="000000"/>
                          </a:solidFill>
                          <a:effectLst/>
                        </a:rPr>
                        <a:t>ZIP</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4104655126"/>
                  </a:ext>
                </a:extLst>
              </a:tr>
              <a:tr h="72000">
                <a:tc>
                  <a:txBody>
                    <a:bodyPr/>
                    <a:lstStyle/>
                    <a:p>
                      <a:pPr algn="l" fontAlgn="b">
                        <a:buNone/>
                      </a:pPr>
                      <a:r>
                        <a:rPr lang="en-US" sz="700" b="0" u="none" strike="noStrike" noProof="0" dirty="0">
                          <a:solidFill>
                            <a:srgbClr val="000000"/>
                          </a:solidFill>
                          <a:effectLst/>
                        </a:rPr>
                        <a:t>CHL</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26076447"/>
                  </a:ext>
                </a:extLst>
              </a:tr>
              <a:tr h="72000">
                <a:tc>
                  <a:txBody>
                    <a:bodyPr/>
                    <a:lstStyle/>
                    <a:p>
                      <a:pPr algn="l" fontAlgn="b">
                        <a:buNone/>
                      </a:pPr>
                      <a:r>
                        <a:rPr lang="en-US" sz="700" b="0" u="none" strike="noStrike" noProof="0" dirty="0">
                          <a:solidFill>
                            <a:srgbClr val="000000"/>
                          </a:solidFill>
                          <a:effectLst/>
                        </a:rPr>
                        <a:t>LUR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591674067"/>
                  </a:ext>
                </a:extLst>
              </a:tr>
              <a:tr h="72000">
                <a:tc>
                  <a:txBody>
                    <a:bodyPr/>
                    <a:lstStyle/>
                    <a:p>
                      <a:pPr algn="l" fontAlgn="b">
                        <a:buNone/>
                      </a:pPr>
                      <a:r>
                        <a:rPr lang="en-US" sz="700" b="0" u="none" strike="noStrike" noProof="0" dirty="0">
                          <a:solidFill>
                            <a:srgbClr val="000000"/>
                          </a:solidFill>
                          <a:effectLst/>
                        </a:rPr>
                        <a:t>CAR</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28303495"/>
                  </a:ext>
                </a:extLst>
              </a:tr>
              <a:tr h="72000">
                <a:tc>
                  <a:txBody>
                    <a:bodyPr/>
                    <a:lstStyle/>
                    <a:p>
                      <a:pPr algn="l" fontAlgn="b">
                        <a:buNone/>
                      </a:pPr>
                      <a:r>
                        <a:rPr lang="en-US" sz="700" b="0" u="none" strike="noStrike" noProof="0" dirty="0">
                          <a:solidFill>
                            <a:srgbClr val="000000"/>
                          </a:solidFill>
                          <a:effectLst/>
                        </a:rPr>
                        <a:t>ILO</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619963749"/>
                  </a:ext>
                </a:extLst>
              </a:tr>
              <a:tr h="72000">
                <a:tc>
                  <a:txBody>
                    <a:bodyPr/>
                    <a:lstStyle/>
                    <a:p>
                      <a:pPr algn="l" fontAlgn="b">
                        <a:buNone/>
                      </a:pPr>
                      <a:r>
                        <a:rPr lang="en-US" sz="700" b="0" u="none" strike="noStrike" noProof="0" dirty="0">
                          <a:solidFill>
                            <a:srgbClr val="000000"/>
                          </a:solidFill>
                          <a:effectLst/>
                        </a:rPr>
                        <a:t>BRE </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563339294"/>
                  </a:ext>
                </a:extLst>
              </a:tr>
              <a:tr h="72000">
                <a:tc>
                  <a:txBody>
                    <a:bodyPr/>
                    <a:lstStyle/>
                    <a:p>
                      <a:pPr algn="l" fontAlgn="b">
                        <a:buNone/>
                      </a:pPr>
                      <a:r>
                        <a:rPr lang="en-US" sz="700" b="0" u="none" strike="noStrike" noProof="0" dirty="0">
                          <a:solidFill>
                            <a:srgbClr val="000000"/>
                          </a:solidFill>
                          <a:effectLst/>
                        </a:rPr>
                        <a:t>LUM</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3175" cap="flat" cmpd="sng" algn="ctr">
                      <a:solidFill>
                        <a:schemeClr val="accent5"/>
                      </a:solid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631575032"/>
                  </a:ext>
                </a:extLst>
              </a:tr>
              <a:tr h="72000">
                <a:tc>
                  <a:txBody>
                    <a:bodyPr/>
                    <a:lstStyle/>
                    <a:p>
                      <a:pPr algn="l" fontAlgn="b">
                        <a:buNone/>
                      </a:pPr>
                      <a:r>
                        <a:rPr lang="en-US" sz="700" b="0" u="none" strike="noStrike" noProof="0" dirty="0">
                          <a:solidFill>
                            <a:srgbClr val="000000"/>
                          </a:solidFill>
                          <a:effectLst/>
                        </a:rPr>
                        <a:t>Placebo</a:t>
                      </a:r>
                      <a:endParaRPr lang="en-US" sz="700" b="0" i="0" u="none" strike="noStrike" noProof="0" dirty="0">
                        <a:solidFill>
                          <a:srgbClr val="000000"/>
                        </a:solidFill>
                        <a:effectLst/>
                        <a:latin typeface="+mn-lt"/>
                      </a:endParaRPr>
                    </a:p>
                  </a:txBody>
                  <a:tcPr marL="9220" marR="9220" marT="7620" marB="0" anchor="b">
                    <a:lnL w="12700" cmpd="sng">
                      <a:noFill/>
                    </a:lnL>
                    <a:lnR w="12700" cmpd="sng">
                      <a:noFill/>
                    </a:lnR>
                    <a:lnT w="3175" cap="flat" cmpd="sng" algn="ctr">
                      <a:solidFill>
                        <a:schemeClr val="accent5"/>
                      </a:solidFill>
                      <a:prstDash val="solid"/>
                      <a:round/>
                      <a:headEnd type="none" w="med" len="med"/>
                      <a:tailEnd type="none" w="med" len="med"/>
                    </a:lnT>
                    <a:lnB w="12700" cmpd="sng">
                      <a:noFill/>
                    </a:lnB>
                    <a:lnTlToBr w="12700" cmpd="sng">
                      <a:noFill/>
                      <a:prstDash val="solid"/>
                    </a:lnTlToBr>
                    <a:lnBlToTr w="12700" cmpd="sng">
                      <a:noFill/>
                      <a:prstDash val="solid"/>
                    </a:lnBlToTr>
                  </a:tcPr>
                </a:tc>
                <a:extLst>
                  <a:ext uri="{0D108BD9-81ED-4DB2-BD59-A6C34878D82A}">
                    <a16:rowId xmlns:a16="http://schemas.microsoft.com/office/drawing/2014/main" val="1471845647"/>
                  </a:ext>
                </a:extLst>
              </a:tr>
            </a:tbl>
          </a:graphicData>
        </a:graphic>
      </p:graphicFrame>
      <p:cxnSp>
        <p:nvCxnSpPr>
          <p:cNvPr id="30" name="Straight Arrow Connector 29">
            <a:extLst>
              <a:ext uri="{FF2B5EF4-FFF2-40B4-BE49-F238E27FC236}">
                <a16:creationId xmlns:a16="http://schemas.microsoft.com/office/drawing/2014/main" id="{87EEDA84-4B39-DCCD-4957-83644FE0082E}"/>
              </a:ext>
            </a:extLst>
          </p:cNvPr>
          <p:cNvCxnSpPr>
            <a:cxnSpLocks/>
          </p:cNvCxnSpPr>
          <p:nvPr/>
        </p:nvCxnSpPr>
        <p:spPr>
          <a:xfrm>
            <a:off x="1593941" y="5140412"/>
            <a:ext cx="344827" cy="0"/>
          </a:xfrm>
          <a:prstGeom prst="straightConnector1">
            <a:avLst/>
          </a:prstGeom>
          <a:noFill/>
          <a:ln w="12700" cap="flat" cmpd="sng" algn="ctr">
            <a:solidFill>
              <a:srgbClr val="333333"/>
            </a:solidFill>
            <a:prstDash val="solid"/>
            <a:tailEnd type="triangle"/>
          </a:ln>
          <a:effectLst/>
        </p:spPr>
      </p:cxnSp>
      <p:cxnSp>
        <p:nvCxnSpPr>
          <p:cNvPr id="32" name="Straight Arrow Connector 31">
            <a:extLst>
              <a:ext uri="{FF2B5EF4-FFF2-40B4-BE49-F238E27FC236}">
                <a16:creationId xmlns:a16="http://schemas.microsoft.com/office/drawing/2014/main" id="{3ED969BC-C0CA-D9FE-B378-BB32B9E75A2F}"/>
              </a:ext>
            </a:extLst>
          </p:cNvPr>
          <p:cNvCxnSpPr>
            <a:cxnSpLocks/>
          </p:cNvCxnSpPr>
          <p:nvPr/>
        </p:nvCxnSpPr>
        <p:spPr>
          <a:xfrm flipH="1">
            <a:off x="1175609" y="5140412"/>
            <a:ext cx="344827" cy="0"/>
          </a:xfrm>
          <a:prstGeom prst="straightConnector1">
            <a:avLst/>
          </a:prstGeom>
          <a:noFill/>
          <a:ln w="12700" cap="flat" cmpd="sng" algn="ctr">
            <a:solidFill>
              <a:srgbClr val="333333"/>
            </a:solidFill>
            <a:prstDash val="solid"/>
            <a:tailEnd type="triangle"/>
          </a:ln>
          <a:effectLst/>
        </p:spPr>
      </p:cxnSp>
      <p:grpSp>
        <p:nvGrpSpPr>
          <p:cNvPr id="43" name="Group 42">
            <a:extLst>
              <a:ext uri="{FF2B5EF4-FFF2-40B4-BE49-F238E27FC236}">
                <a16:creationId xmlns:a16="http://schemas.microsoft.com/office/drawing/2014/main" id="{68C52B53-8FE9-797F-61F2-E5BD86272E0C}"/>
              </a:ext>
            </a:extLst>
          </p:cNvPr>
          <p:cNvGrpSpPr/>
          <p:nvPr/>
        </p:nvGrpSpPr>
        <p:grpSpPr>
          <a:xfrm>
            <a:off x="938515" y="5212605"/>
            <a:ext cx="1173772" cy="277892"/>
            <a:chOff x="2463994" y="5127472"/>
            <a:chExt cx="1328349" cy="277892"/>
          </a:xfrm>
        </p:grpSpPr>
        <p:sp>
          <p:nvSpPr>
            <p:cNvPr id="45" name="TextBox 44">
              <a:extLst>
                <a:ext uri="{FF2B5EF4-FFF2-40B4-BE49-F238E27FC236}">
                  <a16:creationId xmlns:a16="http://schemas.microsoft.com/office/drawing/2014/main" id="{77F5A5D2-2A67-8A03-8838-A5BEDA19E85C}"/>
                </a:ext>
              </a:extLst>
            </p:cNvPr>
            <p:cNvSpPr txBox="1"/>
            <p:nvPr/>
          </p:nvSpPr>
          <p:spPr>
            <a:xfrm>
              <a:off x="3203263" y="5127472"/>
              <a:ext cx="589080" cy="268757"/>
            </a:xfrm>
            <a:prstGeom prst="rect">
              <a:avLst/>
            </a:prstGeom>
          </p:spPr>
          <p:txBody>
            <a:bodyPr vert="horz" wrap="non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1A1A17"/>
                  </a:solidFill>
                  <a:effectLst/>
                  <a:uLnTx/>
                  <a:uFillTx/>
                  <a:latin typeface="Arial"/>
                  <a:ea typeface="+mn-ea"/>
                  <a:cs typeface="Arial" charset="0"/>
                </a:rPr>
                <a:t>Favours </a:t>
              </a:r>
              <a:br>
                <a:rPr kumimoji="0" lang="en-US" sz="900" b="1" i="0" u="none" strike="noStrike" kern="0" cap="none" spc="0" normalizeH="0" baseline="0" noProof="0" dirty="0">
                  <a:ln>
                    <a:noFill/>
                  </a:ln>
                  <a:solidFill>
                    <a:srgbClr val="1A1A17"/>
                  </a:solidFill>
                  <a:effectLst/>
                  <a:uLnTx/>
                  <a:uFillTx/>
                  <a:latin typeface="Arial"/>
                  <a:ea typeface="+mn-ea"/>
                  <a:cs typeface="Arial" charset="0"/>
                </a:rPr>
              </a:br>
              <a:r>
                <a:rPr kumimoji="0" lang="en-US" sz="900" b="1" i="0" u="none" strike="noStrike" kern="0" cap="none" spc="0" normalizeH="0" baseline="0" noProof="0" dirty="0">
                  <a:ln>
                    <a:noFill/>
                  </a:ln>
                  <a:solidFill>
                    <a:srgbClr val="1A1A17"/>
                  </a:solidFill>
                  <a:effectLst/>
                  <a:uLnTx/>
                  <a:uFillTx/>
                  <a:latin typeface="Arial"/>
                  <a:ea typeface="+mn-ea"/>
                  <a:cs typeface="Arial" charset="0"/>
                </a:rPr>
                <a:t>placebo</a:t>
              </a:r>
            </a:p>
          </p:txBody>
        </p:sp>
        <p:sp>
          <p:nvSpPr>
            <p:cNvPr id="47" name="TextBox 46">
              <a:extLst>
                <a:ext uri="{FF2B5EF4-FFF2-40B4-BE49-F238E27FC236}">
                  <a16:creationId xmlns:a16="http://schemas.microsoft.com/office/drawing/2014/main" id="{17611212-3371-E91D-35D0-99AADD322B5B}"/>
                </a:ext>
              </a:extLst>
            </p:cNvPr>
            <p:cNvSpPr txBox="1"/>
            <p:nvPr/>
          </p:nvSpPr>
          <p:spPr>
            <a:xfrm>
              <a:off x="2463994" y="5136607"/>
              <a:ext cx="589080" cy="268757"/>
            </a:xfrm>
            <a:prstGeom prst="rect">
              <a:avLst/>
            </a:prstGeom>
          </p:spPr>
          <p:txBody>
            <a:bodyPr vert="horz" wrap="none" lIns="121920" tIns="60960" rIns="121920" bIns="60960" rtlCol="0" anchor="ctr">
              <a:noAutofit/>
            </a:bodyPr>
            <a:lstStyle/>
            <a:p>
              <a:pPr marL="0" marR="0" lvl="0" indent="0" algn="ctr" defTabSz="1219170" rtl="0" eaLnBrk="1" fontAlgn="auto" latinLnBrk="0" hangingPunct="1">
                <a:lnSpc>
                  <a:spcPct val="100000"/>
                </a:lnSpc>
                <a:spcBef>
                  <a:spcPts val="0"/>
                </a:spcBef>
                <a:spcAft>
                  <a:spcPts val="0"/>
                </a:spcAft>
                <a:buClrTx/>
                <a:buSzTx/>
                <a:buFontTx/>
                <a:buNone/>
                <a:tabLst/>
                <a:defRPr/>
              </a:pPr>
              <a:r>
                <a:rPr kumimoji="0" lang="en-US" sz="900" b="1" i="0" u="none" strike="noStrike" kern="0" cap="none" spc="0" normalizeH="0" baseline="0" noProof="0" dirty="0">
                  <a:ln>
                    <a:noFill/>
                  </a:ln>
                  <a:solidFill>
                    <a:srgbClr val="1A1A17"/>
                  </a:solidFill>
                  <a:effectLst/>
                  <a:uLnTx/>
                  <a:uFillTx/>
                  <a:latin typeface="Arial"/>
                  <a:ea typeface="+mn-ea"/>
                  <a:cs typeface="Arial" charset="0"/>
                </a:rPr>
                <a:t>Favours </a:t>
              </a:r>
              <a:br>
                <a:rPr kumimoji="0" lang="en-US" sz="900" b="1" i="0" u="none" strike="noStrike" kern="0" cap="none" spc="0" normalizeH="0" baseline="0" noProof="0" dirty="0">
                  <a:ln>
                    <a:noFill/>
                  </a:ln>
                  <a:solidFill>
                    <a:srgbClr val="1A1A17"/>
                  </a:solidFill>
                  <a:effectLst/>
                  <a:uLnTx/>
                  <a:uFillTx/>
                  <a:latin typeface="Arial"/>
                  <a:ea typeface="+mn-ea"/>
                  <a:cs typeface="Arial" charset="0"/>
                </a:rPr>
              </a:br>
              <a:r>
                <a:rPr kumimoji="0" lang="en-US" sz="900" b="1" i="0" u="none" strike="noStrike" kern="0" cap="none" spc="0" normalizeH="0" baseline="0" noProof="0" dirty="0">
                  <a:ln>
                    <a:noFill/>
                  </a:ln>
                  <a:solidFill>
                    <a:srgbClr val="1A1A17"/>
                  </a:solidFill>
                  <a:effectLst/>
                  <a:uLnTx/>
                  <a:uFillTx/>
                  <a:latin typeface="Arial"/>
                  <a:ea typeface="+mn-ea"/>
                  <a:cs typeface="Arial" charset="0"/>
                </a:rPr>
                <a:t>comparator</a:t>
              </a:r>
            </a:p>
          </p:txBody>
        </p:sp>
      </p:grpSp>
      <p:graphicFrame>
        <p:nvGraphicFramePr>
          <p:cNvPr id="48" name="Chart 47">
            <a:extLst>
              <a:ext uri="{FF2B5EF4-FFF2-40B4-BE49-F238E27FC236}">
                <a16:creationId xmlns:a16="http://schemas.microsoft.com/office/drawing/2014/main" id="{791524E9-3C23-4923-8E9A-C71B4C20101E}"/>
              </a:ext>
            </a:extLst>
          </p:cNvPr>
          <p:cNvGraphicFramePr/>
          <p:nvPr/>
        </p:nvGraphicFramePr>
        <p:xfrm>
          <a:off x="986845" y="1665256"/>
          <a:ext cx="1135201" cy="3597326"/>
        </p:xfrm>
        <a:graphic>
          <a:graphicData uri="http://schemas.openxmlformats.org/drawingml/2006/chart">
            <c:chart xmlns:c="http://schemas.openxmlformats.org/drawingml/2006/chart" xmlns:r="http://schemas.openxmlformats.org/officeDocument/2006/relationships" r:id="rId6"/>
          </a:graphicData>
        </a:graphic>
      </p:graphicFrame>
      <p:graphicFrame>
        <p:nvGraphicFramePr>
          <p:cNvPr id="49" name="Chart 48">
            <a:extLst>
              <a:ext uri="{FF2B5EF4-FFF2-40B4-BE49-F238E27FC236}">
                <a16:creationId xmlns:a16="http://schemas.microsoft.com/office/drawing/2014/main" id="{317B2629-D623-25D5-27ED-D1617BE072D6}"/>
              </a:ext>
            </a:extLst>
          </p:cNvPr>
          <p:cNvGraphicFramePr/>
          <p:nvPr>
            <p:extLst>
              <p:ext uri="{D42A27DB-BD31-4B8C-83A1-F6EECF244321}">
                <p14:modId xmlns:p14="http://schemas.microsoft.com/office/powerpoint/2010/main" val="2994361376"/>
              </p:ext>
            </p:extLst>
          </p:nvPr>
        </p:nvGraphicFramePr>
        <p:xfrm>
          <a:off x="7470251" y="1952452"/>
          <a:ext cx="1479893" cy="3111191"/>
        </p:xfrm>
        <a:graphic>
          <a:graphicData uri="http://schemas.openxmlformats.org/drawingml/2006/chart">
            <c:chart xmlns:c="http://schemas.openxmlformats.org/drawingml/2006/chart" xmlns:r="http://schemas.openxmlformats.org/officeDocument/2006/relationships" r:id="rId7"/>
          </a:graphicData>
        </a:graphic>
      </p:graphicFrame>
      <p:sp>
        <p:nvSpPr>
          <p:cNvPr id="3" name="Isosceles Triangle 2">
            <a:extLst>
              <a:ext uri="{FF2B5EF4-FFF2-40B4-BE49-F238E27FC236}">
                <a16:creationId xmlns:a16="http://schemas.microsoft.com/office/drawing/2014/main" id="{A681DD97-6A62-C91B-E04C-7ED2C631FDF1}"/>
              </a:ext>
            </a:extLst>
          </p:cNvPr>
          <p:cNvSpPr/>
          <p:nvPr/>
        </p:nvSpPr>
        <p:spPr>
          <a:xfrm rot="5400000">
            <a:off x="8662120" y="4724502"/>
            <a:ext cx="72000" cy="72000"/>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
        <p:nvSpPr>
          <p:cNvPr id="8" name="Isosceles Triangle 7">
            <a:extLst>
              <a:ext uri="{FF2B5EF4-FFF2-40B4-BE49-F238E27FC236}">
                <a16:creationId xmlns:a16="http://schemas.microsoft.com/office/drawing/2014/main" id="{AE7FE21C-5E0D-576A-06DE-D58CF33C003E}"/>
              </a:ext>
            </a:extLst>
          </p:cNvPr>
          <p:cNvSpPr/>
          <p:nvPr/>
        </p:nvSpPr>
        <p:spPr>
          <a:xfrm rot="5400000">
            <a:off x="8580205" y="4427406"/>
            <a:ext cx="72000" cy="72000"/>
          </a:xfrm>
          <a:prstGeom prst="triangle">
            <a:avLst/>
          </a:prstGeom>
          <a:solidFill>
            <a:schemeClr val="tx1">
              <a:lumMod val="50000"/>
              <a:lumOff val="5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spTree>
    <p:extLst>
      <p:ext uri="{BB962C8B-B14F-4D97-AF65-F5344CB8AC3E}">
        <p14:creationId xmlns:p14="http://schemas.microsoft.com/office/powerpoint/2010/main" val="114012060"/>
      </p:ext>
    </p:extLst>
  </p:cSld>
  <p:clrMapOvr>
    <a:masterClrMapping/>
  </p:clrMapOvr>
</p:sld>
</file>

<file path=ppt/theme/theme1.xml><?xml version="1.0" encoding="utf-8"?>
<a:theme xmlns:a="http://schemas.openxmlformats.org/drawingml/2006/main" name="Neurotorium - PowerPoint-Skabelon - 2022-01-28">
  <a:themeElements>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Neurotorium - PowerPoint-Skabelon - Med slideeksempler" id="{B125BEC1-C9EF-40C8-ADC3-5EA0EC0C5B61}" vid="{3E446576-775D-4049-A944-33D0490B24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Override1.xml><?xml version="1.0" encoding="utf-8"?>
<a:themeOverride xmlns:a="http://schemas.openxmlformats.org/drawingml/2006/main">
  <a:clrScheme name="SCZ Masterclass 2025">
    <a:dk1>
      <a:srgbClr val="333333"/>
    </a:dk1>
    <a:lt1>
      <a:srgbClr val="FFFFFF"/>
    </a:lt1>
    <a:dk2>
      <a:srgbClr val="333333"/>
    </a:dk2>
    <a:lt2>
      <a:srgbClr val="FFFFFF"/>
    </a:lt2>
    <a:accent1>
      <a:srgbClr val="FFB66D"/>
    </a:accent1>
    <a:accent2>
      <a:srgbClr val="FD7145"/>
    </a:accent2>
    <a:accent3>
      <a:srgbClr val="A1A1A1"/>
    </a:accent3>
    <a:accent4>
      <a:srgbClr val="FFF0E2"/>
    </a:accent4>
    <a:accent5>
      <a:srgbClr val="BF1523"/>
    </a:accent5>
    <a:accent6>
      <a:srgbClr val="FBEDCA"/>
    </a:accent6>
    <a:hlink>
      <a:srgbClr val="37A352"/>
    </a:hlink>
    <a:folHlink>
      <a:srgbClr val="B65B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10.xml><?xml version="1.0" encoding="utf-8"?>
<a:themeOverride xmlns:a="http://schemas.openxmlformats.org/drawingml/2006/main">
  <a:clrScheme name="SCZ Masterclass 2025">
    <a:dk1>
      <a:srgbClr val="333333"/>
    </a:dk1>
    <a:lt1>
      <a:srgbClr val="FFFFFF"/>
    </a:lt1>
    <a:dk2>
      <a:srgbClr val="333333"/>
    </a:dk2>
    <a:lt2>
      <a:srgbClr val="FFFFFF"/>
    </a:lt2>
    <a:accent1>
      <a:srgbClr val="FFB66D"/>
    </a:accent1>
    <a:accent2>
      <a:srgbClr val="FD7145"/>
    </a:accent2>
    <a:accent3>
      <a:srgbClr val="A1A1A1"/>
    </a:accent3>
    <a:accent4>
      <a:srgbClr val="FFF0E2"/>
    </a:accent4>
    <a:accent5>
      <a:srgbClr val="BF1523"/>
    </a:accent5>
    <a:accent6>
      <a:srgbClr val="FBEDCA"/>
    </a:accent6>
    <a:hlink>
      <a:srgbClr val="37A352"/>
    </a:hlink>
    <a:folHlink>
      <a:srgbClr val="B65B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SCZ Masterclass 2025">
    <a:dk1>
      <a:srgbClr val="333333"/>
    </a:dk1>
    <a:lt1>
      <a:srgbClr val="FFFFFF"/>
    </a:lt1>
    <a:dk2>
      <a:srgbClr val="333333"/>
    </a:dk2>
    <a:lt2>
      <a:srgbClr val="FFFFFF"/>
    </a:lt2>
    <a:accent1>
      <a:srgbClr val="FFB66D"/>
    </a:accent1>
    <a:accent2>
      <a:srgbClr val="FD7145"/>
    </a:accent2>
    <a:accent3>
      <a:srgbClr val="A1A1A1"/>
    </a:accent3>
    <a:accent4>
      <a:srgbClr val="FFF0E2"/>
    </a:accent4>
    <a:accent5>
      <a:srgbClr val="BF1523"/>
    </a:accent5>
    <a:accent6>
      <a:srgbClr val="FBEDCA"/>
    </a:accent6>
    <a:hlink>
      <a:srgbClr val="37A352"/>
    </a:hlink>
    <a:folHlink>
      <a:srgbClr val="B65B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3.xml><?xml version="1.0" encoding="utf-8"?>
<a:themeOverride xmlns:a="http://schemas.openxmlformats.org/drawingml/2006/main">
  <a:clrScheme name="SCZ Masterclass 2025">
    <a:dk1>
      <a:srgbClr val="333333"/>
    </a:dk1>
    <a:lt1>
      <a:srgbClr val="FFFFFF"/>
    </a:lt1>
    <a:dk2>
      <a:srgbClr val="333333"/>
    </a:dk2>
    <a:lt2>
      <a:srgbClr val="FFFFFF"/>
    </a:lt2>
    <a:accent1>
      <a:srgbClr val="FFB66D"/>
    </a:accent1>
    <a:accent2>
      <a:srgbClr val="FD7145"/>
    </a:accent2>
    <a:accent3>
      <a:srgbClr val="A1A1A1"/>
    </a:accent3>
    <a:accent4>
      <a:srgbClr val="FFF0E2"/>
    </a:accent4>
    <a:accent5>
      <a:srgbClr val="BF1523"/>
    </a:accent5>
    <a:accent6>
      <a:srgbClr val="FBEDCA"/>
    </a:accent6>
    <a:hlink>
      <a:srgbClr val="37A352"/>
    </a:hlink>
    <a:folHlink>
      <a:srgbClr val="B65B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4.xml><?xml version="1.0" encoding="utf-8"?>
<a:themeOverride xmlns:a="http://schemas.openxmlformats.org/drawingml/2006/main">
  <a:clrScheme name="SCZ Masterclass 2025">
    <a:dk1>
      <a:srgbClr val="333333"/>
    </a:dk1>
    <a:lt1>
      <a:srgbClr val="FFFFFF"/>
    </a:lt1>
    <a:dk2>
      <a:srgbClr val="333333"/>
    </a:dk2>
    <a:lt2>
      <a:srgbClr val="FFFFFF"/>
    </a:lt2>
    <a:accent1>
      <a:srgbClr val="FFB66D"/>
    </a:accent1>
    <a:accent2>
      <a:srgbClr val="FD7145"/>
    </a:accent2>
    <a:accent3>
      <a:srgbClr val="A1A1A1"/>
    </a:accent3>
    <a:accent4>
      <a:srgbClr val="FFF0E2"/>
    </a:accent4>
    <a:accent5>
      <a:srgbClr val="BF1523"/>
    </a:accent5>
    <a:accent6>
      <a:srgbClr val="FBEDCA"/>
    </a:accent6>
    <a:hlink>
      <a:srgbClr val="37A352"/>
    </a:hlink>
    <a:folHlink>
      <a:srgbClr val="B65B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5.xml><?xml version="1.0" encoding="utf-8"?>
<a:themeOverride xmlns:a="http://schemas.openxmlformats.org/drawingml/2006/main">
  <a:clrScheme name="SCZ Masterclass 2025">
    <a:dk1>
      <a:srgbClr val="333333"/>
    </a:dk1>
    <a:lt1>
      <a:srgbClr val="FFFFFF"/>
    </a:lt1>
    <a:dk2>
      <a:srgbClr val="333333"/>
    </a:dk2>
    <a:lt2>
      <a:srgbClr val="FFFFFF"/>
    </a:lt2>
    <a:accent1>
      <a:srgbClr val="FFB66D"/>
    </a:accent1>
    <a:accent2>
      <a:srgbClr val="FD7145"/>
    </a:accent2>
    <a:accent3>
      <a:srgbClr val="A1A1A1"/>
    </a:accent3>
    <a:accent4>
      <a:srgbClr val="FFF0E2"/>
    </a:accent4>
    <a:accent5>
      <a:srgbClr val="BF1523"/>
    </a:accent5>
    <a:accent6>
      <a:srgbClr val="FBEDCA"/>
    </a:accent6>
    <a:hlink>
      <a:srgbClr val="37A352"/>
    </a:hlink>
    <a:folHlink>
      <a:srgbClr val="B65B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6.xml><?xml version="1.0" encoding="utf-8"?>
<a:themeOverride xmlns:a="http://schemas.openxmlformats.org/drawingml/2006/main">
  <a:clrScheme name="SCZ Masterclass 2025">
    <a:dk1>
      <a:srgbClr val="333333"/>
    </a:dk1>
    <a:lt1>
      <a:srgbClr val="FFFFFF"/>
    </a:lt1>
    <a:dk2>
      <a:srgbClr val="333333"/>
    </a:dk2>
    <a:lt2>
      <a:srgbClr val="FFFFFF"/>
    </a:lt2>
    <a:accent1>
      <a:srgbClr val="FFB66D"/>
    </a:accent1>
    <a:accent2>
      <a:srgbClr val="FD7145"/>
    </a:accent2>
    <a:accent3>
      <a:srgbClr val="A1A1A1"/>
    </a:accent3>
    <a:accent4>
      <a:srgbClr val="FFF0E2"/>
    </a:accent4>
    <a:accent5>
      <a:srgbClr val="BF1523"/>
    </a:accent5>
    <a:accent6>
      <a:srgbClr val="FBEDCA"/>
    </a:accent6>
    <a:hlink>
      <a:srgbClr val="37A352"/>
    </a:hlink>
    <a:folHlink>
      <a:srgbClr val="B65B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7.xml><?xml version="1.0" encoding="utf-8"?>
<a:themeOverride xmlns:a="http://schemas.openxmlformats.org/drawingml/2006/main">
  <a:clrScheme name="SCZ Masterclass 2025">
    <a:dk1>
      <a:srgbClr val="333333"/>
    </a:dk1>
    <a:lt1>
      <a:srgbClr val="FFFFFF"/>
    </a:lt1>
    <a:dk2>
      <a:srgbClr val="333333"/>
    </a:dk2>
    <a:lt2>
      <a:srgbClr val="FFFFFF"/>
    </a:lt2>
    <a:accent1>
      <a:srgbClr val="FFB66D"/>
    </a:accent1>
    <a:accent2>
      <a:srgbClr val="FD7145"/>
    </a:accent2>
    <a:accent3>
      <a:srgbClr val="A1A1A1"/>
    </a:accent3>
    <a:accent4>
      <a:srgbClr val="FFF0E2"/>
    </a:accent4>
    <a:accent5>
      <a:srgbClr val="BF1523"/>
    </a:accent5>
    <a:accent6>
      <a:srgbClr val="FBEDCA"/>
    </a:accent6>
    <a:hlink>
      <a:srgbClr val="37A352"/>
    </a:hlink>
    <a:folHlink>
      <a:srgbClr val="B65B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8.xml><?xml version="1.0" encoding="utf-8"?>
<a:themeOverride xmlns:a="http://schemas.openxmlformats.org/drawingml/2006/main">
  <a:clrScheme name="SCZ Masterclass 2025">
    <a:dk1>
      <a:srgbClr val="333333"/>
    </a:dk1>
    <a:lt1>
      <a:srgbClr val="FFFFFF"/>
    </a:lt1>
    <a:dk2>
      <a:srgbClr val="333333"/>
    </a:dk2>
    <a:lt2>
      <a:srgbClr val="FFFFFF"/>
    </a:lt2>
    <a:accent1>
      <a:srgbClr val="FFB66D"/>
    </a:accent1>
    <a:accent2>
      <a:srgbClr val="FD7145"/>
    </a:accent2>
    <a:accent3>
      <a:srgbClr val="A1A1A1"/>
    </a:accent3>
    <a:accent4>
      <a:srgbClr val="FFF0E2"/>
    </a:accent4>
    <a:accent5>
      <a:srgbClr val="BF1523"/>
    </a:accent5>
    <a:accent6>
      <a:srgbClr val="FBEDCA"/>
    </a:accent6>
    <a:hlink>
      <a:srgbClr val="37A352"/>
    </a:hlink>
    <a:folHlink>
      <a:srgbClr val="B65B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9.xml><?xml version="1.0" encoding="utf-8"?>
<a:themeOverride xmlns:a="http://schemas.openxmlformats.org/drawingml/2006/main">
  <a:clrScheme name="SCZ Masterclass 2025">
    <a:dk1>
      <a:srgbClr val="333333"/>
    </a:dk1>
    <a:lt1>
      <a:srgbClr val="FFFFFF"/>
    </a:lt1>
    <a:dk2>
      <a:srgbClr val="333333"/>
    </a:dk2>
    <a:lt2>
      <a:srgbClr val="FFFFFF"/>
    </a:lt2>
    <a:accent1>
      <a:srgbClr val="FFB66D"/>
    </a:accent1>
    <a:accent2>
      <a:srgbClr val="FD7145"/>
    </a:accent2>
    <a:accent3>
      <a:srgbClr val="A1A1A1"/>
    </a:accent3>
    <a:accent4>
      <a:srgbClr val="FFF0E2"/>
    </a:accent4>
    <a:accent5>
      <a:srgbClr val="BF1523"/>
    </a:accent5>
    <a:accent6>
      <a:srgbClr val="FBEDCA"/>
    </a:accent6>
    <a:hlink>
      <a:srgbClr val="37A352"/>
    </a:hlink>
    <a:folHlink>
      <a:srgbClr val="B65B00"/>
    </a:folHlink>
  </a:clrScheme>
  <a:fontScheme name="Arial">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070a1678-d5f9-449f-87bd-9bff089b519d">
      <Terms xmlns="http://schemas.microsoft.com/office/infopath/2007/PartnerControls"/>
    </lcf76f155ced4ddcb4097134ff3c332f>
    <TaxCatchAll xmlns="79fc3bf6-b849-4d69-9168-f1484ee4dfd9"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378ADE6B19A3CF47AA97E8D3AF31B8F7" ma:contentTypeVersion="12" ma:contentTypeDescription="Create a new document." ma:contentTypeScope="" ma:versionID="8f4e6b3fa11fe68844f3866adbf435d3">
  <xsd:schema xmlns:xsd="http://www.w3.org/2001/XMLSchema" xmlns:xs="http://www.w3.org/2001/XMLSchema" xmlns:p="http://schemas.microsoft.com/office/2006/metadata/properties" xmlns:ns2="070a1678-d5f9-449f-87bd-9bff089b519d" xmlns:ns3="79fc3bf6-b849-4d69-9168-f1484ee4dfd9" targetNamespace="http://schemas.microsoft.com/office/2006/metadata/properties" ma:root="true" ma:fieldsID="5ede800a66750b3563cc194a7a994f82" ns2:_="" ns3:_="">
    <xsd:import namespace="070a1678-d5f9-449f-87bd-9bff089b519d"/>
    <xsd:import namespace="79fc3bf6-b849-4d69-9168-f1484ee4dfd9"/>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MediaServiceBillingMetadata"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070a1678-d5f9-449f-87bd-9bff089b519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BillingMetadata" ma:index="15" nillable="true" ma:displayName="MediaServiceBillingMetadata" ma:hidden="true" ma:internalName="MediaServiceBillingMetadata" ma:readOnly="true">
      <xsd:simpleType>
        <xsd:restriction base="dms:Note"/>
      </xsd:simpleType>
    </xsd:element>
    <xsd:element name="lcf76f155ced4ddcb4097134ff3c332f" ma:index="17" nillable="true" ma:taxonomy="true" ma:internalName="lcf76f155ced4ddcb4097134ff3c332f" ma:taxonomyFieldName="MediaServiceImageTags" ma:displayName="Image Tags" ma:readOnly="false" ma:fieldId="{5cf76f15-5ced-4ddc-b409-7134ff3c332f}" ma:taxonomyMulti="true" ma:sspId="f64e2304-3825-4e09-b7f4-b13e125511c9" ma:termSetId="09814cd3-568e-fe90-9814-8d621ff8fb84" ma:anchorId="fba54fb3-c3e1-fe81-a776-ca4b69148c4d" ma:open="true" ma:isKeyword="false">
      <xsd:complexType>
        <xsd:sequence>
          <xsd:element ref="pc:Terms" minOccurs="0" maxOccurs="1"/>
        </xsd:sequence>
      </xsd:complexType>
    </xsd:element>
    <xsd:element name="MediaServiceOCR" ma:index="19"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79fc3bf6-b849-4d69-9168-f1484ee4dfd9" elementFormDefault="qualified">
    <xsd:import namespace="http://schemas.microsoft.com/office/2006/documentManagement/types"/>
    <xsd:import namespace="http://schemas.microsoft.com/office/infopath/2007/PartnerControls"/>
    <xsd:element name="TaxCatchAll" ma:index="18" nillable="true" ma:displayName="Taxonomy Catch All Column" ma:hidden="true" ma:list="{5cc8eacb-edc5-4a72-bbf2-fd29c21942ba}" ma:internalName="TaxCatchAll" ma:showField="CatchAllData" ma:web="79fc3bf6-b849-4d69-9168-f1484ee4dfd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77E0CD52-CC0C-448D-8744-D5FD0676EFAF}">
  <ds:schemaRefs>
    <ds:schemaRef ds:uri="http://schemas.microsoft.com/sharepoint/v3/contenttype/forms"/>
  </ds:schemaRefs>
</ds:datastoreItem>
</file>

<file path=customXml/itemProps2.xml><?xml version="1.0" encoding="utf-8"?>
<ds:datastoreItem xmlns:ds="http://schemas.openxmlformats.org/officeDocument/2006/customXml" ds:itemID="{545C4A18-948C-4296-9A03-9D5D6C0A8C7A}">
  <ds:schemaRefs>
    <ds:schemaRef ds:uri="http://purl.org/dc/elements/1.1/"/>
    <ds:schemaRef ds:uri="http://purl.org/dc/terms/"/>
    <ds:schemaRef ds:uri="http://www.w3.org/XML/1998/namespace"/>
    <ds:schemaRef ds:uri="28627d7c-4416-4bc1-86cf-ca6c3a42a8f2"/>
    <ds:schemaRef ds:uri="http://purl.org/dc/dcmitype/"/>
    <ds:schemaRef ds:uri="08562aa6-c0ad-4fb9-8a82-15409d3a28b4"/>
    <ds:schemaRef ds:uri="http://schemas.microsoft.com/office/2006/documentManagement/types"/>
    <ds:schemaRef ds:uri="http://schemas.microsoft.com/office/infopath/2007/PartnerControls"/>
    <ds:schemaRef ds:uri="http://schemas.openxmlformats.org/package/2006/metadata/core-properties"/>
    <ds:schemaRef ds:uri="http://schemas.microsoft.com/office/2006/metadata/properties"/>
  </ds:schemaRefs>
</ds:datastoreItem>
</file>

<file path=customXml/itemProps3.xml><?xml version="1.0" encoding="utf-8"?>
<ds:datastoreItem xmlns:ds="http://schemas.openxmlformats.org/officeDocument/2006/customXml" ds:itemID="{E399B2B4-AB3D-41C2-80A2-F0FE353ED79F}"/>
</file>

<file path=docProps/app.xml><?xml version="1.0" encoding="utf-8"?>
<Properties xmlns="http://schemas.openxmlformats.org/officeDocument/2006/extended-properties" xmlns:vt="http://schemas.openxmlformats.org/officeDocument/2006/docPropsVTypes">
  <TotalTime>170</TotalTime>
  <Words>12262</Words>
  <Application>Microsoft Office PowerPoint</Application>
  <PresentationFormat>Widescreen</PresentationFormat>
  <Paragraphs>1226</Paragraphs>
  <Slides>42</Slides>
  <Notes>42</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42</vt:i4>
      </vt:variant>
    </vt:vector>
  </HeadingPairs>
  <TitlesOfParts>
    <vt:vector size="48" baseType="lpstr">
      <vt:lpstr>Aptos</vt:lpstr>
      <vt:lpstr>Arial</vt:lpstr>
      <vt:lpstr>Arial Nova</vt:lpstr>
      <vt:lpstr>Calibri</vt:lpstr>
      <vt:lpstr>Times New Roman</vt:lpstr>
      <vt:lpstr>Neurotorium - PowerPoint-Skabelon - 2022-01-28</vt:lpstr>
      <vt:lpstr>PowerPoint Presentation</vt:lpstr>
      <vt:lpstr>Treatment goals in schizophrenia</vt:lpstr>
      <vt:lpstr>Different phases of schizophrenia have different treatment goals</vt:lpstr>
      <vt:lpstr>Acute treatment in schizophrenia</vt:lpstr>
      <vt:lpstr>Classification of antipsychotic drugs </vt:lpstr>
      <vt:lpstr>Criteria for antipsychotic drug choice </vt:lpstr>
      <vt:lpstr>Antipsychotic dosing in the acute phase </vt:lpstr>
      <vt:lpstr>Efficacy and side effects of major antipsychotic drugs (I) </vt:lpstr>
      <vt:lpstr>Efficacy and side effects of major antipsychotic drugs (II)</vt:lpstr>
      <vt:lpstr>A tool for the acute treatment of schizophrenia</vt:lpstr>
      <vt:lpstr>Non-response to the first antipsychotic prescribed in schizophrenia</vt:lpstr>
      <vt:lpstr>The first step is to rule out pseudo non-response</vt:lpstr>
      <vt:lpstr>Antipsychotic dose maintenance versus dose increase in non-response</vt:lpstr>
      <vt:lpstr>Continuing versus switching antipsychotic in non-response</vt:lpstr>
      <vt:lpstr>Treatment resistance in schizophrenia </vt:lpstr>
      <vt:lpstr>Defining treatment resistance in schizophrenia</vt:lpstr>
      <vt:lpstr>Clozapine for treatment-resistant schizophrenia</vt:lpstr>
      <vt:lpstr>Pharmacological augmentation strategies for persistent positive symptoms of schizophrenia</vt:lpstr>
      <vt:lpstr>Non-pharmacological treatment for psychosis and treatment-resistant schizophrenia</vt:lpstr>
      <vt:lpstr>Negative and cognitive symptoms in schizophrenia</vt:lpstr>
      <vt:lpstr>The distinction between primary and secondary negative symptoms </vt:lpstr>
      <vt:lpstr>Primary negative symptoms </vt:lpstr>
      <vt:lpstr>Treatment of cognitive deficits</vt:lpstr>
      <vt:lpstr>Maintenance treatment in schizophrenia</vt:lpstr>
      <vt:lpstr>The high efficacy of antipsychotic drugs for relapse prevention </vt:lpstr>
      <vt:lpstr>High relapse rates in clinical practice: contributing factors and underlying causes (I) </vt:lpstr>
      <vt:lpstr>High relapse rates in clinical practice: contributing factors and underlying causes (II)</vt:lpstr>
      <vt:lpstr>High rates of non-adherence and underlying causes</vt:lpstr>
      <vt:lpstr>The role of long-acting injectable antipsychotic drugs </vt:lpstr>
      <vt:lpstr>Breakthrough psychosis</vt:lpstr>
      <vt:lpstr>The role of psychotherapy for relapse prevention in schizophrenia (I) </vt:lpstr>
      <vt:lpstr>The role of psychotherapy for relapse prevention in schizophrenia (II)</vt:lpstr>
      <vt:lpstr>The debate around relapses and supersensitivity psychosis being ‘toxic’ for the brain (I) </vt:lpstr>
      <vt:lpstr>The debate around relapses and supersensitivity psychosis being ‘toxic’ for the brain (II) </vt:lpstr>
      <vt:lpstr>Dosing of antipsychotic drugs in relapse prevention </vt:lpstr>
      <vt:lpstr>Antipsychotic drugs should be given continuously rather than intermittently </vt:lpstr>
      <vt:lpstr>Psychotherapeutic and psychosocial interventions for schizophrenia </vt:lpstr>
      <vt:lpstr>A tool for the maintenance treatment of schizophrenia</vt:lpstr>
      <vt:lpstr>Relevance of side effect monitoring and minimization</vt:lpstr>
      <vt:lpstr>Novel and emerging treatments for schizophrenia</vt:lpstr>
      <vt:lpstr>Recent FDA approvals and pipeline treatments</vt:lpstr>
      <vt:lpstr>Summary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Jane Snowball</dc:creator>
  <cp:lastModifiedBy>Prime - Senior Medical Writer</cp:lastModifiedBy>
  <cp:revision>60</cp:revision>
  <dcterms:created xsi:type="dcterms:W3CDTF">2026-03-10T15:54:44Z</dcterms:created>
  <dcterms:modified xsi:type="dcterms:W3CDTF">2026-08-05T08:13:55Z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0x010100378ADE6B19A3CF47AA97E8D3AF31B8F7</vt:lpwstr>
  </property>
  <property fmtid="{D5CDD505-2E9C-101B-9397-08002B2CF9AE}" pid="3" name="MediaServiceImageTags">
    <vt:lpwstr/>
  </property>
</Properties>
</file>