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4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Maternal age &lt;20 years</c:v>
                </c:pt>
                <c:pt idx="1">
                  <c:v>Maternal age 30–34 years</c:v>
                </c:pt>
                <c:pt idx="2">
                  <c:v>Paternal age &lt;20 years</c:v>
                </c:pt>
                <c:pt idx="3">
                  <c:v>Paternal age &gt;35 years</c:v>
                </c:pt>
                <c:pt idx="4">
                  <c:v>Any maternal psychopathology</c:v>
                </c:pt>
                <c:pt idx="5">
                  <c:v>Any paternal psychopathology</c:v>
                </c:pt>
                <c:pt idx="6">
                  <c:v>Three or more pregnancies</c:v>
                </c:pt>
                <c:pt idx="7">
                  <c:v>Hypoxia</c:v>
                </c:pt>
                <c:pt idx="8">
                  <c:v>Suboptimal antenatal visits</c:v>
                </c:pt>
                <c:pt idx="9">
                  <c:v>Maternal hypertension</c:v>
                </c:pt>
                <c:pt idx="10">
                  <c:v>Maternal infections (NOS)</c:v>
                </c:pt>
                <c:pt idx="11">
                  <c:v>Herpes simplex 2</c:v>
                </c:pt>
                <c:pt idx="12">
                  <c:v>Maternal stress (NOS)</c:v>
                </c:pt>
                <c:pt idx="13">
                  <c:v>Famine</c:v>
                </c:pt>
                <c:pt idx="14">
                  <c:v>Any famine/
nutritional deficit</c:v>
                </c:pt>
                <c:pt idx="15">
                  <c:v>Polyhydramnios</c:v>
                </c:pt>
                <c:pt idx="16">
                  <c:v>Birthweight &lt;2,000 g</c:v>
                </c:pt>
                <c:pt idx="17">
                  <c:v>Birthweight &lt;2,500 g</c:v>
                </c:pt>
                <c:pt idx="18">
                  <c:v>Birthweight 2,500–2,999 g</c:v>
                </c:pt>
                <c:pt idx="19">
                  <c:v>Small for gestational age</c:v>
                </c:pt>
                <c:pt idx="20">
                  <c:v>Premature birth</c:v>
                </c:pt>
                <c:pt idx="21">
                  <c:v>Congenital malformations</c:v>
                </c:pt>
                <c:pt idx="22">
                  <c:v>Asphyxic state</c:v>
                </c:pt>
                <c:pt idx="23">
                  <c:v>Ruptured membranes</c:v>
                </c:pt>
                <c:pt idx="24">
                  <c:v>Premature rupture of membranes</c:v>
                </c:pt>
                <c:pt idx="25">
                  <c:v>Definite obstetric complications (NOS)</c:v>
                </c:pt>
                <c:pt idx="26">
                  <c:v>Winter season birth</c:v>
                </c:pt>
                <c:pt idx="27">
                  <c:v>Winter-spring birth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1.17</c:v>
                </c:pt>
                <c:pt idx="1">
                  <c:v>1.05</c:v>
                </c:pt>
                <c:pt idx="2">
                  <c:v>1.31</c:v>
                </c:pt>
                <c:pt idx="3">
                  <c:v>1.28</c:v>
                </c:pt>
                <c:pt idx="4">
                  <c:v>4.5999999999999996</c:v>
                </c:pt>
                <c:pt idx="5">
                  <c:v>2.73</c:v>
                </c:pt>
                <c:pt idx="6">
                  <c:v>1.3</c:v>
                </c:pt>
                <c:pt idx="7">
                  <c:v>1.63</c:v>
                </c:pt>
                <c:pt idx="8">
                  <c:v>1.83</c:v>
                </c:pt>
                <c:pt idx="9">
                  <c:v>1.4</c:v>
                </c:pt>
                <c:pt idx="10">
                  <c:v>1.27</c:v>
                </c:pt>
                <c:pt idx="11">
                  <c:v>1.35</c:v>
                </c:pt>
                <c:pt idx="12">
                  <c:v>2.4</c:v>
                </c:pt>
                <c:pt idx="13">
                  <c:v>1.61</c:v>
                </c:pt>
                <c:pt idx="14">
                  <c:v>1.4</c:v>
                </c:pt>
                <c:pt idx="15">
                  <c:v>3.05</c:v>
                </c:pt>
                <c:pt idx="16">
                  <c:v>1.84</c:v>
                </c:pt>
                <c:pt idx="17">
                  <c:v>1.53</c:v>
                </c:pt>
                <c:pt idx="18">
                  <c:v>1.23</c:v>
                </c:pt>
                <c:pt idx="19">
                  <c:v>1.4</c:v>
                </c:pt>
                <c:pt idx="20">
                  <c:v>1.35</c:v>
                </c:pt>
                <c:pt idx="21">
                  <c:v>2.35</c:v>
                </c:pt>
                <c:pt idx="22">
                  <c:v>1.93</c:v>
                </c:pt>
                <c:pt idx="23">
                  <c:v>1.86</c:v>
                </c:pt>
                <c:pt idx="24">
                  <c:v>2.29</c:v>
                </c:pt>
                <c:pt idx="25">
                  <c:v>1.83</c:v>
                </c:pt>
                <c:pt idx="26">
                  <c:v>1.05</c:v>
                </c:pt>
                <c:pt idx="27">
                  <c:v>1.05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0D-483D-A599-E54B93FDE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axId val="885204511"/>
        <c:axId val="885210271"/>
      </c:barChart>
      <c:catAx>
        <c:axId val="885204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1A1A17"/>
            </a:solidFill>
            <a:round/>
          </a:ln>
          <a:effectLst/>
        </c:spPr>
        <c:txPr>
          <a:bodyPr rot="-5400000" spcFirstLastPara="1" vertOverflow="ellipsis" wrap="square" anchor="t" anchorCtr="1"/>
          <a:lstStyle/>
          <a:p>
            <a:pPr algn="r"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210271"/>
        <c:crosses val="autoZero"/>
        <c:auto val="1"/>
        <c:lblAlgn val="ctr"/>
        <c:lblOffset val="100"/>
        <c:noMultiLvlLbl val="0"/>
      </c:catAx>
      <c:valAx>
        <c:axId val="88521027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rgbClr val="1A1A17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20451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algn="just"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Davies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C, Segre G,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Estradé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A, et al. Prenatal and perinatal risk and protective factors for psychosis: a systematic review and meta-analysis. </a:t>
            </a: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Lancet Psychiatry 2020; 7: 399‒410.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441FC-7B67-43FA-BD36-9EFD361338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370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114012-2551-0956-3872-DD364E171C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Schizophrenia – Aetiology and neurobiology 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5CA0FC-FA34-E142-E8D8-C3AB6F882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i="1"/>
              <a:t>In utero</a:t>
            </a:r>
            <a:r>
              <a:rPr lang="en-US"/>
              <a:t> environmental risk factors for psychotic disorders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E60A9-817C-93FE-C92A-87A18B4E1A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baseline="30000"/>
              <a:t>a</a:t>
            </a:r>
            <a:r>
              <a:rPr lang="en-US"/>
              <a:t>An odds ratio greater than 1 indicated that the factor was associated with an increased likelihood of developing a psychotic disorder, whereas an odds ratio less than 1 indicated that the factor was associated with a reduced likelihood of developing a psychotic disorder</a:t>
            </a:r>
          </a:p>
          <a:p>
            <a:r>
              <a:rPr lang="en-GB"/>
              <a:t>NOS=not otherwise specified</a:t>
            </a:r>
          </a:p>
          <a:p>
            <a:r>
              <a:rPr lang="en-GB"/>
              <a:t>Davies et al. Lancet Psychiatry 2020;7:399‒410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1D6175-AA31-AD75-7F39-1D8B23AAFDA3}"/>
              </a:ext>
            </a:extLst>
          </p:cNvPr>
          <p:cNvSpPr/>
          <p:nvPr/>
        </p:nvSpPr>
        <p:spPr>
          <a:xfrm>
            <a:off x="6696075" y="1824323"/>
            <a:ext cx="2587625" cy="34848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DB92F1-DE9E-DA3D-F6DD-50930E5AFADB}"/>
              </a:ext>
            </a:extLst>
          </p:cNvPr>
          <p:cNvSpPr/>
          <p:nvPr/>
        </p:nvSpPr>
        <p:spPr>
          <a:xfrm>
            <a:off x="1135970" y="1824324"/>
            <a:ext cx="2968443" cy="34848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008127-8486-CBA4-E8C9-BD80028886BE}"/>
              </a:ext>
            </a:extLst>
          </p:cNvPr>
          <p:cNvCxnSpPr>
            <a:cxnSpLocks/>
          </p:cNvCxnSpPr>
          <p:nvPr/>
        </p:nvCxnSpPr>
        <p:spPr>
          <a:xfrm flipH="1">
            <a:off x="1075691" y="3147082"/>
            <a:ext cx="10382884" cy="0"/>
          </a:xfrm>
          <a:prstGeom prst="line">
            <a:avLst/>
          </a:prstGeom>
          <a:ln w="19050">
            <a:solidFill>
              <a:srgbClr val="1A1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94D7A5A-BFF7-CF1F-9B58-F03F997CD7E8}"/>
              </a:ext>
            </a:extLst>
          </p:cNvPr>
          <p:cNvSpPr txBox="1"/>
          <p:nvPr/>
        </p:nvSpPr>
        <p:spPr>
          <a:xfrm rot="16200000">
            <a:off x="-235143" y="2391099"/>
            <a:ext cx="1893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Odds ratio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E8482B-A247-DC21-EBDA-C5B67D133166}"/>
              </a:ext>
            </a:extLst>
          </p:cNvPr>
          <p:cNvSpPr txBox="1"/>
          <p:nvPr/>
        </p:nvSpPr>
        <p:spPr>
          <a:xfrm>
            <a:off x="539749" y="5395667"/>
            <a:ext cx="11110915" cy="6469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3F1A01"/>
                </a:solidFill>
              </a:defRPr>
            </a:lvl1pPr>
          </a:lstStyle>
          <a:p>
            <a:r>
              <a:rPr lang="en-US"/>
              <a:t>A large-scale meta-analysis showed that diverse </a:t>
            </a:r>
            <a:r>
              <a:rPr lang="en-US" b="1"/>
              <a:t>environmental exposures </a:t>
            </a:r>
            <a:r>
              <a:rPr lang="en-US"/>
              <a:t>during the </a:t>
            </a:r>
            <a:r>
              <a:rPr lang="en-US" b="1"/>
              <a:t>prenatal and perinatal periods</a:t>
            </a:r>
            <a:r>
              <a:rPr lang="en-US"/>
              <a:t>, which can interfere with early neurodevelopment, are associated with </a:t>
            </a:r>
            <a:r>
              <a:rPr lang="en-US" b="1"/>
              <a:t>increased risk of psychotic disorders </a:t>
            </a:r>
            <a:r>
              <a:rPr lang="en-US"/>
              <a:t>(p&lt;0.05)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A6B663-CDC0-05BA-2127-A2CBCDC6BC95}"/>
              </a:ext>
            </a:extLst>
          </p:cNvPr>
          <p:cNvSpPr txBox="1"/>
          <p:nvPr/>
        </p:nvSpPr>
        <p:spPr>
          <a:xfrm>
            <a:off x="10127911" y="1845701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Delivery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E2D567-C61D-5256-2057-E46EB7D7DF9A}"/>
              </a:ext>
            </a:extLst>
          </p:cNvPr>
          <p:cNvSpPr txBox="1"/>
          <p:nvPr/>
        </p:nvSpPr>
        <p:spPr>
          <a:xfrm>
            <a:off x="1898991" y="1845701"/>
            <a:ext cx="795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Parental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DF8A33-E3A7-4213-913A-437035CA073C}"/>
              </a:ext>
            </a:extLst>
          </p:cNvPr>
          <p:cNvSpPr txBox="1"/>
          <p:nvPr/>
        </p:nvSpPr>
        <p:spPr>
          <a:xfrm>
            <a:off x="7457866" y="1845701"/>
            <a:ext cx="115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Foetal growth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F05C16-56F2-6B1C-4207-02ABDD4878B0}"/>
              </a:ext>
            </a:extLst>
          </p:cNvPr>
          <p:cNvSpPr txBox="1"/>
          <p:nvPr/>
        </p:nvSpPr>
        <p:spPr>
          <a:xfrm>
            <a:off x="4298090" y="1845701"/>
            <a:ext cx="1601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Prenatal exposures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7936CF-D9DB-6A54-2F14-B339684CDC99}"/>
              </a:ext>
            </a:extLst>
          </p:cNvPr>
          <p:cNvSpPr txBox="1"/>
          <p:nvPr/>
        </p:nvSpPr>
        <p:spPr>
          <a:xfrm>
            <a:off x="539749" y="1294148"/>
            <a:ext cx="11110914" cy="374571"/>
          </a:xfrm>
          <a:prstGeom prst="round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Association between prenatal and perinatal exposures, and risk of psychotic </a:t>
            </a:r>
            <a:r>
              <a:rPr kumimoji="0" lang="en-US" sz="1600" b="1" i="0" u="none" strike="noStrike" kern="1200" cap="none" spc="0" normalizeH="0" noProof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disorders</a:t>
            </a:r>
            <a:r>
              <a:rPr kumimoji="0" lang="en-US" sz="1600" b="1" i="0" u="none" strike="noStrike" kern="1200" cap="none" spc="0" normalizeH="0" baseline="30000" noProof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</a:t>
            </a:r>
            <a:endParaRPr kumimoji="0" lang="en-US" sz="1600" b="1" i="0" u="none" strike="noStrike" kern="1200" cap="none" spc="0" normalizeH="0" baseline="30000" noProof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1" name="Content Placeholder 12">
            <a:extLst>
              <a:ext uri="{FF2B5EF4-FFF2-40B4-BE49-F238E27FC236}">
                <a16:creationId xmlns:a16="http://schemas.microsoft.com/office/drawing/2014/main" id="{0970873C-F2DF-AB05-1B13-C9230D3C6D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09638"/>
              </p:ext>
            </p:extLst>
          </p:nvPr>
        </p:nvGraphicFramePr>
        <p:xfrm>
          <a:off x="830264" y="1668717"/>
          <a:ext cx="10821988" cy="3640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051689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164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In utero environmental risk factors for psychotic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20</cp:revision>
  <dcterms:created xsi:type="dcterms:W3CDTF">2026-02-02T13:01:55Z</dcterms:created>
  <dcterms:modified xsi:type="dcterms:W3CDTF">2026-06-17T12:53:24Z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