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32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135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2603504C-8229-3E72-ADBC-A0BF5ABA7EB1}" name="Fact checker" initials="HR" userId="Fact checker" providerId="None"/>
  <p188:author id="{9EDD3256-833C-7611-5AA1-CFED9C4E1EEF}" name="MichelleSeddon" initials="MS" userId="MichelleSeddon" providerId="None"/>
  <p188:author id="{C07A505D-5E7E-6BEB-4195-801D42364FA7}" name="Ceren Akdeniz Vogt" initials="CA" userId="S::cak@lundbeckfonden.com::6291f9b8-8487-4396-8769-615d243e0f4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4EE41886-2B80-BDDB-D5E7-536828E472A2}" name="Medical writer" initials="HR" userId="Medical writer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D5B242D9-7732-7ED9-DC1A-A475694745F4}" name="Howes, Oliver" initials="HO" userId="S::OHowes@slam.nhs.uk::f5524392-c65a-4c1a-88c5-205fd2f35f4d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769DBD"/>
    <a:srgbClr val="FFFFFF"/>
    <a:srgbClr val="A5BDD3"/>
    <a:srgbClr val="1A1A17"/>
    <a:srgbClr val="6A8F7F"/>
    <a:srgbClr val="FFF4EB"/>
    <a:srgbClr val="EBF0EE"/>
    <a:srgbClr val="EAEDF2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27" autoAdjust="0"/>
  </p:normalViewPr>
  <p:slideViewPr>
    <p:cSldViewPr snapToGrid="0">
      <p:cViewPr varScale="1">
        <p:scale>
          <a:sx n="85" d="100"/>
          <a:sy n="85" d="100"/>
        </p:scale>
        <p:origin x="948" y="90"/>
      </p:cViewPr>
      <p:guideLst>
        <p:guide orient="horz" pos="3475"/>
        <p:guide pos="438"/>
        <p:guide pos="4135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70" y="-450"/>
      </p:cViewPr>
      <p:guideLst>
        <p:guide orient="horz" pos="311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study by ENIGMA Clinical High Risk for Psychosis Working Group pooled MRI data from 31 international sites, including 1,792 individuals at CHR and 1,377 healthy controls, giving a total sample of 3,169 participants. Among the CHR group, longitudinal clinical follow‑up identified 253 individuals who later developed psychosis (CHR‑PS+) and 1,234 who did not (CHR‑PS−).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MRI measures were extracted using harmonized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FreeSurfer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analysis software, including regional cortical thickness, surface area, subcortical volumes, and global measures (mean cortical thickness, total surface area, and intracranial volume). Group differences were assessed within a mega‑analysis framework, with effect sizes reported as Cohen’s d with 95% confidence intervals and correction for multiple comparisons.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Abbreviations: CHR=clinical high risk; MRI=magnetic resonance imaging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Keshavan MS, Diwadkar VA, Montrose DM, et al. Premorbid characterization in schizophrenia: the Pittsburgh High Risk Study. World Psychiatry 2004; 3: 163–168.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 RC, Xu T, Heinrichs RW, et al. Neurological soft signs in schizophrenia: a meta-analysis. Schizophr Bull 2010; 36: 1089–1104.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MacCabe JH, Wicks S, </a:t>
            </a:r>
            <a:r>
              <a:rPr lang="en-US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Löfving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et al. Decline in cognitive performance between ages 13 and 18 years and the risk for psychosis in adulthood: a Swedish longitudinal cohort study in males. JAMA Psychiatry 2013; 70: 261–270.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Jiang HY, Zhang X, Pan LY, Ma YC. Childhood infection and subsequent risk of psychotic disorders in adults: a systematic review and meta-analysis. Asian J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Psychiatr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2020; 54: 102275.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ENIGMA Clinical High Risk for Psychosis Working Group; </a:t>
            </a:r>
            <a:r>
              <a:rPr lang="en-GB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Jalbrzikowski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Hayes RA, et al. Association of structural magnetic resonance imaging measures with psychosis onset in individuals at clinical high risk for developing psychosis: an ENIGMA Working Group mega-analysis. JAMA Psychiatry 2021; 78: 753–766.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008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0C451-6455-388B-C40C-207EAF292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49BC0B-22B0-47C1-806C-6A604DA136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 – Aetiology and neurobiology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B2B97-1472-134A-721F-E9893F31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/>
              <a:t>Premorbid markers and early risk indicators for psychotic symptoms</a:t>
            </a:r>
            <a:endParaRPr lang="en-GB" sz="220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06476FF-C4F2-FBE6-7EEB-EF455FF4D148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 lIns="288000" tIns="108000" anchor="t"/>
          <a:lstStyle/>
          <a:p>
            <a:pPr>
              <a:spcBef>
                <a:spcPts val="1200"/>
              </a:spcBef>
            </a:pPr>
            <a:r>
              <a:rPr lang="en-US" dirty="0"/>
              <a:t>Before psychotic symptoms emerge, some individuals show </a:t>
            </a:r>
            <a:r>
              <a:rPr lang="en-GB" b="1" dirty="0"/>
              <a:t>premorbid differences </a:t>
            </a:r>
            <a:r>
              <a:rPr lang="en-GB" dirty="0"/>
              <a:t>suggesting </a:t>
            </a:r>
            <a:r>
              <a:rPr lang="en-GB" b="1" dirty="0"/>
              <a:t>altered neurodevelopment</a:t>
            </a:r>
            <a:r>
              <a:rPr lang="en-GB" dirty="0"/>
              <a:t> in childhood and adolescence</a:t>
            </a:r>
            <a:r>
              <a:rPr lang="en-GB" baseline="30000" dirty="0"/>
              <a:t>1</a:t>
            </a:r>
          </a:p>
          <a:p>
            <a:pPr>
              <a:spcBef>
                <a:spcPts val="1200"/>
              </a:spcBef>
            </a:pPr>
            <a:r>
              <a:rPr lang="en-US" dirty="0"/>
              <a:t>Children and adolescents who later develop schizophrenia exhibit increased neurological soft signs, indicating subtle </a:t>
            </a:r>
            <a:r>
              <a:rPr lang="en-US" b="1" dirty="0"/>
              <a:t>abnormalities in motor and sensory integration</a:t>
            </a:r>
            <a:r>
              <a:rPr lang="en-US" baseline="30000" dirty="0"/>
              <a:t>2</a:t>
            </a:r>
          </a:p>
          <a:p>
            <a:pPr>
              <a:spcBef>
                <a:spcPts val="1200"/>
              </a:spcBef>
            </a:pPr>
            <a:r>
              <a:rPr lang="en-US" dirty="0"/>
              <a:t>Declines in cognitive and educational performance during adolescence can precede the onset of psychotic symptoms</a:t>
            </a:r>
            <a:r>
              <a:rPr lang="en-US" baseline="30000" dirty="0"/>
              <a:t>3</a:t>
            </a:r>
          </a:p>
          <a:p>
            <a:pPr>
              <a:spcBef>
                <a:spcPts val="1200"/>
              </a:spcBef>
            </a:pPr>
            <a:r>
              <a:rPr lang="en-US" b="1" dirty="0"/>
              <a:t>Childhood infections </a:t>
            </a:r>
            <a:r>
              <a:rPr lang="en-US" dirty="0"/>
              <a:t>are associated with an </a:t>
            </a:r>
            <a:r>
              <a:rPr lang="en-US" b="1" dirty="0"/>
              <a:t>increased risk of psychotic disorders </a:t>
            </a:r>
            <a:r>
              <a:rPr lang="en-US" dirty="0"/>
              <a:t>in adulthood, supporting a role for early </a:t>
            </a:r>
            <a:br>
              <a:rPr lang="en-US" dirty="0"/>
            </a:br>
            <a:r>
              <a:rPr lang="en-US" dirty="0"/>
              <a:t>immune-related influences on brain development</a:t>
            </a:r>
            <a:r>
              <a:rPr lang="en-US" baseline="30000" dirty="0"/>
              <a:t>4</a:t>
            </a:r>
            <a:endParaRPr lang="en-GB" baseline="30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F7019-CB7F-C6F7-9632-3ED5B4480C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MRI=magnetic resonance imaging</a:t>
            </a:r>
          </a:p>
          <a:p>
            <a:r>
              <a:rPr lang="en-US"/>
              <a:t>1. Keshavan et al. World Psychiatry 2004;3:163–168; 2. Chan et al. </a:t>
            </a:r>
            <a:r>
              <a:rPr lang="en-US" err="1"/>
              <a:t>Schizophr</a:t>
            </a:r>
            <a:r>
              <a:rPr lang="en-US"/>
              <a:t> Bull 2010;36:1089–1104; 3. MacCabe et al. JAMA Psychiatry 2013;70:261–270; </a:t>
            </a:r>
            <a:br>
              <a:rPr lang="en-US"/>
            </a:br>
            <a:r>
              <a:rPr lang="en-US"/>
              <a:t>4. Jiang et al. Asian J </a:t>
            </a:r>
            <a:r>
              <a:rPr lang="en-US" err="1"/>
              <a:t>Psychiatr</a:t>
            </a:r>
            <a:r>
              <a:rPr lang="en-US"/>
              <a:t> 2020;54:102275; 5. ENIGMA Clinical High Risk for Psychosis Working Group; </a:t>
            </a:r>
            <a:r>
              <a:rPr lang="en-US" err="1"/>
              <a:t>Jalbrzikowski</a:t>
            </a:r>
            <a:r>
              <a:rPr lang="en-US"/>
              <a:t> et al. JAMA Psychiatry 2021;78:753–766</a:t>
            </a:r>
            <a:endParaRPr lang="en-GB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12C5DBA8-B868-4F61-7373-D900DEEDCC7E}"/>
              </a:ext>
            </a:extLst>
          </p:cNvPr>
          <p:cNvSpPr txBox="1">
            <a:spLocks/>
          </p:cNvSpPr>
          <p:nvPr/>
        </p:nvSpPr>
        <p:spPr>
          <a:xfrm>
            <a:off x="6255893" y="4743902"/>
            <a:ext cx="5396358" cy="119181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3F1A01"/>
                </a:solidFill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Structural MRI findings in individuals at clinical high risk (prior to illness onset) show lower intracranial volume, cortical thickness, and total surface area compared with healthy controls</a:t>
            </a:r>
            <a:r>
              <a:rPr lang="en-US" baseline="30000"/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DF7909-DA74-C540-9C9B-B9A5D6AF0212}"/>
              </a:ext>
            </a:extLst>
          </p:cNvPr>
          <p:cNvSpPr txBox="1"/>
          <p:nvPr/>
        </p:nvSpPr>
        <p:spPr>
          <a:xfrm>
            <a:off x="6428787" y="1420445"/>
            <a:ext cx="5050571" cy="919401"/>
          </a:xfrm>
          <a:prstGeom prst="round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Structural brain differences in individuals at clinical </a:t>
            </a:r>
            <a:r>
              <a:rPr lang="en-US" sz="1600" b="1">
                <a:solidFill>
                  <a:srgbClr val="3F1A01"/>
                </a:solidFill>
                <a:latin typeface="Arial"/>
              </a:rPr>
              <a:t>h</a:t>
            </a:r>
            <a:r>
              <a:rPr kumimoji="0" lang="en-US" sz="1600" b="1" i="0" u="none" strike="noStrike" kern="1200" cap="none" spc="0" normalizeH="0" noProof="0" err="1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igh</a:t>
            </a:r>
            <a:r>
              <a:rPr kumimoji="0" lang="en-US" sz="1600" b="1" i="0" u="none" strike="noStrike" kern="1200" cap="none" spc="0" normalizeH="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risk for psychosis compared with healthy controls</a:t>
            </a: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556BD9-8E29-6A4E-6398-1F1644068D54}"/>
              </a:ext>
            </a:extLst>
          </p:cNvPr>
          <p:cNvSpPr txBox="1"/>
          <p:nvPr/>
        </p:nvSpPr>
        <p:spPr>
          <a:xfrm>
            <a:off x="6788146" y="2321991"/>
            <a:ext cx="1327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/>
              <a:t>Estimated intracranial volume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DA996-1733-E8A8-032C-2DC71B3C82A5}"/>
              </a:ext>
            </a:extLst>
          </p:cNvPr>
          <p:cNvSpPr txBox="1"/>
          <p:nvPr/>
        </p:nvSpPr>
        <p:spPr>
          <a:xfrm>
            <a:off x="8393841" y="2321991"/>
            <a:ext cx="1327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/>
              <a:t>Mean cortical thickness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87EEE0-E638-A0C8-BE40-1F0FB07CF682}"/>
              </a:ext>
            </a:extLst>
          </p:cNvPr>
          <p:cNvSpPr txBox="1"/>
          <p:nvPr/>
        </p:nvSpPr>
        <p:spPr>
          <a:xfrm>
            <a:off x="9999536" y="2321991"/>
            <a:ext cx="13271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/>
              <a:t>Total surface area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573AE-5D12-E312-4136-2197E8C1C15A}"/>
              </a:ext>
            </a:extLst>
          </p:cNvPr>
          <p:cNvSpPr txBox="1"/>
          <p:nvPr/>
        </p:nvSpPr>
        <p:spPr>
          <a:xfrm>
            <a:off x="6788146" y="4008457"/>
            <a:ext cx="1327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Cohen’s d = </a:t>
            </a:r>
            <a:r>
              <a:rPr lang="en-GB" sz="2000" b="1" dirty="0"/>
              <a:t>−0.13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F020A8-76AB-5CCB-F36A-FAFC22C153EA}"/>
              </a:ext>
            </a:extLst>
          </p:cNvPr>
          <p:cNvSpPr txBox="1"/>
          <p:nvPr/>
        </p:nvSpPr>
        <p:spPr>
          <a:xfrm>
            <a:off x="8393841" y="4008457"/>
            <a:ext cx="1327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/>
              <a:t>Cohen’s d = </a:t>
            </a:r>
            <a:r>
              <a:rPr lang="en-GB" sz="2000" b="1"/>
              <a:t>−0.18</a:t>
            </a:r>
            <a:endParaRPr lang="en-GB" sz="16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A79F12-FF92-74D4-B552-A79F0870CFCF}"/>
              </a:ext>
            </a:extLst>
          </p:cNvPr>
          <p:cNvSpPr txBox="1"/>
          <p:nvPr/>
        </p:nvSpPr>
        <p:spPr>
          <a:xfrm>
            <a:off x="9999536" y="4008457"/>
            <a:ext cx="1327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/>
              <a:t>Cohen’s d = </a:t>
            </a:r>
            <a:r>
              <a:rPr lang="en-GB" sz="2000" b="1"/>
              <a:t>−0.15</a:t>
            </a:r>
            <a:endParaRPr lang="en-GB" sz="1600" b="1"/>
          </a:p>
        </p:txBody>
      </p:sp>
      <p:pic>
        <p:nvPicPr>
          <p:cNvPr id="21" name="Graphic 20" descr="Brain outline">
            <a:extLst>
              <a:ext uri="{FF2B5EF4-FFF2-40B4-BE49-F238E27FC236}">
                <a16:creationId xmlns:a16="http://schemas.microsoft.com/office/drawing/2014/main" id="{8FEC4350-BF32-23C0-BA0F-C4BF0FD8B9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0218" y="3123523"/>
            <a:ext cx="914400" cy="914400"/>
          </a:xfrm>
          <a:prstGeom prst="rect">
            <a:avLst/>
          </a:prstGeom>
        </p:spPr>
      </p:pic>
      <p:pic>
        <p:nvPicPr>
          <p:cNvPr id="24" name="Graphic 23" descr="Brain outline">
            <a:extLst>
              <a:ext uri="{FF2B5EF4-FFF2-40B4-BE49-F238E27FC236}">
                <a16:creationId xmlns:a16="http://schemas.microsoft.com/office/drawing/2014/main" id="{E41DCAC8-DF25-4D6F-54AD-0C1421C280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4523" y="3123523"/>
            <a:ext cx="914400" cy="914400"/>
          </a:xfrm>
          <a:prstGeom prst="rect">
            <a:avLst/>
          </a:prstGeom>
        </p:spPr>
      </p:pic>
      <p:pic>
        <p:nvPicPr>
          <p:cNvPr id="25" name="Graphic 24" descr="Brain outline">
            <a:extLst>
              <a:ext uri="{FF2B5EF4-FFF2-40B4-BE49-F238E27FC236}">
                <a16:creationId xmlns:a16="http://schemas.microsoft.com/office/drawing/2014/main" id="{AB284653-3D69-A344-3591-6A7F44390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913" y="31235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6524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25F13BCB-152C-4A41-BD22-C618A7768634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E9F05-DA2D-4B16-9965-37043D7D9979}">
  <ds:schemaRefs>
    <ds:schemaRef ds:uri="28627d7c-4416-4bc1-86cf-ca6c3a42a8f2"/>
    <ds:schemaRef ds:uri="http://schemas.microsoft.com/office/2006/documentManagement/types"/>
    <ds:schemaRef ds:uri="08562aa6-c0ad-4fb9-8a82-15409d3a28b4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577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Premorbid markers and early risk indicators for psychotic symptoms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21</cp:revision>
  <dcterms:created xsi:type="dcterms:W3CDTF">2026-02-02T13:01:55Z</dcterms:created>
  <dcterms:modified xsi:type="dcterms:W3CDTF">2026-06-17T12:53:36Z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