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2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57310088256726E-2"/>
          <c:y val="6.2505716978605227E-2"/>
          <c:w val="0.90853105526022149"/>
          <c:h val="0.801169927555457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Sexual 
abuse</c:v>
                </c:pt>
                <c:pt idx="1">
                  <c:v>Physical abuse</c:v>
                </c:pt>
                <c:pt idx="2">
                  <c:v>Emotional abuse</c:v>
                </c:pt>
                <c:pt idx="3">
                  <c:v>Physical neglect</c:v>
                </c:pt>
                <c:pt idx="4">
                  <c:v>Emotional neglect</c:v>
                </c:pt>
                <c:pt idx="5">
                  <c:v>Bullying</c:v>
                </c:pt>
                <c:pt idx="6">
                  <c:v>Parental 
death</c:v>
                </c:pt>
                <c:pt idx="7">
                  <c:v>Parental separation</c:v>
                </c:pt>
                <c:pt idx="8">
                  <c:v>Parental antipathy</c:v>
                </c:pt>
                <c:pt idx="9">
                  <c:v>Urban upbringing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2.57</c:v>
                </c:pt>
                <c:pt idx="1">
                  <c:v>2.42</c:v>
                </c:pt>
                <c:pt idx="2">
                  <c:v>3.54</c:v>
                </c:pt>
                <c:pt idx="3">
                  <c:v>3.29</c:v>
                </c:pt>
                <c:pt idx="4">
                  <c:v>3.26</c:v>
                </c:pt>
                <c:pt idx="5">
                  <c:v>2.42</c:v>
                </c:pt>
                <c:pt idx="6">
                  <c:v>1.61</c:v>
                </c:pt>
                <c:pt idx="7">
                  <c:v>2.39</c:v>
                </c:pt>
                <c:pt idx="8">
                  <c:v>1.58</c:v>
                </c:pt>
                <c:pt idx="9">
                  <c:v>2.38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A-43E0-9DD7-2CD80DE7E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5205951"/>
        <c:axId val="885214591"/>
      </c:barChart>
      <c:catAx>
        <c:axId val="8852059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rgbClr val="1A1A17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214591"/>
        <c:crosses val="autoZero"/>
        <c:auto val="1"/>
        <c:lblAlgn val="ctr"/>
        <c:lblOffset val="100"/>
        <c:tickMarkSkip val="1"/>
        <c:noMultiLvlLbl val="1"/>
      </c:catAx>
      <c:valAx>
        <c:axId val="885214591"/>
        <c:scaling>
          <c:orientation val="minMax"/>
          <c:max val="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>
                    <a:solidFill>
                      <a:schemeClr val="tx1"/>
                    </a:solidFill>
                  </a:rPr>
                  <a:t>Odds ratio</a:t>
                </a:r>
              </a:p>
            </c:rich>
          </c:tx>
          <c:layout>
            <c:manualLayout>
              <c:xMode val="edge"/>
              <c:yMode val="edge"/>
              <c:x val="8.9883734183858165E-3"/>
              <c:y val="0.340334958092335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rgbClr val="1A1A17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20595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3E810-2618-F594-73E9-933607999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9972B6-FE2C-CD25-C9B2-98E393B0E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328E7-1394-CAD1-D713-3B9215BD5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Zhou L, Sommer IEC, Yang P, et al. What do four decades of research tell us about the association between childhood adversity and psychosis: an updated and extended multi-level meta-analysis. Am J Psychiatry 2025; 182: 360–372.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Vassos E, Pedersen CB, Murray RM, et al. Meta-analysis of the association of urbanicity with schizophrenia. Schizophr Bull 2012; 38: 1118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1123.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29FA0-8AFD-AD0E-75D6-E6157A898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89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4F0C9-7AEF-73DA-361A-592B45EE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CBA6D8-0806-E44B-17CC-6B07D307A024}"/>
              </a:ext>
            </a:extLst>
          </p:cNvPr>
          <p:cNvSpPr txBox="1"/>
          <p:nvPr/>
        </p:nvSpPr>
        <p:spPr>
          <a:xfrm>
            <a:off x="2782076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3A7BED-B8A9-D675-BFD6-7C4615E000C5}"/>
              </a:ext>
            </a:extLst>
          </p:cNvPr>
          <p:cNvSpPr txBox="1"/>
          <p:nvPr/>
        </p:nvSpPr>
        <p:spPr>
          <a:xfrm>
            <a:off x="3736376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443821-6514-DAD2-C542-716F1026BE31}"/>
              </a:ext>
            </a:extLst>
          </p:cNvPr>
          <p:cNvSpPr txBox="1"/>
          <p:nvPr/>
        </p:nvSpPr>
        <p:spPr>
          <a:xfrm>
            <a:off x="4730534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EA3FB5-7D53-F3C9-AB22-599D06F97799}"/>
              </a:ext>
            </a:extLst>
          </p:cNvPr>
          <p:cNvSpPr txBox="1"/>
          <p:nvPr/>
        </p:nvSpPr>
        <p:spPr>
          <a:xfrm>
            <a:off x="5682437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8C8B36-BC73-A4DF-7EFA-748DCA2BB084}"/>
              </a:ext>
            </a:extLst>
          </p:cNvPr>
          <p:cNvSpPr txBox="1"/>
          <p:nvPr/>
        </p:nvSpPr>
        <p:spPr>
          <a:xfrm>
            <a:off x="6649682" y="5008736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8EC92E-7FC9-762A-5F38-2CAEB3B8AF58}"/>
              </a:ext>
            </a:extLst>
          </p:cNvPr>
          <p:cNvSpPr txBox="1"/>
          <p:nvPr/>
        </p:nvSpPr>
        <p:spPr>
          <a:xfrm>
            <a:off x="7530497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CFBBC-53A6-9EB4-AB0A-EA1386AB61F9}"/>
              </a:ext>
            </a:extLst>
          </p:cNvPr>
          <p:cNvSpPr txBox="1"/>
          <p:nvPr/>
        </p:nvSpPr>
        <p:spPr>
          <a:xfrm>
            <a:off x="8655558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A2A2EC-3A97-7867-8598-D03C74FF91B0}"/>
              </a:ext>
            </a:extLst>
          </p:cNvPr>
          <p:cNvSpPr txBox="1"/>
          <p:nvPr/>
        </p:nvSpPr>
        <p:spPr>
          <a:xfrm>
            <a:off x="10593987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F5A5A1-AABA-8F79-1AC7-C9CD598EFEF7}"/>
              </a:ext>
            </a:extLst>
          </p:cNvPr>
          <p:cNvCxnSpPr>
            <a:cxnSpLocks/>
          </p:cNvCxnSpPr>
          <p:nvPr/>
        </p:nvCxnSpPr>
        <p:spPr>
          <a:xfrm flipH="1">
            <a:off x="1239304" y="4160161"/>
            <a:ext cx="9528417" cy="0"/>
          </a:xfrm>
          <a:prstGeom prst="line">
            <a:avLst/>
          </a:prstGeom>
          <a:ln w="19050">
            <a:solidFill>
              <a:srgbClr val="1A1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EB7380-8D77-C6F8-E46D-812F5E7BE7A9}"/>
              </a:ext>
            </a:extLst>
          </p:cNvPr>
          <p:cNvGrpSpPr/>
          <p:nvPr/>
        </p:nvGrpSpPr>
        <p:grpSpPr>
          <a:xfrm>
            <a:off x="539749" y="1539735"/>
            <a:ext cx="10529870" cy="3957510"/>
            <a:chOff x="1243495" y="1801839"/>
            <a:chExt cx="8839746" cy="3469668"/>
          </a:xfrm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22C93B25-F900-09D6-3BFE-0081322C3A5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9759567"/>
                </p:ext>
              </p:extLst>
            </p:nvPr>
          </p:nvGraphicFramePr>
          <p:xfrm>
            <a:off x="1243495" y="1801839"/>
            <a:ext cx="8839746" cy="34696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FF031E0-05B7-786A-F2D8-F50C4CCEAD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0766" y="3172423"/>
              <a:ext cx="7999034" cy="0"/>
            </a:xfrm>
            <a:prstGeom prst="line">
              <a:avLst/>
            </a:prstGeom>
            <a:ln w="9525"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4B7B137-A7A7-2144-3561-5ABA25A3B679}"/>
                </a:ext>
              </a:extLst>
            </p:cNvPr>
            <p:cNvSpPr txBox="1"/>
            <p:nvPr/>
          </p:nvSpPr>
          <p:spPr>
            <a:xfrm>
              <a:off x="2325536" y="5015090"/>
              <a:ext cx="220567" cy="188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GB" sz="1200" baseline="30000"/>
                <a:t>1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306ADF-73FE-FB7C-61FE-50EA1F34C3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square">
            <a:normAutofit/>
          </a:bodyPr>
          <a:lstStyle/>
          <a:p>
            <a:r>
              <a:rPr lang="en-GB" dirty="0"/>
              <a:t>Schizophrenia – Aetiology and neurobiology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9B0DA7-F570-E118-1363-278B6693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Childhood psychosocial risk factors for psychotic disorders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67EBDF-F8B5-58DA-F5B9-17CF1488923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49" y="1248595"/>
            <a:ext cx="10449787" cy="4583405"/>
          </a:xfrm>
        </p:spPr>
        <p:txBody>
          <a:bodyPr/>
          <a:lstStyle/>
          <a:p>
            <a:pPr marL="0" indent="0" algn="ctr">
              <a:buNone/>
            </a:pPr>
            <a:r>
              <a:rPr lang="en-US" b="1"/>
              <a:t>Associations between childhood adversity, urban upbringing, and risk of psychotic disorders</a:t>
            </a:r>
            <a:r>
              <a:rPr lang="en-US" b="1" baseline="30000"/>
              <a:t>1,2,a</a:t>
            </a:r>
          </a:p>
          <a:p>
            <a:endParaRPr lang="en-GB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39AC71C-82BC-E8FE-87C2-ACEBF79659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aseline="30000" dirty="0" err="1"/>
              <a:t>a</a:t>
            </a:r>
            <a:r>
              <a:rPr lang="en-US" dirty="0" err="1"/>
              <a:t>An</a:t>
            </a:r>
            <a:r>
              <a:rPr lang="en-US" dirty="0"/>
              <a:t> odds ratio greater than 1 indicated that the factor was associated with an increased likelihood of developing a psychotic disorder, whereas an odds ratio less than 1 indicated that the factor was associated with a reduced likelihood of developing a psychotic disorder</a:t>
            </a:r>
          </a:p>
          <a:p>
            <a:r>
              <a:rPr lang="en-US" dirty="0"/>
              <a:t>1. Zhou et al. Am J Psychiatry 2025;182:360–372; 2. Vassos et al. Schizophr Bull 2012;38:1118–1123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4F0F01-2E28-B88C-8E73-A57ADC955152}"/>
              </a:ext>
            </a:extLst>
          </p:cNvPr>
          <p:cNvSpPr txBox="1"/>
          <p:nvPr/>
        </p:nvSpPr>
        <p:spPr>
          <a:xfrm>
            <a:off x="539749" y="5522992"/>
            <a:ext cx="11110915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3F1A01"/>
                </a:solidFill>
              </a:defRPr>
            </a:lvl1pPr>
          </a:lstStyle>
          <a:p>
            <a:r>
              <a:rPr lang="en-US"/>
              <a:t>Two meta-analyses showed that </a:t>
            </a:r>
            <a:r>
              <a:rPr lang="en-US" b="1"/>
              <a:t>environmental exposures </a:t>
            </a:r>
            <a:r>
              <a:rPr lang="en-US"/>
              <a:t>during </a:t>
            </a:r>
            <a:r>
              <a:rPr lang="en-US" b="1"/>
              <a:t>childhood</a:t>
            </a:r>
            <a:br>
              <a:rPr lang="en-US" b="1"/>
            </a:br>
            <a:r>
              <a:rPr lang="en-US"/>
              <a:t> are associated with </a:t>
            </a:r>
            <a:r>
              <a:rPr lang="en-US" b="1"/>
              <a:t>increased risk of psychotic </a:t>
            </a:r>
            <a:r>
              <a:rPr lang="en-US" b="1" err="1"/>
              <a:t>disorders</a:t>
            </a:r>
            <a:r>
              <a:rPr lang="en-US" baseline="30000" err="1">
                <a:solidFill>
                  <a:schemeClr val="tx1"/>
                </a:solidFill>
              </a:rPr>
              <a:t>1,2</a:t>
            </a:r>
            <a:endParaRPr lang="en-US" altLang="en-US" baseline="300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C8AA2D-2CAD-F01C-6A1F-65C6A292DF15}"/>
              </a:ext>
            </a:extLst>
          </p:cNvPr>
          <p:cNvSpPr txBox="1"/>
          <p:nvPr/>
        </p:nvSpPr>
        <p:spPr>
          <a:xfrm>
            <a:off x="9574605" y="5200758"/>
            <a:ext cx="262739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GB" sz="1200" baseline="300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3676584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200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Childhood psychosocial risk factors for psychotic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22</cp:revision>
  <dcterms:created xsi:type="dcterms:W3CDTF">2026-02-02T13:01:55Z</dcterms:created>
  <dcterms:modified xsi:type="dcterms:W3CDTF">2026-06-17T12:53:49Z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