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4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68584659357162"/>
          <c:y val="0"/>
          <c:w val="0.79701928942115108"/>
          <c:h val="0.73032495276354537"/>
        </c:manualLayout>
      </c:layout>
      <c:scatterChart>
        <c:scatterStyle val="lineMarker"/>
        <c:varyColors val="0"/>
        <c:ser>
          <c:idx val="1"/>
          <c:order val="0"/>
          <c:spPr>
            <a:ln w="25400" cap="rnd">
              <a:noFill/>
              <a:round/>
            </a:ln>
            <a:effectLst/>
          </c:spPr>
          <c:marker>
            <c:symbol val="x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Sheet1!$G$2:$G$36</c:f>
                <c:numCache>
                  <c:formatCode>General</c:formatCode>
                  <c:ptCount val="35"/>
                  <c:pt idx="0">
                    <c:v>1.56</c:v>
                  </c:pt>
                  <c:pt idx="1">
                    <c:v>0.15999999999999992</c:v>
                  </c:pt>
                </c:numCache>
              </c:numRef>
            </c:plus>
            <c:minus>
              <c:numRef>
                <c:f>Sheet1!$E$2:$E$36</c:f>
                <c:numCache>
                  <c:formatCode>General</c:formatCode>
                  <c:ptCount val="35"/>
                  <c:pt idx="0">
                    <c:v>1.04</c:v>
                  </c:pt>
                  <c:pt idx="1">
                    <c:v>0.14999999999999991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Sheet1!$C$2:$C$36</c:f>
              <c:numCache>
                <c:formatCode>#0.00</c:formatCode>
                <c:ptCount val="35"/>
                <c:pt idx="0">
                  <c:v>3.19</c:v>
                </c:pt>
                <c:pt idx="1">
                  <c:v>1.77</c:v>
                </c:pt>
              </c:numCache>
            </c:numRef>
          </c:xVal>
          <c:yVal>
            <c:numRef>
              <c:f>Sheet1!$H$2:$H$36</c:f>
              <c:numCache>
                <c:formatCode>General</c:formatCode>
                <c:ptCount val="35"/>
                <c:pt idx="0">
                  <c:v>0.5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99E-4B2D-BEDC-A7DEA8632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5287184"/>
        <c:axId val="881462992"/>
      </c:scatterChart>
      <c:catAx>
        <c:axId val="88146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rgbClr val="1A1A17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noFill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n-US"/>
          </a:p>
        </c:txPr>
        <c:crossAx val="885287184"/>
        <c:crossesAt val="1"/>
        <c:auto val="1"/>
        <c:lblAlgn val="ctr"/>
        <c:lblOffset val="80"/>
        <c:noMultiLvlLbl val="0"/>
      </c:catAx>
      <c:valAx>
        <c:axId val="885287184"/>
        <c:scaling>
          <c:orientation val="minMax"/>
          <c:max val="5"/>
          <c:min val="-1"/>
        </c:scaling>
        <c:delete val="0"/>
        <c:axPos val="b"/>
        <c:numFmt formatCode="0.0;\−0.0" sourceLinked="0"/>
        <c:majorTickMark val="out"/>
        <c:minorTickMark val="none"/>
        <c:tickLblPos val="nextTo"/>
        <c:spPr>
          <a:noFill/>
          <a:ln w="19050" cap="flat" cmpd="sng" algn="ctr">
            <a:solidFill>
              <a:srgbClr val="1A1A17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8146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Verdana" panose="020B0604030504040204" pitchFamily="34" charset="0"/>
          <a:ea typeface="Verdan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Henssler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Brandt L, Müller M, et al. Migration and schizophrenia: meta-analysis and explanatory framework.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Arch Psychiatry Clin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2020; 270: 325–335.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Selten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JP, van der Ven E,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Termorshuizen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F. Migration and psychosis: a meta-analysis of incidence studies.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2020; 50: 303–313.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Beards S, Gayer-Anderson C, Borges S, et al. Life events and psychosis: a review and meta-analysis. Schizophr Bull 2013; 39: 740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747.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Gregersen M, Rohd SB, Jepsen JRM, et al. Jumping to conclusions and its associations with psychotic experiences in preadolescent children at familial high risk of schizophrenia or bipolar disorder-The Danish High Risk and Resilience Study, VIA 11. Schizophr Bull 2022; 48: 1363–1372.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Reininghaus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U, Kempton MJ,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Valmaggia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L, et al. 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tress sensitivity, aberrant salience, and threat anticipation in early psychosis: an experience sampling study. Schizophr Bull 2016; 42: 712–722.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Broome MR, Johns LC, Valli I, et al. Delusion formation and reasoning biases in those at clinical high risk for psychosis. Br J Psychiatry Suppl 2007; 51: s38–s42.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87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EE78B-7031-03A2-AEA6-5C3907B58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997360-058F-E1FA-E9F6-0A59F5B9307E}"/>
              </a:ext>
            </a:extLst>
          </p:cNvPr>
          <p:cNvCxnSpPr>
            <a:cxnSpLocks/>
          </p:cNvCxnSpPr>
          <p:nvPr/>
        </p:nvCxnSpPr>
        <p:spPr>
          <a:xfrm>
            <a:off x="821920" y="2026139"/>
            <a:ext cx="0" cy="2815596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61C9A5-4CCF-26C0-B721-DABDDC815D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wrap="square">
            <a:normAutofit/>
          </a:bodyPr>
          <a:lstStyle/>
          <a:p>
            <a:r>
              <a:rPr lang="en-GB" dirty="0"/>
              <a:t>Schizophrenia – Aetiology and neurobiology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EAB5D9-32A1-349D-C7BC-A492C379B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/>
          </a:bodyPr>
          <a:lstStyle/>
          <a:p>
            <a:r>
              <a:rPr lang="en-US"/>
              <a:t>Adulthood psychosocial risk factors for psychotic disorders 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10019-20CA-897F-F503-923D75EBF4D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>
            <a:normAutofit/>
          </a:bodyPr>
          <a:lstStyle/>
          <a:p>
            <a:pPr marL="714375" lvl="0" indent="-447675"/>
            <a:r>
              <a:rPr lang="en-GB" b="1" dirty="0"/>
              <a:t>Migration</a:t>
            </a:r>
            <a:r>
              <a:rPr lang="en-GB" dirty="0"/>
              <a:t> is a </a:t>
            </a:r>
            <a:r>
              <a:rPr lang="en-GB" b="1" dirty="0"/>
              <a:t>risk factor for psychosis</a:t>
            </a:r>
            <a:r>
              <a:rPr lang="en-GB" dirty="0"/>
              <a:t>, including elevated risk in second-generation migrants</a:t>
            </a:r>
            <a:r>
              <a:rPr lang="en-GB" baseline="30000" dirty="0"/>
              <a:t>1,2</a:t>
            </a:r>
          </a:p>
          <a:p>
            <a:pPr marL="714375" lvl="0" indent="-447675"/>
            <a:r>
              <a:rPr lang="en-US" dirty="0"/>
              <a:t>Exposure to </a:t>
            </a:r>
            <a:r>
              <a:rPr lang="en-US" b="1" dirty="0"/>
              <a:t>adverse life events </a:t>
            </a:r>
            <a:r>
              <a:rPr lang="en-US" dirty="0"/>
              <a:t>in adulthood, particularly </a:t>
            </a:r>
            <a:r>
              <a:rPr lang="en-US" b="1" dirty="0"/>
              <a:t>stressful or threatening experiences</a:t>
            </a:r>
            <a:r>
              <a:rPr lang="en-US" dirty="0"/>
              <a:t>, is associated with </a:t>
            </a:r>
            <a:r>
              <a:rPr lang="en-US" b="1" dirty="0"/>
              <a:t>increased risk of psychosis </a:t>
            </a:r>
            <a:r>
              <a:rPr lang="en-US" dirty="0"/>
              <a:t>and symptom onset</a:t>
            </a:r>
            <a:r>
              <a:rPr lang="en-US" baseline="30000" dirty="0"/>
              <a:t>3</a:t>
            </a:r>
          </a:p>
          <a:p>
            <a:pPr marL="714375" lvl="0" indent="-447675"/>
            <a:r>
              <a:rPr lang="en-US" dirty="0"/>
              <a:t>Premorbid cognitive and psychological schemas, such as </a:t>
            </a:r>
            <a:r>
              <a:rPr lang="en-US" b="1" dirty="0"/>
              <a:t>reasoning biases </a:t>
            </a:r>
            <a:r>
              <a:rPr lang="en-US" dirty="0"/>
              <a:t>and </a:t>
            </a:r>
            <a:r>
              <a:rPr lang="en-US" b="1" dirty="0"/>
              <a:t>heightened threat sensitivity</a:t>
            </a:r>
            <a:r>
              <a:rPr lang="en-US" dirty="0"/>
              <a:t>, may influence how stress is perceived and processed, increasing </a:t>
            </a:r>
            <a:r>
              <a:rPr lang="en-US" b="1" dirty="0"/>
              <a:t>vulnerability to psychotic experiences</a:t>
            </a:r>
            <a:r>
              <a:rPr lang="en-US" baseline="30000" dirty="0"/>
              <a:t>4-6</a:t>
            </a:r>
          </a:p>
          <a:p>
            <a:pPr marL="714375" lvl="0" indent="-447675"/>
            <a:r>
              <a:rPr lang="en-US" dirty="0"/>
              <a:t>Together, these findings support a model in which adult psychosocial stress may interact with </a:t>
            </a:r>
            <a:br>
              <a:rPr lang="en-US" dirty="0"/>
            </a:br>
            <a:r>
              <a:rPr lang="en-US" dirty="0"/>
              <a:t>pre-existing biological and developmental vulnerability to increase psychosis risk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971512B-E905-73FC-91B3-49F28C887ACA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/>
              <a:t>Association between migration or </a:t>
            </a:r>
            <a:br>
              <a:rPr lang="en-GB" b="1"/>
            </a:br>
            <a:r>
              <a:rPr lang="en-GB" b="1"/>
              <a:t>adverse life events and schizophrenia</a:t>
            </a:r>
            <a:r>
              <a:rPr lang="en-GB" b="1" baseline="30000"/>
              <a:t>1,3</a:t>
            </a: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8B913-261B-BA82-29C6-50DA57BF96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 anchor="b">
            <a:normAutofit/>
          </a:bodyPr>
          <a:lstStyle/>
          <a:p>
            <a:r>
              <a:rPr lang="en-GB"/>
              <a:t>CI=confidence interval</a:t>
            </a:r>
          </a:p>
          <a:p>
            <a:r>
              <a:rPr lang="en-GB"/>
              <a:t>1. </a:t>
            </a:r>
            <a:r>
              <a:rPr lang="en-GB" err="1"/>
              <a:t>Henssler</a:t>
            </a:r>
            <a:r>
              <a:rPr lang="en-GB"/>
              <a:t> et al. </a:t>
            </a:r>
            <a:r>
              <a:rPr lang="en-GB" err="1"/>
              <a:t>Eur</a:t>
            </a:r>
            <a:r>
              <a:rPr lang="en-GB"/>
              <a:t> Arch Psychiatry Clin </a:t>
            </a:r>
            <a:r>
              <a:rPr lang="en-GB" err="1"/>
              <a:t>Neurosci</a:t>
            </a:r>
            <a:r>
              <a:rPr lang="en-GB"/>
              <a:t> 2020;270:325–335; 2. </a:t>
            </a:r>
            <a:r>
              <a:rPr lang="en-GB" err="1"/>
              <a:t>Selten</a:t>
            </a:r>
            <a:r>
              <a:rPr lang="en-GB"/>
              <a:t> et al. </a:t>
            </a:r>
            <a:r>
              <a:rPr lang="en-GB" err="1"/>
              <a:t>Psychol</a:t>
            </a:r>
            <a:r>
              <a:rPr lang="en-GB"/>
              <a:t> Med 2020;50:303–313; 3. Beards et al. Schizophr Bull 2013;39:740–747; </a:t>
            </a:r>
            <a:br>
              <a:rPr lang="en-GB"/>
            </a:br>
            <a:r>
              <a:rPr lang="en-GB"/>
              <a:t>4. Gregersen et al. Schizophr Bull 2022;48:1363–1372; 5. </a:t>
            </a:r>
            <a:r>
              <a:rPr lang="en-GB" err="1"/>
              <a:t>Reininghaus</a:t>
            </a:r>
            <a:r>
              <a:rPr lang="en-GB"/>
              <a:t> et al. Schizophr Bull 2016;42:712–722; 6. Broome et al. </a:t>
            </a:r>
            <a:r>
              <a:rPr lang="pl-PL"/>
              <a:t>Br J Psychiatry Suppl</a:t>
            </a:r>
            <a:r>
              <a:rPr lang="en-US"/>
              <a:t> </a:t>
            </a:r>
            <a:r>
              <a:rPr lang="pl-PL"/>
              <a:t>2007</a:t>
            </a:r>
            <a:r>
              <a:rPr lang="en-US"/>
              <a:t>;</a:t>
            </a:r>
            <a:r>
              <a:rPr lang="pl-PL"/>
              <a:t>51:s38</a:t>
            </a:r>
            <a:r>
              <a:rPr lang="en-US"/>
              <a:t>–s</a:t>
            </a:r>
            <a:r>
              <a:rPr lang="pl-PL"/>
              <a:t>42</a:t>
            </a:r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6C063DB-2B82-8AC4-A5B9-2C08C17505D9}"/>
              </a:ext>
            </a:extLst>
          </p:cNvPr>
          <p:cNvSpPr/>
          <p:nvPr/>
        </p:nvSpPr>
        <p:spPr>
          <a:xfrm>
            <a:off x="482988" y="1348275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9" name="Graphic 18" descr="Earth globe: Africa and Europe with solid fill">
            <a:extLst>
              <a:ext uri="{FF2B5EF4-FFF2-40B4-BE49-F238E27FC236}">
                <a16:creationId xmlns:a16="http://schemas.microsoft.com/office/drawing/2014/main" id="{7C8D5F09-F480-6958-274A-F892E57DAE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698" y="1411967"/>
            <a:ext cx="552444" cy="552444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DF850DD3-33F1-BC27-71F6-E36CFD3C8D12}"/>
              </a:ext>
            </a:extLst>
          </p:cNvPr>
          <p:cNvSpPr/>
          <p:nvPr/>
        </p:nvSpPr>
        <p:spPr>
          <a:xfrm>
            <a:off x="482988" y="2196119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3" name="Graphic 22" descr="Lightning bolt with solid fill">
            <a:extLst>
              <a:ext uri="{FF2B5EF4-FFF2-40B4-BE49-F238E27FC236}">
                <a16:creationId xmlns:a16="http://schemas.microsoft.com/office/drawing/2014/main" id="{C1E59354-57E7-9B83-C137-C72C21DBB8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274" y="2315319"/>
            <a:ext cx="493292" cy="493292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58E2314E-9E02-9760-B3F4-648E0B39CF0E}"/>
              </a:ext>
            </a:extLst>
          </p:cNvPr>
          <p:cNvSpPr/>
          <p:nvPr/>
        </p:nvSpPr>
        <p:spPr>
          <a:xfrm>
            <a:off x="482988" y="3379142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1" name="Graphic 20" descr="Brain with solid fill">
            <a:extLst>
              <a:ext uri="{FF2B5EF4-FFF2-40B4-BE49-F238E27FC236}">
                <a16:creationId xmlns:a16="http://schemas.microsoft.com/office/drawing/2014/main" id="{AC438AC9-7CA5-C3EB-CCD7-B9B9A10D12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322" y="3429000"/>
            <a:ext cx="543196" cy="543196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2B00708-4C46-9FD3-CA2E-6194F4DF9FCE}"/>
              </a:ext>
            </a:extLst>
          </p:cNvPr>
          <p:cNvSpPr/>
          <p:nvPr/>
        </p:nvSpPr>
        <p:spPr>
          <a:xfrm>
            <a:off x="482988" y="4841735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7" name="Graphic 26" descr="Venn diagram with solid fill">
            <a:extLst>
              <a:ext uri="{FF2B5EF4-FFF2-40B4-BE49-F238E27FC236}">
                <a16:creationId xmlns:a16="http://schemas.microsoft.com/office/drawing/2014/main" id="{6D32B58B-D3A2-7E2A-6BA8-E20383D809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988" y="4870311"/>
            <a:ext cx="563864" cy="563864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A8F0AAE-ACDD-E87A-ACF9-D90729620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567679"/>
              </p:ext>
            </p:extLst>
          </p:nvPr>
        </p:nvGraphicFramePr>
        <p:xfrm>
          <a:off x="6230937" y="2097925"/>
          <a:ext cx="5419725" cy="116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606">
                  <a:extLst>
                    <a:ext uri="{9D8B030D-6E8A-4147-A177-3AD203B41FA5}">
                      <a16:colId xmlns:a16="http://schemas.microsoft.com/office/drawing/2014/main" val="416378837"/>
                    </a:ext>
                  </a:extLst>
                </a:gridCol>
                <a:gridCol w="2363832">
                  <a:extLst>
                    <a:ext uri="{9D8B030D-6E8A-4147-A177-3AD203B41FA5}">
                      <a16:colId xmlns:a16="http://schemas.microsoft.com/office/drawing/2014/main" val="2242698631"/>
                    </a:ext>
                  </a:extLst>
                </a:gridCol>
                <a:gridCol w="1411287">
                  <a:extLst>
                    <a:ext uri="{9D8B030D-6E8A-4147-A177-3AD203B41FA5}">
                      <a16:colId xmlns:a16="http://schemas.microsoft.com/office/drawing/2014/main" val="3775452045"/>
                    </a:ext>
                  </a:extLst>
                </a:gridCol>
              </a:tblGrid>
              <a:tr h="389717">
                <a:tc>
                  <a:txBody>
                    <a:bodyPr/>
                    <a:lstStyle/>
                    <a:p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Exposure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bg1"/>
                          </a:solidFill>
                        </a:rPr>
                        <a:t>Odds ratio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80414"/>
                  </a:ext>
                </a:extLst>
              </a:tr>
              <a:tr h="389717">
                <a:tc>
                  <a:txBody>
                    <a:bodyPr/>
                    <a:lstStyle/>
                    <a:p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Migration</a:t>
                      </a:r>
                      <a:r>
                        <a:rPr lang="en-GB" sz="1100" baseline="300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1.77 (1.62, 1.93)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94798"/>
                  </a:ext>
                </a:extLst>
              </a:tr>
              <a:tr h="389717">
                <a:tc>
                  <a:txBody>
                    <a:bodyPr/>
                    <a:lstStyle/>
                    <a:p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Adverse life events</a:t>
                      </a:r>
                      <a:r>
                        <a:rPr lang="en-GB" sz="1100" baseline="300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chemeClr val="tx1"/>
                          </a:solidFill>
                        </a:rPr>
                        <a:t>3.19 (2.15, 4.75)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70832"/>
                  </a:ext>
                </a:extLst>
              </a:tr>
            </a:tbl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3C2F00A-2588-0D14-8E5A-081866C21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955085"/>
              </p:ext>
            </p:extLst>
          </p:nvPr>
        </p:nvGraphicFramePr>
        <p:xfrm>
          <a:off x="7526751" y="2619761"/>
          <a:ext cx="2828098" cy="881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AF844F-E813-909B-464B-0C9CD5613A58}"/>
              </a:ext>
            </a:extLst>
          </p:cNvPr>
          <p:cNvSpPr txBox="1"/>
          <p:nvPr/>
        </p:nvSpPr>
        <p:spPr>
          <a:xfrm>
            <a:off x="6230937" y="3718074"/>
            <a:ext cx="5419725" cy="16344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3F1A01"/>
                </a:solidFill>
              </a:defRPr>
            </a:lvl1pPr>
          </a:lstStyle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/>
              <a:t>Across 35 studies, 31 reported a significantly increased risk of schizophrenia in migrants</a:t>
            </a:r>
            <a:r>
              <a:rPr lang="en-US" baseline="30000"/>
              <a:t>1 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/>
              <a:t>Across 13 studies, 12 reported a significantly increased risk of schizophrenia following adverse life events</a:t>
            </a:r>
            <a:r>
              <a:rPr lang="en-US" baseline="300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5744166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468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Adulthood psychosocial risk factors for psychotic disorders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23</cp:revision>
  <dcterms:created xsi:type="dcterms:W3CDTF">2026-02-02T13:01:55Z</dcterms:created>
  <dcterms:modified xsi:type="dcterms:W3CDTF">2026-06-17T12:54:00Z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