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35"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438" userDrawn="1">
          <p15:clr>
            <a:srgbClr val="A4A3A4"/>
          </p15:clr>
        </p15:guide>
        <p15:guide id="3" pos="4135" userDrawn="1">
          <p15:clr>
            <a:srgbClr val="A4A3A4"/>
          </p15:clr>
        </p15:guide>
        <p15:guide id="4" orient="horz" pos="3884" userDrawn="1">
          <p15:clr>
            <a:srgbClr val="A4A3A4"/>
          </p15:clr>
        </p15:guide>
      </p15:sldGuideLst>
    </p:ext>
    <p:ext uri="{2D200454-40CA-4A62-9FC3-DE9A4176ACB9}">
      <p15:notesGuideLst xmlns:p15="http://schemas.microsoft.com/office/powerpoint/2012/main">
        <p15:guide id="1" orient="horz" pos="3113"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HR" userId="Fact check" providerId="None"/>
  <p188:author id="{A650F12B-C64C-074B-07F6-F48D2265D014}" name="Christoph U. Correll" initials="CC" userId="eaee6724343eddb1" providerId="Windows Live"/>
  <p188:author id="{2603504C-8229-3E72-ADBC-A0BF5ABA7EB1}" name="Fact checker" initials="HR" userId="Fact checker" providerId="None"/>
  <p188:author id="{9EDD3256-833C-7611-5AA1-CFED9C4E1EEF}" name="MichelleSeddon" initials="MS" userId="MichelleSeddon" providerId="None"/>
  <p188:author id="{C07A505D-5E7E-6BEB-4195-801D42364FA7}" name="Ceren Akdeniz Vogt" initials="CA" userId="S::cak@lundbeckfonden.com::6291f9b8-8487-4396-8769-615d243e0f4b" providerId="AD"/>
  <p188:author id="{46555C6D-31EC-DA99-61B5-C6F6A324EF99}" name="Fact Check" initials="FC" userId="Fact Check" providerId="None"/>
  <p188:author id="{C8911B80-9C65-8D61-72BF-E1ED915E10FA}" name="Mel Ward" initials="MW" userId="Mel Ward" providerId="None"/>
  <p188:author id="{4EE41886-2B80-BDDB-D5E7-536828E472A2}" name="Medical writer" initials="HR" userId="Medical writer"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D5B242D9-7732-7ED9-DC1A-A475694745F4}" name="Howes, Oliver" initials="HO" userId="S::OHowes@slam.nhs.uk::f5524392-c65a-4c1a-88c5-205fd2f35f4d"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769DBD"/>
    <a:srgbClr val="FFFFFF"/>
    <a:srgbClr val="A5BDD3"/>
    <a:srgbClr val="1A1A17"/>
    <a:srgbClr val="6A8F7F"/>
    <a:srgbClr val="FFF4EB"/>
    <a:srgbClr val="EBF0EE"/>
    <a:srgbClr val="EAEDF2"/>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27" autoAdjust="0"/>
  </p:normalViewPr>
  <p:slideViewPr>
    <p:cSldViewPr snapToGrid="0">
      <p:cViewPr varScale="1">
        <p:scale>
          <a:sx n="85" d="100"/>
          <a:sy n="85" d="100"/>
        </p:scale>
        <p:origin x="948" y="90"/>
      </p:cViewPr>
      <p:guideLst>
        <p:guide orient="horz" pos="3475"/>
        <p:guide pos="438"/>
        <p:guide pos="4135"/>
        <p:guide orient="horz" pos="3884"/>
      </p:guideLst>
    </p:cSldViewPr>
  </p:slideViewPr>
  <p:notesTextViewPr>
    <p:cViewPr>
      <p:scale>
        <a:sx n="1" d="1"/>
        <a:sy n="1" d="1"/>
      </p:scale>
      <p:origin x="0" y="0"/>
    </p:cViewPr>
  </p:notesTextViewPr>
  <p:notesViewPr>
    <p:cSldViewPr snapToGrid="0">
      <p:cViewPr>
        <p:scale>
          <a:sx n="100" d="100"/>
          <a:sy n="100" d="100"/>
        </p:scale>
        <p:origin x="3570" y="-450"/>
      </p:cViewPr>
      <p:guideLst>
        <p:guide orient="horz" pos="3113"/>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Transition rate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Alcohol</c:v>
                </c:pt>
                <c:pt idx="1">
                  <c:v>Sedatives</c:v>
                </c:pt>
                <c:pt idx="2">
                  <c:v>Opioids </c:v>
                </c:pt>
                <c:pt idx="3">
                  <c:v>Amphetamines</c:v>
                </c:pt>
                <c:pt idx="4">
                  <c:v>Mixed or NOS</c:v>
                </c:pt>
                <c:pt idx="5">
                  <c:v>Hallucinogens</c:v>
                </c:pt>
                <c:pt idx="6">
                  <c:v>Cannabis</c:v>
                </c:pt>
              </c:strCache>
            </c:strRef>
          </c:cat>
          <c:val>
            <c:numRef>
              <c:f>Sheet1!$B$2:$B$8</c:f>
              <c:numCache>
                <c:formatCode>General</c:formatCode>
                <c:ptCount val="7"/>
                <c:pt idx="0">
                  <c:v>9</c:v>
                </c:pt>
                <c:pt idx="1">
                  <c:v>10</c:v>
                </c:pt>
                <c:pt idx="2">
                  <c:v>12</c:v>
                </c:pt>
                <c:pt idx="3">
                  <c:v>22</c:v>
                </c:pt>
                <c:pt idx="4">
                  <c:v>22</c:v>
                </c:pt>
                <c:pt idx="5">
                  <c:v>26</c:v>
                </c:pt>
                <c:pt idx="6">
                  <c:v>34</c:v>
                </c:pt>
              </c:numCache>
            </c:numRef>
          </c:val>
          <c:extLst>
            <c:ext xmlns:c16="http://schemas.microsoft.com/office/drawing/2014/chart" uri="{C3380CC4-5D6E-409C-BE32-E72D297353CC}">
              <c16:uniqueId val="{00000000-DBC9-4017-80F2-D26F230D6551}"/>
            </c:ext>
          </c:extLst>
        </c:ser>
        <c:dLbls>
          <c:showLegendKey val="0"/>
          <c:showVal val="0"/>
          <c:showCatName val="0"/>
          <c:showSerName val="0"/>
          <c:showPercent val="0"/>
          <c:showBubbleSize val="0"/>
        </c:dLbls>
        <c:gapWidth val="219"/>
        <c:overlap val="-27"/>
        <c:axId val="1433212143"/>
        <c:axId val="1433208303"/>
      </c:barChart>
      <c:catAx>
        <c:axId val="1433212143"/>
        <c:scaling>
          <c:orientation val="minMax"/>
        </c:scaling>
        <c:delete val="0"/>
        <c:axPos val="b"/>
        <c:numFmt formatCode="General" sourceLinked="1"/>
        <c:majorTickMark val="none"/>
        <c:minorTickMark val="none"/>
        <c:tickLblPos val="nextTo"/>
        <c:spPr>
          <a:noFill/>
          <a:ln w="19050" cap="flat" cmpd="sng" algn="ctr">
            <a:solidFill>
              <a:srgbClr val="1A1A17"/>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433208303"/>
        <c:crosses val="autoZero"/>
        <c:auto val="1"/>
        <c:lblAlgn val="ctr"/>
        <c:lblOffset val="100"/>
        <c:noMultiLvlLbl val="0"/>
      </c:catAx>
      <c:valAx>
        <c:axId val="1433208303"/>
        <c:scaling>
          <c:orientation val="minMax"/>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a:t>Transition </a:t>
                </a:r>
              </a:p>
              <a:p>
                <a:pPr>
                  <a:defRPr/>
                </a:pPr>
                <a:r>
                  <a:rPr lang="en-GB"/>
                  <a:t>rate (%)</a:t>
                </a:r>
              </a:p>
            </c:rich>
          </c:tx>
          <c:layout>
            <c:manualLayout>
              <c:xMode val="edge"/>
              <c:yMode val="edge"/>
              <c:x val="1.8186367098263868E-2"/>
              <c:y val="8.9759396398721866E-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19050">
            <a:solidFill>
              <a:srgbClr val="1A1A17"/>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33212143"/>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0.08342</cdr:x>
      <cdr:y>0.51132</cdr:y>
    </cdr:from>
    <cdr:to>
      <cdr:x>0.27048</cdr:x>
      <cdr:y>1</cdr:y>
    </cdr:to>
    <cdr:sp macro="" textlink="">
      <cdr:nvSpPr>
        <cdr:cNvPr id="2" name="TextBox 1">
          <a:extLst xmlns:a="http://schemas.openxmlformats.org/drawingml/2006/main">
            <a:ext uri="{FF2B5EF4-FFF2-40B4-BE49-F238E27FC236}">
              <a16:creationId xmlns:a16="http://schemas.microsoft.com/office/drawing/2014/main" id="{6330A84E-1A30-4811-C2E6-1989DC78301D}"/>
            </a:ext>
          </a:extLst>
        </cdr:cNvPr>
        <cdr:cNvSpPr txBox="1"/>
      </cdr:nvSpPr>
      <cdr:spPr>
        <a:xfrm xmlns:a="http://schemas.openxmlformats.org/drawingml/2006/main">
          <a:off x="407760" y="120167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American Psychiatric Association. Diagnostic and Statistical Manual of Mental Disorders. Fifth Edition (DSM-5™). © American Psychiatric Association, 2013.</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Murrie B, Lappin J, Large M, Sara G. Transition of substance-induced, brief, and atypical psychoses to schizophrenia: a systematic review and meta-analysis. Schizophr Bull 2020; 46: 505–516.</a:t>
            </a:r>
          </a:p>
          <a:p>
            <a:pPr marL="228600" indent="-228600">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Yildirim B, Sahin SS, Gee A, et al. Adverse psychiatric effects of psychedelic drugs: a systematic review of case reports. </a:t>
            </a:r>
            <a:r>
              <a:rPr lang="en-GB" sz="1000" dirty="0" err="1">
                <a:latin typeface="Calibri" panose="020F0502020204030204" pitchFamily="34" charset="0"/>
                <a:ea typeface="Calibri" panose="020F0502020204030204" pitchFamily="34" charset="0"/>
                <a:cs typeface="Calibri" panose="020F0502020204030204" pitchFamily="34" charset="0"/>
              </a:rPr>
              <a:t>Psychol</a:t>
            </a:r>
            <a:r>
              <a:rPr lang="en-GB" sz="1000" dirty="0">
                <a:latin typeface="Calibri" panose="020F0502020204030204" pitchFamily="34" charset="0"/>
                <a:ea typeface="Calibri" panose="020F0502020204030204" pitchFamily="34" charset="0"/>
                <a:cs typeface="Calibri" panose="020F0502020204030204" pitchFamily="34" charset="0"/>
              </a:rPr>
              <a:t> Med 2024; 54: 4035–4047.</a:t>
            </a:r>
          </a:p>
          <a:p>
            <a:pPr marL="228600" indent="-228600">
              <a:buAutoNum type="arabicPeriod"/>
            </a:pPr>
            <a:r>
              <a:rPr lang="es-ES" sz="1000" dirty="0">
                <a:latin typeface="Calibri" panose="020F0502020204030204" pitchFamily="34" charset="0"/>
                <a:ea typeface="Calibri" panose="020F0502020204030204" pitchFamily="34" charset="0"/>
                <a:cs typeface="Calibri" panose="020F0502020204030204" pitchFamily="34" charset="0"/>
              </a:rPr>
              <a:t>Rodríguez-Toscano E, Alloza C, Fraguas D, et al. </a:t>
            </a:r>
            <a:r>
              <a:rPr lang="en-US" sz="1000" dirty="0">
                <a:latin typeface="Calibri" panose="020F0502020204030204" pitchFamily="34" charset="0"/>
                <a:ea typeface="Calibri" panose="020F0502020204030204" pitchFamily="34" charset="0"/>
                <a:cs typeface="Calibri" panose="020F0502020204030204" pitchFamily="34" charset="0"/>
              </a:rPr>
              <a:t>Differences in patterns of stimulant use and their impact on first-episode psychosis incidence: an analysis of the EUGEI study. </a:t>
            </a:r>
            <a:r>
              <a:rPr lang="es-ES" sz="1000" dirty="0">
                <a:latin typeface="Calibri" panose="020F0502020204030204" pitchFamily="34" charset="0"/>
                <a:ea typeface="Calibri" panose="020F0502020204030204" pitchFamily="34" charset="0"/>
                <a:cs typeface="Calibri" panose="020F0502020204030204" pitchFamily="34" charset="0"/>
              </a:rPr>
              <a:t>Schizophr Bull 2023; 49: 1269–1280.</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National Collaborating Centre for Mental Health. Psychosis with coexisting substance misuse: assessment and management in adults and young people. British Psychological Society, 2011.</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Godin, SL &amp; Shehata S. Adolescent cannabis use and later development of schizophrenia: an updated systematic review of longitudinal studies. J Clin Psychol 2022; 78: 1331–1340.</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a:t>
            </a:fld>
            <a:endParaRPr lang="en-GB"/>
          </a:p>
        </p:txBody>
      </p:sp>
    </p:spTree>
    <p:extLst>
      <p:ext uri="{BB962C8B-B14F-4D97-AF65-F5344CB8AC3E}">
        <p14:creationId xmlns:p14="http://schemas.microsoft.com/office/powerpoint/2010/main" val="3544441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F103E-308F-4FF7-5FD7-CC677A66166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FCDC9D2-0439-6248-B5A9-5F9568ACF99A}"/>
              </a:ext>
            </a:extLst>
          </p:cNvPr>
          <p:cNvSpPr>
            <a:spLocks noGrp="1"/>
          </p:cNvSpPr>
          <p:nvPr>
            <p:ph type="body" sz="quarter" idx="17"/>
          </p:nvPr>
        </p:nvSpPr>
        <p:spPr>
          <a:xfrm>
            <a:off x="539749" y="539750"/>
            <a:ext cx="9213851" cy="266676"/>
          </a:xfrm>
        </p:spPr>
        <p:txBody>
          <a:bodyPr/>
          <a:lstStyle/>
          <a:p>
            <a:r>
              <a:rPr lang="en-GB" dirty="0"/>
              <a:t>Schizophrenia – Aetiology and neurobiology </a:t>
            </a:r>
          </a:p>
        </p:txBody>
      </p:sp>
      <p:sp>
        <p:nvSpPr>
          <p:cNvPr id="3" name="Title 2">
            <a:extLst>
              <a:ext uri="{FF2B5EF4-FFF2-40B4-BE49-F238E27FC236}">
                <a16:creationId xmlns:a16="http://schemas.microsoft.com/office/drawing/2014/main" id="{ABD54FD5-6ABC-2098-92E4-C0B0AA6D9659}"/>
              </a:ext>
            </a:extLst>
          </p:cNvPr>
          <p:cNvSpPr>
            <a:spLocks noGrp="1"/>
          </p:cNvSpPr>
          <p:nvPr>
            <p:ph type="title"/>
          </p:nvPr>
        </p:nvSpPr>
        <p:spPr>
          <a:xfrm>
            <a:off x="539749" y="814386"/>
            <a:ext cx="9213851" cy="332399"/>
          </a:xfrm>
        </p:spPr>
        <p:txBody>
          <a:bodyPr/>
          <a:lstStyle/>
          <a:p>
            <a:r>
              <a:rPr lang="en-US"/>
              <a:t>Substances and schizophrenia: an overview</a:t>
            </a:r>
            <a:endParaRPr lang="en-GB"/>
          </a:p>
        </p:txBody>
      </p:sp>
      <p:sp>
        <p:nvSpPr>
          <p:cNvPr id="9" name="Content Placeholder 8">
            <a:extLst>
              <a:ext uri="{FF2B5EF4-FFF2-40B4-BE49-F238E27FC236}">
                <a16:creationId xmlns:a16="http://schemas.microsoft.com/office/drawing/2014/main" id="{B1663A93-45BF-F1A7-6604-2CEF034D05DA}"/>
              </a:ext>
            </a:extLst>
          </p:cNvPr>
          <p:cNvSpPr>
            <a:spLocks noGrp="1"/>
          </p:cNvSpPr>
          <p:nvPr>
            <p:ph sz="half" idx="21"/>
          </p:nvPr>
        </p:nvSpPr>
        <p:spPr>
          <a:xfrm>
            <a:off x="539748" y="1416049"/>
            <a:ext cx="6763975" cy="4418013"/>
          </a:xfrm>
        </p:spPr>
        <p:txBody>
          <a:bodyPr lIns="180000" tIns="72000" rIns="108000" bIns="108000"/>
          <a:lstStyle/>
          <a:p>
            <a:r>
              <a:rPr lang="en-US" sz="1400" dirty="0"/>
              <a:t>A range of </a:t>
            </a:r>
            <a:r>
              <a:rPr lang="en-US" sz="1400" b="1" dirty="0"/>
              <a:t>substances </a:t>
            </a:r>
            <a:r>
              <a:rPr lang="en-US" sz="1400" dirty="0"/>
              <a:t>can </a:t>
            </a:r>
            <a:r>
              <a:rPr lang="en-US" sz="1400" b="1" dirty="0"/>
              <a:t>induce acute psychotic symptoms</a:t>
            </a:r>
            <a:r>
              <a:rPr lang="en-US" sz="1400" dirty="0"/>
              <a:t>, which, in severe cases, may meet criteria for a substance-induced psychosis</a:t>
            </a:r>
            <a:r>
              <a:rPr lang="en-US" sz="1400" baseline="30000" dirty="0"/>
              <a:t>1</a:t>
            </a:r>
          </a:p>
          <a:p>
            <a:r>
              <a:rPr lang="en-US" sz="1400" dirty="0"/>
              <a:t>The </a:t>
            </a:r>
            <a:r>
              <a:rPr lang="en-US" sz="1400" b="1" dirty="0"/>
              <a:t>risk of transition to schizophrenia </a:t>
            </a:r>
            <a:r>
              <a:rPr lang="en-US" sz="1400" dirty="0"/>
              <a:t>after a substance-induced psychosis </a:t>
            </a:r>
            <a:r>
              <a:rPr lang="en-US" sz="1400" b="1" dirty="0"/>
              <a:t>differs markedly by substance</a:t>
            </a:r>
            <a:r>
              <a:rPr lang="en-US" sz="1400" dirty="0"/>
              <a:t>, with highest transition rates reported for cannabis, amphetamines, and hallucinogens</a:t>
            </a:r>
            <a:r>
              <a:rPr lang="en-US" sz="1400" baseline="30000" dirty="0"/>
              <a:t>2</a:t>
            </a:r>
          </a:p>
          <a:p>
            <a:pPr lvl="1"/>
            <a:r>
              <a:rPr lang="en-US" dirty="0"/>
              <a:t>For other substances, including psychedelics, the evidence base remains limited, and further longitudinal research is needed</a:t>
            </a:r>
            <a:r>
              <a:rPr lang="en-US" baseline="30000" dirty="0"/>
              <a:t>3</a:t>
            </a:r>
          </a:p>
          <a:p>
            <a:r>
              <a:rPr lang="en-US" sz="1400" dirty="0"/>
              <a:t>Use of some substances, particularly cannabis and amphetamines, is associated with an increased risk of developing schizophrenia even in individuals who do not experience a substance-induced psychosis</a:t>
            </a:r>
            <a:r>
              <a:rPr lang="en-US" sz="1400" baseline="30000" dirty="0"/>
              <a:t>4</a:t>
            </a:r>
            <a:endParaRPr lang="en-US" altLang="en-US" sz="1400" i="1" baseline="30000" dirty="0">
              <a:highlight>
                <a:srgbClr val="FFFF00"/>
              </a:highlight>
            </a:endParaRPr>
          </a:p>
          <a:p>
            <a:r>
              <a:rPr lang="en-US" sz="1400" b="1" dirty="0"/>
              <a:t>Interpretation is complicated by potential reverse causality</a:t>
            </a:r>
            <a:r>
              <a:rPr lang="en-US" sz="1400" dirty="0"/>
              <a:t>, whereby emerging psychotic symptoms may cause individuals to increase substance use to cope (although longitudinal studies show that cannabis use many years before the onset of schizophrenia increases the risk of schizophrenia, making reverse causality unlikely)</a:t>
            </a:r>
            <a:r>
              <a:rPr lang="en-US" sz="1400" baseline="30000" dirty="0"/>
              <a:t>5,6</a:t>
            </a:r>
            <a:endParaRPr lang="en-US" sz="1400" dirty="0"/>
          </a:p>
          <a:p>
            <a:endParaRPr lang="en-US" sz="1400" dirty="0"/>
          </a:p>
          <a:p>
            <a:endParaRPr lang="en-GB" sz="1400" dirty="0"/>
          </a:p>
        </p:txBody>
      </p:sp>
      <p:sp>
        <p:nvSpPr>
          <p:cNvPr id="5" name="Text Placeholder 4">
            <a:extLst>
              <a:ext uri="{FF2B5EF4-FFF2-40B4-BE49-F238E27FC236}">
                <a16:creationId xmlns:a16="http://schemas.microsoft.com/office/drawing/2014/main" id="{9C064A10-662C-F97E-703D-EC05585A7934}"/>
              </a:ext>
            </a:extLst>
          </p:cNvPr>
          <p:cNvSpPr>
            <a:spLocks noGrp="1"/>
          </p:cNvSpPr>
          <p:nvPr>
            <p:ph type="body" sz="quarter" idx="18"/>
          </p:nvPr>
        </p:nvSpPr>
        <p:spPr>
          <a:xfrm>
            <a:off x="539749" y="6102000"/>
            <a:ext cx="9213851" cy="619200"/>
          </a:xfrm>
        </p:spPr>
        <p:txBody>
          <a:bodyPr/>
          <a:lstStyle/>
          <a:p>
            <a:r>
              <a:rPr lang="en-US" baseline="30000" dirty="0" err="1"/>
              <a:t>a</a:t>
            </a:r>
            <a:r>
              <a:rPr lang="en-US" dirty="0" err="1"/>
              <a:t>Subgroup</a:t>
            </a:r>
            <a:r>
              <a:rPr lang="en-US" dirty="0"/>
              <a:t> analysis showing specific substances in studies of drug-induced psychosis (25 studies, providing 43 substance-specific estimates)</a:t>
            </a:r>
          </a:p>
          <a:p>
            <a:r>
              <a:rPr lang="en-GB" dirty="0"/>
              <a:t>NOS=not otherwise specified</a:t>
            </a:r>
          </a:p>
          <a:p>
            <a:r>
              <a:rPr lang="en-GB" dirty="0"/>
              <a:t>1. American Psychiatric Association. DSM-5. 2013; 2. Murrie et al. Schizophr Bull 2020;46:505–516; 3. Yildirim et al. </a:t>
            </a:r>
            <a:r>
              <a:rPr lang="en-GB" dirty="0" err="1"/>
              <a:t>Psychol</a:t>
            </a:r>
            <a:r>
              <a:rPr lang="en-GB" dirty="0"/>
              <a:t> Med 2024;54:4035–4047; </a:t>
            </a:r>
            <a:br>
              <a:rPr lang="en-GB" dirty="0"/>
            </a:br>
            <a:r>
              <a:rPr lang="en-GB" dirty="0"/>
              <a:t>4. Rodríguez-Toscano et al. Schizophr Bull 2023;49:1269–1280; 5. </a:t>
            </a:r>
            <a:r>
              <a:rPr lang="en-US" dirty="0"/>
              <a:t>National Collaborating Centre for Mental Health. Psychosis with coexisting substance misuse. 2011; </a:t>
            </a:r>
            <a:br>
              <a:rPr lang="en-US" dirty="0"/>
            </a:br>
            <a:r>
              <a:rPr lang="en-US" dirty="0"/>
              <a:t>6. Godin &amp; Shehata. J Clin Psychol 2022;78:1331–1340</a:t>
            </a:r>
            <a:endParaRPr lang="en-GB" dirty="0"/>
          </a:p>
        </p:txBody>
      </p:sp>
      <p:sp>
        <p:nvSpPr>
          <p:cNvPr id="4" name="TextBox 3">
            <a:extLst>
              <a:ext uri="{FF2B5EF4-FFF2-40B4-BE49-F238E27FC236}">
                <a16:creationId xmlns:a16="http://schemas.microsoft.com/office/drawing/2014/main" id="{274E1EBD-0D84-A9DD-1C2B-194DE7A3DC8E}"/>
              </a:ext>
            </a:extLst>
          </p:cNvPr>
          <p:cNvSpPr txBox="1"/>
          <p:nvPr/>
        </p:nvSpPr>
        <p:spPr>
          <a:xfrm>
            <a:off x="7520555" y="1155101"/>
            <a:ext cx="4439442" cy="646331"/>
          </a:xfrm>
          <a:prstGeom prst="rect">
            <a:avLst/>
          </a:prstGeom>
          <a:noFill/>
        </p:spPr>
        <p:txBody>
          <a:bodyPr wrap="square" rtlCol="0">
            <a:spAutoFit/>
          </a:bodyPr>
          <a:lstStyle/>
          <a:p>
            <a:pPr algn="ctr"/>
            <a:r>
              <a:rPr lang="en-GB" sz="1200" b="1" dirty="0">
                <a:solidFill>
                  <a:srgbClr val="3F1A01"/>
                </a:solidFill>
              </a:rPr>
              <a:t>Meta-analysis of rate of transition to a diagnosis of schizophrenia </a:t>
            </a:r>
            <a:r>
              <a:rPr lang="en-US" sz="1200" b="1" dirty="0">
                <a:solidFill>
                  <a:srgbClr val="3F1A01"/>
                </a:solidFill>
              </a:rPr>
              <a:t>following an initial diagnosis of </a:t>
            </a:r>
            <a:r>
              <a:rPr lang="en-GB" sz="1200" b="1" dirty="0">
                <a:solidFill>
                  <a:srgbClr val="3F1A01"/>
                </a:solidFill>
              </a:rPr>
              <a:t>substance induced, brief, and atypical psychosis</a:t>
            </a:r>
            <a:r>
              <a:rPr lang="en-GB" sz="1200" b="1" baseline="30000" dirty="0">
                <a:solidFill>
                  <a:srgbClr val="3F1A01"/>
                </a:solidFill>
              </a:rPr>
              <a:t>2,a</a:t>
            </a:r>
          </a:p>
        </p:txBody>
      </p:sp>
      <p:graphicFrame>
        <p:nvGraphicFramePr>
          <p:cNvPr id="10" name="Chart 9">
            <a:extLst>
              <a:ext uri="{FF2B5EF4-FFF2-40B4-BE49-F238E27FC236}">
                <a16:creationId xmlns:a16="http://schemas.microsoft.com/office/drawing/2014/main" id="{CE71A714-95CD-AE40-EE11-BA93251EF67C}"/>
              </a:ext>
            </a:extLst>
          </p:cNvPr>
          <p:cNvGraphicFramePr/>
          <p:nvPr>
            <p:extLst>
              <p:ext uri="{D42A27DB-BD31-4B8C-83A1-F6EECF244321}">
                <p14:modId xmlns:p14="http://schemas.microsoft.com/office/powerpoint/2010/main" val="1819681835"/>
              </p:ext>
            </p:extLst>
          </p:nvPr>
        </p:nvGraphicFramePr>
        <p:xfrm>
          <a:off x="7296138" y="1804717"/>
          <a:ext cx="4888277" cy="18711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le 10">
            <a:extLst>
              <a:ext uri="{FF2B5EF4-FFF2-40B4-BE49-F238E27FC236}">
                <a16:creationId xmlns:a16="http://schemas.microsoft.com/office/drawing/2014/main" id="{FC4A4576-7AF0-047F-04B9-83325BFEDDA3}"/>
              </a:ext>
            </a:extLst>
          </p:cNvPr>
          <p:cNvGraphicFramePr>
            <a:graphicFrameLocks noGrp="1"/>
          </p:cNvGraphicFramePr>
          <p:nvPr>
            <p:extLst>
              <p:ext uri="{D42A27DB-BD31-4B8C-83A1-F6EECF244321}">
                <p14:modId xmlns:p14="http://schemas.microsoft.com/office/powerpoint/2010/main" val="2642710216"/>
              </p:ext>
            </p:extLst>
          </p:nvPr>
        </p:nvGraphicFramePr>
        <p:xfrm>
          <a:off x="7703897" y="3592226"/>
          <a:ext cx="4256100" cy="2194560"/>
        </p:xfrm>
        <a:graphic>
          <a:graphicData uri="http://schemas.openxmlformats.org/drawingml/2006/table">
            <a:tbl>
              <a:tblPr firstRow="1" bandRow="1">
                <a:tableStyleId>{5C22544A-7EE6-4342-B048-85BDC9FD1C3A}</a:tableStyleId>
              </a:tblPr>
              <a:tblGrid>
                <a:gridCol w="1202073">
                  <a:extLst>
                    <a:ext uri="{9D8B030D-6E8A-4147-A177-3AD203B41FA5}">
                      <a16:colId xmlns:a16="http://schemas.microsoft.com/office/drawing/2014/main" val="416378837"/>
                    </a:ext>
                  </a:extLst>
                </a:gridCol>
                <a:gridCol w="1120804">
                  <a:extLst>
                    <a:ext uri="{9D8B030D-6E8A-4147-A177-3AD203B41FA5}">
                      <a16:colId xmlns:a16="http://schemas.microsoft.com/office/drawing/2014/main" val="2242698631"/>
                    </a:ext>
                  </a:extLst>
                </a:gridCol>
                <a:gridCol w="910660">
                  <a:extLst>
                    <a:ext uri="{9D8B030D-6E8A-4147-A177-3AD203B41FA5}">
                      <a16:colId xmlns:a16="http://schemas.microsoft.com/office/drawing/2014/main" val="1196820873"/>
                    </a:ext>
                  </a:extLst>
                </a:gridCol>
                <a:gridCol w="1022563">
                  <a:extLst>
                    <a:ext uri="{9D8B030D-6E8A-4147-A177-3AD203B41FA5}">
                      <a16:colId xmlns:a16="http://schemas.microsoft.com/office/drawing/2014/main" val="3775452045"/>
                    </a:ext>
                  </a:extLst>
                </a:gridCol>
              </a:tblGrid>
              <a:tr h="214364">
                <a:tc>
                  <a:txBody>
                    <a:bodyPr/>
                    <a:lstStyle/>
                    <a:p>
                      <a:pPr algn="l"/>
                      <a:r>
                        <a:rPr lang="en-GB" sz="1000" dirty="0">
                          <a:solidFill>
                            <a:schemeClr val="bg1"/>
                          </a:solidFill>
                        </a:rPr>
                        <a:t>Substance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algn="l"/>
                      <a:r>
                        <a:rPr lang="en-GB" sz="1000">
                          <a:solidFill>
                            <a:schemeClr val="bg1"/>
                          </a:solidFill>
                        </a:rPr>
                        <a:t>Heterogeneity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sz="1000">
                        <a:solidFill>
                          <a:schemeClr val="tx1"/>
                        </a:solidFill>
                      </a:endParaRP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9880414"/>
                  </a:ext>
                </a:extLst>
              </a:tr>
              <a:tr h="214364">
                <a:tc>
                  <a:txBody>
                    <a:bodyPr/>
                    <a:lstStyle/>
                    <a:p>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a:solidFill>
                            <a:schemeClr val="tx1"/>
                          </a:solidFill>
                        </a:rPr>
                        <a:t>Q</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i="0">
                          <a:solidFill>
                            <a:schemeClr val="tx1"/>
                          </a:solidFill>
                        </a:rPr>
                        <a:t>p</a:t>
                      </a:r>
                      <a:endParaRPr lang="en-GB" sz="1000" i="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I</a:t>
                      </a:r>
                      <a:r>
                        <a:rPr lang="en-US" sz="1000" baseline="30000">
                          <a:solidFill>
                            <a:schemeClr val="tx1"/>
                          </a:solidFill>
                        </a:rPr>
                        <a:t>2</a:t>
                      </a:r>
                      <a:r>
                        <a:rPr lang="en-US" sz="1000" baseline="0">
                          <a:solidFill>
                            <a:schemeClr val="tx1"/>
                          </a:solidFill>
                        </a:rPr>
                        <a:t> (%)</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83513590"/>
                  </a:ext>
                </a:extLst>
              </a:tr>
              <a:tr h="214364">
                <a:tc>
                  <a:txBody>
                    <a:bodyPr/>
                    <a:lstStyle/>
                    <a:p>
                      <a:r>
                        <a:rPr lang="en-GB" sz="1000">
                          <a:solidFill>
                            <a:schemeClr val="tx1"/>
                          </a:solidFill>
                        </a:rPr>
                        <a:t>Alcohol</a:t>
                      </a:r>
                      <a:endParaRPr lang="en-GB" sz="1000" baseline="30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146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t>&lt;0.0001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GB" sz="1000">
                          <a:solidFill>
                            <a:schemeClr val="tx1"/>
                          </a:solidFill>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198294798"/>
                  </a:ext>
                </a:extLst>
              </a:tr>
              <a:tr h="214364">
                <a:tc>
                  <a:txBody>
                    <a:bodyPr/>
                    <a:lstStyle/>
                    <a:p>
                      <a:r>
                        <a:rPr lang="en-GB" sz="1000">
                          <a:solidFill>
                            <a:schemeClr val="tx1"/>
                          </a:solidFill>
                        </a:rPr>
                        <a:t>Sedatives</a:t>
                      </a:r>
                      <a:endParaRPr lang="en-GB" sz="1000" baseline="30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0.1</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t>0.7832</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a:solidFill>
                            <a:schemeClr val="tx1"/>
                          </a:solidFill>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34570832"/>
                  </a:ext>
                </a:extLst>
              </a:tr>
              <a:tr h="214364">
                <a:tc>
                  <a:txBody>
                    <a:bodyPr/>
                    <a:lstStyle/>
                    <a:p>
                      <a:r>
                        <a:rPr lang="en-US" sz="1000" baseline="0">
                          <a:solidFill>
                            <a:schemeClr val="tx1"/>
                          </a:solidFill>
                        </a:rPr>
                        <a:t>Opioids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5</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t>0.0668</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63</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88258964"/>
                  </a:ext>
                </a:extLst>
              </a:tr>
              <a:tr h="214364">
                <a:tc>
                  <a:txBody>
                    <a:bodyPr/>
                    <a:lstStyle/>
                    <a:p>
                      <a:r>
                        <a:rPr lang="en-US" sz="1000" baseline="0">
                          <a:solidFill>
                            <a:schemeClr val="tx1"/>
                          </a:solidFill>
                        </a:rPr>
                        <a:t>Amphetamines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106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&lt;0.0001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96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1503847"/>
                  </a:ext>
                </a:extLst>
              </a:tr>
              <a:tr h="214364">
                <a:tc>
                  <a:txBody>
                    <a:bodyPr/>
                    <a:lstStyle/>
                    <a:p>
                      <a:r>
                        <a:rPr lang="en-US" sz="1000" baseline="0">
                          <a:solidFill>
                            <a:schemeClr val="tx1"/>
                          </a:solidFill>
                        </a:rPr>
                        <a:t>Mixed or NOS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426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&lt;0.0001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96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326792"/>
                  </a:ext>
                </a:extLst>
              </a:tr>
              <a:tr h="214364">
                <a:tc>
                  <a:txBody>
                    <a:bodyPr/>
                    <a:lstStyle/>
                    <a:p>
                      <a:r>
                        <a:rPr lang="en-US" sz="1000" baseline="0" dirty="0">
                          <a:solidFill>
                            <a:schemeClr val="tx1"/>
                          </a:solidFill>
                        </a:rPr>
                        <a:t>Hallucinogens</a:t>
                      </a:r>
                      <a:endParaRPr lang="en-GB" sz="10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8</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t>0.0211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74</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4788956"/>
                  </a:ext>
                </a:extLst>
              </a:tr>
              <a:tr h="214364">
                <a:tc>
                  <a:txBody>
                    <a:bodyPr/>
                    <a:lstStyle/>
                    <a:p>
                      <a:r>
                        <a:rPr lang="en-US" sz="1000" baseline="0">
                          <a:solidFill>
                            <a:schemeClr val="tx1"/>
                          </a:solidFill>
                        </a:rPr>
                        <a:t>Cannabis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137</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GB" sz="1000"/>
                        <a:t>&lt;0.0001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96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422293380"/>
                  </a:ext>
                </a:extLst>
              </a:tr>
            </a:tbl>
          </a:graphicData>
        </a:graphic>
      </p:graphicFrame>
      <p:sp>
        <p:nvSpPr>
          <p:cNvPr id="12" name="TextBox 7">
            <a:extLst>
              <a:ext uri="{FF2B5EF4-FFF2-40B4-BE49-F238E27FC236}">
                <a16:creationId xmlns:a16="http://schemas.microsoft.com/office/drawing/2014/main" id="{9E7C0BFD-986A-A696-90C3-B7BA7FF44D4B}"/>
              </a:ext>
            </a:extLst>
          </p:cNvPr>
          <p:cNvSpPr txBox="1"/>
          <p:nvPr/>
        </p:nvSpPr>
        <p:spPr>
          <a:xfrm>
            <a:off x="7449433" y="5841358"/>
            <a:ext cx="4759046" cy="438582"/>
          </a:xfrm>
          <a:prstGeom prst="rect">
            <a:avLst/>
          </a:prstGeom>
          <a:noFill/>
        </p:spPr>
        <p:txBody>
          <a:bodyPr wrap="square">
            <a:spAutoFit/>
          </a:bodyPr>
          <a:lstStyle/>
          <a:p>
            <a:pPr fontAlgn="base"/>
            <a:r>
              <a:rPr lang="en-US" sz="750" kern="1200">
                <a:solidFill>
                  <a:srgbClr val="3F1A01"/>
                </a:solidFill>
                <a:effectLst/>
                <a:latin typeface="+mj-lt"/>
                <a:ea typeface="Times New Roman" panose="02020603050405020304" pitchFamily="18" charset="0"/>
              </a:rPr>
              <a:t>This work is adapted from ‘</a:t>
            </a:r>
            <a:r>
              <a:rPr lang="en-US" sz="750">
                <a:solidFill>
                  <a:srgbClr val="3F1A01"/>
                </a:solidFill>
              </a:rPr>
              <a:t>Transition of Substance-Induced, Brief, and Atypical Psychoses to Schizophrenia: A Systematic Review and Meta-analysis</a:t>
            </a:r>
            <a:r>
              <a:rPr lang="en-US" sz="750" kern="1200">
                <a:solidFill>
                  <a:srgbClr val="3F1A01"/>
                </a:solidFill>
                <a:effectLst/>
                <a:latin typeface="+mj-lt"/>
                <a:ea typeface="Times New Roman" panose="02020603050405020304" pitchFamily="18" charset="0"/>
              </a:rPr>
              <a:t>' by </a:t>
            </a:r>
            <a:r>
              <a:rPr lang="en-US" sz="750">
                <a:solidFill>
                  <a:srgbClr val="3F1A01"/>
                </a:solidFill>
                <a:latin typeface="+mj-lt"/>
                <a:ea typeface="Times New Roman" panose="02020603050405020304" pitchFamily="18" charset="0"/>
              </a:rPr>
              <a:t>Murrie</a:t>
            </a:r>
            <a:r>
              <a:rPr lang="en-US" sz="750" kern="1200">
                <a:solidFill>
                  <a:srgbClr val="3F1A01"/>
                </a:solidFill>
                <a:effectLst/>
                <a:latin typeface="+mj-lt"/>
                <a:ea typeface="Times New Roman" panose="02020603050405020304" pitchFamily="18" charset="0"/>
              </a:rPr>
              <a:t> et al., </a:t>
            </a:r>
            <a:r>
              <a:rPr lang="en-GB" sz="750">
                <a:solidFill>
                  <a:srgbClr val="3F1A01"/>
                </a:solidFill>
              </a:rPr>
              <a:t>Schizophr Bull 2020</a:t>
            </a:r>
            <a:r>
              <a:rPr lang="en-US" sz="750" kern="1200">
                <a:solidFill>
                  <a:srgbClr val="3F1A01"/>
                </a:solidFill>
                <a:effectLst/>
                <a:latin typeface="+mj-lt"/>
                <a:ea typeface="Times New Roman" panose="02020603050405020304" pitchFamily="18" charset="0"/>
              </a:rPr>
              <a:t> used under CC-BY-NC 4.0. This work is licensed under Creative Commons license CC-BY-SA by The Lundbeck Foundation.</a:t>
            </a:r>
            <a:endParaRPr lang="en-GB" sz="750">
              <a:solidFill>
                <a:srgbClr val="3F1A01"/>
              </a:solidFill>
              <a:effectLst/>
              <a:latin typeface="+mj-lt"/>
              <a:ea typeface="Times New Roman" panose="02020603050405020304" pitchFamily="18" charset="0"/>
            </a:endParaRPr>
          </a:p>
        </p:txBody>
      </p:sp>
    </p:spTree>
    <p:extLst>
      <p:ext uri="{BB962C8B-B14F-4D97-AF65-F5344CB8AC3E}">
        <p14:creationId xmlns:p14="http://schemas.microsoft.com/office/powerpoint/2010/main" val="898061588"/>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2.xml><?xml version="1.0" encoding="utf-8"?>
<ds:datastoreItem xmlns:ds="http://schemas.openxmlformats.org/officeDocument/2006/customXml" ds:itemID="{49AE9F05-DA2D-4B16-9965-37043D7D9979}">
  <ds:schemaRefs>
    <ds:schemaRef ds:uri="28627d7c-4416-4bc1-86cf-ca6c3a42a8f2"/>
    <ds:schemaRef ds:uri="http://schemas.microsoft.com/office/2006/documentManagement/types"/>
    <ds:schemaRef ds:uri="08562aa6-c0ad-4fb9-8a82-15409d3a28b4"/>
    <ds:schemaRef ds:uri="http://purl.org/dc/elements/1.1/"/>
    <ds:schemaRef ds:uri="http://schemas.microsoft.com/office/infopath/2007/PartnerControls"/>
    <ds:schemaRef ds:uri="http://www.w3.org/XML/1998/namespace"/>
    <ds:schemaRef ds:uri="http://purl.org/dc/dcmitype/"/>
    <ds:schemaRef ds:uri="http://purl.org/dc/terms/"/>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25F13BCB-152C-4A41-BD22-C618A7768634}">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164</TotalTime>
  <Words>571</Words>
  <Application>Microsoft Office PowerPoint</Application>
  <PresentationFormat>Widescreen</PresentationFormat>
  <Paragraphs>55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Substances and schizophrenia: an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24</cp:revision>
  <dcterms:created xsi:type="dcterms:W3CDTF">2026-02-02T13:01:55Z</dcterms:created>
  <dcterms:modified xsi:type="dcterms:W3CDTF">2026-06-17T12:54:11Z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