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7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68584659357162"/>
          <c:y val="4.3057039704699984E-2"/>
          <c:w val="0.79701928942115108"/>
          <c:h val="0.72975548622080655"/>
        </c:manualLayout>
      </c:layout>
      <c:scatterChart>
        <c:scatterStyle val="lineMarker"/>
        <c:varyColors val="0"/>
        <c:ser>
          <c:idx val="1"/>
          <c:order val="0"/>
          <c:spPr>
            <a:ln w="25400" cap="rnd">
              <a:noFill/>
              <a:round/>
            </a:ln>
            <a:effectLst/>
          </c:spPr>
          <c:marker>
            <c:symbol val="x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Sheet1!$G$2:$G$36</c:f>
                <c:numCache>
                  <c:formatCode>General</c:formatCode>
                  <c:ptCount val="35"/>
                  <c:pt idx="0">
                    <c:v>2.0199999999999996</c:v>
                  </c:pt>
                  <c:pt idx="1">
                    <c:v>1.7300000000000004</c:v>
                  </c:pt>
                </c:numCache>
              </c:numRef>
            </c:plus>
            <c:minus>
              <c:numRef>
                <c:f>Sheet1!$E$2:$E$36</c:f>
                <c:numCache>
                  <c:formatCode>General</c:formatCode>
                  <c:ptCount val="35"/>
                  <c:pt idx="0">
                    <c:v>1.4500000000000002</c:v>
                  </c:pt>
                  <c:pt idx="1">
                    <c:v>1.1599999999999997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Sheet1!$C$2:$C$36</c:f>
              <c:numCache>
                <c:formatCode>#0.00</c:formatCode>
                <c:ptCount val="35"/>
                <c:pt idx="0">
                  <c:v>5.07</c:v>
                </c:pt>
                <c:pt idx="1">
                  <c:v>3.59</c:v>
                </c:pt>
              </c:numCache>
            </c:numRef>
          </c:xVal>
          <c:yVal>
            <c:numRef>
              <c:f>Sheet1!$H$2:$H$36</c:f>
              <c:numCache>
                <c:formatCode>General</c:formatCode>
                <c:ptCount val="35"/>
                <c:pt idx="0">
                  <c:v>0.5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D4-46C6-BD70-ED5AE68E2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5287184"/>
        <c:axId val="881462992"/>
      </c:scatterChart>
      <c:catAx>
        <c:axId val="88146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rgbClr val="1A1A17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noFill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n-US"/>
          </a:p>
        </c:txPr>
        <c:crossAx val="885287184"/>
        <c:crossesAt val="1"/>
        <c:auto val="1"/>
        <c:lblAlgn val="ctr"/>
        <c:lblOffset val="80"/>
        <c:noMultiLvlLbl val="0"/>
      </c:catAx>
      <c:valAx>
        <c:axId val="8852871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19050" cap="flat" cmpd="sng" algn="ctr">
            <a:solidFill>
              <a:srgbClr val="1A1A17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8146299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Verdana" panose="020B0604030504040204" pitchFamily="34" charset="0"/>
          <a:ea typeface="Verdan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D'Souza DC,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DiForti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Ganesh S, et al. Consensus paper of the WFSBP task force on cannabis, cannabinoids and psychosis. World J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Psychiatry 2022; 23: 719–742.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96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F48A4-FADB-D6BE-F6A2-13329EF5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8FC936-0929-4C32-D6CF-3BE8AC10E9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 – Aetiology and neurobiology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A44848-B762-4A51-CE03-7AD7D6857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Cannabis </a:t>
            </a:r>
            <a:r>
              <a:rPr lang="en-US"/>
              <a:t>as a risk factor for developing psychosis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7ACB3-543D-432F-3622-873BC00D95F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Association between cannabis use and psychotic symptoms or diagnosis of psychosis</a:t>
            </a:r>
            <a:endParaRPr lang="en-GB" b="1" dirty="0"/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DD410E-5758-5FAA-EE6D-FB71281A4C46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/>
              <a:t>Association between frequency and potency of cannabis use and risk of psychosis</a:t>
            </a:r>
            <a:endParaRPr lang="en-GB" b="1"/>
          </a:p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D96D37-9C68-22E6-B772-DE23798FD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r>
              <a:rPr lang="en-GB"/>
              <a:t>CI=confidence interval; OR=odds ratio; THC=delta-9-tetrahydrocannabinol</a:t>
            </a:r>
          </a:p>
          <a:p>
            <a:r>
              <a:rPr lang="en-GB"/>
              <a:t>D'Souza et al.</a:t>
            </a:r>
            <a:r>
              <a:rPr lang="pl-PL"/>
              <a:t> World J Biol Psychiatry 2022;23:719–742</a:t>
            </a:r>
            <a:r>
              <a:rPr lang="en-GB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7098CF-6429-C969-8CB0-D0D371CB55A1}"/>
              </a:ext>
            </a:extLst>
          </p:cNvPr>
          <p:cNvCxnSpPr>
            <a:cxnSpLocks/>
          </p:cNvCxnSpPr>
          <p:nvPr/>
        </p:nvCxnSpPr>
        <p:spPr>
          <a:xfrm flipH="1">
            <a:off x="6118225" y="1521940"/>
            <a:ext cx="0" cy="4180992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E7012C-83F8-3AF1-846C-8F55D5438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075814"/>
              </p:ext>
            </p:extLst>
          </p:nvPr>
        </p:nvGraphicFramePr>
        <p:xfrm>
          <a:off x="536576" y="2218876"/>
          <a:ext cx="5422899" cy="1306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569">
                  <a:extLst>
                    <a:ext uri="{9D8B030D-6E8A-4147-A177-3AD203B41FA5}">
                      <a16:colId xmlns:a16="http://schemas.microsoft.com/office/drawing/2014/main" val="416378837"/>
                    </a:ext>
                  </a:extLst>
                </a:gridCol>
                <a:gridCol w="2275555">
                  <a:extLst>
                    <a:ext uri="{9D8B030D-6E8A-4147-A177-3AD203B41FA5}">
                      <a16:colId xmlns:a16="http://schemas.microsoft.com/office/drawing/2014/main" val="2242698631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3775452045"/>
                    </a:ext>
                  </a:extLst>
                </a:gridCol>
              </a:tblGrid>
              <a:tr h="435507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Effect size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80414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Psychotic symptoms</a:t>
                      </a:r>
                      <a:endParaRPr lang="en-GB" sz="1100" baseline="30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3.59 (2.43, 5.32)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94798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Diagnosis of psychosis</a:t>
                      </a:r>
                      <a:endParaRPr lang="en-GB" sz="1100" baseline="30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5.07 (3.62, 7.09)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70832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E97DC06-AB32-81B4-8F7B-C834FE2E5D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637131"/>
              </p:ext>
            </p:extLst>
          </p:nvPr>
        </p:nvGraphicFramePr>
        <p:xfrm>
          <a:off x="1710151" y="2695459"/>
          <a:ext cx="2828098" cy="1072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57A545C-DB23-3462-825E-B2E7E45F0CFA}"/>
              </a:ext>
            </a:extLst>
          </p:cNvPr>
          <p:cNvSpPr txBox="1"/>
          <p:nvPr/>
        </p:nvSpPr>
        <p:spPr>
          <a:xfrm>
            <a:off x="536576" y="3925095"/>
            <a:ext cx="5220000" cy="11918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3F1A0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/>
              <a:t>Across studies, cannabis exposure was consistently associated with an increased risk of </a:t>
            </a:r>
            <a:r>
              <a:rPr lang="en-US" b="1"/>
              <a:t>psychotic symptoms</a:t>
            </a:r>
            <a:r>
              <a:rPr lang="en-US"/>
              <a:t> (8/8 studies) and </a:t>
            </a:r>
            <a:r>
              <a:rPr lang="en-US" b="1"/>
              <a:t>psychosis diagnosis</a:t>
            </a:r>
            <a:r>
              <a:rPr lang="en-US"/>
              <a:t> (2/2 studies)</a:t>
            </a:r>
            <a:endParaRPr lang="en-US" baseline="3000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1813C07-5C54-1562-4A42-07E027B9F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33651"/>
              </p:ext>
            </p:extLst>
          </p:nvPr>
        </p:nvGraphicFramePr>
        <p:xfrm>
          <a:off x="6230939" y="2218876"/>
          <a:ext cx="5419724" cy="348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885">
                  <a:extLst>
                    <a:ext uri="{9D8B030D-6E8A-4147-A177-3AD203B41FA5}">
                      <a16:colId xmlns:a16="http://schemas.microsoft.com/office/drawing/2014/main" val="416378837"/>
                    </a:ext>
                  </a:extLst>
                </a:gridCol>
                <a:gridCol w="1350839">
                  <a:extLst>
                    <a:ext uri="{9D8B030D-6E8A-4147-A177-3AD203B41FA5}">
                      <a16:colId xmlns:a16="http://schemas.microsoft.com/office/drawing/2014/main" val="3775452045"/>
                    </a:ext>
                  </a:extLst>
                </a:gridCol>
              </a:tblGrid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bg1"/>
                          </a:solidFill>
                        </a:rPr>
                        <a:t>Cannabis exposure category</a:t>
                      </a:r>
                      <a:endParaRPr lang="en-GB" sz="110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bg1"/>
                          </a:solidFill>
                        </a:rPr>
                        <a:t>Adjusted OR</a:t>
                      </a:r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80414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GB" sz="1100" baseline="0">
                          <a:solidFill>
                            <a:schemeClr val="tx1"/>
                          </a:solidFill>
                        </a:rPr>
                        <a:t>Never used (reference)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1.00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94798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Rare use of THC &lt;10%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0.84</a:t>
                      </a:r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467438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Rare use of THC ≥10%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0.96</a:t>
                      </a:r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20086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Used THC &lt;10% more than once a week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1.36</a:t>
                      </a:r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045790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Used THC ≥10% more than once a week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1.57</a:t>
                      </a:r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96108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Daily use of THC &lt;10%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2.19</a:t>
                      </a:r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35115"/>
                  </a:ext>
                </a:extLst>
              </a:tr>
              <a:tr h="435507">
                <a:tc>
                  <a:txBody>
                    <a:bodyPr/>
                    <a:lstStyle/>
                    <a:p>
                      <a:r>
                        <a:rPr lang="en-US" sz="1100" baseline="0">
                          <a:solidFill>
                            <a:schemeClr val="tx1"/>
                          </a:solidFill>
                        </a:rPr>
                        <a:t>Daily use of THC ≥10%</a:t>
                      </a:r>
                      <a:endParaRPr lang="en-GB" sz="1100" baseline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4.78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70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91694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213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Cannabis as a risk factor for developing psychosis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26</cp:revision>
  <dcterms:created xsi:type="dcterms:W3CDTF">2026-02-02T13:01:55Z</dcterms:created>
  <dcterms:modified xsi:type="dcterms:W3CDTF">2026-06-17T12:54:34Z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