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56" r:id="rId5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75" userDrawn="1">
          <p15:clr>
            <a:srgbClr val="A4A3A4"/>
          </p15:clr>
        </p15:guide>
        <p15:guide id="2" pos="438" userDrawn="1">
          <p15:clr>
            <a:srgbClr val="A4A3A4"/>
          </p15:clr>
        </p15:guide>
        <p15:guide id="3" pos="4135" userDrawn="1">
          <p15:clr>
            <a:srgbClr val="A4A3A4"/>
          </p15:clr>
        </p15:guide>
        <p15:guide id="4" orient="horz" pos="38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3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679B62A-1C92-1318-9C0A-A485E2FEF9AC}" name="Fact check" initials="HR" userId="Fact check" providerId="None"/>
  <p188:author id="{A650F12B-C64C-074B-07F6-F48D2265D014}" name="Christoph U. Correll" initials="CC" userId="eaee6724343eddb1" providerId="Windows Live"/>
  <p188:author id="{2603504C-8229-3E72-ADBC-A0BF5ABA7EB1}" name="Fact checker" initials="HR" userId="Fact checker" providerId="None"/>
  <p188:author id="{9EDD3256-833C-7611-5AA1-CFED9C4E1EEF}" name="MichelleSeddon" initials="MS" userId="MichelleSeddon" providerId="Non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FC" userId="Fact Check" providerId="None"/>
  <p188:author id="{C8911B80-9C65-8D61-72BF-E1ED915E10FA}" name="Mel Ward" initials="MW" userId="Mel Ward" providerId="None"/>
  <p188:author id="{4EE41886-2B80-BDDB-D5E7-536828E472A2}" name="Medical writer" initials="HR" userId="Medical writer" providerId="None"/>
  <p188:author id="{8EBDF5A9-C4BC-A8A8-CDF6-CD616BF5A6CC}" name="Lucy Helas" initials="LH" userId="Lucy Helas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D5B242D9-7732-7ED9-DC1A-A475694745F4}" name="Howes, Oliver" initials="HO" userId="S::OHowes@slam.nhs.uk::f5524392-c65a-4c1a-88c5-205fd2f35f4d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769DBD"/>
    <a:srgbClr val="FFFFFF"/>
    <a:srgbClr val="A5BDD3"/>
    <a:srgbClr val="1A1A17"/>
    <a:srgbClr val="6A8F7F"/>
    <a:srgbClr val="FFF4EB"/>
    <a:srgbClr val="EBF0EE"/>
    <a:srgbClr val="EAEDF2"/>
    <a:srgbClr val="D9D1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127" autoAdjust="0"/>
  </p:normalViewPr>
  <p:slideViewPr>
    <p:cSldViewPr snapToGrid="0">
      <p:cViewPr varScale="1">
        <p:scale>
          <a:sx n="85" d="100"/>
          <a:sy n="85" d="100"/>
        </p:scale>
        <p:origin x="948" y="90"/>
      </p:cViewPr>
      <p:guideLst>
        <p:guide orient="horz" pos="3475"/>
        <p:guide pos="438"/>
        <p:guide pos="4135"/>
        <p:guide orient="horz" pos="388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00" d="100"/>
          <a:sy n="100" d="100"/>
        </p:scale>
        <p:origin x="3570" y="-450"/>
      </p:cViewPr>
      <p:guideLst>
        <p:guide orient="horz" pos="3113"/>
        <p:guide pos="214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sz="1000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following slides review key neurobiological hypotheses, before examining an emerging integrative model that links these mechanisms together to explain the symptoms of schizophrenia.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GB" sz="1000" u="none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GB" sz="1000" u="none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Howes OD, Cummings C, Chapman GE et al. Neuroimaging in schizophrenia: an overview of findings and their implications for synaptic changes. Neuropsychopharmacology 2023; 48: 151–167.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Leucht S, </a:t>
            </a:r>
            <a:r>
              <a:rPr lang="en-GB" sz="10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Siafis</a:t>
            </a:r>
            <a:r>
              <a:rPr lang="en-GB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S, McGrath JJ, et al. Schizophrenia. Nat Rev Dis Primers 2025; 11: 83.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3887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svg"/><Relationship Id="rId5" Type="http://schemas.openxmlformats.org/officeDocument/2006/relationships/image" Target="../media/image14.svg"/><Relationship Id="rId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1E258A-E087-6853-048C-AF8727994D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9D1530C-057D-1FFF-5B75-12A65C49BCF3}"/>
              </a:ext>
            </a:extLst>
          </p:cNvPr>
          <p:cNvCxnSpPr>
            <a:cxnSpLocks/>
            <a:stCxn id="8" idx="4"/>
          </p:cNvCxnSpPr>
          <p:nvPr/>
        </p:nvCxnSpPr>
        <p:spPr>
          <a:xfrm>
            <a:off x="891953" y="2457684"/>
            <a:ext cx="0" cy="1714318"/>
          </a:xfrm>
          <a:prstGeom prst="line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B50028D-F913-069A-29E9-43DE6087ECE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/>
              <a:t>Schizophrenia – Aetiology and neurobiology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C637BB0-2621-91C0-1F78-CBCDC8E97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Key principles of neurobiological models in schizophrenia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A071FD-84B4-3CD1-0692-5D5D41F7BD7A}"/>
              </a:ext>
            </a:extLst>
          </p:cNvPr>
          <p:cNvSpPr>
            <a:spLocks noGrp="1"/>
          </p:cNvSpPr>
          <p:nvPr>
            <p:ph idx="20"/>
          </p:nvPr>
        </p:nvSpPr>
        <p:spPr/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en-GB" dirty="0"/>
              <a:t>Schizophrenia involves three major symptom domains:</a:t>
            </a:r>
            <a:r>
              <a:rPr lang="en-GB" baseline="30000" dirty="0"/>
              <a:t>1,2</a:t>
            </a:r>
          </a:p>
          <a:p>
            <a:pPr marL="812800" indent="0">
              <a:spcBef>
                <a:spcPts val="600"/>
              </a:spcBef>
              <a:buNone/>
            </a:pPr>
            <a:r>
              <a:rPr lang="en-GB" b="1" dirty="0"/>
              <a:t>Positive </a:t>
            </a:r>
          </a:p>
          <a:p>
            <a:pPr marL="812800" lvl="1" indent="0">
              <a:buNone/>
            </a:pPr>
            <a:r>
              <a:rPr lang="en-GB" sz="1600" dirty="0"/>
              <a:t>Psychosis (e.g., hallucinations, delusions)</a:t>
            </a:r>
          </a:p>
          <a:p>
            <a:pPr marL="812800" indent="0">
              <a:spcBef>
                <a:spcPts val="600"/>
              </a:spcBef>
              <a:buNone/>
            </a:pPr>
            <a:endParaRPr lang="en-GB" b="1" dirty="0"/>
          </a:p>
          <a:p>
            <a:pPr marL="812800" indent="0">
              <a:spcBef>
                <a:spcPts val="600"/>
              </a:spcBef>
              <a:buNone/>
            </a:pPr>
            <a:r>
              <a:rPr lang="en-GB" b="1" dirty="0"/>
              <a:t>Negative</a:t>
            </a:r>
          </a:p>
          <a:p>
            <a:pPr marL="812800" lvl="1" indent="0">
              <a:buNone/>
            </a:pPr>
            <a:r>
              <a:rPr lang="en-GB" sz="1600" dirty="0"/>
              <a:t>E.g., social withdrawal, apathy, anhedonia </a:t>
            </a:r>
          </a:p>
          <a:p>
            <a:pPr marL="812800" indent="0">
              <a:spcBef>
                <a:spcPts val="600"/>
              </a:spcBef>
              <a:buNone/>
            </a:pPr>
            <a:endParaRPr lang="en-GB" b="1" dirty="0"/>
          </a:p>
          <a:p>
            <a:pPr marL="812800" indent="0">
              <a:spcBef>
                <a:spcPts val="600"/>
              </a:spcBef>
              <a:buNone/>
            </a:pPr>
            <a:r>
              <a:rPr lang="en-GB" b="1" dirty="0"/>
              <a:t>Cognitive</a:t>
            </a:r>
          </a:p>
          <a:p>
            <a:pPr marL="812800" lvl="1" indent="0">
              <a:buNone/>
            </a:pPr>
            <a:r>
              <a:rPr lang="en-GB" sz="1600" dirty="0"/>
              <a:t>E.g., impaired working memory and executive function</a:t>
            </a:r>
          </a:p>
          <a:p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CE414C1-1FFD-8AB7-AC78-CD07AAEE2306}"/>
              </a:ext>
            </a:extLst>
          </p:cNvPr>
          <p:cNvSpPr>
            <a:spLocks noGrp="1"/>
          </p:cNvSpPr>
          <p:nvPr>
            <p:ph idx="21"/>
          </p:nvPr>
        </p:nvSpPr>
        <p:spPr/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en-US"/>
              <a:t>Types of evidence for neurobiological models </a:t>
            </a:r>
            <a:r>
              <a:rPr lang="en-US" err="1"/>
              <a:t>include:</a:t>
            </a:r>
            <a:r>
              <a:rPr lang="en-US" baseline="30000" err="1"/>
              <a:t>1,2</a:t>
            </a:r>
            <a:endParaRPr lang="en-US" baseline="30000"/>
          </a:p>
          <a:p>
            <a:pPr marL="81280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GB" b="1"/>
              <a:t>Preclinical </a:t>
            </a:r>
          </a:p>
          <a:p>
            <a:pPr marL="812800" lvl="1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1600"/>
              <a:t>Animal models, cellular and molecular studies</a:t>
            </a:r>
          </a:p>
          <a:p>
            <a:pPr marL="812800" indent="0">
              <a:spcBef>
                <a:spcPts val="0"/>
              </a:spcBef>
              <a:spcAft>
                <a:spcPts val="600"/>
              </a:spcAft>
              <a:buNone/>
            </a:pPr>
            <a:endParaRPr lang="en-GB" b="1"/>
          </a:p>
          <a:p>
            <a:pPr marL="81280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b="1"/>
              <a:t>Clinical</a:t>
            </a:r>
          </a:p>
          <a:p>
            <a:pPr marL="812800" lvl="1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1600" b="1" i="1"/>
              <a:t>In vivo</a:t>
            </a:r>
            <a:r>
              <a:rPr lang="en-GB" sz="1600" b="1"/>
              <a:t>: </a:t>
            </a:r>
            <a:r>
              <a:rPr lang="en-GB" sz="1600"/>
              <a:t>e.g., MRI structural imaging, PET neurotransmitter studies</a:t>
            </a:r>
          </a:p>
          <a:p>
            <a:pPr marL="812800" lvl="1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1600" b="1"/>
              <a:t>Post-mortem:</a:t>
            </a:r>
            <a:r>
              <a:rPr lang="en-GB" sz="1600"/>
              <a:t> e.g., Synaptic changes, neurotransmitter abnormalities</a:t>
            </a:r>
          </a:p>
          <a:p>
            <a:pPr marL="812800" lvl="1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1600" b="1"/>
              <a:t>Intervention studies: </a:t>
            </a:r>
            <a:r>
              <a:rPr lang="en-GB" sz="1600"/>
              <a:t>e.g., Antipsychotic drug effects, pharmacological challenge studies</a:t>
            </a:r>
          </a:p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FF31CB-7301-07AA-ACA6-100F43431D0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GB"/>
          </a:p>
          <a:p>
            <a:r>
              <a:rPr lang="en-GB"/>
              <a:t>MRI=magnetic resonance imaging; PET=positron emission tomography</a:t>
            </a:r>
          </a:p>
          <a:p>
            <a:r>
              <a:rPr lang="en-GB"/>
              <a:t>1. Howes et al. Neuropsychopharmacology 2023;48:151–167; 2. Leucht et al. Nat Rev Dis Primers 2025;11:83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5C47B65-A9BF-AEC2-159C-11E5F1B028EF}"/>
              </a:ext>
            </a:extLst>
          </p:cNvPr>
          <p:cNvSpPr/>
          <p:nvPr/>
        </p:nvSpPr>
        <p:spPr>
          <a:xfrm>
            <a:off x="538161" y="4602311"/>
            <a:ext cx="5238525" cy="64698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b="1">
                <a:solidFill>
                  <a:srgbClr val="3F1A01"/>
                </a:solidFill>
              </a:rPr>
              <a:t>Neurobiological models for schizophrenia must explain the full syndrome of clinical symptoms 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DC259EF5-9895-BF93-7B03-65B09F46263C}"/>
              </a:ext>
            </a:extLst>
          </p:cNvPr>
          <p:cNvSpPr/>
          <p:nvPr/>
        </p:nvSpPr>
        <p:spPr>
          <a:xfrm>
            <a:off x="6204621" y="4878082"/>
            <a:ext cx="5419725" cy="1191816"/>
          </a:xfrm>
          <a:prstGeom prst="roundRect">
            <a:avLst>
              <a:gd name="adj" fmla="val 13014"/>
            </a:avLst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>
                <a:solidFill>
                  <a:srgbClr val="3F1A01"/>
                </a:solidFill>
              </a:rPr>
              <a:t>Several </a:t>
            </a:r>
            <a:r>
              <a:rPr lang="en-US" sz="1600" b="1">
                <a:solidFill>
                  <a:srgbClr val="3F1A01"/>
                </a:solidFill>
              </a:rPr>
              <a:t>neurotransmitter systems</a:t>
            </a:r>
            <a:r>
              <a:rPr lang="en-US" sz="1600">
                <a:solidFill>
                  <a:srgbClr val="3F1A01"/>
                </a:solidFill>
              </a:rPr>
              <a:t>, </a:t>
            </a:r>
            <a:r>
              <a:rPr lang="en-US" sz="1600" b="1">
                <a:solidFill>
                  <a:srgbClr val="3F1A01"/>
                </a:solidFill>
              </a:rPr>
              <a:t>brain regions</a:t>
            </a:r>
            <a:r>
              <a:rPr lang="en-US" sz="1600">
                <a:solidFill>
                  <a:srgbClr val="3F1A01"/>
                </a:solidFill>
              </a:rPr>
              <a:t>, and </a:t>
            </a:r>
            <a:r>
              <a:rPr lang="en-US" sz="1600" b="1">
                <a:solidFill>
                  <a:srgbClr val="3F1A01"/>
                </a:solidFill>
              </a:rPr>
              <a:t>immune</a:t>
            </a:r>
            <a:r>
              <a:rPr lang="en-US" sz="1600">
                <a:solidFill>
                  <a:srgbClr val="3F1A01"/>
                </a:solidFill>
              </a:rPr>
              <a:t> and </a:t>
            </a:r>
            <a:r>
              <a:rPr lang="en-US" sz="1600" b="1">
                <a:solidFill>
                  <a:srgbClr val="3F1A01"/>
                </a:solidFill>
              </a:rPr>
              <a:t>molecular processes </a:t>
            </a:r>
            <a:r>
              <a:rPr lang="en-US" sz="1600">
                <a:solidFill>
                  <a:srgbClr val="3F1A01"/>
                </a:solidFill>
              </a:rPr>
              <a:t>have been </a:t>
            </a:r>
            <a:r>
              <a:rPr lang="en-US" sz="1600" b="1">
                <a:solidFill>
                  <a:srgbClr val="3F1A01"/>
                </a:solidFill>
              </a:rPr>
              <a:t>implicated in schizophrenia</a:t>
            </a:r>
            <a:r>
              <a:rPr lang="en-US" sz="1600">
                <a:solidFill>
                  <a:srgbClr val="3F1A01"/>
                </a:solidFill>
              </a:rPr>
              <a:t>, with varying levels of evidence from preclinical and clinical studies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A3DA15C-775F-97C8-BD34-C3BAB0DEE32F}"/>
              </a:ext>
            </a:extLst>
          </p:cNvPr>
          <p:cNvSpPr/>
          <p:nvPr/>
        </p:nvSpPr>
        <p:spPr>
          <a:xfrm>
            <a:off x="553021" y="1779820"/>
            <a:ext cx="677864" cy="677864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22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0C72645-DA79-6C3B-8CC5-377DA0C22257}"/>
              </a:ext>
            </a:extLst>
          </p:cNvPr>
          <p:cNvSpPr/>
          <p:nvPr/>
        </p:nvSpPr>
        <p:spPr>
          <a:xfrm>
            <a:off x="553021" y="3693031"/>
            <a:ext cx="677864" cy="677864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22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4" name="Graphic 23" descr="Head with gears with solid fill">
            <a:extLst>
              <a:ext uri="{FF2B5EF4-FFF2-40B4-BE49-F238E27FC236}">
                <a16:creationId xmlns:a16="http://schemas.microsoft.com/office/drawing/2014/main" id="{EB16A72A-9BA5-B457-DE49-1A94EB0DD38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25494" y="3767976"/>
            <a:ext cx="532918" cy="532918"/>
          </a:xfrm>
          <a:prstGeom prst="rect">
            <a:avLst/>
          </a:prstGeom>
        </p:spPr>
      </p:pic>
      <p:pic>
        <p:nvPicPr>
          <p:cNvPr id="30" name="Graphic 29" descr="Badge Follow with solid fill">
            <a:extLst>
              <a:ext uri="{FF2B5EF4-FFF2-40B4-BE49-F238E27FC236}">
                <a16:creationId xmlns:a16="http://schemas.microsoft.com/office/drawing/2014/main" id="{4982B856-F63D-EEE6-E56D-95C7472F88F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23354" y="1850153"/>
            <a:ext cx="537198" cy="537198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ED278F54-9040-1416-DBBE-ADF1DEF37843}"/>
              </a:ext>
            </a:extLst>
          </p:cNvPr>
          <p:cNvSpPr/>
          <p:nvPr/>
        </p:nvSpPr>
        <p:spPr>
          <a:xfrm>
            <a:off x="553021" y="2698931"/>
            <a:ext cx="677864" cy="677864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22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31" name="Graphic 30" descr="Badge Unfollow with solid fill">
            <a:extLst>
              <a:ext uri="{FF2B5EF4-FFF2-40B4-BE49-F238E27FC236}">
                <a16:creationId xmlns:a16="http://schemas.microsoft.com/office/drawing/2014/main" id="{8E9DEC25-BC12-6EA3-52A5-D896E251751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23354" y="2769264"/>
            <a:ext cx="537198" cy="537198"/>
          </a:xfrm>
          <a:prstGeom prst="rect">
            <a:avLst/>
          </a:prstGeom>
        </p:spPr>
      </p:pic>
      <p:sp>
        <p:nvSpPr>
          <p:cNvPr id="33" name="Oval 32">
            <a:extLst>
              <a:ext uri="{FF2B5EF4-FFF2-40B4-BE49-F238E27FC236}">
                <a16:creationId xmlns:a16="http://schemas.microsoft.com/office/drawing/2014/main" id="{CF289493-B71D-03C6-0BB4-756513AF2FEF}"/>
              </a:ext>
            </a:extLst>
          </p:cNvPr>
          <p:cNvSpPr/>
          <p:nvPr/>
        </p:nvSpPr>
        <p:spPr>
          <a:xfrm>
            <a:off x="6210080" y="1783640"/>
            <a:ext cx="677864" cy="677864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22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614B412-544F-2046-E37C-9ED37BBB85AF}"/>
              </a:ext>
            </a:extLst>
          </p:cNvPr>
          <p:cNvCxnSpPr>
            <a:cxnSpLocks/>
            <a:stCxn id="33" idx="4"/>
            <a:endCxn id="38" idx="0"/>
          </p:cNvCxnSpPr>
          <p:nvPr/>
        </p:nvCxnSpPr>
        <p:spPr>
          <a:xfrm>
            <a:off x="6549012" y="2461504"/>
            <a:ext cx="0" cy="341033"/>
          </a:xfrm>
          <a:prstGeom prst="line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Graphic 36" descr="Petri Dish with solid fill">
            <a:extLst>
              <a:ext uri="{FF2B5EF4-FFF2-40B4-BE49-F238E27FC236}">
                <a16:creationId xmlns:a16="http://schemas.microsoft.com/office/drawing/2014/main" id="{4A34D5EB-5507-1521-538F-FF2498C6A2A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6206260" y="1779820"/>
            <a:ext cx="685504" cy="685504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id="{A4940B06-BBC4-F02C-1196-99E09F9C1BDC}"/>
              </a:ext>
            </a:extLst>
          </p:cNvPr>
          <p:cNvSpPr/>
          <p:nvPr/>
        </p:nvSpPr>
        <p:spPr>
          <a:xfrm>
            <a:off x="6210080" y="2802537"/>
            <a:ext cx="677864" cy="677864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22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39" name="Graphic 38" descr="Man with solid fill">
            <a:extLst>
              <a:ext uri="{FF2B5EF4-FFF2-40B4-BE49-F238E27FC236}">
                <a16:creationId xmlns:a16="http://schemas.microsoft.com/office/drawing/2014/main" id="{0ED9D835-0795-050B-37A8-2516D287FC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6280413" y="2872870"/>
            <a:ext cx="537198" cy="537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3870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AE9F05-DA2D-4B16-9965-37043D7D9979}">
  <ds:schemaRefs>
    <ds:schemaRef ds:uri="28627d7c-4416-4bc1-86cf-ca6c3a42a8f2"/>
    <ds:schemaRef ds:uri="http://schemas.microsoft.com/office/2006/documentManagement/types"/>
    <ds:schemaRef ds:uri="08562aa6-c0ad-4fb9-8a82-15409d3a28b4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  <ds:schemaRef ds:uri="http://purl.org/dc/terms/"/>
    <ds:schemaRef ds:uri="http://schemas.microsoft.com/office/2006/metadata/propertie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25F13BCB-152C-4A41-BD22-C618A7768634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267</Words>
  <Application>Microsoft Office PowerPoint</Application>
  <PresentationFormat>Widescreen</PresentationFormat>
  <Paragraphs>30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Key principles of neurobiological models in schizophrenia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29</cp:revision>
  <dcterms:created xsi:type="dcterms:W3CDTF">2026-02-02T13:01:55Z</dcterms:created>
  <dcterms:modified xsi:type="dcterms:W3CDTF">2026-06-17T12:55:12Z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