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69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761E8-B5CC-EC33-E267-7D8EF11C6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5C8364-E34E-8D96-3157-5ACA45228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9050"/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E877C7-2A8D-B41B-6137-7A550F9BB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addition to the factors outlined on the slide, research also highlights the role of epigenetic mechanisms, which may mediate the interplay between genetic predisposition and environmental influences.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These mechanisms include processes such as DNA methylation, histone modification, and regulation by non‑coding RNAs.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Abbreviations: DNA=deoxyribonucleic acid; RNA=ribonucleic acid </a:t>
            </a:r>
          </a:p>
          <a:p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 </a:t>
            </a: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McCutcheon RA, Reis Marques T, Howes, OD. Schizophrenia-an overview. JAMA Psychiatry 2020; 77: 201–210.</a:t>
            </a: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Jauhar S, Johnstone M, McKenna PJ. Schizophrenia. Lancet 2022; 399: 473</a:t>
            </a:r>
            <a:r>
              <a:rPr lang="en-GB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486. </a:t>
            </a: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Leucht S,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Siafis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S, McGrath JJ, et al. Schizophrenia. Nat Rev Dis Primers 2025; 11: 83.</a:t>
            </a: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Thorat N, Kulkarni S. Epigenomics and schizophrenia: a literature review.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BJPsych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Open 2025; 11: S52</a:t>
            </a:r>
            <a:r>
              <a:rPr lang="en-GB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S53. </a:t>
            </a:r>
          </a:p>
          <a:p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50741-10CB-9952-7E80-D77E4ADB27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18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D35C8-AA5E-30C9-F1F9-41C88418E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EC75DC-D952-3A58-28EA-27CEB07774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US" dirty="0"/>
              <a:t>Schizophrenia – </a:t>
            </a:r>
            <a:r>
              <a:rPr lang="en-US" dirty="0" err="1"/>
              <a:t>Aetiology</a:t>
            </a:r>
            <a:r>
              <a:rPr lang="en-US" dirty="0"/>
              <a:t> and neurobiology 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4F6638-C57B-87C7-7CA2-CC5DF1CCE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dirty="0"/>
              <a:t>The aetiology of schizophrenia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B349A-6197-9071-CB9C-B8C34588EA6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</p:spPr>
        <p:txBody>
          <a:bodyPr/>
          <a:lstStyle/>
          <a:p>
            <a:r>
              <a:rPr lang="en-US" dirty="0"/>
              <a:t>Schizophrenia is a complex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/>
              <a:t> heterogeneous disorder with multifactorial aetiology</a:t>
            </a:r>
            <a:r>
              <a:rPr lang="en-US" baseline="30000" dirty="0"/>
              <a:t>1,2</a:t>
            </a:r>
          </a:p>
          <a:p>
            <a:r>
              <a:rPr lang="en-US" dirty="0"/>
              <a:t>Genetic and environmental factors, and interactions between these factors, contribute to the risk of developing schizophrenia</a:t>
            </a:r>
            <a:r>
              <a:rPr lang="en-US" baseline="30000" dirty="0"/>
              <a:t>1-3</a:t>
            </a:r>
          </a:p>
          <a:p>
            <a:r>
              <a:rPr lang="en-US" dirty="0"/>
              <a:t>These risk factors likely act across development and may converge on shared biological processes that influence early brain development and neural functioning</a:t>
            </a:r>
            <a:r>
              <a:rPr lang="en-US" baseline="30000" dirty="0"/>
              <a:t>1-3</a:t>
            </a:r>
          </a:p>
          <a:p>
            <a:r>
              <a:rPr lang="en-US" dirty="0"/>
              <a:t>These factors can also shape the biological response to life experiences, further increasing vulnerability to the onset and progression of schizophrenia</a:t>
            </a:r>
            <a:r>
              <a:rPr lang="en-US" baseline="30000" dirty="0"/>
              <a:t>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E0F26E-BA71-AB38-1E36-BD5BE3E644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GWAS=genome-wide association studies</a:t>
            </a:r>
          </a:p>
          <a:p>
            <a:r>
              <a:rPr lang="en-GB" dirty="0"/>
              <a:t>1. McCutcheon et al. JAMA Psychiatry 2020;77:201‒210; 2. Leucht et al. Nat Rev Dis Primers 2025;11:83; 3. Jauhar et al. Lancet 2022;399:473‒486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54CE4D3-437D-832B-B19B-5C9CCD4356AC}"/>
              </a:ext>
            </a:extLst>
          </p:cNvPr>
          <p:cNvGrpSpPr/>
          <p:nvPr/>
        </p:nvGrpSpPr>
        <p:grpSpPr>
          <a:xfrm>
            <a:off x="6492299" y="1720856"/>
            <a:ext cx="4824000" cy="1675924"/>
            <a:chOff x="1563144" y="4060296"/>
            <a:chExt cx="4824000" cy="1675924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950E8FD-BA4E-1F4A-E9B8-57405309501D}"/>
                </a:ext>
              </a:extLst>
            </p:cNvPr>
            <p:cNvSpPr/>
            <p:nvPr/>
          </p:nvSpPr>
          <p:spPr>
            <a:xfrm>
              <a:off x="1563144" y="4060296"/>
              <a:ext cx="4824000" cy="1675924"/>
            </a:xfrm>
            <a:prstGeom prst="roundRect">
              <a:avLst>
                <a:gd name="adj" fmla="val 9659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chemeClr val="accent5"/>
                  </a:solidFill>
                </a:rPr>
                <a:t>Genetic:</a:t>
              </a:r>
              <a:endParaRPr lang="en-GB" sz="1600" b="1" dirty="0">
                <a:solidFill>
                  <a:schemeClr val="accent5"/>
                </a:solidFill>
              </a:endParaRPr>
            </a:p>
            <a:p>
              <a:r>
                <a:rPr lang="en-US" sz="1600" dirty="0"/>
                <a:t>Data from GWAS suggests that many </a:t>
              </a:r>
              <a:br>
                <a:rPr lang="en-US" sz="1600" dirty="0"/>
              </a:br>
              <a:r>
                <a:rPr lang="en-US" sz="1600" dirty="0"/>
                <a:t>common genetic variants, each of </a:t>
              </a:r>
              <a:br>
                <a:rPr lang="en-US" sz="1600" dirty="0"/>
              </a:br>
              <a:r>
                <a:rPr lang="en-US" sz="1600" dirty="0"/>
                <a:t>small effect, are associated with increased </a:t>
              </a:r>
              <a:br>
                <a:rPr lang="en-US" sz="1600" dirty="0"/>
              </a:br>
              <a:r>
                <a:rPr lang="en-US" sz="1600" dirty="0"/>
                <a:t>risk of schizophrenia</a:t>
              </a:r>
              <a:r>
                <a:rPr lang="en-US" sz="1600" baseline="30000" dirty="0"/>
                <a:t>1</a:t>
              </a:r>
            </a:p>
            <a:p>
              <a:endParaRPr lang="en-US" sz="1600" dirty="0"/>
            </a:p>
          </p:txBody>
        </p:sp>
        <p:sp>
          <p:nvSpPr>
            <p:cNvPr id="15" name="Rectangle 14" descr="DNA">
              <a:extLst>
                <a:ext uri="{FF2B5EF4-FFF2-40B4-BE49-F238E27FC236}">
                  <a16:creationId xmlns:a16="http://schemas.microsoft.com/office/drawing/2014/main" id="{91BA5C70-D09F-88C9-8E75-44638706078A}"/>
                </a:ext>
              </a:extLst>
            </p:cNvPr>
            <p:cNvSpPr/>
            <p:nvPr/>
          </p:nvSpPr>
          <p:spPr>
            <a:xfrm>
              <a:off x="5604661" y="4416323"/>
              <a:ext cx="736441" cy="96387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02BC159-0B44-0766-96F1-128827807CA7}"/>
              </a:ext>
            </a:extLst>
          </p:cNvPr>
          <p:cNvGrpSpPr/>
          <p:nvPr/>
        </p:nvGrpSpPr>
        <p:grpSpPr>
          <a:xfrm>
            <a:off x="6481908" y="3928463"/>
            <a:ext cx="4844782" cy="1660743"/>
            <a:chOff x="6909365" y="4207462"/>
            <a:chExt cx="4844782" cy="1660743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742DA28-D1DB-841E-0AB2-1DC682F09F10}"/>
                </a:ext>
              </a:extLst>
            </p:cNvPr>
            <p:cNvSpPr/>
            <p:nvPr/>
          </p:nvSpPr>
          <p:spPr>
            <a:xfrm>
              <a:off x="6909365" y="4207462"/>
              <a:ext cx="4824000" cy="1660743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>
              <a:spAutoFit/>
            </a:bodyPr>
            <a:lstStyle/>
            <a:p>
              <a:r>
                <a:rPr lang="en-US" sz="1600" b="1">
                  <a:solidFill>
                    <a:schemeClr val="accent3">
                      <a:lumMod val="75000"/>
                    </a:schemeClr>
                  </a:solidFill>
                </a:rPr>
                <a:t>Environmental:</a:t>
              </a:r>
              <a:endParaRPr lang="en-GB" sz="1600" b="1">
                <a:solidFill>
                  <a:schemeClr val="accent3">
                    <a:lumMod val="75000"/>
                  </a:schemeClr>
                </a:solidFill>
              </a:endParaRPr>
            </a:p>
            <a:p>
              <a:r>
                <a:rPr lang="en-US" sz="1600"/>
                <a:t>Factors such as perinatal complications, </a:t>
              </a:r>
              <a:br>
                <a:rPr lang="en-US" sz="1600"/>
              </a:br>
              <a:r>
                <a:rPr lang="en-US" sz="1600"/>
                <a:t>childhood trauma, psychosocial adversities, </a:t>
              </a:r>
              <a:br>
                <a:rPr lang="en-US" sz="1600"/>
              </a:br>
              <a:r>
                <a:rPr lang="en-US" sz="1600"/>
                <a:t>and substance use have been implicated </a:t>
              </a:r>
              <a:br>
                <a:rPr lang="en-US" sz="1600"/>
              </a:br>
              <a:r>
                <a:rPr lang="en-US" sz="1600"/>
                <a:t>in schizophrenia</a:t>
              </a:r>
              <a:r>
                <a:rPr lang="en-US" sz="1600" baseline="30000"/>
                <a:t>1,2</a:t>
              </a:r>
            </a:p>
            <a:p>
              <a:endParaRPr lang="en-US" sz="1600"/>
            </a:p>
          </p:txBody>
        </p:sp>
        <p:pic>
          <p:nvPicPr>
            <p:cNvPr id="18" name="Graphic 17" descr="Plant with solid fill">
              <a:extLst>
                <a:ext uri="{FF2B5EF4-FFF2-40B4-BE49-F238E27FC236}">
                  <a16:creationId xmlns:a16="http://schemas.microsoft.com/office/drawing/2014/main" id="{25E786E9-B230-D325-F4BB-6D50603023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864989" y="4593254"/>
              <a:ext cx="889158" cy="889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637361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325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The aetiology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12</cp:revision>
  <dcterms:created xsi:type="dcterms:W3CDTF">2026-02-02T13:01:55Z</dcterms:created>
  <dcterms:modified xsi:type="dcterms:W3CDTF">2026-06-17T12:51:50Z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