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60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5" userDrawn="1">
          <p15:clr>
            <a:srgbClr val="A4A3A4"/>
          </p15:clr>
        </p15:guide>
        <p15:guide id="2" pos="438" userDrawn="1">
          <p15:clr>
            <a:srgbClr val="A4A3A4"/>
          </p15:clr>
        </p15:guide>
        <p15:guide id="3" pos="4135" userDrawn="1">
          <p15:clr>
            <a:srgbClr val="A4A3A4"/>
          </p15:clr>
        </p15:guide>
        <p15:guide id="4" orient="horz" pos="38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3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2603504C-8229-3E72-ADBC-A0BF5ABA7EB1}" name="Fact checker" initials="HR" userId="Fact checker" providerId="None"/>
  <p188:author id="{9EDD3256-833C-7611-5AA1-CFED9C4E1EEF}" name="MichelleSeddon" initials="MS" userId="MichelleSeddon" providerId="Non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D5B242D9-7732-7ED9-DC1A-A475694745F4}" name="Howes, Oliver" initials="HO" userId="S::OHowes@slam.nhs.uk::f5524392-c65a-4c1a-88c5-205fd2f35f4d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769DBD"/>
    <a:srgbClr val="FFFFFF"/>
    <a:srgbClr val="A5BDD3"/>
    <a:srgbClr val="1A1A17"/>
    <a:srgbClr val="6A8F7F"/>
    <a:srgbClr val="FFF4EB"/>
    <a:srgbClr val="EBF0EE"/>
    <a:srgbClr val="EAEDF2"/>
    <a:srgbClr val="D9D1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127" autoAdjust="0"/>
  </p:normalViewPr>
  <p:slideViewPr>
    <p:cSldViewPr snapToGrid="0">
      <p:cViewPr varScale="1">
        <p:scale>
          <a:sx n="85" d="100"/>
          <a:sy n="85" d="100"/>
        </p:scale>
        <p:origin x="948" y="90"/>
      </p:cViewPr>
      <p:guideLst>
        <p:guide orient="horz" pos="3475"/>
        <p:guide pos="438"/>
        <p:guide pos="4135"/>
        <p:guide orient="horz" pos="38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3570" y="-450"/>
      </p:cViewPr>
      <p:guideLst>
        <p:guide orient="horz" pos="3113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5BAA1-AEE1-6AB2-AB78-50D42DD8E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C1AC2E-DA0B-9AAD-F22B-F15C4F735B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2CE4E8-D129-78B8-AFED-3C188A38FD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r>
              <a:rPr lang="en-GB" sz="1000" u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</a:t>
            </a:r>
            <a:r>
              <a:rPr lang="en-GB" sz="10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>
              <a:buFont typeface="+mj-lt"/>
              <a:buNone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Howes OD, Cummings C, Chapman GE et al. Neuroimaging in schizophrenia: an overview of findings and their implications for synaptic changes. Neuropsychopharmacology 2023; 48: 151–167.</a:t>
            </a:r>
          </a:p>
          <a:p>
            <a:pPr marL="228600" indent="-228600">
              <a:buFont typeface="+mj-lt"/>
              <a:buAutoNum type="arabicPeriod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C0A5F7-963A-CC73-5F8A-2CD3CE980B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335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B88FD-AD55-981E-4044-D27E38E1F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C6F21C-FE5F-023D-18CD-44745C87D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Schizophrenia – Aetiology and neurobiology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10F351-60AE-8D7F-19B2-CB6F74A53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Structural brain findings in schizophrenia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8FA33D-69F5-FBD1-BDC6-3455513483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  <a:p>
            <a:r>
              <a:rPr lang="en-GB"/>
              <a:t>Howes et al. Neuropsychopharmacology 2023;48:151–167</a:t>
            </a:r>
            <a:endParaRPr lang="en-GB" strike="sngStrike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E64C5E-C1A0-E529-0741-CB132305E739}"/>
              </a:ext>
            </a:extLst>
          </p:cNvPr>
          <p:cNvSpPr txBox="1"/>
          <p:nvPr/>
        </p:nvSpPr>
        <p:spPr>
          <a:xfrm>
            <a:off x="539749" y="1422664"/>
            <a:ext cx="11110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/>
              <a:t>Neuroimaging findings consistently show brain structure abnormalities in schizophrenia</a:t>
            </a:r>
          </a:p>
        </p:txBody>
      </p:sp>
      <p:pic>
        <p:nvPicPr>
          <p:cNvPr id="13" name="Picture 12" descr="SC700145_Lundbeck_BRAIN DRAWING_lo2A-01.png">
            <a:extLst>
              <a:ext uri="{FF2B5EF4-FFF2-40B4-BE49-F238E27FC236}">
                <a16:creationId xmlns:a16="http://schemas.microsoft.com/office/drawing/2014/main" id="{7B0A08CF-FCAF-7131-AD8C-18B05829A9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05" t="16297" r="25833" b="12222"/>
          <a:stretch/>
        </p:blipFill>
        <p:spPr>
          <a:xfrm>
            <a:off x="3467101" y="1920092"/>
            <a:ext cx="5197474" cy="4013859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3DDD75A6-12B5-E500-6C79-5A35D8465D9A}"/>
              </a:ext>
            </a:extLst>
          </p:cNvPr>
          <p:cNvSpPr/>
          <p:nvPr/>
        </p:nvSpPr>
        <p:spPr>
          <a:xfrm>
            <a:off x="7967104" y="2632440"/>
            <a:ext cx="60959" cy="60959"/>
          </a:xfrm>
          <a:prstGeom prst="ellipse">
            <a:avLst/>
          </a:prstGeom>
          <a:solidFill>
            <a:srgbClr val="68849E"/>
          </a:solidFill>
          <a:ln w="28575">
            <a:solidFill>
              <a:srgbClr val="6884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989008C-527D-0A2F-6706-C4072508F707}"/>
              </a:ext>
            </a:extLst>
          </p:cNvPr>
          <p:cNvCxnSpPr>
            <a:cxnSpLocks/>
          </p:cNvCxnSpPr>
          <p:nvPr/>
        </p:nvCxnSpPr>
        <p:spPr>
          <a:xfrm>
            <a:off x="8028063" y="2664824"/>
            <a:ext cx="944487" cy="164101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A24AD70-2D10-CD94-8FD9-48EF445BF05A}"/>
              </a:ext>
            </a:extLst>
          </p:cNvPr>
          <p:cNvSpPr/>
          <p:nvPr/>
        </p:nvSpPr>
        <p:spPr>
          <a:xfrm>
            <a:off x="8902700" y="2357095"/>
            <a:ext cx="2577251" cy="1903690"/>
          </a:xfrm>
          <a:prstGeom prst="roundRect">
            <a:avLst>
              <a:gd name="adj" fmla="val 9145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Lower grey matter volumes and reduced cortical thickness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across multiple brain regions </a:t>
            </a:r>
            <a:r>
              <a:rPr kumimoji="0" lang="en-GB" sz="160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individuals with schizophrenia versus controls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EA78E1D-CA12-3357-EF96-F81C12AB3A0B}"/>
              </a:ext>
            </a:extLst>
          </p:cNvPr>
          <p:cNvCxnSpPr>
            <a:cxnSpLocks/>
            <a:endCxn id="23" idx="3"/>
          </p:cNvCxnSpPr>
          <p:nvPr/>
        </p:nvCxnSpPr>
        <p:spPr>
          <a:xfrm flipH="1" flipV="1">
            <a:off x="3228976" y="3025351"/>
            <a:ext cx="1474789" cy="476299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19327ABA-33B1-2876-362C-D74CF72A6F6E}"/>
              </a:ext>
            </a:extLst>
          </p:cNvPr>
          <p:cNvSpPr/>
          <p:nvPr/>
        </p:nvSpPr>
        <p:spPr>
          <a:xfrm>
            <a:off x="4703765" y="3501650"/>
            <a:ext cx="60959" cy="60959"/>
          </a:xfrm>
          <a:prstGeom prst="ellipse">
            <a:avLst/>
          </a:prstGeom>
          <a:solidFill>
            <a:srgbClr val="68849E"/>
          </a:solidFill>
          <a:ln w="28575">
            <a:solidFill>
              <a:srgbClr val="6884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AF4C6E0-11D2-8B6F-6BFA-45F76D0F3D91}"/>
              </a:ext>
            </a:extLst>
          </p:cNvPr>
          <p:cNvSpPr/>
          <p:nvPr/>
        </p:nvSpPr>
        <p:spPr>
          <a:xfrm>
            <a:off x="685636" y="2194979"/>
            <a:ext cx="2543340" cy="1660743"/>
          </a:xfrm>
          <a:prstGeom prst="roundRect">
            <a:avLst>
              <a:gd name="adj" fmla="val 9981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lvl="0" algn="ctr">
              <a:spcBef>
                <a:spcPts val="1800"/>
              </a:spcBef>
              <a:defRPr/>
            </a:pPr>
            <a:r>
              <a:rPr lang="en-GB" sz="1600" b="1">
                <a:solidFill>
                  <a:schemeClr val="tx1"/>
                </a:solidFill>
              </a:rPr>
              <a:t>Enlarged ventricles </a:t>
            </a:r>
            <a:r>
              <a:rPr lang="en-GB" sz="1600">
                <a:solidFill>
                  <a:schemeClr val="tx1"/>
                </a:solidFill>
              </a:rPr>
              <a:t>are reported in individuals with schizophrenia and are hypothesized to reflect surrounding tissue loss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253C1E7-C304-0499-42F9-53A028EDADDB}"/>
              </a:ext>
            </a:extLst>
          </p:cNvPr>
          <p:cNvSpPr/>
          <p:nvPr/>
        </p:nvSpPr>
        <p:spPr>
          <a:xfrm>
            <a:off x="4931730" y="3866523"/>
            <a:ext cx="60959" cy="60959"/>
          </a:xfrm>
          <a:prstGeom prst="ellipse">
            <a:avLst/>
          </a:prstGeom>
          <a:solidFill>
            <a:srgbClr val="68849E"/>
          </a:solidFill>
          <a:ln w="28575">
            <a:solidFill>
              <a:srgbClr val="6884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2690468-7A2B-6011-C192-8156AC025E3D}"/>
              </a:ext>
            </a:extLst>
          </p:cNvPr>
          <p:cNvCxnSpPr>
            <a:cxnSpLocks/>
          </p:cNvCxnSpPr>
          <p:nvPr/>
        </p:nvCxnSpPr>
        <p:spPr>
          <a:xfrm flipV="1">
            <a:off x="3343275" y="3925453"/>
            <a:ext cx="1588455" cy="1020963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AB40149-7E72-5383-AC1B-F8086D05DE82}"/>
              </a:ext>
            </a:extLst>
          </p:cNvPr>
          <p:cNvSpPr/>
          <p:nvPr/>
        </p:nvSpPr>
        <p:spPr>
          <a:xfrm>
            <a:off x="685636" y="4162620"/>
            <a:ext cx="2667164" cy="1903690"/>
          </a:xfrm>
          <a:prstGeom prst="roundRect">
            <a:avLst>
              <a:gd name="adj" fmla="val 8309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600">
                <a:solidFill>
                  <a:schemeClr val="tx1"/>
                </a:solidFill>
                <a:latin typeface="Arial"/>
              </a:rPr>
              <a:t>Some evidence of </a:t>
            </a:r>
            <a:r>
              <a:rPr lang="en-GB" sz="1600" b="1">
                <a:solidFill>
                  <a:schemeClr val="tx1"/>
                </a:solidFill>
                <a:latin typeface="Arial"/>
              </a:rPr>
              <a:t>i</a:t>
            </a:r>
            <a:r>
              <a:rPr kumimoji="0" lang="en-GB" sz="1600" b="1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ncreased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volumes in striatal brain regions, </a:t>
            </a:r>
            <a:r>
              <a:rPr kumimoji="0" lang="en-GB" sz="16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individuals with schizophrenia, 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including the left and right putamen and right caudate</a:t>
            </a:r>
          </a:p>
        </p:txBody>
      </p:sp>
    </p:spTree>
    <p:extLst>
      <p:ext uri="{BB962C8B-B14F-4D97-AF65-F5344CB8AC3E}">
        <p14:creationId xmlns:p14="http://schemas.microsoft.com/office/powerpoint/2010/main" val="1228060293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Props1.xml><?xml version="1.0" encoding="utf-8"?>
<ds:datastoreItem xmlns:ds="http://schemas.openxmlformats.org/officeDocument/2006/customXml" ds:itemID="{25F13BCB-152C-4A41-BD22-C618A7768634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schemas.microsoft.com/office/2006/documentManagement/types"/>
    <ds:schemaRef ds:uri="08562aa6-c0ad-4fb9-8a82-15409d3a28b4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119</Words>
  <Application>Microsoft Office PowerPoint</Application>
  <PresentationFormat>Widescreen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Structural brain findings in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31</cp:revision>
  <dcterms:created xsi:type="dcterms:W3CDTF">2026-02-02T13:01:55Z</dcterms:created>
  <dcterms:modified xsi:type="dcterms:W3CDTF">2026-06-17T12:55:36Z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