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42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75" userDrawn="1">
          <p15:clr>
            <a:srgbClr val="A4A3A4"/>
          </p15:clr>
        </p15:guide>
        <p15:guide id="2" pos="438" userDrawn="1">
          <p15:clr>
            <a:srgbClr val="A4A3A4"/>
          </p15:clr>
        </p15:guide>
        <p15:guide id="3" pos="4135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3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2603504C-8229-3E72-ADBC-A0BF5ABA7EB1}" name="Fact checker" initials="HR" userId="Fact checker" providerId="None"/>
  <p188:author id="{9EDD3256-833C-7611-5AA1-CFED9C4E1EEF}" name="MichelleSeddon" initials="MS" userId="MichelleSeddon" providerId="None"/>
  <p188:author id="{C07A505D-5E7E-6BEB-4195-801D42364FA7}" name="Ceren Akdeniz Vogt" initials="CA" userId="S::cak@lundbeckfonden.com::6291f9b8-8487-4396-8769-615d243e0f4b" providerId="AD"/>
  <p188:author id="{46555C6D-31EC-DA99-61B5-C6F6A324EF99}" name="Fact Check" initials="FC" userId="Fact Check" providerId="None"/>
  <p188:author id="{C8911B80-9C65-8D61-72BF-E1ED915E10FA}" name="Mel Ward" initials="MW" userId="Mel Ward" providerId="None"/>
  <p188:author id="{4EE41886-2B80-BDDB-D5E7-536828E472A2}" name="Medical writer" initials="HR" userId="Medical writer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D5B242D9-7732-7ED9-DC1A-A475694745F4}" name="Howes, Oliver" initials="HO" userId="S::OHowes@slam.nhs.uk::f5524392-c65a-4c1a-88c5-205fd2f35f4d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769DBD"/>
    <a:srgbClr val="FFFFFF"/>
    <a:srgbClr val="A5BDD3"/>
    <a:srgbClr val="1A1A17"/>
    <a:srgbClr val="6A8F7F"/>
    <a:srgbClr val="FFF4EB"/>
    <a:srgbClr val="EBF0EE"/>
    <a:srgbClr val="EAEDF2"/>
    <a:srgbClr val="D9D1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127" autoAdjust="0"/>
  </p:normalViewPr>
  <p:slideViewPr>
    <p:cSldViewPr snapToGrid="0">
      <p:cViewPr varScale="1">
        <p:scale>
          <a:sx n="85" d="100"/>
          <a:sy n="85" d="100"/>
        </p:scale>
        <p:origin x="948" y="90"/>
      </p:cViewPr>
      <p:guideLst>
        <p:guide orient="horz" pos="3475"/>
        <p:guide pos="438"/>
        <p:guide pos="4135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00" d="100"/>
          <a:sy n="100" d="100"/>
        </p:scale>
        <p:origin x="3570" y="-450"/>
      </p:cViewPr>
      <p:guideLst>
        <p:guide orient="horz" pos="3113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en-GB" sz="1000" u="none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References: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Merritt K, Luque Laguna P, Irfan A, et al. Longitudinal structural MRI findings in individuals at genetic and clinical high risk for psychosis: a systematic review. Front Psychiatry 2021; 12: 620401.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ENIGMA Clinical High Risk for Psychosis Working Group;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Jalbrzikowski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M, Hayes RA, et al. Association of structural magnetic resonance imaging measures with psychosis onset in individuals at clinical high risk for developing psychosis: an ENIGMA Working Group mega-analysis. JAMA Psychiatry 2021;78: 753–766.</a:t>
            </a:r>
          </a:p>
          <a:p>
            <a:pPr marL="228600" indent="-228600">
              <a:buFont typeface="+mj-lt"/>
              <a:buAutoNum type="arabicPeriod"/>
            </a:pP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Vita A, De Peri L,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Deste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G, et al. Progressive loss of cortical </a:t>
            </a:r>
            <a:r>
              <a:rPr lang="en-GB" sz="1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gray</a:t>
            </a:r>
            <a:r>
              <a:rPr lang="en-GB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matter in schizophrenia: a meta-analysis and meta-regression of longitudinal MRI studies. Transl Psychiatry 2012; 2: e190.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4441FC-7B67-43FA-BD36-9EFD361338B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5461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16E31-2A2C-E319-D8CE-09CC94DEE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0E0E2FF-8582-013B-2F16-ECF0DECF978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Schizophrenia – Aetiology and neurobiology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78FF9F-0B59-27D6-0826-CF7709E4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872219" cy="332399"/>
          </a:xfrm>
        </p:spPr>
        <p:txBody>
          <a:bodyPr/>
          <a:lstStyle/>
          <a:p>
            <a:r>
              <a:rPr lang="en-US" sz="2000"/>
              <a:t>Structural differences are evident in the brain before psychosis onset </a:t>
            </a:r>
            <a:endParaRPr lang="en-GB" sz="20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F65095-D59F-F809-83DF-A8C605049E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 vert="horz" lIns="0" tIns="0" rIns="0" bIns="0" rtlCol="0" anchor="b" anchorCtr="0">
            <a:noAutofit/>
          </a:bodyPr>
          <a:lstStyle/>
          <a:p>
            <a:r>
              <a:rPr lang="en-GB"/>
              <a:t>MRI=magnetic resonance imaging</a:t>
            </a:r>
          </a:p>
          <a:p>
            <a:r>
              <a:rPr lang="en-GB"/>
              <a:t>1. Merritt et al. Front Psychiatry 2021;12:620401; 2. ENIGMA Clinical High Risk for Psychosis Working Group; </a:t>
            </a:r>
            <a:r>
              <a:rPr lang="en-GB" err="1"/>
              <a:t>Jalbrzikowski</a:t>
            </a:r>
            <a:r>
              <a:rPr lang="en-GB"/>
              <a:t> et al. JAMA Psychiatry 2021;78:753–766; </a:t>
            </a:r>
            <a:br>
              <a:rPr lang="en-GB"/>
            </a:br>
            <a:r>
              <a:rPr lang="en-GB"/>
              <a:t>3. Vita et al. Transl Psychiatry 2012;2:e190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78396E8-C412-024A-7E44-2FF9305DF938}"/>
              </a:ext>
            </a:extLst>
          </p:cNvPr>
          <p:cNvSpPr/>
          <p:nvPr/>
        </p:nvSpPr>
        <p:spPr>
          <a:xfrm>
            <a:off x="557915" y="5014657"/>
            <a:ext cx="11125200" cy="0"/>
          </a:xfrm>
          <a:custGeom>
            <a:avLst/>
            <a:gdLst>
              <a:gd name="csX0" fmla="*/ 0 w 11125200"/>
              <a:gd name="csY0" fmla="*/ 0 h 0"/>
              <a:gd name="csX1" fmla="*/ 11125200 w 11125200"/>
              <a:gd name="csY1" fmla="*/ 0 h 0"/>
            </a:gdLst>
            <a:ahLst/>
            <a:cxnLst>
              <a:cxn ang="0">
                <a:pos x="csX0" y="csY0"/>
              </a:cxn>
              <a:cxn ang="0">
                <a:pos x="csX1" y="csY1"/>
              </a:cxn>
            </a:cxnLst>
            <a:rect l="l" t="t" r="r" b="b"/>
            <a:pathLst>
              <a:path w="11125200">
                <a:moveTo>
                  <a:pt x="0" y="0"/>
                </a:moveTo>
                <a:lnTo>
                  <a:pt x="11125200" y="0"/>
                </a:lnTo>
              </a:path>
            </a:pathLst>
          </a:custGeom>
          <a:noFill/>
          <a:ln w="38100">
            <a:solidFill>
              <a:schemeClr val="tx1"/>
            </a:solidFill>
            <a:tailEnd type="stealt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094970F-5878-C44F-875E-335886FC8E22}"/>
              </a:ext>
            </a:extLst>
          </p:cNvPr>
          <p:cNvGrpSpPr/>
          <p:nvPr/>
        </p:nvGrpSpPr>
        <p:grpSpPr>
          <a:xfrm>
            <a:off x="2193747" y="2168225"/>
            <a:ext cx="282578" cy="2938509"/>
            <a:chOff x="2193747" y="2168225"/>
            <a:chExt cx="282578" cy="293850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9D25763-3F45-58CD-6E32-FD936E694932}"/>
                </a:ext>
              </a:extLst>
            </p:cNvPr>
            <p:cNvSpPr/>
            <p:nvPr/>
          </p:nvSpPr>
          <p:spPr>
            <a:xfrm>
              <a:off x="2335035" y="2370366"/>
              <a:ext cx="0" cy="2592000"/>
            </a:xfrm>
            <a:custGeom>
              <a:avLst/>
              <a:gdLst>
                <a:gd name="csX0" fmla="*/ 0 w 0"/>
                <a:gd name="csY0" fmla="*/ 0 h 2200275"/>
                <a:gd name="csX1" fmla="*/ 0 w 0"/>
                <a:gd name="csY1" fmla="*/ 2200275 h 22002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h="2200275">
                  <a:moveTo>
                    <a:pt x="0" y="0"/>
                  </a:moveTo>
                  <a:lnTo>
                    <a:pt x="0" y="2200275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868D58-5EFB-90B2-12CA-7A952C228F8D}"/>
                </a:ext>
              </a:extLst>
            </p:cNvPr>
            <p:cNvSpPr/>
            <p:nvPr/>
          </p:nvSpPr>
          <p:spPr>
            <a:xfrm flipV="1">
              <a:off x="2193747" y="4824156"/>
              <a:ext cx="282578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16D5A90-8190-EB8E-5049-47FB9A3C51FA}"/>
                </a:ext>
              </a:extLst>
            </p:cNvPr>
            <p:cNvSpPr/>
            <p:nvPr/>
          </p:nvSpPr>
          <p:spPr>
            <a:xfrm flipV="1">
              <a:off x="2216203" y="2168225"/>
              <a:ext cx="260122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1537C9B-7AE4-6513-B4B9-9DD2E722451D}"/>
              </a:ext>
            </a:extLst>
          </p:cNvPr>
          <p:cNvSpPr txBox="1"/>
          <p:nvPr/>
        </p:nvSpPr>
        <p:spPr>
          <a:xfrm>
            <a:off x="2500133" y="2102129"/>
            <a:ext cx="2511605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accent3"/>
                </a:solidFill>
              </a:rPr>
              <a:t>Before disease </a:t>
            </a:r>
            <a:r>
              <a:rPr lang="en-GB" sz="1600" b="1" err="1">
                <a:solidFill>
                  <a:schemeClr val="accent3"/>
                </a:solidFill>
              </a:rPr>
              <a:t>onset</a:t>
            </a:r>
            <a:r>
              <a:rPr lang="en-GB" sz="1600" b="1" baseline="30000" err="1">
                <a:solidFill>
                  <a:schemeClr val="accent3"/>
                </a:solidFill>
              </a:rPr>
              <a:t>1,2</a:t>
            </a:r>
            <a:endParaRPr lang="en-GB" sz="1600" b="1">
              <a:solidFill>
                <a:schemeClr val="accent3"/>
              </a:solidFill>
            </a:endParaRPr>
          </a:p>
          <a:p>
            <a:r>
              <a:rPr lang="en-US" sz="1400"/>
              <a:t>High-risk individuals who </a:t>
            </a:r>
            <a:r>
              <a:rPr lang="en-US" sz="1400" b="1"/>
              <a:t>transition to psychosis show accelerated cortical thinning and greater grey matter reductions </a:t>
            </a:r>
            <a:r>
              <a:rPr lang="en-US" sz="1400"/>
              <a:t>versus those who do not transition, suggesting structural brain changes may precede psychosis onset</a:t>
            </a:r>
          </a:p>
          <a:p>
            <a:endParaRPr lang="en-US" sz="1400"/>
          </a:p>
          <a:p>
            <a:endParaRPr lang="en-GB" sz="1600" b="1">
              <a:solidFill>
                <a:schemeClr val="accent3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88DB0FF-9605-A842-098A-68901F03D69C}"/>
              </a:ext>
            </a:extLst>
          </p:cNvPr>
          <p:cNvGrpSpPr/>
          <p:nvPr/>
        </p:nvGrpSpPr>
        <p:grpSpPr>
          <a:xfrm>
            <a:off x="5741458" y="2168225"/>
            <a:ext cx="282578" cy="2938509"/>
            <a:chOff x="6924029" y="2168225"/>
            <a:chExt cx="282578" cy="2938509"/>
          </a:xfrm>
        </p:grpSpPr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3A2CF311-3E9E-0259-43E8-40986D34DE18}"/>
                </a:ext>
              </a:extLst>
            </p:cNvPr>
            <p:cNvSpPr/>
            <p:nvPr/>
          </p:nvSpPr>
          <p:spPr>
            <a:xfrm>
              <a:off x="7065317" y="2370366"/>
              <a:ext cx="0" cy="2592000"/>
            </a:xfrm>
            <a:custGeom>
              <a:avLst/>
              <a:gdLst>
                <a:gd name="csX0" fmla="*/ 0 w 0"/>
                <a:gd name="csY0" fmla="*/ 0 h 2200275"/>
                <a:gd name="csX1" fmla="*/ 0 w 0"/>
                <a:gd name="csY1" fmla="*/ 2200275 h 22002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h="2200275">
                  <a:moveTo>
                    <a:pt x="0" y="0"/>
                  </a:moveTo>
                  <a:lnTo>
                    <a:pt x="0" y="2200275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756BF99-702E-B48F-7744-F00D1CD9EC01}"/>
                </a:ext>
              </a:extLst>
            </p:cNvPr>
            <p:cNvSpPr/>
            <p:nvPr/>
          </p:nvSpPr>
          <p:spPr>
            <a:xfrm flipV="1">
              <a:off x="6924029" y="4824156"/>
              <a:ext cx="282578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CF4BC8-A303-BD92-DF79-031654859034}"/>
                </a:ext>
              </a:extLst>
            </p:cNvPr>
            <p:cNvSpPr/>
            <p:nvPr/>
          </p:nvSpPr>
          <p:spPr>
            <a:xfrm flipV="1">
              <a:off x="6946485" y="2168225"/>
              <a:ext cx="260122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31E1BA0E-39EB-309C-4F14-51D28ABBC8CC}"/>
              </a:ext>
            </a:extLst>
          </p:cNvPr>
          <p:cNvSpPr txBox="1"/>
          <p:nvPr/>
        </p:nvSpPr>
        <p:spPr>
          <a:xfrm>
            <a:off x="6309255" y="2124612"/>
            <a:ext cx="217623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accent2"/>
                </a:solidFill>
              </a:rPr>
              <a:t>First episode psychosis</a:t>
            </a:r>
            <a:r>
              <a:rPr lang="en-GB" sz="1600" b="1" baseline="30000">
                <a:solidFill>
                  <a:schemeClr val="accent2"/>
                </a:solidFill>
              </a:rPr>
              <a:t>3</a:t>
            </a:r>
            <a:endParaRPr lang="en-GB" sz="1600" b="1">
              <a:solidFill>
                <a:schemeClr val="accent2"/>
              </a:solidFill>
            </a:endParaRPr>
          </a:p>
          <a:p>
            <a:pPr>
              <a:defRPr/>
            </a:pPr>
            <a:r>
              <a:rPr lang="en-US" sz="1400">
                <a:solidFill>
                  <a:srgbClr val="3F1A01"/>
                </a:solidFill>
                <a:latin typeface="Arial"/>
              </a:rPr>
              <a:t>Associated with the greatest rate of progression in grey matter reduction, which exceeds that seen with normal aging</a:t>
            </a:r>
            <a:endParaRPr lang="en-GB" sz="1600" b="1">
              <a:solidFill>
                <a:schemeClr val="accent2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845CCED-0AAC-372A-52D9-7DE1C32192C2}"/>
              </a:ext>
            </a:extLst>
          </p:cNvPr>
          <p:cNvGrpSpPr/>
          <p:nvPr/>
        </p:nvGrpSpPr>
        <p:grpSpPr>
          <a:xfrm>
            <a:off x="9289169" y="2168225"/>
            <a:ext cx="282578" cy="2938509"/>
            <a:chOff x="9289169" y="2168225"/>
            <a:chExt cx="282578" cy="2938509"/>
          </a:xfrm>
        </p:grpSpPr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B4F592BB-CC26-35EE-E1FC-E8693A7040D9}"/>
                </a:ext>
              </a:extLst>
            </p:cNvPr>
            <p:cNvSpPr/>
            <p:nvPr/>
          </p:nvSpPr>
          <p:spPr>
            <a:xfrm>
              <a:off x="9430457" y="2370366"/>
              <a:ext cx="0" cy="2592000"/>
            </a:xfrm>
            <a:custGeom>
              <a:avLst/>
              <a:gdLst>
                <a:gd name="csX0" fmla="*/ 0 w 0"/>
                <a:gd name="csY0" fmla="*/ 0 h 2200275"/>
                <a:gd name="csX1" fmla="*/ 0 w 0"/>
                <a:gd name="csY1" fmla="*/ 2200275 h 220027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</a:cxnLst>
              <a:rect l="l" t="t" r="r" b="b"/>
              <a:pathLst>
                <a:path h="2200275">
                  <a:moveTo>
                    <a:pt x="0" y="0"/>
                  </a:moveTo>
                  <a:lnTo>
                    <a:pt x="0" y="2200275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773E5FE3-DD7F-8645-4F67-8168F57BCEC0}"/>
                </a:ext>
              </a:extLst>
            </p:cNvPr>
            <p:cNvSpPr/>
            <p:nvPr/>
          </p:nvSpPr>
          <p:spPr>
            <a:xfrm flipV="1">
              <a:off x="9289169" y="4824156"/>
              <a:ext cx="282578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AF97A749-DBC2-09B5-3414-3BF6A43CF6D9}"/>
                </a:ext>
              </a:extLst>
            </p:cNvPr>
            <p:cNvSpPr/>
            <p:nvPr/>
          </p:nvSpPr>
          <p:spPr>
            <a:xfrm flipV="1">
              <a:off x="9311625" y="2168225"/>
              <a:ext cx="260122" cy="282578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E88B5B3F-B60D-FBEF-C09A-8A747CB7E991}"/>
              </a:ext>
            </a:extLst>
          </p:cNvPr>
          <p:cNvSpPr txBox="1"/>
          <p:nvPr/>
        </p:nvSpPr>
        <p:spPr>
          <a:xfrm>
            <a:off x="9595555" y="2124612"/>
            <a:ext cx="20812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Disease outcomes in later illness</a:t>
            </a:r>
            <a:r>
              <a:rPr lang="en-GB" sz="1600" b="1" baseline="30000">
                <a:solidFill>
                  <a:schemeClr val="tx1">
                    <a:lumMod val="75000"/>
                    <a:lumOff val="25000"/>
                  </a:schemeClr>
                </a:solidFill>
              </a:rPr>
              <a:t>3</a:t>
            </a:r>
            <a:endParaRPr lang="en-GB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400">
                <a:solidFill>
                  <a:srgbClr val="3F1A01"/>
                </a:solidFill>
                <a:latin typeface="Arial"/>
              </a:rPr>
              <a:t>Progressive cortical brain changes on MRI may be associated with greater severity of positive, negative, and cognitive symptoms</a:t>
            </a:r>
            <a:endParaRPr kumimoji="0" lang="en-GB" sz="1600" b="1" i="0" u="none" strike="noStrike" kern="1200" cap="none" spc="0" normalizeH="0" baseline="0" noProof="0">
              <a:ln>
                <a:noFill/>
              </a:ln>
              <a:solidFill>
                <a:srgbClr val="B59E5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en-GB" sz="1600" b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8" name="Graphic 57" descr="Brain in head outline">
            <a:extLst>
              <a:ext uri="{FF2B5EF4-FFF2-40B4-BE49-F238E27FC236}">
                <a16:creationId xmlns:a16="http://schemas.microsoft.com/office/drawing/2014/main" id="{9CA7B581-618B-BD6B-774D-852EA9AFBE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6381" y="3533087"/>
            <a:ext cx="1616077" cy="1616077"/>
          </a:xfrm>
          <a:prstGeom prst="rect">
            <a:avLst/>
          </a:prstGeom>
        </p:spPr>
      </p:pic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006DF90F-25D2-E1A3-5DC9-4EBE09A6F652}"/>
              </a:ext>
            </a:extLst>
          </p:cNvPr>
          <p:cNvSpPr/>
          <p:nvPr/>
        </p:nvSpPr>
        <p:spPr>
          <a:xfrm>
            <a:off x="539750" y="1432925"/>
            <a:ext cx="11099672" cy="4485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rgbClr val="3F1A01"/>
                </a:solidFill>
              </a:rPr>
              <a:t>Longitudinal MRI studies have allowed brain structural changes over time to be observed: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75545626-E94E-167D-2133-40AAC660F73A}"/>
              </a:ext>
            </a:extLst>
          </p:cNvPr>
          <p:cNvSpPr/>
          <p:nvPr/>
        </p:nvSpPr>
        <p:spPr>
          <a:xfrm>
            <a:off x="539750" y="5280051"/>
            <a:ext cx="11099672" cy="69027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>
                <a:solidFill>
                  <a:srgbClr val="3F1A01"/>
                </a:solidFill>
              </a:rPr>
              <a:t>Interpretation is debated </a:t>
            </a:r>
            <a:r>
              <a:rPr lang="en-US" sz="1600">
                <a:solidFill>
                  <a:srgbClr val="3F1A01"/>
                </a:solidFill>
              </a:rPr>
              <a:t>as changes over time may reflect illness processes, </a:t>
            </a:r>
            <a:br>
              <a:rPr lang="en-US" sz="1600">
                <a:solidFill>
                  <a:srgbClr val="3F1A01"/>
                </a:solidFill>
              </a:rPr>
            </a:br>
            <a:r>
              <a:rPr lang="en-US" sz="1600">
                <a:solidFill>
                  <a:srgbClr val="3F1A01"/>
                </a:solidFill>
              </a:rPr>
              <a:t>treatment effects, and heterogeneity across subgroups</a:t>
            </a:r>
            <a:r>
              <a:rPr lang="en-US" sz="1600" baseline="30000">
                <a:solidFill>
                  <a:srgbClr val="3F1A01"/>
                </a:solidFill>
              </a:rPr>
              <a:t>1,3</a:t>
            </a:r>
          </a:p>
        </p:txBody>
      </p:sp>
    </p:spTree>
    <p:extLst>
      <p:ext uri="{BB962C8B-B14F-4D97-AF65-F5344CB8AC3E}">
        <p14:creationId xmlns:p14="http://schemas.microsoft.com/office/powerpoint/2010/main" val="88816264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28627d7c-4416-4bc1-86cf-ca6c3a42a8f2"/>
    <ds:schemaRef ds:uri="http://schemas.microsoft.com/office/2006/documentManagement/types"/>
    <ds:schemaRef ds:uri="08562aa6-c0ad-4fb9-8a82-15409d3a28b4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25F13BCB-152C-4A41-BD22-C618A7768634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307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Structural differences are evident in the brain before psychosis onset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32</cp:revision>
  <dcterms:created xsi:type="dcterms:W3CDTF">2026-02-02T13:01:55Z</dcterms:created>
  <dcterms:modified xsi:type="dcterms:W3CDTF">2026-06-17T12:55:50Z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