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5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D5581-17AB-4050-8950-1A541AF5A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65E2F-723E-E4E9-A5B4-0D3E1900B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A826EA-EB80-0D1C-31E8-968ED4D81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meta-analysis of 36 studies, including 725 healthy individuals, found that the acute administration of ketamine relative to placebo was associated with a meaningful increase in positive and negative symptoms of psychosis in healthy volunteers and patients with schizophrenia. This association was greater for positive than for negative symptoms.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These findings suggest that NDMA hypofunction is a key mechanism underlying psychosis-like symptoms.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meta- and mega-analysis of 123 MRS studies demonstrated that</a:t>
            </a:r>
            <a:r>
              <a:rPr lang="en-US" sz="1000" baseline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compared with controls, individuals with schizophrenia had altered glutamatergic measures in the medial frontal cortex, dorsolateral prefrontal cortex, and thalamus.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Mean values of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lutamatergic metabolites were lower in the medial frontal cortex but higher in the thalamus and basal ganglia.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Further,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 in younger, more symptomatic patients </a:t>
            </a:r>
            <a:r>
              <a:rPr lang="en-US" sz="1000" b="0" i="0" u="none" strike="noStrike" kern="12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greater variability in the basal ganglia and temporal lobe, while studies with older, more symptomatic patients showed greater variability in the </a:t>
            </a: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medial frontal cortex, suggestive that variability in glutamatergic metabolites may be related to symptom severity or age.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endParaRPr lang="en-US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MRS=magnetic resonance spectroscopy; NDMA=N-methyl-D-aspartate</a:t>
            </a:r>
          </a:p>
          <a:p>
            <a:endParaRPr lang="en-US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  <a:endParaRPr lang="en-US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Beck K, Hindley G, Borgan F, et al. Association of ketamine with psychiatric symptoms and implications for its therapeutic use and for understanding schizophrenia: a systematic review and meta-analysis. JAMA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Open 2020; 3: e204693.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Merritt K, McCutcheon RA, Aleman A, et al. Variability and magnitude of brain glutamate levels in schizophrenia: a meta and mega-analysis. Mol Psychiatry 2023; 28: 2039–2048.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C92B5-6AFB-76B8-5EB1-0744B53C8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2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118B4-E2D1-1247-00F7-9F4C21AF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7862F-0923-02AC-D63D-C3EC98A9CE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A5A2C0-5496-E283-7C68-B4603A8C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Dysfunction of the g</a:t>
            </a:r>
            <a:r>
              <a:rPr lang="en-US" err="1"/>
              <a:t>lutamatergic</a:t>
            </a:r>
            <a:r>
              <a:rPr lang="en-GB"/>
              <a:t> system in schizophrenia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B61D8B-0ADA-0C9B-3C07-993296F9D484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  <a:p>
            <a:pPr marL="0" indent="0">
              <a:buNone/>
            </a:pPr>
            <a:r>
              <a:rPr lang="en-GB" b="1">
                <a:solidFill>
                  <a:schemeClr val="tx1"/>
                </a:solidFill>
              </a:rPr>
              <a:t>A meta-analysis of drug challenge studies:</a:t>
            </a:r>
          </a:p>
          <a:p>
            <a:r>
              <a:rPr lang="en-GB"/>
              <a:t>Showed that </a:t>
            </a:r>
            <a:r>
              <a:rPr lang="en-GB" b="1"/>
              <a:t>ketamine</a:t>
            </a:r>
            <a:r>
              <a:rPr lang="en-GB"/>
              <a:t>, a known antagonist of a glutamate receptor sub-type (the NDMA receptor), can </a:t>
            </a:r>
            <a:r>
              <a:rPr lang="en-GB" b="1"/>
              <a:t>induce</a:t>
            </a:r>
            <a:r>
              <a:rPr lang="en-GB"/>
              <a:t> </a:t>
            </a:r>
            <a:r>
              <a:rPr lang="en-GB" b="1"/>
              <a:t>schizophrenia-like positive symptoms</a:t>
            </a:r>
            <a:r>
              <a:rPr lang="en-GB"/>
              <a:t>, as well as negative symptoms in healthy individuals</a:t>
            </a:r>
            <a:r>
              <a:rPr lang="en-GB" baseline="30000"/>
              <a:t>1</a:t>
            </a:r>
          </a:p>
          <a:p>
            <a:r>
              <a:rPr lang="en-GB"/>
              <a:t>Implicated </a:t>
            </a:r>
            <a:r>
              <a:rPr lang="en-GB" b="1"/>
              <a:t>NDMA receptor hypofunction </a:t>
            </a:r>
            <a:r>
              <a:rPr lang="en-GB"/>
              <a:t>as a key </a:t>
            </a:r>
            <a:r>
              <a:rPr lang="en-GB" b="1"/>
              <a:t>mechanism in schizophrenia</a:t>
            </a:r>
            <a:r>
              <a:rPr lang="en-GB"/>
              <a:t>, providing a pharmacological model linking glutamatergic dysfunction to clinical symptoms</a:t>
            </a:r>
            <a:r>
              <a:rPr lang="en-GB" baseline="30000"/>
              <a:t>1</a:t>
            </a:r>
            <a:endParaRPr lang="en-GB"/>
          </a:p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6B4D85-80BE-0D63-E0F9-2FE1668EACB9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pPr lvl="0"/>
            <a:endParaRPr lang="en-GB"/>
          </a:p>
          <a:p>
            <a:pPr lvl="0"/>
            <a:endParaRPr lang="en-GB"/>
          </a:p>
          <a:p>
            <a:pPr marL="0" indent="0">
              <a:buNone/>
            </a:pPr>
            <a:r>
              <a:rPr lang="en-GB" b="1">
                <a:solidFill>
                  <a:schemeClr val="tx1"/>
                </a:solidFill>
              </a:rPr>
              <a:t>A meta- and mega-analysis of MRS studies: </a:t>
            </a:r>
          </a:p>
          <a:p>
            <a:pPr lvl="0"/>
            <a:r>
              <a:rPr lang="en-GB"/>
              <a:t>Showed </a:t>
            </a:r>
            <a:r>
              <a:rPr lang="en-GB" b="1"/>
              <a:t>altered glutamate measures </a:t>
            </a:r>
            <a:r>
              <a:rPr lang="en-GB"/>
              <a:t>in schizophrenia</a:t>
            </a:r>
            <a:r>
              <a:rPr lang="en-GB" baseline="30000"/>
              <a:t>2</a:t>
            </a:r>
            <a:endParaRPr lang="en-GB"/>
          </a:p>
          <a:p>
            <a:r>
              <a:rPr lang="en-GB"/>
              <a:t>Revealed that </a:t>
            </a:r>
            <a:r>
              <a:rPr lang="en-GB" b="1"/>
              <a:t>schizophrenia was associated with increased variability of glutamatergic metabolites </a:t>
            </a:r>
            <a:r>
              <a:rPr lang="en-GB"/>
              <a:t>in the brain compared with controls</a:t>
            </a:r>
            <a:r>
              <a:rPr lang="en-GB" baseline="30000"/>
              <a:t>2</a:t>
            </a:r>
          </a:p>
          <a:p>
            <a:pPr lvl="1"/>
            <a:r>
              <a:rPr lang="en-GB"/>
              <a:t>There was some evidence that, in some brain regions, the variability was related to symptom severity and age</a:t>
            </a:r>
            <a:r>
              <a:rPr lang="en-GB" baseline="30000"/>
              <a:t>2</a:t>
            </a:r>
            <a:endParaRPr lang="en-GB"/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88A86A-6362-E593-A076-02E1A49DB9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MRS=magnetic resonance spectroscopy; NDMA=N-methyl-D-aspartate</a:t>
            </a:r>
          </a:p>
          <a:p>
            <a:r>
              <a:rPr lang="en-GB"/>
              <a:t>1. Beck et al. JAMA </a:t>
            </a:r>
            <a:r>
              <a:rPr lang="en-GB" err="1"/>
              <a:t>Netw</a:t>
            </a:r>
            <a:r>
              <a:rPr lang="en-GB"/>
              <a:t> Open 2020;3:e204693; 2. Merritt et al. Mol Psychiatry 2023;28:2039–2048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0E8F8AD-8255-76F4-36D2-8512F84D6500}"/>
              </a:ext>
            </a:extLst>
          </p:cNvPr>
          <p:cNvSpPr txBox="1">
            <a:spLocks/>
          </p:cNvSpPr>
          <p:nvPr/>
        </p:nvSpPr>
        <p:spPr>
          <a:xfrm>
            <a:off x="6245187" y="2468940"/>
            <a:ext cx="5419724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78C49B2B-4F97-4B5C-FB53-CF781605E976}"/>
              </a:ext>
            </a:extLst>
          </p:cNvPr>
          <p:cNvSpPr txBox="1">
            <a:spLocks/>
          </p:cNvSpPr>
          <p:nvPr/>
        </p:nvSpPr>
        <p:spPr>
          <a:xfrm>
            <a:off x="539751" y="2426911"/>
            <a:ext cx="3960328" cy="389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9847C9-815C-AA93-5A88-179C81934B31}"/>
              </a:ext>
            </a:extLst>
          </p:cNvPr>
          <p:cNvSpPr/>
          <p:nvPr/>
        </p:nvSpPr>
        <p:spPr>
          <a:xfrm>
            <a:off x="522675" y="1405824"/>
            <a:ext cx="1112798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3F1A01"/>
                </a:solidFill>
              </a:rPr>
              <a:t>Evidence from drug challenge and imaging studies supports glutamate dysfunction as a potential mechanism of schizophrenia pathophysiology, and suggests it may contribute to broader symptom dimensions</a:t>
            </a:r>
            <a:r>
              <a:rPr lang="en-US" sz="1600" baseline="30000">
                <a:solidFill>
                  <a:srgbClr val="3F1A01"/>
                </a:solidFill>
              </a:rPr>
              <a:t>1,2</a:t>
            </a:r>
          </a:p>
        </p:txBody>
      </p:sp>
    </p:spTree>
    <p:extLst>
      <p:ext uri="{BB962C8B-B14F-4D97-AF65-F5344CB8AC3E}">
        <p14:creationId xmlns:p14="http://schemas.microsoft.com/office/powerpoint/2010/main" val="162641894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454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Dysfunction of the glutamatergic system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35</cp:revision>
  <dcterms:created xsi:type="dcterms:W3CDTF">2026-02-02T13:01:55Z</dcterms:created>
  <dcterms:modified xsi:type="dcterms:W3CDTF">2026-06-17T12:56:29Z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