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66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75" userDrawn="1">
          <p15:clr>
            <a:srgbClr val="A4A3A4"/>
          </p15:clr>
        </p15:guide>
        <p15:guide id="2" pos="438" userDrawn="1">
          <p15:clr>
            <a:srgbClr val="A4A3A4"/>
          </p15:clr>
        </p15:guide>
        <p15:guide id="3" pos="4135" userDrawn="1">
          <p15:clr>
            <a:srgbClr val="A4A3A4"/>
          </p15:clr>
        </p15:guide>
        <p15:guide id="4" orient="horz" pos="38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3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2603504C-8229-3E72-ADBC-A0BF5ABA7EB1}" name="Fact checker" initials="HR" userId="Fact checker" providerId="None"/>
  <p188:author id="{9EDD3256-833C-7611-5AA1-CFED9C4E1EEF}" name="MichelleSeddon" initials="MS" userId="MichelleSeddon" providerId="Non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4EE41886-2B80-BDDB-D5E7-536828E472A2}" name="Medical writer" initials="HR" userId="Medical writer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D5B242D9-7732-7ED9-DC1A-A475694745F4}" name="Howes, Oliver" initials="HO" userId="S::OHowes@slam.nhs.uk::f5524392-c65a-4c1a-88c5-205fd2f35f4d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769DBD"/>
    <a:srgbClr val="FFFFFF"/>
    <a:srgbClr val="A5BDD3"/>
    <a:srgbClr val="1A1A17"/>
    <a:srgbClr val="6A8F7F"/>
    <a:srgbClr val="FFF4EB"/>
    <a:srgbClr val="EBF0EE"/>
    <a:srgbClr val="EAEDF2"/>
    <a:srgbClr val="D9D1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127" autoAdjust="0"/>
  </p:normalViewPr>
  <p:slideViewPr>
    <p:cSldViewPr snapToGrid="0">
      <p:cViewPr varScale="1">
        <p:scale>
          <a:sx n="85" d="100"/>
          <a:sy n="85" d="100"/>
        </p:scale>
        <p:origin x="948" y="90"/>
      </p:cViewPr>
      <p:guideLst>
        <p:guide orient="horz" pos="3475"/>
        <p:guide pos="438"/>
        <p:guide pos="4135"/>
        <p:guide orient="horz" pos="388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3570" y="-450"/>
      </p:cViewPr>
      <p:guideLst>
        <p:guide orient="horz" pos="3113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235EC5-E435-ADDB-4922-2D1456409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FD8E08-ED02-619D-388D-A185CDE022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F7EBB1-F2E1-696A-797D-2B3C6D1A7C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Vano LJ, McCutcheon RA, Rutigliano G, et al.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Mesostriatal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dopaminergic circuit dysfunction in schizophrenia: a multimodal neuromelanin-sensitive magnetic resonance imaging and [</a:t>
            </a:r>
            <a:r>
              <a:rPr lang="en-GB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F]-DOPA positron emission tomography study.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Biol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Psychiatry 2024; 96: 674–683.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Abi-Dargham A, Gil R, Krystal J, et al. Increased striatal dopamine transmission in schizophrenia: confirmation in a second cohort. Am J Psychiatry. 1998; 155: 761–767. 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Katthagen T, Kaminski J, Heinz A, et al. Striatal dopamine and reward prediction error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signaling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unmedicated schizophrenia patients. Schizophr Bull 2020; 46: 1535–1546.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Howes OD, Kambeitz J, Kim E, et al. The nature of dopamine dysfunction in schizophrenia and what this means for treatment. Arch Gen Psychiatry 2012; 69: 776–786.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McCutcheon R, Beck K, Jauhar S, et al. Defining the locus of dopaminergic dysfunction in schizophrenia: a meta-analysis and test of the mesolimbic hypothesis. Schizophr Bull 2018; 44: 1301–1311.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Slifstein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M, van de Giessen E, Van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Snellenberg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J, et al. Deficits in prefrontal cortical and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extrastriatal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dopamine release in schizophrenia: a positron emission tomographic functional magnetic resonance imaging study. JAMA Psychiatry 2015; 72: 316–324.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Rao N,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Northoff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G, Tagore A, et al. Impaired prefrontal cortical dopamine release in schizophrenia during a cognitive task: A [</a:t>
            </a:r>
            <a:r>
              <a:rPr lang="en-GB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C]FLB 457 positron emission tomography study. Schizophr Bull 2019; 45: 670–679.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Frankle WG, Himes M, Mason NS, et al. Prefrontal and striatal dopamine release are inversely correlated in schizophrenia. Biol Psychiatry 2022; 92: 791–799.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A84F10-FC1F-8C19-90A0-613C757B3F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441FC-7B67-43FA-BD36-9EFD361338B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8918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6335E-6A3E-CC87-7B91-A777140D1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435896A-58C8-E284-C5F0-8206CBF832A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/>
              <a:t>Schizophrenia – Aetiology and neurobiology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0220843-3540-C5D8-5363-105CD1F84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Dysfunction of the </a:t>
            </a:r>
            <a:r>
              <a:rPr lang="en-US"/>
              <a:t>dopaminergic system in schizophrenia</a:t>
            </a:r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9F9187-FCD8-4889-C6BA-CEA7DF06D9F5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173710"/>
            <a:ext cx="5419725" cy="4415215"/>
          </a:xfrm>
        </p:spPr>
        <p:txBody>
          <a:bodyPr/>
          <a:lstStyle/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b="1" dirty="0"/>
              <a:t>Neuromelanin MRI studies</a:t>
            </a:r>
            <a:r>
              <a:rPr lang="en-GB" b="1" dirty="0">
                <a:solidFill>
                  <a:schemeClr val="tx1"/>
                </a:solidFill>
              </a:rPr>
              <a:t>:</a:t>
            </a:r>
          </a:p>
          <a:p>
            <a:r>
              <a:rPr lang="en-GB" dirty="0"/>
              <a:t>Showed </a:t>
            </a:r>
            <a:r>
              <a:rPr lang="en-US" b="1" dirty="0"/>
              <a:t>higher neuromelanin levels </a:t>
            </a:r>
            <a:r>
              <a:rPr lang="en-US" dirty="0"/>
              <a:t>in the substantia nigra and ventral tegmental area in people with schizophrenia relative to controls. As </a:t>
            </a:r>
            <a:r>
              <a:rPr lang="en-US" b="1" dirty="0"/>
              <a:t>neuromelanin is a product of dopamine metabolism</a:t>
            </a:r>
            <a:r>
              <a:rPr lang="en-US" dirty="0"/>
              <a:t>, this </a:t>
            </a:r>
            <a:r>
              <a:rPr lang="en-US" b="1" dirty="0"/>
              <a:t>indicates higher dopaminergic activity</a:t>
            </a:r>
            <a:r>
              <a:rPr lang="en-US" dirty="0"/>
              <a:t> in this region</a:t>
            </a:r>
            <a:r>
              <a:rPr lang="en-GB" baseline="30000" dirty="0"/>
              <a:t>1</a:t>
            </a:r>
          </a:p>
          <a:p>
            <a:pPr marL="0" indent="0">
              <a:buNone/>
            </a:pPr>
            <a:r>
              <a:rPr lang="en-GB" b="1" dirty="0"/>
              <a:t>PET studies</a:t>
            </a:r>
            <a:r>
              <a:rPr lang="en-GB" b="1" dirty="0">
                <a:solidFill>
                  <a:schemeClr val="tx1"/>
                </a:solidFill>
              </a:rPr>
              <a:t>: </a:t>
            </a:r>
          </a:p>
          <a:p>
            <a:r>
              <a:rPr lang="en-US" dirty="0"/>
              <a:t>Showed </a:t>
            </a:r>
            <a:r>
              <a:rPr lang="en-US" b="1" dirty="0"/>
              <a:t>increased dopamine release in the striatum</a:t>
            </a:r>
            <a:r>
              <a:rPr lang="en-US" dirty="0"/>
              <a:t> has been </a:t>
            </a:r>
            <a:r>
              <a:rPr lang="en-US" b="1" dirty="0"/>
              <a:t>linked to positive symptoms</a:t>
            </a:r>
            <a:r>
              <a:rPr lang="en-US" dirty="0"/>
              <a:t> of schizophrenia</a:t>
            </a:r>
            <a:r>
              <a:rPr lang="en-US" baseline="30000" dirty="0"/>
              <a:t>2,3</a:t>
            </a:r>
          </a:p>
          <a:p>
            <a:pPr marL="0" indent="0">
              <a:buNone/>
            </a:pPr>
            <a:endParaRPr lang="en-GB" b="1" dirty="0">
              <a:solidFill>
                <a:schemeClr val="tx1"/>
              </a:solidFill>
            </a:endParaRPr>
          </a:p>
          <a:p>
            <a:endParaRPr lang="en-GB" dirty="0"/>
          </a:p>
          <a:p>
            <a:pPr marL="0" indent="0">
              <a:buNone/>
            </a:pPr>
            <a:r>
              <a:rPr lang="en-GB" b="1" dirty="0">
                <a:solidFill>
                  <a:schemeClr val="tx1"/>
                </a:solidFill>
              </a:rPr>
              <a:t> </a:t>
            </a:r>
          </a:p>
          <a:p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75EEAAB-07C2-BDE3-90C2-FA582F839536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173710"/>
            <a:ext cx="5419725" cy="5018746"/>
          </a:xfrm>
        </p:spPr>
        <p:txBody>
          <a:bodyPr/>
          <a:lstStyle/>
          <a:p>
            <a:endParaRPr lang="en-GB" b="1" dirty="0">
              <a:solidFill>
                <a:schemeClr val="tx1"/>
              </a:solidFill>
            </a:endParaRPr>
          </a:p>
          <a:p>
            <a:endParaRPr lang="en-GB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b="1" dirty="0">
                <a:solidFill>
                  <a:schemeClr val="tx1"/>
                </a:solidFill>
              </a:rPr>
              <a:t>Meta-analyses of </a:t>
            </a:r>
            <a:r>
              <a:rPr lang="en-GB" b="1" dirty="0"/>
              <a:t>PET/SPECT</a:t>
            </a:r>
            <a:r>
              <a:rPr lang="en-GB" b="1" dirty="0">
                <a:solidFill>
                  <a:schemeClr val="tx1"/>
                </a:solidFill>
              </a:rPr>
              <a:t> studies:</a:t>
            </a:r>
          </a:p>
          <a:p>
            <a:r>
              <a:rPr lang="en-GB" dirty="0"/>
              <a:t>Showed </a:t>
            </a:r>
            <a:r>
              <a:rPr lang="en-GB" b="1" dirty="0"/>
              <a:t>increased presynaptic dopamine synthesis and release in the striatum </a:t>
            </a:r>
            <a:r>
              <a:rPr lang="en-GB" dirty="0"/>
              <a:t>of individuals with schizophrenia</a:t>
            </a:r>
            <a:r>
              <a:rPr lang="en-GB" baseline="30000" dirty="0"/>
              <a:t>4,5</a:t>
            </a:r>
            <a:endParaRPr lang="en-GB" dirty="0"/>
          </a:p>
          <a:p>
            <a:r>
              <a:rPr lang="en-GB" dirty="0"/>
              <a:t>Revealed that </a:t>
            </a:r>
            <a:r>
              <a:rPr lang="en-GB" b="1" dirty="0"/>
              <a:t>dopaminergic dysfunction is not uniform</a:t>
            </a:r>
            <a:r>
              <a:rPr lang="en-GB" dirty="0"/>
              <a:t>, but greatest in the dorsal striatum relative to the limbic striatum</a:t>
            </a:r>
            <a:r>
              <a:rPr lang="en-GB" baseline="30000" dirty="0"/>
              <a:t>5</a:t>
            </a:r>
            <a:endParaRPr lang="en-GB" dirty="0"/>
          </a:p>
          <a:p>
            <a:pPr lvl="1"/>
            <a:r>
              <a:rPr lang="en-GB" dirty="0"/>
              <a:t>The associative subdivision of the dorsal striatum shows the largest abnormalities</a:t>
            </a:r>
            <a:r>
              <a:rPr lang="en-GB" baseline="30000" dirty="0"/>
              <a:t>5</a:t>
            </a:r>
            <a:endParaRPr lang="en-GB" dirty="0"/>
          </a:p>
          <a:p>
            <a:pPr lvl="1"/>
            <a:r>
              <a:rPr lang="en-GB" dirty="0"/>
              <a:t>This region receives dopaminergic projections from the substantia nigra, suggesting nigrostriatal pathway</a:t>
            </a:r>
            <a:r>
              <a:rPr lang="en-US" dirty="0"/>
              <a:t>s may be disrupted in schizophrenia</a:t>
            </a:r>
            <a:r>
              <a:rPr lang="en-GB" baseline="30000" dirty="0"/>
              <a:t>5</a:t>
            </a:r>
          </a:p>
          <a:p>
            <a:pPr lvl="1"/>
            <a:r>
              <a:rPr lang="en-US" dirty="0"/>
              <a:t>In addition, studies show that dopamine release is blunted in the cortex of people with schizophrenia and inversely related to striatal dopamine release</a:t>
            </a:r>
            <a:r>
              <a:rPr lang="en-US" baseline="30000" dirty="0"/>
              <a:t>6-8</a:t>
            </a:r>
            <a:endParaRPr lang="en-GB" baseline="30000" dirty="0"/>
          </a:p>
          <a:p>
            <a:pPr marL="0" indent="0">
              <a:buNone/>
            </a:pPr>
            <a:r>
              <a:rPr lang="en-GB" b="1" dirty="0">
                <a:solidFill>
                  <a:schemeClr val="tx1"/>
                </a:solidFill>
              </a:rPr>
              <a:t> 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997E3B-4FA5-5950-22EF-92362103C6E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11110914" cy="619200"/>
          </a:xfrm>
        </p:spPr>
        <p:txBody>
          <a:bodyPr/>
          <a:lstStyle/>
          <a:p>
            <a:r>
              <a:rPr lang="en-GB" dirty="0"/>
              <a:t>MRI=magnetic resonance imaging; PET=positron emission tomography; SPECT=single-photon emission computed tomography</a:t>
            </a:r>
          </a:p>
          <a:p>
            <a:r>
              <a:rPr lang="en-GB" dirty="0"/>
              <a:t>1. Vano et al. </a:t>
            </a:r>
            <a:r>
              <a:rPr lang="en-GB" dirty="0" err="1"/>
              <a:t>Biol</a:t>
            </a:r>
            <a:r>
              <a:rPr lang="en-GB" dirty="0"/>
              <a:t> Psychiatry 2024;96:674–683; 2. Abi-Dargham et al. Am J Psychiatry 1998;155:761–767; 3. Katthagen et al. Schizophr Bull 2020;46:1535–1546; 4. Howes et al. Arch Gen Psychiatry 2012;69:776–786; </a:t>
            </a:r>
            <a:br>
              <a:rPr lang="en-GB" dirty="0"/>
            </a:br>
            <a:r>
              <a:rPr lang="en-GB" dirty="0"/>
              <a:t>5. McCutcheon et al. Schizophr Bull 2018;44:1301–1311; 6. </a:t>
            </a:r>
            <a:r>
              <a:rPr lang="en-GB" dirty="0" err="1"/>
              <a:t>Slifstein</a:t>
            </a:r>
            <a:r>
              <a:rPr lang="en-GB" dirty="0"/>
              <a:t> et al. JAMA Psychiatry 2015;72:316–324; 7. Rao et al. Schizophr Bull 2019;45:670–679; 8. Frankle et al. </a:t>
            </a:r>
            <a:r>
              <a:rPr lang="en-GB" dirty="0" err="1"/>
              <a:t>Biol</a:t>
            </a:r>
            <a:r>
              <a:rPr lang="en-GB" dirty="0"/>
              <a:t> Psychiatry 2022;92:791–799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D3AB579F-1F9A-15EC-ACE4-7C6594D98879}"/>
              </a:ext>
            </a:extLst>
          </p:cNvPr>
          <p:cNvSpPr txBox="1">
            <a:spLocks/>
          </p:cNvSpPr>
          <p:nvPr/>
        </p:nvSpPr>
        <p:spPr>
          <a:xfrm>
            <a:off x="539749" y="2307739"/>
            <a:ext cx="5419724" cy="3893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b="1">
              <a:solidFill>
                <a:schemeClr val="tx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A56B179-8E74-C408-D8DA-1544EA7237E3}"/>
              </a:ext>
            </a:extLst>
          </p:cNvPr>
          <p:cNvSpPr/>
          <p:nvPr/>
        </p:nvSpPr>
        <p:spPr>
          <a:xfrm>
            <a:off x="539750" y="1371099"/>
            <a:ext cx="11125161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>
                <a:solidFill>
                  <a:srgbClr val="3F1A01"/>
                </a:solidFill>
              </a:rPr>
              <a:t>Multiple studies support a role for dopamine dysfunction as a core mechanism in the pathophysiology of schizophrenia and its contribution to positive symptom </a:t>
            </a:r>
            <a:r>
              <a:rPr lang="en-US" sz="1600" err="1">
                <a:solidFill>
                  <a:srgbClr val="3F1A01"/>
                </a:solidFill>
              </a:rPr>
              <a:t>domains</a:t>
            </a:r>
            <a:r>
              <a:rPr lang="en-US" sz="1600" baseline="30000" err="1">
                <a:solidFill>
                  <a:srgbClr val="3F1A01"/>
                </a:solidFill>
              </a:rPr>
              <a:t>1</a:t>
            </a:r>
            <a:r>
              <a:rPr lang="en-US" sz="1600" baseline="30000">
                <a:solidFill>
                  <a:srgbClr val="3F1A01"/>
                </a:solidFill>
              </a:rPr>
              <a:t>-4</a:t>
            </a:r>
          </a:p>
        </p:txBody>
      </p:sp>
      <p:sp>
        <p:nvSpPr>
          <p:cNvPr id="31" name="Content Placeholder 3">
            <a:extLst>
              <a:ext uri="{FF2B5EF4-FFF2-40B4-BE49-F238E27FC236}">
                <a16:creationId xmlns:a16="http://schemas.microsoft.com/office/drawing/2014/main" id="{1FECDF47-AF03-7FAB-972F-6D1307962626}"/>
              </a:ext>
            </a:extLst>
          </p:cNvPr>
          <p:cNvSpPr txBox="1">
            <a:spLocks/>
          </p:cNvSpPr>
          <p:nvPr/>
        </p:nvSpPr>
        <p:spPr>
          <a:xfrm>
            <a:off x="6310186" y="2306925"/>
            <a:ext cx="5419724" cy="3893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334476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Props1.xml><?xml version="1.0" encoding="utf-8"?>
<ds:datastoreItem xmlns:ds="http://schemas.openxmlformats.org/officeDocument/2006/customXml" ds:itemID="{25F13BCB-152C-4A41-BD22-C618A7768634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AE9F05-DA2D-4B16-9965-37043D7D9979}">
  <ds:schemaRefs>
    <ds:schemaRef ds:uri="28627d7c-4416-4bc1-86cf-ca6c3a42a8f2"/>
    <ds:schemaRef ds:uri="http://schemas.microsoft.com/office/2006/documentManagement/types"/>
    <ds:schemaRef ds:uri="08562aa6-c0ad-4fb9-8a82-15409d3a28b4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http://purl.org/dc/terms/"/>
    <ds:schemaRef ds:uri="http://schemas.microsoft.com/office/2006/metadata/propertie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596</Words>
  <Application>Microsoft Office PowerPoint</Application>
  <PresentationFormat>Widescreen</PresentationFormat>
  <Paragraphs>33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Dysfunction of the dopaminergic system in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37</cp:revision>
  <dcterms:created xsi:type="dcterms:W3CDTF">2026-02-02T13:01:55Z</dcterms:created>
  <dcterms:modified xsi:type="dcterms:W3CDTF">2026-06-17T12:56:56Z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