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7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Kapur S, Zipursky R, Jones C, et al. Relationship between dopamine D</a:t>
            </a:r>
            <a:r>
              <a:rPr lang="en-GB" sz="1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occupancy, clinical response, and side effects: a double-blind PET study of first-episode schizophrenia. Am J Psychiatry 2000; 157: 514–520.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Siafis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Wu H, Wang D, et al. Antipsychotic dose, dopamine D2 receptor occupancy and extrapyramidal side-effects: a systematic review and dose-response meta-analysis. Mol Psychiatry 2023; 28: 3267–3277.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72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78303-8D45-4983-6045-94B2B8FBF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0697F6-488A-5052-9483-2225A568B93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FAFF5C-E1B6-DD41-A55E-0AD8DDCED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Antipsychotic mechanism: D</a:t>
            </a:r>
            <a:r>
              <a:rPr lang="en-US" baseline="-25000"/>
              <a:t>2</a:t>
            </a:r>
            <a:r>
              <a:rPr lang="en-US"/>
              <a:t> occupancy, response, and AEs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2369F70-0513-C93B-C9DF-2C806097BE6F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US" dirty="0"/>
              <a:t>Evidence for dopamine dysfunction in schizophrenia comes, in part, from the known mechanism of action of antipsychotic drugs; the </a:t>
            </a:r>
            <a:r>
              <a:rPr lang="en-US" b="1" dirty="0"/>
              <a:t>clinical efficacy of most antipsychotics for positive symptoms is closely linked to dopamine D</a:t>
            </a:r>
            <a:r>
              <a:rPr lang="en-US" b="1" baseline="-25000" dirty="0"/>
              <a:t>2</a:t>
            </a:r>
            <a:r>
              <a:rPr lang="en-US" b="1" dirty="0"/>
              <a:t> receptor occupancy</a:t>
            </a:r>
            <a:r>
              <a:rPr lang="en-US" baseline="30000" dirty="0"/>
              <a:t>1,2</a:t>
            </a:r>
            <a:endParaRPr lang="en-US" dirty="0"/>
          </a:p>
          <a:p>
            <a:pPr lvl="0"/>
            <a:r>
              <a:rPr lang="en-GB" dirty="0"/>
              <a:t>Evidence from PET and dose–response meta-analysis studies link D</a:t>
            </a:r>
            <a:r>
              <a:rPr lang="en-GB" baseline="-25000" dirty="0"/>
              <a:t>2</a:t>
            </a:r>
            <a:r>
              <a:rPr lang="en-GB" dirty="0"/>
              <a:t> receptor occupancy to symptom response and EPS in schizophrenia</a:t>
            </a:r>
            <a:r>
              <a:rPr lang="en-GB" baseline="30000" dirty="0"/>
              <a:t>1,2</a:t>
            </a:r>
            <a:endParaRPr lang="en-GB" dirty="0"/>
          </a:p>
          <a:p>
            <a:r>
              <a:rPr lang="en-GB" dirty="0"/>
              <a:t>A narrow therapeutic window has been observed for D2 occupancy, where </a:t>
            </a:r>
            <a:r>
              <a:rPr lang="en-GB" b="1" dirty="0"/>
              <a:t>65% to 72% D</a:t>
            </a:r>
            <a:r>
              <a:rPr lang="en-GB" b="1" baseline="-25000" dirty="0"/>
              <a:t>2</a:t>
            </a:r>
            <a:r>
              <a:rPr lang="en-GB" b="1" dirty="0"/>
              <a:t> receptor occupancy is associated with high likelihood of response </a:t>
            </a:r>
            <a:r>
              <a:rPr lang="en-US" dirty="0"/>
              <a:t>and a low risk of EPS and hyperprolactinemia</a:t>
            </a:r>
            <a:r>
              <a:rPr lang="en-GB" baseline="30000" dirty="0"/>
              <a:t>1,2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CF07CC-1757-4A8E-8FA3-F32CBA547C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vert="horz" lIns="0" tIns="0" rIns="0" bIns="0" rtlCol="0" anchor="b" anchorCtr="0">
            <a:noAutofit/>
          </a:bodyPr>
          <a:lstStyle/>
          <a:p>
            <a:r>
              <a:rPr lang="en-GB" baseline="30000"/>
              <a:t>a</a:t>
            </a:r>
            <a:r>
              <a:rPr lang="en-GB"/>
              <a:t>D</a:t>
            </a:r>
            <a:r>
              <a:rPr lang="en-GB" baseline="-25000"/>
              <a:t>2</a:t>
            </a:r>
            <a:r>
              <a:rPr lang="en-GB"/>
              <a:t> antagonists include amisulpride, haloperidol, olanzapine, quetiapine, risperidone, ziprasidone; </a:t>
            </a:r>
            <a:r>
              <a:rPr lang="en-GB" baseline="30000"/>
              <a:t>b</a:t>
            </a:r>
            <a:r>
              <a:rPr lang="en-US"/>
              <a:t>The colored areas display the 95% CI. The color key displays the confidence in the evidence according to the GRADE approach (green=high, blue=moderate, yellow=low, red=very low)</a:t>
            </a:r>
            <a:endParaRPr lang="en-GB"/>
          </a:p>
          <a:p>
            <a:r>
              <a:rPr lang="en-GB"/>
              <a:t>AE=adverse event; CI=confidence interval; D</a:t>
            </a:r>
            <a:r>
              <a:rPr lang="en-GB" baseline="-25000"/>
              <a:t>2</a:t>
            </a:r>
            <a:r>
              <a:rPr lang="en-GB"/>
              <a:t>R= D</a:t>
            </a:r>
            <a:r>
              <a:rPr lang="en-GB" baseline="-25000"/>
              <a:t>2</a:t>
            </a:r>
            <a:r>
              <a:rPr lang="en-GB"/>
              <a:t> receptor; EPS=extrapyramidal side effects; PET=positron emission tomography; OR=odds ratio</a:t>
            </a:r>
          </a:p>
          <a:p>
            <a:r>
              <a:rPr lang="en-GB"/>
              <a:t>1. Kapur et al. Am J Psychiatry 2000;157:514–520; 2. </a:t>
            </a:r>
            <a:r>
              <a:rPr lang="en-GB" err="1"/>
              <a:t>Siafis</a:t>
            </a:r>
            <a:r>
              <a:rPr lang="en-GB"/>
              <a:t> et al. Mol Psychiatry 2023;28:3267–3277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FFE602-94E0-46C0-4BBF-28330D641581}"/>
              </a:ext>
            </a:extLst>
          </p:cNvPr>
          <p:cNvSpPr txBox="1"/>
          <p:nvPr/>
        </p:nvSpPr>
        <p:spPr>
          <a:xfrm>
            <a:off x="6891338" y="1401492"/>
            <a:ext cx="430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3F1A01"/>
                </a:solidFill>
              </a:rPr>
              <a:t>D</a:t>
            </a:r>
            <a:r>
              <a:rPr lang="en-US" sz="1600" b="1" baseline="-25000">
                <a:solidFill>
                  <a:srgbClr val="3F1A01"/>
                </a:solidFill>
              </a:rPr>
              <a:t>2</a:t>
            </a:r>
            <a:r>
              <a:rPr lang="en-US" sz="1600" b="1">
                <a:solidFill>
                  <a:srgbClr val="3F1A01"/>
                </a:solidFill>
              </a:rPr>
              <a:t> occupancy and EPS risk of D2 antagonists combined</a:t>
            </a:r>
            <a:r>
              <a:rPr lang="en-US" sz="1600" b="1" baseline="30000">
                <a:solidFill>
                  <a:srgbClr val="3F1A01"/>
                </a:solidFill>
              </a:rPr>
              <a:t>2,a,b</a:t>
            </a:r>
            <a:endParaRPr lang="en-GB" sz="1600" b="1">
              <a:solidFill>
                <a:srgbClr val="3F1A01"/>
              </a:solidFill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A2E7413C-B425-D572-1006-8E001BC28C74}"/>
              </a:ext>
            </a:extLst>
          </p:cNvPr>
          <p:cNvSpPr txBox="1"/>
          <p:nvPr/>
        </p:nvSpPr>
        <p:spPr>
          <a:xfrm>
            <a:off x="6502275" y="5667618"/>
            <a:ext cx="54197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This work is adapted from ‘</a:t>
            </a:r>
            <a:r>
              <a:rPr lang="en-US" sz="800">
                <a:solidFill>
                  <a:srgbClr val="3F1A01"/>
                </a:solidFill>
              </a:rPr>
              <a:t>Antipsychotic dose, dopamine </a:t>
            </a:r>
            <a:r>
              <a:rPr lang="en-US" sz="800" err="1">
                <a:solidFill>
                  <a:srgbClr val="3F1A01"/>
                </a:solidFill>
              </a:rPr>
              <a:t>D</a:t>
            </a:r>
            <a:r>
              <a:rPr lang="en-US" sz="800" baseline="-25000" err="1">
                <a:solidFill>
                  <a:srgbClr val="3F1A01"/>
                </a:solidFill>
              </a:rPr>
              <a:t>2</a:t>
            </a:r>
            <a:r>
              <a:rPr lang="en-US" sz="800">
                <a:solidFill>
                  <a:srgbClr val="3F1A01"/>
                </a:solidFill>
              </a:rPr>
              <a:t> receptor occupancy and extrapyramidal side-effects: a systematic review and dose response meta-analysis</a:t>
            </a:r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' by </a:t>
            </a:r>
            <a:r>
              <a:rPr lang="en-US" sz="800" kern="1200" err="1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Siafis</a:t>
            </a:r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 et al., </a:t>
            </a:r>
            <a:r>
              <a:rPr lang="en-GB" sz="800">
                <a:solidFill>
                  <a:srgbClr val="3F1A01"/>
                </a:solidFill>
              </a:rPr>
              <a:t>Mol Psychiatry 2023 </a:t>
            </a:r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used under CC-BY 4.0. </a:t>
            </a:r>
            <a:b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This work is licensed under Creative Commons license CC-BY-SA by The Lundbeck Foundation.</a:t>
            </a:r>
            <a:endParaRPr lang="en-GB" sz="800">
              <a:solidFill>
                <a:srgbClr val="3F1A0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820B50-EE89-2910-0C43-9448B8CFFA4E}"/>
              </a:ext>
            </a:extLst>
          </p:cNvPr>
          <p:cNvGrpSpPr/>
          <p:nvPr/>
        </p:nvGrpSpPr>
        <p:grpSpPr>
          <a:xfrm>
            <a:off x="6242056" y="1918993"/>
            <a:ext cx="5400451" cy="3795650"/>
            <a:chOff x="6242056" y="1868889"/>
            <a:chExt cx="5400451" cy="3795650"/>
          </a:xfrm>
        </p:grpSpPr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104ED3A7-308F-983C-B038-55B27903B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5627" y="5449095"/>
              <a:ext cx="476503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1400" b="1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1400" b="1">
                  <a:latin typeface="Arial" pitchFamily="34" charset="0"/>
                  <a:cs typeface="Arial" pitchFamily="34" charset="0"/>
                </a:rPr>
                <a:t>R occupancy (%)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2705B0-94D7-EF66-6A84-4D8EF7BBE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4884" y="5150368"/>
              <a:ext cx="99386" cy="324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108000" rIns="0" bIns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2" name="Line 15">
              <a:extLst>
                <a:ext uri="{FF2B5EF4-FFF2-40B4-BE49-F238E27FC236}">
                  <a16:creationId xmlns:a16="http://schemas.microsoft.com/office/drawing/2014/main" id="{062BE2D6-5CF1-40A9-F6BB-4CB4D15C7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4107" y="2503833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17">
              <a:extLst>
                <a:ext uri="{FF2B5EF4-FFF2-40B4-BE49-F238E27FC236}">
                  <a16:creationId xmlns:a16="http://schemas.microsoft.com/office/drawing/2014/main" id="{95B9CE13-50CB-0D31-C6FA-FCE7DA134C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4107" y="3338000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Line 18">
              <a:extLst>
                <a:ext uri="{FF2B5EF4-FFF2-40B4-BE49-F238E27FC236}">
                  <a16:creationId xmlns:a16="http://schemas.microsoft.com/office/drawing/2014/main" id="{9F3E8E0E-36E0-0E66-362D-0FCEE8F482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4107" y="4172167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Line 19">
              <a:extLst>
                <a:ext uri="{FF2B5EF4-FFF2-40B4-BE49-F238E27FC236}">
                  <a16:creationId xmlns:a16="http://schemas.microsoft.com/office/drawing/2014/main" id="{7BB6EEDC-61B7-DA58-FBF1-24A1428D8B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4107" y="5006333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Line 20">
              <a:extLst>
                <a:ext uri="{FF2B5EF4-FFF2-40B4-BE49-F238E27FC236}">
                  <a16:creationId xmlns:a16="http://schemas.microsoft.com/office/drawing/2014/main" id="{058F428D-3918-F74D-F0F0-4987293BE36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7058576" y="5186766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22">
              <a:extLst>
                <a:ext uri="{FF2B5EF4-FFF2-40B4-BE49-F238E27FC236}">
                  <a16:creationId xmlns:a16="http://schemas.microsoft.com/office/drawing/2014/main" id="{D70942A8-A226-B18D-2184-94285C89848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8137829" y="5186767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Line 24">
              <a:extLst>
                <a:ext uri="{FF2B5EF4-FFF2-40B4-BE49-F238E27FC236}">
                  <a16:creationId xmlns:a16="http://schemas.microsoft.com/office/drawing/2014/main" id="{F65BD5C3-2C7C-CF0F-0946-F6F0A8ACFB1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11375588" y="5186767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DD992529-51C2-E759-5A6C-C3EBDBFC16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755006" y="3355939"/>
              <a:ext cx="328187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b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>
                  <a:latin typeface="Arial" pitchFamily="34" charset="0"/>
                  <a:cs typeface="Arial" pitchFamily="34" charset="0"/>
                </a:rPr>
                <a:t>OR</a:t>
              </a:r>
            </a:p>
          </p:txBody>
        </p:sp>
        <p:sp>
          <p:nvSpPr>
            <p:cNvPr id="20" name="Rectangle 10">
              <a:extLst>
                <a:ext uri="{FF2B5EF4-FFF2-40B4-BE49-F238E27FC236}">
                  <a16:creationId xmlns:a16="http://schemas.microsoft.com/office/drawing/2014/main" id="{1DC7AC2B-923B-414E-C6D6-75AF05027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4444" y="5150368"/>
              <a:ext cx="198773" cy="324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108000" rIns="0" bIns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25</a:t>
              </a:r>
            </a:p>
          </p:txBody>
        </p:sp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id="{6CCCE630-7931-1742-5216-7464B19FF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62509" y="5150368"/>
              <a:ext cx="298159" cy="324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108000" rIns="0" bIns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100</a:t>
              </a:r>
            </a:p>
          </p:txBody>
        </p:sp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2C06ACE7-E620-9CBA-29CB-C5976A32F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7668" y="2396111"/>
              <a:ext cx="20844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108000" bIns="0" anchor="ctr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23" name="Rectangle 10">
              <a:extLst>
                <a:ext uri="{FF2B5EF4-FFF2-40B4-BE49-F238E27FC236}">
                  <a16:creationId xmlns:a16="http://schemas.microsoft.com/office/drawing/2014/main" id="{DB1C72AA-DDA1-6C7E-BD80-29BDF2FE6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7668" y="3230278"/>
              <a:ext cx="20844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108000" bIns="0" anchor="ctr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0F52A574-F37C-9203-2574-E35600F83A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7668" y="4064445"/>
              <a:ext cx="20844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108000" bIns="0" anchor="ctr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8A6A5ECB-6ADB-7E11-D958-337BDFC170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7667" y="4898611"/>
              <a:ext cx="20844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108000" bIns="0" anchor="ctr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26" name="Line 24">
              <a:extLst>
                <a:ext uri="{FF2B5EF4-FFF2-40B4-BE49-F238E27FC236}">
                  <a16:creationId xmlns:a16="http://schemas.microsoft.com/office/drawing/2014/main" id="{464A9270-85DA-88F8-793F-482C7CA8E2F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10296335" y="5186767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3C8ECAF3-D90B-A96A-509A-94C28AC26E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2950" y="5150368"/>
              <a:ext cx="198773" cy="324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108000" rIns="0" bIns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75</a:t>
              </a: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1671C652-B1C3-E6DC-AE6C-B03486D17F5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9217082" y="5186767"/>
              <a:ext cx="72000" cy="0"/>
            </a:xfrm>
            <a:prstGeom prst="line">
              <a:avLst/>
            </a:prstGeom>
            <a:noFill/>
            <a:ln w="19050" cap="sq">
              <a:solidFill>
                <a:srgbClr val="1A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10">
              <a:extLst>
                <a:ext uri="{FF2B5EF4-FFF2-40B4-BE49-F238E27FC236}">
                  <a16:creationId xmlns:a16="http://schemas.microsoft.com/office/drawing/2014/main" id="{91B23CEC-1700-C442-A77E-0305729E5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3697" y="5150368"/>
              <a:ext cx="198773" cy="324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108000" rIns="0" bIns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Arial" pitchFamily="34" charset="0"/>
                  <a:cs typeface="Arial" pitchFamily="34" charset="0"/>
                </a:rPr>
                <a:t>50</a:t>
              </a:r>
            </a:p>
          </p:txBody>
        </p:sp>
        <p:sp>
          <p:nvSpPr>
            <p:cNvPr id="30" name="Line 26">
              <a:extLst>
                <a:ext uri="{FF2B5EF4-FFF2-40B4-BE49-F238E27FC236}">
                  <a16:creationId xmlns:a16="http://schemas.microsoft.com/office/drawing/2014/main" id="{800509F9-D05C-908D-F5F0-D411A79392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69473" y="4874864"/>
              <a:ext cx="0" cy="0"/>
            </a:xfrm>
            <a:prstGeom prst="line">
              <a:avLst/>
            </a:prstGeom>
            <a:noFill/>
            <a:ln w="3175" cap="sq">
              <a:solidFill>
                <a:srgbClr val="72398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7F7A4CD-9DA7-7B09-E2F7-7AACA8AFD29F}"/>
                </a:ext>
              </a:extLst>
            </p:cNvPr>
            <p:cNvGrpSpPr/>
            <p:nvPr/>
          </p:nvGrpSpPr>
          <p:grpSpPr>
            <a:xfrm>
              <a:off x="7094331" y="5049489"/>
              <a:ext cx="3880551" cy="100800"/>
              <a:chOff x="7094331" y="5049489"/>
              <a:chExt cx="3880551" cy="100800"/>
            </a:xfrm>
          </p:grpSpPr>
          <p:sp>
            <p:nvSpPr>
              <p:cNvPr id="39" name="Line 11">
                <a:extLst>
                  <a:ext uri="{FF2B5EF4-FFF2-40B4-BE49-F238E27FC236}">
                    <a16:creationId xmlns:a16="http://schemas.microsoft.com/office/drawing/2014/main" id="{FE8647A2-0CA5-DB16-1B54-02DE863608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4331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12">
                <a:extLst>
                  <a:ext uri="{FF2B5EF4-FFF2-40B4-BE49-F238E27FC236}">
                    <a16:creationId xmlns:a16="http://schemas.microsoft.com/office/drawing/2014/main" id="{CE021EA4-CB6B-3BF2-7B92-5377BE1359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974882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13">
                <a:extLst>
                  <a:ext uri="{FF2B5EF4-FFF2-40B4-BE49-F238E27FC236}">
                    <a16:creationId xmlns:a16="http://schemas.microsoft.com/office/drawing/2014/main" id="{1F95F3FB-BED8-B506-D068-689C899DDB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936760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14">
                <a:extLst>
                  <a:ext uri="{FF2B5EF4-FFF2-40B4-BE49-F238E27FC236}">
                    <a16:creationId xmlns:a16="http://schemas.microsoft.com/office/drawing/2014/main" id="{B54A0913-F27E-8160-F4F7-B00F5B41FA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911345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Line 15">
                <a:extLst>
                  <a:ext uri="{FF2B5EF4-FFF2-40B4-BE49-F238E27FC236}">
                    <a16:creationId xmlns:a16="http://schemas.microsoft.com/office/drawing/2014/main" id="{D32537FB-EB45-BB58-B072-503AED45E4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90181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Line 16">
                <a:extLst>
                  <a:ext uri="{FF2B5EF4-FFF2-40B4-BE49-F238E27FC236}">
                    <a16:creationId xmlns:a16="http://schemas.microsoft.com/office/drawing/2014/main" id="{8BB0463B-B7BD-F613-526D-A984D58490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5098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Line 17">
                <a:extLst>
                  <a:ext uri="{FF2B5EF4-FFF2-40B4-BE49-F238E27FC236}">
                    <a16:creationId xmlns:a16="http://schemas.microsoft.com/office/drawing/2014/main" id="{DD320A3E-17DD-5F55-C782-3B4BA721E0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25569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Line 18">
                <a:extLst>
                  <a:ext uri="{FF2B5EF4-FFF2-40B4-BE49-F238E27FC236}">
                    <a16:creationId xmlns:a16="http://schemas.microsoft.com/office/drawing/2014/main" id="{29E88054-9E21-C0CC-F5DB-665F415E01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16039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Line 19">
                <a:extLst>
                  <a:ext uri="{FF2B5EF4-FFF2-40B4-BE49-F238E27FC236}">
                    <a16:creationId xmlns:a16="http://schemas.microsoft.com/office/drawing/2014/main" id="{46EA5911-FBDA-EA27-A357-ED76D53BC5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762032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Line 20">
                <a:extLst>
                  <a:ext uri="{FF2B5EF4-FFF2-40B4-BE49-F238E27FC236}">
                    <a16:creationId xmlns:a16="http://schemas.microsoft.com/office/drawing/2014/main" id="{BD4175B9-A591-20B9-2A3C-7EA7C507DE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752501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Line 21">
                <a:extLst>
                  <a:ext uri="{FF2B5EF4-FFF2-40B4-BE49-F238E27FC236}">
                    <a16:creationId xmlns:a16="http://schemas.microsoft.com/office/drawing/2014/main" id="{9DFD1A0D-7F2C-F697-641D-4ECFF155B3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701671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Line 22">
                <a:extLst>
                  <a:ext uri="{FF2B5EF4-FFF2-40B4-BE49-F238E27FC236}">
                    <a16:creationId xmlns:a16="http://schemas.microsoft.com/office/drawing/2014/main" id="{9880C307-16AA-5A93-0E1A-2EF59D0541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76256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Line 23">
                <a:extLst>
                  <a:ext uri="{FF2B5EF4-FFF2-40B4-BE49-F238E27FC236}">
                    <a16:creationId xmlns:a16="http://schemas.microsoft.com/office/drawing/2014/main" id="{7F8F2D02-0E1D-2B46-820C-8037A1FEE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12719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Line 24">
                <a:extLst>
                  <a:ext uri="{FF2B5EF4-FFF2-40B4-BE49-F238E27FC236}">
                    <a16:creationId xmlns:a16="http://schemas.microsoft.com/office/drawing/2014/main" id="{6C3AE43A-44CE-6451-514E-30D48FD906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1889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Line 29">
                <a:extLst>
                  <a:ext uri="{FF2B5EF4-FFF2-40B4-BE49-F238E27FC236}">
                    <a16:creationId xmlns:a16="http://schemas.microsoft.com/office/drawing/2014/main" id="{A3726284-2565-1EF2-A5EB-3A3AD4503B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01528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Line 30">
                <a:extLst>
                  <a:ext uri="{FF2B5EF4-FFF2-40B4-BE49-F238E27FC236}">
                    <a16:creationId xmlns:a16="http://schemas.microsoft.com/office/drawing/2014/main" id="{AC6400E2-7DC3-69AD-0692-A9DE3D86E5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476113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Line 31">
                <a:extLst>
                  <a:ext uri="{FF2B5EF4-FFF2-40B4-BE49-F238E27FC236}">
                    <a16:creationId xmlns:a16="http://schemas.microsoft.com/office/drawing/2014/main" id="{1F95E0D6-733B-14C8-E4EF-1F4E680C92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412576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Line 32">
                <a:extLst>
                  <a:ext uri="{FF2B5EF4-FFF2-40B4-BE49-F238E27FC236}">
                    <a16:creationId xmlns:a16="http://schemas.microsoft.com/office/drawing/2014/main" id="{6E2130A0-4C26-16CA-4483-57F3B4DA41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87160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Line 33">
                <a:extLst>
                  <a:ext uri="{FF2B5EF4-FFF2-40B4-BE49-F238E27FC236}">
                    <a16:creationId xmlns:a16="http://schemas.microsoft.com/office/drawing/2014/main" id="{4A66EFF4-9DA1-9EDA-B4FE-A834B6BACC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88677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34">
                <a:extLst>
                  <a:ext uri="{FF2B5EF4-FFF2-40B4-BE49-F238E27FC236}">
                    <a16:creationId xmlns:a16="http://schemas.microsoft.com/office/drawing/2014/main" id="{CA0EB2FB-D7FF-B5D0-ECBA-CC255120C1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63262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35">
                <a:extLst>
                  <a:ext uri="{FF2B5EF4-FFF2-40B4-BE49-F238E27FC236}">
                    <a16:creationId xmlns:a16="http://schemas.microsoft.com/office/drawing/2014/main" id="{F4155FA2-D919-29B9-FC33-735CFE6429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37847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36">
                <a:extLst>
                  <a:ext uri="{FF2B5EF4-FFF2-40B4-BE49-F238E27FC236}">
                    <a16:creationId xmlns:a16="http://schemas.microsoft.com/office/drawing/2014/main" id="{DD881112-A30B-8A64-597F-9ABCDECEDD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28317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37">
                <a:extLst>
                  <a:ext uri="{FF2B5EF4-FFF2-40B4-BE49-F238E27FC236}">
                    <a16:creationId xmlns:a16="http://schemas.microsoft.com/office/drawing/2014/main" id="{6F9FD50E-747D-2E86-455F-D0584F58B4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61601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38">
                <a:extLst>
                  <a:ext uri="{FF2B5EF4-FFF2-40B4-BE49-F238E27FC236}">
                    <a16:creationId xmlns:a16="http://schemas.microsoft.com/office/drawing/2014/main" id="{5E21973E-FED6-87B0-FCD7-23128E99D2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5358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39">
                <a:extLst>
                  <a:ext uri="{FF2B5EF4-FFF2-40B4-BE49-F238E27FC236}">
                    <a16:creationId xmlns:a16="http://schemas.microsoft.com/office/drawing/2014/main" id="{F1844B58-AEB4-CE69-E523-0BF694B9F1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7900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40">
                <a:extLst>
                  <a:ext uri="{FF2B5EF4-FFF2-40B4-BE49-F238E27FC236}">
                    <a16:creationId xmlns:a16="http://schemas.microsoft.com/office/drawing/2014/main" id="{BA7EB9A8-3D91-FD45-737F-A11F5D0154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50412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41">
                <a:extLst>
                  <a:ext uri="{FF2B5EF4-FFF2-40B4-BE49-F238E27FC236}">
                    <a16:creationId xmlns:a16="http://schemas.microsoft.com/office/drawing/2014/main" id="{7BD9D475-21E7-9827-8695-59A5AC9D24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24996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42">
                <a:extLst>
                  <a:ext uri="{FF2B5EF4-FFF2-40B4-BE49-F238E27FC236}">
                    <a16:creationId xmlns:a16="http://schemas.microsoft.com/office/drawing/2014/main" id="{D668F6F5-56FE-9415-B05E-29555DEE7A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999581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43">
                <a:extLst>
                  <a:ext uri="{FF2B5EF4-FFF2-40B4-BE49-F238E27FC236}">
                    <a16:creationId xmlns:a16="http://schemas.microsoft.com/office/drawing/2014/main" id="{F6C16D9A-386A-8000-4277-31E7B8DBB0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97734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44">
                <a:extLst>
                  <a:ext uri="{FF2B5EF4-FFF2-40B4-BE49-F238E27FC236}">
                    <a16:creationId xmlns:a16="http://schemas.microsoft.com/office/drawing/2014/main" id="{46CD1B21-8DEA-B330-AB01-44F4482C57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92651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45">
                <a:extLst>
                  <a:ext uri="{FF2B5EF4-FFF2-40B4-BE49-F238E27FC236}">
                    <a16:creationId xmlns:a16="http://schemas.microsoft.com/office/drawing/2014/main" id="{82E6183F-49AB-F3C9-E3E5-E9F69250E5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2485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46">
                <a:extLst>
                  <a:ext uri="{FF2B5EF4-FFF2-40B4-BE49-F238E27FC236}">
                    <a16:creationId xmlns:a16="http://schemas.microsoft.com/office/drawing/2014/main" id="{8BAE43FF-4D10-ABBC-1BE5-590DF356E0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761316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47">
                <a:extLst>
                  <a:ext uri="{FF2B5EF4-FFF2-40B4-BE49-F238E27FC236}">
                    <a16:creationId xmlns:a16="http://schemas.microsoft.com/office/drawing/2014/main" id="{F2BE64E7-6886-9C38-4436-95FB95C9AA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751786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48">
                <a:extLst>
                  <a:ext uri="{FF2B5EF4-FFF2-40B4-BE49-F238E27FC236}">
                    <a16:creationId xmlns:a16="http://schemas.microsoft.com/office/drawing/2014/main" id="{B2A29185-F61B-69E9-B654-3457EE3F74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742255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49">
                <a:extLst>
                  <a:ext uri="{FF2B5EF4-FFF2-40B4-BE49-F238E27FC236}">
                    <a16:creationId xmlns:a16="http://schemas.microsoft.com/office/drawing/2014/main" id="{0BC4F3A3-5068-D0EF-77CC-09C712F008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691425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50">
                <a:extLst>
                  <a:ext uri="{FF2B5EF4-FFF2-40B4-BE49-F238E27FC236}">
                    <a16:creationId xmlns:a16="http://schemas.microsoft.com/office/drawing/2014/main" id="{215059FE-3C72-0C5D-F140-01F4294A10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624710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51">
                <a:extLst>
                  <a:ext uri="{FF2B5EF4-FFF2-40B4-BE49-F238E27FC236}">
                    <a16:creationId xmlns:a16="http://schemas.microsoft.com/office/drawing/2014/main" id="{36B93C09-02F0-445B-66D8-C058A2A26E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89765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52">
                <a:extLst>
                  <a:ext uri="{FF2B5EF4-FFF2-40B4-BE49-F238E27FC236}">
                    <a16:creationId xmlns:a16="http://schemas.microsoft.com/office/drawing/2014/main" id="{FDA5D72E-A40F-AC8E-4479-89C706838C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43727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53">
                <a:extLst>
                  <a:ext uri="{FF2B5EF4-FFF2-40B4-BE49-F238E27FC236}">
                    <a16:creationId xmlns:a16="http://schemas.microsoft.com/office/drawing/2014/main" id="{B8BC8BD3-1A6E-E8F7-A21D-80C9052DD1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11717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54">
                <a:extLst>
                  <a:ext uri="{FF2B5EF4-FFF2-40B4-BE49-F238E27FC236}">
                    <a16:creationId xmlns:a16="http://schemas.microsoft.com/office/drawing/2014/main" id="{0623357A-5DFA-3C38-740C-2409989FCF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02185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55">
                <a:extLst>
                  <a:ext uri="{FF2B5EF4-FFF2-40B4-BE49-F238E27FC236}">
                    <a16:creationId xmlns:a16="http://schemas.microsoft.com/office/drawing/2014/main" id="{79C58E86-87F8-EA8D-9C07-5EB124D376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14751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56">
                <a:extLst>
                  <a:ext uri="{FF2B5EF4-FFF2-40B4-BE49-F238E27FC236}">
                    <a16:creationId xmlns:a16="http://schemas.microsoft.com/office/drawing/2014/main" id="{EF19AE15-91D1-775E-BED0-D74914E7F7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40023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Line 57">
                <a:extLst>
                  <a:ext uri="{FF2B5EF4-FFF2-40B4-BE49-F238E27FC236}">
                    <a16:creationId xmlns:a16="http://schemas.microsoft.com/office/drawing/2014/main" id="{3813C8E6-EB6F-E91A-7984-4B2E052A96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30421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58">
                <a:extLst>
                  <a:ext uri="{FF2B5EF4-FFF2-40B4-BE49-F238E27FC236}">
                    <a16:creationId xmlns:a16="http://schemas.microsoft.com/office/drawing/2014/main" id="{2FD26752-3CD2-16B7-190E-4A0C04F7F4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1771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59">
                <a:extLst>
                  <a:ext uri="{FF2B5EF4-FFF2-40B4-BE49-F238E27FC236}">
                    <a16:creationId xmlns:a16="http://schemas.microsoft.com/office/drawing/2014/main" id="{23BD8CF9-D4A4-766E-323A-9953B5D1D0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641469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Line 60">
                <a:extLst>
                  <a:ext uri="{FF2B5EF4-FFF2-40B4-BE49-F238E27FC236}">
                    <a16:creationId xmlns:a16="http://schemas.microsoft.com/office/drawing/2014/main" id="{F6C72C39-2B1C-4879-F1E6-C21F26DDBF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68401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61">
                <a:extLst>
                  <a:ext uri="{FF2B5EF4-FFF2-40B4-BE49-F238E27FC236}">
                    <a16:creationId xmlns:a16="http://schemas.microsoft.com/office/drawing/2014/main" id="{F3334E56-70F1-0546-476B-63D12E8D6C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42986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62">
                <a:extLst>
                  <a:ext uri="{FF2B5EF4-FFF2-40B4-BE49-F238E27FC236}">
                    <a16:creationId xmlns:a16="http://schemas.microsoft.com/office/drawing/2014/main" id="{9979F23E-6C72-67F1-B198-5AA4BD0907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28617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63">
                <a:extLst>
                  <a:ext uri="{FF2B5EF4-FFF2-40B4-BE49-F238E27FC236}">
                    <a16:creationId xmlns:a16="http://schemas.microsoft.com/office/drawing/2014/main" id="{9275ADFC-026E-AA8A-7393-47955CB940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79305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64">
                <a:extLst>
                  <a:ext uri="{FF2B5EF4-FFF2-40B4-BE49-F238E27FC236}">
                    <a16:creationId xmlns:a16="http://schemas.microsoft.com/office/drawing/2014/main" id="{CFF06623-9F71-115F-6FA3-48D767BC79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1894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65">
                <a:extLst>
                  <a:ext uri="{FF2B5EF4-FFF2-40B4-BE49-F238E27FC236}">
                    <a16:creationId xmlns:a16="http://schemas.microsoft.com/office/drawing/2014/main" id="{92BFAC2E-E58F-E765-C747-A067E2A03D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6453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66">
                <a:extLst>
                  <a:ext uri="{FF2B5EF4-FFF2-40B4-BE49-F238E27FC236}">
                    <a16:creationId xmlns:a16="http://schemas.microsoft.com/office/drawing/2014/main" id="{12BB4B77-1804-67F6-136D-60CF44C7C0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3243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67">
                <a:extLst>
                  <a:ext uri="{FF2B5EF4-FFF2-40B4-BE49-F238E27FC236}">
                    <a16:creationId xmlns:a16="http://schemas.microsoft.com/office/drawing/2014/main" id="{A0ECBEDB-5C12-0E9F-7300-14A9F8CCA9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29705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68">
                <a:extLst>
                  <a:ext uri="{FF2B5EF4-FFF2-40B4-BE49-F238E27FC236}">
                    <a16:creationId xmlns:a16="http://schemas.microsoft.com/office/drawing/2014/main" id="{495B2367-F158-C501-EB2E-CB6AB8C8D5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4760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69">
                <a:extLst>
                  <a:ext uri="{FF2B5EF4-FFF2-40B4-BE49-F238E27FC236}">
                    <a16:creationId xmlns:a16="http://schemas.microsoft.com/office/drawing/2014/main" id="{8A7357DB-F9C0-BAFE-46EB-566D78DB14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56638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70">
                <a:extLst>
                  <a:ext uri="{FF2B5EF4-FFF2-40B4-BE49-F238E27FC236}">
                    <a16:creationId xmlns:a16="http://schemas.microsoft.com/office/drawing/2014/main" id="{05623CA1-1DC9-023B-6B4E-802DCBCC82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69202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71">
                <a:extLst>
                  <a:ext uri="{FF2B5EF4-FFF2-40B4-BE49-F238E27FC236}">
                    <a16:creationId xmlns:a16="http://schemas.microsoft.com/office/drawing/2014/main" id="{00C9AB0B-A2F4-9417-4FE6-675A09E6E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05665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72">
                <a:extLst>
                  <a:ext uri="{FF2B5EF4-FFF2-40B4-BE49-F238E27FC236}">
                    <a16:creationId xmlns:a16="http://schemas.microsoft.com/office/drawing/2014/main" id="{CDE94CE6-1C89-971C-0330-ED05D0972D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54834" y="5049489"/>
                <a:ext cx="0" cy="100800"/>
              </a:xfrm>
              <a:prstGeom prst="line">
                <a:avLst/>
              </a:prstGeom>
              <a:noFill/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2" name="Freeform 73">
              <a:extLst>
                <a:ext uri="{FF2B5EF4-FFF2-40B4-BE49-F238E27FC236}">
                  <a16:creationId xmlns:a16="http://schemas.microsoft.com/office/drawing/2014/main" id="{54634214-5B81-C8D4-ECF4-0BCB9E0C2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4331" y="2884139"/>
              <a:ext cx="3886906" cy="1698625"/>
            </a:xfrm>
            <a:custGeom>
              <a:avLst/>
              <a:gdLst>
                <a:gd name="T0" fmla="*/ 0 w 1224"/>
                <a:gd name="T1" fmla="*/ 535 h 535"/>
                <a:gd name="T2" fmla="*/ 0 w 1224"/>
                <a:gd name="T3" fmla="*/ 531 h 535"/>
                <a:gd name="T4" fmla="*/ 1020 w 1224"/>
                <a:gd name="T5" fmla="*/ 438 h 535"/>
                <a:gd name="T6" fmla="*/ 1224 w 1224"/>
                <a:gd name="T7" fmla="*/ 0 h 535"/>
                <a:gd name="T8" fmla="*/ 1224 w 1224"/>
                <a:gd name="T9" fmla="*/ 440 h 535"/>
                <a:gd name="T10" fmla="*/ 973 w 1224"/>
                <a:gd name="T11" fmla="*/ 535 h 535"/>
                <a:gd name="T12" fmla="*/ 0 w 1224"/>
                <a:gd name="T13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4" h="535">
                  <a:moveTo>
                    <a:pt x="0" y="535"/>
                  </a:moveTo>
                  <a:cubicBezTo>
                    <a:pt x="0" y="531"/>
                    <a:pt x="0" y="531"/>
                    <a:pt x="0" y="531"/>
                  </a:cubicBezTo>
                  <a:cubicBezTo>
                    <a:pt x="82" y="530"/>
                    <a:pt x="933" y="468"/>
                    <a:pt x="1020" y="438"/>
                  </a:cubicBezTo>
                  <a:cubicBezTo>
                    <a:pt x="1132" y="400"/>
                    <a:pt x="1224" y="38"/>
                    <a:pt x="1224" y="0"/>
                  </a:cubicBezTo>
                  <a:cubicBezTo>
                    <a:pt x="1224" y="440"/>
                    <a:pt x="1224" y="440"/>
                    <a:pt x="1224" y="440"/>
                  </a:cubicBezTo>
                  <a:cubicBezTo>
                    <a:pt x="1062" y="479"/>
                    <a:pt x="1028" y="535"/>
                    <a:pt x="973" y="535"/>
                  </a:cubicBezTo>
                  <a:cubicBezTo>
                    <a:pt x="918" y="535"/>
                    <a:pt x="0" y="535"/>
                    <a:pt x="0" y="5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2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74">
              <a:extLst>
                <a:ext uri="{FF2B5EF4-FFF2-40B4-BE49-F238E27FC236}">
                  <a16:creationId xmlns:a16="http://schemas.microsoft.com/office/drawing/2014/main" id="{36CEA96F-963D-9F31-748E-2D85DA12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4331" y="3776314"/>
              <a:ext cx="3880552" cy="806450"/>
            </a:xfrm>
            <a:custGeom>
              <a:avLst/>
              <a:gdLst>
                <a:gd name="T0" fmla="*/ 0 w 1222"/>
                <a:gd name="T1" fmla="*/ 254 h 254"/>
                <a:gd name="T2" fmla="*/ 984 w 1222"/>
                <a:gd name="T3" fmla="*/ 213 h 254"/>
                <a:gd name="T4" fmla="*/ 1222 w 1222"/>
                <a:gd name="T5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2" h="254">
                  <a:moveTo>
                    <a:pt x="0" y="254"/>
                  </a:moveTo>
                  <a:cubicBezTo>
                    <a:pt x="98" y="252"/>
                    <a:pt x="893" y="231"/>
                    <a:pt x="984" y="213"/>
                  </a:cubicBezTo>
                  <a:cubicBezTo>
                    <a:pt x="1085" y="194"/>
                    <a:pt x="1167" y="79"/>
                    <a:pt x="1222" y="0"/>
                  </a:cubicBezTo>
                </a:path>
              </a:pathLst>
            </a:custGeom>
            <a:noFill/>
            <a:ln w="28575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Line 7">
              <a:extLst>
                <a:ext uri="{FF2B5EF4-FFF2-40B4-BE49-F238E27FC236}">
                  <a16:creationId xmlns:a16="http://schemas.microsoft.com/office/drawing/2014/main" id="{285B40D2-C78D-1313-2E5A-E60C718749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76107" y="4582764"/>
              <a:ext cx="4766400" cy="0"/>
            </a:xfrm>
            <a:prstGeom prst="line">
              <a:avLst/>
            </a:prstGeom>
            <a:noFill/>
            <a:ln w="19050" cap="sq" cmpd="sng">
              <a:solidFill>
                <a:srgbClr val="1A1A1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Line 25">
              <a:extLst>
                <a:ext uri="{FF2B5EF4-FFF2-40B4-BE49-F238E27FC236}">
                  <a16:creationId xmlns:a16="http://schemas.microsoft.com/office/drawing/2014/main" id="{CCCE7851-54ED-78C0-66EE-2A92B72B23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52358" y="1938590"/>
              <a:ext cx="0" cy="3211200"/>
            </a:xfrm>
            <a:prstGeom prst="line">
              <a:avLst/>
            </a:prstGeom>
            <a:ln w="19050">
              <a:solidFill>
                <a:srgbClr val="1A1A17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Line 28">
              <a:extLst>
                <a:ext uri="{FF2B5EF4-FFF2-40B4-BE49-F238E27FC236}">
                  <a16:creationId xmlns:a16="http://schemas.microsoft.com/office/drawing/2014/main" id="{5F8B3A60-A493-0E1E-6FC6-1577815BC5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75541" y="1938590"/>
              <a:ext cx="0" cy="3211200"/>
            </a:xfrm>
            <a:prstGeom prst="line">
              <a:avLst/>
            </a:prstGeom>
            <a:ln w="19050">
              <a:solidFill>
                <a:srgbClr val="1A1A17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81E4FD66-F512-505C-DDF5-3B776B32E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6107" y="1938590"/>
              <a:ext cx="4765030" cy="3212177"/>
            </a:xfrm>
            <a:custGeom>
              <a:avLst/>
              <a:gdLst>
                <a:gd name="T0" fmla="*/ 0 w 3067"/>
                <a:gd name="T1" fmla="*/ 0 h 1963"/>
                <a:gd name="T2" fmla="*/ 0 w 3067"/>
                <a:gd name="T3" fmla="*/ 2147483647 h 1963"/>
                <a:gd name="T4" fmla="*/ 2147483647 w 3067"/>
                <a:gd name="T5" fmla="*/ 2147483647 h 1963"/>
                <a:gd name="T6" fmla="*/ 0 60000 65536"/>
                <a:gd name="T7" fmla="*/ 0 60000 65536"/>
                <a:gd name="T8" fmla="*/ 0 60000 65536"/>
                <a:gd name="T9" fmla="*/ 0 w 3067"/>
                <a:gd name="T10" fmla="*/ 0 h 1963"/>
                <a:gd name="T11" fmla="*/ 3067 w 3067"/>
                <a:gd name="T12" fmla="*/ 1963 h 196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67" h="1963">
                  <a:moveTo>
                    <a:pt x="0" y="0"/>
                  </a:moveTo>
                  <a:lnTo>
                    <a:pt x="0" y="1963"/>
                  </a:lnTo>
                  <a:lnTo>
                    <a:pt x="3067" y="1963"/>
                  </a:lnTo>
                </a:path>
              </a:pathLst>
            </a:custGeom>
            <a:noFill/>
            <a:ln w="19050" cap="sq" cmpd="sng">
              <a:solidFill>
                <a:srgbClr val="1A1A1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50F4DAC-702D-AD1B-CB84-D73BAAC03566}"/>
              </a:ext>
            </a:extLst>
          </p:cNvPr>
          <p:cNvGrpSpPr/>
          <p:nvPr/>
        </p:nvGrpSpPr>
        <p:grpSpPr>
          <a:xfrm>
            <a:off x="7207250" y="2882204"/>
            <a:ext cx="1119217" cy="1169551"/>
            <a:chOff x="7207250" y="2832100"/>
            <a:chExt cx="1119217" cy="1169551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552D7E-EFF8-127A-78D9-401D370DECFF}"/>
                </a:ext>
              </a:extLst>
            </p:cNvPr>
            <p:cNvSpPr txBox="1"/>
            <p:nvPr/>
          </p:nvSpPr>
          <p:spPr>
            <a:xfrm>
              <a:off x="7207250" y="2832100"/>
              <a:ext cx="1119217" cy="1169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/>
                <a:t>Grade</a:t>
              </a:r>
            </a:p>
            <a:p>
              <a:pPr marL="177800"/>
              <a:r>
                <a:rPr lang="en-GB" sz="1400"/>
                <a:t>High</a:t>
              </a:r>
            </a:p>
            <a:p>
              <a:pPr marL="177800"/>
              <a:r>
                <a:rPr lang="en-GB" sz="1400"/>
                <a:t>Moderate</a:t>
              </a:r>
            </a:p>
            <a:p>
              <a:pPr marL="177800"/>
              <a:r>
                <a:rPr lang="en-GB" sz="1400"/>
                <a:t>Low</a:t>
              </a:r>
            </a:p>
            <a:p>
              <a:pPr marL="177800"/>
              <a:r>
                <a:rPr lang="en-GB" sz="1400"/>
                <a:t>Very low</a:t>
              </a: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6CF98AE8-C95A-9079-3BB9-EA086A48C880}"/>
                </a:ext>
              </a:extLst>
            </p:cNvPr>
            <p:cNvSpPr/>
            <p:nvPr/>
          </p:nvSpPr>
          <p:spPr>
            <a:xfrm>
              <a:off x="7311701" y="3146101"/>
              <a:ext cx="108598" cy="108598"/>
            </a:xfrm>
            <a:prstGeom prst="ellipse">
              <a:avLst/>
            </a:prstGeom>
            <a:solidFill>
              <a:srgbClr val="1BA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F92A7978-E33E-1A2D-81F4-CC02BAED8752}"/>
                </a:ext>
              </a:extLst>
            </p:cNvPr>
            <p:cNvSpPr/>
            <p:nvPr/>
          </p:nvSpPr>
          <p:spPr>
            <a:xfrm>
              <a:off x="7311701" y="3360121"/>
              <a:ext cx="108598" cy="108598"/>
            </a:xfrm>
            <a:prstGeom prst="ellipse">
              <a:avLst/>
            </a:prstGeom>
            <a:solidFill>
              <a:srgbClr val="203E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D5F4E677-ADF5-DB5E-1D5F-11519589F0AE}"/>
                </a:ext>
              </a:extLst>
            </p:cNvPr>
            <p:cNvSpPr/>
            <p:nvPr/>
          </p:nvSpPr>
          <p:spPr>
            <a:xfrm>
              <a:off x="7311701" y="3574141"/>
              <a:ext cx="108598" cy="108598"/>
            </a:xfrm>
            <a:prstGeom prst="ellipse">
              <a:avLst/>
            </a:prstGeom>
            <a:solidFill>
              <a:srgbClr val="C65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2FFA4744-80F6-6284-B7A2-8DE0B0C02835}"/>
                </a:ext>
              </a:extLst>
            </p:cNvPr>
            <p:cNvSpPr/>
            <p:nvPr/>
          </p:nvSpPr>
          <p:spPr>
            <a:xfrm>
              <a:off x="7311701" y="3788162"/>
              <a:ext cx="108598" cy="108598"/>
            </a:xfrm>
            <a:prstGeom prst="ellipse">
              <a:avLst/>
            </a:prstGeom>
            <a:solidFill>
              <a:srgbClr val="E21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3474631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385</Words>
  <Application>Microsoft Office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Antipsychotic mechanism: D2 occupancy, response, and AEs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38</cp:revision>
  <dcterms:created xsi:type="dcterms:W3CDTF">2026-02-02T13:01:55Z</dcterms:created>
  <dcterms:modified xsi:type="dcterms:W3CDTF">2026-06-17T12:57:08Z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