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49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PET imaging study demonstrated elevated dopamine release in response to a validated psychosocial stress task in clinically high-risk individuals (n=12) and antipsychotic naïve individuals with schizophrenia (n=10) compared with matched healthy volunteers (n=12).</a:t>
            </a:r>
            <a:r>
              <a:rPr lang="en-GB" sz="1000" baseline="30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GB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additional PET study demonstrated that, prior to amphetamine exposure, healthy volunteers (n=28) had smaller dopamine release compared with patients with FEP (n=21).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After amphetamine sensitization of healthy volunteers their dopamine release was significantly amplified and no longer differed from individuals with FEP.</a:t>
            </a:r>
            <a:r>
              <a:rPr lang="en-US" sz="1000" b="0" i="0" u="none" strike="noStrike" kern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000" b="0" i="0" u="none" strike="noStrike" kern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findings help explain why amphetamine exposure is a risk factor for schizophrenia, as stimulants increase dopamine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signalling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same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mesostriatal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pathways implicated in the disorder.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FEP=first episode psychosis; PET=positron emission tomography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Mizrahi R, Addington J,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Rusjan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PM, et al. Increased stress-induced dopamine release in psychosis.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2012; 71: 561–567.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Weidenauer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Bauer M, Sauerzopf U, et al. On the relationship of first-episode psychosis to the amphetamine-sensitized state: a dopamine D(2/3) receptor agonist radioligand study. Transl Psychiatry 2020; 10: 2–11.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Howes OD, McCutcheon R, Owen MJ, et al. The role of genes, stress, and dopamine in the development of schizophrenia.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2017; 81: 9–20.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866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FEE12-C339-596B-DC57-14F5ABCAF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B9FB3D-544B-34F9-B678-C220AB27744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0DB054-A02A-1D88-4912-B7373BC1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14388"/>
            <a:ext cx="10547350" cy="331787"/>
          </a:xfrm>
        </p:spPr>
        <p:txBody>
          <a:bodyPr/>
          <a:lstStyle/>
          <a:p>
            <a:r>
              <a:rPr lang="en-US" sz="2000" dirty="0"/>
              <a:t>Environmental stressors and sensitization in striatal dopamine dysregulation</a:t>
            </a:r>
            <a:endParaRPr lang="en-GB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8DEF5-AEB5-CC4C-0950-B21EACA4EF7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1" cy="619200"/>
          </a:xfrm>
        </p:spPr>
        <p:txBody>
          <a:bodyPr/>
          <a:lstStyle/>
          <a:p>
            <a:r>
              <a:rPr lang="en-GB"/>
              <a:t>FEP=first episode psychosis; PET=positron emission tomography</a:t>
            </a:r>
          </a:p>
          <a:p>
            <a:r>
              <a:rPr lang="en-GB"/>
              <a:t>1. Mizrahi et al. </a:t>
            </a:r>
            <a:r>
              <a:rPr lang="en-GB" err="1"/>
              <a:t>Biol</a:t>
            </a:r>
            <a:r>
              <a:rPr lang="en-GB"/>
              <a:t> Psychiatry 2012;71:561–567; 2. </a:t>
            </a:r>
            <a:r>
              <a:rPr lang="en-GB" err="1"/>
              <a:t>Weidenauer</a:t>
            </a:r>
            <a:r>
              <a:rPr lang="en-GB"/>
              <a:t> et al. Transl Psychiatry 2020;10:2–11; 3. Howes et al. </a:t>
            </a:r>
            <a:r>
              <a:rPr lang="en-GB" err="1"/>
              <a:t>Biol</a:t>
            </a:r>
            <a:r>
              <a:rPr lang="en-GB"/>
              <a:t> Psychiatry 2017;81:9–20.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60CF820-8E83-2B30-3AAE-4ABDA17E68A3}"/>
              </a:ext>
            </a:extLst>
          </p:cNvPr>
          <p:cNvSpPr/>
          <p:nvPr/>
        </p:nvSpPr>
        <p:spPr>
          <a:xfrm>
            <a:off x="557915" y="5014657"/>
            <a:ext cx="11125200" cy="0"/>
          </a:xfrm>
          <a:custGeom>
            <a:avLst/>
            <a:gdLst>
              <a:gd name="csX0" fmla="*/ 0 w 11125200"/>
              <a:gd name="csY0" fmla="*/ 0 h 0"/>
              <a:gd name="csX1" fmla="*/ 11125200 w 11125200"/>
              <a:gd name="csY1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1125200">
                <a:moveTo>
                  <a:pt x="0" y="0"/>
                </a:moveTo>
                <a:lnTo>
                  <a:pt x="11125200" y="0"/>
                </a:lnTo>
              </a:path>
            </a:pathLst>
          </a:custGeom>
          <a:noFill/>
          <a:ln w="38100">
            <a:solidFill>
              <a:schemeClr val="tx1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66D388-4D57-C967-A512-A834C0909263}"/>
              </a:ext>
            </a:extLst>
          </p:cNvPr>
          <p:cNvGrpSpPr/>
          <p:nvPr/>
        </p:nvGrpSpPr>
        <p:grpSpPr>
          <a:xfrm>
            <a:off x="2193747" y="2168225"/>
            <a:ext cx="282578" cy="2938509"/>
            <a:chOff x="2193747" y="2168225"/>
            <a:chExt cx="282578" cy="293850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8F97DED-690B-3D4E-49CA-2F483AE7253E}"/>
                </a:ext>
              </a:extLst>
            </p:cNvPr>
            <p:cNvSpPr/>
            <p:nvPr/>
          </p:nvSpPr>
          <p:spPr>
            <a:xfrm>
              <a:off x="2335035" y="2370366"/>
              <a:ext cx="0" cy="2592000"/>
            </a:xfrm>
            <a:custGeom>
              <a:avLst/>
              <a:gdLst>
                <a:gd name="csX0" fmla="*/ 0 w 0"/>
                <a:gd name="csY0" fmla="*/ 0 h 2200275"/>
                <a:gd name="csX1" fmla="*/ 0 w 0"/>
                <a:gd name="csY1" fmla="*/ 2200275 h 22002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h="2200275">
                  <a:moveTo>
                    <a:pt x="0" y="0"/>
                  </a:moveTo>
                  <a:lnTo>
                    <a:pt x="0" y="2200275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BC4E370-DBF9-BB00-436C-86A2C4AE06F5}"/>
                </a:ext>
              </a:extLst>
            </p:cNvPr>
            <p:cNvSpPr/>
            <p:nvPr/>
          </p:nvSpPr>
          <p:spPr>
            <a:xfrm flipV="1">
              <a:off x="2193747" y="4824156"/>
              <a:ext cx="282578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641B023-2B90-D54D-1F16-1F33546CB9AF}"/>
                </a:ext>
              </a:extLst>
            </p:cNvPr>
            <p:cNvSpPr/>
            <p:nvPr/>
          </p:nvSpPr>
          <p:spPr>
            <a:xfrm flipV="1">
              <a:off x="2216203" y="2168225"/>
              <a:ext cx="260122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539D796-DD41-2427-DCDB-09DF19047D89}"/>
              </a:ext>
            </a:extLst>
          </p:cNvPr>
          <p:cNvSpPr txBox="1"/>
          <p:nvPr/>
        </p:nvSpPr>
        <p:spPr>
          <a:xfrm>
            <a:off x="2500133" y="2102129"/>
            <a:ext cx="24120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PET imaging shows </a:t>
            </a:r>
            <a:r>
              <a:rPr lang="en-US" sz="1600" b="1"/>
              <a:t>increased stress-induced dopamine release in psychosis, </a:t>
            </a:r>
            <a:r>
              <a:rPr lang="en-US" sz="1600"/>
              <a:t>supporting stress as a risk factor, acting via dopamine pathways</a:t>
            </a:r>
            <a:r>
              <a:rPr lang="en-US" sz="1600" baseline="30000"/>
              <a:t>1</a:t>
            </a:r>
          </a:p>
          <a:p>
            <a:endParaRPr lang="en-US" sz="1400"/>
          </a:p>
          <a:p>
            <a:endParaRPr lang="en-GB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6B245B2-EFCF-004D-F7D0-760E99AE1FA0}"/>
              </a:ext>
            </a:extLst>
          </p:cNvPr>
          <p:cNvGrpSpPr/>
          <p:nvPr/>
        </p:nvGrpSpPr>
        <p:grpSpPr>
          <a:xfrm>
            <a:off x="5139876" y="2168225"/>
            <a:ext cx="282578" cy="2938509"/>
            <a:chOff x="6924029" y="2168225"/>
            <a:chExt cx="282578" cy="293850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7E79829-3C79-D8F9-940D-90D9CAD03465}"/>
                </a:ext>
              </a:extLst>
            </p:cNvPr>
            <p:cNvSpPr/>
            <p:nvPr/>
          </p:nvSpPr>
          <p:spPr>
            <a:xfrm>
              <a:off x="7065317" y="2370366"/>
              <a:ext cx="0" cy="2592000"/>
            </a:xfrm>
            <a:custGeom>
              <a:avLst/>
              <a:gdLst>
                <a:gd name="csX0" fmla="*/ 0 w 0"/>
                <a:gd name="csY0" fmla="*/ 0 h 2200275"/>
                <a:gd name="csX1" fmla="*/ 0 w 0"/>
                <a:gd name="csY1" fmla="*/ 2200275 h 22002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h="2200275">
                  <a:moveTo>
                    <a:pt x="0" y="0"/>
                  </a:moveTo>
                  <a:lnTo>
                    <a:pt x="0" y="2200275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FCA6DAC-3B6D-6988-D938-68416A58A0FE}"/>
                </a:ext>
              </a:extLst>
            </p:cNvPr>
            <p:cNvSpPr/>
            <p:nvPr/>
          </p:nvSpPr>
          <p:spPr>
            <a:xfrm flipV="1">
              <a:off x="6924029" y="4824156"/>
              <a:ext cx="282578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5C34760-7A65-23FC-6850-A2A29E1D0198}"/>
                </a:ext>
              </a:extLst>
            </p:cNvPr>
            <p:cNvSpPr/>
            <p:nvPr/>
          </p:nvSpPr>
          <p:spPr>
            <a:xfrm flipV="1">
              <a:off x="6946485" y="2168225"/>
              <a:ext cx="260122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76F4017-7B2E-8F34-BE26-EF9CAA766670}"/>
              </a:ext>
            </a:extLst>
          </p:cNvPr>
          <p:cNvSpPr txBox="1"/>
          <p:nvPr/>
        </p:nvSpPr>
        <p:spPr>
          <a:xfrm>
            <a:off x="5563294" y="2124612"/>
            <a:ext cx="25226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3F1A01"/>
                </a:solidFill>
              </a:rPr>
              <a:t>Those with FEP exhibit hyperactive dopamine signalling similar to amphetamine-sensitized dopaminergic states, suggesting </a:t>
            </a:r>
            <a:r>
              <a:rPr lang="en-GB" sz="1600" b="1">
                <a:solidFill>
                  <a:srgbClr val="3F1A01"/>
                </a:solidFill>
              </a:rPr>
              <a:t>repeated stress or stimulant exposure may progressively increase dopamine reactivity</a:t>
            </a:r>
            <a:r>
              <a:rPr lang="en-GB" sz="1600" baseline="30000">
                <a:solidFill>
                  <a:srgbClr val="3F1A01"/>
                </a:solidFill>
              </a:rPr>
              <a:t>2</a:t>
            </a:r>
            <a:endParaRPr lang="en-GB" sz="16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1F48F2F-3B6A-6089-56FE-9A0138167695}"/>
              </a:ext>
            </a:extLst>
          </p:cNvPr>
          <p:cNvGrpSpPr/>
          <p:nvPr/>
        </p:nvGrpSpPr>
        <p:grpSpPr>
          <a:xfrm>
            <a:off x="8650007" y="2168225"/>
            <a:ext cx="282578" cy="2938509"/>
            <a:chOff x="9289169" y="2168225"/>
            <a:chExt cx="282578" cy="293850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90921A1-FD44-5309-AFDB-E17365D28674}"/>
                </a:ext>
              </a:extLst>
            </p:cNvPr>
            <p:cNvSpPr/>
            <p:nvPr/>
          </p:nvSpPr>
          <p:spPr>
            <a:xfrm>
              <a:off x="9430457" y="2370366"/>
              <a:ext cx="0" cy="2592000"/>
            </a:xfrm>
            <a:custGeom>
              <a:avLst/>
              <a:gdLst>
                <a:gd name="csX0" fmla="*/ 0 w 0"/>
                <a:gd name="csY0" fmla="*/ 0 h 2200275"/>
                <a:gd name="csX1" fmla="*/ 0 w 0"/>
                <a:gd name="csY1" fmla="*/ 2200275 h 22002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h="2200275">
                  <a:moveTo>
                    <a:pt x="0" y="0"/>
                  </a:moveTo>
                  <a:lnTo>
                    <a:pt x="0" y="2200275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D753036-EDDE-DB74-E097-BF3903EC75D1}"/>
                </a:ext>
              </a:extLst>
            </p:cNvPr>
            <p:cNvSpPr/>
            <p:nvPr/>
          </p:nvSpPr>
          <p:spPr>
            <a:xfrm flipV="1">
              <a:off x="9289169" y="4824156"/>
              <a:ext cx="282578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418318B-A35D-7C8E-80D7-183286734523}"/>
                </a:ext>
              </a:extLst>
            </p:cNvPr>
            <p:cNvSpPr/>
            <p:nvPr/>
          </p:nvSpPr>
          <p:spPr>
            <a:xfrm flipV="1">
              <a:off x="9311625" y="2168225"/>
              <a:ext cx="260122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ACDDE1C-00F9-98DB-3F85-92FF002814BB}"/>
              </a:ext>
            </a:extLst>
          </p:cNvPr>
          <p:cNvSpPr txBox="1"/>
          <p:nvPr/>
        </p:nvSpPr>
        <p:spPr>
          <a:xfrm>
            <a:off x="8910129" y="2124612"/>
            <a:ext cx="27405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800"/>
              </a:spcBef>
              <a:defRPr/>
            </a:pPr>
            <a:r>
              <a:rPr lang="en-US" sz="1600">
                <a:solidFill>
                  <a:srgbClr val="3F1A01"/>
                </a:solidFill>
              </a:rPr>
              <a:t>Integrative models propose that </a:t>
            </a:r>
            <a:r>
              <a:rPr lang="en-US" sz="1600" b="1">
                <a:solidFill>
                  <a:srgbClr val="3F1A01"/>
                </a:solidFill>
              </a:rPr>
              <a:t>genetic vulnerability and environmental exposures </a:t>
            </a:r>
            <a:r>
              <a:rPr lang="en-US" sz="1600">
                <a:solidFill>
                  <a:srgbClr val="3F1A01"/>
                </a:solidFill>
              </a:rPr>
              <a:t>(e.g., stress or substance use) </a:t>
            </a:r>
            <a:r>
              <a:rPr lang="en-US" sz="1600" b="1">
                <a:solidFill>
                  <a:srgbClr val="3F1A01"/>
                </a:solidFill>
              </a:rPr>
              <a:t>shape the development of the dopaminergic system and it’s reactivity</a:t>
            </a:r>
            <a:r>
              <a:rPr lang="en-GB" sz="1600" baseline="30000">
                <a:solidFill>
                  <a:srgbClr val="3F1A01"/>
                </a:solidFill>
              </a:rPr>
              <a:t>3</a:t>
            </a:r>
            <a:endParaRPr lang="en-GB" sz="1600">
              <a:solidFill>
                <a:srgbClr val="3F1A01"/>
              </a:solidFill>
            </a:endParaRPr>
          </a:p>
        </p:txBody>
      </p:sp>
      <p:pic>
        <p:nvPicPr>
          <p:cNvPr id="23" name="Graphic 22" descr="Brain in head outline">
            <a:extLst>
              <a:ext uri="{FF2B5EF4-FFF2-40B4-BE49-F238E27FC236}">
                <a16:creationId xmlns:a16="http://schemas.microsoft.com/office/drawing/2014/main" id="{42CC3C06-8AD8-01B9-1FB0-1D22345BA0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381" y="3552137"/>
            <a:ext cx="1616077" cy="161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6113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381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Environmental stressors and sensitization in striatal dopamine dysregulation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40</cp:revision>
  <dcterms:created xsi:type="dcterms:W3CDTF">2026-02-02T13:01:55Z</dcterms:created>
  <dcterms:modified xsi:type="dcterms:W3CDTF">2026-06-17T12:57:34Z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