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3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Cumming P, Abi-Dargham A,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Gründer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Molecular imaging of schizophrenia: neurochemical findings in a heterogeneous and evolving disorder.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Behav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Brain Res 2021; 398: 113004.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Selvaraj S, Arnone D, Cappai A, et al. Alterations in the serotonin system in schizophrenia: a systematic review and meta-analysis of postmortem and molecular imaging studies.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Neurosci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Biobehav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Rev 2014; 45: 233–245.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Osugo M, Whitehurst T,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Erritzoe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D, et al. Role of serotonin in the neurobiology of schizophrenia and association with negative symptoms. JAMA Psychiatry 2026; 83 185–195.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671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3CBB1-DB06-1072-D433-65E664121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FB6E968-0D81-1AA8-30DD-FD8DEC1032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The serotonin system interacts with other neurotransmitter systems implicated in schizophrenia, notably the dopaminergic and glutamatergic systems</a:t>
            </a:r>
            <a:r>
              <a:rPr lang="en-GB" baseline="30000" dirty="0"/>
              <a:t>1</a:t>
            </a:r>
            <a:endParaRPr lang="en-GB" dirty="0"/>
          </a:p>
          <a:p>
            <a:r>
              <a:rPr lang="en-GB" dirty="0"/>
              <a:t>While there is evidence for serotonin system dysfunction, findings are highly variable</a:t>
            </a:r>
            <a:r>
              <a:rPr lang="en-GB" baseline="30000" dirty="0"/>
              <a:t>1</a:t>
            </a:r>
          </a:p>
          <a:p>
            <a:pPr marL="0" indent="0">
              <a:buNone/>
            </a:pPr>
            <a:endParaRPr lang="en-GB" baseline="30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E7C9A3-39E5-B977-7C51-AF3C6D22619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CB34DE-24D7-BD0F-03B5-26A6A0C7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318751" cy="332399"/>
          </a:xfrm>
        </p:spPr>
        <p:txBody>
          <a:bodyPr/>
          <a:lstStyle/>
          <a:p>
            <a:r>
              <a:rPr lang="en-GB"/>
              <a:t>Serotoninergic neurotransmission in schizophrenia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A512F-6111-DD66-C3C3-3AB577783C6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172311"/>
            <a:ext cx="8266113" cy="2189209"/>
          </a:xfrm>
        </p:spPr>
        <p:txBody>
          <a:bodyPr/>
          <a:lstStyle/>
          <a:p>
            <a:endParaRPr lang="en-GB" sz="1400" dirty="0"/>
          </a:p>
          <a:p>
            <a:pPr marL="0" indent="0">
              <a:buNone/>
            </a:pPr>
            <a:r>
              <a:rPr lang="en-GB" sz="1400" b="1" dirty="0"/>
              <a:t>Serotoninergic system</a:t>
            </a:r>
            <a:r>
              <a:rPr lang="en-GB" sz="1400" b="1" dirty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GB" sz="1400" dirty="0"/>
              <a:t>Research has focused on serotonin receptors 5-HT</a:t>
            </a:r>
            <a:r>
              <a:rPr lang="en-GB" sz="1400" baseline="-25000" dirty="0"/>
              <a:t>1A</a:t>
            </a:r>
            <a:r>
              <a:rPr lang="en-GB" sz="1400" dirty="0"/>
              <a:t> and 5-HT</a:t>
            </a:r>
            <a:r>
              <a:rPr lang="en-GB" sz="1400" baseline="-25000" dirty="0"/>
              <a:t>2A</a:t>
            </a:r>
            <a:r>
              <a:rPr lang="en-GB" sz="1400" baseline="30000" dirty="0"/>
              <a:t>1</a:t>
            </a:r>
            <a:endParaRPr lang="en-GB" sz="1400" dirty="0"/>
          </a:p>
          <a:p>
            <a:pPr>
              <a:spcBef>
                <a:spcPts val="600"/>
              </a:spcBef>
            </a:pPr>
            <a:r>
              <a:rPr lang="en-GB" sz="1400" dirty="0"/>
              <a:t>Post-mortem and molecular imaging meta-analysis indicate </a:t>
            </a:r>
            <a:r>
              <a:rPr lang="en-GB" sz="1400" b="1" dirty="0"/>
              <a:t>altered serotonin receptor measures</a:t>
            </a:r>
            <a:r>
              <a:rPr lang="en-GB" sz="1400" dirty="0"/>
              <a:t>; however, there is </a:t>
            </a:r>
            <a:r>
              <a:rPr lang="en-GB" sz="1400" b="1" dirty="0"/>
              <a:t>substantial heterogeneity </a:t>
            </a:r>
            <a:r>
              <a:rPr lang="en-GB" sz="1400" dirty="0"/>
              <a:t>in the post-mortem studies</a:t>
            </a:r>
            <a:r>
              <a:rPr lang="en-GB" sz="1400" baseline="30000" dirty="0"/>
              <a:t>2</a:t>
            </a:r>
            <a:endParaRPr lang="en-GB" sz="1400" dirty="0"/>
          </a:p>
          <a:p>
            <a:pPr>
              <a:spcBef>
                <a:spcPts val="600"/>
              </a:spcBef>
            </a:pPr>
            <a:r>
              <a:rPr lang="en-GB" sz="1400" dirty="0"/>
              <a:t>Recent studies have demonstrated that </a:t>
            </a:r>
            <a:r>
              <a:rPr lang="en-GB" sz="1400" b="1" dirty="0"/>
              <a:t>increased</a:t>
            </a:r>
            <a:r>
              <a:rPr lang="en-US" sz="1400" b="1" dirty="0"/>
              <a:t> frontal cortex serotonin release is correlated with more severe baseline negative symptoms</a:t>
            </a:r>
            <a:r>
              <a:rPr lang="en-GB" sz="1400" dirty="0"/>
              <a:t>, </a:t>
            </a:r>
            <a:r>
              <a:rPr lang="en-US" sz="1400" dirty="0"/>
              <a:t>suggesting the regulation of serotonin release as a target to treat negative symptoms</a:t>
            </a:r>
            <a:r>
              <a:rPr lang="en-US" sz="1400" baseline="30000" dirty="0"/>
              <a:t>3</a:t>
            </a:r>
            <a:endParaRPr lang="en-US" sz="1400" i="1" dirty="0"/>
          </a:p>
          <a:p>
            <a:pPr marL="0" indent="0">
              <a:spcBef>
                <a:spcPts val="600"/>
              </a:spcBef>
              <a:buNone/>
            </a:pPr>
            <a:endParaRPr lang="en-GB" sz="1400" b="1" dirty="0"/>
          </a:p>
          <a:p>
            <a:pPr>
              <a:spcBef>
                <a:spcPts val="600"/>
              </a:spcBef>
            </a:pPr>
            <a:endParaRPr lang="en-GB" sz="1400" dirty="0"/>
          </a:p>
          <a:p>
            <a:pPr marL="0" indent="0">
              <a:buNone/>
            </a:pPr>
            <a:endParaRPr lang="en-GB" sz="1400" b="1" dirty="0">
              <a:solidFill>
                <a:schemeClr val="tx1"/>
              </a:solidFill>
            </a:endParaRPr>
          </a:p>
          <a:p>
            <a:endParaRPr lang="en-GB" sz="1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BFAE2-92C6-67A7-E021-313F15C762C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732006" cy="619200"/>
          </a:xfrm>
        </p:spPr>
        <p:txBody>
          <a:bodyPr/>
          <a:lstStyle/>
          <a:p>
            <a:r>
              <a:rPr lang="en-US" baseline="30000" dirty="0" err="1"/>
              <a:t>a</a:t>
            </a:r>
            <a:r>
              <a:rPr lang="en-US" dirty="0" err="1"/>
              <a:t>The</a:t>
            </a:r>
            <a:r>
              <a:rPr lang="en-US" dirty="0"/>
              <a:t> positive overall SMD indicates a significant increase in 5-HT</a:t>
            </a:r>
            <a:r>
              <a:rPr lang="en-US" baseline="-25000" dirty="0"/>
              <a:t>1A </a:t>
            </a:r>
            <a:r>
              <a:rPr lang="en-US" dirty="0"/>
              <a:t>binding in patients (p = 0.007); </a:t>
            </a:r>
            <a:r>
              <a:rPr lang="en-US" baseline="30000" dirty="0" err="1"/>
              <a:t>b</a:t>
            </a:r>
            <a:r>
              <a:rPr lang="en-US" dirty="0" err="1"/>
              <a:t>The</a:t>
            </a:r>
            <a:r>
              <a:rPr lang="en-US" dirty="0"/>
              <a:t> negative overall SMD indicates a significant reduction in 5-HT</a:t>
            </a:r>
            <a:r>
              <a:rPr lang="en-US" baseline="-25000" dirty="0"/>
              <a:t>2A</a:t>
            </a:r>
            <a:r>
              <a:rPr lang="en-US" dirty="0"/>
              <a:t> binding in patients (p = 0.019)</a:t>
            </a:r>
          </a:p>
          <a:p>
            <a:r>
              <a:rPr lang="en-US" dirty="0"/>
              <a:t>CI=confidence interval; SMD=standardized mean difference</a:t>
            </a:r>
          </a:p>
          <a:p>
            <a:r>
              <a:rPr lang="en-GB" dirty="0"/>
              <a:t>1. Cumming et al. </a:t>
            </a:r>
            <a:r>
              <a:rPr lang="en-GB" dirty="0" err="1"/>
              <a:t>Behav</a:t>
            </a:r>
            <a:r>
              <a:rPr lang="en-GB" dirty="0"/>
              <a:t> Brain Res 2021;398:113004; 2. Selvaraj et al. </a:t>
            </a:r>
            <a:r>
              <a:rPr lang="en-GB" dirty="0" err="1"/>
              <a:t>Neurosci</a:t>
            </a:r>
            <a:r>
              <a:rPr lang="en-GB" dirty="0"/>
              <a:t> </a:t>
            </a:r>
            <a:r>
              <a:rPr lang="en-GB" dirty="0" err="1"/>
              <a:t>Biobehav</a:t>
            </a:r>
            <a:r>
              <a:rPr lang="en-GB" dirty="0"/>
              <a:t> Rev 2014;45:233–245; 3. </a:t>
            </a:r>
            <a:r>
              <a:rPr lang="en-GB" dirty="0" err="1"/>
              <a:t>Osugo</a:t>
            </a:r>
            <a:r>
              <a:rPr lang="en-GB" dirty="0"/>
              <a:t> et al. JAMA Psychiatry 2026;83:185–195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C19FC6F-E031-3AFA-D6A6-FD1D78A443C8}"/>
              </a:ext>
            </a:extLst>
          </p:cNvPr>
          <p:cNvSpPr/>
          <p:nvPr/>
        </p:nvSpPr>
        <p:spPr>
          <a:xfrm>
            <a:off x="539749" y="1229971"/>
            <a:ext cx="8266113" cy="3745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Various studies highlight the potential role of serotoninergic alterations in schizophrenia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E48EA83-275C-A709-7E48-707CAE94ABDF}"/>
              </a:ext>
            </a:extLst>
          </p:cNvPr>
          <p:cNvSpPr txBox="1">
            <a:spLocks/>
          </p:cNvSpPr>
          <p:nvPr/>
        </p:nvSpPr>
        <p:spPr>
          <a:xfrm>
            <a:off x="565832" y="2297973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DED16D4-53C1-EFCE-B88A-B23A91A67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131510"/>
              </p:ext>
            </p:extLst>
          </p:nvPr>
        </p:nvGraphicFramePr>
        <p:xfrm>
          <a:off x="939466" y="3798211"/>
          <a:ext cx="3065839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016">
                  <a:extLst>
                    <a:ext uri="{9D8B030D-6E8A-4147-A177-3AD203B41FA5}">
                      <a16:colId xmlns:a16="http://schemas.microsoft.com/office/drawing/2014/main" val="416378837"/>
                    </a:ext>
                  </a:extLst>
                </a:gridCol>
                <a:gridCol w="1488823">
                  <a:extLst>
                    <a:ext uri="{9D8B030D-6E8A-4147-A177-3AD203B41FA5}">
                      <a16:colId xmlns:a16="http://schemas.microsoft.com/office/drawing/2014/main" val="2242698631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</a:rPr>
                        <a:t>Study</a:t>
                      </a:r>
                      <a:endParaRPr lang="en-GB" sz="1000" baseline="30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chemeClr val="bg1"/>
                          </a:solidFill>
                        </a:rPr>
                        <a:t>SMD (95% CI)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88041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Joyce et al.</a:t>
                      </a:r>
                      <a:endParaRPr lang="en-GB" sz="10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2.20 (1.00, 3.41)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294798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chemeClr val="tx1"/>
                          </a:solidFill>
                        </a:rPr>
                        <a:t>Hashimoto et al.</a:t>
                      </a:r>
                      <a:endParaRPr lang="en-GB" sz="1000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0.77 (−0.12, 1.66)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57083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Simpson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0.45 (</a:t>
                      </a:r>
                      <a:r>
                        <a:rPr lang="en-GB" sz="1000" dirty="0">
                          <a:effectLst/>
                        </a:rPr>
                        <a:t>−0.29, 1.19)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5896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Burnet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0.81 (0.04, 1.59)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503847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Sumiyoshi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0.82 (</a:t>
                      </a:r>
                      <a:r>
                        <a:rPr lang="en-GB" sz="1000" dirty="0">
                          <a:effectLst/>
                        </a:rPr>
                        <a:t>−0.03, 1.68)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679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Dean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0.09 (</a:t>
                      </a:r>
                      <a:r>
                        <a:rPr lang="en-GB" sz="1000" dirty="0">
                          <a:effectLst/>
                        </a:rPr>
                        <a:t>−0.79, 0.96)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788956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Gurevich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0.50 (</a:t>
                      </a:r>
                      <a:r>
                        <a:rPr lang="en-GB" sz="1000" dirty="0">
                          <a:effectLst/>
                        </a:rPr>
                        <a:t>−0.34, 1.33)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29338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 dirty="0">
                          <a:solidFill>
                            <a:schemeClr val="tx1"/>
                          </a:solidFill>
                        </a:rPr>
                        <a:t>Gray et al.</a:t>
                      </a:r>
                      <a:endParaRPr lang="en-GB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−0.48 (−1.47, 0.52)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090275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r>
                        <a:rPr lang="en-US" sz="1000" baseline="0" dirty="0">
                          <a:solidFill>
                            <a:schemeClr val="tx1"/>
                          </a:solidFill>
                        </a:rPr>
                        <a:t>Overall</a:t>
                      </a:r>
                      <a:endParaRPr lang="en-GB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0.60 (0.17,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1.03)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7223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0471239-356C-8A32-9AB7-07CE36E33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461013"/>
              </p:ext>
            </p:extLst>
          </p:nvPr>
        </p:nvGraphicFramePr>
        <p:xfrm>
          <a:off x="5146048" y="3798211"/>
          <a:ext cx="2871235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915">
                  <a:extLst>
                    <a:ext uri="{9D8B030D-6E8A-4147-A177-3AD203B41FA5}">
                      <a16:colId xmlns:a16="http://schemas.microsoft.com/office/drawing/2014/main" val="416378837"/>
                    </a:ext>
                  </a:extLst>
                </a:gridCol>
                <a:gridCol w="1394320">
                  <a:extLst>
                    <a:ext uri="{9D8B030D-6E8A-4147-A177-3AD203B41FA5}">
                      <a16:colId xmlns:a16="http://schemas.microsoft.com/office/drawing/2014/main" val="2242698631"/>
                    </a:ext>
                  </a:extLst>
                </a:gridCol>
              </a:tblGrid>
              <a:tr h="214364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solidFill>
                            <a:schemeClr val="bg1"/>
                          </a:solidFill>
                        </a:rPr>
                        <a:t>Study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chemeClr val="bg1"/>
                          </a:solidFill>
                        </a:rPr>
                        <a:t>SMD (95% CI)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880414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Matsumoto et al.</a:t>
                      </a:r>
                      <a:endParaRPr lang="en-GB" sz="10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−1.71 (−3.06, −0.35)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294798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chemeClr val="tx1"/>
                          </a:solidFill>
                        </a:rPr>
                        <a:t>Mita et al.</a:t>
                      </a:r>
                      <a:endParaRPr lang="en-GB" sz="1000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chemeClr val="tx1"/>
                          </a:solidFill>
                        </a:rPr>
                        <a:t>−3.01 (−4.33, 1.69)</a:t>
                      </a:r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570832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Dean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−1.26 (</a:t>
                      </a:r>
                      <a:r>
                        <a:rPr lang="en-GB" sz="1000" dirty="0">
                          <a:effectLst/>
                        </a:rPr>
                        <a:t>−2.08,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en-GB" sz="1000" dirty="0">
                          <a:effectLst/>
                        </a:rPr>
                        <a:t>.45)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58964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Laurelle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−0.58 (−1.57, 0.40)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503847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 dirty="0" err="1">
                          <a:solidFill>
                            <a:schemeClr val="tx1"/>
                          </a:solidFill>
                        </a:rPr>
                        <a:t>Kouzmenko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</a:rPr>
                        <a:t> et al.</a:t>
                      </a:r>
                      <a:endParaRPr lang="en-GB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−0.71 (</a:t>
                      </a:r>
                      <a:r>
                        <a:rPr lang="en-GB" sz="1000" dirty="0">
                          <a:effectLst/>
                        </a:rPr>
                        <a:t>−1.09,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en-GB" sz="1000" dirty="0">
                          <a:effectLst/>
                        </a:rPr>
                        <a:t>.33)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6792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Burnet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−0.44 (</a:t>
                      </a:r>
                      <a:r>
                        <a:rPr lang="en-GB" sz="1000" dirty="0">
                          <a:effectLst/>
                        </a:rPr>
                        <a:t>−1.20, 0.31)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788956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>
                          <a:solidFill>
                            <a:schemeClr val="tx1"/>
                          </a:solidFill>
                        </a:rPr>
                        <a:t>Muguruza et al.</a:t>
                      </a:r>
                      <a:endParaRPr lang="en-GB" sz="10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0.23 (</a:t>
                      </a:r>
                      <a:r>
                        <a:rPr lang="en-GB" sz="1000" dirty="0">
                          <a:effectLst/>
                        </a:rPr>
                        <a:t>−0.18, 0.65)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293380"/>
                  </a:ext>
                </a:extLst>
              </a:tr>
              <a:tr h="214364">
                <a:tc>
                  <a:txBody>
                    <a:bodyPr/>
                    <a:lstStyle/>
                    <a:p>
                      <a:r>
                        <a:rPr lang="en-US" sz="1000" baseline="0" dirty="0">
                          <a:solidFill>
                            <a:schemeClr val="tx1"/>
                          </a:solidFill>
                        </a:rPr>
                        <a:t>Reynolds et al.</a:t>
                      </a:r>
                      <a:endParaRPr lang="en-GB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0.62 (−0.26, 1.50)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090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 baseline="0" dirty="0">
                          <a:solidFill>
                            <a:schemeClr val="tx1"/>
                          </a:solidFill>
                        </a:rPr>
                        <a:t>Overall</a:t>
                      </a:r>
                      <a:endParaRPr lang="en-GB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−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0.73 (</a:t>
                      </a:r>
                      <a:r>
                        <a:rPr lang="en-GB" sz="1000" dirty="0">
                          <a:effectLst/>
                        </a:rPr>
                        <a:t>−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1.33, </a:t>
                      </a:r>
                      <a:r>
                        <a:rPr lang="en-GB" sz="1000" dirty="0">
                          <a:effectLst/>
                        </a:rPr>
                        <a:t>−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0.12)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95388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77795C0-850C-9D34-F481-B1D9C69FEEF2}"/>
              </a:ext>
            </a:extLst>
          </p:cNvPr>
          <p:cNvSpPr txBox="1"/>
          <p:nvPr/>
        </p:nvSpPr>
        <p:spPr>
          <a:xfrm>
            <a:off x="486405" y="3351939"/>
            <a:ext cx="3971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 between increased 5-HT</a:t>
            </a:r>
            <a:r>
              <a:rPr kumimoji="0" lang="en-US" sz="1200" b="1" i="0" u="none" strike="noStrike" kern="1200" cap="none" spc="0" normalizeH="0" baseline="-25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the prefrontal cortex and schizophrenia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2,a</a:t>
            </a: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816FA3-D163-5EE3-8C6B-A1E1D653E674}"/>
              </a:ext>
            </a:extLst>
          </p:cNvPr>
          <p:cNvSpPr txBox="1"/>
          <p:nvPr/>
        </p:nvSpPr>
        <p:spPr>
          <a:xfrm>
            <a:off x="4595685" y="3351939"/>
            <a:ext cx="3971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 between decreased 5-HT</a:t>
            </a:r>
            <a:r>
              <a:rPr kumimoji="0" lang="en-US" sz="1200" b="1" i="0" u="none" strike="noStrike" kern="1200" cap="none" spc="0" normalizeH="0" baseline="-25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the prefrontal cortex and schizophrenia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2,b</a:t>
            </a: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79121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540</Words>
  <Application>Microsoft Office PowerPoint</Application>
  <PresentationFormat>Widescreen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Serotoninergic neurotransmission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41</cp:revision>
  <dcterms:created xsi:type="dcterms:W3CDTF">2026-02-02T13:01:55Z</dcterms:created>
  <dcterms:modified xsi:type="dcterms:W3CDTF">2026-06-17T12:57:43Z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