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5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15522941567089"/>
          <c:y val="4.3057039704699984E-2"/>
          <c:w val="0.85841685825597269"/>
          <c:h val="0.84206389458927322"/>
        </c:manualLayout>
      </c:layout>
      <c:scatterChart>
        <c:scatterStyle val="lineMarker"/>
        <c:varyColors val="0"/>
        <c:ser>
          <c:idx val="1"/>
          <c:order val="0"/>
          <c:spPr>
            <a:ln w="25400" cap="rnd">
              <a:noFill/>
              <a:round/>
            </a:ln>
            <a:effectLst/>
          </c:spPr>
          <c:marker>
            <c:symbol val="x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Sheet1!$G$2:$G$36</c:f>
                <c:numCache>
                  <c:formatCode>General</c:formatCode>
                  <c:ptCount val="35"/>
                  <c:pt idx="0">
                    <c:v>0.8</c:v>
                  </c:pt>
                  <c:pt idx="1">
                    <c:v>-0.27</c:v>
                  </c:pt>
                  <c:pt idx="2">
                    <c:v>4.8099999999999996</c:v>
                  </c:pt>
                  <c:pt idx="3">
                    <c:v>0.19</c:v>
                  </c:pt>
                  <c:pt idx="4">
                    <c:v>0.36</c:v>
                  </c:pt>
                  <c:pt idx="5">
                    <c:v>0.21999999999999997</c:v>
                  </c:pt>
                  <c:pt idx="6">
                    <c:v>0.38</c:v>
                  </c:pt>
                  <c:pt idx="7">
                    <c:v>0.85</c:v>
                  </c:pt>
                  <c:pt idx="8">
                    <c:v>0.28000000000000003</c:v>
                  </c:pt>
                  <c:pt idx="9">
                    <c:v>0.30000000000000004</c:v>
                  </c:pt>
                  <c:pt idx="10">
                    <c:v>-1.7800000000000002</c:v>
                  </c:pt>
                  <c:pt idx="11">
                    <c:v>1.4100000000000001</c:v>
                  </c:pt>
                  <c:pt idx="12">
                    <c:v>0.27</c:v>
                  </c:pt>
                </c:numCache>
              </c:numRef>
            </c:plus>
            <c:minus>
              <c:numRef>
                <c:f>Sheet1!$E$2:$E$36</c:f>
                <c:numCache>
                  <c:formatCode>General</c:formatCode>
                  <c:ptCount val="35"/>
                  <c:pt idx="0">
                    <c:v>0.44</c:v>
                  </c:pt>
                  <c:pt idx="1">
                    <c:v>0.69000000000000006</c:v>
                  </c:pt>
                  <c:pt idx="2">
                    <c:v>0.35000000000000003</c:v>
                  </c:pt>
                  <c:pt idx="3">
                    <c:v>0.21000000000000002</c:v>
                  </c:pt>
                  <c:pt idx="4">
                    <c:v>0.34000000000000008</c:v>
                  </c:pt>
                  <c:pt idx="5">
                    <c:v>0.42</c:v>
                  </c:pt>
                  <c:pt idx="6">
                    <c:v>0.37</c:v>
                  </c:pt>
                  <c:pt idx="7">
                    <c:v>0.66</c:v>
                  </c:pt>
                  <c:pt idx="8">
                    <c:v>0.3</c:v>
                  </c:pt>
                  <c:pt idx="9">
                    <c:v>0.28000000000000003</c:v>
                  </c:pt>
                  <c:pt idx="10">
                    <c:v>2.69</c:v>
                  </c:pt>
                  <c:pt idx="11">
                    <c:v>0.46</c:v>
                  </c:pt>
                  <c:pt idx="12">
                    <c:v>0.62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accent1"/>
                </a:solidFill>
                <a:round/>
              </a:ln>
              <a:effectLst/>
            </c:spPr>
          </c:errBars>
          <c:xVal>
            <c:numRef>
              <c:f>Sheet1!$C$2:$C$36</c:f>
              <c:numCache>
                <c:formatCode>General</c:formatCode>
                <c:ptCount val="35"/>
                <c:pt idx="0">
                  <c:v>0.31</c:v>
                </c:pt>
                <c:pt idx="1">
                  <c:v>0.66</c:v>
                </c:pt>
                <c:pt idx="2">
                  <c:v>0.53</c:v>
                </c:pt>
                <c:pt idx="3">
                  <c:v>0.32</c:v>
                </c:pt>
                <c:pt idx="4">
                  <c:v>0.56000000000000005</c:v>
                </c:pt>
                <c:pt idx="5">
                  <c:v>0.48</c:v>
                </c:pt>
                <c:pt idx="6">
                  <c:v>0.24</c:v>
                </c:pt>
                <c:pt idx="7">
                  <c:v>0.04</c:v>
                </c:pt>
                <c:pt idx="8">
                  <c:v>0.62</c:v>
                </c:pt>
                <c:pt idx="9">
                  <c:v>0.23</c:v>
                </c:pt>
                <c:pt idx="10">
                  <c:v>2.66</c:v>
                </c:pt>
                <c:pt idx="11">
                  <c:v>-7.0000000000000007E-2</c:v>
                </c:pt>
                <c:pt idx="12">
                  <c:v>0.49</c:v>
                </c:pt>
              </c:numCache>
            </c:numRef>
          </c:xVal>
          <c:yVal>
            <c:numRef>
              <c:f>Sheet1!$H$2:$H$36</c:f>
              <c:numCache>
                <c:formatCode>General</c:formatCode>
                <c:ptCount val="35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  <c:pt idx="5">
                  <c:v>3</c:v>
                </c:pt>
                <c:pt idx="6">
                  <c:v>3.5</c:v>
                </c:pt>
                <c:pt idx="7">
                  <c:v>4</c:v>
                </c:pt>
                <c:pt idx="8">
                  <c:v>4.5</c:v>
                </c:pt>
                <c:pt idx="9">
                  <c:v>5</c:v>
                </c:pt>
                <c:pt idx="10">
                  <c:v>5.5</c:v>
                </c:pt>
                <c:pt idx="11">
                  <c:v>6</c:v>
                </c:pt>
                <c:pt idx="12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C93-44B7-8A2D-AFC7CBA96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5287184"/>
        <c:axId val="881462992"/>
      </c:scatterChart>
      <c:catAx>
        <c:axId val="881462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rgbClr val="1A1A17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noFill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885287184"/>
        <c:crosses val="autoZero"/>
        <c:auto val="1"/>
        <c:lblAlgn val="ctr"/>
        <c:lblOffset val="80"/>
        <c:noMultiLvlLbl val="0"/>
      </c:catAx>
      <c:valAx>
        <c:axId val="885287184"/>
        <c:scaling>
          <c:orientation val="minMax"/>
          <c:max val="6"/>
          <c:min val="-1"/>
        </c:scaling>
        <c:delete val="0"/>
        <c:axPos val="b"/>
        <c:numFmt formatCode="0;\−0" sourceLinked="0"/>
        <c:majorTickMark val="out"/>
        <c:minorTickMark val="none"/>
        <c:tickLblPos val="nextTo"/>
        <c:spPr>
          <a:noFill/>
          <a:ln w="19050" cap="flat" cmpd="sng" algn="ctr">
            <a:solidFill>
              <a:srgbClr val="1A1A17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8146299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Microglia in an activated state are known to produce proinflammatory cytokines, IL1</a:t>
            </a: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IL-6, and TNF-α.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Elevated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IL-6 and TNF-α provide further evidence of aberrant microglia activity.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it-IT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Meta-analytic work on peripheral immune parameters supports increased inflammatory signals in psychosis, demonstrating elevated levels of predominantly inflammatory cytokines, including IFN-</a:t>
            </a: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γ,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IL-17, IL-6, TNF-</a:t>
            </a: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α,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TGF‑</a:t>
            </a: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indicating peripheral immune dysregulation.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it-IT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s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evidence that immune dysfunction may not be present in all individuals, supporting the hypothesis of immune involvement in a specific subset of people.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IFN=interferon; IL=interleukin; TNF=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tumour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necrosis factor </a:t>
            </a:r>
          </a:p>
          <a:p>
            <a:pPr marL="0" indent="0">
              <a:buNone/>
            </a:pPr>
            <a:endParaRPr lang="it-IT" sz="10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  <a:p>
            <a:pPr marL="22860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Kesteren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CF, Gremmels H, de Witte LD, et al. Immune involvement in the pathogenesis of schizophrenia: a meta-analysis on postmortem brain studies. Transl Psychiatry 2017; 7: e1075.</a:t>
            </a:r>
          </a:p>
          <a:p>
            <a:pPr marL="22860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Pillinger T,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Osimo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EF, Brugger S, et al. A meta-analysis of immune parameters, variability, and assessment of modal distribution in psychosis and test of the immune subgroup hypothesis. Schizophr Bull 2019; 45: 1120–1133.</a:t>
            </a:r>
          </a:p>
          <a:p>
            <a:pPr marL="228600" indent="-228600"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Hartmann SM, Heider J, Wüst R, et al. Microglia-neuron interactions in schizophrenia. Front Cell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Neurosci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2024; 18: 1345349.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875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69FB8-5EBC-AB36-38BA-ECC4D2E8F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E7CF762-4AFB-1736-2CAA-636BE81BF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911376"/>
              </p:ext>
            </p:extLst>
          </p:nvPr>
        </p:nvGraphicFramePr>
        <p:xfrm>
          <a:off x="7676934" y="1990724"/>
          <a:ext cx="2828098" cy="332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2E8DEA-A52E-51A6-191A-10BB7ED4C9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30AE81-6B86-34E3-B1CA-76D5B4994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GB"/>
              <a:t>Immune dysregulation in schizophrenia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0CAA877-EF7F-8E7E-20F7-A050F6D7A2B2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50" y="1416051"/>
            <a:ext cx="5410200" cy="3628234"/>
          </a:xfrm>
        </p:spPr>
        <p:txBody>
          <a:bodyPr/>
          <a:lstStyle/>
          <a:p>
            <a:pPr lvl="0"/>
            <a:r>
              <a:rPr lang="en-US"/>
              <a:t>One of the suggested underlying disease mechanisms in schizophrenia is immune dysregulation, supported by CNS and peripheral </a:t>
            </a:r>
            <a:r>
              <a:rPr lang="en-US" err="1"/>
              <a:t>evidence</a:t>
            </a:r>
            <a:r>
              <a:rPr lang="en-US" baseline="30000" err="1"/>
              <a:t>1,2</a:t>
            </a:r>
            <a:endParaRPr lang="en-US" baseline="30000"/>
          </a:p>
          <a:p>
            <a:pPr lvl="1"/>
            <a:r>
              <a:rPr lang="en-GB"/>
              <a:t>A meta-analysis of evidence from post-mortem brain studies </a:t>
            </a:r>
            <a:r>
              <a:rPr lang="en-GB" b="1"/>
              <a:t>demonstrated </a:t>
            </a:r>
            <a:r>
              <a:rPr lang="en-US" b="1"/>
              <a:t>increased microglia density and elevated proinflammatory cytokine gene expression</a:t>
            </a:r>
            <a:r>
              <a:rPr lang="en-US"/>
              <a:t>, particularly </a:t>
            </a:r>
            <a:r>
              <a:rPr lang="en-GB"/>
              <a:t>IL-1</a:t>
            </a:r>
            <a:r>
              <a:rPr lang="el-GR"/>
              <a:t>β</a:t>
            </a:r>
            <a:r>
              <a:rPr lang="en-US"/>
              <a:t>, in individuals with schizophrenia versus controls</a:t>
            </a:r>
            <a:r>
              <a:rPr lang="en-GB" baseline="30000"/>
              <a:t>1</a:t>
            </a:r>
          </a:p>
          <a:p>
            <a:pPr lvl="1"/>
            <a:r>
              <a:rPr lang="en-GB"/>
              <a:t>Meta-analytic work on peripheral immune parameters showed </a:t>
            </a:r>
            <a:r>
              <a:rPr lang="en-GB" b="1"/>
              <a:t>elevated levels of predominantly inflammatory cytokines in psychosis</a:t>
            </a:r>
            <a:r>
              <a:rPr lang="it-IT"/>
              <a:t>, indicating peripheral immune dysregulation</a:t>
            </a:r>
            <a:r>
              <a:rPr lang="en-GB" baseline="3000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3BBDF-759E-4D54-C36F-CC684513F0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GB" dirty="0"/>
              <a:t>CI=confidence interval; CNS=central nervous system; CRP=C-reactive protein; CTR=control; ES=effect size; FEP=first episode psychosis; IFN=interferon; IL=interleukin; </a:t>
            </a:r>
            <a:br>
              <a:rPr lang="en-GB" dirty="0"/>
            </a:br>
            <a:r>
              <a:rPr lang="en-GB" dirty="0"/>
              <a:t>sIL-2R=soluble interleukin 2 receptor; TGF</a:t>
            </a:r>
            <a:r>
              <a:rPr lang="en-GB" dirty="0">
                <a:solidFill>
                  <a:srgbClr val="FF0000"/>
                </a:solidFill>
              </a:rPr>
              <a:t>-</a:t>
            </a:r>
            <a:r>
              <a:rPr lang="el-GR" dirty="0"/>
              <a:t>β</a:t>
            </a:r>
            <a:r>
              <a:rPr lang="en-US" dirty="0"/>
              <a:t>=transforming growth factor beta; TLC=total lymphocyte count; </a:t>
            </a:r>
            <a:r>
              <a:rPr lang="en-GB" dirty="0"/>
              <a:t>TNF=tumour necrosis factor </a:t>
            </a:r>
          </a:p>
          <a:p>
            <a:r>
              <a:rPr lang="en-GB" dirty="0"/>
              <a:t>1. van </a:t>
            </a:r>
            <a:r>
              <a:rPr lang="en-GB" dirty="0" err="1"/>
              <a:t>Kesteren</a:t>
            </a:r>
            <a:r>
              <a:rPr lang="en-GB" dirty="0"/>
              <a:t> et al. Transl Psychiatry 2017;7:e1075; 2. Pillinger et al. Schizophr Bull 2019;45:1120–1133; 3. Hartmann et al. Front Cell </a:t>
            </a:r>
            <a:r>
              <a:rPr lang="en-GB" dirty="0" err="1"/>
              <a:t>Neurosci</a:t>
            </a:r>
            <a:r>
              <a:rPr lang="en-GB" dirty="0"/>
              <a:t> 2024;18:1345349.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7A774E1-65ED-6424-D5E0-FC7734C6FFD0}"/>
              </a:ext>
            </a:extLst>
          </p:cNvPr>
          <p:cNvSpPr/>
          <p:nvPr/>
        </p:nvSpPr>
        <p:spPr>
          <a:xfrm>
            <a:off x="539749" y="5569452"/>
            <a:ext cx="11099672" cy="5801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Immune biology can link to </a:t>
            </a:r>
            <a:r>
              <a:rPr lang="en-US" sz="1400" b="1" dirty="0">
                <a:solidFill>
                  <a:schemeClr val="tx1"/>
                </a:solidFill>
              </a:rPr>
              <a:t>synaptic abnormalities</a:t>
            </a:r>
            <a:r>
              <a:rPr lang="en-US" sz="1400" dirty="0">
                <a:solidFill>
                  <a:schemeClr val="tx1"/>
                </a:solidFill>
              </a:rPr>
              <a:t>, as microglia regulate </a:t>
            </a:r>
            <a:r>
              <a:rPr lang="en-US" sz="1400" b="1" dirty="0">
                <a:solidFill>
                  <a:schemeClr val="tx1"/>
                </a:solidFill>
              </a:rPr>
              <a:t>synaptic pruning </a:t>
            </a:r>
            <a:r>
              <a:rPr lang="en-US" sz="1400" dirty="0">
                <a:solidFill>
                  <a:schemeClr val="tx1"/>
                </a:solidFill>
              </a:rPr>
              <a:t>and </a:t>
            </a:r>
            <a:r>
              <a:rPr lang="en-US" sz="1400" b="1" dirty="0">
                <a:solidFill>
                  <a:schemeClr val="tx1"/>
                </a:solidFill>
              </a:rPr>
              <a:t>circuit refinement</a:t>
            </a:r>
            <a:r>
              <a:rPr lang="en-US" sz="1400" dirty="0">
                <a:solidFill>
                  <a:schemeClr val="tx1"/>
                </a:solidFill>
              </a:rPr>
              <a:t>; dysregulated microglia activity could lead to a loss of synaptic density</a:t>
            </a:r>
            <a:r>
              <a:rPr lang="en-US" sz="1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309419-DAE3-C832-9DA2-0C95D2A8FBA7}"/>
              </a:ext>
            </a:extLst>
          </p:cNvPr>
          <p:cNvSpPr txBox="1"/>
          <p:nvPr/>
        </p:nvSpPr>
        <p:spPr>
          <a:xfrm>
            <a:off x="6474783" y="1225621"/>
            <a:ext cx="530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400" b="1"/>
              <a:t>Peripheral immune parameter levels in antipsychotic-naïve individuals with FEP versus </a:t>
            </a:r>
            <a:r>
              <a:rPr lang="en-GB" sz="1400" b="1" err="1"/>
              <a:t>controls</a:t>
            </a:r>
            <a:r>
              <a:rPr lang="en-GB" sz="1400" b="1" baseline="30000" err="1"/>
              <a:t>2</a:t>
            </a:r>
            <a:endParaRPr lang="en-GB" sz="1400" b="1" baseline="30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B47DCB-E88F-79EA-9C4D-1799DD8F3609}"/>
              </a:ext>
            </a:extLst>
          </p:cNvPr>
          <p:cNvSpPr txBox="1"/>
          <p:nvPr/>
        </p:nvSpPr>
        <p:spPr>
          <a:xfrm>
            <a:off x="5959476" y="5105889"/>
            <a:ext cx="56799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This work is adapted from ‘</a:t>
            </a:r>
            <a:r>
              <a:rPr lang="en-US" sz="800">
                <a:solidFill>
                  <a:srgbClr val="3F1A01"/>
                </a:solidFill>
              </a:rPr>
              <a:t>A meta-analysis of immune parameters, variability, and assessment of modal distribution in psychosis and test of the immune subgroup hypothesis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' by </a:t>
            </a:r>
            <a:r>
              <a:rPr lang="en-US" sz="800">
                <a:solidFill>
                  <a:srgbClr val="3F1A01"/>
                </a:solidFill>
                <a:latin typeface="+mj-lt"/>
                <a:ea typeface="Times New Roman" panose="02020603050405020304" pitchFamily="18" charset="0"/>
              </a:rPr>
              <a:t>Pillinger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 et al., </a:t>
            </a:r>
            <a:r>
              <a:rPr lang="en-GB" sz="800">
                <a:solidFill>
                  <a:srgbClr val="3F1A01"/>
                </a:solidFill>
              </a:rPr>
              <a:t>Schizophr Bull 2019</a:t>
            </a:r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 used under CC-BY 4.0. This work is licensed under Creative Commons license CC-BY-SA by The Lundbeck Foundation.</a:t>
            </a:r>
            <a:endParaRPr lang="en-GB" sz="800">
              <a:solidFill>
                <a:srgbClr val="3F1A0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32D75F-5495-A044-460C-77C7F523BC6A}"/>
              </a:ext>
            </a:extLst>
          </p:cNvPr>
          <p:cNvSpPr txBox="1"/>
          <p:nvPr/>
        </p:nvSpPr>
        <p:spPr>
          <a:xfrm>
            <a:off x="7384832" y="4769504"/>
            <a:ext cx="104457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Higher in controls</a:t>
            </a:r>
            <a:endParaRPr lang="en-GB" sz="800">
              <a:solidFill>
                <a:srgbClr val="3F1A0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29661A-A9CB-5636-0302-AA8FEF1F8D85}"/>
              </a:ext>
            </a:extLst>
          </p:cNvPr>
          <p:cNvSpPr txBox="1"/>
          <p:nvPr/>
        </p:nvSpPr>
        <p:spPr>
          <a:xfrm>
            <a:off x="8308757" y="4769504"/>
            <a:ext cx="104457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800" kern="1200">
                <a:solidFill>
                  <a:srgbClr val="3F1A01"/>
                </a:solidFill>
                <a:effectLst/>
                <a:latin typeface="+mj-lt"/>
                <a:ea typeface="Times New Roman" panose="02020603050405020304" pitchFamily="18" charset="0"/>
              </a:rPr>
              <a:t>Higher in patients</a:t>
            </a:r>
            <a:endParaRPr lang="en-GB" sz="800">
              <a:solidFill>
                <a:srgbClr val="3F1A01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1A7587-BC9E-3625-7D41-FB2D03F43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41162"/>
              </p:ext>
            </p:extLst>
          </p:nvPr>
        </p:nvGraphicFramePr>
        <p:xfrm>
          <a:off x="6029324" y="1727355"/>
          <a:ext cx="5871092" cy="3174690"/>
        </p:xfrm>
        <a:graphic>
          <a:graphicData uri="http://schemas.openxmlformats.org/drawingml/2006/table">
            <a:tbl>
              <a:tblPr/>
              <a:tblGrid>
                <a:gridCol w="533401">
                  <a:extLst>
                    <a:ext uri="{9D8B030D-6E8A-4147-A177-3AD203B41FA5}">
                      <a16:colId xmlns:a16="http://schemas.microsoft.com/office/drawing/2014/main" val="1299676633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2023973508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288981154"/>
                    </a:ext>
                  </a:extLst>
                </a:gridCol>
                <a:gridCol w="2493691">
                  <a:extLst>
                    <a:ext uri="{9D8B030D-6E8A-4147-A177-3AD203B41FA5}">
                      <a16:colId xmlns:a16="http://schemas.microsoft.com/office/drawing/2014/main" val="653476001"/>
                    </a:ext>
                  </a:extLst>
                </a:gridCol>
                <a:gridCol w="2052000">
                  <a:extLst>
                    <a:ext uri="{9D8B030D-6E8A-4147-A177-3AD203B41FA5}">
                      <a16:colId xmlns:a16="http://schemas.microsoft.com/office/drawing/2014/main" val="3466822574"/>
                    </a:ext>
                  </a:extLst>
                </a:gridCol>
              </a:tblGrid>
              <a:tr h="198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>
                          <a:effectLst/>
                        </a:rPr>
                        <a:t>Marker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900">
                          <a:effectLst/>
                        </a:rPr>
                        <a:t>N</a:t>
                      </a: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>
                          <a:effectLst/>
                        </a:rPr>
                        <a:t>ES (95% CI)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391978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FEP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CTR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917045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 dirty="0">
                          <a:effectLst/>
                        </a:rPr>
                        <a:t>IL‑1</a:t>
                      </a:r>
                      <a:r>
                        <a:rPr lang="el-GR" sz="900" dirty="0">
                          <a:effectLst/>
                        </a:rPr>
                        <a:t>β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269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307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0.49 (−0.13, 1.11)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0951355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IL‑2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205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278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−0.07 (−0.53, 0.39)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035316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sIL‑2R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36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120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2.66 (−0.03, 5.34)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634369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IL‑4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320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240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 dirty="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0.23 (−0.05, 0.51)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220841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IL‑6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652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645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0.62 (0.32, 0.92)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672334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IL‑8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96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145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0.04 (−0.62, 0.70)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560354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IL‑10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415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 dirty="0">
                          <a:effectLst/>
                        </a:rPr>
                        <a:t>316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0.24 (−0.13, 0.62)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832855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IL‑17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413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257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0.48 (0.06, 0.89)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34929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TNF‑</a:t>
                      </a:r>
                      <a:r>
                        <a:rPr lang="el-GR" sz="900">
                          <a:effectLst/>
                        </a:rPr>
                        <a:t>α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488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441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0.56 (0.22, 0.90)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649249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IFN‑</a:t>
                      </a:r>
                      <a:r>
                        <a:rPr lang="el-GR" sz="900">
                          <a:effectLst/>
                        </a:rPr>
                        <a:t>γ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344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299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0.32 (0.11, 0.53)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734160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TGF‑</a:t>
                      </a:r>
                      <a:r>
                        <a:rPr lang="el-GR" sz="900">
                          <a:effectLst/>
                        </a:rPr>
                        <a:t>β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133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101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 dirty="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0.53 (0.18, 0.88)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902922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CRP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214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365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0.66 (−0.03, 1.34)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923595"/>
                  </a:ext>
                </a:extLst>
              </a:tr>
              <a:tr h="198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900">
                          <a:effectLst/>
                        </a:rPr>
                        <a:t>TLC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103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>
                          <a:effectLst/>
                        </a:rPr>
                        <a:t>133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900" dirty="0">
                        <a:effectLst/>
                      </a:endParaRP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900" dirty="0">
                          <a:effectLst/>
                        </a:rPr>
                        <a:t>0.31 (−0.13, 0.76)</a:t>
                      </a:r>
                    </a:p>
                  </a:txBody>
                  <a:tcPr marL="74487" marR="74487" marT="37243" marB="37243"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031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97420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669</Words>
  <Application>Microsoft Office PowerPoint</Application>
  <PresentationFormat>Widescreen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Immune dysregulation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45</cp:revision>
  <dcterms:created xsi:type="dcterms:W3CDTF">2026-02-02T13:01:55Z</dcterms:created>
  <dcterms:modified xsi:type="dcterms:W3CDTF">2026-06-17T12:58:29Z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