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53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Bartolomeis A, Barone A, Vellucci L, et al. Linking inflammation, aberrant glutamate-dopamine interaction, and post-synaptic changes: translational relevance for schizophrenia and antipsychotic treatment: a systematic review. Mol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Neurobiol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2022; 59: 6460–6501.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Onwordi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EC. The synaptic hypothesis of schizophrenia version III: a master mechanism. Mol Psychiatry 2023; 28: 1843–1856.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Shatalina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E. 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Integrating the neurodevelopmental and dopamine hypotheses of schizophrenia and the role of cortical excitation-inhibition balance. Biol Psychiatry 2022; 92: 501–513.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Howes OD, Bukala BR, Beck K. Schizophrenia: from neurochemistry to circuits, symptoms and treatments. Nat Rev Neurol 2024; 20: 22–35.</a:t>
            </a:r>
          </a:p>
          <a:p>
            <a:pPr marL="0" indent="0">
              <a:buFont typeface="+mj-lt"/>
              <a:buNone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299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B6081-8DD4-01A3-C0B0-01954567B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7C78951-82EF-97BB-37A3-24F80E3D41E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5C7A19-EABD-2498-EC53-11F223806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Summary of aetiology and neurobiology of schizophrenia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5C8A9F-AD6F-110F-7CEA-3117749C902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noProof="0" dirty="0"/>
              <a:t>GABA=gamma-aminobutyric acid</a:t>
            </a:r>
          </a:p>
          <a:p>
            <a:r>
              <a:rPr lang="en-GB" noProof="0" dirty="0"/>
              <a:t>1. de Bartolomeis et al. Mol </a:t>
            </a:r>
            <a:r>
              <a:rPr lang="en-GB" noProof="0" dirty="0" err="1"/>
              <a:t>Neurobiol</a:t>
            </a:r>
            <a:r>
              <a:rPr lang="en-GB" noProof="0" dirty="0"/>
              <a:t> 2022;59:6460–6501; 2. Howes &amp; </a:t>
            </a:r>
            <a:r>
              <a:rPr lang="en-GB" noProof="0" dirty="0" err="1"/>
              <a:t>Onwordi</a:t>
            </a:r>
            <a:r>
              <a:rPr lang="en-GB" noProof="0" dirty="0"/>
              <a:t>. Mol Psychiatry 2023;28:1843–1856; 3. Howes &amp; </a:t>
            </a:r>
            <a:r>
              <a:rPr lang="en-GB" noProof="0" dirty="0" err="1"/>
              <a:t>Shatalina</a:t>
            </a:r>
            <a:r>
              <a:rPr lang="en-GB" noProof="0" dirty="0"/>
              <a:t>. </a:t>
            </a:r>
            <a:r>
              <a:rPr lang="en-GB" noProof="0" dirty="0" err="1"/>
              <a:t>Biol</a:t>
            </a:r>
            <a:r>
              <a:rPr lang="en-GB" noProof="0" dirty="0"/>
              <a:t> Psychiatry 2022;92:501–513; </a:t>
            </a:r>
            <a:br>
              <a:rPr lang="en-GB" noProof="0" dirty="0"/>
            </a:br>
            <a:r>
              <a:rPr lang="en-GB" noProof="0" dirty="0"/>
              <a:t>4. Howes et al. Nat Rev </a:t>
            </a:r>
            <a:r>
              <a:rPr lang="en-GB" noProof="0" dirty="0" err="1"/>
              <a:t>Neurol</a:t>
            </a:r>
            <a:r>
              <a:rPr lang="en-GB" noProof="0" dirty="0"/>
              <a:t> 2024;20:22–35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41222F7-7463-0CA4-C0AF-301E3D587794}"/>
              </a:ext>
            </a:extLst>
          </p:cNvPr>
          <p:cNvSpPr/>
          <p:nvPr/>
        </p:nvSpPr>
        <p:spPr>
          <a:xfrm>
            <a:off x="539749" y="1703784"/>
            <a:ext cx="10062661" cy="3450431"/>
          </a:xfrm>
          <a:prstGeom prst="roundRect">
            <a:avLst>
              <a:gd name="adj" fmla="val 11339"/>
            </a:avLst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lvl="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noProof="0" dirty="0"/>
              <a:t>A wide range of aetiological risk factors and neurobiological alterations have been linked to schizophrenia</a:t>
            </a:r>
            <a:r>
              <a:rPr lang="en-GB" baseline="30000" noProof="0" dirty="0"/>
              <a:t>1-3</a:t>
            </a:r>
            <a:endParaRPr lang="en-GB" noProof="0" dirty="0"/>
          </a:p>
          <a:p>
            <a:pPr marL="285750" lvl="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noProof="0" dirty="0"/>
              <a:t>Emerging integrative hypotheses suggest a sequential cascade, linking environmental and genetic risk factors to neurobiological abnormalities</a:t>
            </a:r>
            <a:r>
              <a:rPr lang="en-GB" baseline="30000" noProof="0" dirty="0"/>
              <a:t>1-3 </a:t>
            </a:r>
          </a:p>
          <a:p>
            <a:pPr marL="285750" lvl="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noProof="0" dirty="0"/>
              <a:t>Neurobiological abnormalities in cortical regions are proposed to dysregulate sub-cortical dopaminergic function, leading to psychosis</a:t>
            </a:r>
            <a:r>
              <a:rPr lang="en-GB" baseline="30000" noProof="0" dirty="0"/>
              <a:t>3,4</a:t>
            </a:r>
          </a:p>
          <a:p>
            <a:pPr marL="285750" lvl="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noProof="0" dirty="0"/>
              <a:t>Neurobiological abnormalities in cortical regions are proposed to underlie cognitive and negative symptoms</a:t>
            </a:r>
            <a:r>
              <a:rPr lang="en-GB" baseline="30000" noProof="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6676131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251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Summary of aetiology and neurobiology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46</cp:revision>
  <dcterms:created xsi:type="dcterms:W3CDTF">2026-02-02T13:01:55Z</dcterms:created>
  <dcterms:modified xsi:type="dcterms:W3CDTF">2026-06-17T12:58:40Z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