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76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5" d="100"/>
          <a:sy n="85" d="100"/>
        </p:scale>
        <p:origin x="948" y="90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Howes OD, Bukala BR, Beck K. Schizophrenia: from neurochemistry to circuits, symptoms and treatments. Nat Rev Neurol 2024; 20: 22–35.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Yang AC, Tsai SJ. New targets for schizophrenia treatment beyond the dopamine hypothesis. Int J Mol Sci 2017; 18: 1689.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Potkin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n-NO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SG, Kane JM, Correll CU,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al. The neurobiology of treatment-resistant schizophrenia: paths to antipsychotic resistance and a roadmap for future research. NPJ </a:t>
            </a:r>
            <a:r>
              <a:rPr lang="nl-NL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 2020; 6: 1.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779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D7CA4B-5E63-06EE-B093-EE1359EA37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Schizophrenia – Aetiology and neurobiology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ADF15-7F25-EE22-6E55-C86DD4276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Limitations of neurobiological models of schizophrenia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4852D5-D404-8B02-6C45-D84AD84E502A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789215" y="1432958"/>
            <a:ext cx="9213849" cy="4415215"/>
          </a:xfrm>
        </p:spPr>
        <p:txBody>
          <a:bodyPr/>
          <a:lstStyle/>
          <a:p>
            <a:pPr marL="723900" indent="-457200">
              <a:spcBef>
                <a:spcPts val="3000"/>
              </a:spcBef>
            </a:pPr>
            <a:r>
              <a:rPr lang="en-GB" sz="1800" dirty="0"/>
              <a:t>The relationship between specific neurobiological abnormalities and clinical symptoms is not fully understood</a:t>
            </a:r>
            <a:r>
              <a:rPr lang="en-GB" sz="1800" baseline="30000" dirty="0"/>
              <a:t>1</a:t>
            </a:r>
            <a:endParaRPr lang="en-GB" sz="1800" dirty="0"/>
          </a:p>
          <a:p>
            <a:pPr marL="723900" indent="-457200">
              <a:spcBef>
                <a:spcPts val="4200"/>
              </a:spcBef>
            </a:pPr>
            <a:r>
              <a:rPr lang="en-GB" sz="1800" dirty="0"/>
              <a:t>Evidence linking dopamine dysregulation to positive symptoms is strongest, but mechanisms underlying negative and cognitive symptoms are less clear</a:t>
            </a:r>
            <a:r>
              <a:rPr lang="en-US" altLang="en-US" sz="1800" baseline="30000" dirty="0"/>
              <a:t>1</a:t>
            </a:r>
            <a:endParaRPr lang="en-GB" sz="1800" baseline="30000" dirty="0"/>
          </a:p>
          <a:p>
            <a:pPr marL="723900" indent="-457200">
              <a:spcBef>
                <a:spcPts val="4800"/>
              </a:spcBef>
            </a:pPr>
            <a:r>
              <a:rPr lang="en-US" sz="1800" dirty="0"/>
              <a:t>Neurobiological abnormalities generally show high variability between cases, potentially contributing to the heterogeneity of schizophrenia</a:t>
            </a:r>
            <a:r>
              <a:rPr lang="en-US" sz="1800" baseline="30000" dirty="0"/>
              <a:t>2</a:t>
            </a:r>
            <a:endParaRPr lang="en-GB" sz="1800" baseline="30000" dirty="0"/>
          </a:p>
          <a:p>
            <a:pPr marL="723900" indent="-457200">
              <a:spcBef>
                <a:spcPts val="4800"/>
              </a:spcBef>
            </a:pPr>
            <a:r>
              <a:rPr lang="en-GB" sz="1800" dirty="0"/>
              <a:t>Different biological mechanisms may contribute to distinct clinical subtypes (e.g., </a:t>
            </a:r>
            <a:br>
              <a:rPr lang="en-GB" sz="1800" dirty="0"/>
            </a:br>
            <a:r>
              <a:rPr lang="en-GB" sz="1800" dirty="0"/>
              <a:t>treatment-resistant schizophrenia may involve non-dopaminergic pathways)</a:t>
            </a:r>
            <a:r>
              <a:rPr lang="en-US" sz="1800" baseline="30000" dirty="0"/>
              <a:t>3</a:t>
            </a:r>
            <a:endParaRPr lang="en-GB" sz="1800" baseline="300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5A3A6AF-D3B2-FCB3-B7B8-48016CEA44D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a-DK" dirty="0"/>
              <a:t>1. Howes et al. Nat Rev Neurol 2024;20:22–35; </a:t>
            </a:r>
            <a:r>
              <a:rPr lang="en-US" dirty="0"/>
              <a:t>2. Yang &amp; Tsai. Int J Mol Sci 2017;18:1689; 3. </a:t>
            </a:r>
            <a:r>
              <a:rPr lang="en-US" dirty="0" err="1"/>
              <a:t>Potkin</a:t>
            </a:r>
            <a:r>
              <a:rPr lang="en-US" dirty="0"/>
              <a:t> et al. NPJ </a:t>
            </a:r>
            <a:r>
              <a:rPr lang="nl-NL" dirty="0"/>
              <a:t>Schizophr 2020;6:1</a:t>
            </a:r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F9D995B-CC84-0D76-05D5-ACB567F27919}"/>
              </a:ext>
            </a:extLst>
          </p:cNvPr>
          <p:cNvCxnSpPr>
            <a:cxnSpLocks/>
          </p:cNvCxnSpPr>
          <p:nvPr/>
        </p:nvCxnSpPr>
        <p:spPr>
          <a:xfrm>
            <a:off x="891315" y="2022964"/>
            <a:ext cx="1" cy="2644946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82A1634-CB92-E64A-C9A3-60E15C7ADBB0}"/>
              </a:ext>
            </a:extLst>
          </p:cNvPr>
          <p:cNvGrpSpPr/>
          <p:nvPr/>
        </p:nvGrpSpPr>
        <p:grpSpPr>
          <a:xfrm>
            <a:off x="449745" y="3516349"/>
            <a:ext cx="879418" cy="879418"/>
            <a:chOff x="479813" y="3098634"/>
            <a:chExt cx="879418" cy="87941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2E3204C-46D5-65F9-08B8-EE469A258BF5}"/>
                </a:ext>
              </a:extLst>
            </p:cNvPr>
            <p:cNvSpPr/>
            <p:nvPr/>
          </p:nvSpPr>
          <p:spPr>
            <a:xfrm>
              <a:off x="479813" y="3098634"/>
              <a:ext cx="879418" cy="879418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2225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13" name="Graphic 12" descr="Brain with solid fill">
              <a:extLst>
                <a:ext uri="{FF2B5EF4-FFF2-40B4-BE49-F238E27FC236}">
                  <a16:creationId xmlns:a16="http://schemas.microsoft.com/office/drawing/2014/main" id="{5F2A02AE-0F30-5FF1-DBDE-FCFEF7D6300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11384" y="3112729"/>
              <a:ext cx="797499" cy="797499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8AF58A2-98BC-4B2C-8CEC-45E56372D472}"/>
              </a:ext>
            </a:extLst>
          </p:cNvPr>
          <p:cNvGrpSpPr/>
          <p:nvPr/>
        </p:nvGrpSpPr>
        <p:grpSpPr>
          <a:xfrm>
            <a:off x="479813" y="4619387"/>
            <a:ext cx="879418" cy="879418"/>
            <a:chOff x="479813" y="4004564"/>
            <a:chExt cx="879418" cy="87941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3E7190D-56EA-4CD6-5AC8-6CC17427BDF7}"/>
                </a:ext>
              </a:extLst>
            </p:cNvPr>
            <p:cNvSpPr/>
            <p:nvPr/>
          </p:nvSpPr>
          <p:spPr>
            <a:xfrm>
              <a:off x="479813" y="4004564"/>
              <a:ext cx="879418" cy="879418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2225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15" name="Graphic 14" descr="Venn diagram with solid fill">
              <a:extLst>
                <a:ext uri="{FF2B5EF4-FFF2-40B4-BE49-F238E27FC236}">
                  <a16:creationId xmlns:a16="http://schemas.microsoft.com/office/drawing/2014/main" id="{1DF35C55-91FD-4F53-89A4-D1F5C382964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3094" y="4022596"/>
              <a:ext cx="767118" cy="767118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505D38A-69F7-3216-3F71-86D8A2E45A24}"/>
              </a:ext>
            </a:extLst>
          </p:cNvPr>
          <p:cNvGrpSpPr/>
          <p:nvPr/>
        </p:nvGrpSpPr>
        <p:grpSpPr>
          <a:xfrm>
            <a:off x="479813" y="1310271"/>
            <a:ext cx="879418" cy="879418"/>
            <a:chOff x="479813" y="1326050"/>
            <a:chExt cx="879418" cy="879418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13925D1-B79C-79B1-244D-107F3A163A8C}"/>
                </a:ext>
              </a:extLst>
            </p:cNvPr>
            <p:cNvSpPr/>
            <p:nvPr/>
          </p:nvSpPr>
          <p:spPr>
            <a:xfrm>
              <a:off x="479813" y="1326050"/>
              <a:ext cx="879418" cy="879418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2225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18" name="Graphic 17" descr="Branching diagram with solid fill">
              <a:extLst>
                <a:ext uri="{FF2B5EF4-FFF2-40B4-BE49-F238E27FC236}">
                  <a16:creationId xmlns:a16="http://schemas.microsoft.com/office/drawing/2014/main" id="{FFFC747B-2169-A8EB-B1A9-D3C02EBE934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5890" y="1401091"/>
              <a:ext cx="707970" cy="70797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A162667-2CA4-CEB6-96F0-B5239634C0BF}"/>
              </a:ext>
            </a:extLst>
          </p:cNvPr>
          <p:cNvGrpSpPr/>
          <p:nvPr/>
        </p:nvGrpSpPr>
        <p:grpSpPr>
          <a:xfrm>
            <a:off x="449745" y="2413310"/>
            <a:ext cx="879418" cy="879418"/>
            <a:chOff x="479813" y="2202469"/>
            <a:chExt cx="879418" cy="87941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27D5E53-1F1C-FA19-A428-30A14C9235E6}"/>
                </a:ext>
              </a:extLst>
            </p:cNvPr>
            <p:cNvSpPr/>
            <p:nvPr/>
          </p:nvSpPr>
          <p:spPr>
            <a:xfrm>
              <a:off x="479813" y="2202469"/>
              <a:ext cx="879418" cy="879418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2225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20" name="Graphic 19" descr="Blog with solid fill">
              <a:extLst>
                <a:ext uri="{FF2B5EF4-FFF2-40B4-BE49-F238E27FC236}">
                  <a16:creationId xmlns:a16="http://schemas.microsoft.com/office/drawing/2014/main" id="{A4BA60EE-6657-E1A4-ED6F-C615969F5F4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0932" y="2301896"/>
              <a:ext cx="617045" cy="6170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8668262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Props1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211</Words>
  <Application>Microsoft Office PowerPoint</Application>
  <PresentationFormat>Widescreen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Limitations of neurobiological models of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47</cp:revision>
  <dcterms:created xsi:type="dcterms:W3CDTF">2026-02-02T13:01:55Z</dcterms:created>
  <dcterms:modified xsi:type="dcterms:W3CDTF">2026-06-17T12:58:51Z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