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054" r:id="rId5"/>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75" userDrawn="1">
          <p15:clr>
            <a:srgbClr val="A4A3A4"/>
          </p15:clr>
        </p15:guide>
        <p15:guide id="2" pos="438" userDrawn="1">
          <p15:clr>
            <a:srgbClr val="A4A3A4"/>
          </p15:clr>
        </p15:guide>
        <p15:guide id="3" pos="4135" userDrawn="1">
          <p15:clr>
            <a:srgbClr val="A4A3A4"/>
          </p15:clr>
        </p15:guide>
        <p15:guide id="4" orient="horz" pos="3884" userDrawn="1">
          <p15:clr>
            <a:srgbClr val="A4A3A4"/>
          </p15:clr>
        </p15:guide>
      </p15:sldGuideLst>
    </p:ext>
    <p:ext uri="{2D200454-40CA-4A62-9FC3-DE9A4176ACB9}">
      <p15:notesGuideLst xmlns:p15="http://schemas.microsoft.com/office/powerpoint/2012/main">
        <p15:guide id="1" orient="horz" pos="3113"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79B62A-1C92-1318-9C0A-A485E2FEF9AC}" name="Fact check" initials="HR" userId="Fact check" providerId="None"/>
  <p188:author id="{A650F12B-C64C-074B-07F6-F48D2265D014}" name="Christoph U. Correll" initials="CC" userId="eaee6724343eddb1" providerId="Windows Live"/>
  <p188:author id="{2603504C-8229-3E72-ADBC-A0BF5ABA7EB1}" name="Fact checker" initials="HR" userId="Fact checker" providerId="None"/>
  <p188:author id="{9EDD3256-833C-7611-5AA1-CFED9C4E1EEF}" name="MichelleSeddon" initials="MS" userId="MichelleSeddon" providerId="None"/>
  <p188:author id="{C07A505D-5E7E-6BEB-4195-801D42364FA7}" name="Ceren Akdeniz Vogt" initials="CA" userId="S::cak@lundbeckfonden.com::6291f9b8-8487-4396-8769-615d243e0f4b" providerId="AD"/>
  <p188:author id="{46555C6D-31EC-DA99-61B5-C6F6A324EF99}" name="Fact Check" initials="FC" userId="Fact Check" providerId="None"/>
  <p188:author id="{C8911B80-9C65-8D61-72BF-E1ED915E10FA}" name="Mel Ward" initials="MW" userId="Mel Ward" providerId="None"/>
  <p188:author id="{4EE41886-2B80-BDDB-D5E7-536828E472A2}" name="Medical writer" initials="HR" userId="Medical writer" providerId="None"/>
  <p188:author id="{8EBDF5A9-C4BC-A8A8-CDF6-CD616BF5A6CC}" name="Lucy Helas" initials="LH" userId="Lucy Helas"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D5B242D9-7732-7ED9-DC1A-A475694745F4}" name="Howes, Oliver" initials="HO" userId="S::OHowes@slam.nhs.uk::f5524392-c65a-4c1a-88c5-205fd2f35f4d" providerId="AD"/>
  <p188:author id="{B832B1DC-702B-2076-34F6-ABE5906ECE9E}" name="Sarah Ramsden" initials="SR" userId="Sarah Ramsden" providerId="None"/>
  <p188:author id="{FFE47EE6-A2F0-13A5-8EE8-3661DB1849A6}" name="Medical Writer" initials="MW" userId="Medical Writ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1A01"/>
    <a:srgbClr val="769DBD"/>
    <a:srgbClr val="FFFFFF"/>
    <a:srgbClr val="A5BDD3"/>
    <a:srgbClr val="1A1A17"/>
    <a:srgbClr val="6A8F7F"/>
    <a:srgbClr val="FFF4EB"/>
    <a:srgbClr val="EBF0EE"/>
    <a:srgbClr val="EAEDF2"/>
    <a:srgbClr val="D9D1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127" autoAdjust="0"/>
  </p:normalViewPr>
  <p:slideViewPr>
    <p:cSldViewPr snapToGrid="0">
      <p:cViewPr varScale="1">
        <p:scale>
          <a:sx n="85" d="100"/>
          <a:sy n="85" d="100"/>
        </p:scale>
        <p:origin x="948" y="90"/>
      </p:cViewPr>
      <p:guideLst>
        <p:guide orient="horz" pos="3475"/>
        <p:guide pos="438"/>
        <p:guide pos="4135"/>
        <p:guide orient="horz" pos="3884"/>
      </p:guideLst>
    </p:cSldViewPr>
  </p:slideViewPr>
  <p:notesTextViewPr>
    <p:cViewPr>
      <p:scale>
        <a:sx n="1" d="1"/>
        <a:sy n="1" d="1"/>
      </p:scale>
      <p:origin x="0" y="0"/>
    </p:cViewPr>
  </p:notesTextViewPr>
  <p:notesViewPr>
    <p:cSldViewPr snapToGrid="0">
      <p:cViewPr>
        <p:scale>
          <a:sx n="100" d="100"/>
          <a:sy n="100" d="100"/>
        </p:scale>
        <p:origin x="3570" y="-450"/>
      </p:cViewPr>
      <p:guideLst>
        <p:guide orient="horz" pos="3113"/>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17/06/2026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a:t>
            </a:fld>
            <a:endParaRPr lang="en-GB"/>
          </a:p>
        </p:txBody>
      </p:sp>
    </p:spTree>
    <p:extLst>
      <p:ext uri="{BB962C8B-B14F-4D97-AF65-F5344CB8AC3E}">
        <p14:creationId xmlns:p14="http://schemas.microsoft.com/office/powerpoint/2010/main" val="16523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masterslides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C0820-26B1-2DAF-0885-F55AAB5722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AE45DE-EF53-8809-83D6-096C8839B1D9}"/>
              </a:ext>
            </a:extLst>
          </p:cNvPr>
          <p:cNvSpPr>
            <a:spLocks noGrp="1"/>
          </p:cNvSpPr>
          <p:nvPr>
            <p:ph type="body" sz="quarter" idx="17"/>
          </p:nvPr>
        </p:nvSpPr>
        <p:spPr/>
        <p:txBody>
          <a:bodyPr/>
          <a:lstStyle/>
          <a:p>
            <a:r>
              <a:rPr lang="en-GB" dirty="0"/>
              <a:t>Schizophrenia – Aetiology and neurobiology </a:t>
            </a:r>
          </a:p>
        </p:txBody>
      </p:sp>
      <p:sp>
        <p:nvSpPr>
          <p:cNvPr id="3" name="Title 2">
            <a:extLst>
              <a:ext uri="{FF2B5EF4-FFF2-40B4-BE49-F238E27FC236}">
                <a16:creationId xmlns:a16="http://schemas.microsoft.com/office/drawing/2014/main" id="{6B4F75D7-0C57-F64F-AFCC-AF67602CFF12}"/>
              </a:ext>
            </a:extLst>
          </p:cNvPr>
          <p:cNvSpPr>
            <a:spLocks noGrp="1"/>
          </p:cNvSpPr>
          <p:nvPr>
            <p:ph type="title"/>
          </p:nvPr>
        </p:nvSpPr>
        <p:spPr/>
        <p:txBody>
          <a:bodyPr/>
          <a:lstStyle/>
          <a:p>
            <a:r>
              <a:rPr lang="en-US" dirty="0"/>
              <a:t>Summary slide</a:t>
            </a:r>
            <a:endParaRPr lang="en-GB" dirty="0"/>
          </a:p>
        </p:txBody>
      </p:sp>
      <p:sp>
        <p:nvSpPr>
          <p:cNvPr id="4" name="Content Placeholder 3">
            <a:extLst>
              <a:ext uri="{FF2B5EF4-FFF2-40B4-BE49-F238E27FC236}">
                <a16:creationId xmlns:a16="http://schemas.microsoft.com/office/drawing/2014/main" id="{373F3725-35E6-77AF-08A8-E65D316EE19C}"/>
              </a:ext>
            </a:extLst>
          </p:cNvPr>
          <p:cNvSpPr>
            <a:spLocks noGrp="1"/>
          </p:cNvSpPr>
          <p:nvPr>
            <p:ph idx="19"/>
          </p:nvPr>
        </p:nvSpPr>
        <p:spPr>
          <a:xfrm>
            <a:off x="539750" y="1416787"/>
            <a:ext cx="11110913" cy="632526"/>
          </a:xfrm>
          <a:prstGeom prst="roundRect">
            <a:avLst>
              <a:gd name="adj" fmla="val 7607"/>
            </a:avLst>
          </a:prstGeom>
          <a:solidFill>
            <a:schemeClr val="accent3">
              <a:lumMod val="20000"/>
              <a:lumOff val="80000"/>
            </a:schemeClr>
          </a:solidFill>
        </p:spPr>
        <p:txBody>
          <a:bodyPr lIns="72000"/>
          <a:lstStyle/>
          <a:p>
            <a:pPr marL="0" indent="0">
              <a:buNone/>
            </a:pPr>
            <a:r>
              <a:rPr lang="en-US" sz="1800"/>
              <a:t>Schizophrenia arises from interacting genetic and environmental risk factors, acting across neurodevelopment and throughout life</a:t>
            </a:r>
          </a:p>
        </p:txBody>
      </p:sp>
      <p:sp>
        <p:nvSpPr>
          <p:cNvPr id="5" name="Text Placeholder 4">
            <a:extLst>
              <a:ext uri="{FF2B5EF4-FFF2-40B4-BE49-F238E27FC236}">
                <a16:creationId xmlns:a16="http://schemas.microsoft.com/office/drawing/2014/main" id="{CC6B3B74-AD7A-6F95-AF00-EC9480E00DCB}"/>
              </a:ext>
            </a:extLst>
          </p:cNvPr>
          <p:cNvSpPr>
            <a:spLocks noGrp="1"/>
          </p:cNvSpPr>
          <p:nvPr>
            <p:ph type="body" sz="quarter" idx="18"/>
          </p:nvPr>
        </p:nvSpPr>
        <p:spPr/>
        <p:txBody>
          <a:bodyPr/>
          <a:lstStyle/>
          <a:p>
            <a:endParaRPr lang="en-GB"/>
          </a:p>
        </p:txBody>
      </p:sp>
      <p:sp>
        <p:nvSpPr>
          <p:cNvPr id="12" name="Content Placeholder 3">
            <a:extLst>
              <a:ext uri="{FF2B5EF4-FFF2-40B4-BE49-F238E27FC236}">
                <a16:creationId xmlns:a16="http://schemas.microsoft.com/office/drawing/2014/main" id="{50BF77AB-073B-896E-7E7F-CE3BEBB2E1F8}"/>
              </a:ext>
            </a:extLst>
          </p:cNvPr>
          <p:cNvSpPr txBox="1">
            <a:spLocks/>
          </p:cNvSpPr>
          <p:nvPr/>
        </p:nvSpPr>
        <p:spPr>
          <a:xfrm>
            <a:off x="539750" y="2131273"/>
            <a:ext cx="11110913" cy="632526"/>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t>Genetic liability is substantial, driven by many common low-penetrance variants of small effect and rarer, high‑penetrance variants, but genetics alone is not deterministic</a:t>
            </a:r>
          </a:p>
        </p:txBody>
      </p:sp>
      <p:sp>
        <p:nvSpPr>
          <p:cNvPr id="13" name="Content Placeholder 3">
            <a:extLst>
              <a:ext uri="{FF2B5EF4-FFF2-40B4-BE49-F238E27FC236}">
                <a16:creationId xmlns:a16="http://schemas.microsoft.com/office/drawing/2014/main" id="{EF0D06E3-90F9-FCD5-F1CC-3C9C9FF21917}"/>
              </a:ext>
            </a:extLst>
          </p:cNvPr>
          <p:cNvSpPr txBox="1">
            <a:spLocks/>
          </p:cNvSpPr>
          <p:nvPr/>
        </p:nvSpPr>
        <p:spPr>
          <a:xfrm>
            <a:off x="539748" y="2845759"/>
            <a:ext cx="11110913" cy="632526"/>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t>Environmental exposures increase risk, including early neurodevelopmental adversity, psychosocial stress, migration, and substance use (such as cannabis or stimulants)</a:t>
            </a:r>
          </a:p>
        </p:txBody>
      </p:sp>
      <p:sp>
        <p:nvSpPr>
          <p:cNvPr id="14" name="Content Placeholder 3">
            <a:extLst>
              <a:ext uri="{FF2B5EF4-FFF2-40B4-BE49-F238E27FC236}">
                <a16:creationId xmlns:a16="http://schemas.microsoft.com/office/drawing/2014/main" id="{B8C4DBDE-5B6A-F7F9-2AA7-DB6D1E2F50A1}"/>
              </a:ext>
            </a:extLst>
          </p:cNvPr>
          <p:cNvSpPr txBox="1">
            <a:spLocks/>
          </p:cNvSpPr>
          <p:nvPr/>
        </p:nvSpPr>
        <p:spPr>
          <a:xfrm>
            <a:off x="539748" y="3560245"/>
            <a:ext cx="11110915" cy="632526"/>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t>Brain differences are evident before and after psychosis onset, affecting distributed cortical and subcortical networks involved in cognition, salience, and </a:t>
            </a:r>
            <a:r>
              <a:rPr lang="en-US" sz="1800" err="1"/>
              <a:t>behaviour</a:t>
            </a:r>
            <a:endParaRPr lang="en-US" sz="1800"/>
          </a:p>
        </p:txBody>
      </p:sp>
      <p:sp>
        <p:nvSpPr>
          <p:cNvPr id="15" name="Content Placeholder 3">
            <a:extLst>
              <a:ext uri="{FF2B5EF4-FFF2-40B4-BE49-F238E27FC236}">
                <a16:creationId xmlns:a16="http://schemas.microsoft.com/office/drawing/2014/main" id="{9F20D5E1-06B2-F1FF-7DAC-9462D9A9E36B}"/>
              </a:ext>
            </a:extLst>
          </p:cNvPr>
          <p:cNvSpPr txBox="1">
            <a:spLocks/>
          </p:cNvSpPr>
          <p:nvPr/>
        </p:nvSpPr>
        <p:spPr>
          <a:xfrm>
            <a:off x="539748" y="4274731"/>
            <a:ext cx="11110913" cy="900000"/>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Neurobiological models converge on dopaminergic dysfunction, likely shaped by upstream abnormalities in other neurotransmitter systems such as glutamatergic, GABAergic, serotonergic, and muscarinic systems, potentially with additional contributions from synaptic and immune processes</a:t>
            </a:r>
            <a:endParaRPr lang="en-GB" sz="1800" dirty="0"/>
          </a:p>
        </p:txBody>
      </p:sp>
      <p:sp>
        <p:nvSpPr>
          <p:cNvPr id="7" name="Content Placeholder 3">
            <a:extLst>
              <a:ext uri="{FF2B5EF4-FFF2-40B4-BE49-F238E27FC236}">
                <a16:creationId xmlns:a16="http://schemas.microsoft.com/office/drawing/2014/main" id="{2997D6DC-4C71-2D72-2A06-7EBAF2A30A2F}"/>
              </a:ext>
            </a:extLst>
          </p:cNvPr>
          <p:cNvSpPr txBox="1">
            <a:spLocks/>
          </p:cNvSpPr>
          <p:nvPr/>
        </p:nvSpPr>
        <p:spPr>
          <a:xfrm>
            <a:off x="539750" y="5256689"/>
            <a:ext cx="11110913" cy="632526"/>
          </a:xfrm>
          <a:prstGeom prst="roundRect">
            <a:avLst>
              <a:gd name="adj" fmla="val 7607"/>
            </a:avLst>
          </a:prstGeom>
          <a:solidFill>
            <a:schemeClr val="accent3">
              <a:lumMod val="20000"/>
              <a:lumOff val="80000"/>
            </a:schemeClr>
          </a:solidFill>
        </p:spPr>
        <p:txBody>
          <a:bodyPr vert="horz" lIns="72000" tIns="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t>There are limitations in understanding of the neurobiology of schizophrenia and, given the heterogeneity in the disorder, it is unlikely one model explains all cases</a:t>
            </a:r>
          </a:p>
        </p:txBody>
      </p:sp>
    </p:spTree>
    <p:extLst>
      <p:ext uri="{BB962C8B-B14F-4D97-AF65-F5344CB8AC3E}">
        <p14:creationId xmlns:p14="http://schemas.microsoft.com/office/powerpoint/2010/main" val="2485507339"/>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E9F05-DA2D-4B16-9965-37043D7D9979}">
  <ds:schemaRefs>
    <ds:schemaRef ds:uri="28627d7c-4416-4bc1-86cf-ca6c3a42a8f2"/>
    <ds:schemaRef ds:uri="http://schemas.microsoft.com/office/2006/documentManagement/types"/>
    <ds:schemaRef ds:uri="08562aa6-c0ad-4fb9-8a82-15409d3a28b4"/>
    <ds:schemaRef ds:uri="http://purl.org/dc/elements/1.1/"/>
    <ds:schemaRef ds:uri="http://schemas.microsoft.com/office/infopath/2007/PartnerControls"/>
    <ds:schemaRef ds:uri="http://www.w3.org/XML/1998/namespace"/>
    <ds:schemaRef ds:uri="http://purl.org/dc/dcmitype/"/>
    <ds:schemaRef ds:uri="http://purl.org/dc/terms/"/>
    <ds:schemaRef ds:uri="http://schemas.microsoft.com/office/2006/metadata/properties"/>
    <ds:schemaRef ds:uri="http://schemas.openxmlformats.org/package/2006/metadata/core-properties"/>
  </ds:schemaRefs>
</ds:datastoreItem>
</file>

<file path=customXml/itemProps2.xml><?xml version="1.0" encoding="utf-8"?>
<ds:datastoreItem xmlns:ds="http://schemas.openxmlformats.org/officeDocument/2006/customXml" ds:itemID="{25F13BCB-152C-4A41-BD22-C618A7768634}">
  <ds:schemaRefs>
    <ds:schemaRef ds:uri="08562aa6-c0ad-4fb9-8a82-15409d3a28b4"/>
    <ds:schemaRef ds:uri="28627d7c-4416-4bc1-86cf-ca6c3a42a8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179A87D-6E65-4547-B410-F385D8934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168</TotalTime>
  <Words>165</Words>
  <Application>Microsoft Office PowerPoint</Application>
  <PresentationFormat>Widescreen</PresentationFormat>
  <Paragraphs>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Times New Roman</vt:lpstr>
      <vt:lpstr>Neurotorium - PowerPoint-Skabelon - 2022-01-28</vt:lpstr>
      <vt:lpstr>Summary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48</cp:revision>
  <dcterms:created xsi:type="dcterms:W3CDTF">2026-02-02T13:01:55Z</dcterms:created>
  <dcterms:modified xsi:type="dcterms:W3CDTF">2026-06-17T12:59:01Z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ies>
</file>