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9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25188887597346"/>
          <c:y val="4.4631766348144489E-2"/>
          <c:w val="0.57569065054825841"/>
          <c:h val="0.901766145836845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AFB-41CC-980D-1347D08F92E6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FB-41CC-980D-1347D08F92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AFB-41CC-980D-1347D08F92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AFB-41CC-980D-1347D08F92E6}"/>
              </c:ext>
            </c:extLst>
          </c:dPt>
          <c:cat>
            <c:strRef>
              <c:f>Sheet1!$A$2:$A$5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FB-41CC-980D-1347D08F92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AFB-41CC-980D-1347D08F92E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AFB-41CC-980D-1347D08F92E6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DAFB-41CC-980D-1347D08F92E6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DAFB-41CC-980D-1347D08F92E6}"/>
              </c:ext>
            </c:extLst>
          </c:dPt>
          <c:cat>
            <c:strRef>
              <c:f>Sheet1!$A$2:$A$5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1-DAFB-41CC-980D-1347D08F9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3-DAFB-41CC-980D-1347D08F92E6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5-DAFB-41CC-980D-1347D08F92E6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7-DAFB-41CC-980D-1347D08F92E6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9-DAFB-41CC-980D-1347D08F92E6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1"/>
                      <c:pt idx="0">
                        <c:v>Category 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A-DAFB-41CC-980D-1347D08F92E6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25188887597346"/>
          <c:y val="4.4631766348144489E-2"/>
          <c:w val="0.57569065054825841"/>
          <c:h val="0.901766145836845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BE-4CB6-8EE0-74CE39CAE3F2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BE-4CB6-8EE0-74CE39CAE3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5BE-4CB6-8EE0-74CE39CAE3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BE-4CB6-8EE0-74CE39CAE3F2}"/>
              </c:ext>
            </c:extLst>
          </c:dPt>
          <c:cat>
            <c:strRef>
              <c:f>Sheet1!$A$2:$A$5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BE-4CB6-8EE0-74CE39CAE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35BE-4CB6-8EE0-74CE39CAE3F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5BE-4CB6-8EE0-74CE39CAE3F2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35BE-4CB6-8EE0-74CE39CAE3F2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35BE-4CB6-8EE0-74CE39CAE3F2}"/>
              </c:ext>
            </c:extLst>
          </c:dPt>
          <c:cat>
            <c:strRef>
              <c:f>Sheet1!$A$2:$A$5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1-35BE-4CB6-8EE0-74CE39CAE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3-35BE-4CB6-8EE0-74CE39CAE3F2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5-35BE-4CB6-8EE0-74CE39CAE3F2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7-35BE-4CB6-8EE0-74CE39CAE3F2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9-35BE-4CB6-8EE0-74CE39CAE3F2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1"/>
                      <c:pt idx="0">
                        <c:v>Category 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A-35BE-4CB6-8EE0-74CE39CAE3F2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927" y="4778722"/>
            <a:ext cx="5439410" cy="481847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Differences between heritability estimates and concordance rates arise due to heritability and concordance rates capturing different aspects of genetic contribution to schizophrenia risk, with heritability reflecting population-level variance in risk and concordance reflecting the likelihood of co-occurrence within individuals.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large concordance study by Hilker et al., which followed more than 30,000 pairs of twins, the researchers also examined factors that might influence differences in risk within twin pairs.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was found that early onset of schizophrenia in one twin was a risk factor of the second twin developing schizophrenia as well. This suggests that early‑onset schizophrenia may have a stronger genetic component of risk than other subtypes of schizophrenia.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Overall, these results demonstrate that there is a high genetic component to the risk of developing schizophrenia; however, vulnerability to the illness is not solely genetic.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4,5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McCutcheon RA, Reis Marques T, Howes, OD. Schizophrenia-an overview. JAMA Psychiatry 2020; 77: 201–210.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Leucht S, </a:t>
            </a:r>
            <a:r>
              <a:rPr lang="en-GB" sz="10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Siafis</a:t>
            </a: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McGrath JJ, et al. Schizophrenia. Nat Rev Dis Primers 2025; 11: 83.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Hallmayer</a:t>
            </a:r>
            <a:r>
              <a:rPr lang="en-US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J. The epidemiology of the genetic liability for schizophrenia. Aust N Z J Psychiatry 2000; 34 Suppl: S47</a:t>
            </a: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S57.</a:t>
            </a:r>
            <a:endParaRPr lang="en-GB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da-DK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Hilker R, Helenius D, Fagerlund B, et al.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an early age at illness onset in schizophrenia associated with increased genetic susceptibility? Analysis of data from the nationwide Danish twin register. </a:t>
            </a:r>
            <a:r>
              <a:rPr lang="da-DK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EBioMedicine 2017; 18: 320–326.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Hilker R, Helenius D, Fagerlund B, et al.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Heritability of schizophrenia and schizophrenia spectrum based on the nationwide Danish twin register.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Psychiatry 2018; 83: 492–498.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04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chart" Target="../charts/chart1.xml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chart" Target="../charts/chart2.xml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67CA9-0B73-0BAE-6780-598E3D18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550CDFD-041D-34EA-111A-B7275DDB005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7113994" cy="4415215"/>
          </a:xfrm>
        </p:spPr>
        <p:txBody>
          <a:bodyPr/>
          <a:lstStyle/>
          <a:p>
            <a:pPr marL="717550" indent="-447675"/>
            <a:r>
              <a:rPr lang="en-US" dirty="0"/>
              <a:t>G</a:t>
            </a:r>
            <a:r>
              <a:rPr lang="en-GB" dirty="0" err="1"/>
              <a:t>enetic</a:t>
            </a:r>
            <a:r>
              <a:rPr lang="en-GB" dirty="0"/>
              <a:t> factors are a major contributor to the </a:t>
            </a:r>
            <a:r>
              <a:rPr lang="en-GB" b="1" dirty="0"/>
              <a:t>risk of developing schizophrenia</a:t>
            </a:r>
            <a:r>
              <a:rPr lang="en-US" dirty="0"/>
              <a:t>, which </a:t>
            </a:r>
            <a:r>
              <a:rPr lang="en-US" b="1" dirty="0"/>
              <a:t>increases with the level of genetic relatedness </a:t>
            </a:r>
            <a:r>
              <a:rPr lang="en-US" dirty="0"/>
              <a:t>of family member with the condition, i.e., the risk is highest for an individual with a monozygotic (identical) twin with schizophrenia, followed by a dizygotic (non-identical) twin, and then other relatives</a:t>
            </a:r>
            <a:r>
              <a:rPr lang="en-US" baseline="30000" dirty="0"/>
              <a:t>1-3 </a:t>
            </a:r>
          </a:p>
          <a:p>
            <a:pPr marL="717550" indent="-447675"/>
            <a:r>
              <a:rPr lang="en-US" dirty="0"/>
              <a:t>Heritability estimates indicate that approximately </a:t>
            </a:r>
            <a:r>
              <a:rPr lang="en-US" b="1" dirty="0"/>
              <a:t>80% of the population-level variance in schizophrenia risk is related to genetic differences</a:t>
            </a:r>
            <a:r>
              <a:rPr lang="en-US" baseline="30000" dirty="0"/>
              <a:t>1,2</a:t>
            </a:r>
          </a:p>
          <a:p>
            <a:pPr marL="717550" indent="-447675"/>
            <a:r>
              <a:rPr lang="en-US" dirty="0"/>
              <a:t>Twin studies often report concordance rates, which describe the probability of both twins being affected if one twin has schizophrenia</a:t>
            </a:r>
            <a:r>
              <a:rPr lang="en-US" baseline="30000" dirty="0"/>
              <a:t>3</a:t>
            </a:r>
          </a:p>
          <a:p>
            <a:pPr marL="717550" indent="-447675"/>
            <a:r>
              <a:rPr lang="en-US" dirty="0"/>
              <a:t>Even with strong genetic influence, monozygotic twins are often not concordant, which may reflect the influence of other factors such as </a:t>
            </a:r>
            <a:r>
              <a:rPr lang="en-US" b="1" dirty="0"/>
              <a:t>environmental factors </a:t>
            </a:r>
            <a:r>
              <a:rPr lang="en-US" dirty="0"/>
              <a:t>or </a:t>
            </a:r>
            <a:r>
              <a:rPr lang="en-US" b="1" dirty="0"/>
              <a:t>individual differences </a:t>
            </a:r>
            <a:r>
              <a:rPr lang="en-US" dirty="0"/>
              <a:t>in meeting </a:t>
            </a:r>
            <a:r>
              <a:rPr lang="en-US" b="1" dirty="0"/>
              <a:t>diagnostic thresholds</a:t>
            </a:r>
            <a:r>
              <a:rPr lang="en-US" baseline="30000" dirty="0"/>
              <a:t>3,4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6ABBF-FF88-6B61-A82F-9F1CDE144E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Schizophrenia – </a:t>
            </a:r>
            <a:r>
              <a:rPr lang="en-US" dirty="0" err="1"/>
              <a:t>Aetiology</a:t>
            </a:r>
            <a:r>
              <a:rPr lang="en-US" dirty="0"/>
              <a:t> and neurobiology 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185DBB-BC6D-C840-52BC-2E6BB8CD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heritability of schizophrenia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276D58-2F1A-227C-7DC0-DDCDAC3CFE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1. McCutcheon et al. JAMA Psychiatry 2020;77:201‒210; 2. Leucht et al. Nat Rev Dis Primers 2025;11:83; 3. </a:t>
            </a:r>
            <a:r>
              <a:rPr lang="pl-PL"/>
              <a:t>Hallmayer. Aust N Z J Psychiatry 2000</a:t>
            </a:r>
            <a:r>
              <a:rPr lang="en-US"/>
              <a:t>; 34 Suppl:S47‒55; </a:t>
            </a:r>
            <a:br>
              <a:rPr lang="en-US"/>
            </a:br>
            <a:r>
              <a:rPr lang="en-US"/>
              <a:t>4.</a:t>
            </a:r>
            <a:r>
              <a:rPr lang="da-DK"/>
              <a:t> Hilker et al. Biol Psychiatry 2018;83:492–498; 5. Hilker et al. EBioMedicine 2017;18:320–326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55BD63-65A8-BC0C-3DDB-ABF2BD36BE28}"/>
              </a:ext>
            </a:extLst>
          </p:cNvPr>
          <p:cNvCxnSpPr>
            <a:cxnSpLocks/>
            <a:stCxn id="9" idx="4"/>
            <a:endCxn id="7" idx="0"/>
          </p:cNvCxnSpPr>
          <p:nvPr/>
        </p:nvCxnSpPr>
        <p:spPr>
          <a:xfrm>
            <a:off x="794931" y="2108917"/>
            <a:ext cx="0" cy="2728306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2432B51A-FB72-E9D4-7E69-23BE94880136}"/>
              </a:ext>
            </a:extLst>
          </p:cNvPr>
          <p:cNvSpPr/>
          <p:nvPr/>
        </p:nvSpPr>
        <p:spPr>
          <a:xfrm>
            <a:off x="456531" y="1432117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08F8BB22-76B2-429B-E7CE-14D7472A9AC7}"/>
              </a:ext>
            </a:extLst>
          </p:cNvPr>
          <p:cNvSpPr/>
          <p:nvPr/>
        </p:nvSpPr>
        <p:spPr>
          <a:xfrm>
            <a:off x="7958194" y="1409700"/>
            <a:ext cx="3594681" cy="1665523"/>
          </a:xfrm>
          <a:prstGeom prst="round2SameRect">
            <a:avLst>
              <a:gd name="adj1" fmla="val 18200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27C910-2C2E-3A8D-09FB-7A3B41800659}"/>
              </a:ext>
            </a:extLst>
          </p:cNvPr>
          <p:cNvSpPr txBox="1"/>
          <p:nvPr/>
        </p:nvSpPr>
        <p:spPr>
          <a:xfrm>
            <a:off x="7978850" y="1521193"/>
            <a:ext cx="3559759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large concordance study followed &gt;30,000 pairs of twins and monitored development of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schizophrenia</a:t>
            </a:r>
            <a:r>
              <a:rPr kumimoji="0" lang="en-US" sz="1600" b="0" i="0" u="none" strike="noStrike" kern="1200" cap="none" spc="0" normalizeH="0" baseline="30000" noProof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4,5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>
                <a:solidFill>
                  <a:srgbClr val="3F1A01"/>
                </a:solidFill>
              </a:rPr>
              <a:t>The concordance rates were:</a:t>
            </a:r>
            <a:r>
              <a:rPr lang="en-US" sz="1600" baseline="30000">
                <a:solidFill>
                  <a:srgbClr val="3F1A01"/>
                </a:solidFill>
              </a:rPr>
              <a:t>4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B379161-3A95-7EFA-CC00-2BBF20351FA1}"/>
              </a:ext>
            </a:extLst>
          </p:cNvPr>
          <p:cNvGrpSpPr/>
          <p:nvPr/>
        </p:nvGrpSpPr>
        <p:grpSpPr>
          <a:xfrm>
            <a:off x="8963730" y="3437938"/>
            <a:ext cx="1900737" cy="682657"/>
            <a:chOff x="1338762" y="3171873"/>
            <a:chExt cx="1900737" cy="68265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F4970CF-9EC3-A6BF-B6B2-879A702A42F2}"/>
                </a:ext>
              </a:extLst>
            </p:cNvPr>
            <p:cNvSpPr txBox="1"/>
            <p:nvPr/>
          </p:nvSpPr>
          <p:spPr>
            <a:xfrm>
              <a:off x="1338763" y="3171873"/>
              <a:ext cx="1440692" cy="46166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BC64EA"/>
                </a:buClr>
                <a:buSzTx/>
                <a:buFontTx/>
                <a:buNone/>
                <a:tabLst/>
                <a:defRPr/>
              </a:pPr>
              <a:r>
                <a:rPr lang="en-GB" sz="2400" b="1">
                  <a:solidFill>
                    <a:schemeClr val="accent3">
                      <a:lumMod val="75000"/>
                    </a:schemeClr>
                  </a:solidFill>
                  <a:latin typeface="Arial" panose="020B0604020202020204"/>
                </a:rPr>
                <a:t>33</a:t>
              </a: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3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%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371BC15-965B-AF95-2065-4940F3E3988F}"/>
                </a:ext>
              </a:extLst>
            </p:cNvPr>
            <p:cNvSpPr txBox="1"/>
            <p:nvPr/>
          </p:nvSpPr>
          <p:spPr>
            <a:xfrm>
              <a:off x="1338762" y="3546753"/>
              <a:ext cx="1900737" cy="30777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BC64EA"/>
                </a:buClr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 monozygotic twins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7C3B1CD-EB0B-2ABE-FB0E-BB2EE649BD03}"/>
              </a:ext>
            </a:extLst>
          </p:cNvPr>
          <p:cNvGrpSpPr/>
          <p:nvPr/>
        </p:nvGrpSpPr>
        <p:grpSpPr>
          <a:xfrm>
            <a:off x="8969868" y="4423198"/>
            <a:ext cx="1888461" cy="675037"/>
            <a:chOff x="3928544" y="3171873"/>
            <a:chExt cx="1888461" cy="67503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300F42A-40EF-5B8C-0271-E6B9011D5D41}"/>
                </a:ext>
              </a:extLst>
            </p:cNvPr>
            <p:cNvSpPr txBox="1"/>
            <p:nvPr/>
          </p:nvSpPr>
          <p:spPr>
            <a:xfrm>
              <a:off x="3928544" y="3171873"/>
              <a:ext cx="1673443" cy="46166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BC64EA"/>
                </a:buClr>
                <a:buSzTx/>
                <a:buFontTx/>
                <a:buNone/>
                <a:tabLst/>
                <a:defRPr/>
              </a:pPr>
              <a:r>
                <a:rPr lang="en-GB" sz="2400" b="1">
                  <a:solidFill>
                    <a:schemeClr val="accent3">
                      <a:lumMod val="75000"/>
                    </a:schemeClr>
                  </a:solidFill>
                  <a:latin typeface="Arial" panose="020B0604020202020204"/>
                </a:rPr>
                <a:t>7</a:t>
              </a: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3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%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089DD8-BA44-0887-3D68-529911DD64D1}"/>
                </a:ext>
              </a:extLst>
            </p:cNvPr>
            <p:cNvSpPr txBox="1"/>
            <p:nvPr/>
          </p:nvSpPr>
          <p:spPr>
            <a:xfrm>
              <a:off x="3928544" y="3539133"/>
              <a:ext cx="1888461" cy="30777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BC64EA"/>
                </a:buClr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 </a:t>
              </a:r>
              <a:r>
                <a:rPr lang="en-US" sz="1400">
                  <a:solidFill>
                    <a:srgbClr val="3F1A01"/>
                  </a:solidFill>
                  <a:latin typeface="Arial" panose="020B0604020202020204"/>
                </a:rPr>
                <a:t>di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zygotic twins</a:t>
              </a:r>
            </a:p>
          </p:txBody>
        </p:sp>
      </p:grpSp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399FF532-F4B1-3B07-F545-063B64939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891464"/>
              </p:ext>
            </p:extLst>
          </p:nvPr>
        </p:nvGraphicFramePr>
        <p:xfrm>
          <a:off x="7974536" y="3408544"/>
          <a:ext cx="986660" cy="74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06CDCCAE-AD18-D4FD-61A3-2B882742FFC1}"/>
              </a:ext>
            </a:extLst>
          </p:cNvPr>
          <p:cNvSpPr/>
          <p:nvPr/>
        </p:nvSpPr>
        <p:spPr>
          <a:xfrm>
            <a:off x="7958195" y="1409700"/>
            <a:ext cx="3594680" cy="4415214"/>
          </a:xfrm>
          <a:prstGeom prst="roundRect">
            <a:avLst>
              <a:gd name="adj" fmla="val 8772"/>
            </a:avLst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800"/>
              </a:spcBef>
            </a:pPr>
            <a:endParaRPr lang="en-US" sz="1600" baseline="30000">
              <a:solidFill>
                <a:schemeClr val="tx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ADCA31-A72C-3DAE-BA4A-A2A0AA794D51}"/>
              </a:ext>
            </a:extLst>
          </p:cNvPr>
          <p:cNvGrpSpPr>
            <a:grpSpLocks noChangeAspect="1"/>
          </p:cNvGrpSpPr>
          <p:nvPr/>
        </p:nvGrpSpPr>
        <p:grpSpPr>
          <a:xfrm>
            <a:off x="10637778" y="4607210"/>
            <a:ext cx="777467" cy="777467"/>
            <a:chOff x="289377" y="1200850"/>
            <a:chExt cx="1198179" cy="1198179"/>
          </a:xfrm>
          <a:solidFill>
            <a:schemeClr val="accent3"/>
          </a:solidFill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4CE666A-9960-2E68-0B9F-28F3EFFFD88F}"/>
                </a:ext>
              </a:extLst>
            </p:cNvPr>
            <p:cNvSpPr/>
            <p:nvPr/>
          </p:nvSpPr>
          <p:spPr>
            <a:xfrm>
              <a:off x="289377" y="1200850"/>
              <a:ext cx="1198179" cy="1198179"/>
            </a:xfrm>
            <a:prstGeom prst="ellipse">
              <a:avLst/>
            </a:prstGeom>
            <a:grpFill/>
            <a:ln w="22225">
              <a:noFill/>
            </a:ln>
            <a:effectLst>
              <a:outerShdw blurRad="1270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6182C8E4-C346-91BA-9E29-5507F19FDF19}"/>
                </a:ext>
              </a:extLst>
            </p:cNvPr>
            <p:cNvSpPr/>
            <p:nvPr/>
          </p:nvSpPr>
          <p:spPr>
            <a:xfrm>
              <a:off x="629867" y="1464553"/>
              <a:ext cx="651182" cy="643661"/>
            </a:xfrm>
            <a:custGeom>
              <a:avLst/>
              <a:gdLst>
                <a:gd name="connsiteX0" fmla="*/ 132178 w 860068"/>
                <a:gd name="connsiteY0" fmla="*/ 283634 h 850136"/>
                <a:gd name="connsiteX1" fmla="*/ 184128 w 860068"/>
                <a:gd name="connsiteY1" fmla="*/ 283634 h 850136"/>
                <a:gd name="connsiteX2" fmla="*/ 184128 w 860068"/>
                <a:gd name="connsiteY2" fmla="*/ 335168 h 850136"/>
                <a:gd name="connsiteX3" fmla="*/ 194167 w 860068"/>
                <a:gd name="connsiteY3" fmla="*/ 345127 h 850136"/>
                <a:gd name="connsiteX4" fmla="*/ 256156 w 860068"/>
                <a:gd name="connsiteY4" fmla="*/ 345127 h 850136"/>
                <a:gd name="connsiteX5" fmla="*/ 266195 w 860068"/>
                <a:gd name="connsiteY5" fmla="*/ 335168 h 850136"/>
                <a:gd name="connsiteX6" fmla="*/ 266195 w 860068"/>
                <a:gd name="connsiteY6" fmla="*/ 283634 h 850136"/>
                <a:gd name="connsiteX7" fmla="*/ 318145 w 860068"/>
                <a:gd name="connsiteY7" fmla="*/ 283634 h 850136"/>
                <a:gd name="connsiteX8" fmla="*/ 328184 w 860068"/>
                <a:gd name="connsiteY8" fmla="*/ 273675 h 850136"/>
                <a:gd name="connsiteX9" fmla="*/ 328184 w 860068"/>
                <a:gd name="connsiteY9" fmla="*/ 212182 h 850136"/>
                <a:gd name="connsiteX10" fmla="*/ 318145 w 860068"/>
                <a:gd name="connsiteY10" fmla="*/ 202223 h 850136"/>
                <a:gd name="connsiteX11" fmla="*/ 266205 w 860068"/>
                <a:gd name="connsiteY11" fmla="*/ 202223 h 850136"/>
                <a:gd name="connsiteX12" fmla="*/ 266205 w 860068"/>
                <a:gd name="connsiteY12" fmla="*/ 150689 h 850136"/>
                <a:gd name="connsiteX13" fmla="*/ 256165 w 860068"/>
                <a:gd name="connsiteY13" fmla="*/ 140730 h 850136"/>
                <a:gd name="connsiteX14" fmla="*/ 194177 w 860068"/>
                <a:gd name="connsiteY14" fmla="*/ 140730 h 850136"/>
                <a:gd name="connsiteX15" fmla="*/ 184137 w 860068"/>
                <a:gd name="connsiteY15" fmla="*/ 150689 h 850136"/>
                <a:gd name="connsiteX16" fmla="*/ 184137 w 860068"/>
                <a:gd name="connsiteY16" fmla="*/ 202223 h 850136"/>
                <a:gd name="connsiteX17" fmla="*/ 132188 w 860068"/>
                <a:gd name="connsiteY17" fmla="*/ 202223 h 850136"/>
                <a:gd name="connsiteX18" fmla="*/ 122149 w 860068"/>
                <a:gd name="connsiteY18" fmla="*/ 212182 h 850136"/>
                <a:gd name="connsiteX19" fmla="*/ 122149 w 860068"/>
                <a:gd name="connsiteY19" fmla="*/ 273675 h 850136"/>
                <a:gd name="connsiteX20" fmla="*/ 132178 w 860068"/>
                <a:gd name="connsiteY20" fmla="*/ 283634 h 850136"/>
                <a:gd name="connsiteX21" fmla="*/ 142227 w 860068"/>
                <a:gd name="connsiteY21" fmla="*/ 222132 h 850136"/>
                <a:gd name="connsiteX22" fmla="*/ 194177 w 860068"/>
                <a:gd name="connsiteY22" fmla="*/ 222132 h 850136"/>
                <a:gd name="connsiteX23" fmla="*/ 204216 w 860068"/>
                <a:gd name="connsiteY23" fmla="*/ 212173 h 850136"/>
                <a:gd name="connsiteX24" fmla="*/ 204216 w 860068"/>
                <a:gd name="connsiteY24" fmla="*/ 160639 h 850136"/>
                <a:gd name="connsiteX25" fmla="*/ 246126 w 860068"/>
                <a:gd name="connsiteY25" fmla="*/ 160639 h 850136"/>
                <a:gd name="connsiteX26" fmla="*/ 246126 w 860068"/>
                <a:gd name="connsiteY26" fmla="*/ 212173 h 850136"/>
                <a:gd name="connsiteX27" fmla="*/ 256165 w 860068"/>
                <a:gd name="connsiteY27" fmla="*/ 222132 h 850136"/>
                <a:gd name="connsiteX28" fmla="*/ 308115 w 860068"/>
                <a:gd name="connsiteY28" fmla="*/ 222132 h 850136"/>
                <a:gd name="connsiteX29" fmla="*/ 308115 w 860068"/>
                <a:gd name="connsiteY29" fmla="*/ 263707 h 850136"/>
                <a:gd name="connsiteX30" fmla="*/ 256165 w 860068"/>
                <a:gd name="connsiteY30" fmla="*/ 263707 h 850136"/>
                <a:gd name="connsiteX31" fmla="*/ 246126 w 860068"/>
                <a:gd name="connsiteY31" fmla="*/ 273666 h 850136"/>
                <a:gd name="connsiteX32" fmla="*/ 246126 w 860068"/>
                <a:gd name="connsiteY32" fmla="*/ 325199 h 850136"/>
                <a:gd name="connsiteX33" fmla="*/ 204216 w 860068"/>
                <a:gd name="connsiteY33" fmla="*/ 325199 h 850136"/>
                <a:gd name="connsiteX34" fmla="*/ 204216 w 860068"/>
                <a:gd name="connsiteY34" fmla="*/ 273666 h 850136"/>
                <a:gd name="connsiteX35" fmla="*/ 194177 w 860068"/>
                <a:gd name="connsiteY35" fmla="*/ 263707 h 850136"/>
                <a:gd name="connsiteX36" fmla="*/ 142227 w 860068"/>
                <a:gd name="connsiteY36" fmla="*/ 263707 h 850136"/>
                <a:gd name="connsiteX37" fmla="*/ 142227 w 860068"/>
                <a:gd name="connsiteY37" fmla="*/ 222132 h 850136"/>
                <a:gd name="connsiteX38" fmla="*/ 463220 w 860068"/>
                <a:gd name="connsiteY38" fmla="*/ 548371 h 850136"/>
                <a:gd name="connsiteX39" fmla="*/ 132178 w 860068"/>
                <a:gd name="connsiteY39" fmla="*/ 548371 h 850136"/>
                <a:gd name="connsiteX40" fmla="*/ 132178 w 860068"/>
                <a:gd name="connsiteY40" fmla="*/ 528443 h 850136"/>
                <a:gd name="connsiteX41" fmla="*/ 463220 w 860068"/>
                <a:gd name="connsiteY41" fmla="*/ 528443 h 850136"/>
                <a:gd name="connsiteX42" fmla="*/ 463220 w 860068"/>
                <a:gd name="connsiteY42" fmla="*/ 548371 h 850136"/>
                <a:gd name="connsiteX43" fmla="*/ 463220 w 860068"/>
                <a:gd name="connsiteY43" fmla="*/ 628903 h 850136"/>
                <a:gd name="connsiteX44" fmla="*/ 132178 w 860068"/>
                <a:gd name="connsiteY44" fmla="*/ 628903 h 850136"/>
                <a:gd name="connsiteX45" fmla="*/ 132178 w 860068"/>
                <a:gd name="connsiteY45" fmla="*/ 608975 h 850136"/>
                <a:gd name="connsiteX46" fmla="*/ 463220 w 860068"/>
                <a:gd name="connsiteY46" fmla="*/ 608975 h 850136"/>
                <a:gd name="connsiteX47" fmla="*/ 463220 w 860068"/>
                <a:gd name="connsiteY47" fmla="*/ 628903 h 850136"/>
                <a:gd name="connsiteX48" fmla="*/ 354844 w 860068"/>
                <a:gd name="connsiteY48" fmla="*/ 709435 h 850136"/>
                <a:gd name="connsiteX49" fmla="*/ 132178 w 860068"/>
                <a:gd name="connsiteY49" fmla="*/ 709435 h 850136"/>
                <a:gd name="connsiteX50" fmla="*/ 132178 w 860068"/>
                <a:gd name="connsiteY50" fmla="*/ 689507 h 850136"/>
                <a:gd name="connsiteX51" fmla="*/ 354844 w 860068"/>
                <a:gd name="connsiteY51" fmla="*/ 689507 h 850136"/>
                <a:gd name="connsiteX52" fmla="*/ 354844 w 860068"/>
                <a:gd name="connsiteY52" fmla="*/ 709435 h 850136"/>
                <a:gd name="connsiteX53" fmla="*/ 463220 w 860068"/>
                <a:gd name="connsiteY53" fmla="*/ 467838 h 850136"/>
                <a:gd name="connsiteX54" fmla="*/ 132178 w 860068"/>
                <a:gd name="connsiteY54" fmla="*/ 467838 h 850136"/>
                <a:gd name="connsiteX55" fmla="*/ 132178 w 860068"/>
                <a:gd name="connsiteY55" fmla="*/ 447911 h 850136"/>
                <a:gd name="connsiteX56" fmla="*/ 463220 w 860068"/>
                <a:gd name="connsiteY56" fmla="*/ 447911 h 850136"/>
                <a:gd name="connsiteX57" fmla="*/ 463220 w 860068"/>
                <a:gd name="connsiteY57" fmla="*/ 467838 h 850136"/>
                <a:gd name="connsiteX58" fmla="*/ 856659 w 860068"/>
                <a:gd name="connsiteY58" fmla="*/ 796194 h 850136"/>
                <a:gd name="connsiteX59" fmla="*/ 794347 w 860068"/>
                <a:gd name="connsiteY59" fmla="*/ 689129 h 850136"/>
                <a:gd name="connsiteX60" fmla="*/ 759590 w 860068"/>
                <a:gd name="connsiteY60" fmla="*/ 679888 h 850136"/>
                <a:gd name="connsiteX61" fmla="*/ 759581 w 860068"/>
                <a:gd name="connsiteY61" fmla="*/ 679870 h 850136"/>
                <a:gd name="connsiteX62" fmla="*/ 758533 w 860068"/>
                <a:gd name="connsiteY62" fmla="*/ 680446 h 850136"/>
                <a:gd name="connsiteX63" fmla="*/ 734482 w 860068"/>
                <a:gd name="connsiteY63" fmla="*/ 639126 h 850136"/>
                <a:gd name="connsiteX64" fmla="*/ 777364 w 860068"/>
                <a:gd name="connsiteY64" fmla="*/ 454478 h 850136"/>
                <a:gd name="connsiteX65" fmla="*/ 692239 w 860068"/>
                <a:gd name="connsiteY65" fmla="*/ 389678 h 850136"/>
                <a:gd name="connsiteX66" fmla="*/ 671008 w 860068"/>
                <a:gd name="connsiteY66" fmla="*/ 386210 h 850136"/>
                <a:gd name="connsiteX67" fmla="*/ 671008 w 860068"/>
                <a:gd name="connsiteY67" fmla="*/ 125045 h 850136"/>
                <a:gd name="connsiteX68" fmla="*/ 670865 w 860068"/>
                <a:gd name="connsiteY68" fmla="*/ 123600 h 850136"/>
                <a:gd name="connsiteX69" fmla="*/ 670817 w 860068"/>
                <a:gd name="connsiteY69" fmla="*/ 123127 h 850136"/>
                <a:gd name="connsiteX70" fmla="*/ 667379 w 860068"/>
                <a:gd name="connsiteY70" fmla="*/ 117326 h 850136"/>
                <a:gd name="connsiteX71" fmla="*/ 552755 w 860068"/>
                <a:gd name="connsiteY71" fmla="*/ 3619 h 850136"/>
                <a:gd name="connsiteX72" fmla="*/ 546868 w 860068"/>
                <a:gd name="connsiteY72" fmla="*/ 189 h 850136"/>
                <a:gd name="connsiteX73" fmla="*/ 546221 w 860068"/>
                <a:gd name="connsiteY73" fmla="*/ 123 h 850136"/>
                <a:gd name="connsiteX74" fmla="*/ 544963 w 860068"/>
                <a:gd name="connsiteY74" fmla="*/ 0 h 850136"/>
                <a:gd name="connsiteX75" fmla="*/ 45377 w 860068"/>
                <a:gd name="connsiteY75" fmla="*/ 0 h 850136"/>
                <a:gd name="connsiteX76" fmla="*/ 13325 w 860068"/>
                <a:gd name="connsiteY76" fmla="*/ 13219 h 850136"/>
                <a:gd name="connsiteX77" fmla="*/ 13345 w 860068"/>
                <a:gd name="connsiteY77" fmla="*/ 13238 h 850136"/>
                <a:gd name="connsiteX78" fmla="*/ 0 w 860068"/>
                <a:gd name="connsiteY78" fmla="*/ 45024 h 850136"/>
                <a:gd name="connsiteX79" fmla="*/ 0 w 860068"/>
                <a:gd name="connsiteY79" fmla="*/ 805123 h 850136"/>
                <a:gd name="connsiteX80" fmla="*/ 45377 w 860068"/>
                <a:gd name="connsiteY80" fmla="*/ 850137 h 850136"/>
                <a:gd name="connsiteX81" fmla="*/ 625631 w 860068"/>
                <a:gd name="connsiteY81" fmla="*/ 850137 h 850136"/>
                <a:gd name="connsiteX82" fmla="*/ 671008 w 860068"/>
                <a:gd name="connsiteY82" fmla="*/ 805123 h 850136"/>
                <a:gd name="connsiteX83" fmla="*/ 671008 w 860068"/>
                <a:gd name="connsiteY83" fmla="*/ 662540 h 850136"/>
                <a:gd name="connsiteX84" fmla="*/ 717261 w 860068"/>
                <a:gd name="connsiteY84" fmla="*/ 649199 h 850136"/>
                <a:gd name="connsiteX85" fmla="*/ 741188 w 860068"/>
                <a:gd name="connsiteY85" fmla="*/ 690301 h 850136"/>
                <a:gd name="connsiteX86" fmla="*/ 728339 w 860068"/>
                <a:gd name="connsiteY86" fmla="*/ 706317 h 850136"/>
                <a:gd name="connsiteX87" fmla="*/ 731225 w 860068"/>
                <a:gd name="connsiteY87" fmla="*/ 726074 h 850136"/>
                <a:gd name="connsiteX88" fmla="*/ 792813 w 860068"/>
                <a:gd name="connsiteY88" fmla="*/ 831891 h 850136"/>
                <a:gd name="connsiteX89" fmla="*/ 828761 w 860068"/>
                <a:gd name="connsiteY89" fmla="*/ 841283 h 850136"/>
                <a:gd name="connsiteX90" fmla="*/ 847363 w 860068"/>
                <a:gd name="connsiteY90" fmla="*/ 830625 h 850136"/>
                <a:gd name="connsiteX91" fmla="*/ 847373 w 860068"/>
                <a:gd name="connsiteY91" fmla="*/ 830644 h 850136"/>
                <a:gd name="connsiteX92" fmla="*/ 856659 w 860068"/>
                <a:gd name="connsiteY92" fmla="*/ 796194 h 850136"/>
                <a:gd name="connsiteX93" fmla="*/ 772020 w 860068"/>
                <a:gd name="connsiteY93" fmla="*/ 554824 h 850136"/>
                <a:gd name="connsiteX94" fmla="*/ 551879 w 860068"/>
                <a:gd name="connsiteY94" fmla="*/ 583624 h 850136"/>
                <a:gd name="connsiteX95" fmla="*/ 551859 w 860068"/>
                <a:gd name="connsiteY95" fmla="*/ 583624 h 850136"/>
                <a:gd name="connsiteX96" fmla="*/ 539763 w 860068"/>
                <a:gd name="connsiteY96" fmla="*/ 493662 h 850136"/>
                <a:gd name="connsiteX97" fmla="*/ 540029 w 860068"/>
                <a:gd name="connsiteY97" fmla="*/ 492679 h 850136"/>
                <a:gd name="connsiteX98" fmla="*/ 595370 w 860068"/>
                <a:gd name="connsiteY98" fmla="*/ 421067 h 850136"/>
                <a:gd name="connsiteX99" fmla="*/ 772020 w 860068"/>
                <a:gd name="connsiteY99" fmla="*/ 554824 h 850136"/>
                <a:gd name="connsiteX100" fmla="*/ 555012 w 860068"/>
                <a:gd name="connsiteY100" fmla="*/ 34025 h 850136"/>
                <a:gd name="connsiteX101" fmla="*/ 636727 w 860068"/>
                <a:gd name="connsiteY101" fmla="*/ 115086 h 850136"/>
                <a:gd name="connsiteX102" fmla="*/ 565766 w 860068"/>
                <a:gd name="connsiteY102" fmla="*/ 115086 h 850136"/>
                <a:gd name="connsiteX103" fmla="*/ 558175 w 860068"/>
                <a:gd name="connsiteY103" fmla="*/ 111949 h 850136"/>
                <a:gd name="connsiteX104" fmla="*/ 558156 w 860068"/>
                <a:gd name="connsiteY104" fmla="*/ 111968 h 850136"/>
                <a:gd name="connsiteX105" fmla="*/ 555012 w 860068"/>
                <a:gd name="connsiteY105" fmla="*/ 104419 h 850136"/>
                <a:gd name="connsiteX106" fmla="*/ 555012 w 860068"/>
                <a:gd name="connsiteY106" fmla="*/ 34025 h 850136"/>
                <a:gd name="connsiteX107" fmla="*/ 625631 w 860068"/>
                <a:gd name="connsiteY107" fmla="*/ 830209 h 850136"/>
                <a:gd name="connsiteX108" fmla="*/ 45377 w 860068"/>
                <a:gd name="connsiteY108" fmla="*/ 830209 h 850136"/>
                <a:gd name="connsiteX109" fmla="*/ 20088 w 860068"/>
                <a:gd name="connsiteY109" fmla="*/ 805123 h 850136"/>
                <a:gd name="connsiteX110" fmla="*/ 20088 w 860068"/>
                <a:gd name="connsiteY110" fmla="*/ 45024 h 850136"/>
                <a:gd name="connsiteX111" fmla="*/ 27508 w 860068"/>
                <a:gd name="connsiteY111" fmla="*/ 27298 h 850136"/>
                <a:gd name="connsiteX112" fmla="*/ 27527 w 860068"/>
                <a:gd name="connsiteY112" fmla="*/ 27316 h 850136"/>
                <a:gd name="connsiteX113" fmla="*/ 45377 w 860068"/>
                <a:gd name="connsiteY113" fmla="*/ 19937 h 850136"/>
                <a:gd name="connsiteX114" fmla="*/ 534924 w 860068"/>
                <a:gd name="connsiteY114" fmla="*/ 19937 h 850136"/>
                <a:gd name="connsiteX115" fmla="*/ 534924 w 860068"/>
                <a:gd name="connsiteY115" fmla="*/ 104409 h 850136"/>
                <a:gd name="connsiteX116" fmla="*/ 543992 w 860068"/>
                <a:gd name="connsiteY116" fmla="*/ 126000 h 850136"/>
                <a:gd name="connsiteX117" fmla="*/ 543973 w 860068"/>
                <a:gd name="connsiteY117" fmla="*/ 126019 h 850136"/>
                <a:gd name="connsiteX118" fmla="*/ 565756 w 860068"/>
                <a:gd name="connsiteY118" fmla="*/ 134995 h 850136"/>
                <a:gd name="connsiteX119" fmla="*/ 650910 w 860068"/>
                <a:gd name="connsiteY119" fmla="*/ 134995 h 850136"/>
                <a:gd name="connsiteX120" fmla="*/ 650910 w 860068"/>
                <a:gd name="connsiteY120" fmla="*/ 385502 h 850136"/>
                <a:gd name="connsiteX121" fmla="*/ 534534 w 860068"/>
                <a:gd name="connsiteY121" fmla="*/ 593526 h 850136"/>
                <a:gd name="connsiteX122" fmla="*/ 534553 w 860068"/>
                <a:gd name="connsiteY122" fmla="*/ 593555 h 850136"/>
                <a:gd name="connsiteX123" fmla="*/ 534534 w 860068"/>
                <a:gd name="connsiteY123" fmla="*/ 593564 h 850136"/>
                <a:gd name="connsiteX124" fmla="*/ 619658 w 860068"/>
                <a:gd name="connsiteY124" fmla="*/ 658364 h 850136"/>
                <a:gd name="connsiteX125" fmla="*/ 650910 w 860068"/>
                <a:gd name="connsiteY125" fmla="*/ 663136 h 850136"/>
                <a:gd name="connsiteX126" fmla="*/ 650910 w 860068"/>
                <a:gd name="connsiteY126" fmla="*/ 805113 h 850136"/>
                <a:gd name="connsiteX127" fmla="*/ 625631 w 860068"/>
                <a:gd name="connsiteY127" fmla="*/ 830209 h 850136"/>
                <a:gd name="connsiteX128" fmla="*/ 837314 w 860068"/>
                <a:gd name="connsiteY128" fmla="*/ 813447 h 850136"/>
                <a:gd name="connsiteX129" fmla="*/ 837324 w 860068"/>
                <a:gd name="connsiteY129" fmla="*/ 813466 h 850136"/>
                <a:gd name="connsiteX130" fmla="*/ 810511 w 860068"/>
                <a:gd name="connsiteY130" fmla="*/ 822575 h 850136"/>
                <a:gd name="connsiteX131" fmla="*/ 748198 w 860068"/>
                <a:gd name="connsiteY131" fmla="*/ 715510 h 850136"/>
                <a:gd name="connsiteX132" fmla="*/ 757790 w 860068"/>
                <a:gd name="connsiteY132" fmla="*/ 703397 h 850136"/>
                <a:gd name="connsiteX133" fmla="*/ 761095 w 860068"/>
                <a:gd name="connsiteY133" fmla="*/ 701630 h 850136"/>
                <a:gd name="connsiteX134" fmla="*/ 769611 w 860068"/>
                <a:gd name="connsiteY134" fmla="*/ 697066 h 850136"/>
                <a:gd name="connsiteX135" fmla="*/ 769601 w 860068"/>
                <a:gd name="connsiteY135" fmla="*/ 697047 h 850136"/>
                <a:gd name="connsiteX136" fmla="*/ 777002 w 860068"/>
                <a:gd name="connsiteY136" fmla="*/ 699013 h 850136"/>
                <a:gd name="connsiteX137" fmla="*/ 839314 w 860068"/>
                <a:gd name="connsiteY137" fmla="*/ 806077 h 850136"/>
                <a:gd name="connsiteX138" fmla="*/ 837314 w 860068"/>
                <a:gd name="connsiteY138" fmla="*/ 813447 h 85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860068" h="850136">
                  <a:moveTo>
                    <a:pt x="132178" y="283634"/>
                  </a:moveTo>
                  <a:lnTo>
                    <a:pt x="184128" y="283634"/>
                  </a:lnTo>
                  <a:lnTo>
                    <a:pt x="184128" y="335168"/>
                  </a:lnTo>
                  <a:cubicBezTo>
                    <a:pt x="184128" y="340667"/>
                    <a:pt x="188624" y="345127"/>
                    <a:pt x="194167" y="345127"/>
                  </a:cubicBezTo>
                  <a:lnTo>
                    <a:pt x="256156" y="345127"/>
                  </a:lnTo>
                  <a:cubicBezTo>
                    <a:pt x="261699" y="345127"/>
                    <a:pt x="266195" y="340667"/>
                    <a:pt x="266195" y="335168"/>
                  </a:cubicBezTo>
                  <a:lnTo>
                    <a:pt x="266195" y="283634"/>
                  </a:lnTo>
                  <a:lnTo>
                    <a:pt x="318145" y="283634"/>
                  </a:lnTo>
                  <a:cubicBezTo>
                    <a:pt x="323688" y="283634"/>
                    <a:pt x="328184" y="279174"/>
                    <a:pt x="328184" y="273675"/>
                  </a:cubicBezTo>
                  <a:lnTo>
                    <a:pt x="328184" y="212182"/>
                  </a:lnTo>
                  <a:cubicBezTo>
                    <a:pt x="328184" y="206683"/>
                    <a:pt x="323688" y="202223"/>
                    <a:pt x="318145" y="202223"/>
                  </a:cubicBezTo>
                  <a:lnTo>
                    <a:pt x="266205" y="202223"/>
                  </a:lnTo>
                  <a:lnTo>
                    <a:pt x="266205" y="150689"/>
                  </a:lnTo>
                  <a:cubicBezTo>
                    <a:pt x="266205" y="145190"/>
                    <a:pt x="261709" y="140730"/>
                    <a:pt x="256165" y="140730"/>
                  </a:cubicBezTo>
                  <a:lnTo>
                    <a:pt x="194177" y="140730"/>
                  </a:lnTo>
                  <a:cubicBezTo>
                    <a:pt x="188633" y="140730"/>
                    <a:pt x="184137" y="145190"/>
                    <a:pt x="184137" y="150689"/>
                  </a:cubicBezTo>
                  <a:lnTo>
                    <a:pt x="184137" y="202223"/>
                  </a:lnTo>
                  <a:lnTo>
                    <a:pt x="132188" y="202223"/>
                  </a:lnTo>
                  <a:cubicBezTo>
                    <a:pt x="126644" y="202223"/>
                    <a:pt x="122149" y="206683"/>
                    <a:pt x="122149" y="212182"/>
                  </a:cubicBezTo>
                  <a:lnTo>
                    <a:pt x="122149" y="273675"/>
                  </a:lnTo>
                  <a:cubicBezTo>
                    <a:pt x="122139" y="279165"/>
                    <a:pt x="126635" y="283634"/>
                    <a:pt x="132178" y="283634"/>
                  </a:cubicBezTo>
                  <a:close/>
                  <a:moveTo>
                    <a:pt x="142227" y="222132"/>
                  </a:moveTo>
                  <a:lnTo>
                    <a:pt x="194177" y="222132"/>
                  </a:lnTo>
                  <a:cubicBezTo>
                    <a:pt x="199720" y="222132"/>
                    <a:pt x="204216" y="217672"/>
                    <a:pt x="204216" y="212173"/>
                  </a:cubicBezTo>
                  <a:lnTo>
                    <a:pt x="204216" y="160639"/>
                  </a:lnTo>
                  <a:lnTo>
                    <a:pt x="246126" y="160639"/>
                  </a:lnTo>
                  <a:lnTo>
                    <a:pt x="246126" y="212173"/>
                  </a:lnTo>
                  <a:cubicBezTo>
                    <a:pt x="246126" y="217672"/>
                    <a:pt x="250622" y="222132"/>
                    <a:pt x="256165" y="222132"/>
                  </a:cubicBezTo>
                  <a:lnTo>
                    <a:pt x="308115" y="222132"/>
                  </a:lnTo>
                  <a:lnTo>
                    <a:pt x="308115" y="263707"/>
                  </a:lnTo>
                  <a:lnTo>
                    <a:pt x="256165" y="263707"/>
                  </a:lnTo>
                  <a:cubicBezTo>
                    <a:pt x="250622" y="263707"/>
                    <a:pt x="246126" y="268166"/>
                    <a:pt x="246126" y="273666"/>
                  </a:cubicBezTo>
                  <a:lnTo>
                    <a:pt x="246126" y="325199"/>
                  </a:lnTo>
                  <a:lnTo>
                    <a:pt x="204216" y="325199"/>
                  </a:lnTo>
                  <a:lnTo>
                    <a:pt x="204216" y="273666"/>
                  </a:lnTo>
                  <a:cubicBezTo>
                    <a:pt x="204216" y="268166"/>
                    <a:pt x="199720" y="263707"/>
                    <a:pt x="194177" y="263707"/>
                  </a:cubicBezTo>
                  <a:lnTo>
                    <a:pt x="142227" y="263707"/>
                  </a:lnTo>
                  <a:lnTo>
                    <a:pt x="142227" y="222132"/>
                  </a:lnTo>
                  <a:close/>
                  <a:moveTo>
                    <a:pt x="463220" y="548371"/>
                  </a:moveTo>
                  <a:lnTo>
                    <a:pt x="132178" y="548371"/>
                  </a:lnTo>
                  <a:cubicBezTo>
                    <a:pt x="118958" y="548371"/>
                    <a:pt x="118958" y="528443"/>
                    <a:pt x="132178" y="528443"/>
                  </a:cubicBezTo>
                  <a:lnTo>
                    <a:pt x="463220" y="528443"/>
                  </a:lnTo>
                  <a:cubicBezTo>
                    <a:pt x="476441" y="528443"/>
                    <a:pt x="476441" y="548371"/>
                    <a:pt x="463220" y="548371"/>
                  </a:cubicBezTo>
                  <a:close/>
                  <a:moveTo>
                    <a:pt x="463220" y="628903"/>
                  </a:moveTo>
                  <a:lnTo>
                    <a:pt x="132178" y="628903"/>
                  </a:lnTo>
                  <a:cubicBezTo>
                    <a:pt x="118958" y="628903"/>
                    <a:pt x="118958" y="608975"/>
                    <a:pt x="132178" y="608975"/>
                  </a:cubicBezTo>
                  <a:lnTo>
                    <a:pt x="463220" y="608975"/>
                  </a:lnTo>
                  <a:cubicBezTo>
                    <a:pt x="476441" y="608975"/>
                    <a:pt x="476441" y="628903"/>
                    <a:pt x="463220" y="628903"/>
                  </a:cubicBezTo>
                  <a:close/>
                  <a:moveTo>
                    <a:pt x="354844" y="709435"/>
                  </a:moveTo>
                  <a:lnTo>
                    <a:pt x="132178" y="709435"/>
                  </a:lnTo>
                  <a:cubicBezTo>
                    <a:pt x="118958" y="709435"/>
                    <a:pt x="118958" y="689507"/>
                    <a:pt x="132178" y="689507"/>
                  </a:cubicBezTo>
                  <a:lnTo>
                    <a:pt x="354844" y="689507"/>
                  </a:lnTo>
                  <a:cubicBezTo>
                    <a:pt x="368065" y="689507"/>
                    <a:pt x="368065" y="709435"/>
                    <a:pt x="354844" y="709435"/>
                  </a:cubicBezTo>
                  <a:close/>
                  <a:moveTo>
                    <a:pt x="463220" y="467838"/>
                  </a:moveTo>
                  <a:lnTo>
                    <a:pt x="132178" y="467838"/>
                  </a:lnTo>
                  <a:cubicBezTo>
                    <a:pt x="118958" y="467838"/>
                    <a:pt x="118958" y="447911"/>
                    <a:pt x="132178" y="447911"/>
                  </a:cubicBezTo>
                  <a:lnTo>
                    <a:pt x="463220" y="447911"/>
                  </a:lnTo>
                  <a:cubicBezTo>
                    <a:pt x="476441" y="447920"/>
                    <a:pt x="476441" y="467838"/>
                    <a:pt x="463220" y="467838"/>
                  </a:cubicBezTo>
                  <a:close/>
                  <a:moveTo>
                    <a:pt x="856659" y="796194"/>
                  </a:moveTo>
                  <a:lnTo>
                    <a:pt x="794347" y="689129"/>
                  </a:lnTo>
                  <a:cubicBezTo>
                    <a:pt x="787232" y="676903"/>
                    <a:pt x="771306" y="672906"/>
                    <a:pt x="759590" y="679888"/>
                  </a:cubicBezTo>
                  <a:lnTo>
                    <a:pt x="759581" y="679870"/>
                  </a:lnTo>
                  <a:cubicBezTo>
                    <a:pt x="759238" y="680068"/>
                    <a:pt x="758885" y="680247"/>
                    <a:pt x="758533" y="680446"/>
                  </a:cubicBezTo>
                  <a:lnTo>
                    <a:pt x="734482" y="639126"/>
                  </a:lnTo>
                  <a:cubicBezTo>
                    <a:pt x="790546" y="600726"/>
                    <a:pt x="817321" y="523133"/>
                    <a:pt x="777364" y="454478"/>
                  </a:cubicBezTo>
                  <a:cubicBezTo>
                    <a:pt x="759428" y="423656"/>
                    <a:pt x="729625" y="399618"/>
                    <a:pt x="692239" y="389678"/>
                  </a:cubicBezTo>
                  <a:cubicBezTo>
                    <a:pt x="685019" y="388006"/>
                    <a:pt x="677951" y="386909"/>
                    <a:pt x="671008" y="386210"/>
                  </a:cubicBezTo>
                  <a:lnTo>
                    <a:pt x="671008" y="125045"/>
                  </a:lnTo>
                  <a:cubicBezTo>
                    <a:pt x="671008" y="124526"/>
                    <a:pt x="670922" y="124072"/>
                    <a:pt x="670865" y="123600"/>
                  </a:cubicBezTo>
                  <a:cubicBezTo>
                    <a:pt x="670846" y="123439"/>
                    <a:pt x="670846" y="123288"/>
                    <a:pt x="670817" y="123127"/>
                  </a:cubicBezTo>
                  <a:cubicBezTo>
                    <a:pt x="670389" y="120567"/>
                    <a:pt x="669103" y="118639"/>
                    <a:pt x="667379" y="117326"/>
                  </a:cubicBezTo>
                  <a:lnTo>
                    <a:pt x="552755" y="3619"/>
                  </a:lnTo>
                  <a:cubicBezTo>
                    <a:pt x="551421" y="1890"/>
                    <a:pt x="549469" y="614"/>
                    <a:pt x="546868" y="189"/>
                  </a:cubicBezTo>
                  <a:cubicBezTo>
                    <a:pt x="546649" y="151"/>
                    <a:pt x="546440" y="151"/>
                    <a:pt x="546221" y="123"/>
                  </a:cubicBezTo>
                  <a:cubicBezTo>
                    <a:pt x="545802" y="76"/>
                    <a:pt x="545411" y="0"/>
                    <a:pt x="544963" y="0"/>
                  </a:cubicBezTo>
                  <a:lnTo>
                    <a:pt x="45377" y="0"/>
                  </a:lnTo>
                  <a:cubicBezTo>
                    <a:pt x="32899" y="0"/>
                    <a:pt x="21546" y="5065"/>
                    <a:pt x="13325" y="13219"/>
                  </a:cubicBezTo>
                  <a:lnTo>
                    <a:pt x="13345" y="13238"/>
                  </a:lnTo>
                  <a:cubicBezTo>
                    <a:pt x="5115" y="21420"/>
                    <a:pt x="0" y="32674"/>
                    <a:pt x="0" y="45024"/>
                  </a:cubicBezTo>
                  <a:lnTo>
                    <a:pt x="0" y="805123"/>
                  </a:lnTo>
                  <a:cubicBezTo>
                    <a:pt x="0" y="829850"/>
                    <a:pt x="20450" y="850137"/>
                    <a:pt x="45377" y="850137"/>
                  </a:cubicBezTo>
                  <a:lnTo>
                    <a:pt x="625631" y="850137"/>
                  </a:lnTo>
                  <a:cubicBezTo>
                    <a:pt x="650558" y="850137"/>
                    <a:pt x="671008" y="829850"/>
                    <a:pt x="671008" y="805123"/>
                  </a:cubicBezTo>
                  <a:lnTo>
                    <a:pt x="671008" y="662540"/>
                  </a:lnTo>
                  <a:cubicBezTo>
                    <a:pt x="687495" y="660840"/>
                    <a:pt x="703050" y="656200"/>
                    <a:pt x="717261" y="649199"/>
                  </a:cubicBezTo>
                  <a:lnTo>
                    <a:pt x="741188" y="690301"/>
                  </a:lnTo>
                  <a:cubicBezTo>
                    <a:pt x="735111" y="694364"/>
                    <a:pt x="730272" y="699155"/>
                    <a:pt x="728339" y="706317"/>
                  </a:cubicBezTo>
                  <a:cubicBezTo>
                    <a:pt x="726615" y="712714"/>
                    <a:pt x="727462" y="720084"/>
                    <a:pt x="731225" y="726074"/>
                  </a:cubicBezTo>
                  <a:lnTo>
                    <a:pt x="792813" y="831891"/>
                  </a:lnTo>
                  <a:cubicBezTo>
                    <a:pt x="800024" y="845394"/>
                    <a:pt x="818178" y="848757"/>
                    <a:pt x="828761" y="841283"/>
                  </a:cubicBezTo>
                  <a:lnTo>
                    <a:pt x="847363" y="830625"/>
                  </a:lnTo>
                  <a:lnTo>
                    <a:pt x="847373" y="830644"/>
                  </a:lnTo>
                  <a:cubicBezTo>
                    <a:pt x="859488" y="823699"/>
                    <a:pt x="863689" y="808269"/>
                    <a:pt x="856659" y="796194"/>
                  </a:cubicBezTo>
                  <a:close/>
                  <a:moveTo>
                    <a:pt x="772020" y="554824"/>
                  </a:moveTo>
                  <a:cubicBezTo>
                    <a:pt x="744493" y="657088"/>
                    <a:pt x="605295" y="675400"/>
                    <a:pt x="551879" y="583624"/>
                  </a:cubicBezTo>
                  <a:lnTo>
                    <a:pt x="551859" y="583624"/>
                  </a:lnTo>
                  <a:cubicBezTo>
                    <a:pt x="536581" y="557356"/>
                    <a:pt x="531362" y="525316"/>
                    <a:pt x="539763" y="493662"/>
                  </a:cubicBezTo>
                  <a:cubicBezTo>
                    <a:pt x="539867" y="493341"/>
                    <a:pt x="539953" y="493010"/>
                    <a:pt x="540029" y="492679"/>
                  </a:cubicBezTo>
                  <a:cubicBezTo>
                    <a:pt x="548650" y="461281"/>
                    <a:pt x="569128" y="436251"/>
                    <a:pt x="595370" y="421067"/>
                  </a:cubicBezTo>
                  <a:cubicBezTo>
                    <a:pt x="695725" y="367199"/>
                    <a:pt x="798290" y="457227"/>
                    <a:pt x="772020" y="554824"/>
                  </a:cubicBezTo>
                  <a:close/>
                  <a:moveTo>
                    <a:pt x="555012" y="34025"/>
                  </a:moveTo>
                  <a:lnTo>
                    <a:pt x="636727" y="115086"/>
                  </a:lnTo>
                  <a:lnTo>
                    <a:pt x="565766" y="115086"/>
                  </a:lnTo>
                  <a:cubicBezTo>
                    <a:pt x="562823" y="115086"/>
                    <a:pt x="560127" y="113886"/>
                    <a:pt x="558175" y="111949"/>
                  </a:cubicBezTo>
                  <a:lnTo>
                    <a:pt x="558156" y="111968"/>
                  </a:lnTo>
                  <a:lnTo>
                    <a:pt x="555012" y="104419"/>
                  </a:lnTo>
                  <a:lnTo>
                    <a:pt x="555012" y="34025"/>
                  </a:lnTo>
                  <a:close/>
                  <a:moveTo>
                    <a:pt x="625631" y="830209"/>
                  </a:moveTo>
                  <a:lnTo>
                    <a:pt x="45377" y="830209"/>
                  </a:lnTo>
                  <a:cubicBezTo>
                    <a:pt x="31433" y="830209"/>
                    <a:pt x="20088" y="818956"/>
                    <a:pt x="20088" y="805123"/>
                  </a:cubicBezTo>
                  <a:lnTo>
                    <a:pt x="20088" y="45024"/>
                  </a:lnTo>
                  <a:cubicBezTo>
                    <a:pt x="20088" y="37474"/>
                    <a:pt x="22946" y="32315"/>
                    <a:pt x="27508" y="27298"/>
                  </a:cubicBezTo>
                  <a:lnTo>
                    <a:pt x="27527" y="27316"/>
                  </a:lnTo>
                  <a:cubicBezTo>
                    <a:pt x="32118" y="22762"/>
                    <a:pt x="38443" y="19937"/>
                    <a:pt x="45377" y="19937"/>
                  </a:cubicBezTo>
                  <a:lnTo>
                    <a:pt x="534924" y="19937"/>
                  </a:lnTo>
                  <a:lnTo>
                    <a:pt x="534924" y="104409"/>
                  </a:lnTo>
                  <a:cubicBezTo>
                    <a:pt x="534924" y="112800"/>
                    <a:pt x="538401" y="120444"/>
                    <a:pt x="543992" y="126000"/>
                  </a:cubicBezTo>
                  <a:lnTo>
                    <a:pt x="543973" y="126019"/>
                  </a:lnTo>
                  <a:cubicBezTo>
                    <a:pt x="549554" y="131556"/>
                    <a:pt x="557270" y="134995"/>
                    <a:pt x="565756" y="134995"/>
                  </a:cubicBezTo>
                  <a:lnTo>
                    <a:pt x="650910" y="134995"/>
                  </a:lnTo>
                  <a:lnTo>
                    <a:pt x="650910" y="385502"/>
                  </a:lnTo>
                  <a:cubicBezTo>
                    <a:pt x="545230" y="388667"/>
                    <a:pt x="481870" y="503045"/>
                    <a:pt x="534534" y="593526"/>
                  </a:cubicBezTo>
                  <a:lnTo>
                    <a:pt x="534553" y="593555"/>
                  </a:lnTo>
                  <a:lnTo>
                    <a:pt x="534534" y="593564"/>
                  </a:lnTo>
                  <a:cubicBezTo>
                    <a:pt x="552479" y="624386"/>
                    <a:pt x="582273" y="648424"/>
                    <a:pt x="619658" y="658364"/>
                  </a:cubicBezTo>
                  <a:cubicBezTo>
                    <a:pt x="630269" y="661189"/>
                    <a:pt x="640709" y="662692"/>
                    <a:pt x="650910" y="663136"/>
                  </a:cubicBezTo>
                  <a:lnTo>
                    <a:pt x="650910" y="805113"/>
                  </a:lnTo>
                  <a:cubicBezTo>
                    <a:pt x="650920" y="818946"/>
                    <a:pt x="639566" y="830209"/>
                    <a:pt x="625631" y="830209"/>
                  </a:cubicBezTo>
                  <a:close/>
                  <a:moveTo>
                    <a:pt x="837314" y="813447"/>
                  </a:moveTo>
                  <a:lnTo>
                    <a:pt x="837324" y="813466"/>
                  </a:lnTo>
                  <a:cubicBezTo>
                    <a:pt x="824484" y="820817"/>
                    <a:pt x="816140" y="828915"/>
                    <a:pt x="810511" y="822575"/>
                  </a:cubicBezTo>
                  <a:lnTo>
                    <a:pt x="748198" y="715510"/>
                  </a:lnTo>
                  <a:cubicBezTo>
                    <a:pt x="745560" y="710928"/>
                    <a:pt x="750646" y="707290"/>
                    <a:pt x="757790" y="703397"/>
                  </a:cubicBezTo>
                  <a:cubicBezTo>
                    <a:pt x="758981" y="703000"/>
                    <a:pt x="760105" y="702405"/>
                    <a:pt x="761095" y="701630"/>
                  </a:cubicBezTo>
                  <a:cubicBezTo>
                    <a:pt x="763857" y="700184"/>
                    <a:pt x="766782" y="698682"/>
                    <a:pt x="769611" y="697066"/>
                  </a:cubicBezTo>
                  <a:lnTo>
                    <a:pt x="769601" y="697047"/>
                  </a:lnTo>
                  <a:cubicBezTo>
                    <a:pt x="772125" y="695630"/>
                    <a:pt x="775564" y="696528"/>
                    <a:pt x="777002" y="699013"/>
                  </a:cubicBezTo>
                  <a:lnTo>
                    <a:pt x="839314" y="806077"/>
                  </a:lnTo>
                  <a:cubicBezTo>
                    <a:pt x="840781" y="808581"/>
                    <a:pt x="839895" y="811973"/>
                    <a:pt x="837314" y="81344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87AE79ED-B329-3345-A8D6-495DB46AF8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9322774"/>
              </p:ext>
            </p:extLst>
          </p:nvPr>
        </p:nvGraphicFramePr>
        <p:xfrm>
          <a:off x="7974536" y="4389994"/>
          <a:ext cx="986660" cy="74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9" name="Graphic 58" descr="Family with two children with solid fill">
            <a:extLst>
              <a:ext uri="{FF2B5EF4-FFF2-40B4-BE49-F238E27FC236}">
                <a16:creationId xmlns:a16="http://schemas.microsoft.com/office/drawing/2014/main" id="{915210E2-BF01-83CD-FF46-FF17E44AA3F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2931" y="1471584"/>
            <a:ext cx="504000" cy="504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44DB6C8-199A-1370-F542-37512092BE7B}"/>
              </a:ext>
            </a:extLst>
          </p:cNvPr>
          <p:cNvSpPr/>
          <p:nvPr/>
        </p:nvSpPr>
        <p:spPr>
          <a:xfrm>
            <a:off x="456531" y="3096605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Rectangle 56" descr="DNA">
            <a:extLst>
              <a:ext uri="{FF2B5EF4-FFF2-40B4-BE49-F238E27FC236}">
                <a16:creationId xmlns:a16="http://schemas.microsoft.com/office/drawing/2014/main" id="{9282F0F5-CE3D-796C-6664-DD813D5A12C8}"/>
              </a:ext>
            </a:extLst>
          </p:cNvPr>
          <p:cNvSpPr>
            <a:spLocks/>
          </p:cNvSpPr>
          <p:nvPr/>
        </p:nvSpPr>
        <p:spPr>
          <a:xfrm>
            <a:off x="581031" y="3186271"/>
            <a:ext cx="432000" cy="50400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4CC1E7C-C041-9DDA-B15D-59D227D70228}"/>
              </a:ext>
            </a:extLst>
          </p:cNvPr>
          <p:cNvSpPr/>
          <p:nvPr/>
        </p:nvSpPr>
        <p:spPr>
          <a:xfrm>
            <a:off x="456531" y="4026143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11926A3-12CE-5B73-4B93-947BE7236DF5}"/>
              </a:ext>
            </a:extLst>
          </p:cNvPr>
          <p:cNvGrpSpPr>
            <a:grpSpLocks noChangeAspect="1"/>
          </p:cNvGrpSpPr>
          <p:nvPr/>
        </p:nvGrpSpPr>
        <p:grpSpPr>
          <a:xfrm>
            <a:off x="574944" y="4061528"/>
            <a:ext cx="464011" cy="576000"/>
            <a:chOff x="3154512" y="3629908"/>
            <a:chExt cx="484293" cy="637550"/>
          </a:xfrm>
        </p:grpSpPr>
        <p:pic>
          <p:nvPicPr>
            <p:cNvPr id="61" name="Graphic 60" descr="Magnifying glass with solid fill">
              <a:extLst>
                <a:ext uri="{FF2B5EF4-FFF2-40B4-BE49-F238E27FC236}">
                  <a16:creationId xmlns:a16="http://schemas.microsoft.com/office/drawing/2014/main" id="{F3D9163F-7F41-A0EE-4E5C-402C416CD8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154512" y="3629908"/>
              <a:ext cx="398997" cy="398997"/>
            </a:xfrm>
            <a:prstGeom prst="rect">
              <a:avLst/>
            </a:prstGeom>
          </p:spPr>
        </p:pic>
        <p:pic>
          <p:nvPicPr>
            <p:cNvPr id="62" name="Graphic 61" descr="Magnifying glass with solid fill">
              <a:extLst>
                <a:ext uri="{FF2B5EF4-FFF2-40B4-BE49-F238E27FC236}">
                  <a16:creationId xmlns:a16="http://schemas.microsoft.com/office/drawing/2014/main" id="{BB7A5536-2990-E9D8-930B-5302A520AE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239808" y="3868461"/>
              <a:ext cx="398997" cy="398997"/>
            </a:xfrm>
            <a:prstGeom prst="rect">
              <a:avLst/>
            </a:prstGeom>
          </p:spPr>
        </p:pic>
        <p:pic>
          <p:nvPicPr>
            <p:cNvPr id="64" name="Graphic 63" descr="Female Profile with solid fill">
              <a:extLst>
                <a:ext uri="{FF2B5EF4-FFF2-40B4-BE49-F238E27FC236}">
                  <a16:creationId xmlns:a16="http://schemas.microsoft.com/office/drawing/2014/main" id="{6E8FFD80-7781-E62A-FA1A-26510A7144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98293" y="3702806"/>
              <a:ext cx="172513" cy="172513"/>
            </a:xfrm>
            <a:prstGeom prst="rect">
              <a:avLst/>
            </a:prstGeom>
          </p:spPr>
        </p:pic>
        <p:pic>
          <p:nvPicPr>
            <p:cNvPr id="65" name="Graphic 64" descr="Female Profile with solid fill">
              <a:extLst>
                <a:ext uri="{FF2B5EF4-FFF2-40B4-BE49-F238E27FC236}">
                  <a16:creationId xmlns:a16="http://schemas.microsoft.com/office/drawing/2014/main" id="{746427AE-E1A6-5E42-FF0F-7AB745538B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84550" y="3942649"/>
              <a:ext cx="172513" cy="172513"/>
            </a:xfrm>
            <a:prstGeom prst="rect">
              <a:avLst/>
            </a:prstGeom>
          </p:spPr>
        </p:pic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3EE7F88-392A-C8BF-E3A9-00FCAF2D9A44}"/>
              </a:ext>
            </a:extLst>
          </p:cNvPr>
          <p:cNvSpPr/>
          <p:nvPr/>
        </p:nvSpPr>
        <p:spPr>
          <a:xfrm>
            <a:off x="456531" y="4837223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8" name="Graphic 67" descr="Puzzle pieces with solid fill">
            <a:extLst>
              <a:ext uri="{FF2B5EF4-FFF2-40B4-BE49-F238E27FC236}">
                <a16:creationId xmlns:a16="http://schemas.microsoft.com/office/drawing/2014/main" id="{4611EBF7-13B5-498D-4988-8C488DE5E36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5791" y="4904926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5583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539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heritability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14</cp:revision>
  <dcterms:created xsi:type="dcterms:W3CDTF">2026-02-02T13:01:55Z</dcterms:created>
  <dcterms:modified xsi:type="dcterms:W3CDTF">2026-06-17T12:52:12Z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