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68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7862F-1FCB-DE54-3B9B-E1090CA4F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A14AC-95AB-5A8A-93CB-EA98AA13DE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ACA465-7B25-8CA1-404C-E6C6216CD4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figure summarizes how common‑variant genetic risk is shared across 8 psychiatric disorders, using genome-wide genetic correlations calculated with LD score regression.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Within this structured pattern of shared genetic risk, schizophrenia and bipolar disorder show strong overlap.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2,3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aseline="30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Abbreviations: FDR=false discovery rate; LD=linkage disequilibrium</a:t>
            </a:r>
          </a:p>
          <a:p>
            <a:endParaRPr lang="en-US" sz="100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Trubetskoy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V, </a:t>
            </a:r>
            <a:r>
              <a:rPr lang="en-US" sz="1000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Pardiñas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AF, Qi T, et al. Mapping genomic loci implicates genes and synaptic biology in schizophrenia. Nature 2022; 604: 502–508.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Wingo TS, Liu Y, </a:t>
            </a:r>
            <a:r>
              <a:rPr lang="es-ES" sz="1000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Gerasimov</a:t>
            </a:r>
            <a:r>
              <a:rPr lang="es-E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ES, et al. 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mechanisms across the major psychiatric and neurodegenerative diseases. Nat Commun 2022; 13: 4314.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Grotzinger AD, Werme J, Peyrot WJ, et al. Mapping the genetic landscape across 14 psychiatric disorders. Nature 2026; 649: 406–415.</a:t>
            </a:r>
          </a:p>
          <a:p>
            <a:pPr marL="228600" indent="-228600">
              <a:buFont typeface="+mj-lt"/>
              <a:buAutoNum type="arabicPeriod"/>
            </a:pPr>
            <a:endParaRPr lang="en-US" sz="100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F4C9A-A7E5-9930-0AAD-BBE5E338E9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31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E17D0-DC58-15F4-75AF-8A7A171E0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331C86-1290-646B-A311-B8572D9230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US" dirty="0"/>
              <a:t>Schizophrenia – </a:t>
            </a:r>
            <a:r>
              <a:rPr lang="en-US" dirty="0" err="1"/>
              <a:t>Aetiology</a:t>
            </a:r>
            <a:r>
              <a:rPr lang="en-US" dirty="0"/>
              <a:t> and neurobiology 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F23A02-1499-7596-2497-CF9F94815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The genetics of schizophrenia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534E2F-EC32-7195-F522-0431336D4A8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050"/>
            <a:ext cx="5886449" cy="44164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/>
              <a:t>A large two-stage GWAS analyzed genetic data from &gt;76,000 individuals with schizophrenia and &gt;243,000 controls, reporting </a:t>
            </a:r>
            <a:r>
              <a:rPr lang="en-US" b="1"/>
              <a:t>common, low-penetrance variants </a:t>
            </a:r>
            <a:r>
              <a:rPr lang="en-US"/>
              <a:t>associated with schizophrenia </a:t>
            </a:r>
            <a:r>
              <a:rPr lang="en-US" err="1"/>
              <a:t>risk</a:t>
            </a:r>
            <a:r>
              <a:rPr lang="en-US" baseline="30000" err="1"/>
              <a:t>1</a:t>
            </a:r>
            <a:endParaRPr lang="en-US" baseline="30000"/>
          </a:p>
          <a:p>
            <a:pPr>
              <a:spcBef>
                <a:spcPts val="1200"/>
              </a:spcBef>
            </a:pPr>
            <a:r>
              <a:rPr lang="en-US"/>
              <a:t>The study identified 287 genomic loci and, through fine‑mapping and functional integration, prioritized 120 genes (106 protein-coding)</a:t>
            </a:r>
            <a:r>
              <a:rPr lang="en-US" baseline="30000"/>
              <a:t>1</a:t>
            </a:r>
          </a:p>
          <a:p>
            <a:pPr>
              <a:spcBef>
                <a:spcPts val="1200"/>
              </a:spcBef>
            </a:pPr>
            <a:r>
              <a:rPr lang="en-US"/>
              <a:t>Prioritized genes showed enrichment in pathways involved </a:t>
            </a:r>
            <a:r>
              <a:rPr lang="en-US" err="1"/>
              <a:t>in:</a:t>
            </a:r>
            <a:r>
              <a:rPr lang="en-US" baseline="30000" err="1"/>
              <a:t>1</a:t>
            </a:r>
            <a:r>
              <a:rPr lang="en-US"/>
              <a:t> </a:t>
            </a:r>
          </a:p>
          <a:p>
            <a:endParaRPr lang="en-US"/>
          </a:p>
          <a:p>
            <a:endParaRPr lang="en-US"/>
          </a:p>
          <a:p>
            <a:pPr marL="285750" indent="-285750"/>
            <a:endParaRPr lang="en-US">
              <a:solidFill>
                <a:schemeClr val="tx1"/>
              </a:solidFill>
            </a:endParaRPr>
          </a:p>
          <a:p>
            <a:pPr marL="285750" indent="-285750">
              <a:spcBef>
                <a:spcPts val="300"/>
              </a:spcBef>
            </a:pPr>
            <a:r>
              <a:rPr lang="en-US">
                <a:solidFill>
                  <a:schemeClr val="tx1"/>
                </a:solidFill>
              </a:rPr>
              <a:t>Some implicated genes </a:t>
            </a:r>
            <a:r>
              <a:rPr lang="en-US" err="1">
                <a:solidFill>
                  <a:schemeClr val="tx1"/>
                </a:solidFill>
              </a:rPr>
              <a:t>include:</a:t>
            </a:r>
            <a:r>
              <a:rPr lang="en-US" baseline="30000" err="1">
                <a:solidFill>
                  <a:schemeClr val="tx1"/>
                </a:solidFill>
              </a:rPr>
              <a:t>1</a:t>
            </a:r>
            <a:endParaRPr lang="en-US" baseline="30000">
              <a:solidFill>
                <a:schemeClr val="tx1"/>
              </a:solidFill>
            </a:endParaRPr>
          </a:p>
          <a:p>
            <a:pPr marL="540000" lvl="1" indent="-285750"/>
            <a:r>
              <a:rPr lang="en-US">
                <a:solidFill>
                  <a:schemeClr val="tx1"/>
                </a:solidFill>
              </a:rPr>
              <a:t>Genes involved in </a:t>
            </a:r>
            <a:r>
              <a:rPr lang="en-US" b="1">
                <a:solidFill>
                  <a:schemeClr val="tx1"/>
                </a:solidFill>
              </a:rPr>
              <a:t>metabotropic receptors </a:t>
            </a:r>
            <a:r>
              <a:rPr lang="en-US">
                <a:solidFill>
                  <a:schemeClr val="tx1"/>
                </a:solidFill>
              </a:rPr>
              <a:t>(glutamate and GABA)</a:t>
            </a:r>
          </a:p>
          <a:p>
            <a:pPr marL="540000" lvl="1" indent="-285750"/>
            <a:r>
              <a:rPr lang="en-US">
                <a:solidFill>
                  <a:schemeClr val="tx1"/>
                </a:solidFill>
              </a:rPr>
              <a:t>Genes involved in </a:t>
            </a:r>
            <a:r>
              <a:rPr lang="en-US" b="1">
                <a:solidFill>
                  <a:schemeClr val="tx1"/>
                </a:solidFill>
              </a:rPr>
              <a:t>voltage-gated calcium and chlorine channels</a:t>
            </a:r>
            <a:endParaRPr lang="en-US" b="1"/>
          </a:p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D4BDFC-016D-E200-7A48-B3D78029D3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786941" cy="619200"/>
          </a:xfrm>
        </p:spPr>
        <p:txBody>
          <a:bodyPr/>
          <a:lstStyle/>
          <a:p>
            <a:r>
              <a:rPr lang="da-DK" baseline="30000" dirty="0"/>
              <a:t>a</a:t>
            </a:r>
            <a:r>
              <a:rPr lang="en-US" dirty="0"/>
              <a:t>The color denotes the magnitude and direction of correlation. The size of the colored square reflects the magnitude of the p value. The asterisk indicates FDR p value: *p&lt;0.05, **p&lt;0.01, ***p&lt;0.001</a:t>
            </a:r>
          </a:p>
          <a:p>
            <a:r>
              <a:rPr lang="da-DK" dirty="0"/>
              <a:t>BID=bipolar disorder; FDR=false discovery rate; GABA=gamma-aminobutyric acid; GWAS=genome-wide association study; MDD=major depressive disorder; PTSD=post-traumatic stress disorder; SCZ=schizophrenia</a:t>
            </a:r>
          </a:p>
          <a:p>
            <a:r>
              <a:rPr lang="da-DK" dirty="0"/>
              <a:t>1. Trubetskoy et al. Nature 2022;604:502‒508; 2. Wingo et al. Nat Commun 2022;13:4314; 3. Grotzinger et al. Nature 2026;649:406‒415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F6EFEC1F-1DD8-06DE-F334-AE43A18AE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76560205-DFDD-C426-1259-964E7EFA1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50E8D1-A95B-F6CF-8619-93E85F67D286}"/>
              </a:ext>
            </a:extLst>
          </p:cNvPr>
          <p:cNvSpPr txBox="1"/>
          <p:nvPr/>
        </p:nvSpPr>
        <p:spPr>
          <a:xfrm>
            <a:off x="6994339" y="1082185"/>
            <a:ext cx="4644015" cy="619200"/>
          </a:xfrm>
          <a:prstGeom prst="roundRect">
            <a:avLst>
              <a:gd name="adj" fmla="val 5384"/>
            </a:avLst>
          </a:prstGeom>
        </p:spPr>
        <p:txBody>
          <a:bodyPr vert="horz" lIns="0" tIns="0" rIns="0" bIns="0" rtlCol="0">
            <a:noAutofit/>
          </a:bodyPr>
          <a:lstStyle>
            <a:lvl1pPr marL="180000" indent="-18000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>
                <a:solidFill>
                  <a:srgbClr val="3F1A01"/>
                </a:solidFill>
              </a:defRPr>
            </a:lvl1pPr>
            <a:lvl2pPr marL="540000" lvl="1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2pPr>
            <a:lvl3pPr marL="54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solidFill>
                  <a:srgbClr val="3F1A0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rgbClr val="3F1A0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>
                <a:solidFill>
                  <a:srgbClr val="3F1A0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>
              <a:buNone/>
            </a:pPr>
            <a:r>
              <a:rPr lang="en-US" b="1" dirty="0"/>
              <a:t>Genetic overlap across psychiatric disorders</a:t>
            </a:r>
            <a:r>
              <a:rPr lang="en-US" b="1" baseline="30000" dirty="0"/>
              <a:t>2,a</a:t>
            </a:r>
            <a:endParaRPr lang="en-GB" b="1" baseline="3000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07429E1-AC79-9E02-E237-865BF6F202DB}"/>
              </a:ext>
            </a:extLst>
          </p:cNvPr>
          <p:cNvSpPr/>
          <p:nvPr/>
        </p:nvSpPr>
        <p:spPr>
          <a:xfrm>
            <a:off x="553646" y="1614553"/>
            <a:ext cx="6777765" cy="200155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600" baseline="300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E9BE554-E766-4837-11A3-92D4BCDC38EE}"/>
              </a:ext>
            </a:extLst>
          </p:cNvPr>
          <p:cNvSpPr/>
          <p:nvPr/>
        </p:nvSpPr>
        <p:spPr>
          <a:xfrm>
            <a:off x="553647" y="4627768"/>
            <a:ext cx="6624000" cy="87685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1D7BFB1F-D4CB-56A6-6FCB-6C8E102D222B}"/>
              </a:ext>
            </a:extLst>
          </p:cNvPr>
          <p:cNvSpPr/>
          <p:nvPr/>
        </p:nvSpPr>
        <p:spPr>
          <a:xfrm>
            <a:off x="769763" y="3801652"/>
            <a:ext cx="5365533" cy="1232156"/>
          </a:xfrm>
          <a:prstGeom prst="roundRect">
            <a:avLst>
              <a:gd name="adj" fmla="val 10028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E45D7FF-3A91-7E2B-6573-939E282468E1}"/>
              </a:ext>
            </a:extLst>
          </p:cNvPr>
          <p:cNvGrpSpPr/>
          <p:nvPr/>
        </p:nvGrpSpPr>
        <p:grpSpPr>
          <a:xfrm>
            <a:off x="1267759" y="3885040"/>
            <a:ext cx="472342" cy="612392"/>
            <a:chOff x="5308949" y="5036345"/>
            <a:chExt cx="737045" cy="1065655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BCC225-88F5-73D6-A6EC-4A4A351050AE}"/>
                </a:ext>
              </a:extLst>
            </p:cNvPr>
            <p:cNvSpPr/>
            <p:nvPr/>
          </p:nvSpPr>
          <p:spPr>
            <a:xfrm>
              <a:off x="5469102" y="5036345"/>
              <a:ext cx="576892" cy="581730"/>
            </a:xfrm>
            <a:custGeom>
              <a:avLst/>
              <a:gdLst>
                <a:gd name="csX0" fmla="*/ 372104 w 576892"/>
                <a:gd name="csY0" fmla="*/ 0 h 581115"/>
                <a:gd name="csX1" fmla="*/ 276854 w 576892"/>
                <a:gd name="csY1" fmla="*/ 123825 h 581115"/>
                <a:gd name="csX2" fmla="*/ 33967 w 576892"/>
                <a:gd name="csY2" fmla="*/ 207169 h 581115"/>
                <a:gd name="csX3" fmla="*/ 24442 w 576892"/>
                <a:gd name="csY3" fmla="*/ 352425 h 581115"/>
                <a:gd name="csX4" fmla="*/ 245898 w 576892"/>
                <a:gd name="csY4" fmla="*/ 547687 h 581115"/>
                <a:gd name="csX5" fmla="*/ 276854 w 576892"/>
                <a:gd name="csY5" fmla="*/ 507206 h 581115"/>
                <a:gd name="csX6" fmla="*/ 324479 w 576892"/>
                <a:gd name="csY6" fmla="*/ 485775 h 581115"/>
                <a:gd name="csX7" fmla="*/ 386392 w 576892"/>
                <a:gd name="csY7" fmla="*/ 519112 h 581115"/>
                <a:gd name="csX8" fmla="*/ 381629 w 576892"/>
                <a:gd name="csY8" fmla="*/ 571500 h 581115"/>
                <a:gd name="csX9" fmla="*/ 462592 w 576892"/>
                <a:gd name="csY9" fmla="*/ 578644 h 581115"/>
                <a:gd name="csX10" fmla="*/ 545936 w 576892"/>
                <a:gd name="csY10" fmla="*/ 542925 h 581115"/>
                <a:gd name="csX11" fmla="*/ 562604 w 576892"/>
                <a:gd name="csY11" fmla="*/ 435769 h 581115"/>
                <a:gd name="csX12" fmla="*/ 531648 w 576892"/>
                <a:gd name="csY12" fmla="*/ 330994 h 581115"/>
                <a:gd name="csX13" fmla="*/ 531648 w 576892"/>
                <a:gd name="csY13" fmla="*/ 235744 h 581115"/>
                <a:gd name="csX14" fmla="*/ 576892 w 576892"/>
                <a:gd name="csY14" fmla="*/ 78581 h 581115"/>
                <a:gd name="csX0" fmla="*/ 372104 w 576892"/>
                <a:gd name="csY0" fmla="*/ 0 h 581730"/>
                <a:gd name="csX1" fmla="*/ 276854 w 576892"/>
                <a:gd name="csY1" fmla="*/ 123825 h 581730"/>
                <a:gd name="csX2" fmla="*/ 33967 w 576892"/>
                <a:gd name="csY2" fmla="*/ 207169 h 581730"/>
                <a:gd name="csX3" fmla="*/ 24442 w 576892"/>
                <a:gd name="csY3" fmla="*/ 352425 h 581730"/>
                <a:gd name="csX4" fmla="*/ 245898 w 576892"/>
                <a:gd name="csY4" fmla="*/ 547687 h 581730"/>
                <a:gd name="csX5" fmla="*/ 276854 w 576892"/>
                <a:gd name="csY5" fmla="*/ 507206 h 581730"/>
                <a:gd name="csX6" fmla="*/ 324479 w 576892"/>
                <a:gd name="csY6" fmla="*/ 485775 h 581730"/>
                <a:gd name="csX7" fmla="*/ 374486 w 576892"/>
                <a:gd name="csY7" fmla="*/ 504824 h 581730"/>
                <a:gd name="csX8" fmla="*/ 381629 w 576892"/>
                <a:gd name="csY8" fmla="*/ 571500 h 581730"/>
                <a:gd name="csX9" fmla="*/ 462592 w 576892"/>
                <a:gd name="csY9" fmla="*/ 578644 h 581730"/>
                <a:gd name="csX10" fmla="*/ 545936 w 576892"/>
                <a:gd name="csY10" fmla="*/ 542925 h 581730"/>
                <a:gd name="csX11" fmla="*/ 562604 w 576892"/>
                <a:gd name="csY11" fmla="*/ 435769 h 581730"/>
                <a:gd name="csX12" fmla="*/ 531648 w 576892"/>
                <a:gd name="csY12" fmla="*/ 330994 h 581730"/>
                <a:gd name="csX13" fmla="*/ 531648 w 576892"/>
                <a:gd name="csY13" fmla="*/ 235744 h 581730"/>
                <a:gd name="csX14" fmla="*/ 576892 w 576892"/>
                <a:gd name="csY14" fmla="*/ 78581 h 581730"/>
                <a:gd name="csX0" fmla="*/ 372104 w 576892"/>
                <a:gd name="csY0" fmla="*/ 0 h 581730"/>
                <a:gd name="csX1" fmla="*/ 276854 w 576892"/>
                <a:gd name="csY1" fmla="*/ 123825 h 581730"/>
                <a:gd name="csX2" fmla="*/ 33967 w 576892"/>
                <a:gd name="csY2" fmla="*/ 207169 h 581730"/>
                <a:gd name="csX3" fmla="*/ 24442 w 576892"/>
                <a:gd name="csY3" fmla="*/ 352425 h 581730"/>
                <a:gd name="csX4" fmla="*/ 245898 w 576892"/>
                <a:gd name="csY4" fmla="*/ 547687 h 581730"/>
                <a:gd name="csX5" fmla="*/ 293523 w 576892"/>
                <a:gd name="csY5" fmla="*/ 492918 h 581730"/>
                <a:gd name="csX6" fmla="*/ 324479 w 576892"/>
                <a:gd name="csY6" fmla="*/ 485775 h 581730"/>
                <a:gd name="csX7" fmla="*/ 374486 w 576892"/>
                <a:gd name="csY7" fmla="*/ 504824 h 581730"/>
                <a:gd name="csX8" fmla="*/ 381629 w 576892"/>
                <a:gd name="csY8" fmla="*/ 571500 h 581730"/>
                <a:gd name="csX9" fmla="*/ 462592 w 576892"/>
                <a:gd name="csY9" fmla="*/ 578644 h 581730"/>
                <a:gd name="csX10" fmla="*/ 545936 w 576892"/>
                <a:gd name="csY10" fmla="*/ 542925 h 581730"/>
                <a:gd name="csX11" fmla="*/ 562604 w 576892"/>
                <a:gd name="csY11" fmla="*/ 435769 h 581730"/>
                <a:gd name="csX12" fmla="*/ 531648 w 576892"/>
                <a:gd name="csY12" fmla="*/ 330994 h 581730"/>
                <a:gd name="csX13" fmla="*/ 531648 w 576892"/>
                <a:gd name="csY13" fmla="*/ 235744 h 581730"/>
                <a:gd name="csX14" fmla="*/ 576892 w 576892"/>
                <a:gd name="csY14" fmla="*/ 78581 h 5817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76892" h="581730">
                  <a:moveTo>
                    <a:pt x="372104" y="0"/>
                  </a:moveTo>
                  <a:cubicBezTo>
                    <a:pt x="352657" y="44648"/>
                    <a:pt x="333210" y="89297"/>
                    <a:pt x="276854" y="123825"/>
                  </a:cubicBezTo>
                  <a:cubicBezTo>
                    <a:pt x="220498" y="158353"/>
                    <a:pt x="76035" y="169069"/>
                    <a:pt x="33967" y="207169"/>
                  </a:cubicBezTo>
                  <a:cubicBezTo>
                    <a:pt x="-8101" y="245269"/>
                    <a:pt x="-10880" y="295672"/>
                    <a:pt x="24442" y="352425"/>
                  </a:cubicBezTo>
                  <a:cubicBezTo>
                    <a:pt x="59764" y="409178"/>
                    <a:pt x="201051" y="524272"/>
                    <a:pt x="245898" y="547687"/>
                  </a:cubicBezTo>
                  <a:cubicBezTo>
                    <a:pt x="290745" y="571102"/>
                    <a:pt x="280426" y="503237"/>
                    <a:pt x="293523" y="492918"/>
                  </a:cubicBezTo>
                  <a:cubicBezTo>
                    <a:pt x="306620" y="482599"/>
                    <a:pt x="310985" y="483791"/>
                    <a:pt x="324479" y="485775"/>
                  </a:cubicBezTo>
                  <a:cubicBezTo>
                    <a:pt x="337973" y="487759"/>
                    <a:pt x="364961" y="490537"/>
                    <a:pt x="374486" y="504824"/>
                  </a:cubicBezTo>
                  <a:cubicBezTo>
                    <a:pt x="384011" y="519111"/>
                    <a:pt x="366945" y="559197"/>
                    <a:pt x="381629" y="571500"/>
                  </a:cubicBezTo>
                  <a:cubicBezTo>
                    <a:pt x="396313" y="583803"/>
                    <a:pt x="435207" y="583407"/>
                    <a:pt x="462592" y="578644"/>
                  </a:cubicBezTo>
                  <a:cubicBezTo>
                    <a:pt x="489977" y="573881"/>
                    <a:pt x="529267" y="566738"/>
                    <a:pt x="545936" y="542925"/>
                  </a:cubicBezTo>
                  <a:cubicBezTo>
                    <a:pt x="562605" y="519112"/>
                    <a:pt x="564985" y="471091"/>
                    <a:pt x="562604" y="435769"/>
                  </a:cubicBezTo>
                  <a:cubicBezTo>
                    <a:pt x="560223" y="400447"/>
                    <a:pt x="536807" y="364331"/>
                    <a:pt x="531648" y="330994"/>
                  </a:cubicBezTo>
                  <a:cubicBezTo>
                    <a:pt x="526489" y="297657"/>
                    <a:pt x="524107" y="277813"/>
                    <a:pt x="531648" y="235744"/>
                  </a:cubicBezTo>
                  <a:cubicBezTo>
                    <a:pt x="539189" y="193675"/>
                    <a:pt x="558040" y="136128"/>
                    <a:pt x="576892" y="78581"/>
                  </a:cubicBezTo>
                </a:path>
              </a:pathLst>
            </a:cu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5FB6A9E-CC80-C116-3EDA-56A0067AA9D7}"/>
                </a:ext>
              </a:extLst>
            </p:cNvPr>
            <p:cNvSpPr/>
            <p:nvPr/>
          </p:nvSpPr>
          <p:spPr>
            <a:xfrm>
              <a:off x="5308949" y="5547695"/>
              <a:ext cx="576892" cy="554305"/>
            </a:xfrm>
            <a:custGeom>
              <a:avLst/>
              <a:gdLst>
                <a:gd name="csX0" fmla="*/ 82937 w 733649"/>
                <a:gd name="csY0" fmla="*/ 505421 h 638771"/>
                <a:gd name="csX1" fmla="*/ 87699 w 733649"/>
                <a:gd name="csY1" fmla="*/ 436365 h 638771"/>
                <a:gd name="csX2" fmla="*/ 11499 w 733649"/>
                <a:gd name="csY2" fmla="*/ 238721 h 638771"/>
                <a:gd name="csX3" fmla="*/ 1974 w 733649"/>
                <a:gd name="csY3" fmla="*/ 136327 h 638771"/>
                <a:gd name="csX4" fmla="*/ 28168 w 733649"/>
                <a:gd name="csY4" fmla="*/ 24408 h 638771"/>
                <a:gd name="csX5" fmla="*/ 118655 w 733649"/>
                <a:gd name="csY5" fmla="*/ 12502 h 638771"/>
                <a:gd name="csX6" fmla="*/ 259149 w 733649"/>
                <a:gd name="csY6" fmla="*/ 172046 h 638771"/>
                <a:gd name="csX7" fmla="*/ 461555 w 733649"/>
                <a:gd name="csY7" fmla="*/ 291108 h 638771"/>
                <a:gd name="csX8" fmla="*/ 711587 w 733649"/>
                <a:gd name="csY8" fmla="*/ 331590 h 638771"/>
                <a:gd name="csX9" fmla="*/ 704443 w 733649"/>
                <a:gd name="csY9" fmla="*/ 469702 h 638771"/>
                <a:gd name="csX10" fmla="*/ 563949 w 733649"/>
                <a:gd name="csY10" fmla="*/ 572096 h 638771"/>
                <a:gd name="csX11" fmla="*/ 380593 w 733649"/>
                <a:gd name="csY11" fmla="*/ 595908 h 638771"/>
                <a:gd name="csX12" fmla="*/ 302012 w 733649"/>
                <a:gd name="csY12" fmla="*/ 638771 h 638771"/>
                <a:gd name="csX13" fmla="*/ 302012 w 733649"/>
                <a:gd name="csY13" fmla="*/ 638771 h 638771"/>
                <a:gd name="csX14" fmla="*/ 302012 w 733649"/>
                <a:gd name="csY14" fmla="*/ 636390 h 638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733649" h="638771">
                  <a:moveTo>
                    <a:pt x="82937" y="505421"/>
                  </a:moveTo>
                  <a:cubicBezTo>
                    <a:pt x="91271" y="493118"/>
                    <a:pt x="99605" y="480815"/>
                    <a:pt x="87699" y="436365"/>
                  </a:cubicBezTo>
                  <a:cubicBezTo>
                    <a:pt x="75793" y="391915"/>
                    <a:pt x="25786" y="288727"/>
                    <a:pt x="11499" y="238721"/>
                  </a:cubicBezTo>
                  <a:cubicBezTo>
                    <a:pt x="-2789" y="188715"/>
                    <a:pt x="-804" y="172046"/>
                    <a:pt x="1974" y="136327"/>
                  </a:cubicBezTo>
                  <a:cubicBezTo>
                    <a:pt x="4752" y="100608"/>
                    <a:pt x="8721" y="45046"/>
                    <a:pt x="28168" y="24408"/>
                  </a:cubicBezTo>
                  <a:cubicBezTo>
                    <a:pt x="47615" y="3770"/>
                    <a:pt x="80158" y="-12104"/>
                    <a:pt x="118655" y="12502"/>
                  </a:cubicBezTo>
                  <a:cubicBezTo>
                    <a:pt x="157152" y="37108"/>
                    <a:pt x="201999" y="125612"/>
                    <a:pt x="259149" y="172046"/>
                  </a:cubicBezTo>
                  <a:cubicBezTo>
                    <a:pt x="316299" y="218480"/>
                    <a:pt x="386149" y="264517"/>
                    <a:pt x="461555" y="291108"/>
                  </a:cubicBezTo>
                  <a:cubicBezTo>
                    <a:pt x="536961" y="317699"/>
                    <a:pt x="671106" y="301824"/>
                    <a:pt x="711587" y="331590"/>
                  </a:cubicBezTo>
                  <a:cubicBezTo>
                    <a:pt x="752068" y="361356"/>
                    <a:pt x="729049" y="429618"/>
                    <a:pt x="704443" y="469702"/>
                  </a:cubicBezTo>
                  <a:cubicBezTo>
                    <a:pt x="679837" y="509786"/>
                    <a:pt x="617924" y="551062"/>
                    <a:pt x="563949" y="572096"/>
                  </a:cubicBezTo>
                  <a:cubicBezTo>
                    <a:pt x="509974" y="593130"/>
                    <a:pt x="424249" y="584796"/>
                    <a:pt x="380593" y="595908"/>
                  </a:cubicBezTo>
                  <a:cubicBezTo>
                    <a:pt x="336937" y="607020"/>
                    <a:pt x="302012" y="638771"/>
                    <a:pt x="302012" y="638771"/>
                  </a:cubicBezTo>
                  <a:lnTo>
                    <a:pt x="302012" y="638771"/>
                  </a:lnTo>
                  <a:lnTo>
                    <a:pt x="302012" y="636390"/>
                  </a:lnTo>
                </a:path>
              </a:pathLst>
            </a:cu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DF8497F2-0FC3-0A36-E052-64F71AF2CB18}"/>
                </a:ext>
              </a:extLst>
            </p:cNvPr>
            <p:cNvSpPr/>
            <p:nvPr/>
          </p:nvSpPr>
          <p:spPr>
            <a:xfrm>
              <a:off x="5575025" y="5305425"/>
              <a:ext cx="121444" cy="121444"/>
            </a:xfrm>
            <a:prstGeom prst="ellipse">
              <a:avLst/>
            </a:prstGeom>
            <a:noFill/>
            <a:ln w="127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45DD41DE-7C32-4A9B-0079-0270BD8D305B}"/>
                </a:ext>
              </a:extLst>
            </p:cNvPr>
            <p:cNvSpPr/>
            <p:nvPr/>
          </p:nvSpPr>
          <p:spPr>
            <a:xfrm flipH="1">
              <a:off x="5632532" y="5342535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0EE3B78-3587-A063-9A13-22ABDF92483A}"/>
                </a:ext>
              </a:extLst>
            </p:cNvPr>
            <p:cNvSpPr/>
            <p:nvPr/>
          </p:nvSpPr>
          <p:spPr>
            <a:xfrm flipH="1">
              <a:off x="5632532" y="5383912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D8ACB257-EDAF-871F-7A7D-05EE538BCEB4}"/>
                </a:ext>
              </a:extLst>
            </p:cNvPr>
            <p:cNvSpPr/>
            <p:nvPr/>
          </p:nvSpPr>
          <p:spPr>
            <a:xfrm flipH="1">
              <a:off x="5597395" y="5356935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AC88342E-44BD-8C94-E1FC-366C996730B6}"/>
                </a:ext>
              </a:extLst>
            </p:cNvPr>
            <p:cNvSpPr/>
            <p:nvPr/>
          </p:nvSpPr>
          <p:spPr>
            <a:xfrm flipH="1">
              <a:off x="5597395" y="5646725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8436A4CC-17D7-AB6E-036B-D1959D2D65A8}"/>
                </a:ext>
              </a:extLst>
            </p:cNvPr>
            <p:cNvSpPr/>
            <p:nvPr/>
          </p:nvSpPr>
          <p:spPr>
            <a:xfrm flipH="1">
              <a:off x="5693983" y="5675458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614B3FC-6929-7AEB-0EE5-FF572BFC5CAB}"/>
                </a:ext>
              </a:extLst>
            </p:cNvPr>
            <p:cNvSpPr/>
            <p:nvPr/>
          </p:nvSpPr>
          <p:spPr>
            <a:xfrm flipH="1">
              <a:off x="5760583" y="5646725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420ABD4F-7521-7057-96A5-F281473044CF}"/>
                </a:ext>
              </a:extLst>
            </p:cNvPr>
            <p:cNvSpPr/>
            <p:nvPr/>
          </p:nvSpPr>
          <p:spPr>
            <a:xfrm flipH="1">
              <a:off x="5760583" y="5599286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54959EED-3F64-C68E-16DC-0F9F2341E0CC}"/>
                </a:ext>
              </a:extLst>
            </p:cNvPr>
            <p:cNvSpPr/>
            <p:nvPr/>
          </p:nvSpPr>
          <p:spPr>
            <a:xfrm flipH="1">
              <a:off x="5729200" y="5726943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1587AE99-EA11-0CC9-5A75-1C91822C36D3}"/>
                </a:ext>
              </a:extLst>
            </p:cNvPr>
            <p:cNvSpPr/>
            <p:nvPr/>
          </p:nvSpPr>
          <p:spPr>
            <a:xfrm flipH="1">
              <a:off x="5802388" y="5701060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A01BA29E-AC50-CF25-7775-75E43B714ACA}"/>
                </a:ext>
              </a:extLst>
            </p:cNvPr>
            <p:cNvSpPr/>
            <p:nvPr/>
          </p:nvSpPr>
          <p:spPr>
            <a:xfrm flipH="1">
              <a:off x="5848171" y="5761641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15F8053D-38D9-9B51-68F2-3966CA42BC13}"/>
                </a:ext>
              </a:extLst>
            </p:cNvPr>
            <p:cNvSpPr/>
            <p:nvPr/>
          </p:nvSpPr>
          <p:spPr>
            <a:xfrm flipH="1">
              <a:off x="5622196" y="5700830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C46F8CF-BD83-45F8-C74F-772A937AA189}"/>
                </a:ext>
              </a:extLst>
            </p:cNvPr>
            <p:cNvSpPr/>
            <p:nvPr/>
          </p:nvSpPr>
          <p:spPr>
            <a:xfrm flipH="1">
              <a:off x="5819371" y="5652438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03EE311F-AEF7-8DBE-7D1C-D74A0EB66EE4}"/>
                </a:ext>
              </a:extLst>
            </p:cNvPr>
            <p:cNvSpPr/>
            <p:nvPr/>
          </p:nvSpPr>
          <p:spPr>
            <a:xfrm flipH="1">
              <a:off x="5641783" y="5602635"/>
              <a:ext cx="28800" cy="28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0163DD29-D607-F557-2421-CCDC3952B62E}"/>
              </a:ext>
            </a:extLst>
          </p:cNvPr>
          <p:cNvSpPr txBox="1"/>
          <p:nvPr/>
        </p:nvSpPr>
        <p:spPr>
          <a:xfrm>
            <a:off x="769763" y="4472487"/>
            <a:ext cx="14543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/>
              <a:t>Synaptic organization</a:t>
            </a:r>
          </a:p>
        </p:txBody>
      </p:sp>
      <p:pic>
        <p:nvPicPr>
          <p:cNvPr id="105" name="Graphic 104" descr="Nerve outline">
            <a:extLst>
              <a:ext uri="{FF2B5EF4-FFF2-40B4-BE49-F238E27FC236}">
                <a16:creationId xmlns:a16="http://schemas.microsoft.com/office/drawing/2014/main" id="{E0CBF1B3-71E0-4CB6-2496-33FF724F2D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40158">
            <a:off x="2906302" y="3884849"/>
            <a:ext cx="714375" cy="714375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EAF2AE46-9791-575B-E087-E905F5D568B0}"/>
              </a:ext>
            </a:extLst>
          </p:cNvPr>
          <p:cNvSpPr txBox="1"/>
          <p:nvPr/>
        </p:nvSpPr>
        <p:spPr>
          <a:xfrm>
            <a:off x="2218823" y="4472487"/>
            <a:ext cx="2026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/>
              <a:t>Neuronal differentiation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8D49D1B-0CD8-1BBD-CED7-B02039E1EAB7}"/>
              </a:ext>
            </a:extLst>
          </p:cNvPr>
          <p:cNvSpPr txBox="1"/>
          <p:nvPr/>
        </p:nvSpPr>
        <p:spPr>
          <a:xfrm>
            <a:off x="4207361" y="4472487"/>
            <a:ext cx="19013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/>
              <a:t>Neurotransmission </a:t>
            </a:r>
            <a:r>
              <a:rPr lang="en-GB" sz="1400"/>
              <a:t>(excitatory neurons)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F4E12C4-07D8-A6BF-8C55-6FBA03AA3A09}"/>
              </a:ext>
            </a:extLst>
          </p:cNvPr>
          <p:cNvGrpSpPr/>
          <p:nvPr/>
        </p:nvGrpSpPr>
        <p:grpSpPr>
          <a:xfrm>
            <a:off x="4874776" y="3852048"/>
            <a:ext cx="714375" cy="754577"/>
            <a:chOff x="6172200" y="4967882"/>
            <a:chExt cx="914400" cy="914400"/>
          </a:xfrm>
        </p:grpSpPr>
        <p:pic>
          <p:nvPicPr>
            <p:cNvPr id="109" name="Graphic 108" descr="Network outline">
              <a:extLst>
                <a:ext uri="{FF2B5EF4-FFF2-40B4-BE49-F238E27FC236}">
                  <a16:creationId xmlns:a16="http://schemas.microsoft.com/office/drawing/2014/main" id="{A0E1F9B1-94E7-7EFB-707B-4C28A7B953B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72200" y="4967882"/>
              <a:ext cx="914400" cy="914400"/>
            </a:xfrm>
            <a:prstGeom prst="rect">
              <a:avLst/>
            </a:prstGeom>
          </p:spPr>
        </p:pic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31D925B-13F1-F51C-8D63-B09CABD8E3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89969" y="5170579"/>
              <a:ext cx="182622" cy="136411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F23584DE-E243-D05E-65AA-8CCB474614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67500" y="5218346"/>
              <a:ext cx="164306" cy="411656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C9184DA-6AD0-FC7A-3EC0-FFDCF9FF46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72591" y="5417493"/>
              <a:ext cx="53923" cy="212509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3EF305DB-A5B7-7288-8E2A-9C0D1460FD39}"/>
                </a:ext>
              </a:extLst>
            </p:cNvPr>
            <p:cNvCxnSpPr>
              <a:cxnSpLocks/>
            </p:cNvCxnSpPr>
            <p:nvPr/>
          </p:nvCxnSpPr>
          <p:spPr>
            <a:xfrm>
              <a:off x="6474619" y="5700830"/>
              <a:ext cx="306661" cy="0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FE236FF3-BD89-3A08-66A6-F8AC4E252C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7541" y="5163249"/>
              <a:ext cx="195251" cy="136245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66CF107C-0139-13E0-B765-FAA6F32CB3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91276" y="5204985"/>
              <a:ext cx="181516" cy="425017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1C6D8C89-0F22-306A-96EA-37168744C63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40999" y="5417493"/>
              <a:ext cx="31627" cy="232394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3CBE87D4-4273-B514-EE80-49A507FEFAB0}"/>
              </a:ext>
            </a:extLst>
          </p:cNvPr>
          <p:cNvSpPr txBox="1"/>
          <p:nvPr/>
        </p:nvSpPr>
        <p:spPr>
          <a:xfrm>
            <a:off x="6564314" y="5408541"/>
            <a:ext cx="5087936" cy="690086"/>
          </a:xfrm>
          <a:prstGeom prst="roundRect">
            <a:avLst>
              <a:gd name="adj" fmla="val 12163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>
                <a:solidFill>
                  <a:srgbClr val="3F1A01"/>
                </a:solidFill>
              </a:rPr>
              <a:t>Polygenic risk for schizophrenia overlaps substantially with other disorders, particularly bipolar disorder, supporting shared biological vulnerability across diagnoses</a:t>
            </a:r>
            <a:r>
              <a:rPr lang="en-US" sz="1200" baseline="30000">
                <a:solidFill>
                  <a:srgbClr val="3F1A01"/>
                </a:solidFill>
              </a:rPr>
              <a:t>2,3</a:t>
            </a:r>
            <a:endParaRPr lang="en-GB" sz="1100" baseline="30000">
              <a:solidFill>
                <a:srgbClr val="3F1A01"/>
              </a:solidFill>
            </a:endParaRP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F7AC794F-D179-8EA7-BF8C-53FE791F118F}"/>
              </a:ext>
            </a:extLst>
          </p:cNvPr>
          <p:cNvSpPr txBox="1"/>
          <p:nvPr/>
        </p:nvSpPr>
        <p:spPr>
          <a:xfrm>
            <a:off x="6612186" y="4968897"/>
            <a:ext cx="5364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Times New Roman" panose="02020603050405020304" pitchFamily="18" charset="0"/>
              </a:rPr>
              <a:t>This work is adapted from ‘Shared mechanisms across the major psychiatric and neurodegenerative diseases' by Wingo et al. Nat Commun 2022, used under CC-BY 4.0. This work is licensed under Creative Commons license CC-BY-SA by The Lundbeck Foundation.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0EB5E9-668C-B065-E2E8-139276EA1985}"/>
              </a:ext>
            </a:extLst>
          </p:cNvPr>
          <p:cNvSpPr txBox="1"/>
          <p:nvPr/>
        </p:nvSpPr>
        <p:spPr>
          <a:xfrm>
            <a:off x="6486156" y="2190451"/>
            <a:ext cx="108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b="1" dirty="0">
                <a:solidFill>
                  <a:schemeClr val="tx2"/>
                </a:solidFill>
              </a:rPr>
              <a:t>Neuroticism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92A8B3-E4E1-CB0F-16BB-D2821F09E7F3}"/>
              </a:ext>
            </a:extLst>
          </p:cNvPr>
          <p:cNvSpPr txBox="1"/>
          <p:nvPr/>
        </p:nvSpPr>
        <p:spPr>
          <a:xfrm rot="16200000">
            <a:off x="7216666" y="1567154"/>
            <a:ext cx="9992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>
                <a:solidFill>
                  <a:schemeClr val="tx2"/>
                </a:solidFill>
              </a:rPr>
              <a:t>Neuroticism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C16F29-D279-5B9F-4FDB-B1AB27B23612}"/>
              </a:ext>
            </a:extLst>
          </p:cNvPr>
          <p:cNvSpPr txBox="1"/>
          <p:nvPr/>
        </p:nvSpPr>
        <p:spPr>
          <a:xfrm>
            <a:off x="6486156" y="2545168"/>
            <a:ext cx="108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b="1">
                <a:solidFill>
                  <a:schemeClr val="tx2"/>
                </a:solidFill>
              </a:rPr>
              <a:t>MDD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18215E5-12D6-D49D-55D7-1D523AD06797}"/>
              </a:ext>
            </a:extLst>
          </p:cNvPr>
          <p:cNvSpPr txBox="1"/>
          <p:nvPr/>
        </p:nvSpPr>
        <p:spPr>
          <a:xfrm rot="16200000">
            <a:off x="7809421" y="1807334"/>
            <a:ext cx="5188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>
                <a:solidFill>
                  <a:schemeClr val="tx2"/>
                </a:solidFill>
              </a:rPr>
              <a:t>MDD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27F84F6-E7B2-510F-EAE0-77A8D0D5CB5B}"/>
              </a:ext>
            </a:extLst>
          </p:cNvPr>
          <p:cNvSpPr txBox="1"/>
          <p:nvPr/>
        </p:nvSpPr>
        <p:spPr>
          <a:xfrm>
            <a:off x="6486156" y="2899885"/>
            <a:ext cx="108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b="1">
                <a:solidFill>
                  <a:schemeClr val="tx2"/>
                </a:solidFill>
              </a:rPr>
              <a:t>BID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80C9109-6E77-8BD8-2FBC-3F9319AD9E48}"/>
              </a:ext>
            </a:extLst>
          </p:cNvPr>
          <p:cNvSpPr txBox="1"/>
          <p:nvPr/>
        </p:nvSpPr>
        <p:spPr>
          <a:xfrm rot="16200000">
            <a:off x="8161995" y="1807334"/>
            <a:ext cx="5188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>
                <a:solidFill>
                  <a:schemeClr val="tx2"/>
                </a:solidFill>
              </a:rPr>
              <a:t>BID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49364E-9ABB-F0F5-161E-88500976DE93}"/>
              </a:ext>
            </a:extLst>
          </p:cNvPr>
          <p:cNvSpPr txBox="1"/>
          <p:nvPr/>
        </p:nvSpPr>
        <p:spPr>
          <a:xfrm>
            <a:off x="6486156" y="3254602"/>
            <a:ext cx="108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b="1">
                <a:solidFill>
                  <a:schemeClr val="tx2"/>
                </a:solidFill>
              </a:rPr>
              <a:t>SCZ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525E4DF-9FDE-5F6A-D35B-C8399465070F}"/>
              </a:ext>
            </a:extLst>
          </p:cNvPr>
          <p:cNvSpPr txBox="1"/>
          <p:nvPr/>
        </p:nvSpPr>
        <p:spPr>
          <a:xfrm rot="16200000">
            <a:off x="8514569" y="1807334"/>
            <a:ext cx="5188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>
                <a:solidFill>
                  <a:schemeClr val="tx2"/>
                </a:solidFill>
              </a:rPr>
              <a:t>SCZ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D7458D7-02DA-8D45-7DDB-C1A8A44F9324}"/>
              </a:ext>
            </a:extLst>
          </p:cNvPr>
          <p:cNvSpPr txBox="1"/>
          <p:nvPr/>
        </p:nvSpPr>
        <p:spPr>
          <a:xfrm>
            <a:off x="6486156" y="3609319"/>
            <a:ext cx="108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b="1">
                <a:solidFill>
                  <a:schemeClr val="tx2"/>
                </a:solidFill>
              </a:rPr>
              <a:t>Anxiety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86AB707-75F1-90B5-42C9-B4470E63CB50}"/>
              </a:ext>
            </a:extLst>
          </p:cNvPr>
          <p:cNvSpPr txBox="1"/>
          <p:nvPr/>
        </p:nvSpPr>
        <p:spPr>
          <a:xfrm rot="16200000">
            <a:off x="8800996" y="1741188"/>
            <a:ext cx="65115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>
                <a:solidFill>
                  <a:schemeClr val="tx2"/>
                </a:solidFill>
              </a:rPr>
              <a:t>Anxiety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7522E8F-E9E4-753A-8F35-3AC87A3BC0B3}"/>
              </a:ext>
            </a:extLst>
          </p:cNvPr>
          <p:cNvSpPr txBox="1"/>
          <p:nvPr/>
        </p:nvSpPr>
        <p:spPr>
          <a:xfrm>
            <a:off x="6486156" y="3964036"/>
            <a:ext cx="108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b="1" dirty="0">
                <a:solidFill>
                  <a:schemeClr val="tx2"/>
                </a:solidFill>
              </a:rPr>
              <a:t>PTSD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0A7FAA1-C90B-3448-635A-4E795FE8D962}"/>
              </a:ext>
            </a:extLst>
          </p:cNvPr>
          <p:cNvSpPr txBox="1"/>
          <p:nvPr/>
        </p:nvSpPr>
        <p:spPr>
          <a:xfrm rot="16200000">
            <a:off x="9153570" y="1741188"/>
            <a:ext cx="65115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>
                <a:solidFill>
                  <a:schemeClr val="tx2"/>
                </a:solidFill>
              </a:rPr>
              <a:t>PTSD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FCEE3F2-96BF-9D93-9C14-1DFFFBD17A06}"/>
              </a:ext>
            </a:extLst>
          </p:cNvPr>
          <p:cNvSpPr txBox="1"/>
          <p:nvPr/>
        </p:nvSpPr>
        <p:spPr>
          <a:xfrm>
            <a:off x="6486156" y="4318753"/>
            <a:ext cx="108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b="1">
                <a:solidFill>
                  <a:schemeClr val="tx2"/>
                </a:solidFill>
              </a:rPr>
              <a:t>Alcoholism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5106010-0B8B-509A-B0ED-F7618C8F50A5}"/>
              </a:ext>
            </a:extLst>
          </p:cNvPr>
          <p:cNvSpPr txBox="1"/>
          <p:nvPr/>
        </p:nvSpPr>
        <p:spPr>
          <a:xfrm rot="16200000">
            <a:off x="9332111" y="1567154"/>
            <a:ext cx="9992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>
                <a:solidFill>
                  <a:schemeClr val="tx2"/>
                </a:solidFill>
              </a:rPr>
              <a:t>Alcoholism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8309288-27A5-7871-32BC-7A98633E9A38}"/>
              </a:ext>
            </a:extLst>
          </p:cNvPr>
          <p:cNvSpPr txBox="1"/>
          <p:nvPr/>
        </p:nvSpPr>
        <p:spPr>
          <a:xfrm>
            <a:off x="6486156" y="4673471"/>
            <a:ext cx="108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b="1">
                <a:solidFill>
                  <a:schemeClr val="tx2"/>
                </a:solidFill>
              </a:rPr>
              <a:t>Insomnia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60B83F4-6E26-EAC4-2F0C-EFA65E8811A8}"/>
              </a:ext>
            </a:extLst>
          </p:cNvPr>
          <p:cNvSpPr txBox="1"/>
          <p:nvPr/>
        </p:nvSpPr>
        <p:spPr>
          <a:xfrm rot="16200000">
            <a:off x="9684687" y="1567154"/>
            <a:ext cx="9992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 dirty="0">
                <a:solidFill>
                  <a:schemeClr val="tx2"/>
                </a:solidFill>
              </a:rPr>
              <a:t>Insomnia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F9FCE39-2947-216C-F91E-1F9DEBEA5D37}"/>
              </a:ext>
            </a:extLst>
          </p:cNvPr>
          <p:cNvGrpSpPr/>
          <p:nvPr/>
        </p:nvGrpSpPr>
        <p:grpSpPr>
          <a:xfrm>
            <a:off x="7554282" y="2192019"/>
            <a:ext cx="2787460" cy="2782147"/>
            <a:chOff x="4282651" y="2357119"/>
            <a:chExt cx="2787460" cy="278214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E3A6590-2E38-ED43-5584-5E912BC5B3C8}"/>
                </a:ext>
              </a:extLst>
            </p:cNvPr>
            <p:cNvGrpSpPr/>
            <p:nvPr/>
          </p:nvGrpSpPr>
          <p:grpSpPr>
            <a:xfrm>
              <a:off x="4282651" y="2357119"/>
              <a:ext cx="2787460" cy="2782147"/>
              <a:chOff x="718184" y="2331720"/>
              <a:chExt cx="2583019" cy="257809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B3F8D67F-449D-5CB8-0457-37E583E7CEAC}"/>
                  </a:ext>
                </a:extLst>
              </p:cNvPr>
              <p:cNvGrpSpPr/>
              <p:nvPr/>
            </p:nvGrpSpPr>
            <p:grpSpPr>
              <a:xfrm>
                <a:off x="718184" y="2331720"/>
                <a:ext cx="322262" cy="322262"/>
                <a:chOff x="2637632" y="2945765"/>
                <a:chExt cx="322262" cy="322262"/>
              </a:xfrm>
            </p:grpSpPr>
            <p:sp>
              <p:nvSpPr>
                <p:cNvPr id="260" name="Rectangle 259">
                  <a:extLst>
                    <a:ext uri="{FF2B5EF4-FFF2-40B4-BE49-F238E27FC236}">
                      <a16:creationId xmlns:a16="http://schemas.microsoft.com/office/drawing/2014/main" id="{9901294A-6DF6-CDDF-05B4-7977C243EAB4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1" name="Rectangle: Rounded Corners 260">
                  <a:extLst>
                    <a:ext uri="{FF2B5EF4-FFF2-40B4-BE49-F238E27FC236}">
                      <a16:creationId xmlns:a16="http://schemas.microsoft.com/office/drawing/2014/main" id="{A82D245E-AB74-7EF8-3CD9-5EA0054B9895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000" dirty="0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861A2D6A-DBB2-197A-0763-6114826B092D}"/>
                  </a:ext>
                </a:extLst>
              </p:cNvPr>
              <p:cNvGrpSpPr/>
              <p:nvPr/>
            </p:nvGrpSpPr>
            <p:grpSpPr>
              <a:xfrm>
                <a:off x="1047987" y="2331720"/>
                <a:ext cx="322262" cy="322262"/>
                <a:chOff x="2637632" y="2945765"/>
                <a:chExt cx="322262" cy="322262"/>
              </a:xfrm>
            </p:grpSpPr>
            <p:sp>
              <p:nvSpPr>
                <p:cNvPr id="258" name="Rectangle 257">
                  <a:extLst>
                    <a:ext uri="{FF2B5EF4-FFF2-40B4-BE49-F238E27FC236}">
                      <a16:creationId xmlns:a16="http://schemas.microsoft.com/office/drawing/2014/main" id="{E07DCC35-A72E-FD3C-1B35-77E971DC70D3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9" name="Rectangle: Rounded Corners 258">
                  <a:extLst>
                    <a:ext uri="{FF2B5EF4-FFF2-40B4-BE49-F238E27FC236}">
                      <a16:creationId xmlns:a16="http://schemas.microsoft.com/office/drawing/2014/main" id="{803716D3-0E9C-6A22-149F-74C537CFDC6E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/>
                    <a:t>★★★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103B656-BBD1-7EC8-562D-0ECC4DB881E8}"/>
                  </a:ext>
                </a:extLst>
              </p:cNvPr>
              <p:cNvGrpSpPr/>
              <p:nvPr/>
            </p:nvGrpSpPr>
            <p:grpSpPr>
              <a:xfrm>
                <a:off x="1367631" y="2331720"/>
                <a:ext cx="322262" cy="322262"/>
                <a:chOff x="2637632" y="2945765"/>
                <a:chExt cx="322262" cy="322262"/>
              </a:xfrm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FA459A3E-C385-48E1-8E2C-B8DE9C16EC15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7" name="Rectangle: Rounded Corners 256">
                  <a:extLst>
                    <a:ext uri="{FF2B5EF4-FFF2-40B4-BE49-F238E27FC236}">
                      <a16:creationId xmlns:a16="http://schemas.microsoft.com/office/drawing/2014/main" id="{56E42E63-7428-739C-0DBA-503DA360AF51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68E5A21-AEFA-D0CA-D2CC-29C16DD65CAB}"/>
                  </a:ext>
                </a:extLst>
              </p:cNvPr>
              <p:cNvGrpSpPr/>
              <p:nvPr/>
            </p:nvGrpSpPr>
            <p:grpSpPr>
              <a:xfrm>
                <a:off x="1689893" y="2331720"/>
                <a:ext cx="322262" cy="322262"/>
                <a:chOff x="2637632" y="2945765"/>
                <a:chExt cx="322262" cy="322262"/>
              </a:xfrm>
            </p:grpSpPr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2745D912-7606-6ECB-8233-438922636F3F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5" name="Rectangle: Rounded Corners 254">
                  <a:extLst>
                    <a:ext uri="{FF2B5EF4-FFF2-40B4-BE49-F238E27FC236}">
                      <a16:creationId xmlns:a16="http://schemas.microsoft.com/office/drawing/2014/main" id="{1649C972-74AF-0F6A-22D5-DEEFAA0B5259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A5BDD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CFF35980-A446-772C-20EA-648A7B198A40}"/>
                  </a:ext>
                </a:extLst>
              </p:cNvPr>
              <p:cNvGrpSpPr/>
              <p:nvPr/>
            </p:nvGrpSpPr>
            <p:grpSpPr>
              <a:xfrm>
                <a:off x="2012155" y="2331720"/>
                <a:ext cx="322262" cy="322262"/>
                <a:chOff x="2637632" y="2945765"/>
                <a:chExt cx="322262" cy="322262"/>
              </a:xfrm>
            </p:grpSpPr>
            <p:sp>
              <p:nvSpPr>
                <p:cNvPr id="252" name="Rectangle 251">
                  <a:extLst>
                    <a:ext uri="{FF2B5EF4-FFF2-40B4-BE49-F238E27FC236}">
                      <a16:creationId xmlns:a16="http://schemas.microsoft.com/office/drawing/2014/main" id="{007D3932-3BFF-2D90-4A04-A1189817E718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3" name="Rectangle: Rounded Corners 252">
                  <a:extLst>
                    <a:ext uri="{FF2B5EF4-FFF2-40B4-BE49-F238E27FC236}">
                      <a16:creationId xmlns:a16="http://schemas.microsoft.com/office/drawing/2014/main" id="{5417DEA8-AFD5-5119-DB6B-6A534A9D3C97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/>
                    <a:t>★★★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41C5379C-C354-0D7F-576D-0F887C4B13B1}"/>
                  </a:ext>
                </a:extLst>
              </p:cNvPr>
              <p:cNvGrpSpPr/>
              <p:nvPr/>
            </p:nvGrpSpPr>
            <p:grpSpPr>
              <a:xfrm>
                <a:off x="2334417" y="2331720"/>
                <a:ext cx="322262" cy="322262"/>
                <a:chOff x="2637632" y="2945765"/>
                <a:chExt cx="322262" cy="322262"/>
              </a:xfrm>
            </p:grpSpPr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4E4C2E87-46C0-8803-2667-3C080184DA1C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1" name="Rectangle: Rounded Corners 250">
                  <a:extLst>
                    <a:ext uri="{FF2B5EF4-FFF2-40B4-BE49-F238E27FC236}">
                      <a16:creationId xmlns:a16="http://schemas.microsoft.com/office/drawing/2014/main" id="{4BDDA65E-12FD-154E-531E-DD7DDEE1254E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/>
                    <a:t>★★★</a:t>
                  </a: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668823D2-BF7F-1150-BC1B-3104C1AE7423}"/>
                  </a:ext>
                </a:extLst>
              </p:cNvPr>
              <p:cNvGrpSpPr/>
              <p:nvPr/>
            </p:nvGrpSpPr>
            <p:grpSpPr>
              <a:xfrm>
                <a:off x="2656679" y="2331720"/>
                <a:ext cx="322262" cy="322262"/>
                <a:chOff x="2637632" y="2945765"/>
                <a:chExt cx="322262" cy="322262"/>
              </a:xfrm>
            </p:grpSpPr>
            <p:sp>
              <p:nvSpPr>
                <p:cNvPr id="248" name="Rectangle 247">
                  <a:extLst>
                    <a:ext uri="{FF2B5EF4-FFF2-40B4-BE49-F238E27FC236}">
                      <a16:creationId xmlns:a16="http://schemas.microsoft.com/office/drawing/2014/main" id="{F42AE4D3-EE6D-F2B9-D621-3A0768826E56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9" name="Rectangle: Rounded Corners 248">
                  <a:extLst>
                    <a:ext uri="{FF2B5EF4-FFF2-40B4-BE49-F238E27FC236}">
                      <a16:creationId xmlns:a16="http://schemas.microsoft.com/office/drawing/2014/main" id="{570D8C5A-9954-15C7-6EF6-E78F027F73BF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A5BDD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DC8117A-3832-2721-C274-AA278AC448C3}"/>
                  </a:ext>
                </a:extLst>
              </p:cNvPr>
              <p:cNvGrpSpPr/>
              <p:nvPr/>
            </p:nvGrpSpPr>
            <p:grpSpPr>
              <a:xfrm>
                <a:off x="2978941" y="2331720"/>
                <a:ext cx="322262" cy="322262"/>
                <a:chOff x="2637632" y="2945765"/>
                <a:chExt cx="322262" cy="322262"/>
              </a:xfrm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09FC0513-AF59-1C0E-F7A3-6AD510E6CAD1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7" name="Rectangle: Rounded Corners 246">
                  <a:extLst>
                    <a:ext uri="{FF2B5EF4-FFF2-40B4-BE49-F238E27FC236}">
                      <a16:creationId xmlns:a16="http://schemas.microsoft.com/office/drawing/2014/main" id="{E629D51C-EC0B-AC61-14BF-FC43B6473610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21708CEA-117E-0E5D-5B7E-3A1699FB92A7}"/>
                  </a:ext>
                </a:extLst>
              </p:cNvPr>
              <p:cNvGrpSpPr/>
              <p:nvPr/>
            </p:nvGrpSpPr>
            <p:grpSpPr>
              <a:xfrm>
                <a:off x="1367631" y="2653982"/>
                <a:ext cx="322262" cy="322262"/>
                <a:chOff x="2637632" y="2945765"/>
                <a:chExt cx="322262" cy="322262"/>
              </a:xfrm>
            </p:grpSpPr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0AD54939-DBA7-5B17-AA9C-4153329E4F6C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5" name="Rectangle: Rounded Corners 244">
                  <a:extLst>
                    <a:ext uri="{FF2B5EF4-FFF2-40B4-BE49-F238E27FC236}">
                      <a16:creationId xmlns:a16="http://schemas.microsoft.com/office/drawing/2014/main" id="{9E357E2E-CE74-EE1F-5719-030D8E6FAC1C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498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A1218298-3BEF-D739-9624-5574E03E914A}"/>
                  </a:ext>
                </a:extLst>
              </p:cNvPr>
              <p:cNvGrpSpPr/>
              <p:nvPr/>
            </p:nvGrpSpPr>
            <p:grpSpPr>
              <a:xfrm>
                <a:off x="1689893" y="2653982"/>
                <a:ext cx="322262" cy="322262"/>
                <a:chOff x="2637632" y="2945765"/>
                <a:chExt cx="322262" cy="322262"/>
              </a:xfrm>
            </p:grpSpPr>
            <p:sp>
              <p:nvSpPr>
                <p:cNvPr id="242" name="Rectangle 241">
                  <a:extLst>
                    <a:ext uri="{FF2B5EF4-FFF2-40B4-BE49-F238E27FC236}">
                      <a16:creationId xmlns:a16="http://schemas.microsoft.com/office/drawing/2014/main" id="{DB7AA4B0-03E0-15DC-B729-CB7705811E23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3" name="Rectangle: Rounded Corners 242">
                  <a:extLst>
                    <a:ext uri="{FF2B5EF4-FFF2-40B4-BE49-F238E27FC236}">
                      <a16:creationId xmlns:a16="http://schemas.microsoft.com/office/drawing/2014/main" id="{5B463EF7-E080-F9EB-BA32-0E154DBF6740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498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0802552-43CC-3BDF-4E64-B63C3B90F1B3}"/>
                  </a:ext>
                </a:extLst>
              </p:cNvPr>
              <p:cNvGrpSpPr/>
              <p:nvPr/>
            </p:nvGrpSpPr>
            <p:grpSpPr>
              <a:xfrm>
                <a:off x="2012155" y="2653982"/>
                <a:ext cx="322262" cy="322262"/>
                <a:chOff x="2637632" y="2945765"/>
                <a:chExt cx="322262" cy="322262"/>
              </a:xfrm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47CE91F6-3B9A-7096-88D5-79185D3E5976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1" name="Rectangle: Rounded Corners 240">
                  <a:extLst>
                    <a:ext uri="{FF2B5EF4-FFF2-40B4-BE49-F238E27FC236}">
                      <a16:creationId xmlns:a16="http://schemas.microsoft.com/office/drawing/2014/main" id="{DEF31A11-D85E-7E08-D9CA-1098140ADFF3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/>
                    <a:t>★★★</a:t>
                  </a: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94414BD-F9FC-F05D-621D-1F95C30A82CE}"/>
                  </a:ext>
                </a:extLst>
              </p:cNvPr>
              <p:cNvGrpSpPr/>
              <p:nvPr/>
            </p:nvGrpSpPr>
            <p:grpSpPr>
              <a:xfrm>
                <a:off x="2334417" y="2653982"/>
                <a:ext cx="322262" cy="322262"/>
                <a:chOff x="2637632" y="2945765"/>
                <a:chExt cx="322262" cy="322262"/>
              </a:xfrm>
            </p:grpSpPr>
            <p:sp>
              <p:nvSpPr>
                <p:cNvPr id="238" name="Rectangle 237">
                  <a:extLst>
                    <a:ext uri="{FF2B5EF4-FFF2-40B4-BE49-F238E27FC236}">
                      <a16:creationId xmlns:a16="http://schemas.microsoft.com/office/drawing/2014/main" id="{3F56A9F5-E994-720D-ADF3-2A6FFDD9455C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Rectangle: Rounded Corners 238">
                  <a:extLst>
                    <a:ext uri="{FF2B5EF4-FFF2-40B4-BE49-F238E27FC236}">
                      <a16:creationId xmlns:a16="http://schemas.microsoft.com/office/drawing/2014/main" id="{6F477B91-CC4C-2192-ABBD-CCBF7EB9E9D0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/>
                    <a:t>★★★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EA63C5EC-C4B2-68A3-1E1A-8554764D429F}"/>
                  </a:ext>
                </a:extLst>
              </p:cNvPr>
              <p:cNvGrpSpPr/>
              <p:nvPr/>
            </p:nvGrpSpPr>
            <p:grpSpPr>
              <a:xfrm>
                <a:off x="2656679" y="2653982"/>
                <a:ext cx="322262" cy="322262"/>
                <a:chOff x="2637632" y="2945765"/>
                <a:chExt cx="322262" cy="322262"/>
              </a:xfrm>
            </p:grpSpPr>
            <p:sp>
              <p:nvSpPr>
                <p:cNvPr id="236" name="Rectangle 235">
                  <a:extLst>
                    <a:ext uri="{FF2B5EF4-FFF2-40B4-BE49-F238E27FC236}">
                      <a16:creationId xmlns:a16="http://schemas.microsoft.com/office/drawing/2014/main" id="{C3DBDE5B-5D5B-1911-6375-8367864E9FA5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Rectangle: Rounded Corners 236">
                  <a:extLst>
                    <a:ext uri="{FF2B5EF4-FFF2-40B4-BE49-F238E27FC236}">
                      <a16:creationId xmlns:a16="http://schemas.microsoft.com/office/drawing/2014/main" id="{3E1D0A98-93BB-54C6-68C5-D158AC700C3C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525DB017-71E8-97F7-779D-9707DCC16205}"/>
                  </a:ext>
                </a:extLst>
              </p:cNvPr>
              <p:cNvGrpSpPr/>
              <p:nvPr/>
            </p:nvGrpSpPr>
            <p:grpSpPr>
              <a:xfrm>
                <a:off x="2978941" y="2653982"/>
                <a:ext cx="322262" cy="322262"/>
                <a:chOff x="2637632" y="2945765"/>
                <a:chExt cx="322262" cy="322262"/>
              </a:xfrm>
            </p:grpSpPr>
            <p:sp>
              <p:nvSpPr>
                <p:cNvPr id="234" name="Rectangle 233">
                  <a:extLst>
                    <a:ext uri="{FF2B5EF4-FFF2-40B4-BE49-F238E27FC236}">
                      <a16:creationId xmlns:a16="http://schemas.microsoft.com/office/drawing/2014/main" id="{7F11EAD6-358E-9D62-49F7-93826FDD59A6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5" name="Rectangle: Rounded Corners 234">
                  <a:extLst>
                    <a:ext uri="{FF2B5EF4-FFF2-40B4-BE49-F238E27FC236}">
                      <a16:creationId xmlns:a16="http://schemas.microsoft.com/office/drawing/2014/main" id="{BE5AF139-CD74-4F1F-1FFF-62F929FCEF0F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C22FAB2-1BCD-48CD-5906-AEC23E514D5A}"/>
                  </a:ext>
                </a:extLst>
              </p:cNvPr>
              <p:cNvGrpSpPr/>
              <p:nvPr/>
            </p:nvGrpSpPr>
            <p:grpSpPr>
              <a:xfrm>
                <a:off x="1047987" y="2653982"/>
                <a:ext cx="322262" cy="322262"/>
                <a:chOff x="2637632" y="2945765"/>
                <a:chExt cx="322262" cy="322262"/>
              </a:xfrm>
            </p:grpSpPr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4DCE85FB-CE89-751D-51E5-FFAD9E0A7140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Rectangle: Rounded Corners 232">
                  <a:extLst>
                    <a:ext uri="{FF2B5EF4-FFF2-40B4-BE49-F238E27FC236}">
                      <a16:creationId xmlns:a16="http://schemas.microsoft.com/office/drawing/2014/main" id="{6EBB7D15-660F-6BBB-0BC3-86FF87110DBC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000" dirty="0"/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9DBA484-A23A-8535-AD4E-1737275C89CC}"/>
                  </a:ext>
                </a:extLst>
              </p:cNvPr>
              <p:cNvGrpSpPr/>
              <p:nvPr/>
            </p:nvGrpSpPr>
            <p:grpSpPr>
              <a:xfrm>
                <a:off x="718184" y="2653982"/>
                <a:ext cx="322262" cy="322262"/>
                <a:chOff x="2637632" y="2945765"/>
                <a:chExt cx="322262" cy="322262"/>
              </a:xfrm>
            </p:grpSpPr>
            <p:sp>
              <p:nvSpPr>
                <p:cNvPr id="230" name="Rectangle 229">
                  <a:extLst>
                    <a:ext uri="{FF2B5EF4-FFF2-40B4-BE49-F238E27FC236}">
                      <a16:creationId xmlns:a16="http://schemas.microsoft.com/office/drawing/2014/main" id="{7E4DBC71-7899-839C-A843-410CD2DF1735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Rectangle: Rounded Corners 230">
                  <a:extLst>
                    <a:ext uri="{FF2B5EF4-FFF2-40B4-BE49-F238E27FC236}">
                      <a16:creationId xmlns:a16="http://schemas.microsoft.com/office/drawing/2014/main" id="{AAA92339-F104-5C56-8E63-8803084EFE8E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/>
                    <a:t>★★★</a:t>
                  </a: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8DACA48E-470D-160B-E23F-CFF0BD1C09E8}"/>
                  </a:ext>
                </a:extLst>
              </p:cNvPr>
              <p:cNvGrpSpPr/>
              <p:nvPr/>
            </p:nvGrpSpPr>
            <p:grpSpPr>
              <a:xfrm>
                <a:off x="718184" y="2976244"/>
                <a:ext cx="322262" cy="322262"/>
                <a:chOff x="2637632" y="2945765"/>
                <a:chExt cx="322262" cy="322262"/>
              </a:xfrm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D5CE7CA1-2F47-8D11-FE33-2EAA96CC2E49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9" name="Rectangle: Rounded Corners 228">
                  <a:extLst>
                    <a:ext uri="{FF2B5EF4-FFF2-40B4-BE49-F238E27FC236}">
                      <a16:creationId xmlns:a16="http://schemas.microsoft.com/office/drawing/2014/main" id="{4451890C-E64C-E47B-75C7-C1688E4FF7EB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ADAEA347-8F1B-0CF5-9830-E8156BB2B3DA}"/>
                  </a:ext>
                </a:extLst>
              </p:cNvPr>
              <p:cNvGrpSpPr/>
              <p:nvPr/>
            </p:nvGrpSpPr>
            <p:grpSpPr>
              <a:xfrm>
                <a:off x="1047987" y="2976244"/>
                <a:ext cx="322262" cy="322262"/>
                <a:chOff x="2637632" y="2945765"/>
                <a:chExt cx="322262" cy="322262"/>
              </a:xfrm>
            </p:grpSpPr>
            <p:sp>
              <p:nvSpPr>
                <p:cNvPr id="226" name="Rectangle 225">
                  <a:extLst>
                    <a:ext uri="{FF2B5EF4-FFF2-40B4-BE49-F238E27FC236}">
                      <a16:creationId xmlns:a16="http://schemas.microsoft.com/office/drawing/2014/main" id="{1C8CD427-5BA6-4305-332B-74A99FDFECF7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Rectangle: Rounded Corners 226">
                  <a:extLst>
                    <a:ext uri="{FF2B5EF4-FFF2-40B4-BE49-F238E27FC236}">
                      <a16:creationId xmlns:a16="http://schemas.microsoft.com/office/drawing/2014/main" id="{455EF540-F846-BF7B-F132-B5A594E3BFC8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82F54CA4-1B4D-0D24-FDC1-37F4988D08E9}"/>
                  </a:ext>
                </a:extLst>
              </p:cNvPr>
              <p:cNvGrpSpPr/>
              <p:nvPr/>
            </p:nvGrpSpPr>
            <p:grpSpPr>
              <a:xfrm>
                <a:off x="1367631" y="2976244"/>
                <a:ext cx="322262" cy="322262"/>
                <a:chOff x="2637632" y="2945765"/>
                <a:chExt cx="322262" cy="322262"/>
              </a:xfrm>
            </p:grpSpPr>
            <p:sp>
              <p:nvSpPr>
                <p:cNvPr id="224" name="Rectangle 223">
                  <a:extLst>
                    <a:ext uri="{FF2B5EF4-FFF2-40B4-BE49-F238E27FC236}">
                      <a16:creationId xmlns:a16="http://schemas.microsoft.com/office/drawing/2014/main" id="{80CF32A5-02CD-F3E9-33AF-7E2F4CB6298B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Rectangle: Rounded Corners 224">
                  <a:extLst>
                    <a:ext uri="{FF2B5EF4-FFF2-40B4-BE49-F238E27FC236}">
                      <a16:creationId xmlns:a16="http://schemas.microsoft.com/office/drawing/2014/main" id="{BE2D81CC-3F84-2562-FE28-BA3CEF3EB0C2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000" dirty="0"/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BA5EA53F-62E2-7CEF-B597-A443FCF076B5}"/>
                  </a:ext>
                </a:extLst>
              </p:cNvPr>
              <p:cNvGrpSpPr/>
              <p:nvPr/>
            </p:nvGrpSpPr>
            <p:grpSpPr>
              <a:xfrm>
                <a:off x="1689893" y="2976244"/>
                <a:ext cx="322262" cy="322262"/>
                <a:chOff x="2637632" y="2945765"/>
                <a:chExt cx="322262" cy="322262"/>
              </a:xfrm>
            </p:grpSpPr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D7BCBF19-522A-36D8-7686-59F3B7A62D84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CAC9B3AD-05CF-8583-F96C-55EB5DAB4596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/>
                    <a:t>★★★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69813CB-9391-DE32-448B-63AB03637FA6}"/>
                  </a:ext>
                </a:extLst>
              </p:cNvPr>
              <p:cNvGrpSpPr/>
              <p:nvPr/>
            </p:nvGrpSpPr>
            <p:grpSpPr>
              <a:xfrm>
                <a:off x="2012155" y="2976244"/>
                <a:ext cx="322262" cy="322262"/>
                <a:chOff x="2637632" y="2945765"/>
                <a:chExt cx="322262" cy="322262"/>
              </a:xfrm>
            </p:grpSpPr>
            <p:sp>
              <p:nvSpPr>
                <p:cNvPr id="220" name="Rectangle 219">
                  <a:extLst>
                    <a:ext uri="{FF2B5EF4-FFF2-40B4-BE49-F238E27FC236}">
                      <a16:creationId xmlns:a16="http://schemas.microsoft.com/office/drawing/2014/main" id="{44348B96-9BE5-A5BF-A923-EF9DED175BF5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ctangle: Rounded Corners 220">
                  <a:extLst>
                    <a:ext uri="{FF2B5EF4-FFF2-40B4-BE49-F238E27FC236}">
                      <a16:creationId xmlns:a16="http://schemas.microsoft.com/office/drawing/2014/main" id="{4EA95B64-1E70-3837-55AA-130172DF6570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2130F527-A0F9-3C21-3D84-24DAF8FEE508}"/>
                  </a:ext>
                </a:extLst>
              </p:cNvPr>
              <p:cNvGrpSpPr/>
              <p:nvPr/>
            </p:nvGrpSpPr>
            <p:grpSpPr>
              <a:xfrm>
                <a:off x="2334417" y="2976244"/>
                <a:ext cx="322262" cy="322262"/>
                <a:chOff x="2637632" y="2945765"/>
                <a:chExt cx="322262" cy="322262"/>
              </a:xfrm>
            </p:grpSpPr>
            <p:sp>
              <p:nvSpPr>
                <p:cNvPr id="218" name="Rectangle 217">
                  <a:extLst>
                    <a:ext uri="{FF2B5EF4-FFF2-40B4-BE49-F238E27FC236}">
                      <a16:creationId xmlns:a16="http://schemas.microsoft.com/office/drawing/2014/main" id="{A2416E1D-AB79-DB26-1472-BE3DF31083AD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: Rounded Corners 218">
                  <a:extLst>
                    <a:ext uri="{FF2B5EF4-FFF2-40B4-BE49-F238E27FC236}">
                      <a16:creationId xmlns:a16="http://schemas.microsoft.com/office/drawing/2014/main" id="{28FA9CB4-DF5C-88EA-656F-8D99B8C59388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22121468-7011-8D0A-3833-05561BC45E49}"/>
                  </a:ext>
                </a:extLst>
              </p:cNvPr>
              <p:cNvGrpSpPr/>
              <p:nvPr/>
            </p:nvGrpSpPr>
            <p:grpSpPr>
              <a:xfrm>
                <a:off x="2656679" y="2976244"/>
                <a:ext cx="322262" cy="322262"/>
                <a:chOff x="2637632" y="2945765"/>
                <a:chExt cx="322262" cy="322262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5DF5741C-7682-1BE1-9570-42CEB6A408DD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: Rounded Corners 216">
                  <a:extLst>
                    <a:ext uri="{FF2B5EF4-FFF2-40B4-BE49-F238E27FC236}">
                      <a16:creationId xmlns:a16="http://schemas.microsoft.com/office/drawing/2014/main" id="{8E0EC94A-61CE-ED98-36A9-ECFD2F32BEEE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2B4503FD-F95A-275B-347C-C10ADCEC277C}"/>
                  </a:ext>
                </a:extLst>
              </p:cNvPr>
              <p:cNvGrpSpPr/>
              <p:nvPr/>
            </p:nvGrpSpPr>
            <p:grpSpPr>
              <a:xfrm>
                <a:off x="2978941" y="2976244"/>
                <a:ext cx="322262" cy="322262"/>
                <a:chOff x="2637632" y="2945765"/>
                <a:chExt cx="322262" cy="322262"/>
              </a:xfrm>
            </p:grpSpPr>
            <p:sp>
              <p:nvSpPr>
                <p:cNvPr id="214" name="Rectangle 213">
                  <a:extLst>
                    <a:ext uri="{FF2B5EF4-FFF2-40B4-BE49-F238E27FC236}">
                      <a16:creationId xmlns:a16="http://schemas.microsoft.com/office/drawing/2014/main" id="{C76758BA-AA03-5B59-DCA4-F1F56DBA24DE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: Rounded Corners 214">
                  <a:extLst>
                    <a:ext uri="{FF2B5EF4-FFF2-40B4-BE49-F238E27FC236}">
                      <a16:creationId xmlns:a16="http://schemas.microsoft.com/office/drawing/2014/main" id="{224F4548-E83A-F865-67B9-AE2636615947}"/>
                    </a:ext>
                  </a:extLst>
                </p:cNvPr>
                <p:cNvSpPr/>
                <p:nvPr/>
              </p:nvSpPr>
              <p:spPr>
                <a:xfrm>
                  <a:off x="2723431" y="3031564"/>
                  <a:ext cx="150666" cy="150666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800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E66FA55E-C0B7-4F5D-EBEF-9034D7F21780}"/>
                  </a:ext>
                </a:extLst>
              </p:cNvPr>
              <p:cNvGrpSpPr/>
              <p:nvPr/>
            </p:nvGrpSpPr>
            <p:grpSpPr>
              <a:xfrm>
                <a:off x="718184" y="3298506"/>
                <a:ext cx="322262" cy="322262"/>
                <a:chOff x="2637632" y="2945765"/>
                <a:chExt cx="322262" cy="322262"/>
              </a:xfrm>
            </p:grpSpPr>
            <p:sp>
              <p:nvSpPr>
                <p:cNvPr id="212" name="Rectangle 211">
                  <a:extLst>
                    <a:ext uri="{FF2B5EF4-FFF2-40B4-BE49-F238E27FC236}">
                      <a16:creationId xmlns:a16="http://schemas.microsoft.com/office/drawing/2014/main" id="{8EB0C63A-C946-4710-0867-A7256BDEE108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: Rounded Corners 212">
                  <a:extLst>
                    <a:ext uri="{FF2B5EF4-FFF2-40B4-BE49-F238E27FC236}">
                      <a16:creationId xmlns:a16="http://schemas.microsoft.com/office/drawing/2014/main" id="{8F7B6E21-6BC7-5768-60AC-D771BF22091B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49C63B34-AE5E-97AE-8623-A03D9538A0A2}"/>
                  </a:ext>
                </a:extLst>
              </p:cNvPr>
              <p:cNvGrpSpPr/>
              <p:nvPr/>
            </p:nvGrpSpPr>
            <p:grpSpPr>
              <a:xfrm>
                <a:off x="1047987" y="3298506"/>
                <a:ext cx="322262" cy="322262"/>
                <a:chOff x="2637632" y="2945765"/>
                <a:chExt cx="322262" cy="322262"/>
              </a:xfrm>
            </p:grpSpPr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7060611D-8B14-190C-BC4C-150D9C56CE2C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: Rounded Corners 210">
                  <a:extLst>
                    <a:ext uri="{FF2B5EF4-FFF2-40B4-BE49-F238E27FC236}">
                      <a16:creationId xmlns:a16="http://schemas.microsoft.com/office/drawing/2014/main" id="{7A44205F-683D-89E9-A410-6E9C4A53FF38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09E5C82E-BB48-D97F-B697-49FC385B916F}"/>
                  </a:ext>
                </a:extLst>
              </p:cNvPr>
              <p:cNvGrpSpPr/>
              <p:nvPr/>
            </p:nvGrpSpPr>
            <p:grpSpPr>
              <a:xfrm>
                <a:off x="1367631" y="3298506"/>
                <a:ext cx="322262" cy="322262"/>
                <a:chOff x="2637632" y="2945765"/>
                <a:chExt cx="322262" cy="322262"/>
              </a:xfrm>
            </p:grpSpPr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737CF6F3-20C3-ABB6-C974-F34EF92C9EDF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: Rounded Corners 208">
                  <a:extLst>
                    <a:ext uri="{FF2B5EF4-FFF2-40B4-BE49-F238E27FC236}">
                      <a16:creationId xmlns:a16="http://schemas.microsoft.com/office/drawing/2014/main" id="{E43726B1-9792-6A1F-A47C-39CC366728F3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/>
                    <a:t>★★★</a:t>
                  </a:r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535EE79D-9864-80CA-CFAA-E7DE6F0EE65B}"/>
                  </a:ext>
                </a:extLst>
              </p:cNvPr>
              <p:cNvGrpSpPr/>
              <p:nvPr/>
            </p:nvGrpSpPr>
            <p:grpSpPr>
              <a:xfrm>
                <a:off x="1689893" y="3298506"/>
                <a:ext cx="322262" cy="322262"/>
                <a:chOff x="2637632" y="2945765"/>
                <a:chExt cx="322262" cy="322262"/>
              </a:xfrm>
            </p:grpSpPr>
            <p:sp>
              <p:nvSpPr>
                <p:cNvPr id="206" name="Rectangle 205">
                  <a:extLst>
                    <a:ext uri="{FF2B5EF4-FFF2-40B4-BE49-F238E27FC236}">
                      <a16:creationId xmlns:a16="http://schemas.microsoft.com/office/drawing/2014/main" id="{99BCD2A9-6F52-5C53-A5FA-86A2215942CB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ectangle: Rounded Corners 206">
                  <a:extLst>
                    <a:ext uri="{FF2B5EF4-FFF2-40B4-BE49-F238E27FC236}">
                      <a16:creationId xmlns:a16="http://schemas.microsoft.com/office/drawing/2014/main" id="{04BB2AE5-22B5-FB9D-278D-A87443C24E5B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000" dirty="0"/>
                </a:p>
              </p:txBody>
            </p: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61AEEDAE-7158-A808-3D0E-BBCCAD3D1795}"/>
                  </a:ext>
                </a:extLst>
              </p:cNvPr>
              <p:cNvGrpSpPr/>
              <p:nvPr/>
            </p:nvGrpSpPr>
            <p:grpSpPr>
              <a:xfrm>
                <a:off x="2012155" y="3298506"/>
                <a:ext cx="322262" cy="322262"/>
                <a:chOff x="2637632" y="2945765"/>
                <a:chExt cx="322262" cy="322262"/>
              </a:xfrm>
            </p:grpSpPr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8A369A58-215B-7E44-E70E-605B8C17FD46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ectangle: Rounded Corners 204">
                  <a:extLst>
                    <a:ext uri="{FF2B5EF4-FFF2-40B4-BE49-F238E27FC236}">
                      <a16:creationId xmlns:a16="http://schemas.microsoft.com/office/drawing/2014/main" id="{968C26A1-D09E-FE20-F82A-BA41F4758858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F4021A7A-327F-B20F-42F1-E5CF899B4B79}"/>
                  </a:ext>
                </a:extLst>
              </p:cNvPr>
              <p:cNvGrpSpPr/>
              <p:nvPr/>
            </p:nvGrpSpPr>
            <p:grpSpPr>
              <a:xfrm>
                <a:off x="2334417" y="3298506"/>
                <a:ext cx="322262" cy="322262"/>
                <a:chOff x="2637632" y="2945765"/>
                <a:chExt cx="322262" cy="322262"/>
              </a:xfrm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41627F59-4E77-62A5-A545-316E2A8F3D6F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: Rounded Corners 202">
                  <a:extLst>
                    <a:ext uri="{FF2B5EF4-FFF2-40B4-BE49-F238E27FC236}">
                      <a16:creationId xmlns:a16="http://schemas.microsoft.com/office/drawing/2014/main" id="{0C9048A7-9F42-D298-020C-777E058092FB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83D12917-1F49-1B6E-5C0F-31A640E6D0F3}"/>
                  </a:ext>
                </a:extLst>
              </p:cNvPr>
              <p:cNvGrpSpPr/>
              <p:nvPr/>
            </p:nvGrpSpPr>
            <p:grpSpPr>
              <a:xfrm>
                <a:off x="2656679" y="3298506"/>
                <a:ext cx="322262" cy="322262"/>
                <a:chOff x="2637632" y="2945765"/>
                <a:chExt cx="322262" cy="322262"/>
              </a:xfrm>
            </p:grpSpPr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401D0E82-5750-4C03-B454-F694B038594A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: Rounded Corners 200">
                  <a:extLst>
                    <a:ext uri="{FF2B5EF4-FFF2-40B4-BE49-F238E27FC236}">
                      <a16:creationId xmlns:a16="http://schemas.microsoft.com/office/drawing/2014/main" id="{3E452F04-4A3B-8FC7-BC96-BB1F8FAFF487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5CC118E1-374B-06A4-772D-3EE6903147CB}"/>
                  </a:ext>
                </a:extLst>
              </p:cNvPr>
              <p:cNvGrpSpPr/>
              <p:nvPr/>
            </p:nvGrpSpPr>
            <p:grpSpPr>
              <a:xfrm>
                <a:off x="2978941" y="3298506"/>
                <a:ext cx="322262" cy="322262"/>
                <a:chOff x="2637632" y="2945765"/>
                <a:chExt cx="322262" cy="322262"/>
              </a:xfrm>
            </p:grpSpPr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20030979-CF14-7034-18E0-F218FF383023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Rectangle: Rounded Corners 198">
                  <a:extLst>
                    <a:ext uri="{FF2B5EF4-FFF2-40B4-BE49-F238E27FC236}">
                      <a16:creationId xmlns:a16="http://schemas.microsoft.com/office/drawing/2014/main" id="{C62944CB-8779-5E91-B69E-50A27F223350}"/>
                    </a:ext>
                  </a:extLst>
                </p:cNvPr>
                <p:cNvSpPr/>
                <p:nvPr/>
              </p:nvSpPr>
              <p:spPr>
                <a:xfrm>
                  <a:off x="2723431" y="3031564"/>
                  <a:ext cx="150666" cy="150666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800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BC51AB3F-17D8-37FE-5C4B-D9DF663166B5}"/>
                  </a:ext>
                </a:extLst>
              </p:cNvPr>
              <p:cNvGrpSpPr/>
              <p:nvPr/>
            </p:nvGrpSpPr>
            <p:grpSpPr>
              <a:xfrm>
                <a:off x="718184" y="3620768"/>
                <a:ext cx="322262" cy="322262"/>
                <a:chOff x="2637632" y="2945765"/>
                <a:chExt cx="322262" cy="322262"/>
              </a:xfrm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98CB8E49-F3BD-C3C1-2062-965EEC435755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ectangle: Rounded Corners 196">
                  <a:extLst>
                    <a:ext uri="{FF2B5EF4-FFF2-40B4-BE49-F238E27FC236}">
                      <a16:creationId xmlns:a16="http://schemas.microsoft.com/office/drawing/2014/main" id="{E4C91757-34DF-55C4-3A73-E2D37EB7EEA0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/>
                    <a:t>★★★</a:t>
                  </a:r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1F8A4CAB-5D99-14C5-E130-3C9B9B305C41}"/>
                  </a:ext>
                </a:extLst>
              </p:cNvPr>
              <p:cNvGrpSpPr/>
              <p:nvPr/>
            </p:nvGrpSpPr>
            <p:grpSpPr>
              <a:xfrm>
                <a:off x="1047987" y="3620768"/>
                <a:ext cx="322262" cy="322262"/>
                <a:chOff x="2637632" y="2945765"/>
                <a:chExt cx="322262" cy="322262"/>
              </a:xfrm>
            </p:grpSpPr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B00F34FD-76DE-619E-AD24-E6093EFA9BFD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ectangle: Rounded Corners 194">
                  <a:extLst>
                    <a:ext uri="{FF2B5EF4-FFF2-40B4-BE49-F238E27FC236}">
                      <a16:creationId xmlns:a16="http://schemas.microsoft.com/office/drawing/2014/main" id="{04379728-43D8-C9D1-20DB-C0D32AC7C759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/>
                    <a:t>★★★</a:t>
                  </a: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8D5D5E71-F39D-0A9A-FC59-249ED140C9D5}"/>
                  </a:ext>
                </a:extLst>
              </p:cNvPr>
              <p:cNvGrpSpPr/>
              <p:nvPr/>
            </p:nvGrpSpPr>
            <p:grpSpPr>
              <a:xfrm>
                <a:off x="1367631" y="3620768"/>
                <a:ext cx="322262" cy="322262"/>
                <a:chOff x="2637632" y="2945765"/>
                <a:chExt cx="322262" cy="322262"/>
              </a:xfrm>
            </p:grpSpPr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C2238BE4-D5C0-8316-0DAC-2914E2DD7CFC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Rectangle: Rounded Corners 192">
                  <a:extLst>
                    <a:ext uri="{FF2B5EF4-FFF2-40B4-BE49-F238E27FC236}">
                      <a16:creationId xmlns:a16="http://schemas.microsoft.com/office/drawing/2014/main" id="{92AB52E4-56E7-858B-2D36-AB37E168D327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</a:t>
                  </a:r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59046500-148B-2BDE-A162-24D289F5F662}"/>
                  </a:ext>
                </a:extLst>
              </p:cNvPr>
              <p:cNvGrpSpPr/>
              <p:nvPr/>
            </p:nvGrpSpPr>
            <p:grpSpPr>
              <a:xfrm>
                <a:off x="1689893" y="3620768"/>
                <a:ext cx="322262" cy="322262"/>
                <a:chOff x="2637632" y="2945765"/>
                <a:chExt cx="322262" cy="322262"/>
              </a:xfrm>
            </p:grpSpPr>
            <p:sp>
              <p:nvSpPr>
                <p:cNvPr id="190" name="Rectangle 189">
                  <a:extLst>
                    <a:ext uri="{FF2B5EF4-FFF2-40B4-BE49-F238E27FC236}">
                      <a16:creationId xmlns:a16="http://schemas.microsoft.com/office/drawing/2014/main" id="{793D87F9-4F89-D701-AC5C-D25BA253C4BF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ctangle: Rounded Corners 190">
                  <a:extLst>
                    <a:ext uri="{FF2B5EF4-FFF2-40B4-BE49-F238E27FC236}">
                      <a16:creationId xmlns:a16="http://schemas.microsoft.com/office/drawing/2014/main" id="{1407EEBB-0A06-D895-BE9A-009676B247CB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498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61EBE120-C2F8-AB34-D453-09DB738E5B02}"/>
                  </a:ext>
                </a:extLst>
              </p:cNvPr>
              <p:cNvGrpSpPr/>
              <p:nvPr/>
            </p:nvGrpSpPr>
            <p:grpSpPr>
              <a:xfrm>
                <a:off x="2012155" y="3620768"/>
                <a:ext cx="322262" cy="322262"/>
                <a:chOff x="2637632" y="2945765"/>
                <a:chExt cx="322262" cy="322262"/>
              </a:xfrm>
            </p:grpSpPr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956B75D6-6AB1-6F76-8CB9-09BCCCFB997A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Rectangle: Rounded Corners 188">
                  <a:extLst>
                    <a:ext uri="{FF2B5EF4-FFF2-40B4-BE49-F238E27FC236}">
                      <a16:creationId xmlns:a16="http://schemas.microsoft.com/office/drawing/2014/main" id="{7CA9169E-2488-D66D-5F73-229252304FE0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000" dirty="0"/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2BD2C1B4-86F2-C18C-E5E8-700D731F691A}"/>
                  </a:ext>
                </a:extLst>
              </p:cNvPr>
              <p:cNvGrpSpPr/>
              <p:nvPr/>
            </p:nvGrpSpPr>
            <p:grpSpPr>
              <a:xfrm>
                <a:off x="2334417" y="3620768"/>
                <a:ext cx="322262" cy="322262"/>
                <a:chOff x="2637632" y="2945765"/>
                <a:chExt cx="322262" cy="322262"/>
              </a:xfrm>
            </p:grpSpPr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FE4C6962-22A1-CF10-7095-C262908B0368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: Rounded Corners 186">
                  <a:extLst>
                    <a:ext uri="{FF2B5EF4-FFF2-40B4-BE49-F238E27FC236}">
                      <a16:creationId xmlns:a16="http://schemas.microsoft.com/office/drawing/2014/main" id="{80D6CEB2-1763-02A5-970B-6080971D06CA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★★★</a:t>
                  </a: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9FAE6884-4F4E-C004-6057-5A1259F2C903}"/>
                  </a:ext>
                </a:extLst>
              </p:cNvPr>
              <p:cNvGrpSpPr/>
              <p:nvPr/>
            </p:nvGrpSpPr>
            <p:grpSpPr>
              <a:xfrm>
                <a:off x="2656679" y="3620768"/>
                <a:ext cx="322262" cy="322262"/>
                <a:chOff x="2637632" y="2945765"/>
                <a:chExt cx="322262" cy="322262"/>
              </a:xfrm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FDD5C04A-1084-554E-D381-1288E1F8616A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: Rounded Corners 184">
                  <a:extLst>
                    <a:ext uri="{FF2B5EF4-FFF2-40B4-BE49-F238E27FC236}">
                      <a16:creationId xmlns:a16="http://schemas.microsoft.com/office/drawing/2014/main" id="{657FB225-8156-BE07-0640-9EADDE23469E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498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FDCF7AA6-1CE5-5961-A12F-1B3198F82C31}"/>
                  </a:ext>
                </a:extLst>
              </p:cNvPr>
              <p:cNvGrpSpPr/>
              <p:nvPr/>
            </p:nvGrpSpPr>
            <p:grpSpPr>
              <a:xfrm>
                <a:off x="2978941" y="3620768"/>
                <a:ext cx="322262" cy="322262"/>
                <a:chOff x="2637632" y="2945765"/>
                <a:chExt cx="322262" cy="322262"/>
              </a:xfrm>
            </p:grpSpPr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5B048088-10BB-145D-3BA3-4AED618532B8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Rectangle: Rounded Corners 182">
                  <a:extLst>
                    <a:ext uri="{FF2B5EF4-FFF2-40B4-BE49-F238E27FC236}">
                      <a16:creationId xmlns:a16="http://schemas.microsoft.com/office/drawing/2014/main" id="{1175EBC5-7D37-F6B3-4531-5B752AF010FF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44F82AA8-6779-8B5A-BF73-EE928C2AD255}"/>
                  </a:ext>
                </a:extLst>
              </p:cNvPr>
              <p:cNvGrpSpPr/>
              <p:nvPr/>
            </p:nvGrpSpPr>
            <p:grpSpPr>
              <a:xfrm>
                <a:off x="718184" y="3943030"/>
                <a:ext cx="322262" cy="322262"/>
                <a:chOff x="2637632" y="2945765"/>
                <a:chExt cx="322262" cy="322262"/>
              </a:xfrm>
            </p:grpSpPr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9FC1E8F3-3D47-A84C-D67F-CE2909C252A3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11B7D8F6-FF8D-16FA-7E78-12BA5A85B622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/>
                    <a:t>★★★</a:t>
                  </a:r>
                </a:p>
              </p:txBody>
            </p: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57A353F-E729-8C77-E4CD-A7A91C83EA20}"/>
                  </a:ext>
                </a:extLst>
              </p:cNvPr>
              <p:cNvGrpSpPr/>
              <p:nvPr/>
            </p:nvGrpSpPr>
            <p:grpSpPr>
              <a:xfrm>
                <a:off x="1047987" y="3943030"/>
                <a:ext cx="322262" cy="322262"/>
                <a:chOff x="2637632" y="2945765"/>
                <a:chExt cx="322262" cy="322262"/>
              </a:xfrm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D8FE91AB-E8E9-59DB-56F0-3237B9E665E1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Rectangle: Rounded Corners 178">
                  <a:extLst>
                    <a:ext uri="{FF2B5EF4-FFF2-40B4-BE49-F238E27FC236}">
                      <a16:creationId xmlns:a16="http://schemas.microsoft.com/office/drawing/2014/main" id="{B326B190-451C-8DE1-1273-E3E7D51E1397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/>
                    <a:t>★★★</a:t>
                  </a: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010BFC55-3F30-7999-AA30-E1EFD73515E7}"/>
                  </a:ext>
                </a:extLst>
              </p:cNvPr>
              <p:cNvGrpSpPr/>
              <p:nvPr/>
            </p:nvGrpSpPr>
            <p:grpSpPr>
              <a:xfrm>
                <a:off x="1367631" y="3943030"/>
                <a:ext cx="322262" cy="322262"/>
                <a:chOff x="2637632" y="2945765"/>
                <a:chExt cx="322262" cy="322262"/>
              </a:xfrm>
            </p:grpSpPr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BC30AB88-C592-F99A-2D95-78CDFA008E29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Rectangle: Rounded Corners 176">
                  <a:extLst>
                    <a:ext uri="{FF2B5EF4-FFF2-40B4-BE49-F238E27FC236}">
                      <a16:creationId xmlns:a16="http://schemas.microsoft.com/office/drawing/2014/main" id="{55A69071-5621-0ED8-3B36-C032814C9851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</a:t>
                  </a: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ADA79F93-D0D0-0F4F-3491-483BA330D509}"/>
                  </a:ext>
                </a:extLst>
              </p:cNvPr>
              <p:cNvGrpSpPr/>
              <p:nvPr/>
            </p:nvGrpSpPr>
            <p:grpSpPr>
              <a:xfrm>
                <a:off x="1689893" y="3943030"/>
                <a:ext cx="322262" cy="322262"/>
                <a:chOff x="2637632" y="2945765"/>
                <a:chExt cx="322262" cy="322262"/>
              </a:xfrm>
            </p:grpSpPr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1920D005-62C3-9CC5-2FFE-59F70794A463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Rectangle: Rounded Corners 174">
                  <a:extLst>
                    <a:ext uri="{FF2B5EF4-FFF2-40B4-BE49-F238E27FC236}">
                      <a16:creationId xmlns:a16="http://schemas.microsoft.com/office/drawing/2014/main" id="{48DFE9EB-1B00-F8E9-24B6-200506F976F2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498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ACB55CF4-A09C-B8F5-789A-673CBD60AC81}"/>
                  </a:ext>
                </a:extLst>
              </p:cNvPr>
              <p:cNvGrpSpPr/>
              <p:nvPr/>
            </p:nvGrpSpPr>
            <p:grpSpPr>
              <a:xfrm>
                <a:off x="2012155" y="3943030"/>
                <a:ext cx="322262" cy="322262"/>
                <a:chOff x="2637632" y="2945765"/>
                <a:chExt cx="322262" cy="322262"/>
              </a:xfrm>
            </p:grpSpPr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B6AF7C35-A9B8-540B-74D7-0C1710B111B9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Rectangle: Rounded Corners 172">
                  <a:extLst>
                    <a:ext uri="{FF2B5EF4-FFF2-40B4-BE49-F238E27FC236}">
                      <a16:creationId xmlns:a16="http://schemas.microsoft.com/office/drawing/2014/main" id="{8FDE13B7-0CFC-471D-9F24-BAA6A1EFED06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★★★</a:t>
                  </a:r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32570FAD-6530-D6A4-7087-74D19CCE9D48}"/>
                  </a:ext>
                </a:extLst>
              </p:cNvPr>
              <p:cNvGrpSpPr/>
              <p:nvPr/>
            </p:nvGrpSpPr>
            <p:grpSpPr>
              <a:xfrm>
                <a:off x="2334417" y="3943030"/>
                <a:ext cx="322262" cy="322262"/>
                <a:chOff x="2637632" y="2945765"/>
                <a:chExt cx="322262" cy="322262"/>
              </a:xfrm>
            </p:grpSpPr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406AF88A-55FB-26CC-6AD0-F338D73AB358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Rectangle: Rounded Corners 170">
                  <a:extLst>
                    <a:ext uri="{FF2B5EF4-FFF2-40B4-BE49-F238E27FC236}">
                      <a16:creationId xmlns:a16="http://schemas.microsoft.com/office/drawing/2014/main" id="{DEB47086-A7A6-FA4B-55C7-97433AD820A7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000" dirty="0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4B7B1810-E1EE-678C-934B-ED5F6DDB60DD}"/>
                  </a:ext>
                </a:extLst>
              </p:cNvPr>
              <p:cNvGrpSpPr/>
              <p:nvPr/>
            </p:nvGrpSpPr>
            <p:grpSpPr>
              <a:xfrm>
                <a:off x="2656679" y="3943030"/>
                <a:ext cx="322262" cy="322262"/>
                <a:chOff x="2637632" y="2945765"/>
                <a:chExt cx="322262" cy="322262"/>
              </a:xfrm>
            </p:grpSpPr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0B6121E0-FCB8-9A87-6AA4-F3CAD4A77835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Rectangle: Rounded Corners 168">
                  <a:extLst>
                    <a:ext uri="{FF2B5EF4-FFF2-40B4-BE49-F238E27FC236}">
                      <a16:creationId xmlns:a16="http://schemas.microsoft.com/office/drawing/2014/main" id="{84AFF3E8-1915-CD89-D3FF-9A7CB2ADBFA1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498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D5CEE29D-69F6-9D43-7792-8DB5238154C8}"/>
                  </a:ext>
                </a:extLst>
              </p:cNvPr>
              <p:cNvGrpSpPr/>
              <p:nvPr/>
            </p:nvGrpSpPr>
            <p:grpSpPr>
              <a:xfrm>
                <a:off x="2978941" y="3943030"/>
                <a:ext cx="322262" cy="322262"/>
                <a:chOff x="2637632" y="2945765"/>
                <a:chExt cx="322262" cy="322262"/>
              </a:xfrm>
            </p:grpSpPr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52EF998A-544B-287F-6BE4-F6EE6113AA03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Rectangle: Rounded Corners 166">
                  <a:extLst>
                    <a:ext uri="{FF2B5EF4-FFF2-40B4-BE49-F238E27FC236}">
                      <a16:creationId xmlns:a16="http://schemas.microsoft.com/office/drawing/2014/main" id="{E9E9CA56-07AC-7422-DD2E-CAB820C73347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B3930F7F-F60A-948A-00E7-3F0F3FAE3DD6}"/>
                  </a:ext>
                </a:extLst>
              </p:cNvPr>
              <p:cNvGrpSpPr/>
              <p:nvPr/>
            </p:nvGrpSpPr>
            <p:grpSpPr>
              <a:xfrm>
                <a:off x="2656679" y="4265292"/>
                <a:ext cx="322262" cy="322262"/>
                <a:chOff x="2637632" y="2945765"/>
                <a:chExt cx="322262" cy="322262"/>
              </a:xfrm>
            </p:grpSpPr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1D904563-DADA-7E6A-7E34-A2C038EDE41F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5" name="Rectangle: Rounded Corners 164">
                  <a:extLst>
                    <a:ext uri="{FF2B5EF4-FFF2-40B4-BE49-F238E27FC236}">
                      <a16:creationId xmlns:a16="http://schemas.microsoft.com/office/drawing/2014/main" id="{52D0C97E-1FAC-9F1C-C6A2-24968B1D5CF4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000" dirty="0"/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185648F6-5A86-2E33-61D4-7F42E868BAF8}"/>
                  </a:ext>
                </a:extLst>
              </p:cNvPr>
              <p:cNvGrpSpPr/>
              <p:nvPr/>
            </p:nvGrpSpPr>
            <p:grpSpPr>
              <a:xfrm>
                <a:off x="2978941" y="4265292"/>
                <a:ext cx="322262" cy="322262"/>
                <a:chOff x="2637632" y="2945765"/>
                <a:chExt cx="322262" cy="322262"/>
              </a:xfrm>
            </p:grpSpPr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15506826-AC58-2A8D-0A43-AFF408771261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Rectangle: Rounded Corners 162">
                  <a:extLst>
                    <a:ext uri="{FF2B5EF4-FFF2-40B4-BE49-F238E27FC236}">
                      <a16:creationId xmlns:a16="http://schemas.microsoft.com/office/drawing/2014/main" id="{DCCE7AE7-C3CB-8334-766B-7196E530DE05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7D8EAA66-8AB9-EA3A-9C6C-768B9BA30DE9}"/>
                  </a:ext>
                </a:extLst>
              </p:cNvPr>
              <p:cNvGrpSpPr/>
              <p:nvPr/>
            </p:nvGrpSpPr>
            <p:grpSpPr>
              <a:xfrm>
                <a:off x="2978941" y="4587554"/>
                <a:ext cx="322262" cy="322262"/>
                <a:chOff x="2637632" y="2945765"/>
                <a:chExt cx="322262" cy="322262"/>
              </a:xfrm>
            </p:grpSpPr>
            <p:sp>
              <p:nvSpPr>
                <p:cNvPr id="160" name="Rectangle 159">
                  <a:extLst>
                    <a:ext uri="{FF2B5EF4-FFF2-40B4-BE49-F238E27FC236}">
                      <a16:creationId xmlns:a16="http://schemas.microsoft.com/office/drawing/2014/main" id="{862B99DC-5248-C095-E230-FEDFA025B121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Rectangle: Rounded Corners 160">
                  <a:extLst>
                    <a:ext uri="{FF2B5EF4-FFF2-40B4-BE49-F238E27FC236}">
                      <a16:creationId xmlns:a16="http://schemas.microsoft.com/office/drawing/2014/main" id="{3BC6A4A3-BDE5-C7B9-6BC1-74128C46F730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000" dirty="0"/>
                </a:p>
              </p:txBody>
            </p: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5B37E7C5-7375-E10C-C595-0A46250FD6A2}"/>
                  </a:ext>
                </a:extLst>
              </p:cNvPr>
              <p:cNvGrpSpPr/>
              <p:nvPr/>
            </p:nvGrpSpPr>
            <p:grpSpPr>
              <a:xfrm>
                <a:off x="2656679" y="4587554"/>
                <a:ext cx="322262" cy="322262"/>
                <a:chOff x="2637632" y="2945765"/>
                <a:chExt cx="322262" cy="322262"/>
              </a:xfrm>
            </p:grpSpPr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45B8AF00-D498-52BB-66CE-9098C2F18D51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Rectangle: Rounded Corners 158">
                  <a:extLst>
                    <a:ext uri="{FF2B5EF4-FFF2-40B4-BE49-F238E27FC236}">
                      <a16:creationId xmlns:a16="http://schemas.microsoft.com/office/drawing/2014/main" id="{C21CDDD6-9F15-B0E7-7EA3-84B8DD50A419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0AC81EE3-E313-037F-325F-625137EBC7CF}"/>
                  </a:ext>
                </a:extLst>
              </p:cNvPr>
              <p:cNvGrpSpPr/>
              <p:nvPr/>
            </p:nvGrpSpPr>
            <p:grpSpPr>
              <a:xfrm>
                <a:off x="1367631" y="4587554"/>
                <a:ext cx="322262" cy="322262"/>
                <a:chOff x="2637632" y="2945765"/>
                <a:chExt cx="322262" cy="322262"/>
              </a:xfrm>
            </p:grpSpPr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3CC37832-E5A6-CC30-2F89-DBDBD9FACA81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Rectangle: Rounded Corners 156">
                  <a:extLst>
                    <a:ext uri="{FF2B5EF4-FFF2-40B4-BE49-F238E27FC236}">
                      <a16:creationId xmlns:a16="http://schemas.microsoft.com/office/drawing/2014/main" id="{573BB188-F24D-5F18-6B7C-CFA46EEE374E}"/>
                    </a:ext>
                  </a:extLst>
                </p:cNvPr>
                <p:cNvSpPr/>
                <p:nvPr/>
              </p:nvSpPr>
              <p:spPr>
                <a:xfrm>
                  <a:off x="2723431" y="3031564"/>
                  <a:ext cx="150666" cy="150666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800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6AD7B9BE-D49B-B796-D1B9-96538FED7FBD}"/>
                  </a:ext>
                </a:extLst>
              </p:cNvPr>
              <p:cNvGrpSpPr/>
              <p:nvPr/>
            </p:nvGrpSpPr>
            <p:grpSpPr>
              <a:xfrm>
                <a:off x="1689893" y="4587554"/>
                <a:ext cx="322262" cy="322262"/>
                <a:chOff x="2637632" y="2945765"/>
                <a:chExt cx="322262" cy="322262"/>
              </a:xfrm>
            </p:grpSpPr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FC3E3B9C-7BBE-E168-7EDA-0E9661209499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Rectangle: Rounded Corners 154">
                  <a:extLst>
                    <a:ext uri="{FF2B5EF4-FFF2-40B4-BE49-F238E27FC236}">
                      <a16:creationId xmlns:a16="http://schemas.microsoft.com/office/drawing/2014/main" id="{63AF6E2C-F787-9EC6-B4FE-4D6EDD6953A8}"/>
                    </a:ext>
                  </a:extLst>
                </p:cNvPr>
                <p:cNvSpPr/>
                <p:nvPr/>
              </p:nvSpPr>
              <p:spPr>
                <a:xfrm>
                  <a:off x="2723431" y="3031564"/>
                  <a:ext cx="150666" cy="150666"/>
                </a:xfrm>
                <a:prstGeom prst="roundRect">
                  <a:avLst/>
                </a:prstGeom>
                <a:solidFill>
                  <a:srgbClr val="B2C6D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800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9DD79D3F-3B3B-2E5E-4189-66A41C671FE8}"/>
                  </a:ext>
                </a:extLst>
              </p:cNvPr>
              <p:cNvGrpSpPr/>
              <p:nvPr/>
            </p:nvGrpSpPr>
            <p:grpSpPr>
              <a:xfrm>
                <a:off x="718184" y="4265292"/>
                <a:ext cx="322262" cy="322262"/>
                <a:chOff x="2637632" y="2945765"/>
                <a:chExt cx="322262" cy="322262"/>
              </a:xfrm>
            </p:grpSpPr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18DC4D94-13CA-96D2-780B-C6509453AEB4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Rectangle: Rounded Corners 152">
                  <a:extLst>
                    <a:ext uri="{FF2B5EF4-FFF2-40B4-BE49-F238E27FC236}">
                      <a16:creationId xmlns:a16="http://schemas.microsoft.com/office/drawing/2014/main" id="{80091719-AF80-1404-A3DE-83F6A7405378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498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0460465C-5161-2AB3-14D7-EA05BAAD3E56}"/>
                  </a:ext>
                </a:extLst>
              </p:cNvPr>
              <p:cNvGrpSpPr/>
              <p:nvPr/>
            </p:nvGrpSpPr>
            <p:grpSpPr>
              <a:xfrm>
                <a:off x="1047987" y="4265292"/>
                <a:ext cx="322262" cy="322262"/>
                <a:chOff x="2637632" y="2945765"/>
                <a:chExt cx="322262" cy="322262"/>
              </a:xfrm>
            </p:grpSpPr>
            <p:sp>
              <p:nvSpPr>
                <p:cNvPr id="150" name="Rectangle 149">
                  <a:extLst>
                    <a:ext uri="{FF2B5EF4-FFF2-40B4-BE49-F238E27FC236}">
                      <a16:creationId xmlns:a16="http://schemas.microsoft.com/office/drawing/2014/main" id="{975F1B5C-360B-039B-70C3-B5F178B6FE3B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Rectangle: Rounded Corners 150">
                  <a:extLst>
                    <a:ext uri="{FF2B5EF4-FFF2-40B4-BE49-F238E27FC236}">
                      <a16:creationId xmlns:a16="http://schemas.microsoft.com/office/drawing/2014/main" id="{C7C9BDAD-D64A-CB41-FC22-9F013C5E1EB4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498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953A0F85-EF22-59F2-A41A-D347C12E4C50}"/>
                  </a:ext>
                </a:extLst>
              </p:cNvPr>
              <p:cNvGrpSpPr/>
              <p:nvPr/>
            </p:nvGrpSpPr>
            <p:grpSpPr>
              <a:xfrm>
                <a:off x="1367631" y="4265292"/>
                <a:ext cx="322262" cy="322262"/>
                <a:chOff x="2637632" y="2945765"/>
                <a:chExt cx="322262" cy="322262"/>
              </a:xfrm>
            </p:grpSpPr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1982FC91-B9CE-6E2D-9477-0D0A8E240DB5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Rectangle: Rounded Corners 148">
                  <a:extLst>
                    <a:ext uri="{FF2B5EF4-FFF2-40B4-BE49-F238E27FC236}">
                      <a16:creationId xmlns:a16="http://schemas.microsoft.com/office/drawing/2014/main" id="{FB99283D-F924-4D7A-824B-03D263BAFAE9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498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9C387EDA-7B89-54A4-E558-F06F135BFC40}"/>
                  </a:ext>
                </a:extLst>
              </p:cNvPr>
              <p:cNvGrpSpPr/>
              <p:nvPr/>
            </p:nvGrpSpPr>
            <p:grpSpPr>
              <a:xfrm>
                <a:off x="1689893" y="4265292"/>
                <a:ext cx="322262" cy="322262"/>
                <a:chOff x="2637632" y="2945765"/>
                <a:chExt cx="322262" cy="322262"/>
              </a:xfrm>
            </p:grpSpPr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0E633F35-61AB-84C2-89D3-49A9B484E21F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Rectangle: Rounded Corners 146">
                  <a:extLst>
                    <a:ext uri="{FF2B5EF4-FFF2-40B4-BE49-F238E27FC236}">
                      <a16:creationId xmlns:a16="http://schemas.microsoft.com/office/drawing/2014/main" id="{DD9422B5-2817-8DBD-5058-8556EAEAC676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498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EEC0CA51-7010-C405-3BE3-96830A335BD7}"/>
                  </a:ext>
                </a:extLst>
              </p:cNvPr>
              <p:cNvGrpSpPr/>
              <p:nvPr/>
            </p:nvGrpSpPr>
            <p:grpSpPr>
              <a:xfrm>
                <a:off x="2012155" y="4265292"/>
                <a:ext cx="322262" cy="322262"/>
                <a:chOff x="2637632" y="2945765"/>
                <a:chExt cx="322262" cy="322262"/>
              </a:xfrm>
            </p:grpSpPr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6DC4FD0E-1A71-5331-57F8-DA08225F62D1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ectangle: Rounded Corners 144">
                  <a:extLst>
                    <a:ext uri="{FF2B5EF4-FFF2-40B4-BE49-F238E27FC236}">
                      <a16:creationId xmlns:a16="http://schemas.microsoft.com/office/drawing/2014/main" id="{E482089D-FF53-8B0C-8B43-FC9429F4F04A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715850F9-5777-0F56-034B-160670155775}"/>
                  </a:ext>
                </a:extLst>
              </p:cNvPr>
              <p:cNvGrpSpPr/>
              <p:nvPr/>
            </p:nvGrpSpPr>
            <p:grpSpPr>
              <a:xfrm>
                <a:off x="2334417" y="4265292"/>
                <a:ext cx="322262" cy="322262"/>
                <a:chOff x="2637632" y="2945765"/>
                <a:chExt cx="322262" cy="322262"/>
              </a:xfrm>
            </p:grpSpPr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167DF2B7-BB00-2277-9797-CFA5CBBE54BD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Rectangle: Rounded Corners 142">
                  <a:extLst>
                    <a:ext uri="{FF2B5EF4-FFF2-40B4-BE49-F238E27FC236}">
                      <a16:creationId xmlns:a16="http://schemas.microsoft.com/office/drawing/2014/main" id="{159AB54E-2015-CDEC-0FF9-2D7EA6402EE5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A129D6D6-46A6-2B26-33E3-4162194FB2CD}"/>
                  </a:ext>
                </a:extLst>
              </p:cNvPr>
              <p:cNvGrpSpPr/>
              <p:nvPr/>
            </p:nvGrpSpPr>
            <p:grpSpPr>
              <a:xfrm>
                <a:off x="718184" y="4587554"/>
                <a:ext cx="322262" cy="322262"/>
                <a:chOff x="2637632" y="2945765"/>
                <a:chExt cx="322262" cy="322262"/>
              </a:xfrm>
            </p:grpSpPr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A17E3DE4-0C63-3F57-8AB0-510C0AC99CE8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Rectangle: Rounded Corners 140">
                  <a:extLst>
                    <a:ext uri="{FF2B5EF4-FFF2-40B4-BE49-F238E27FC236}">
                      <a16:creationId xmlns:a16="http://schemas.microsoft.com/office/drawing/2014/main" id="{525D45F0-07E7-F531-802F-1C859DBB24A5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1B908020-DA49-6ED8-DA28-1DB3C69324BA}"/>
                  </a:ext>
                </a:extLst>
              </p:cNvPr>
              <p:cNvGrpSpPr/>
              <p:nvPr/>
            </p:nvGrpSpPr>
            <p:grpSpPr>
              <a:xfrm>
                <a:off x="1047987" y="4587554"/>
                <a:ext cx="322262" cy="322262"/>
                <a:chOff x="2637632" y="2945765"/>
                <a:chExt cx="322262" cy="322262"/>
              </a:xfrm>
            </p:grpSpPr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7F5E7898-8DC5-6678-4D5C-29CB01F05BF9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Rectangle: Rounded Corners 138">
                  <a:extLst>
                    <a:ext uri="{FF2B5EF4-FFF2-40B4-BE49-F238E27FC236}">
                      <a16:creationId xmlns:a16="http://schemas.microsoft.com/office/drawing/2014/main" id="{9BCF421A-8A4F-3BB5-7EF7-F52E0B2F2FE1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85B903A1-DDE2-171A-648E-426012F8DDF9}"/>
                  </a:ext>
                </a:extLst>
              </p:cNvPr>
              <p:cNvGrpSpPr/>
              <p:nvPr/>
            </p:nvGrpSpPr>
            <p:grpSpPr>
              <a:xfrm>
                <a:off x="2012155" y="4587554"/>
                <a:ext cx="322262" cy="322262"/>
                <a:chOff x="2637632" y="2945765"/>
                <a:chExt cx="322262" cy="322262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E4697B47-1733-C0C3-9361-9AEA3FC6BC8E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: Rounded Corners 136">
                  <a:extLst>
                    <a:ext uri="{FF2B5EF4-FFF2-40B4-BE49-F238E27FC236}">
                      <a16:creationId xmlns:a16="http://schemas.microsoft.com/office/drawing/2014/main" id="{D2C55043-7B2A-2396-6C46-2DDF02A466D7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FF129B19-D4BB-9722-69D7-AF84E8A8C39C}"/>
                  </a:ext>
                </a:extLst>
              </p:cNvPr>
              <p:cNvGrpSpPr/>
              <p:nvPr/>
            </p:nvGrpSpPr>
            <p:grpSpPr>
              <a:xfrm>
                <a:off x="2334417" y="4587554"/>
                <a:ext cx="322262" cy="322262"/>
                <a:chOff x="2637632" y="2945765"/>
                <a:chExt cx="322262" cy="322262"/>
              </a:xfrm>
            </p:grpSpPr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063B8DE5-F25A-FF9C-1F0E-94A6275FF860}"/>
                    </a:ext>
                  </a:extLst>
                </p:cNvPr>
                <p:cNvSpPr/>
                <p:nvPr/>
              </p:nvSpPr>
              <p:spPr>
                <a:xfrm>
                  <a:off x="2637632" y="2945765"/>
                  <a:ext cx="322262" cy="32226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Rectangle: Rounded Corners 134">
                  <a:extLst>
                    <a:ext uri="{FF2B5EF4-FFF2-40B4-BE49-F238E27FC236}">
                      <a16:creationId xmlns:a16="http://schemas.microsoft.com/office/drawing/2014/main" id="{14310B68-42CA-0C5C-063E-6002F1DE634A}"/>
                    </a:ext>
                  </a:extLst>
                </p:cNvPr>
                <p:cNvSpPr/>
                <p:nvPr/>
              </p:nvSpPr>
              <p:spPr>
                <a:xfrm>
                  <a:off x="2657477" y="2965610"/>
                  <a:ext cx="282574" cy="282574"/>
                </a:xfrm>
                <a:prstGeom prst="roundRect">
                  <a:avLst/>
                </a:prstGeom>
                <a:solidFill>
                  <a:srgbClr val="769D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sz="800" dirty="0">
                      <a:solidFill>
                        <a:schemeClr val="tx2"/>
                      </a:solidFill>
                    </a:rPr>
                    <a:t>★★★</a:t>
                  </a:r>
                </a:p>
              </p:txBody>
            </p:sp>
          </p:grp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AF00871-07D0-EC64-90CA-B3B9DC8761F4}"/>
                </a:ext>
              </a:extLst>
            </p:cNvPr>
            <p:cNvSpPr/>
            <p:nvPr/>
          </p:nvSpPr>
          <p:spPr>
            <a:xfrm>
              <a:off x="4988481" y="3399369"/>
              <a:ext cx="353457" cy="350306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C1BD5D0-3EA1-D70C-0183-54223236695B}"/>
                </a:ext>
              </a:extLst>
            </p:cNvPr>
            <p:cNvSpPr/>
            <p:nvPr/>
          </p:nvSpPr>
          <p:spPr>
            <a:xfrm>
              <a:off x="5346125" y="3062366"/>
              <a:ext cx="329188" cy="334884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E594D2FD-E7BF-CE53-1E6F-97E4579EB355}"/>
              </a:ext>
            </a:extLst>
          </p:cNvPr>
          <p:cNvGrpSpPr/>
          <p:nvPr/>
        </p:nvGrpSpPr>
        <p:grpSpPr>
          <a:xfrm>
            <a:off x="10579241" y="1734491"/>
            <a:ext cx="1189622" cy="3292690"/>
            <a:chOff x="7886127" y="2864826"/>
            <a:chExt cx="1189622" cy="3292690"/>
          </a:xfrm>
        </p:grpSpPr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1F2E564E-40DB-4681-5CD5-21EE2016305D}"/>
                </a:ext>
              </a:extLst>
            </p:cNvPr>
            <p:cNvGrpSpPr/>
            <p:nvPr/>
          </p:nvGrpSpPr>
          <p:grpSpPr>
            <a:xfrm>
              <a:off x="7917180" y="3135633"/>
              <a:ext cx="397954" cy="3021883"/>
              <a:chOff x="7917180" y="3135633"/>
              <a:chExt cx="397954" cy="3021883"/>
            </a:xfrm>
          </p:grpSpPr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1A648F7E-D87A-AEEB-DA8A-4478FE4EB30E}"/>
                  </a:ext>
                </a:extLst>
              </p:cNvPr>
              <p:cNvGrpSpPr/>
              <p:nvPr/>
            </p:nvGrpSpPr>
            <p:grpSpPr>
              <a:xfrm>
                <a:off x="7917180" y="3192993"/>
                <a:ext cx="151994" cy="2911473"/>
                <a:chOff x="7917180" y="3215640"/>
                <a:chExt cx="151994" cy="2903648"/>
              </a:xfrm>
            </p:grpSpPr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C8A65FB3-F65C-B631-C2DB-1862C209A9E9}"/>
                    </a:ext>
                  </a:extLst>
                </p:cNvPr>
                <p:cNvSpPr/>
                <p:nvPr/>
              </p:nvSpPr>
              <p:spPr>
                <a:xfrm>
                  <a:off x="7917180" y="3215640"/>
                  <a:ext cx="151994" cy="1445260"/>
                </a:xfrm>
                <a:prstGeom prst="rect">
                  <a:avLst/>
                </a:prstGeom>
                <a:gradFill>
                  <a:gsLst>
                    <a:gs pos="100000">
                      <a:schemeClr val="accent5">
                        <a:lumMod val="20000"/>
                        <a:lumOff val="80000"/>
                      </a:schemeClr>
                    </a:gs>
                    <a:gs pos="0">
                      <a:schemeClr val="accent5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F8603440-503C-752A-8572-D48B9351693C}"/>
                    </a:ext>
                  </a:extLst>
                </p:cNvPr>
                <p:cNvSpPr/>
                <p:nvPr/>
              </p:nvSpPr>
              <p:spPr>
                <a:xfrm>
                  <a:off x="7917180" y="4661852"/>
                  <a:ext cx="151994" cy="1457436"/>
                </a:xfrm>
                <a:prstGeom prst="rect">
                  <a:avLst/>
                </a:prstGeom>
                <a:gradFill>
                  <a:gsLst>
                    <a:gs pos="0">
                      <a:schemeClr val="tx1">
                        <a:lumMod val="10000"/>
                        <a:lumOff val="90000"/>
                      </a:schemeClr>
                    </a:gs>
                    <a:gs pos="95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62C7BE95-01EC-CE40-000B-DE4117947146}"/>
                  </a:ext>
                </a:extLst>
              </p:cNvPr>
              <p:cNvGrpSpPr/>
              <p:nvPr/>
            </p:nvGrpSpPr>
            <p:grpSpPr>
              <a:xfrm>
                <a:off x="8007351" y="3197226"/>
                <a:ext cx="48683" cy="2904068"/>
                <a:chOff x="8038043" y="3197226"/>
                <a:chExt cx="48683" cy="2904068"/>
              </a:xfrm>
            </p:grpSpPr>
            <p:cxnSp>
              <p:nvCxnSpPr>
                <p:cNvPr id="300" name="Straight Connector 299">
                  <a:extLst>
                    <a:ext uri="{FF2B5EF4-FFF2-40B4-BE49-F238E27FC236}">
                      <a16:creationId xmlns:a16="http://schemas.microsoft.com/office/drawing/2014/main" id="{40368A1C-73B9-A814-C647-17014CDE1C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8043" y="3488267"/>
                  <a:ext cx="48683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1" name="Straight Connector 300">
                  <a:extLst>
                    <a:ext uri="{FF2B5EF4-FFF2-40B4-BE49-F238E27FC236}">
                      <a16:creationId xmlns:a16="http://schemas.microsoft.com/office/drawing/2014/main" id="{FE6C11C1-384F-C30C-30EE-02EA2D8436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8043" y="3197226"/>
                  <a:ext cx="48683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Straight Connector 301">
                  <a:extLst>
                    <a:ext uri="{FF2B5EF4-FFF2-40B4-BE49-F238E27FC236}">
                      <a16:creationId xmlns:a16="http://schemas.microsoft.com/office/drawing/2014/main" id="{653384E1-49F7-E143-395D-1C9FCCAEA7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8043" y="3780367"/>
                  <a:ext cx="48683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3" name="Straight Connector 302">
                  <a:extLst>
                    <a:ext uri="{FF2B5EF4-FFF2-40B4-BE49-F238E27FC236}">
                      <a16:creationId xmlns:a16="http://schemas.microsoft.com/office/drawing/2014/main" id="{317A6999-88C5-C477-1624-5A4584ABFF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8043" y="4072467"/>
                  <a:ext cx="48683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4" name="Straight Connector 303">
                  <a:extLst>
                    <a:ext uri="{FF2B5EF4-FFF2-40B4-BE49-F238E27FC236}">
                      <a16:creationId xmlns:a16="http://schemas.microsoft.com/office/drawing/2014/main" id="{7E7A46F1-3102-5AF4-E7D5-7C2D299525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8043" y="4362451"/>
                  <a:ext cx="48683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5" name="Straight Connector 304">
                  <a:extLst>
                    <a:ext uri="{FF2B5EF4-FFF2-40B4-BE49-F238E27FC236}">
                      <a16:creationId xmlns:a16="http://schemas.microsoft.com/office/drawing/2014/main" id="{1EC7FE33-05E3-3C81-ED17-2653C2CF57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8043" y="4941359"/>
                  <a:ext cx="48683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6" name="Straight Connector 305">
                  <a:extLst>
                    <a:ext uri="{FF2B5EF4-FFF2-40B4-BE49-F238E27FC236}">
                      <a16:creationId xmlns:a16="http://schemas.microsoft.com/office/drawing/2014/main" id="{64C8655A-E01E-D6E3-FE46-B20E5A7C6E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8043" y="4640792"/>
                  <a:ext cx="48683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7" name="Straight Connector 306">
                  <a:extLst>
                    <a:ext uri="{FF2B5EF4-FFF2-40B4-BE49-F238E27FC236}">
                      <a16:creationId xmlns:a16="http://schemas.microsoft.com/office/drawing/2014/main" id="{F05439C8-0895-8FB0-1200-4397DB8AEF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8043" y="5232401"/>
                  <a:ext cx="48683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" name="Straight Connector 307">
                  <a:extLst>
                    <a:ext uri="{FF2B5EF4-FFF2-40B4-BE49-F238E27FC236}">
                      <a16:creationId xmlns:a16="http://schemas.microsoft.com/office/drawing/2014/main" id="{6D350424-480E-C4AB-79C0-C48C8BC41C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8043" y="5511801"/>
                  <a:ext cx="48683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" name="Straight Connector 308">
                  <a:extLst>
                    <a:ext uri="{FF2B5EF4-FFF2-40B4-BE49-F238E27FC236}">
                      <a16:creationId xmlns:a16="http://schemas.microsoft.com/office/drawing/2014/main" id="{2445A83C-FA90-8B04-3553-174E654E21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8043" y="5816601"/>
                  <a:ext cx="48683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" name="Straight Connector 309">
                  <a:extLst>
                    <a:ext uri="{FF2B5EF4-FFF2-40B4-BE49-F238E27FC236}">
                      <a16:creationId xmlns:a16="http://schemas.microsoft.com/office/drawing/2014/main" id="{F8B35B4A-EE23-CE9F-AAD5-175EBB7CB8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8043" y="6101294"/>
                  <a:ext cx="48683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9" name="TextBox 288">
                <a:extLst>
                  <a:ext uri="{FF2B5EF4-FFF2-40B4-BE49-F238E27FC236}">
                    <a16:creationId xmlns:a16="http://schemas.microsoft.com/office/drawing/2014/main" id="{7E8C1210-5EF5-F38A-3DD2-06EBD88F6E3E}"/>
                  </a:ext>
                </a:extLst>
              </p:cNvPr>
              <p:cNvSpPr txBox="1"/>
              <p:nvPr/>
            </p:nvSpPr>
            <p:spPr>
              <a:xfrm>
                <a:off x="8111552" y="3135633"/>
                <a:ext cx="14427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/>
                  <a:t>1.0</a:t>
                </a:r>
                <a:endParaRPr lang="en-US" sz="800" dirty="0"/>
              </a:p>
            </p:txBody>
          </p:sp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D7B63591-3FEF-4504-9232-40D7669BB288}"/>
                  </a:ext>
                </a:extLst>
              </p:cNvPr>
              <p:cNvSpPr txBox="1"/>
              <p:nvPr/>
            </p:nvSpPr>
            <p:spPr>
              <a:xfrm>
                <a:off x="8111552" y="3426146"/>
                <a:ext cx="14427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/>
                  <a:t>0.8</a:t>
                </a:r>
                <a:endParaRPr lang="en-US" sz="800" dirty="0"/>
              </a:p>
            </p:txBody>
          </p:sp>
          <p:sp>
            <p:nvSpPr>
              <p:cNvPr id="291" name="TextBox 290">
                <a:extLst>
                  <a:ext uri="{FF2B5EF4-FFF2-40B4-BE49-F238E27FC236}">
                    <a16:creationId xmlns:a16="http://schemas.microsoft.com/office/drawing/2014/main" id="{E896B2D5-F839-DAD4-702F-B719BC3E031B}"/>
                  </a:ext>
                </a:extLst>
              </p:cNvPr>
              <p:cNvSpPr txBox="1"/>
              <p:nvPr/>
            </p:nvSpPr>
            <p:spPr>
              <a:xfrm>
                <a:off x="8111552" y="3717452"/>
                <a:ext cx="14427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/>
                  <a:t>0.6</a:t>
                </a:r>
                <a:endParaRPr lang="en-US" sz="800" dirty="0"/>
              </a:p>
            </p:txBody>
          </p:sp>
          <p:sp>
            <p:nvSpPr>
              <p:cNvPr id="292" name="TextBox 291">
                <a:extLst>
                  <a:ext uri="{FF2B5EF4-FFF2-40B4-BE49-F238E27FC236}">
                    <a16:creationId xmlns:a16="http://schemas.microsoft.com/office/drawing/2014/main" id="{458DE863-B83D-8150-4191-8D5BC0B47C0C}"/>
                  </a:ext>
                </a:extLst>
              </p:cNvPr>
              <p:cNvSpPr txBox="1"/>
              <p:nvPr/>
            </p:nvSpPr>
            <p:spPr>
              <a:xfrm>
                <a:off x="8111552" y="4011137"/>
                <a:ext cx="14427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/>
                  <a:t>0.4</a:t>
                </a:r>
                <a:endParaRPr lang="en-US" sz="800" dirty="0"/>
              </a:p>
            </p:txBody>
          </p:sp>
          <p:sp>
            <p:nvSpPr>
              <p:cNvPr id="293" name="TextBox 292">
                <a:extLst>
                  <a:ext uri="{FF2B5EF4-FFF2-40B4-BE49-F238E27FC236}">
                    <a16:creationId xmlns:a16="http://schemas.microsoft.com/office/drawing/2014/main" id="{EF27174A-8955-4313-245A-C3FD03DC0D4F}"/>
                  </a:ext>
                </a:extLst>
              </p:cNvPr>
              <p:cNvSpPr txBox="1"/>
              <p:nvPr/>
            </p:nvSpPr>
            <p:spPr>
              <a:xfrm>
                <a:off x="8111552" y="4300854"/>
                <a:ext cx="14427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/>
                  <a:t>0.2</a:t>
                </a:r>
                <a:endParaRPr lang="en-US" sz="800" dirty="0"/>
              </a:p>
            </p:txBody>
          </p:sp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CDBFCD65-53BD-391E-1DCA-7E1BC9A010E9}"/>
                  </a:ext>
                </a:extLst>
              </p:cNvPr>
              <p:cNvSpPr txBox="1"/>
              <p:nvPr/>
            </p:nvSpPr>
            <p:spPr>
              <a:xfrm>
                <a:off x="8111552" y="4581048"/>
                <a:ext cx="14427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/>
                  <a:t>0.0</a:t>
                </a:r>
                <a:endParaRPr lang="en-US" sz="800" dirty="0"/>
              </a:p>
            </p:txBody>
          </p:sp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10E944A9-0D4C-BFC8-B8E5-E06901DF45E9}"/>
                  </a:ext>
                </a:extLst>
              </p:cNvPr>
              <p:cNvSpPr txBox="1"/>
              <p:nvPr/>
            </p:nvSpPr>
            <p:spPr>
              <a:xfrm>
                <a:off x="8111552" y="4878705"/>
                <a:ext cx="20358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−</a:t>
                </a:r>
                <a:r>
                  <a:rPr lang="en-GB" sz="800" dirty="0"/>
                  <a:t>0.2</a:t>
                </a:r>
                <a:endParaRPr lang="en-US" sz="800" dirty="0"/>
              </a:p>
            </p:txBody>
          </p:sp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6B4CBE62-7210-BF75-3735-E1C7439EBE54}"/>
                  </a:ext>
                </a:extLst>
              </p:cNvPr>
              <p:cNvSpPr txBox="1"/>
              <p:nvPr/>
            </p:nvSpPr>
            <p:spPr>
              <a:xfrm>
                <a:off x="8111552" y="5169747"/>
                <a:ext cx="20358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−</a:t>
                </a:r>
                <a:r>
                  <a:rPr lang="en-GB" sz="800" dirty="0"/>
                  <a:t>0.4</a:t>
                </a:r>
                <a:endParaRPr lang="en-US" sz="800" dirty="0"/>
              </a:p>
            </p:txBody>
          </p:sp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1F2AB307-FDBD-924B-FEEC-412EFA110DBC}"/>
                  </a:ext>
                </a:extLst>
              </p:cNvPr>
              <p:cNvSpPr txBox="1"/>
              <p:nvPr/>
            </p:nvSpPr>
            <p:spPr>
              <a:xfrm>
                <a:off x="8111552" y="5451264"/>
                <a:ext cx="20358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−</a:t>
                </a:r>
                <a:r>
                  <a:rPr lang="en-GB" sz="800" dirty="0"/>
                  <a:t>0.6</a:t>
                </a:r>
                <a:endParaRPr lang="en-US" sz="800" dirty="0"/>
              </a:p>
            </p:txBody>
          </p:sp>
          <p:sp>
            <p:nvSpPr>
              <p:cNvPr id="298" name="TextBox 297">
                <a:extLst>
                  <a:ext uri="{FF2B5EF4-FFF2-40B4-BE49-F238E27FC236}">
                    <a16:creationId xmlns:a16="http://schemas.microsoft.com/office/drawing/2014/main" id="{3B462FC2-F4E7-19DD-73F0-E94650936966}"/>
                  </a:ext>
                </a:extLst>
              </p:cNvPr>
              <p:cNvSpPr txBox="1"/>
              <p:nvPr/>
            </p:nvSpPr>
            <p:spPr>
              <a:xfrm>
                <a:off x="8111552" y="5750772"/>
                <a:ext cx="20358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−</a:t>
                </a:r>
                <a:r>
                  <a:rPr lang="en-GB" sz="800" dirty="0"/>
                  <a:t>0.8</a:t>
                </a:r>
                <a:endParaRPr lang="en-US" sz="800" dirty="0"/>
              </a:p>
            </p:txBody>
          </p:sp>
          <p:sp>
            <p:nvSpPr>
              <p:cNvPr id="299" name="TextBox 298">
                <a:extLst>
                  <a:ext uri="{FF2B5EF4-FFF2-40B4-BE49-F238E27FC236}">
                    <a16:creationId xmlns:a16="http://schemas.microsoft.com/office/drawing/2014/main" id="{9615FEA0-9905-D6FA-B8D7-101A1F209DC6}"/>
                  </a:ext>
                </a:extLst>
              </p:cNvPr>
              <p:cNvSpPr txBox="1"/>
              <p:nvPr/>
            </p:nvSpPr>
            <p:spPr>
              <a:xfrm>
                <a:off x="8111552" y="6034405"/>
                <a:ext cx="20358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−1.0</a:t>
                </a:r>
                <a:endParaRPr lang="en-US" sz="800" dirty="0"/>
              </a:p>
            </p:txBody>
          </p:sp>
        </p:grp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4F1725F4-806D-A550-4302-064AA289176B}"/>
                </a:ext>
              </a:extLst>
            </p:cNvPr>
            <p:cNvSpPr txBox="1"/>
            <p:nvPr/>
          </p:nvSpPr>
          <p:spPr>
            <a:xfrm>
              <a:off x="7886127" y="2864826"/>
              <a:ext cx="548227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GB" sz="800" b="1" dirty="0"/>
                <a:t>Genetic</a:t>
              </a:r>
            </a:p>
            <a:p>
              <a:r>
                <a:rPr lang="en-GB" sz="800" b="1" dirty="0"/>
                <a:t>Correlation</a:t>
              </a:r>
              <a:endParaRPr lang="en-US" sz="800" b="1" dirty="0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66F6F1D5-2267-24D4-F91F-80F710871D1C}"/>
                </a:ext>
              </a:extLst>
            </p:cNvPr>
            <p:cNvSpPr txBox="1"/>
            <p:nvPr/>
          </p:nvSpPr>
          <p:spPr>
            <a:xfrm>
              <a:off x="8468210" y="2864826"/>
              <a:ext cx="60753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GB" sz="800" b="1" dirty="0"/>
                <a:t>FDR p-value</a:t>
              </a:r>
            </a:p>
            <a:p>
              <a:r>
                <a:rPr lang="en-GB" sz="800" b="1" dirty="0"/>
                <a:t>Significance</a:t>
              </a:r>
              <a:endParaRPr lang="en-US" sz="800" b="1" dirty="0"/>
            </a:p>
          </p:txBody>
        </p: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6562C122-0FAD-AA91-95C7-7BB280587461}"/>
                </a:ext>
              </a:extLst>
            </p:cNvPr>
            <p:cNvGrpSpPr/>
            <p:nvPr/>
          </p:nvGrpSpPr>
          <p:grpSpPr>
            <a:xfrm>
              <a:off x="8476932" y="3197703"/>
              <a:ext cx="598322" cy="909110"/>
              <a:chOff x="10375582" y="3197703"/>
              <a:chExt cx="598322" cy="909110"/>
            </a:xfrm>
          </p:grpSpPr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8C8B9ECB-560C-188F-944A-4477381D3BDC}"/>
                  </a:ext>
                </a:extLst>
              </p:cNvPr>
              <p:cNvGrpSpPr/>
              <p:nvPr/>
            </p:nvGrpSpPr>
            <p:grpSpPr>
              <a:xfrm>
                <a:off x="10375582" y="3924991"/>
                <a:ext cx="181822" cy="181822"/>
                <a:chOff x="10375582" y="3924991"/>
                <a:chExt cx="181822" cy="181822"/>
              </a:xfrm>
            </p:grpSpPr>
            <p:sp>
              <p:nvSpPr>
                <p:cNvPr id="285" name="Rectangle 284">
                  <a:extLst>
                    <a:ext uri="{FF2B5EF4-FFF2-40B4-BE49-F238E27FC236}">
                      <a16:creationId xmlns:a16="http://schemas.microsoft.com/office/drawing/2014/main" id="{F7E9F767-D0BB-FA63-78FE-5FA669DFE402}"/>
                    </a:ext>
                  </a:extLst>
                </p:cNvPr>
                <p:cNvSpPr/>
                <p:nvPr/>
              </p:nvSpPr>
              <p:spPr>
                <a:xfrm>
                  <a:off x="10375582" y="3924991"/>
                  <a:ext cx="181822" cy="18182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286" name="Rectangle: Rounded Corners 285">
                  <a:extLst>
                    <a:ext uri="{FF2B5EF4-FFF2-40B4-BE49-F238E27FC236}">
                      <a16:creationId xmlns:a16="http://schemas.microsoft.com/office/drawing/2014/main" id="{D0F026F5-2BFF-6609-D774-365212C4A997}"/>
                    </a:ext>
                  </a:extLst>
                </p:cNvPr>
                <p:cNvSpPr/>
                <p:nvPr/>
              </p:nvSpPr>
              <p:spPr>
                <a:xfrm>
                  <a:off x="10402832" y="3952241"/>
                  <a:ext cx="127324" cy="127324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100" dirty="0"/>
                </a:p>
              </p:txBody>
            </p:sp>
          </p:grp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13B35E48-CD94-A159-E249-470600E962F6}"/>
                  </a:ext>
                </a:extLst>
              </p:cNvPr>
              <p:cNvGrpSpPr/>
              <p:nvPr/>
            </p:nvGrpSpPr>
            <p:grpSpPr>
              <a:xfrm>
                <a:off x="10375582" y="3743169"/>
                <a:ext cx="181822" cy="181822"/>
                <a:chOff x="10375582" y="3743169"/>
                <a:chExt cx="181822" cy="181822"/>
              </a:xfrm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9170B67B-C18A-AF69-1846-072941C50537}"/>
                    </a:ext>
                  </a:extLst>
                </p:cNvPr>
                <p:cNvSpPr/>
                <p:nvPr/>
              </p:nvSpPr>
              <p:spPr>
                <a:xfrm>
                  <a:off x="10375582" y="3743169"/>
                  <a:ext cx="181822" cy="18182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284" name="Rectangle: Rounded Corners 283">
                  <a:extLst>
                    <a:ext uri="{FF2B5EF4-FFF2-40B4-BE49-F238E27FC236}">
                      <a16:creationId xmlns:a16="http://schemas.microsoft.com/office/drawing/2014/main" id="{B487B364-7354-5B49-7374-FB87081D2B22}"/>
                    </a:ext>
                  </a:extLst>
                </p:cNvPr>
                <p:cNvSpPr/>
                <p:nvPr/>
              </p:nvSpPr>
              <p:spPr>
                <a:xfrm>
                  <a:off x="10412493" y="3780080"/>
                  <a:ext cx="108000" cy="108000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100" dirty="0"/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A8579905-CB7B-23C9-4E39-46102AFC41B1}"/>
                  </a:ext>
                </a:extLst>
              </p:cNvPr>
              <p:cNvGrpSpPr/>
              <p:nvPr/>
            </p:nvGrpSpPr>
            <p:grpSpPr>
              <a:xfrm>
                <a:off x="10375582" y="3561347"/>
                <a:ext cx="181822" cy="181822"/>
                <a:chOff x="10375582" y="3561347"/>
                <a:chExt cx="181822" cy="181822"/>
              </a:xfrm>
            </p:grpSpPr>
            <p:sp>
              <p:nvSpPr>
                <p:cNvPr id="281" name="Rectangle 280">
                  <a:extLst>
                    <a:ext uri="{FF2B5EF4-FFF2-40B4-BE49-F238E27FC236}">
                      <a16:creationId xmlns:a16="http://schemas.microsoft.com/office/drawing/2014/main" id="{392492BD-A233-4790-BC3D-EA55A7E361EA}"/>
                    </a:ext>
                  </a:extLst>
                </p:cNvPr>
                <p:cNvSpPr/>
                <p:nvPr/>
              </p:nvSpPr>
              <p:spPr>
                <a:xfrm>
                  <a:off x="10375582" y="3561347"/>
                  <a:ext cx="181822" cy="18182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282" name="Rectangle: Rounded Corners 281">
                  <a:extLst>
                    <a:ext uri="{FF2B5EF4-FFF2-40B4-BE49-F238E27FC236}">
                      <a16:creationId xmlns:a16="http://schemas.microsoft.com/office/drawing/2014/main" id="{B7AFE624-7C41-EC9D-EF29-8BDC8288C1F7}"/>
                    </a:ext>
                  </a:extLst>
                </p:cNvPr>
                <p:cNvSpPr/>
                <p:nvPr/>
              </p:nvSpPr>
              <p:spPr>
                <a:xfrm>
                  <a:off x="10421493" y="3607258"/>
                  <a:ext cx="90000" cy="90000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100" dirty="0"/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B2994FB7-A7C6-ABB2-A152-D3A1E2DFDA19}"/>
                  </a:ext>
                </a:extLst>
              </p:cNvPr>
              <p:cNvGrpSpPr/>
              <p:nvPr/>
            </p:nvGrpSpPr>
            <p:grpSpPr>
              <a:xfrm>
                <a:off x="10375582" y="3379525"/>
                <a:ext cx="181822" cy="181822"/>
                <a:chOff x="10375582" y="3379525"/>
                <a:chExt cx="181822" cy="181822"/>
              </a:xfrm>
            </p:grpSpPr>
            <p:sp>
              <p:nvSpPr>
                <p:cNvPr id="279" name="Rectangle 278">
                  <a:extLst>
                    <a:ext uri="{FF2B5EF4-FFF2-40B4-BE49-F238E27FC236}">
                      <a16:creationId xmlns:a16="http://schemas.microsoft.com/office/drawing/2014/main" id="{965677BB-054A-56C7-BB1D-4CFC9AD1ABA6}"/>
                    </a:ext>
                  </a:extLst>
                </p:cNvPr>
                <p:cNvSpPr/>
                <p:nvPr/>
              </p:nvSpPr>
              <p:spPr>
                <a:xfrm>
                  <a:off x="10375582" y="3379525"/>
                  <a:ext cx="181822" cy="18182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280" name="Rectangle: Rounded Corners 279">
                  <a:extLst>
                    <a:ext uri="{FF2B5EF4-FFF2-40B4-BE49-F238E27FC236}">
                      <a16:creationId xmlns:a16="http://schemas.microsoft.com/office/drawing/2014/main" id="{8A9C304A-B3DE-9EA6-E5C2-61506AEAE431}"/>
                    </a:ext>
                  </a:extLst>
                </p:cNvPr>
                <p:cNvSpPr/>
                <p:nvPr/>
              </p:nvSpPr>
              <p:spPr>
                <a:xfrm>
                  <a:off x="10430493" y="3434436"/>
                  <a:ext cx="72000" cy="72000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100" dirty="0"/>
                </a:p>
              </p:txBody>
            </p:sp>
          </p:grpSp>
          <p:grpSp>
            <p:nvGrpSpPr>
              <p:cNvPr id="271" name="Group 270">
                <a:extLst>
                  <a:ext uri="{FF2B5EF4-FFF2-40B4-BE49-F238E27FC236}">
                    <a16:creationId xmlns:a16="http://schemas.microsoft.com/office/drawing/2014/main" id="{ED7B5D4D-989F-55AF-0381-A31CB9D5E90A}"/>
                  </a:ext>
                </a:extLst>
              </p:cNvPr>
              <p:cNvGrpSpPr/>
              <p:nvPr/>
            </p:nvGrpSpPr>
            <p:grpSpPr>
              <a:xfrm>
                <a:off x="10375582" y="3197703"/>
                <a:ext cx="181822" cy="181822"/>
                <a:chOff x="10375582" y="3197703"/>
                <a:chExt cx="181822" cy="181822"/>
              </a:xfrm>
            </p:grpSpPr>
            <p:sp>
              <p:nvSpPr>
                <p:cNvPr id="277" name="Rectangle 276">
                  <a:extLst>
                    <a:ext uri="{FF2B5EF4-FFF2-40B4-BE49-F238E27FC236}">
                      <a16:creationId xmlns:a16="http://schemas.microsoft.com/office/drawing/2014/main" id="{F72A1CCD-B2A3-8D8A-28ED-3969457810D6}"/>
                    </a:ext>
                  </a:extLst>
                </p:cNvPr>
                <p:cNvSpPr/>
                <p:nvPr/>
              </p:nvSpPr>
              <p:spPr>
                <a:xfrm>
                  <a:off x="10375582" y="3197703"/>
                  <a:ext cx="181822" cy="181822"/>
                </a:xfrm>
                <a:prstGeom prst="rect">
                  <a:avLst/>
                </a:prstGeom>
                <a:noFill/>
                <a:ln w="952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278" name="Rectangle: Rounded Corners 277">
                  <a:extLst>
                    <a:ext uri="{FF2B5EF4-FFF2-40B4-BE49-F238E27FC236}">
                      <a16:creationId xmlns:a16="http://schemas.microsoft.com/office/drawing/2014/main" id="{CAC4DC41-AC1A-81B9-6CCA-8B356D00092D}"/>
                    </a:ext>
                  </a:extLst>
                </p:cNvPr>
                <p:cNvSpPr/>
                <p:nvPr/>
              </p:nvSpPr>
              <p:spPr>
                <a:xfrm>
                  <a:off x="10439493" y="3261614"/>
                  <a:ext cx="54000" cy="54000"/>
                </a:xfrm>
                <a:prstGeom prst="round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en-US" sz="1100" dirty="0"/>
                </a:p>
              </p:txBody>
            </p:sp>
          </p:grpSp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0C3820A2-75C0-5F2C-B639-F488899ECE12}"/>
                  </a:ext>
                </a:extLst>
              </p:cNvPr>
              <p:cNvSpPr txBox="1"/>
              <p:nvPr/>
            </p:nvSpPr>
            <p:spPr>
              <a:xfrm>
                <a:off x="10595595" y="3227059"/>
                <a:ext cx="14427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/>
                  <a:t>0.2</a:t>
                </a:r>
                <a:endParaRPr lang="en-US" sz="800" dirty="0"/>
              </a:p>
            </p:txBody>
          </p:sp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A5DD0F2E-9758-12B3-CDAB-A86004D8A16A}"/>
                  </a:ext>
                </a:extLst>
              </p:cNvPr>
              <p:cNvSpPr txBox="1"/>
              <p:nvPr/>
            </p:nvSpPr>
            <p:spPr>
              <a:xfrm>
                <a:off x="10595595" y="3408882"/>
                <a:ext cx="14427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/>
                  <a:t>0.1</a:t>
                </a:r>
                <a:endParaRPr lang="en-US" sz="800" dirty="0"/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8F4AA84B-6D5B-6661-683D-98273BEDC9BA}"/>
                  </a:ext>
                </a:extLst>
              </p:cNvPr>
              <p:cNvSpPr txBox="1"/>
              <p:nvPr/>
            </p:nvSpPr>
            <p:spPr>
              <a:xfrm>
                <a:off x="10595595" y="3590704"/>
                <a:ext cx="20197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/>
                  <a:t>0.05</a:t>
                </a:r>
                <a:endParaRPr lang="en-US" sz="800" dirty="0"/>
              </a:p>
            </p:txBody>
          </p:sp>
          <p:sp>
            <p:nvSpPr>
              <p:cNvPr id="275" name="TextBox 274">
                <a:extLst>
                  <a:ext uri="{FF2B5EF4-FFF2-40B4-BE49-F238E27FC236}">
                    <a16:creationId xmlns:a16="http://schemas.microsoft.com/office/drawing/2014/main" id="{EE47DB7E-D3D2-E265-C1BF-9E370A665778}"/>
                  </a:ext>
                </a:extLst>
              </p:cNvPr>
              <p:cNvSpPr txBox="1"/>
              <p:nvPr/>
            </p:nvSpPr>
            <p:spPr>
              <a:xfrm>
                <a:off x="10595595" y="3772525"/>
                <a:ext cx="259686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/>
                  <a:t>0.025</a:t>
                </a:r>
                <a:endParaRPr lang="en-US" sz="800" dirty="0"/>
              </a:p>
            </p:txBody>
          </p:sp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67CA60B0-C692-7713-CBF1-24567FEFFD12}"/>
                  </a:ext>
                </a:extLst>
              </p:cNvPr>
              <p:cNvSpPr txBox="1"/>
              <p:nvPr/>
            </p:nvSpPr>
            <p:spPr>
              <a:xfrm>
                <a:off x="10595595" y="3954348"/>
                <a:ext cx="378309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GB" sz="800" dirty="0"/>
                  <a:t>&lt;5.2e</a:t>
                </a:r>
                <a:r>
                  <a:rPr lang="en-GB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−4</a:t>
                </a:r>
                <a:endParaRPr lang="en-US" sz="8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867770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529</Words>
  <Application>Microsoft Office PowerPoint</Application>
  <PresentationFormat>Widescreen</PresentationFormat>
  <Paragraphs>117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The genetics of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15</cp:revision>
  <dcterms:created xsi:type="dcterms:W3CDTF">2026-02-02T13:01:55Z</dcterms:created>
  <dcterms:modified xsi:type="dcterms:W3CDTF">2026-06-17T12:52:25Z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