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77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75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4135" userDrawn="1">
          <p15:clr>
            <a:srgbClr val="A4A3A4"/>
          </p15:clr>
        </p15:guide>
        <p15:guide id="4" orient="horz" pos="38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3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2603504C-8229-3E72-ADBC-A0BF5ABA7EB1}" name="Fact checker" initials="HR" userId="Fact checker" providerId="None"/>
  <p188:author id="{9EDD3256-833C-7611-5AA1-CFED9C4E1EEF}" name="MichelleSeddon" initials="MS" userId="MichelleSeddon" providerId="None"/>
  <p188:author id="{C07A505D-5E7E-6BEB-4195-801D42364FA7}" name="Ceren Akdeniz Vogt" initials="CA" userId="S::cak@lundbeckfonden.com::6291f9b8-8487-4396-8769-615d243e0f4b" providerId="AD"/>
  <p188:author id="{46555C6D-31EC-DA99-61B5-C6F6A324EF99}" name="Fact Check" initials="FC" userId="Fact Check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D5B242D9-7732-7ED9-DC1A-A475694745F4}" name="Howes, Oliver" initials="HO" userId="S::OHowes@slam.nhs.uk::f5524392-c65a-4c1a-88c5-205fd2f35f4d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769DBD"/>
    <a:srgbClr val="FFFFFF"/>
    <a:srgbClr val="A5BDD3"/>
    <a:srgbClr val="1A1A17"/>
    <a:srgbClr val="6A8F7F"/>
    <a:srgbClr val="FFF4EB"/>
    <a:srgbClr val="EBF0EE"/>
    <a:srgbClr val="EAEDF2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127" autoAdjust="0"/>
  </p:normalViewPr>
  <p:slideViewPr>
    <p:cSldViewPr snapToGrid="0">
      <p:cViewPr varScale="1">
        <p:scale>
          <a:sx n="85" d="100"/>
          <a:sy n="85" d="100"/>
        </p:scale>
        <p:origin x="948" y="90"/>
      </p:cViewPr>
      <p:guideLst>
        <p:guide orient="horz" pos="3475"/>
        <p:guide pos="438"/>
        <p:guide pos="4135"/>
        <p:guide orient="horz" pos="38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3570" y="-450"/>
      </p:cViewPr>
      <p:guideLst>
        <p:guide orient="horz" pos="3113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Singh T, Walters JTR, Johnstone M, et al. The contribution of rare variants to risk of schizophrenia in individuals with and without intellectual disability. Nat Genet 2017; 49: 1167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1173.</a:t>
            </a:r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Tansey KE, Rees E, Linden DE, et al. Common alleles contribute to schizophrenia in CNV carriers. Mol Psychiatry 2016; 21: 1085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1089.</a:t>
            </a:r>
          </a:p>
          <a:p>
            <a:pPr marL="228600" indent="-228600">
              <a:buFont typeface="+mj-lt"/>
              <a:buAutoNum type="arabicPeriod"/>
            </a:pPr>
            <a:r>
              <a:rPr lang="da-DK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Szecówka K, Misiak B, Łaczmańska I, et al. 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Copy number variations and schizophrenia. </a:t>
            </a:r>
            <a:r>
              <a:rPr lang="da-DK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Mol Neurobiol 2022; 60: 1854–1864.</a:t>
            </a:r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408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Relationship Id="rId9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8C142EE-5722-3717-8ED5-01D6B4C6A71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Schizophrenia – </a:t>
            </a:r>
            <a:r>
              <a:rPr lang="en-US" dirty="0" err="1"/>
              <a:t>Aetiology</a:t>
            </a:r>
            <a:r>
              <a:rPr lang="en-US" dirty="0"/>
              <a:t> and neurobiology </a:t>
            </a:r>
            <a:endParaRPr lang="en-GB" dirty="0"/>
          </a:p>
          <a:p>
            <a:endParaRPr lang="en-GB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69C34FD3-A3C8-0CF1-8DAF-79AA6CD1A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Rare genetic variants in the risk of schizophrenia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3D72EC4-B4AD-8200-F489-A976A9C8CD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a-DK"/>
              <a:t>CNV=copy number variant</a:t>
            </a:r>
          </a:p>
          <a:p>
            <a:r>
              <a:rPr lang="da-DK"/>
              <a:t>1. Singh et al. Nat Genet 2017;49:1167‒1173; 2. Tansey et al. Mol Psychiatry 2016;21:1085‒1089; 3. Szecówka et al. Mol Neurobiol 2022;60:1854–1864</a:t>
            </a:r>
          </a:p>
        </p:txBody>
      </p:sp>
      <p:sp>
        <p:nvSpPr>
          <p:cNvPr id="8" name="Content Placeholder 14">
            <a:extLst>
              <a:ext uri="{FF2B5EF4-FFF2-40B4-BE49-F238E27FC236}">
                <a16:creationId xmlns:a16="http://schemas.microsoft.com/office/drawing/2014/main" id="{19DC8552-043F-8BBA-1BF8-E0A31F97644B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1008832" y="1540752"/>
            <a:ext cx="10279758" cy="4415215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GB" b="1"/>
              <a:t>Rare, high-penetrance genetic variants</a:t>
            </a:r>
            <a:r>
              <a:rPr lang="en-GB"/>
              <a:t>, including CNVs, contribute to schizophrenia risk and have </a:t>
            </a:r>
            <a:r>
              <a:rPr lang="en-GB" b="1"/>
              <a:t>larger individual effect sizes </a:t>
            </a:r>
            <a:r>
              <a:rPr lang="en-GB"/>
              <a:t>than common variants</a:t>
            </a:r>
            <a:r>
              <a:rPr lang="en-GB" baseline="30000"/>
              <a:t>1,2</a:t>
            </a:r>
          </a:p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GB" b="1" err="1"/>
              <a:t>CNVs</a:t>
            </a:r>
            <a:r>
              <a:rPr lang="en-GB"/>
              <a:t> usually involve </a:t>
            </a:r>
            <a:r>
              <a:rPr lang="en-GB" b="1"/>
              <a:t>large deletions </a:t>
            </a:r>
            <a:r>
              <a:rPr lang="en-GB"/>
              <a:t>or </a:t>
            </a:r>
            <a:r>
              <a:rPr lang="en-GB" b="1"/>
              <a:t>duplications</a:t>
            </a:r>
            <a:r>
              <a:rPr lang="en-GB"/>
              <a:t> spanning multiple genes and are, therefore, expected to cause </a:t>
            </a:r>
            <a:r>
              <a:rPr lang="en-GB" b="1"/>
              <a:t>substantial biological </a:t>
            </a:r>
            <a:r>
              <a:rPr lang="en-GB" b="1" err="1"/>
              <a:t>disruption</a:t>
            </a:r>
            <a:r>
              <a:rPr lang="en-GB" baseline="30000" err="1"/>
              <a:t>1,3</a:t>
            </a:r>
            <a:endParaRPr lang="en-GB" baseline="30000"/>
          </a:p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GB"/>
              <a:t>Despite their large effects, pathogenic </a:t>
            </a:r>
            <a:r>
              <a:rPr lang="en-GB" err="1"/>
              <a:t>CNVs</a:t>
            </a:r>
            <a:r>
              <a:rPr lang="en-GB"/>
              <a:t> are present in </a:t>
            </a:r>
            <a:r>
              <a:rPr lang="en-GB" b="1"/>
              <a:t>fewer than 5% of individuals with </a:t>
            </a:r>
            <a:r>
              <a:rPr lang="en-GB" b="1" err="1"/>
              <a:t>schizophrenia</a:t>
            </a:r>
            <a:r>
              <a:rPr lang="en-GB" baseline="30000" err="1"/>
              <a:t>3</a:t>
            </a:r>
            <a:endParaRPr lang="en-GB" baseline="30000"/>
          </a:p>
          <a:p>
            <a:pPr>
              <a:spcBef>
                <a:spcPts val="1200"/>
              </a:spcBef>
            </a:pPr>
            <a:r>
              <a:rPr lang="en-GB"/>
              <a:t>Well-established schizophrenia-associated </a:t>
            </a:r>
            <a:r>
              <a:rPr lang="en-GB" err="1"/>
              <a:t>CNVs</a:t>
            </a:r>
            <a:r>
              <a:rPr lang="en-GB"/>
              <a:t> </a:t>
            </a:r>
            <a:r>
              <a:rPr lang="en-GB" err="1"/>
              <a:t>include:</a:t>
            </a:r>
            <a:r>
              <a:rPr lang="en-GB" baseline="30000" err="1"/>
              <a:t>3</a:t>
            </a:r>
            <a:endParaRPr lang="en-GB" baseline="30000"/>
          </a:p>
          <a:p>
            <a:pPr lvl="1">
              <a:spcBef>
                <a:spcPts val="1200"/>
              </a:spcBef>
            </a:pPr>
            <a:r>
              <a:rPr lang="en-GB" err="1"/>
              <a:t>22q11.2</a:t>
            </a:r>
            <a:r>
              <a:rPr lang="en-GB"/>
              <a:t> deletion</a:t>
            </a:r>
          </a:p>
          <a:p>
            <a:pPr lvl="1">
              <a:spcBef>
                <a:spcPts val="1200"/>
              </a:spcBef>
            </a:pPr>
            <a:r>
              <a:rPr lang="en-GB" err="1"/>
              <a:t>1q21.1</a:t>
            </a:r>
            <a:r>
              <a:rPr lang="en-GB"/>
              <a:t> deletion/duplication</a:t>
            </a:r>
          </a:p>
          <a:p>
            <a:pPr lvl="1">
              <a:spcBef>
                <a:spcPts val="1200"/>
              </a:spcBef>
            </a:pPr>
            <a:r>
              <a:rPr lang="en-GB" err="1"/>
              <a:t>15q11.2</a:t>
            </a:r>
            <a:r>
              <a:rPr lang="en-GB"/>
              <a:t> deletion</a:t>
            </a:r>
            <a:endParaRPr lang="en-GB" baseline="30000"/>
          </a:p>
          <a:p>
            <a:pPr>
              <a:spcBef>
                <a:spcPts val="1200"/>
              </a:spcBef>
            </a:pPr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F764CE-0E1B-E0B7-3152-114961FAF3D7}"/>
              </a:ext>
            </a:extLst>
          </p:cNvPr>
          <p:cNvCxnSpPr>
            <a:cxnSpLocks/>
            <a:stCxn id="10" idx="4"/>
            <a:endCxn id="19" idx="0"/>
          </p:cNvCxnSpPr>
          <p:nvPr/>
        </p:nvCxnSpPr>
        <p:spPr>
          <a:xfrm>
            <a:off x="794931" y="2108917"/>
            <a:ext cx="0" cy="1657152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3308AB31-58FB-C260-AF62-CB16C6BC3897}"/>
              </a:ext>
            </a:extLst>
          </p:cNvPr>
          <p:cNvSpPr/>
          <p:nvPr/>
        </p:nvSpPr>
        <p:spPr>
          <a:xfrm>
            <a:off x="456531" y="1432117"/>
            <a:ext cx="676800" cy="6768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D171E80-E7E5-1375-0EB8-52C5915F1C75}"/>
              </a:ext>
            </a:extLst>
          </p:cNvPr>
          <p:cNvSpPr/>
          <p:nvPr/>
        </p:nvSpPr>
        <p:spPr>
          <a:xfrm>
            <a:off x="456531" y="2250681"/>
            <a:ext cx="676800" cy="6768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 descr="DNA">
            <a:extLst>
              <a:ext uri="{FF2B5EF4-FFF2-40B4-BE49-F238E27FC236}">
                <a16:creationId xmlns:a16="http://schemas.microsoft.com/office/drawing/2014/main" id="{7287C43B-9F64-74DC-6582-23C869336617}"/>
              </a:ext>
            </a:extLst>
          </p:cNvPr>
          <p:cNvSpPr>
            <a:spLocks/>
          </p:cNvSpPr>
          <p:nvPr/>
        </p:nvSpPr>
        <p:spPr>
          <a:xfrm>
            <a:off x="584679" y="2348042"/>
            <a:ext cx="432000" cy="504000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A896E2B-87B4-3687-AD6F-9B4FAC2D5B6B}"/>
              </a:ext>
            </a:extLst>
          </p:cNvPr>
          <p:cNvSpPr/>
          <p:nvPr/>
        </p:nvSpPr>
        <p:spPr>
          <a:xfrm>
            <a:off x="456531" y="3033363"/>
            <a:ext cx="676800" cy="6768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601173F-1892-5532-007B-8C604947173C}"/>
              </a:ext>
            </a:extLst>
          </p:cNvPr>
          <p:cNvSpPr/>
          <p:nvPr/>
        </p:nvSpPr>
        <p:spPr>
          <a:xfrm>
            <a:off x="456531" y="3766069"/>
            <a:ext cx="676800" cy="6768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0" name="Graphic 19" descr="Document with solid fill">
            <a:extLst>
              <a:ext uri="{FF2B5EF4-FFF2-40B4-BE49-F238E27FC236}">
                <a16:creationId xmlns:a16="http://schemas.microsoft.com/office/drawing/2014/main" id="{6DF25D4E-24D0-F0DF-6080-B93B2F0B81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3182" y="3896508"/>
            <a:ext cx="443497" cy="443497"/>
          </a:xfrm>
          <a:prstGeom prst="rect">
            <a:avLst/>
          </a:prstGeom>
        </p:spPr>
      </p:pic>
      <p:pic>
        <p:nvPicPr>
          <p:cNvPr id="21" name="Graphic 20" descr="Magnifying glass with solid fill">
            <a:extLst>
              <a:ext uri="{FF2B5EF4-FFF2-40B4-BE49-F238E27FC236}">
                <a16:creationId xmlns:a16="http://schemas.microsoft.com/office/drawing/2014/main" id="{0E70AEF6-64CD-DF6B-AAB2-BDB7DEE157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456530" y="3912102"/>
            <a:ext cx="382287" cy="360477"/>
          </a:xfrm>
          <a:prstGeom prst="rect">
            <a:avLst/>
          </a:prstGeom>
        </p:spPr>
      </p:pic>
      <p:pic>
        <p:nvPicPr>
          <p:cNvPr id="22" name="Graphic 21" descr="Lightning bolt outline">
            <a:extLst>
              <a:ext uri="{FF2B5EF4-FFF2-40B4-BE49-F238E27FC236}">
                <a16:creationId xmlns:a16="http://schemas.microsoft.com/office/drawing/2014/main" id="{8E9EADA9-9704-CBF2-CD75-4A2E3C5BF4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575058">
            <a:off x="809879" y="2384836"/>
            <a:ext cx="318798" cy="318798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783A52CE-EA04-453E-54A2-8DF916C9412E}"/>
              </a:ext>
            </a:extLst>
          </p:cNvPr>
          <p:cNvGrpSpPr/>
          <p:nvPr/>
        </p:nvGrpSpPr>
        <p:grpSpPr>
          <a:xfrm>
            <a:off x="456531" y="3111084"/>
            <a:ext cx="676800" cy="482428"/>
            <a:chOff x="456531" y="4103864"/>
            <a:chExt cx="676800" cy="482428"/>
          </a:xfrm>
        </p:grpSpPr>
        <p:pic>
          <p:nvPicPr>
            <p:cNvPr id="24" name="Graphic 23" descr="User outline">
              <a:extLst>
                <a:ext uri="{FF2B5EF4-FFF2-40B4-BE49-F238E27FC236}">
                  <a16:creationId xmlns:a16="http://schemas.microsoft.com/office/drawing/2014/main" id="{3795AB3B-5357-8F82-0015-BA4FC7DFCF3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99032" y="4109073"/>
              <a:ext cx="220181" cy="310297"/>
            </a:xfrm>
            <a:prstGeom prst="rect">
              <a:avLst/>
            </a:prstGeom>
          </p:spPr>
        </p:pic>
        <p:pic>
          <p:nvPicPr>
            <p:cNvPr id="25" name="Graphic 24" descr="User outline">
              <a:extLst>
                <a:ext uri="{FF2B5EF4-FFF2-40B4-BE49-F238E27FC236}">
                  <a16:creationId xmlns:a16="http://schemas.microsoft.com/office/drawing/2014/main" id="{2011DF96-79BD-FC37-87B3-DE6627557E9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30173" y="4264221"/>
              <a:ext cx="220181" cy="310297"/>
            </a:xfrm>
            <a:prstGeom prst="rect">
              <a:avLst/>
            </a:prstGeom>
          </p:spPr>
        </p:pic>
        <p:pic>
          <p:nvPicPr>
            <p:cNvPr id="26" name="Graphic 25" descr="User outline">
              <a:extLst>
                <a:ext uri="{FF2B5EF4-FFF2-40B4-BE49-F238E27FC236}">
                  <a16:creationId xmlns:a16="http://schemas.microsoft.com/office/drawing/2014/main" id="{0A7C4136-4A7C-AFF2-A2AE-D8D2A09A897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40365" y="4264221"/>
              <a:ext cx="220181" cy="310297"/>
            </a:xfrm>
            <a:prstGeom prst="rect">
              <a:avLst/>
            </a:prstGeom>
          </p:spPr>
        </p:pic>
        <p:pic>
          <p:nvPicPr>
            <p:cNvPr id="27" name="Graphic 26" descr="User outline">
              <a:extLst>
                <a:ext uri="{FF2B5EF4-FFF2-40B4-BE49-F238E27FC236}">
                  <a16:creationId xmlns:a16="http://schemas.microsoft.com/office/drawing/2014/main" id="{B707BEE7-ED51-1438-DAC9-C122C6E27F1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72342" y="4109073"/>
              <a:ext cx="220181" cy="310297"/>
            </a:xfrm>
            <a:prstGeom prst="rect">
              <a:avLst/>
            </a:prstGeom>
          </p:spPr>
        </p:pic>
        <p:pic>
          <p:nvPicPr>
            <p:cNvPr id="28" name="Graphic 27" descr="User outline">
              <a:extLst>
                <a:ext uri="{FF2B5EF4-FFF2-40B4-BE49-F238E27FC236}">
                  <a16:creationId xmlns:a16="http://schemas.microsoft.com/office/drawing/2014/main" id="{4A191F75-F44B-8C79-F323-0DA02C40674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13150" y="4103864"/>
              <a:ext cx="220181" cy="310297"/>
            </a:xfrm>
            <a:prstGeom prst="rect">
              <a:avLst/>
            </a:prstGeom>
          </p:spPr>
        </p:pic>
        <p:pic>
          <p:nvPicPr>
            <p:cNvPr id="29" name="Graphic 28" descr="User outline">
              <a:extLst>
                <a:ext uri="{FF2B5EF4-FFF2-40B4-BE49-F238E27FC236}">
                  <a16:creationId xmlns:a16="http://schemas.microsoft.com/office/drawing/2014/main" id="{74796ED4-A840-F6F3-081A-ADF7FE260B7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56531" y="4109073"/>
              <a:ext cx="220181" cy="310297"/>
            </a:xfrm>
            <a:prstGeom prst="rect">
              <a:avLst/>
            </a:prstGeom>
          </p:spPr>
        </p:pic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5A132BA-6C25-F869-7CB8-9B434F4BEB4A}"/>
                </a:ext>
              </a:extLst>
            </p:cNvPr>
            <p:cNvSpPr/>
            <p:nvPr/>
          </p:nvSpPr>
          <p:spPr>
            <a:xfrm>
              <a:off x="606702" y="4316878"/>
              <a:ext cx="62362" cy="87885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5572145-5593-C893-6130-B59FE7B36EA4}"/>
                </a:ext>
              </a:extLst>
            </p:cNvPr>
            <p:cNvSpPr/>
            <p:nvPr/>
          </p:nvSpPr>
          <p:spPr>
            <a:xfrm>
              <a:off x="919222" y="4316878"/>
              <a:ext cx="62362" cy="87885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2" name="Graphic 31" descr="User with solid fill">
              <a:extLst>
                <a:ext uri="{FF2B5EF4-FFF2-40B4-BE49-F238E27FC236}">
                  <a16:creationId xmlns:a16="http://schemas.microsoft.com/office/drawing/2014/main" id="{D022DAD7-4855-7FF1-F225-73212D92E77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70232" y="4231313"/>
              <a:ext cx="251888" cy="354979"/>
            </a:xfrm>
            <a:prstGeom prst="rect">
              <a:avLst/>
            </a:prstGeom>
          </p:spPr>
        </p:pic>
      </p:grpSp>
      <p:pic>
        <p:nvPicPr>
          <p:cNvPr id="33" name="Graphic 32" descr="Linear Graph with solid fill">
            <a:extLst>
              <a:ext uri="{FF2B5EF4-FFF2-40B4-BE49-F238E27FC236}">
                <a16:creationId xmlns:a16="http://schemas.microsoft.com/office/drawing/2014/main" id="{27B22746-8C07-208C-2748-8ACD917C8C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4679" y="1507285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317393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schemas.microsoft.com/office/2006/documentManagement/types"/>
    <ds:schemaRef ds:uri="08562aa6-c0ad-4fb9-8a82-15409d3a28b4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25F13BCB-152C-4A41-BD22-C618A7768634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221</Words>
  <Application>Microsoft Office PowerPoint</Application>
  <PresentationFormat>Widescreen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Rare genetic variants in the risk of schizophrenia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16</cp:revision>
  <dcterms:created xsi:type="dcterms:W3CDTF">2026-02-02T13:01:55Z</dcterms:created>
  <dcterms:modified xsi:type="dcterms:W3CDTF">2026-06-17T12:52:36Z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