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81"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438" userDrawn="1">
          <p15:clr>
            <a:srgbClr val="A4A3A4"/>
          </p15:clr>
        </p15:guide>
        <p15:guide id="3" pos="4135" userDrawn="1">
          <p15:clr>
            <a:srgbClr val="A4A3A4"/>
          </p15:clr>
        </p15:guide>
        <p15:guide id="4" orient="horz" pos="3884" userDrawn="1">
          <p15:clr>
            <a:srgbClr val="A4A3A4"/>
          </p15:clr>
        </p15:guide>
      </p15:sldGuideLst>
    </p:ext>
    <p:ext uri="{2D200454-40CA-4A62-9FC3-DE9A4176ACB9}">
      <p15:notesGuideLst xmlns:p15="http://schemas.microsoft.com/office/powerpoint/2012/main">
        <p15:guide id="1" orient="horz" pos="3113"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HR" userId="Fact check" providerId="None"/>
  <p188:author id="{A650F12B-C64C-074B-07F6-F48D2265D014}" name="Christoph U. Correll" initials="CC" userId="eaee6724343eddb1" providerId="Windows Live"/>
  <p188:author id="{2603504C-8229-3E72-ADBC-A0BF5ABA7EB1}" name="Fact checker" initials="HR" userId="Fact checker" providerId="None"/>
  <p188:author id="{9EDD3256-833C-7611-5AA1-CFED9C4E1EEF}" name="MichelleSeddon" initials="MS" userId="MichelleSeddon" providerId="None"/>
  <p188:author id="{C07A505D-5E7E-6BEB-4195-801D42364FA7}" name="Ceren Akdeniz Vogt" initials="CA" userId="S::cak@lundbeckfonden.com::6291f9b8-8487-4396-8769-615d243e0f4b" providerId="AD"/>
  <p188:author id="{46555C6D-31EC-DA99-61B5-C6F6A324EF99}" name="Fact Check" initials="FC" userId="Fact Check" providerId="None"/>
  <p188:author id="{C8911B80-9C65-8D61-72BF-E1ED915E10FA}" name="Mel Ward" initials="MW" userId="Mel Ward" providerId="None"/>
  <p188:author id="{4EE41886-2B80-BDDB-D5E7-536828E472A2}" name="Medical writer" initials="HR" userId="Medical writer"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D5B242D9-7732-7ED9-DC1A-A475694745F4}" name="Howes, Oliver" initials="HO" userId="S::OHowes@slam.nhs.uk::f5524392-c65a-4c1a-88c5-205fd2f35f4d"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769DBD"/>
    <a:srgbClr val="FFFFFF"/>
    <a:srgbClr val="A5BDD3"/>
    <a:srgbClr val="1A1A17"/>
    <a:srgbClr val="6A8F7F"/>
    <a:srgbClr val="FFF4EB"/>
    <a:srgbClr val="EBF0EE"/>
    <a:srgbClr val="EAEDF2"/>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27" autoAdjust="0"/>
  </p:normalViewPr>
  <p:slideViewPr>
    <p:cSldViewPr snapToGrid="0">
      <p:cViewPr varScale="1">
        <p:scale>
          <a:sx n="85" d="100"/>
          <a:sy n="85" d="100"/>
        </p:scale>
        <p:origin x="948" y="90"/>
      </p:cViewPr>
      <p:guideLst>
        <p:guide orient="horz" pos="3475"/>
        <p:guide pos="438"/>
        <p:guide pos="4135"/>
        <p:guide orient="horz" pos="3884"/>
      </p:guideLst>
    </p:cSldViewPr>
  </p:slideViewPr>
  <p:notesTextViewPr>
    <p:cViewPr>
      <p:scale>
        <a:sx n="1" d="1"/>
        <a:sy n="1" d="1"/>
      </p:scale>
      <p:origin x="0" y="0"/>
    </p:cViewPr>
  </p:notesTextViewPr>
  <p:notesViewPr>
    <p:cSldViewPr snapToGrid="0">
      <p:cViewPr>
        <p:scale>
          <a:sx n="100" d="100"/>
          <a:sy n="100" d="100"/>
        </p:scale>
        <p:origin x="3570" y="-450"/>
      </p:cViewPr>
      <p:guideLst>
        <p:guide orient="horz" pos="3113"/>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D0B90-A6CA-8E7F-44D8-B53FD9759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D2D764-6EC2-9247-7238-0AF31B4F3DB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A9D22CC-25D7-326E-7F99-1D8A3BEE6745}"/>
              </a:ext>
            </a:extLst>
          </p:cNvPr>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This figure illustrates examples of rare CNVs that are associated with increased risk of schizophrenia. Each panel shows the chromosomal region affected (22q11.2 deletion, 15q11.2 microdeletion, and 1q21.1 microdeletion or microduplication), alongside characteristic neurodevelopmental and psychiatric features observed in carriers.</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Abbreviations: CNV=copy number variant</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da-DK" sz="1000" dirty="0">
                <a:latin typeface="Calibri" panose="020F0502020204030204" pitchFamily="34" charset="0"/>
                <a:ea typeface="Calibri" panose="020F0502020204030204" pitchFamily="34" charset="0"/>
                <a:cs typeface="Calibri" panose="020F0502020204030204" pitchFamily="34" charset="0"/>
              </a:rPr>
              <a:t>Szecówka K, Misiak B, Łaczmańska I, et al. </a:t>
            </a:r>
            <a:r>
              <a:rPr lang="en-US" sz="1000" dirty="0">
                <a:latin typeface="Calibri" panose="020F0502020204030204" pitchFamily="34" charset="0"/>
                <a:ea typeface="Calibri" panose="020F0502020204030204" pitchFamily="34" charset="0"/>
                <a:cs typeface="Calibri" panose="020F0502020204030204" pitchFamily="34" charset="0"/>
              </a:rPr>
              <a:t>Copy number variations and schizophrenia. </a:t>
            </a:r>
            <a:r>
              <a:rPr lang="da-DK" sz="1000" dirty="0">
                <a:latin typeface="Calibri" panose="020F0502020204030204" pitchFamily="34" charset="0"/>
                <a:ea typeface="Calibri" panose="020F0502020204030204" pitchFamily="34" charset="0"/>
                <a:cs typeface="Calibri" panose="020F0502020204030204" pitchFamily="34" charset="0"/>
              </a:rPr>
              <a:t>Mol Neurobiol 2022; 60: 1854–1864.</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D7EB04B-FD5F-9BAC-EA0D-65A849EDE7A7}"/>
              </a:ext>
            </a:extLst>
          </p:cNvPr>
          <p:cNvSpPr>
            <a:spLocks noGrp="1"/>
          </p:cNvSpPr>
          <p:nvPr>
            <p:ph type="sldNum" sz="quarter" idx="5"/>
          </p:nvPr>
        </p:nvSpPr>
        <p:spPr/>
        <p:txBody>
          <a:bodyPr/>
          <a:lstStyle/>
          <a:p>
            <a:fld id="{9E4441FC-7B67-43FA-BD36-9EFD361338B9}" type="slidenum">
              <a:rPr lang="en-GB" smtClean="0"/>
              <a:t>1</a:t>
            </a:fld>
            <a:endParaRPr lang="en-GB"/>
          </a:p>
        </p:txBody>
      </p:sp>
    </p:spTree>
    <p:extLst>
      <p:ext uri="{BB962C8B-B14F-4D97-AF65-F5344CB8AC3E}">
        <p14:creationId xmlns:p14="http://schemas.microsoft.com/office/powerpoint/2010/main" val="2819422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F027-D796-ACA9-72CA-5CD041DFC5E6}"/>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ED640D78-BDAD-5643-27DD-9708E84200E3}"/>
              </a:ext>
            </a:extLst>
          </p:cNvPr>
          <p:cNvSpPr>
            <a:spLocks noGrp="1"/>
          </p:cNvSpPr>
          <p:nvPr>
            <p:ph type="body" sz="quarter" idx="17"/>
          </p:nvPr>
        </p:nvSpPr>
        <p:spPr/>
        <p:txBody>
          <a:bodyPr/>
          <a:lstStyle/>
          <a:p>
            <a:r>
              <a:rPr lang="en-US" dirty="0"/>
              <a:t>Schizophrenia – </a:t>
            </a:r>
            <a:r>
              <a:rPr lang="en-US" dirty="0" err="1"/>
              <a:t>Aetiology</a:t>
            </a:r>
            <a:r>
              <a:rPr lang="en-US" dirty="0"/>
              <a:t> and neurobiology </a:t>
            </a:r>
            <a:endParaRPr lang="en-GB" dirty="0"/>
          </a:p>
          <a:p>
            <a:endParaRPr lang="en-GB" dirty="0"/>
          </a:p>
        </p:txBody>
      </p:sp>
      <p:sp>
        <p:nvSpPr>
          <p:cNvPr id="12" name="Title 11">
            <a:extLst>
              <a:ext uri="{FF2B5EF4-FFF2-40B4-BE49-F238E27FC236}">
                <a16:creationId xmlns:a16="http://schemas.microsoft.com/office/drawing/2014/main" id="{A82DC78A-56B4-3C2C-0B76-9D8218229DCC}"/>
              </a:ext>
            </a:extLst>
          </p:cNvPr>
          <p:cNvSpPr>
            <a:spLocks noGrp="1"/>
          </p:cNvSpPr>
          <p:nvPr>
            <p:ph type="title"/>
          </p:nvPr>
        </p:nvSpPr>
        <p:spPr/>
        <p:txBody>
          <a:bodyPr/>
          <a:lstStyle/>
          <a:p>
            <a:r>
              <a:rPr lang="en-US"/>
              <a:t>Rare CNVs associated with schizophrenia risk</a:t>
            </a:r>
          </a:p>
        </p:txBody>
      </p:sp>
      <p:sp>
        <p:nvSpPr>
          <p:cNvPr id="14" name="Text Placeholder 13">
            <a:extLst>
              <a:ext uri="{FF2B5EF4-FFF2-40B4-BE49-F238E27FC236}">
                <a16:creationId xmlns:a16="http://schemas.microsoft.com/office/drawing/2014/main" id="{EBEB4390-40E2-C274-2B5A-EFA1AFAB6CDA}"/>
              </a:ext>
            </a:extLst>
          </p:cNvPr>
          <p:cNvSpPr>
            <a:spLocks noGrp="1"/>
          </p:cNvSpPr>
          <p:nvPr>
            <p:ph type="body" sz="quarter" idx="18"/>
          </p:nvPr>
        </p:nvSpPr>
        <p:spPr/>
        <p:txBody>
          <a:bodyPr/>
          <a:lstStyle/>
          <a:p>
            <a:r>
              <a:rPr lang="da-DK"/>
              <a:t>BP=breakpoint; CNV=copy number variant; LCR22=low copy repeat 22; TAR=thrombocytopenia-absent radius</a:t>
            </a:r>
          </a:p>
          <a:p>
            <a:r>
              <a:rPr lang="da-DK"/>
              <a:t>Szecówka et al. Mol Neurobiol 2022;60:1854–1864</a:t>
            </a:r>
          </a:p>
        </p:txBody>
      </p:sp>
      <p:sp>
        <p:nvSpPr>
          <p:cNvPr id="2" name="TextBox 7">
            <a:extLst>
              <a:ext uri="{FF2B5EF4-FFF2-40B4-BE49-F238E27FC236}">
                <a16:creationId xmlns:a16="http://schemas.microsoft.com/office/drawing/2014/main" id="{9BF29071-88CB-BA89-5696-CF23C1308744}"/>
              </a:ext>
            </a:extLst>
          </p:cNvPr>
          <p:cNvSpPr txBox="1"/>
          <p:nvPr/>
        </p:nvSpPr>
        <p:spPr>
          <a:xfrm>
            <a:off x="699583" y="5771991"/>
            <a:ext cx="10887884" cy="215444"/>
          </a:xfrm>
          <a:prstGeom prst="rect">
            <a:avLst/>
          </a:prstGeom>
          <a:noFill/>
        </p:spPr>
        <p:txBody>
          <a:bodyPr wrap="square">
            <a:spAutoFit/>
          </a:bodyPr>
          <a:lstStyle/>
          <a:p>
            <a:pPr fontAlgn="base"/>
            <a:r>
              <a:rPr lang="en-US" sz="800" kern="1200">
                <a:solidFill>
                  <a:srgbClr val="3F1A01"/>
                </a:solidFill>
                <a:effectLst/>
                <a:latin typeface="+mj-lt"/>
                <a:ea typeface="Times New Roman" panose="02020603050405020304" pitchFamily="18" charset="0"/>
              </a:rPr>
              <a:t>This work is adapted from ‘</a:t>
            </a:r>
            <a:r>
              <a:rPr lang="en-US" sz="800">
                <a:solidFill>
                  <a:srgbClr val="3F1A01"/>
                </a:solidFill>
              </a:rPr>
              <a:t>Copy Number Variations and Schizophrenia</a:t>
            </a:r>
            <a:r>
              <a:rPr lang="en-US" sz="800" kern="1200">
                <a:solidFill>
                  <a:srgbClr val="3F1A01"/>
                </a:solidFill>
                <a:effectLst/>
                <a:latin typeface="+mj-lt"/>
                <a:ea typeface="Times New Roman" panose="02020603050405020304" pitchFamily="18" charset="0"/>
              </a:rPr>
              <a:t>' by </a:t>
            </a:r>
            <a:r>
              <a:rPr lang="en-US" sz="800" kern="1200" err="1">
                <a:solidFill>
                  <a:srgbClr val="3F1A01"/>
                </a:solidFill>
                <a:effectLst/>
                <a:latin typeface="+mj-lt"/>
                <a:ea typeface="Times New Roman" panose="02020603050405020304" pitchFamily="18" charset="0"/>
              </a:rPr>
              <a:t>Szecówka</a:t>
            </a:r>
            <a:r>
              <a:rPr lang="en-US" sz="800" kern="1200">
                <a:solidFill>
                  <a:srgbClr val="3F1A01"/>
                </a:solidFill>
                <a:effectLst/>
                <a:latin typeface="+mj-lt"/>
                <a:ea typeface="Times New Roman" panose="02020603050405020304" pitchFamily="18" charset="0"/>
              </a:rPr>
              <a:t> et al. Mol </a:t>
            </a:r>
            <a:r>
              <a:rPr lang="en-US" sz="800" kern="1200" err="1">
                <a:solidFill>
                  <a:srgbClr val="3F1A01"/>
                </a:solidFill>
                <a:effectLst/>
                <a:latin typeface="+mj-lt"/>
                <a:ea typeface="Times New Roman" panose="02020603050405020304" pitchFamily="18" charset="0"/>
              </a:rPr>
              <a:t>Neurobiol</a:t>
            </a:r>
            <a:r>
              <a:rPr lang="en-US" sz="800" kern="1200">
                <a:solidFill>
                  <a:srgbClr val="3F1A01"/>
                </a:solidFill>
                <a:effectLst/>
                <a:latin typeface="+mj-lt"/>
                <a:ea typeface="Times New Roman" panose="02020603050405020304" pitchFamily="18" charset="0"/>
              </a:rPr>
              <a:t> 2022, used under CC-BY 4.0. This work is licensed under Creative Commons license CC-BY-SA by The Lundbeck Foundation.</a:t>
            </a:r>
            <a:endParaRPr lang="en-GB" sz="800">
              <a:solidFill>
                <a:srgbClr val="3F1A01"/>
              </a:solidFill>
              <a:effectLst/>
              <a:latin typeface="+mj-lt"/>
              <a:ea typeface="Times New Roman" panose="02020603050405020304" pitchFamily="18" charset="0"/>
            </a:endParaRPr>
          </a:p>
        </p:txBody>
      </p:sp>
      <p:cxnSp>
        <p:nvCxnSpPr>
          <p:cNvPr id="92" name="Straight Connector 91">
            <a:extLst>
              <a:ext uri="{FF2B5EF4-FFF2-40B4-BE49-F238E27FC236}">
                <a16:creationId xmlns:a16="http://schemas.microsoft.com/office/drawing/2014/main" id="{2214EC0D-74CA-0020-1FAC-0368FEDA6F95}"/>
              </a:ext>
            </a:extLst>
          </p:cNvPr>
          <p:cNvCxnSpPr>
            <a:cxnSpLocks/>
          </p:cNvCxnSpPr>
          <p:nvPr/>
        </p:nvCxnSpPr>
        <p:spPr>
          <a:xfrm>
            <a:off x="960950" y="1819187"/>
            <a:ext cx="0" cy="1335873"/>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6FD5CB80-6F3F-B449-7B8F-43515CA78587}"/>
              </a:ext>
            </a:extLst>
          </p:cNvPr>
          <p:cNvSpPr/>
          <p:nvPr/>
        </p:nvSpPr>
        <p:spPr>
          <a:xfrm>
            <a:off x="918088" y="2035731"/>
            <a:ext cx="85725"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94" name="Rectangle: Rounded Corners 93">
            <a:extLst>
              <a:ext uri="{FF2B5EF4-FFF2-40B4-BE49-F238E27FC236}">
                <a16:creationId xmlns:a16="http://schemas.microsoft.com/office/drawing/2014/main" id="{C7A86951-1D43-606B-DA31-A7D21D9D238C}"/>
              </a:ext>
            </a:extLst>
          </p:cNvPr>
          <p:cNvSpPr/>
          <p:nvPr/>
        </p:nvSpPr>
        <p:spPr>
          <a:xfrm>
            <a:off x="918088" y="2163319"/>
            <a:ext cx="85725" cy="105775"/>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A</a:t>
            </a:r>
          </a:p>
        </p:txBody>
      </p:sp>
      <p:sp>
        <p:nvSpPr>
          <p:cNvPr id="95" name="Rectangle: Rounded Corners 94">
            <a:extLst>
              <a:ext uri="{FF2B5EF4-FFF2-40B4-BE49-F238E27FC236}">
                <a16:creationId xmlns:a16="http://schemas.microsoft.com/office/drawing/2014/main" id="{CB42B9B4-1DCC-B96B-854B-8409361BB495}"/>
              </a:ext>
            </a:extLst>
          </p:cNvPr>
          <p:cNvSpPr/>
          <p:nvPr/>
        </p:nvSpPr>
        <p:spPr>
          <a:xfrm>
            <a:off x="918088" y="2531168"/>
            <a:ext cx="85725" cy="86409"/>
          </a:xfrm>
          <a:prstGeom prst="roundRect">
            <a:avLst>
              <a:gd name="adj" fmla="val 19844"/>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B</a:t>
            </a:r>
          </a:p>
        </p:txBody>
      </p:sp>
      <p:sp>
        <p:nvSpPr>
          <p:cNvPr id="96" name="Rectangle: Rounded Corners 95">
            <a:extLst>
              <a:ext uri="{FF2B5EF4-FFF2-40B4-BE49-F238E27FC236}">
                <a16:creationId xmlns:a16="http://schemas.microsoft.com/office/drawing/2014/main" id="{DE032F9B-5986-060F-CA18-790EFC8938DC}"/>
              </a:ext>
            </a:extLst>
          </p:cNvPr>
          <p:cNvSpPr/>
          <p:nvPr/>
        </p:nvSpPr>
        <p:spPr>
          <a:xfrm>
            <a:off x="918088" y="2637995"/>
            <a:ext cx="85725" cy="72000"/>
          </a:xfrm>
          <a:prstGeom prst="roundRect">
            <a:avLst>
              <a:gd name="adj" fmla="val 19844"/>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C</a:t>
            </a:r>
          </a:p>
        </p:txBody>
      </p:sp>
      <p:sp>
        <p:nvSpPr>
          <p:cNvPr id="97" name="Rectangle: Rounded Corners 96">
            <a:extLst>
              <a:ext uri="{FF2B5EF4-FFF2-40B4-BE49-F238E27FC236}">
                <a16:creationId xmlns:a16="http://schemas.microsoft.com/office/drawing/2014/main" id="{515BC134-80FE-086C-33E4-4EBB087E30C9}"/>
              </a:ext>
            </a:extLst>
          </p:cNvPr>
          <p:cNvSpPr/>
          <p:nvPr/>
        </p:nvSpPr>
        <p:spPr>
          <a:xfrm>
            <a:off x="918088" y="2715246"/>
            <a:ext cx="85725" cy="113041"/>
          </a:xfrm>
          <a:prstGeom prst="roundRect">
            <a:avLst>
              <a:gd name="adj" fmla="val 16667"/>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D</a:t>
            </a:r>
          </a:p>
        </p:txBody>
      </p:sp>
      <p:sp>
        <p:nvSpPr>
          <p:cNvPr id="98" name="Rectangle: Rounded Corners 97">
            <a:extLst>
              <a:ext uri="{FF2B5EF4-FFF2-40B4-BE49-F238E27FC236}">
                <a16:creationId xmlns:a16="http://schemas.microsoft.com/office/drawing/2014/main" id="{80B51F56-FFD3-284E-B863-65AD9BE5EA0C}"/>
              </a:ext>
            </a:extLst>
          </p:cNvPr>
          <p:cNvSpPr/>
          <p:nvPr/>
        </p:nvSpPr>
        <p:spPr>
          <a:xfrm>
            <a:off x="918088" y="2840804"/>
            <a:ext cx="85725" cy="64743"/>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E</a:t>
            </a:r>
          </a:p>
        </p:txBody>
      </p:sp>
      <p:sp>
        <p:nvSpPr>
          <p:cNvPr id="99" name="Rectangle: Rounded Corners 98">
            <a:extLst>
              <a:ext uri="{FF2B5EF4-FFF2-40B4-BE49-F238E27FC236}">
                <a16:creationId xmlns:a16="http://schemas.microsoft.com/office/drawing/2014/main" id="{9021FFC5-F012-7610-1FA6-3C2EBB188C9F}"/>
              </a:ext>
            </a:extLst>
          </p:cNvPr>
          <p:cNvSpPr/>
          <p:nvPr/>
        </p:nvSpPr>
        <p:spPr>
          <a:xfrm>
            <a:off x="918088" y="2915946"/>
            <a:ext cx="85725" cy="80566"/>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F</a:t>
            </a:r>
          </a:p>
        </p:txBody>
      </p:sp>
      <p:sp>
        <p:nvSpPr>
          <p:cNvPr id="100" name="Rectangle: Rounded Corners 99">
            <a:extLst>
              <a:ext uri="{FF2B5EF4-FFF2-40B4-BE49-F238E27FC236}">
                <a16:creationId xmlns:a16="http://schemas.microsoft.com/office/drawing/2014/main" id="{64C80609-2905-2805-A5A1-1F4A9D7AEB4D}"/>
              </a:ext>
            </a:extLst>
          </p:cNvPr>
          <p:cNvSpPr/>
          <p:nvPr/>
        </p:nvSpPr>
        <p:spPr>
          <a:xfrm>
            <a:off x="918088" y="3005939"/>
            <a:ext cx="85725" cy="80566"/>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G</a:t>
            </a:r>
          </a:p>
        </p:txBody>
      </p:sp>
      <p:sp>
        <p:nvSpPr>
          <p:cNvPr id="101" name="Rectangle: Rounded Corners 100">
            <a:extLst>
              <a:ext uri="{FF2B5EF4-FFF2-40B4-BE49-F238E27FC236}">
                <a16:creationId xmlns:a16="http://schemas.microsoft.com/office/drawing/2014/main" id="{74F27512-37A8-6C61-2981-603C176A3E8C}"/>
              </a:ext>
            </a:extLst>
          </p:cNvPr>
          <p:cNvSpPr/>
          <p:nvPr/>
        </p:nvSpPr>
        <p:spPr>
          <a:xfrm>
            <a:off x="918088" y="3095931"/>
            <a:ext cx="85725" cy="83201"/>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H</a:t>
            </a:r>
          </a:p>
        </p:txBody>
      </p:sp>
      <p:cxnSp>
        <p:nvCxnSpPr>
          <p:cNvPr id="102" name="Straight Connector 101">
            <a:extLst>
              <a:ext uri="{FF2B5EF4-FFF2-40B4-BE49-F238E27FC236}">
                <a16:creationId xmlns:a16="http://schemas.microsoft.com/office/drawing/2014/main" id="{A57F2DC9-2E2A-6FC6-5120-E586CB055999}"/>
              </a:ext>
            </a:extLst>
          </p:cNvPr>
          <p:cNvCxnSpPr>
            <a:cxnSpLocks/>
          </p:cNvCxnSpPr>
          <p:nvPr/>
        </p:nvCxnSpPr>
        <p:spPr>
          <a:xfrm>
            <a:off x="1050247" y="2239848"/>
            <a:ext cx="0" cy="572319"/>
          </a:xfrm>
          <a:prstGeom prst="line">
            <a:avLst/>
          </a:prstGeom>
          <a:ln w="19050" cap="rnd">
            <a:solidFill>
              <a:srgbClr val="6669BB"/>
            </a:solidFil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8BBEE32B-A0E2-5F01-831C-9CD12341F081}"/>
              </a:ext>
            </a:extLst>
          </p:cNvPr>
          <p:cNvSpPr txBox="1"/>
          <p:nvPr/>
        </p:nvSpPr>
        <p:spPr>
          <a:xfrm>
            <a:off x="1021671" y="2077804"/>
            <a:ext cx="397545" cy="153888"/>
          </a:xfrm>
          <a:prstGeom prst="rect">
            <a:avLst/>
          </a:prstGeom>
          <a:noFill/>
        </p:spPr>
        <p:txBody>
          <a:bodyPr wrap="none" lIns="0" tIns="0" rIns="0" bIns="0" rtlCol="0">
            <a:spAutoFit/>
          </a:bodyPr>
          <a:lstStyle/>
          <a:p>
            <a:r>
              <a:rPr lang="en-GB" sz="1000"/>
              <a:t>LCR22</a:t>
            </a:r>
          </a:p>
        </p:txBody>
      </p:sp>
      <p:sp>
        <p:nvSpPr>
          <p:cNvPr id="104" name="TextBox 103">
            <a:extLst>
              <a:ext uri="{FF2B5EF4-FFF2-40B4-BE49-F238E27FC236}">
                <a16:creationId xmlns:a16="http://schemas.microsoft.com/office/drawing/2014/main" id="{29523FC8-7585-0FCD-E14A-1C6F1A44CB90}"/>
              </a:ext>
            </a:extLst>
          </p:cNvPr>
          <p:cNvSpPr txBox="1"/>
          <p:nvPr/>
        </p:nvSpPr>
        <p:spPr>
          <a:xfrm rot="16200000">
            <a:off x="801811" y="2452570"/>
            <a:ext cx="767711" cy="295175"/>
          </a:xfrm>
          <a:prstGeom prst="rect">
            <a:avLst/>
          </a:prstGeom>
          <a:noFill/>
        </p:spPr>
        <p:txBody>
          <a:bodyPr wrap="square" lIns="0" tIns="18000" rIns="0" bIns="0" rtlCol="0">
            <a:spAutoFit/>
          </a:bodyPr>
          <a:lstStyle/>
          <a:p>
            <a:r>
              <a:rPr lang="en-GB" sz="900" dirty="0">
                <a:solidFill>
                  <a:srgbClr val="6669BB"/>
                </a:solidFill>
              </a:rPr>
              <a:t>Typical</a:t>
            </a:r>
            <a:br>
              <a:rPr lang="en-GB" sz="900" dirty="0">
                <a:solidFill>
                  <a:srgbClr val="6669BB"/>
                </a:solidFill>
              </a:rPr>
            </a:br>
            <a:r>
              <a:rPr lang="en-GB" sz="900" dirty="0">
                <a:solidFill>
                  <a:srgbClr val="6669BB"/>
                </a:solidFill>
              </a:rPr>
              <a:t>3 Mb decision</a:t>
            </a:r>
          </a:p>
        </p:txBody>
      </p:sp>
      <p:sp>
        <p:nvSpPr>
          <p:cNvPr id="105" name="TextBox 104">
            <a:extLst>
              <a:ext uri="{FF2B5EF4-FFF2-40B4-BE49-F238E27FC236}">
                <a16:creationId xmlns:a16="http://schemas.microsoft.com/office/drawing/2014/main" id="{4088D097-C7C5-FF14-F1AA-50E55E091184}"/>
              </a:ext>
            </a:extLst>
          </p:cNvPr>
          <p:cNvSpPr txBox="1"/>
          <p:nvPr/>
        </p:nvSpPr>
        <p:spPr>
          <a:xfrm rot="16200000">
            <a:off x="1076814" y="2514162"/>
            <a:ext cx="916918" cy="295175"/>
          </a:xfrm>
          <a:prstGeom prst="rect">
            <a:avLst/>
          </a:prstGeom>
          <a:noFill/>
        </p:spPr>
        <p:txBody>
          <a:bodyPr wrap="none" lIns="0" tIns="18000" rIns="0" bIns="0" rtlCol="0">
            <a:spAutoFit/>
          </a:bodyPr>
          <a:lstStyle/>
          <a:p>
            <a:r>
              <a:rPr lang="en-GB" sz="900" dirty="0">
                <a:solidFill>
                  <a:srgbClr val="2C9B4E"/>
                </a:solidFill>
              </a:rPr>
              <a:t>Atypical 1.5–2 Mb</a:t>
            </a:r>
            <a:br>
              <a:rPr lang="en-GB" sz="900" dirty="0">
                <a:solidFill>
                  <a:srgbClr val="2C9B4E"/>
                </a:solidFill>
              </a:rPr>
            </a:br>
            <a:r>
              <a:rPr lang="en-GB" sz="900" dirty="0">
                <a:solidFill>
                  <a:srgbClr val="2C9B4E"/>
                </a:solidFill>
              </a:rPr>
              <a:t>decision</a:t>
            </a:r>
          </a:p>
        </p:txBody>
      </p:sp>
      <p:cxnSp>
        <p:nvCxnSpPr>
          <p:cNvPr id="106" name="Straight Connector 105">
            <a:extLst>
              <a:ext uri="{FF2B5EF4-FFF2-40B4-BE49-F238E27FC236}">
                <a16:creationId xmlns:a16="http://schemas.microsoft.com/office/drawing/2014/main" id="{5B3E2C57-578B-86D0-CD82-E994F1D5B2E7}"/>
              </a:ext>
            </a:extLst>
          </p:cNvPr>
          <p:cNvCxnSpPr>
            <a:cxnSpLocks/>
          </p:cNvCxnSpPr>
          <p:nvPr/>
        </p:nvCxnSpPr>
        <p:spPr>
          <a:xfrm>
            <a:off x="1377984" y="2239848"/>
            <a:ext cx="0" cy="358007"/>
          </a:xfrm>
          <a:prstGeom prst="line">
            <a:avLst/>
          </a:prstGeom>
          <a:ln w="19050" cap="rnd">
            <a:solidFill>
              <a:srgbClr val="2C9B4E"/>
            </a:solidFill>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BD9D57F1-7CE5-0E0B-834C-B16F7D4EA40B}"/>
              </a:ext>
            </a:extLst>
          </p:cNvPr>
          <p:cNvSpPr txBox="1"/>
          <p:nvPr/>
        </p:nvSpPr>
        <p:spPr>
          <a:xfrm>
            <a:off x="1876370" y="1680866"/>
            <a:ext cx="1630254" cy="323165"/>
          </a:xfrm>
          <a:prstGeom prst="rect">
            <a:avLst/>
          </a:prstGeom>
          <a:noFill/>
        </p:spPr>
        <p:txBody>
          <a:bodyPr wrap="none" lIns="0" tIns="0" rIns="0" bIns="0" rtlCol="0" anchor="ctr">
            <a:spAutoFit/>
          </a:bodyPr>
          <a:lstStyle/>
          <a:p>
            <a:r>
              <a:rPr lang="en-GB" sz="1050"/>
              <a:t>22q11.2 deletion syndrome</a:t>
            </a:r>
          </a:p>
          <a:p>
            <a:r>
              <a:rPr lang="en-GB" sz="1050"/>
              <a:t>(DiGeorge syndrome)</a:t>
            </a:r>
          </a:p>
        </p:txBody>
      </p:sp>
      <p:sp>
        <p:nvSpPr>
          <p:cNvPr id="108" name="Arrow: Right 107">
            <a:extLst>
              <a:ext uri="{FF2B5EF4-FFF2-40B4-BE49-F238E27FC236}">
                <a16:creationId xmlns:a16="http://schemas.microsoft.com/office/drawing/2014/main" id="{9D23B139-3C81-DECC-1675-A2FE73C26C94}"/>
              </a:ext>
            </a:extLst>
          </p:cNvPr>
          <p:cNvSpPr/>
          <p:nvPr/>
        </p:nvSpPr>
        <p:spPr>
          <a:xfrm>
            <a:off x="1520915" y="1776305"/>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09" name="Arrow: Right 108">
            <a:extLst>
              <a:ext uri="{FF2B5EF4-FFF2-40B4-BE49-F238E27FC236}">
                <a16:creationId xmlns:a16="http://schemas.microsoft.com/office/drawing/2014/main" id="{3E5341BF-3C29-A247-5849-849492FF4F72}"/>
              </a:ext>
            </a:extLst>
          </p:cNvPr>
          <p:cNvSpPr/>
          <p:nvPr/>
        </p:nvSpPr>
        <p:spPr>
          <a:xfrm>
            <a:off x="3600201" y="1776305"/>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10" name="TextBox 109">
            <a:extLst>
              <a:ext uri="{FF2B5EF4-FFF2-40B4-BE49-F238E27FC236}">
                <a16:creationId xmlns:a16="http://schemas.microsoft.com/office/drawing/2014/main" id="{CAAE4148-36A3-36B8-BC69-9E326FEB3E20}"/>
              </a:ext>
            </a:extLst>
          </p:cNvPr>
          <p:cNvSpPr txBox="1"/>
          <p:nvPr/>
        </p:nvSpPr>
        <p:spPr>
          <a:xfrm>
            <a:off x="1906999" y="2227970"/>
            <a:ext cx="1687507" cy="1007968"/>
          </a:xfrm>
          <a:prstGeom prst="rect">
            <a:avLst/>
          </a:prstGeom>
          <a:noFill/>
        </p:spPr>
        <p:txBody>
          <a:bodyPr wrap="square" lIns="0" tIns="0" rIns="0" bIns="0" rtlCol="0" anchor="ctr">
            <a:spAutoFit/>
          </a:bodyPr>
          <a:lstStyle/>
          <a:p>
            <a:pPr>
              <a:spcBef>
                <a:spcPts val="300"/>
              </a:spcBef>
            </a:pPr>
            <a:r>
              <a:rPr lang="en-US" sz="1050"/>
              <a:t>Typical deletion occurs in </a:t>
            </a:r>
            <a:br>
              <a:rPr lang="en-US" sz="1050"/>
            </a:br>
            <a:r>
              <a:rPr lang="en-US" sz="1050"/>
              <a:t>~ 90% cases, it includes around 90 genes (~3 Mb). </a:t>
            </a:r>
          </a:p>
          <a:p>
            <a:pPr>
              <a:spcBef>
                <a:spcPts val="300"/>
              </a:spcBef>
            </a:pPr>
            <a:r>
              <a:rPr lang="en-US" sz="1050"/>
              <a:t>Atypical deletion occurs in </a:t>
            </a:r>
            <a:br>
              <a:rPr lang="en-US" sz="1050"/>
            </a:br>
            <a:r>
              <a:rPr lang="en-US" sz="1050"/>
              <a:t>~ 10% cases and its size varies 1,5-2 Mb.</a:t>
            </a:r>
            <a:endParaRPr lang="en-GB" sz="1050"/>
          </a:p>
        </p:txBody>
      </p:sp>
      <p:sp>
        <p:nvSpPr>
          <p:cNvPr id="111" name="TextBox 110">
            <a:extLst>
              <a:ext uri="{FF2B5EF4-FFF2-40B4-BE49-F238E27FC236}">
                <a16:creationId xmlns:a16="http://schemas.microsoft.com/office/drawing/2014/main" id="{899AF09D-8CE5-7A17-E92E-E2880E865AF3}"/>
              </a:ext>
            </a:extLst>
          </p:cNvPr>
          <p:cNvSpPr txBox="1"/>
          <p:nvPr/>
        </p:nvSpPr>
        <p:spPr>
          <a:xfrm>
            <a:off x="801005" y="3192816"/>
            <a:ext cx="924412" cy="138499"/>
          </a:xfrm>
          <a:prstGeom prst="rect">
            <a:avLst/>
          </a:prstGeom>
          <a:noFill/>
        </p:spPr>
        <p:txBody>
          <a:bodyPr wrap="square" lIns="0" tIns="0" rIns="0" bIns="0" rtlCol="0" anchor="ctr">
            <a:spAutoFit/>
          </a:bodyPr>
          <a:lstStyle/>
          <a:p>
            <a:r>
              <a:rPr lang="en-US" sz="900"/>
              <a:t>Chromosome 22</a:t>
            </a:r>
            <a:endParaRPr lang="en-GB" sz="900"/>
          </a:p>
        </p:txBody>
      </p:sp>
      <p:sp>
        <p:nvSpPr>
          <p:cNvPr id="112" name="TextBox 111">
            <a:extLst>
              <a:ext uri="{FF2B5EF4-FFF2-40B4-BE49-F238E27FC236}">
                <a16:creationId xmlns:a16="http://schemas.microsoft.com/office/drawing/2014/main" id="{8B9D4459-91FC-415A-0DB7-6C37BB950143}"/>
              </a:ext>
            </a:extLst>
          </p:cNvPr>
          <p:cNvSpPr txBox="1"/>
          <p:nvPr/>
        </p:nvSpPr>
        <p:spPr>
          <a:xfrm>
            <a:off x="701025" y="1609920"/>
            <a:ext cx="604780" cy="184666"/>
          </a:xfrm>
          <a:prstGeom prst="rect">
            <a:avLst/>
          </a:prstGeom>
          <a:noFill/>
        </p:spPr>
        <p:txBody>
          <a:bodyPr wrap="square" lIns="0" tIns="0" rIns="0" bIns="0" rtlCol="0" anchor="ctr">
            <a:spAutoFit/>
          </a:bodyPr>
          <a:lstStyle/>
          <a:p>
            <a:pPr algn="ctr"/>
            <a:r>
              <a:rPr lang="en-US" sz="1200" b="1"/>
              <a:t>Region</a:t>
            </a:r>
            <a:endParaRPr lang="en-GB" sz="1200" b="1"/>
          </a:p>
        </p:txBody>
      </p:sp>
      <p:sp>
        <p:nvSpPr>
          <p:cNvPr id="113" name="TextBox 112">
            <a:extLst>
              <a:ext uri="{FF2B5EF4-FFF2-40B4-BE49-F238E27FC236}">
                <a16:creationId xmlns:a16="http://schemas.microsoft.com/office/drawing/2014/main" id="{603E20E0-AFC4-B031-F33E-CE80AA5EA93F}"/>
              </a:ext>
            </a:extLst>
          </p:cNvPr>
          <p:cNvSpPr txBox="1"/>
          <p:nvPr/>
        </p:nvSpPr>
        <p:spPr>
          <a:xfrm>
            <a:off x="3907154" y="1625308"/>
            <a:ext cx="2138097" cy="1754326"/>
          </a:xfrm>
          <a:prstGeom prst="rect">
            <a:avLst/>
          </a:prstGeom>
          <a:noFill/>
        </p:spPr>
        <p:txBody>
          <a:bodyPr wrap="square" lIns="0" tIns="0" rIns="0" bIns="0" rtlCol="0" anchor="t">
            <a:spAutoFit/>
          </a:bodyPr>
          <a:lstStyle/>
          <a:p>
            <a:pPr>
              <a:spcBef>
                <a:spcPts val="300"/>
              </a:spcBef>
            </a:pPr>
            <a:r>
              <a:rPr lang="en-US" sz="1200" b="1"/>
              <a:t>Neurodevelopmental and psychiatric features</a:t>
            </a:r>
          </a:p>
          <a:p>
            <a:pPr marL="60325" indent="-60325">
              <a:spcBef>
                <a:spcPts val="300"/>
              </a:spcBef>
              <a:buFont typeface="Arial" panose="020B0604020202020204" pitchFamily="34" charset="0"/>
              <a:buChar char="•"/>
            </a:pPr>
            <a:r>
              <a:rPr lang="en-US" sz="1050"/>
              <a:t>Whole-brain volumetric reduction</a:t>
            </a:r>
          </a:p>
          <a:p>
            <a:pPr marL="60325" indent="-60325">
              <a:spcBef>
                <a:spcPts val="300"/>
              </a:spcBef>
              <a:buFont typeface="Arial" panose="020B0604020202020204" pitchFamily="34" charset="0"/>
              <a:buChar char="•"/>
            </a:pPr>
            <a:r>
              <a:rPr lang="en-US" sz="1050"/>
              <a:t>Increased cortical thickness</a:t>
            </a:r>
          </a:p>
          <a:p>
            <a:pPr marL="60325" indent="-60325">
              <a:spcBef>
                <a:spcPts val="300"/>
              </a:spcBef>
              <a:buFont typeface="Arial" panose="020B0604020202020204" pitchFamily="34" charset="0"/>
              <a:buChar char="•"/>
            </a:pPr>
            <a:r>
              <a:rPr lang="en-US" sz="1050"/>
              <a:t>Psychosis</a:t>
            </a:r>
          </a:p>
          <a:p>
            <a:pPr marL="60325" indent="-60325">
              <a:spcBef>
                <a:spcPts val="300"/>
              </a:spcBef>
              <a:buFont typeface="Arial" panose="020B0604020202020204" pitchFamily="34" charset="0"/>
              <a:buChar char="•"/>
            </a:pPr>
            <a:r>
              <a:rPr lang="en-US" sz="1050"/>
              <a:t>Deficit in cognitive skills such as emotion recognition, visual learning or executive function</a:t>
            </a:r>
          </a:p>
          <a:p>
            <a:pPr marL="60325" indent="-60325">
              <a:spcBef>
                <a:spcPts val="300"/>
              </a:spcBef>
              <a:buFont typeface="Arial" panose="020B0604020202020204" pitchFamily="34" charset="0"/>
              <a:buChar char="•"/>
            </a:pPr>
            <a:r>
              <a:rPr lang="en-US" sz="1050"/>
              <a:t>SCHIZOPHRENIA</a:t>
            </a:r>
            <a:endParaRPr lang="en-GB" sz="1050"/>
          </a:p>
        </p:txBody>
      </p:sp>
      <p:sp>
        <p:nvSpPr>
          <p:cNvPr id="17" name="Rectangle: Rounded Corners 16">
            <a:extLst>
              <a:ext uri="{FF2B5EF4-FFF2-40B4-BE49-F238E27FC236}">
                <a16:creationId xmlns:a16="http://schemas.microsoft.com/office/drawing/2014/main" id="{D91372FF-2120-48BE-8B4E-8C762C26A3CA}"/>
              </a:ext>
            </a:extLst>
          </p:cNvPr>
          <p:cNvSpPr/>
          <p:nvPr/>
        </p:nvSpPr>
        <p:spPr>
          <a:xfrm>
            <a:off x="561513" y="1490373"/>
            <a:ext cx="5483738" cy="1969505"/>
          </a:xfrm>
          <a:prstGeom prst="roundRect">
            <a:avLst>
              <a:gd name="adj" fmla="val 877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pPr>
            <a:endParaRPr lang="en-US" sz="2400" baseline="30000">
              <a:solidFill>
                <a:schemeClr val="tx1"/>
              </a:solidFill>
            </a:endParaRPr>
          </a:p>
        </p:txBody>
      </p:sp>
      <p:cxnSp>
        <p:nvCxnSpPr>
          <p:cNvPr id="117" name="Straight Connector 116">
            <a:extLst>
              <a:ext uri="{FF2B5EF4-FFF2-40B4-BE49-F238E27FC236}">
                <a16:creationId xmlns:a16="http://schemas.microsoft.com/office/drawing/2014/main" id="{B37E2DDD-814C-F290-14B2-5FEA695793A6}"/>
              </a:ext>
            </a:extLst>
          </p:cNvPr>
          <p:cNvCxnSpPr>
            <a:cxnSpLocks/>
          </p:cNvCxnSpPr>
          <p:nvPr/>
        </p:nvCxnSpPr>
        <p:spPr>
          <a:xfrm>
            <a:off x="6637261" y="1883532"/>
            <a:ext cx="0" cy="1288256"/>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18" name="Oval 117">
            <a:extLst>
              <a:ext uri="{FF2B5EF4-FFF2-40B4-BE49-F238E27FC236}">
                <a16:creationId xmlns:a16="http://schemas.microsoft.com/office/drawing/2014/main" id="{DA6CE613-3B4F-B7AD-BA56-9C15704E4C9A}"/>
              </a:ext>
            </a:extLst>
          </p:cNvPr>
          <p:cNvSpPr/>
          <p:nvPr/>
        </p:nvSpPr>
        <p:spPr>
          <a:xfrm>
            <a:off x="6594119" y="2079858"/>
            <a:ext cx="86286"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119" name="Rectangle: Rounded Corners 118">
            <a:extLst>
              <a:ext uri="{FF2B5EF4-FFF2-40B4-BE49-F238E27FC236}">
                <a16:creationId xmlns:a16="http://schemas.microsoft.com/office/drawing/2014/main" id="{1815DB41-A518-FEEB-42A7-C7AD911BEFEF}"/>
              </a:ext>
            </a:extLst>
          </p:cNvPr>
          <p:cNvSpPr/>
          <p:nvPr/>
        </p:nvSpPr>
        <p:spPr>
          <a:xfrm>
            <a:off x="6594119" y="2190217"/>
            <a:ext cx="86286" cy="105775"/>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sp>
        <p:nvSpPr>
          <p:cNvPr id="120" name="TextBox 119">
            <a:extLst>
              <a:ext uri="{FF2B5EF4-FFF2-40B4-BE49-F238E27FC236}">
                <a16:creationId xmlns:a16="http://schemas.microsoft.com/office/drawing/2014/main" id="{2765CCAB-19F0-594A-8842-4ABF90584A3A}"/>
              </a:ext>
            </a:extLst>
          </p:cNvPr>
          <p:cNvSpPr txBox="1"/>
          <p:nvPr/>
        </p:nvSpPr>
        <p:spPr>
          <a:xfrm>
            <a:off x="7810747" y="1703031"/>
            <a:ext cx="1434688" cy="323165"/>
          </a:xfrm>
          <a:prstGeom prst="rect">
            <a:avLst/>
          </a:prstGeom>
          <a:noFill/>
        </p:spPr>
        <p:txBody>
          <a:bodyPr wrap="none" lIns="0" tIns="0" rIns="0" bIns="0" rtlCol="0" anchor="ctr">
            <a:spAutoFit/>
          </a:bodyPr>
          <a:lstStyle/>
          <a:p>
            <a:r>
              <a:rPr lang="en-GB" sz="1050"/>
              <a:t>15q11.2 BP1–BP2 </a:t>
            </a:r>
            <a:br>
              <a:rPr lang="en-GB" sz="1050"/>
            </a:br>
            <a:r>
              <a:rPr lang="en-GB" sz="1050"/>
              <a:t>microdeletion syndrome</a:t>
            </a:r>
          </a:p>
        </p:txBody>
      </p:sp>
      <p:sp>
        <p:nvSpPr>
          <p:cNvPr id="121" name="Arrow: Right 120">
            <a:extLst>
              <a:ext uri="{FF2B5EF4-FFF2-40B4-BE49-F238E27FC236}">
                <a16:creationId xmlns:a16="http://schemas.microsoft.com/office/drawing/2014/main" id="{0B621BDB-3F94-4871-3C29-CE4422C44257}"/>
              </a:ext>
            </a:extLst>
          </p:cNvPr>
          <p:cNvSpPr/>
          <p:nvPr/>
        </p:nvSpPr>
        <p:spPr>
          <a:xfrm>
            <a:off x="7538194" y="1802523"/>
            <a:ext cx="216166"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22" name="Arrow: Right 121">
            <a:extLst>
              <a:ext uri="{FF2B5EF4-FFF2-40B4-BE49-F238E27FC236}">
                <a16:creationId xmlns:a16="http://schemas.microsoft.com/office/drawing/2014/main" id="{222C4A1B-ED35-B794-FD4C-86C01BC6E6E8}"/>
              </a:ext>
            </a:extLst>
          </p:cNvPr>
          <p:cNvSpPr/>
          <p:nvPr/>
        </p:nvSpPr>
        <p:spPr>
          <a:xfrm>
            <a:off x="9279024" y="1802523"/>
            <a:ext cx="216166"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23" name="TextBox 122">
            <a:extLst>
              <a:ext uri="{FF2B5EF4-FFF2-40B4-BE49-F238E27FC236}">
                <a16:creationId xmlns:a16="http://schemas.microsoft.com/office/drawing/2014/main" id="{AA1A91D6-413C-E454-A816-3601DAE76352}"/>
              </a:ext>
            </a:extLst>
          </p:cNvPr>
          <p:cNvSpPr txBox="1"/>
          <p:nvPr/>
        </p:nvSpPr>
        <p:spPr>
          <a:xfrm>
            <a:off x="7907900" y="2350616"/>
            <a:ext cx="1384807" cy="969496"/>
          </a:xfrm>
          <a:prstGeom prst="rect">
            <a:avLst/>
          </a:prstGeom>
          <a:noFill/>
        </p:spPr>
        <p:txBody>
          <a:bodyPr wrap="square" lIns="0" tIns="0" rIns="0" bIns="0" rtlCol="0" anchor="ctr">
            <a:spAutoFit/>
          </a:bodyPr>
          <a:lstStyle/>
          <a:p>
            <a:pPr>
              <a:spcBef>
                <a:spcPts val="300"/>
              </a:spcBef>
            </a:pPr>
            <a:r>
              <a:rPr lang="en-US" sz="1050"/>
              <a:t>15q11.2 BP1–BP2 microdeletion includes four highly conservative genes: </a:t>
            </a:r>
            <a:r>
              <a:rPr lang="en-US" sz="1050" i="1"/>
              <a:t>NIPA1</a:t>
            </a:r>
            <a:r>
              <a:rPr lang="en-US" sz="1050"/>
              <a:t>,</a:t>
            </a:r>
            <a:r>
              <a:rPr lang="en-US" sz="1050" i="1"/>
              <a:t> NIPA2</a:t>
            </a:r>
            <a:r>
              <a:rPr lang="en-US" sz="1050"/>
              <a:t>,</a:t>
            </a:r>
            <a:r>
              <a:rPr lang="en-US" sz="1050" i="1"/>
              <a:t> CYFIP1 and TUBGCP5</a:t>
            </a:r>
            <a:r>
              <a:rPr lang="en-US" sz="1050"/>
              <a:t>.</a:t>
            </a:r>
            <a:endParaRPr lang="en-GB" sz="1050"/>
          </a:p>
        </p:txBody>
      </p:sp>
      <p:sp>
        <p:nvSpPr>
          <p:cNvPr id="124" name="TextBox 123">
            <a:extLst>
              <a:ext uri="{FF2B5EF4-FFF2-40B4-BE49-F238E27FC236}">
                <a16:creationId xmlns:a16="http://schemas.microsoft.com/office/drawing/2014/main" id="{B345A0E3-2972-D41D-38E4-B5667584BAD4}"/>
              </a:ext>
            </a:extLst>
          </p:cNvPr>
          <p:cNvSpPr txBox="1"/>
          <p:nvPr/>
        </p:nvSpPr>
        <p:spPr>
          <a:xfrm>
            <a:off x="6278084" y="3191954"/>
            <a:ext cx="977501" cy="138499"/>
          </a:xfrm>
          <a:prstGeom prst="rect">
            <a:avLst/>
          </a:prstGeom>
          <a:noFill/>
        </p:spPr>
        <p:txBody>
          <a:bodyPr wrap="square" lIns="0" tIns="0" rIns="0" bIns="0" rtlCol="0" anchor="ctr">
            <a:spAutoFit/>
          </a:bodyPr>
          <a:lstStyle/>
          <a:p>
            <a:r>
              <a:rPr lang="en-US" sz="900"/>
              <a:t>Chromosome 15</a:t>
            </a:r>
            <a:endParaRPr lang="en-GB" sz="900"/>
          </a:p>
        </p:txBody>
      </p:sp>
      <p:sp>
        <p:nvSpPr>
          <p:cNvPr id="126" name="Left Bracket 125">
            <a:extLst>
              <a:ext uri="{FF2B5EF4-FFF2-40B4-BE49-F238E27FC236}">
                <a16:creationId xmlns:a16="http://schemas.microsoft.com/office/drawing/2014/main" id="{A0CCE797-BB9F-FF72-9313-F9ECF68677E2}"/>
              </a:ext>
            </a:extLst>
          </p:cNvPr>
          <p:cNvSpPr/>
          <p:nvPr/>
        </p:nvSpPr>
        <p:spPr>
          <a:xfrm>
            <a:off x="6764587" y="2034990"/>
            <a:ext cx="36236" cy="954000"/>
          </a:xfrm>
          <a:prstGeom prst="leftBracket">
            <a:avLst>
              <a:gd name="adj" fmla="val 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27" name="Right Brace 126">
            <a:extLst>
              <a:ext uri="{FF2B5EF4-FFF2-40B4-BE49-F238E27FC236}">
                <a16:creationId xmlns:a16="http://schemas.microsoft.com/office/drawing/2014/main" id="{381CB04C-03E2-337D-0793-AFF9D531DC4F}"/>
              </a:ext>
            </a:extLst>
          </p:cNvPr>
          <p:cNvSpPr/>
          <p:nvPr/>
        </p:nvSpPr>
        <p:spPr>
          <a:xfrm>
            <a:off x="6693012" y="2190217"/>
            <a:ext cx="73677" cy="105775"/>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28" name="Rectangle: Rounded Corners 127">
            <a:extLst>
              <a:ext uri="{FF2B5EF4-FFF2-40B4-BE49-F238E27FC236}">
                <a16:creationId xmlns:a16="http://schemas.microsoft.com/office/drawing/2014/main" id="{017FDE75-7E52-F3B8-DED5-18861759AA70}"/>
              </a:ext>
            </a:extLst>
          </p:cNvPr>
          <p:cNvSpPr/>
          <p:nvPr/>
        </p:nvSpPr>
        <p:spPr>
          <a:xfrm>
            <a:off x="6805839" y="2029700"/>
            <a:ext cx="86286" cy="962553"/>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cxnSp>
        <p:nvCxnSpPr>
          <p:cNvPr id="129" name="Straight Connector 128">
            <a:extLst>
              <a:ext uri="{FF2B5EF4-FFF2-40B4-BE49-F238E27FC236}">
                <a16:creationId xmlns:a16="http://schemas.microsoft.com/office/drawing/2014/main" id="{41FD32A9-E2E9-A5D5-F326-89A98431F70C}"/>
              </a:ext>
            </a:extLst>
          </p:cNvPr>
          <p:cNvCxnSpPr>
            <a:cxnSpLocks/>
          </p:cNvCxnSpPr>
          <p:nvPr/>
        </p:nvCxnSpPr>
        <p:spPr>
          <a:xfrm>
            <a:off x="6848983" y="1883532"/>
            <a:ext cx="0" cy="1184921"/>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037EF2A-1C88-FC24-9E6A-111453891A04}"/>
              </a:ext>
            </a:extLst>
          </p:cNvPr>
          <p:cNvCxnSpPr>
            <a:cxnSpLocks/>
            <a:stCxn id="128" idx="0"/>
          </p:cNvCxnSpPr>
          <p:nvPr/>
        </p:nvCxnSpPr>
        <p:spPr>
          <a:xfrm>
            <a:off x="6848983" y="2029700"/>
            <a:ext cx="7247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DE219F7-CD0E-BD7F-D69A-0D5B56977BEC}"/>
              </a:ext>
            </a:extLst>
          </p:cNvPr>
          <p:cNvCxnSpPr>
            <a:cxnSpLocks/>
          </p:cNvCxnSpPr>
          <p:nvPr/>
        </p:nvCxnSpPr>
        <p:spPr>
          <a:xfrm>
            <a:off x="6848983" y="2177337"/>
            <a:ext cx="7247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8608D04-E90B-7E12-5F51-E4DCAEC3D01E}"/>
              </a:ext>
            </a:extLst>
          </p:cNvPr>
          <p:cNvCxnSpPr>
            <a:cxnSpLocks/>
          </p:cNvCxnSpPr>
          <p:nvPr/>
        </p:nvCxnSpPr>
        <p:spPr>
          <a:xfrm>
            <a:off x="6848983" y="2989344"/>
            <a:ext cx="7247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52F01CC-3B47-537A-1D4A-3A93F6DBC97E}"/>
              </a:ext>
            </a:extLst>
          </p:cNvPr>
          <p:cNvCxnSpPr>
            <a:cxnSpLocks/>
          </p:cNvCxnSpPr>
          <p:nvPr/>
        </p:nvCxnSpPr>
        <p:spPr>
          <a:xfrm flipH="1">
            <a:off x="7197411" y="2035731"/>
            <a:ext cx="1487" cy="139150"/>
          </a:xfrm>
          <a:prstGeom prst="line">
            <a:avLst/>
          </a:prstGeom>
          <a:ln w="19050" cap="rnd">
            <a:solidFill>
              <a:srgbClr val="6669BB"/>
            </a:solidFill>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4F68E27B-439F-98D2-B0DD-0DA866A18675}"/>
              </a:ext>
            </a:extLst>
          </p:cNvPr>
          <p:cNvSpPr txBox="1"/>
          <p:nvPr/>
        </p:nvSpPr>
        <p:spPr>
          <a:xfrm>
            <a:off x="6946887" y="1949413"/>
            <a:ext cx="305219" cy="153888"/>
          </a:xfrm>
          <a:prstGeom prst="rect">
            <a:avLst/>
          </a:prstGeom>
          <a:noFill/>
        </p:spPr>
        <p:txBody>
          <a:bodyPr wrap="square" lIns="0" tIns="0" rIns="0" bIns="0" rtlCol="0" anchor="ctr">
            <a:spAutoFit/>
          </a:bodyPr>
          <a:lstStyle/>
          <a:p>
            <a:r>
              <a:rPr lang="en-US" sz="1000"/>
              <a:t>BP</a:t>
            </a:r>
            <a:r>
              <a:rPr lang="en-US" sz="1000" baseline="-25000"/>
              <a:t>1</a:t>
            </a:r>
            <a:endParaRPr lang="en-GB" sz="1000" baseline="-25000"/>
          </a:p>
        </p:txBody>
      </p:sp>
      <p:sp>
        <p:nvSpPr>
          <p:cNvPr id="135" name="TextBox 134">
            <a:extLst>
              <a:ext uri="{FF2B5EF4-FFF2-40B4-BE49-F238E27FC236}">
                <a16:creationId xmlns:a16="http://schemas.microsoft.com/office/drawing/2014/main" id="{E6268094-177B-9DBA-83A6-6FA8305111C7}"/>
              </a:ext>
            </a:extLst>
          </p:cNvPr>
          <p:cNvSpPr txBox="1"/>
          <p:nvPr/>
        </p:nvSpPr>
        <p:spPr>
          <a:xfrm>
            <a:off x="6946887" y="2097937"/>
            <a:ext cx="226300" cy="153888"/>
          </a:xfrm>
          <a:prstGeom prst="rect">
            <a:avLst/>
          </a:prstGeom>
          <a:noFill/>
        </p:spPr>
        <p:txBody>
          <a:bodyPr wrap="square" lIns="0" tIns="0" rIns="0" bIns="0" rtlCol="0" anchor="ctr">
            <a:spAutoFit/>
          </a:bodyPr>
          <a:lstStyle/>
          <a:p>
            <a:r>
              <a:rPr lang="en-US" sz="1000"/>
              <a:t>BP</a:t>
            </a:r>
            <a:r>
              <a:rPr lang="en-US" sz="1000" baseline="-25000"/>
              <a:t>2</a:t>
            </a:r>
            <a:endParaRPr lang="en-GB" sz="1000" baseline="-25000"/>
          </a:p>
        </p:txBody>
      </p:sp>
      <p:sp>
        <p:nvSpPr>
          <p:cNvPr id="136" name="TextBox 135">
            <a:extLst>
              <a:ext uri="{FF2B5EF4-FFF2-40B4-BE49-F238E27FC236}">
                <a16:creationId xmlns:a16="http://schemas.microsoft.com/office/drawing/2014/main" id="{32995D79-71F3-DC2C-8D69-C37008F77353}"/>
              </a:ext>
            </a:extLst>
          </p:cNvPr>
          <p:cNvSpPr txBox="1"/>
          <p:nvPr/>
        </p:nvSpPr>
        <p:spPr>
          <a:xfrm>
            <a:off x="6946886" y="2909624"/>
            <a:ext cx="241588" cy="153888"/>
          </a:xfrm>
          <a:prstGeom prst="rect">
            <a:avLst/>
          </a:prstGeom>
          <a:noFill/>
        </p:spPr>
        <p:txBody>
          <a:bodyPr wrap="square" lIns="0" tIns="0" rIns="0" bIns="0" rtlCol="0" anchor="ctr">
            <a:spAutoFit/>
          </a:bodyPr>
          <a:lstStyle/>
          <a:p>
            <a:r>
              <a:rPr lang="en-US" sz="1000"/>
              <a:t>BP</a:t>
            </a:r>
            <a:r>
              <a:rPr lang="en-US" sz="1000" baseline="-25000"/>
              <a:t>3</a:t>
            </a:r>
            <a:endParaRPr lang="en-GB" sz="1000" baseline="-25000"/>
          </a:p>
        </p:txBody>
      </p:sp>
      <p:sp>
        <p:nvSpPr>
          <p:cNvPr id="137" name="TextBox 136">
            <a:extLst>
              <a:ext uri="{FF2B5EF4-FFF2-40B4-BE49-F238E27FC236}">
                <a16:creationId xmlns:a16="http://schemas.microsoft.com/office/drawing/2014/main" id="{DE32DCBD-0716-5B0C-8BCD-88FA0F9B29A3}"/>
              </a:ext>
            </a:extLst>
          </p:cNvPr>
          <p:cNvSpPr txBox="1"/>
          <p:nvPr/>
        </p:nvSpPr>
        <p:spPr>
          <a:xfrm>
            <a:off x="6266643" y="2101823"/>
            <a:ext cx="316564" cy="153888"/>
          </a:xfrm>
          <a:prstGeom prst="rect">
            <a:avLst/>
          </a:prstGeom>
          <a:noFill/>
        </p:spPr>
        <p:txBody>
          <a:bodyPr wrap="square" lIns="0" tIns="0" rIns="0" bIns="0" rtlCol="0" anchor="ctr">
            <a:spAutoFit/>
          </a:bodyPr>
          <a:lstStyle/>
          <a:p>
            <a:r>
              <a:rPr lang="en-US" sz="1000"/>
              <a:t>q11.2</a:t>
            </a:r>
            <a:endParaRPr lang="en-GB" sz="1000" baseline="-25000"/>
          </a:p>
        </p:txBody>
      </p:sp>
      <p:sp>
        <p:nvSpPr>
          <p:cNvPr id="138" name="TextBox 137">
            <a:extLst>
              <a:ext uri="{FF2B5EF4-FFF2-40B4-BE49-F238E27FC236}">
                <a16:creationId xmlns:a16="http://schemas.microsoft.com/office/drawing/2014/main" id="{EDEC5C59-7E8D-F68C-A359-76A12162625B}"/>
              </a:ext>
            </a:extLst>
          </p:cNvPr>
          <p:cNvSpPr txBox="1"/>
          <p:nvPr/>
        </p:nvSpPr>
        <p:spPr>
          <a:xfrm>
            <a:off x="6266643" y="2218788"/>
            <a:ext cx="316564" cy="153888"/>
          </a:xfrm>
          <a:prstGeom prst="rect">
            <a:avLst/>
          </a:prstGeom>
          <a:noFill/>
        </p:spPr>
        <p:txBody>
          <a:bodyPr wrap="square" lIns="0" tIns="0" rIns="0" bIns="0" rtlCol="0" anchor="ctr">
            <a:spAutoFit/>
          </a:bodyPr>
          <a:lstStyle/>
          <a:p>
            <a:r>
              <a:rPr lang="en-US" sz="1000"/>
              <a:t>q12.2</a:t>
            </a:r>
            <a:endParaRPr lang="en-GB" sz="1000" baseline="-25000"/>
          </a:p>
        </p:txBody>
      </p:sp>
      <p:sp>
        <p:nvSpPr>
          <p:cNvPr id="139" name="TextBox 138">
            <a:extLst>
              <a:ext uri="{FF2B5EF4-FFF2-40B4-BE49-F238E27FC236}">
                <a16:creationId xmlns:a16="http://schemas.microsoft.com/office/drawing/2014/main" id="{9AB33E71-2F5F-4076-1C18-61C5D80CCB24}"/>
              </a:ext>
            </a:extLst>
          </p:cNvPr>
          <p:cNvSpPr txBox="1"/>
          <p:nvPr/>
        </p:nvSpPr>
        <p:spPr>
          <a:xfrm>
            <a:off x="9525004" y="1692961"/>
            <a:ext cx="2125658" cy="1754326"/>
          </a:xfrm>
          <a:prstGeom prst="rect">
            <a:avLst/>
          </a:prstGeom>
          <a:noFill/>
        </p:spPr>
        <p:txBody>
          <a:bodyPr wrap="square" lIns="0" tIns="0" rIns="0" bIns="0" rtlCol="0" anchor="t">
            <a:spAutoFit/>
          </a:bodyPr>
          <a:lstStyle/>
          <a:p>
            <a:pPr>
              <a:spcBef>
                <a:spcPts val="300"/>
              </a:spcBef>
            </a:pPr>
            <a:r>
              <a:rPr lang="en-US" sz="1200" b="1"/>
              <a:t>Neurodevelopmental and psychiatric features</a:t>
            </a:r>
          </a:p>
          <a:p>
            <a:pPr marL="60325" indent="-60325">
              <a:spcBef>
                <a:spcPts val="300"/>
              </a:spcBef>
              <a:buFont typeface="Arial" panose="020B0604020202020204" pitchFamily="34" charset="0"/>
              <a:buChar char="•"/>
            </a:pPr>
            <a:r>
              <a:rPr lang="en-US" sz="1050"/>
              <a:t>Psychosis</a:t>
            </a:r>
          </a:p>
          <a:p>
            <a:pPr marL="60325" indent="-60325">
              <a:spcBef>
                <a:spcPts val="300"/>
              </a:spcBef>
              <a:buFont typeface="Arial" panose="020B0604020202020204" pitchFamily="34" charset="0"/>
              <a:buChar char="•"/>
            </a:pPr>
            <a:r>
              <a:rPr lang="en-US" sz="1050"/>
              <a:t>Developmental and language delay</a:t>
            </a:r>
          </a:p>
          <a:p>
            <a:pPr marL="60325" indent="-60325">
              <a:spcBef>
                <a:spcPts val="300"/>
              </a:spcBef>
              <a:buFont typeface="Arial" panose="020B0604020202020204" pitchFamily="34" charset="0"/>
              <a:buChar char="•"/>
            </a:pPr>
            <a:r>
              <a:rPr lang="en-US" sz="1050"/>
              <a:t>Reduced volume in </a:t>
            </a:r>
            <a:r>
              <a:rPr lang="en-US" sz="1050" err="1"/>
              <a:t>fusiforma</a:t>
            </a:r>
            <a:r>
              <a:rPr lang="en-US" sz="1050"/>
              <a:t> gyrus</a:t>
            </a:r>
          </a:p>
          <a:p>
            <a:pPr marL="60325" indent="-60325">
              <a:spcBef>
                <a:spcPts val="300"/>
              </a:spcBef>
              <a:buFont typeface="Arial" panose="020B0604020202020204" pitchFamily="34" charset="0"/>
              <a:buChar char="•"/>
            </a:pPr>
            <a:r>
              <a:rPr lang="en-US" sz="1050"/>
              <a:t>Learning difficulties</a:t>
            </a:r>
          </a:p>
          <a:p>
            <a:pPr marL="60325" indent="-60325">
              <a:spcBef>
                <a:spcPts val="300"/>
              </a:spcBef>
              <a:buFont typeface="Arial" panose="020B0604020202020204" pitchFamily="34" charset="0"/>
              <a:buChar char="•"/>
            </a:pPr>
            <a:r>
              <a:rPr lang="en-US" sz="1050"/>
              <a:t>SCHIZOPHRENIA</a:t>
            </a:r>
            <a:endParaRPr lang="en-GB" sz="1050"/>
          </a:p>
        </p:txBody>
      </p:sp>
      <p:sp>
        <p:nvSpPr>
          <p:cNvPr id="140" name="TextBox 139">
            <a:extLst>
              <a:ext uri="{FF2B5EF4-FFF2-40B4-BE49-F238E27FC236}">
                <a16:creationId xmlns:a16="http://schemas.microsoft.com/office/drawing/2014/main" id="{5CE417EA-4E74-3830-E929-03FE8B8545EF}"/>
              </a:ext>
            </a:extLst>
          </p:cNvPr>
          <p:cNvSpPr txBox="1"/>
          <p:nvPr/>
        </p:nvSpPr>
        <p:spPr>
          <a:xfrm rot="16200000">
            <a:off x="6889470" y="1981202"/>
            <a:ext cx="948978" cy="297107"/>
          </a:xfrm>
          <a:prstGeom prst="rect">
            <a:avLst/>
          </a:prstGeom>
          <a:noFill/>
        </p:spPr>
        <p:txBody>
          <a:bodyPr wrap="none" lIns="0" tIns="18000" rIns="0" bIns="0" rtlCol="0">
            <a:spAutoFit/>
          </a:bodyPr>
          <a:lstStyle/>
          <a:p>
            <a:r>
              <a:rPr lang="en-GB" sz="900">
                <a:solidFill>
                  <a:srgbClr val="6669BB"/>
                </a:solidFill>
              </a:rPr>
              <a:t>15q11.2 BP1–BP2</a:t>
            </a:r>
            <a:br>
              <a:rPr lang="en-GB" sz="900">
                <a:solidFill>
                  <a:srgbClr val="6669BB"/>
                </a:solidFill>
              </a:rPr>
            </a:br>
            <a:r>
              <a:rPr lang="en-GB" sz="900">
                <a:solidFill>
                  <a:srgbClr val="6669BB"/>
                </a:solidFill>
              </a:rPr>
              <a:t>deletion</a:t>
            </a:r>
            <a:endParaRPr lang="en-GB" sz="900">
              <a:solidFill>
                <a:srgbClr val="6669BB"/>
              </a:solidFill>
              <a:highlight>
                <a:srgbClr val="FFFF00"/>
              </a:highlight>
            </a:endParaRPr>
          </a:p>
        </p:txBody>
      </p:sp>
      <p:sp>
        <p:nvSpPr>
          <p:cNvPr id="10" name="TextBox 9">
            <a:extLst>
              <a:ext uri="{FF2B5EF4-FFF2-40B4-BE49-F238E27FC236}">
                <a16:creationId xmlns:a16="http://schemas.microsoft.com/office/drawing/2014/main" id="{0C4DA10F-52A2-617D-8BFD-F0AF13B5FFA0}"/>
              </a:ext>
            </a:extLst>
          </p:cNvPr>
          <p:cNvSpPr txBox="1"/>
          <p:nvPr/>
        </p:nvSpPr>
        <p:spPr>
          <a:xfrm>
            <a:off x="6435005" y="1627339"/>
            <a:ext cx="606408" cy="184666"/>
          </a:xfrm>
          <a:prstGeom prst="rect">
            <a:avLst/>
          </a:prstGeom>
          <a:noFill/>
        </p:spPr>
        <p:txBody>
          <a:bodyPr wrap="square" lIns="0" tIns="0" rIns="0" bIns="0" rtlCol="0" anchor="ctr">
            <a:spAutoFit/>
          </a:bodyPr>
          <a:lstStyle/>
          <a:p>
            <a:pPr algn="ctr"/>
            <a:r>
              <a:rPr lang="en-US" sz="1200" b="1"/>
              <a:t>Region</a:t>
            </a:r>
            <a:endParaRPr lang="en-GB" sz="1200" b="1"/>
          </a:p>
        </p:txBody>
      </p:sp>
      <p:sp>
        <p:nvSpPr>
          <p:cNvPr id="19" name="Rectangle: Rounded Corners 18">
            <a:extLst>
              <a:ext uri="{FF2B5EF4-FFF2-40B4-BE49-F238E27FC236}">
                <a16:creationId xmlns:a16="http://schemas.microsoft.com/office/drawing/2014/main" id="{9AC9F3EF-FA69-65D3-3ADE-C2AC9D8175C4}"/>
              </a:ext>
            </a:extLst>
          </p:cNvPr>
          <p:cNvSpPr/>
          <p:nvPr/>
        </p:nvSpPr>
        <p:spPr>
          <a:xfrm>
            <a:off x="6156218" y="1490373"/>
            <a:ext cx="5482800" cy="1931295"/>
          </a:xfrm>
          <a:prstGeom prst="roundRect">
            <a:avLst>
              <a:gd name="adj" fmla="val 877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pPr>
            <a:endParaRPr lang="en-US" sz="2400" baseline="30000">
              <a:solidFill>
                <a:schemeClr val="tx1"/>
              </a:solidFill>
            </a:endParaRPr>
          </a:p>
        </p:txBody>
      </p:sp>
      <p:sp>
        <p:nvSpPr>
          <p:cNvPr id="149" name="TextBox 148">
            <a:extLst>
              <a:ext uri="{FF2B5EF4-FFF2-40B4-BE49-F238E27FC236}">
                <a16:creationId xmlns:a16="http://schemas.microsoft.com/office/drawing/2014/main" id="{D914BA59-4CBC-7FA8-5F5C-F7CB8D99A93D}"/>
              </a:ext>
            </a:extLst>
          </p:cNvPr>
          <p:cNvSpPr txBox="1"/>
          <p:nvPr/>
        </p:nvSpPr>
        <p:spPr>
          <a:xfrm>
            <a:off x="815876" y="3675250"/>
            <a:ext cx="667167" cy="184666"/>
          </a:xfrm>
          <a:prstGeom prst="rect">
            <a:avLst/>
          </a:prstGeom>
          <a:noFill/>
        </p:spPr>
        <p:txBody>
          <a:bodyPr wrap="square" lIns="0" tIns="0" rIns="0" bIns="0" rtlCol="0" anchor="ctr">
            <a:spAutoFit/>
          </a:bodyPr>
          <a:lstStyle/>
          <a:p>
            <a:pPr algn="ctr"/>
            <a:r>
              <a:rPr lang="en-US" sz="1200" b="1"/>
              <a:t>Region</a:t>
            </a:r>
            <a:endParaRPr lang="en-GB" sz="1200" b="1"/>
          </a:p>
        </p:txBody>
      </p:sp>
      <p:cxnSp>
        <p:nvCxnSpPr>
          <p:cNvPr id="141" name="Straight Connector 140">
            <a:extLst>
              <a:ext uri="{FF2B5EF4-FFF2-40B4-BE49-F238E27FC236}">
                <a16:creationId xmlns:a16="http://schemas.microsoft.com/office/drawing/2014/main" id="{4E1F78F1-0901-675C-EF5E-590F9C0C615C}"/>
              </a:ext>
            </a:extLst>
          </p:cNvPr>
          <p:cNvCxnSpPr>
            <a:cxnSpLocks/>
          </p:cNvCxnSpPr>
          <p:nvPr/>
        </p:nvCxnSpPr>
        <p:spPr>
          <a:xfrm>
            <a:off x="1031514" y="3884516"/>
            <a:ext cx="0" cy="1486800"/>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42" name="Oval 141">
            <a:extLst>
              <a:ext uri="{FF2B5EF4-FFF2-40B4-BE49-F238E27FC236}">
                <a16:creationId xmlns:a16="http://schemas.microsoft.com/office/drawing/2014/main" id="{75793B29-C759-121D-F188-EEB2704BF2D6}"/>
              </a:ext>
            </a:extLst>
          </p:cNvPr>
          <p:cNvSpPr/>
          <p:nvPr/>
        </p:nvSpPr>
        <p:spPr>
          <a:xfrm>
            <a:off x="988652" y="4591634"/>
            <a:ext cx="85725"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143" name="Rectangle: Rounded Corners 142">
            <a:extLst>
              <a:ext uri="{FF2B5EF4-FFF2-40B4-BE49-F238E27FC236}">
                <a16:creationId xmlns:a16="http://schemas.microsoft.com/office/drawing/2014/main" id="{62904A17-D609-3172-7B25-B3BE93AF34A5}"/>
              </a:ext>
            </a:extLst>
          </p:cNvPr>
          <p:cNvSpPr/>
          <p:nvPr/>
        </p:nvSpPr>
        <p:spPr>
          <a:xfrm>
            <a:off x="988652" y="4723425"/>
            <a:ext cx="85725" cy="105775"/>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sp>
        <p:nvSpPr>
          <p:cNvPr id="144" name="TextBox 143">
            <a:extLst>
              <a:ext uri="{FF2B5EF4-FFF2-40B4-BE49-F238E27FC236}">
                <a16:creationId xmlns:a16="http://schemas.microsoft.com/office/drawing/2014/main" id="{0D31DDAD-5FD4-E394-ADA4-D1C9C3878893}"/>
              </a:ext>
            </a:extLst>
          </p:cNvPr>
          <p:cNvSpPr txBox="1"/>
          <p:nvPr/>
        </p:nvSpPr>
        <p:spPr>
          <a:xfrm>
            <a:off x="3613033" y="3951564"/>
            <a:ext cx="2899833" cy="161583"/>
          </a:xfrm>
          <a:prstGeom prst="rect">
            <a:avLst/>
          </a:prstGeom>
          <a:noFill/>
        </p:spPr>
        <p:txBody>
          <a:bodyPr wrap="none" lIns="0" tIns="0" rIns="0" bIns="0" rtlCol="0" anchor="ctr">
            <a:spAutoFit/>
          </a:bodyPr>
          <a:lstStyle/>
          <a:p>
            <a:r>
              <a:rPr lang="en-GB" sz="1050"/>
              <a:t>1q21.1 microdeletion/microduplication syndrome</a:t>
            </a:r>
          </a:p>
        </p:txBody>
      </p:sp>
      <p:sp>
        <p:nvSpPr>
          <p:cNvPr id="145" name="Arrow: Right 144">
            <a:extLst>
              <a:ext uri="{FF2B5EF4-FFF2-40B4-BE49-F238E27FC236}">
                <a16:creationId xmlns:a16="http://schemas.microsoft.com/office/drawing/2014/main" id="{A687A1EC-7091-E39C-B2ED-ACAC39C48E55}"/>
              </a:ext>
            </a:extLst>
          </p:cNvPr>
          <p:cNvSpPr/>
          <p:nvPr/>
        </p:nvSpPr>
        <p:spPr>
          <a:xfrm>
            <a:off x="3159503" y="3974256"/>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46" name="Arrow: Right 145">
            <a:extLst>
              <a:ext uri="{FF2B5EF4-FFF2-40B4-BE49-F238E27FC236}">
                <a16:creationId xmlns:a16="http://schemas.microsoft.com/office/drawing/2014/main" id="{B4860C80-365A-87A5-CC90-00B7947513C7}"/>
              </a:ext>
            </a:extLst>
          </p:cNvPr>
          <p:cNvSpPr/>
          <p:nvPr/>
        </p:nvSpPr>
        <p:spPr>
          <a:xfrm>
            <a:off x="6566795" y="3974256"/>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47" name="TextBox 146">
            <a:extLst>
              <a:ext uri="{FF2B5EF4-FFF2-40B4-BE49-F238E27FC236}">
                <a16:creationId xmlns:a16="http://schemas.microsoft.com/office/drawing/2014/main" id="{F7F23FB1-C1F8-4DB1-1190-6A7A76B808E9}"/>
              </a:ext>
            </a:extLst>
          </p:cNvPr>
          <p:cNvSpPr txBox="1"/>
          <p:nvPr/>
        </p:nvSpPr>
        <p:spPr>
          <a:xfrm>
            <a:off x="3905586" y="4509558"/>
            <a:ext cx="2083910" cy="846386"/>
          </a:xfrm>
          <a:prstGeom prst="rect">
            <a:avLst/>
          </a:prstGeom>
          <a:noFill/>
        </p:spPr>
        <p:txBody>
          <a:bodyPr wrap="square" lIns="0" tIns="0" rIns="0" bIns="0" rtlCol="0" anchor="ctr">
            <a:spAutoFit/>
          </a:bodyPr>
          <a:lstStyle/>
          <a:p>
            <a:pPr>
              <a:spcBef>
                <a:spcPts val="300"/>
              </a:spcBef>
            </a:pPr>
            <a:r>
              <a:rPr lang="en-US" sz="1050"/>
              <a:t>Class I (1,35 Mb) CNV involves distal area between BP3 and BP4.</a:t>
            </a:r>
          </a:p>
          <a:p>
            <a:pPr>
              <a:spcBef>
                <a:spcPts val="300"/>
              </a:spcBef>
            </a:pPr>
            <a:r>
              <a:rPr lang="en-US" sz="1050"/>
              <a:t>Class II (3 Mb) CNV involves both proximal area (TAR region) and distal area between BP2 and BP4</a:t>
            </a:r>
            <a:endParaRPr lang="en-GB" sz="1050"/>
          </a:p>
        </p:txBody>
      </p:sp>
      <p:sp>
        <p:nvSpPr>
          <p:cNvPr id="148" name="TextBox 147">
            <a:extLst>
              <a:ext uri="{FF2B5EF4-FFF2-40B4-BE49-F238E27FC236}">
                <a16:creationId xmlns:a16="http://schemas.microsoft.com/office/drawing/2014/main" id="{D578D65D-4BFB-7B0C-A43E-6ABB43B69DD5}"/>
              </a:ext>
            </a:extLst>
          </p:cNvPr>
          <p:cNvSpPr txBox="1"/>
          <p:nvPr/>
        </p:nvSpPr>
        <p:spPr>
          <a:xfrm>
            <a:off x="863609" y="5477599"/>
            <a:ext cx="794941" cy="138499"/>
          </a:xfrm>
          <a:prstGeom prst="rect">
            <a:avLst/>
          </a:prstGeom>
          <a:noFill/>
        </p:spPr>
        <p:txBody>
          <a:bodyPr wrap="square" lIns="0" tIns="0" rIns="0" bIns="0" rtlCol="0" anchor="ctr">
            <a:spAutoFit/>
          </a:bodyPr>
          <a:lstStyle/>
          <a:p>
            <a:r>
              <a:rPr lang="en-US" sz="900"/>
              <a:t>Chromosome 1</a:t>
            </a:r>
            <a:endParaRPr lang="en-GB" sz="900"/>
          </a:p>
        </p:txBody>
      </p:sp>
      <p:sp>
        <p:nvSpPr>
          <p:cNvPr id="150" name="Left Bracket 149">
            <a:extLst>
              <a:ext uri="{FF2B5EF4-FFF2-40B4-BE49-F238E27FC236}">
                <a16:creationId xmlns:a16="http://schemas.microsoft.com/office/drawing/2014/main" id="{930ED0D1-FE50-8BB0-F021-532088730F08}"/>
              </a:ext>
            </a:extLst>
          </p:cNvPr>
          <p:cNvSpPr/>
          <p:nvPr/>
        </p:nvSpPr>
        <p:spPr>
          <a:xfrm>
            <a:off x="1158011" y="4035879"/>
            <a:ext cx="45719" cy="1252800"/>
          </a:xfrm>
          <a:prstGeom prst="leftBracket">
            <a:avLst>
              <a:gd name="adj" fmla="val 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51" name="Right Brace 150">
            <a:extLst>
              <a:ext uri="{FF2B5EF4-FFF2-40B4-BE49-F238E27FC236}">
                <a16:creationId xmlns:a16="http://schemas.microsoft.com/office/drawing/2014/main" id="{4ABB8A48-B57E-11EE-3A34-B6A729346D04}"/>
              </a:ext>
            </a:extLst>
          </p:cNvPr>
          <p:cNvSpPr/>
          <p:nvPr/>
        </p:nvSpPr>
        <p:spPr>
          <a:xfrm>
            <a:off x="1086902" y="4723425"/>
            <a:ext cx="73198" cy="105775"/>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52" name="Rectangle: Rounded Corners 151">
            <a:extLst>
              <a:ext uri="{FF2B5EF4-FFF2-40B4-BE49-F238E27FC236}">
                <a16:creationId xmlns:a16="http://schemas.microsoft.com/office/drawing/2014/main" id="{EEFE21E7-4179-580C-A5C4-5AE7F4BE1786}"/>
              </a:ext>
            </a:extLst>
          </p:cNvPr>
          <p:cNvSpPr/>
          <p:nvPr/>
        </p:nvSpPr>
        <p:spPr>
          <a:xfrm>
            <a:off x="1210474" y="4003234"/>
            <a:ext cx="115649" cy="1294999"/>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cxnSp>
        <p:nvCxnSpPr>
          <p:cNvPr id="153" name="Straight Connector 152">
            <a:extLst>
              <a:ext uri="{FF2B5EF4-FFF2-40B4-BE49-F238E27FC236}">
                <a16:creationId xmlns:a16="http://schemas.microsoft.com/office/drawing/2014/main" id="{B2D4120F-9AA2-2A75-1057-037951A88BF2}"/>
              </a:ext>
            </a:extLst>
          </p:cNvPr>
          <p:cNvCxnSpPr>
            <a:cxnSpLocks/>
          </p:cNvCxnSpPr>
          <p:nvPr/>
        </p:nvCxnSpPr>
        <p:spPr>
          <a:xfrm>
            <a:off x="1263288" y="4004011"/>
            <a:ext cx="12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79C3EAF0-5550-84F0-CE5C-8F1FCF650515}"/>
              </a:ext>
            </a:extLst>
          </p:cNvPr>
          <p:cNvSpPr txBox="1"/>
          <p:nvPr/>
        </p:nvSpPr>
        <p:spPr>
          <a:xfrm>
            <a:off x="1427227" y="3923727"/>
            <a:ext cx="262278" cy="153888"/>
          </a:xfrm>
          <a:prstGeom prst="rect">
            <a:avLst/>
          </a:prstGeom>
          <a:noFill/>
        </p:spPr>
        <p:txBody>
          <a:bodyPr wrap="square" lIns="0" tIns="0" rIns="0" bIns="0" rtlCol="0" anchor="ctr">
            <a:spAutoFit/>
          </a:bodyPr>
          <a:lstStyle/>
          <a:p>
            <a:r>
              <a:rPr lang="en-US" sz="1000"/>
              <a:t>BP</a:t>
            </a:r>
            <a:r>
              <a:rPr lang="en-US" sz="1000" baseline="-25000"/>
              <a:t>2</a:t>
            </a:r>
            <a:endParaRPr lang="en-GB" sz="1000" baseline="-25000"/>
          </a:p>
        </p:txBody>
      </p:sp>
      <p:sp>
        <p:nvSpPr>
          <p:cNvPr id="156" name="TextBox 155">
            <a:extLst>
              <a:ext uri="{FF2B5EF4-FFF2-40B4-BE49-F238E27FC236}">
                <a16:creationId xmlns:a16="http://schemas.microsoft.com/office/drawing/2014/main" id="{35D6948D-B8CE-23AD-269A-B8BEC51599D1}"/>
              </a:ext>
            </a:extLst>
          </p:cNvPr>
          <p:cNvSpPr txBox="1"/>
          <p:nvPr/>
        </p:nvSpPr>
        <p:spPr>
          <a:xfrm>
            <a:off x="1427226" y="4319579"/>
            <a:ext cx="247099" cy="153888"/>
          </a:xfrm>
          <a:prstGeom prst="rect">
            <a:avLst/>
          </a:prstGeom>
          <a:noFill/>
        </p:spPr>
        <p:txBody>
          <a:bodyPr wrap="square" lIns="0" tIns="0" rIns="0" bIns="0" rtlCol="0" anchor="ctr">
            <a:spAutoFit/>
          </a:bodyPr>
          <a:lstStyle/>
          <a:p>
            <a:r>
              <a:rPr lang="en-US" sz="1000"/>
              <a:t>BP</a:t>
            </a:r>
            <a:r>
              <a:rPr lang="en-US" sz="1000" baseline="-25000"/>
              <a:t>3</a:t>
            </a:r>
            <a:endParaRPr lang="en-GB" sz="1000" baseline="-25000"/>
          </a:p>
        </p:txBody>
      </p:sp>
      <p:sp>
        <p:nvSpPr>
          <p:cNvPr id="157" name="TextBox 156">
            <a:extLst>
              <a:ext uri="{FF2B5EF4-FFF2-40B4-BE49-F238E27FC236}">
                <a16:creationId xmlns:a16="http://schemas.microsoft.com/office/drawing/2014/main" id="{A4E4A47A-55B5-67CB-CEEF-CFDFF7E9B135}"/>
              </a:ext>
            </a:extLst>
          </p:cNvPr>
          <p:cNvSpPr txBox="1"/>
          <p:nvPr/>
        </p:nvSpPr>
        <p:spPr>
          <a:xfrm>
            <a:off x="1436748" y="4775306"/>
            <a:ext cx="625784" cy="153888"/>
          </a:xfrm>
          <a:prstGeom prst="rect">
            <a:avLst/>
          </a:prstGeom>
          <a:noFill/>
        </p:spPr>
        <p:txBody>
          <a:bodyPr wrap="square" lIns="0" tIns="0" rIns="0" bIns="0" rtlCol="0" anchor="ctr">
            <a:spAutoFit/>
          </a:bodyPr>
          <a:lstStyle/>
          <a:p>
            <a:r>
              <a:rPr lang="en-US" sz="1000"/>
              <a:t>Distal area</a:t>
            </a:r>
            <a:endParaRPr lang="en-GB" sz="1000" baseline="-25000"/>
          </a:p>
        </p:txBody>
      </p:sp>
      <p:sp>
        <p:nvSpPr>
          <p:cNvPr id="158" name="TextBox 157">
            <a:extLst>
              <a:ext uri="{FF2B5EF4-FFF2-40B4-BE49-F238E27FC236}">
                <a16:creationId xmlns:a16="http://schemas.microsoft.com/office/drawing/2014/main" id="{44F39CE7-564C-BB03-4551-C7C3F02B21F6}"/>
              </a:ext>
            </a:extLst>
          </p:cNvPr>
          <p:cNvSpPr txBox="1"/>
          <p:nvPr/>
        </p:nvSpPr>
        <p:spPr>
          <a:xfrm>
            <a:off x="6936520" y="3925292"/>
            <a:ext cx="4325709" cy="1777410"/>
          </a:xfrm>
          <a:prstGeom prst="rect">
            <a:avLst/>
          </a:prstGeom>
          <a:noFill/>
        </p:spPr>
        <p:txBody>
          <a:bodyPr wrap="square" lIns="0" tIns="0" rIns="0" bIns="0" rtlCol="0" anchor="t">
            <a:spAutoFit/>
          </a:bodyPr>
          <a:lstStyle/>
          <a:p>
            <a:pPr>
              <a:spcBef>
                <a:spcPts val="300"/>
              </a:spcBef>
            </a:pPr>
            <a:r>
              <a:rPr lang="en-US" sz="1200" b="1" dirty="0"/>
              <a:t>Neurodevelopmental and psychiatric features</a:t>
            </a:r>
          </a:p>
          <a:p>
            <a:pPr marL="60325" indent="-60325">
              <a:spcBef>
                <a:spcPts val="300"/>
              </a:spcBef>
              <a:buFont typeface="Arial" panose="020B0604020202020204" pitchFamily="34" charset="0"/>
              <a:buChar char="•"/>
            </a:pPr>
            <a:r>
              <a:rPr lang="en-US" sz="1050" dirty="0"/>
              <a:t>Macrocephaly (microduplication), microcephaly (microdeletion)</a:t>
            </a:r>
          </a:p>
          <a:p>
            <a:pPr marL="60325" indent="-60325">
              <a:spcBef>
                <a:spcPts val="300"/>
              </a:spcBef>
              <a:buFont typeface="Arial" panose="020B0604020202020204" pitchFamily="34" charset="0"/>
              <a:buChar char="•"/>
            </a:pPr>
            <a:r>
              <a:rPr lang="en-US" sz="1050" dirty="0"/>
              <a:t>Cognitive impairment</a:t>
            </a:r>
          </a:p>
          <a:p>
            <a:pPr marL="60325" indent="-60325">
              <a:spcBef>
                <a:spcPts val="300"/>
              </a:spcBef>
              <a:buFont typeface="Arial" panose="020B0604020202020204" pitchFamily="34" charset="0"/>
              <a:buChar char="•"/>
            </a:pPr>
            <a:r>
              <a:rPr lang="en-US" sz="1050" dirty="0"/>
              <a:t>Reduced synaptic plasticity</a:t>
            </a:r>
          </a:p>
          <a:p>
            <a:pPr marL="60325" indent="-60325">
              <a:spcBef>
                <a:spcPts val="300"/>
              </a:spcBef>
              <a:buFont typeface="Arial" panose="020B0604020202020204" pitchFamily="34" charset="0"/>
              <a:buChar char="•"/>
            </a:pPr>
            <a:r>
              <a:rPr lang="en-US" sz="1050" dirty="0"/>
              <a:t>Psychosis</a:t>
            </a:r>
          </a:p>
          <a:p>
            <a:pPr marL="60325" indent="-60325">
              <a:spcBef>
                <a:spcPts val="300"/>
              </a:spcBef>
              <a:buFont typeface="Arial" panose="020B0604020202020204" pitchFamily="34" charset="0"/>
              <a:buChar char="•"/>
            </a:pPr>
            <a:r>
              <a:rPr lang="en-US" sz="1050" dirty="0"/>
              <a:t>Agenesis (failure to develop during embryonic growth) of the corpus callosum</a:t>
            </a:r>
          </a:p>
          <a:p>
            <a:pPr marL="60325" indent="-60325">
              <a:spcBef>
                <a:spcPts val="300"/>
              </a:spcBef>
              <a:buFont typeface="Arial" panose="020B0604020202020204" pitchFamily="34" charset="0"/>
              <a:buChar char="•"/>
            </a:pPr>
            <a:r>
              <a:rPr lang="en-US" sz="1050" dirty="0"/>
              <a:t>Hypoplasia of the cerebellar vermis</a:t>
            </a:r>
          </a:p>
          <a:p>
            <a:pPr marL="60325" indent="-60325">
              <a:spcBef>
                <a:spcPts val="300"/>
              </a:spcBef>
              <a:buFont typeface="Arial" panose="020B0604020202020204" pitchFamily="34" charset="0"/>
              <a:buChar char="•"/>
            </a:pPr>
            <a:r>
              <a:rPr lang="en-US" sz="1050" dirty="0"/>
              <a:t>SCHIZOPHRENIA</a:t>
            </a:r>
            <a:endParaRPr lang="en-GB" sz="1050" dirty="0"/>
          </a:p>
        </p:txBody>
      </p:sp>
      <p:sp>
        <p:nvSpPr>
          <p:cNvPr id="159" name="Rectangle: Rounded Corners 158">
            <a:extLst>
              <a:ext uri="{FF2B5EF4-FFF2-40B4-BE49-F238E27FC236}">
                <a16:creationId xmlns:a16="http://schemas.microsoft.com/office/drawing/2014/main" id="{2C3C25C2-BBCD-F3BC-D695-40C06316E04B}"/>
              </a:ext>
            </a:extLst>
          </p:cNvPr>
          <p:cNvSpPr/>
          <p:nvPr/>
        </p:nvSpPr>
        <p:spPr>
          <a:xfrm>
            <a:off x="1210715" y="4342227"/>
            <a:ext cx="109962" cy="105775"/>
          </a:xfrm>
          <a:prstGeom prst="roundRect">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cxnSp>
        <p:nvCxnSpPr>
          <p:cNvPr id="160" name="Straight Connector 159">
            <a:extLst>
              <a:ext uri="{FF2B5EF4-FFF2-40B4-BE49-F238E27FC236}">
                <a16:creationId xmlns:a16="http://schemas.microsoft.com/office/drawing/2014/main" id="{B911C218-87C3-B0E3-9A42-753BC1309851}"/>
              </a:ext>
            </a:extLst>
          </p:cNvPr>
          <p:cNvCxnSpPr>
            <a:cxnSpLocks/>
          </p:cNvCxnSpPr>
          <p:nvPr/>
        </p:nvCxnSpPr>
        <p:spPr>
          <a:xfrm flipH="1">
            <a:off x="1263288" y="3934923"/>
            <a:ext cx="2168" cy="1429873"/>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6316818-F068-9FF9-93CD-6067B504CA92}"/>
              </a:ext>
            </a:extLst>
          </p:cNvPr>
          <p:cNvCxnSpPr>
            <a:cxnSpLocks/>
          </p:cNvCxnSpPr>
          <p:nvPr/>
        </p:nvCxnSpPr>
        <p:spPr>
          <a:xfrm>
            <a:off x="1263288" y="5303864"/>
            <a:ext cx="12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8D572E5E-EF02-1C96-58FD-B336B0BBA80E}"/>
              </a:ext>
            </a:extLst>
          </p:cNvPr>
          <p:cNvSpPr txBox="1"/>
          <p:nvPr/>
        </p:nvSpPr>
        <p:spPr>
          <a:xfrm>
            <a:off x="1427226" y="5224138"/>
            <a:ext cx="304277" cy="153888"/>
          </a:xfrm>
          <a:prstGeom prst="rect">
            <a:avLst/>
          </a:prstGeom>
          <a:noFill/>
        </p:spPr>
        <p:txBody>
          <a:bodyPr wrap="square" lIns="0" tIns="0" rIns="0" bIns="0" rtlCol="0" anchor="ctr">
            <a:spAutoFit/>
          </a:bodyPr>
          <a:lstStyle/>
          <a:p>
            <a:r>
              <a:rPr lang="en-US" sz="1000"/>
              <a:t>BP</a:t>
            </a:r>
            <a:r>
              <a:rPr lang="en-US" sz="1000" baseline="-25000"/>
              <a:t>4</a:t>
            </a:r>
            <a:endParaRPr lang="en-GB" sz="1000" baseline="-25000"/>
          </a:p>
        </p:txBody>
      </p:sp>
      <p:sp>
        <p:nvSpPr>
          <p:cNvPr id="163" name="TextBox 162">
            <a:extLst>
              <a:ext uri="{FF2B5EF4-FFF2-40B4-BE49-F238E27FC236}">
                <a16:creationId xmlns:a16="http://schemas.microsoft.com/office/drawing/2014/main" id="{0A91DEC7-3B5B-0AED-6568-7EB1085F9155}"/>
              </a:ext>
            </a:extLst>
          </p:cNvPr>
          <p:cNvSpPr txBox="1"/>
          <p:nvPr/>
        </p:nvSpPr>
        <p:spPr>
          <a:xfrm>
            <a:off x="1406465" y="4036530"/>
            <a:ext cx="800730" cy="307777"/>
          </a:xfrm>
          <a:prstGeom prst="rect">
            <a:avLst/>
          </a:prstGeom>
          <a:noFill/>
        </p:spPr>
        <p:txBody>
          <a:bodyPr wrap="square" lIns="0" tIns="0" rIns="0" bIns="0" rtlCol="0" anchor="ctr">
            <a:spAutoFit/>
          </a:bodyPr>
          <a:lstStyle/>
          <a:p>
            <a:r>
              <a:rPr lang="en-US" sz="1000"/>
              <a:t>Proximal area (TAR region)</a:t>
            </a:r>
            <a:endParaRPr lang="en-GB" sz="1000" baseline="-25000"/>
          </a:p>
        </p:txBody>
      </p:sp>
      <p:sp>
        <p:nvSpPr>
          <p:cNvPr id="164" name="Right Brace 163">
            <a:extLst>
              <a:ext uri="{FF2B5EF4-FFF2-40B4-BE49-F238E27FC236}">
                <a16:creationId xmlns:a16="http://schemas.microsoft.com/office/drawing/2014/main" id="{B8BE7118-C054-2C06-C0A6-FA157212ED09}"/>
              </a:ext>
            </a:extLst>
          </p:cNvPr>
          <p:cNvSpPr/>
          <p:nvPr/>
        </p:nvSpPr>
        <p:spPr>
          <a:xfrm>
            <a:off x="1327272" y="4356334"/>
            <a:ext cx="68344" cy="85174"/>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65" name="Right Brace 164">
            <a:extLst>
              <a:ext uri="{FF2B5EF4-FFF2-40B4-BE49-F238E27FC236}">
                <a16:creationId xmlns:a16="http://schemas.microsoft.com/office/drawing/2014/main" id="{4740F806-58CA-A1F2-7A72-20A437B6DE78}"/>
              </a:ext>
            </a:extLst>
          </p:cNvPr>
          <p:cNvSpPr/>
          <p:nvPr/>
        </p:nvSpPr>
        <p:spPr>
          <a:xfrm>
            <a:off x="1327270" y="4453541"/>
            <a:ext cx="108219" cy="831698"/>
          </a:xfrm>
          <a:prstGeom prst="rightBrace">
            <a:avLst>
              <a:gd name="adj1" fmla="val 0"/>
              <a:gd name="adj2" fmla="val 48154"/>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cxnSp>
        <p:nvCxnSpPr>
          <p:cNvPr id="166" name="Straight Connector 165">
            <a:extLst>
              <a:ext uri="{FF2B5EF4-FFF2-40B4-BE49-F238E27FC236}">
                <a16:creationId xmlns:a16="http://schemas.microsoft.com/office/drawing/2014/main" id="{8289A9D4-D7CD-94CF-BB99-17C4C5FD59C3}"/>
              </a:ext>
            </a:extLst>
          </p:cNvPr>
          <p:cNvCxnSpPr>
            <a:cxnSpLocks/>
          </p:cNvCxnSpPr>
          <p:nvPr/>
        </p:nvCxnSpPr>
        <p:spPr>
          <a:xfrm>
            <a:off x="2130487" y="4448002"/>
            <a:ext cx="0" cy="837237"/>
          </a:xfrm>
          <a:prstGeom prst="line">
            <a:avLst/>
          </a:prstGeom>
          <a:ln w="19050" cap="rnd">
            <a:solidFill>
              <a:srgbClr val="6669BB"/>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EDFFB3CC-DBFA-2CE6-C575-5C2E081A0F9F}"/>
              </a:ext>
            </a:extLst>
          </p:cNvPr>
          <p:cNvSpPr txBox="1"/>
          <p:nvPr/>
        </p:nvSpPr>
        <p:spPr>
          <a:xfrm rot="16200000">
            <a:off x="1755316" y="4713854"/>
            <a:ext cx="1025922" cy="295175"/>
          </a:xfrm>
          <a:prstGeom prst="rect">
            <a:avLst/>
          </a:prstGeom>
          <a:noFill/>
        </p:spPr>
        <p:txBody>
          <a:bodyPr wrap="none" lIns="0" tIns="18000" rIns="0" bIns="0" rtlCol="0">
            <a:spAutoFit/>
          </a:bodyPr>
          <a:lstStyle/>
          <a:p>
            <a:r>
              <a:rPr lang="en-US" sz="900">
                <a:solidFill>
                  <a:srgbClr val="6669BB"/>
                </a:solidFill>
              </a:rPr>
              <a:t>Class I (1.35 Mb)</a:t>
            </a:r>
            <a:br>
              <a:rPr lang="en-US" sz="900">
                <a:solidFill>
                  <a:srgbClr val="6669BB"/>
                </a:solidFill>
              </a:rPr>
            </a:br>
            <a:r>
              <a:rPr lang="en-US" sz="900">
                <a:solidFill>
                  <a:srgbClr val="6669BB"/>
                </a:solidFill>
              </a:rPr>
              <a:t>duplication/deletion)</a:t>
            </a:r>
          </a:p>
        </p:txBody>
      </p:sp>
      <p:sp>
        <p:nvSpPr>
          <p:cNvPr id="168" name="TextBox 167">
            <a:extLst>
              <a:ext uri="{FF2B5EF4-FFF2-40B4-BE49-F238E27FC236}">
                <a16:creationId xmlns:a16="http://schemas.microsoft.com/office/drawing/2014/main" id="{19FCC00F-6D21-6125-01F5-FB4101BE6142}"/>
              </a:ext>
            </a:extLst>
          </p:cNvPr>
          <p:cNvSpPr txBox="1"/>
          <p:nvPr/>
        </p:nvSpPr>
        <p:spPr>
          <a:xfrm rot="16200000">
            <a:off x="2108885" y="4715417"/>
            <a:ext cx="1025922" cy="295175"/>
          </a:xfrm>
          <a:prstGeom prst="rect">
            <a:avLst/>
          </a:prstGeom>
          <a:noFill/>
        </p:spPr>
        <p:txBody>
          <a:bodyPr wrap="none" lIns="0" tIns="18000" rIns="0" bIns="0" rtlCol="0">
            <a:spAutoFit/>
          </a:bodyPr>
          <a:lstStyle/>
          <a:p>
            <a:r>
              <a:rPr lang="en-US" sz="900">
                <a:solidFill>
                  <a:srgbClr val="2C9B4E"/>
                </a:solidFill>
              </a:rPr>
              <a:t>Class II (3 Mb)</a:t>
            </a:r>
            <a:br>
              <a:rPr lang="en-US" sz="900">
                <a:solidFill>
                  <a:srgbClr val="2C9B4E"/>
                </a:solidFill>
              </a:rPr>
            </a:br>
            <a:r>
              <a:rPr lang="en-US" sz="900">
                <a:solidFill>
                  <a:srgbClr val="2C9B4E"/>
                </a:solidFill>
              </a:rPr>
              <a:t>duplication/deletion)</a:t>
            </a:r>
          </a:p>
        </p:txBody>
      </p:sp>
      <p:cxnSp>
        <p:nvCxnSpPr>
          <p:cNvPr id="169" name="Straight Connector 168">
            <a:extLst>
              <a:ext uri="{FF2B5EF4-FFF2-40B4-BE49-F238E27FC236}">
                <a16:creationId xmlns:a16="http://schemas.microsoft.com/office/drawing/2014/main" id="{832674FB-0A7F-E5CE-7A5C-6EE0FC11F515}"/>
              </a:ext>
            </a:extLst>
          </p:cNvPr>
          <p:cNvCxnSpPr>
            <a:cxnSpLocks/>
          </p:cNvCxnSpPr>
          <p:nvPr/>
        </p:nvCxnSpPr>
        <p:spPr>
          <a:xfrm>
            <a:off x="2461877" y="3933802"/>
            <a:ext cx="0" cy="1348237"/>
          </a:xfrm>
          <a:prstGeom prst="line">
            <a:avLst/>
          </a:prstGeom>
          <a:ln w="19050" cap="rnd">
            <a:solidFill>
              <a:srgbClr val="2C9B4E"/>
            </a:solidFill>
          </a:ln>
        </p:spPr>
        <p:style>
          <a:lnRef idx="1">
            <a:schemeClr val="accent1"/>
          </a:lnRef>
          <a:fillRef idx="0">
            <a:schemeClr val="accent1"/>
          </a:fillRef>
          <a:effectRef idx="0">
            <a:schemeClr val="accent1"/>
          </a:effectRef>
          <a:fontRef idx="minor">
            <a:schemeClr val="tx1"/>
          </a:fontRef>
        </p:style>
      </p:cxnSp>
      <p:sp>
        <p:nvSpPr>
          <p:cNvPr id="170" name="Right Brace 169">
            <a:extLst>
              <a:ext uri="{FF2B5EF4-FFF2-40B4-BE49-F238E27FC236}">
                <a16:creationId xmlns:a16="http://schemas.microsoft.com/office/drawing/2014/main" id="{7D526326-B7A4-AD9E-2468-3272C1B50EA2}"/>
              </a:ext>
            </a:extLst>
          </p:cNvPr>
          <p:cNvSpPr/>
          <p:nvPr/>
        </p:nvSpPr>
        <p:spPr>
          <a:xfrm>
            <a:off x="1327272" y="4022637"/>
            <a:ext cx="62016" cy="316583"/>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20" name="Rectangle: Rounded Corners 19">
            <a:extLst>
              <a:ext uri="{FF2B5EF4-FFF2-40B4-BE49-F238E27FC236}">
                <a16:creationId xmlns:a16="http://schemas.microsoft.com/office/drawing/2014/main" id="{4B4DD63D-72B4-18F9-CF04-B8D24D48E77C}"/>
              </a:ext>
            </a:extLst>
          </p:cNvPr>
          <p:cNvSpPr/>
          <p:nvPr/>
        </p:nvSpPr>
        <p:spPr>
          <a:xfrm>
            <a:off x="561513" y="3572681"/>
            <a:ext cx="11089149" cy="2144188"/>
          </a:xfrm>
          <a:prstGeom prst="roundRect">
            <a:avLst>
              <a:gd name="adj" fmla="val 877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pPr>
            <a:endParaRPr lang="en-US" sz="2400" baseline="30000">
              <a:solidFill>
                <a:schemeClr val="tx1"/>
              </a:solidFill>
            </a:endParaRPr>
          </a:p>
        </p:txBody>
      </p:sp>
      <p:grpSp>
        <p:nvGrpSpPr>
          <p:cNvPr id="23" name="Group 22">
            <a:extLst>
              <a:ext uri="{FF2B5EF4-FFF2-40B4-BE49-F238E27FC236}">
                <a16:creationId xmlns:a16="http://schemas.microsoft.com/office/drawing/2014/main" id="{8C2F57DF-61E9-7D20-85AB-C29B8428A538}"/>
              </a:ext>
            </a:extLst>
          </p:cNvPr>
          <p:cNvGrpSpPr/>
          <p:nvPr/>
        </p:nvGrpSpPr>
        <p:grpSpPr>
          <a:xfrm>
            <a:off x="10604241" y="3684351"/>
            <a:ext cx="1020104" cy="284693"/>
            <a:chOff x="5303621" y="2066975"/>
            <a:chExt cx="1392684" cy="284693"/>
          </a:xfrm>
        </p:grpSpPr>
        <p:sp>
          <p:nvSpPr>
            <p:cNvPr id="21" name="TextBox 20">
              <a:extLst>
                <a:ext uri="{FF2B5EF4-FFF2-40B4-BE49-F238E27FC236}">
                  <a16:creationId xmlns:a16="http://schemas.microsoft.com/office/drawing/2014/main" id="{42E1A1B0-2D69-DD31-7B6C-2B57CF76BB96}"/>
                </a:ext>
              </a:extLst>
            </p:cNvPr>
            <p:cNvSpPr txBox="1"/>
            <p:nvPr/>
          </p:nvSpPr>
          <p:spPr>
            <a:xfrm>
              <a:off x="5303621" y="2066975"/>
              <a:ext cx="1392684" cy="284693"/>
            </a:xfrm>
            <a:prstGeom prst="rect">
              <a:avLst/>
            </a:prstGeom>
            <a:noFill/>
          </p:spPr>
          <p:txBody>
            <a:bodyPr wrap="square" lIns="0" tIns="0" rIns="0" bIns="0" rtlCol="0" anchor="t">
              <a:spAutoFit/>
            </a:bodyPr>
            <a:lstStyle/>
            <a:p>
              <a:pPr>
                <a:spcBef>
                  <a:spcPts val="300"/>
                </a:spcBef>
                <a:tabLst>
                  <a:tab pos="133350" algn="l"/>
                </a:tabLst>
              </a:pPr>
              <a:r>
                <a:rPr lang="en-US" sz="800" dirty="0"/>
                <a:t>	= centromere</a:t>
              </a:r>
            </a:p>
            <a:p>
              <a:pPr>
                <a:spcBef>
                  <a:spcPts val="300"/>
                </a:spcBef>
              </a:pPr>
              <a:r>
                <a:rPr lang="en-US" sz="800" dirty="0"/>
                <a:t>(22A, …B, …C-H)</a:t>
              </a:r>
            </a:p>
          </p:txBody>
        </p:sp>
        <p:sp>
          <p:nvSpPr>
            <p:cNvPr id="22" name="Oval 21">
              <a:extLst>
                <a:ext uri="{FF2B5EF4-FFF2-40B4-BE49-F238E27FC236}">
                  <a16:creationId xmlns:a16="http://schemas.microsoft.com/office/drawing/2014/main" id="{61D57CFE-AC9D-4B2F-01DB-1C6C96C61AB7}"/>
                </a:ext>
              </a:extLst>
            </p:cNvPr>
            <p:cNvSpPr/>
            <p:nvPr/>
          </p:nvSpPr>
          <p:spPr>
            <a:xfrm>
              <a:off x="5312612" y="2080270"/>
              <a:ext cx="117957"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p>
          </p:txBody>
        </p:sp>
      </p:grpSp>
    </p:spTree>
    <p:extLst>
      <p:ext uri="{BB962C8B-B14F-4D97-AF65-F5344CB8AC3E}">
        <p14:creationId xmlns:p14="http://schemas.microsoft.com/office/powerpoint/2010/main" val="1214587310"/>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2.xml><?xml version="1.0" encoding="utf-8"?>
<ds:datastoreItem xmlns:ds="http://schemas.openxmlformats.org/officeDocument/2006/customXml" ds:itemID="{49AE9F05-DA2D-4B16-9965-37043D7D9979}">
  <ds:schemaRefs>
    <ds:schemaRef ds:uri="28627d7c-4416-4bc1-86cf-ca6c3a42a8f2"/>
    <ds:schemaRef ds:uri="http://schemas.microsoft.com/office/2006/documentManagement/types"/>
    <ds:schemaRef ds:uri="08562aa6-c0ad-4fb9-8a82-15409d3a28b4"/>
    <ds:schemaRef ds:uri="http://purl.org/dc/elements/1.1/"/>
    <ds:schemaRef ds:uri="http://schemas.microsoft.com/office/infopath/2007/PartnerControls"/>
    <ds:schemaRef ds:uri="http://www.w3.org/XML/1998/namespace"/>
    <ds:schemaRef ds:uri="http://purl.org/dc/dcmitype/"/>
    <ds:schemaRef ds:uri="http://purl.org/dc/terms/"/>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25F13BCB-152C-4A41-BD22-C618A7768634}">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162</TotalTime>
  <Words>436</Words>
  <Application>Microsoft Office PowerPoint</Application>
  <PresentationFormat>Widescreen</PresentationFormat>
  <Paragraphs>73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Rare CNVs associated with schizophrenia risk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17</cp:revision>
  <dcterms:created xsi:type="dcterms:W3CDTF">2026-02-02T13:01:55Z</dcterms:created>
  <dcterms:modified xsi:type="dcterms:W3CDTF">2026-06-17T12:52:49Z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