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0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Rosato M, Stringer S,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Gebuis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T, et al. Combined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cellomics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proteomics analysis reveals shared neuronal morphology and molecular pathway phenotypes for multiple schizophrenia risk genes. Mol Psychiatry 2021; 26: 784‒799.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Sullivan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PF, Yao S,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Hjerling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-Leffler J. Schizophrenia genomics: genetic complexity and functional insights.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 Rev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2024; 25: 611‒624.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Sekar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A, Bialas AR, de Rivera H, et al. Schizophrenia risk from complex variation of complement component 4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Nature 2016; 530: 177‒183.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Trubetskoy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Pardiñas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AF, Qi T, et al. Mapping genomic loci implicates genes and synaptic biology in schizophrenia. Nature 2022; 604: 502–508.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Benjamin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KJM, Chen Q, Jaffe AE, et al. Analysis of the caudate nucleus transcriptome in individuals with schizophrenia highlights effects of antipsychotics and new risk genes.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2022; 27: 1559‒1568.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85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A2B0-6CE5-55EE-624C-10BDABC67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03A2A4-0F2A-88F5-7215-E98B67D4B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square">
            <a:normAutofit/>
          </a:bodyPr>
          <a:lstStyle/>
          <a:p>
            <a:r>
              <a:rPr lang="en-US" dirty="0"/>
              <a:t>Schizophrenia – </a:t>
            </a:r>
            <a:r>
              <a:rPr lang="en-US" dirty="0" err="1"/>
              <a:t>Aetiology</a:t>
            </a:r>
            <a:r>
              <a:rPr lang="en-US" dirty="0"/>
              <a:t> and neurobiology 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CC812F-ED2E-27E6-288B-E1760C64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2000"/>
              <a:t>Genetic risk for schizophrenia converges on specific biological pathways</a:t>
            </a:r>
            <a:endParaRPr lang="en-GB" sz="20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EFAA7D-7A33-468A-01CA-C3E840A26E5C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513041"/>
            <a:ext cx="5982564" cy="4415215"/>
          </a:xfrm>
        </p:spPr>
        <p:txBody>
          <a:bodyPr/>
          <a:lstStyle/>
          <a:p>
            <a:pPr marL="723900" indent="-457200"/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/>
              <a:t>nalyses integrating GWAS and CNV data indicate that many schizophrenia</a:t>
            </a:r>
            <a:r>
              <a:rPr lang="en-US" b="1" dirty="0"/>
              <a:t> risk variants converge on specific biological pathways</a:t>
            </a:r>
            <a:r>
              <a:rPr lang="en-US" baseline="30000" dirty="0"/>
              <a:t>1,2</a:t>
            </a:r>
          </a:p>
          <a:p>
            <a:pPr marL="723900" indent="-457200"/>
            <a:r>
              <a:rPr lang="en-US" dirty="0"/>
              <a:t>Strong evidence implicates pathways involved in </a:t>
            </a:r>
            <a:r>
              <a:rPr lang="en-US" b="1" dirty="0"/>
              <a:t>synaptic transmission </a:t>
            </a:r>
            <a:r>
              <a:rPr lang="en-US" dirty="0"/>
              <a:t>and </a:t>
            </a:r>
            <a:r>
              <a:rPr lang="en-US" b="1" dirty="0"/>
              <a:t>neuronal connectivity</a:t>
            </a:r>
            <a:r>
              <a:rPr lang="en-US" dirty="0"/>
              <a:t>, consistent with neurodevelopmental models of schizophrenia</a:t>
            </a:r>
            <a:r>
              <a:rPr lang="en-US" baseline="30000" dirty="0"/>
              <a:t>1,2</a:t>
            </a:r>
          </a:p>
          <a:p>
            <a:pPr marL="723900" indent="-457200"/>
            <a:r>
              <a:rPr lang="en-US" dirty="0"/>
              <a:t>Genetic findings also highlight </a:t>
            </a:r>
            <a:r>
              <a:rPr lang="en-US" b="1" dirty="0"/>
              <a:t>immune-related mechanisms</a:t>
            </a:r>
            <a:r>
              <a:rPr lang="en-US" dirty="0"/>
              <a:t>, particularly variation in the major histocompatibility complex system, which may influence synaptic pruning</a:t>
            </a:r>
            <a:r>
              <a:rPr lang="en-US" baseline="30000" dirty="0"/>
              <a:t>3</a:t>
            </a:r>
          </a:p>
          <a:p>
            <a:pPr marL="723900" indent="-457200"/>
            <a:r>
              <a:rPr lang="en-US" dirty="0"/>
              <a:t>Additional pathways implicated include </a:t>
            </a:r>
            <a:r>
              <a:rPr lang="en-US" b="1" dirty="0"/>
              <a:t>glutamatergic and GABA neurotransmission</a:t>
            </a:r>
            <a:r>
              <a:rPr lang="en-US" dirty="0"/>
              <a:t>,</a:t>
            </a:r>
            <a:r>
              <a:rPr lang="en-US" baseline="30000" dirty="0"/>
              <a:t>4</a:t>
            </a:r>
            <a:r>
              <a:rPr lang="en-US" dirty="0"/>
              <a:t> as well as </a:t>
            </a:r>
            <a:r>
              <a:rPr lang="en-US" b="1" dirty="0"/>
              <a:t>dopaminergic signalling</a:t>
            </a:r>
            <a:r>
              <a:rPr lang="en-US" baseline="30000" dirty="0"/>
              <a:t>5</a:t>
            </a:r>
            <a:endParaRPr lang="en-GB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3F91B-8D80-EBD2-8998-92ACCEB93A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r>
              <a:rPr lang="da-DK"/>
              <a:t>CNV=copy number variant; GABA=gamma-aminobutyric acid; GWAS=genome-wide association studies</a:t>
            </a:r>
          </a:p>
          <a:p>
            <a:r>
              <a:rPr lang="da-DK"/>
              <a:t>1. Rosato et al. Mol Psychiatry 2021;26:784‒799; 2. Sullivan et al. Nat Rev Neurosci 2024;25:611‒624; 3. Sekar et al. Nature 2016;530:177‒83;</a:t>
            </a:r>
            <a:br>
              <a:rPr lang="da-DK"/>
            </a:br>
            <a:r>
              <a:rPr lang="da-DK"/>
              <a:t>4. Trubetskoy et al. Nature 2022;604:502‒508; 5. </a:t>
            </a:r>
            <a:r>
              <a:rPr lang="fr-FR"/>
              <a:t>Benjamin et al. Nat </a:t>
            </a:r>
            <a:r>
              <a:rPr lang="fr-FR" err="1"/>
              <a:t>Neurosci</a:t>
            </a:r>
            <a:r>
              <a:rPr lang="fr-FR"/>
              <a:t> 2022;27:1559‒1568</a:t>
            </a:r>
            <a:endParaRPr lang="da-DK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FFC51-ADB8-4BFC-4027-2DD3F694F793}"/>
              </a:ext>
            </a:extLst>
          </p:cNvPr>
          <p:cNvSpPr txBox="1"/>
          <p:nvPr/>
        </p:nvSpPr>
        <p:spPr>
          <a:xfrm>
            <a:off x="6768662" y="1403510"/>
            <a:ext cx="4544730" cy="619200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600" b="1">
                <a:solidFill>
                  <a:srgbClr val="3F1A01"/>
                </a:solidFill>
              </a:rPr>
              <a:t>Convergence of genetic variants on biological pathways</a:t>
            </a:r>
            <a:r>
              <a:rPr lang="en-US" sz="1600" b="1" baseline="30000">
                <a:solidFill>
                  <a:srgbClr val="3F1A01"/>
                </a:solidFill>
              </a:rPr>
              <a:t>2</a:t>
            </a:r>
            <a:endParaRPr lang="en-GB" sz="1400" b="1" baseline="30000">
              <a:solidFill>
                <a:srgbClr val="3F1A0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1CD747-4C4F-F7DB-36C9-77EE1AA155A5}"/>
              </a:ext>
            </a:extLst>
          </p:cNvPr>
          <p:cNvCxnSpPr>
            <a:cxnSpLocks/>
          </p:cNvCxnSpPr>
          <p:nvPr/>
        </p:nvCxnSpPr>
        <p:spPr>
          <a:xfrm>
            <a:off x="821532" y="2131222"/>
            <a:ext cx="0" cy="2829161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E4CE3315-448A-FDA3-BD2F-6EA977E4957A}"/>
              </a:ext>
            </a:extLst>
          </p:cNvPr>
          <p:cNvSpPr/>
          <p:nvPr/>
        </p:nvSpPr>
        <p:spPr>
          <a:xfrm>
            <a:off x="482600" y="4709012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6D32304-785A-4DE7-D38D-83346D62CF33}"/>
              </a:ext>
            </a:extLst>
          </p:cNvPr>
          <p:cNvSpPr/>
          <p:nvPr/>
        </p:nvSpPr>
        <p:spPr>
          <a:xfrm>
            <a:off x="482600" y="3502438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6A7E227-2B50-4420-F72A-E6AB15E153F8}"/>
              </a:ext>
            </a:extLst>
          </p:cNvPr>
          <p:cNvSpPr/>
          <p:nvPr/>
        </p:nvSpPr>
        <p:spPr>
          <a:xfrm>
            <a:off x="482600" y="2432002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5801625-BF21-4821-E761-1B16C1C39718}"/>
              </a:ext>
            </a:extLst>
          </p:cNvPr>
          <p:cNvSpPr/>
          <p:nvPr/>
        </p:nvSpPr>
        <p:spPr>
          <a:xfrm>
            <a:off x="482600" y="1453358"/>
            <a:ext cx="677864" cy="6778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 descr="DNA">
            <a:extLst>
              <a:ext uri="{FF2B5EF4-FFF2-40B4-BE49-F238E27FC236}">
                <a16:creationId xmlns:a16="http://schemas.microsoft.com/office/drawing/2014/main" id="{5F7BE8B2-282D-60B5-7634-63870104D3D3}"/>
              </a:ext>
            </a:extLst>
          </p:cNvPr>
          <p:cNvSpPr/>
          <p:nvPr/>
        </p:nvSpPr>
        <p:spPr>
          <a:xfrm>
            <a:off x="573867" y="1521983"/>
            <a:ext cx="495331" cy="49484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18" descr="Acquisition with solid fill">
            <a:extLst>
              <a:ext uri="{FF2B5EF4-FFF2-40B4-BE49-F238E27FC236}">
                <a16:creationId xmlns:a16="http://schemas.microsoft.com/office/drawing/2014/main" id="{1C5A0268-15E8-BD2A-7470-B1AC3A9384E3}"/>
              </a:ext>
            </a:extLst>
          </p:cNvPr>
          <p:cNvSpPr/>
          <p:nvPr/>
        </p:nvSpPr>
        <p:spPr>
          <a:xfrm>
            <a:off x="518495" y="4777829"/>
            <a:ext cx="606075" cy="568258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29" name="Graphic 28" descr="Immunity with solid fill">
            <a:extLst>
              <a:ext uri="{FF2B5EF4-FFF2-40B4-BE49-F238E27FC236}">
                <a16:creationId xmlns:a16="http://schemas.microsoft.com/office/drawing/2014/main" id="{000F4AE5-D9D2-7A0E-713F-8ACCA22D78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170" y="3602983"/>
            <a:ext cx="472724" cy="472724"/>
          </a:xfrm>
          <a:prstGeom prst="rect">
            <a:avLst/>
          </a:prstGeom>
        </p:spPr>
      </p:pic>
      <p:pic>
        <p:nvPicPr>
          <p:cNvPr id="4" name="Graphic 3" descr="Nerve outline">
            <a:extLst>
              <a:ext uri="{FF2B5EF4-FFF2-40B4-BE49-F238E27FC236}">
                <a16:creationId xmlns:a16="http://schemas.microsoft.com/office/drawing/2014/main" id="{58BEDBEC-5CC0-85B5-E67D-7695C79552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40158">
            <a:off x="580043" y="2518324"/>
            <a:ext cx="482978" cy="4829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AE06D01-6F6F-7ECB-F693-F6B728543415}"/>
              </a:ext>
            </a:extLst>
          </p:cNvPr>
          <p:cNvSpPr txBox="1"/>
          <p:nvPr/>
        </p:nvSpPr>
        <p:spPr>
          <a:xfrm>
            <a:off x="7220169" y="2002513"/>
            <a:ext cx="3553097" cy="313696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400" b="1">
                <a:solidFill>
                  <a:srgbClr val="3F1A01"/>
                </a:solidFill>
              </a:rPr>
              <a:t>Genetic variants</a:t>
            </a:r>
            <a:endParaRPr lang="en-GB" sz="1200" b="1" baseline="30000">
              <a:solidFill>
                <a:srgbClr val="3F1A0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FACE7D-6EEF-AB6F-4B20-FB1FB01F8C44}"/>
              </a:ext>
            </a:extLst>
          </p:cNvPr>
          <p:cNvCxnSpPr>
            <a:cxnSpLocks/>
          </p:cNvCxnSpPr>
          <p:nvPr/>
        </p:nvCxnSpPr>
        <p:spPr>
          <a:xfrm>
            <a:off x="8996717" y="2778735"/>
            <a:ext cx="0" cy="274053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3A34260-81E4-231D-8C75-42E089808D22}"/>
              </a:ext>
            </a:extLst>
          </p:cNvPr>
          <p:cNvSpPr txBox="1"/>
          <p:nvPr/>
        </p:nvSpPr>
        <p:spPr>
          <a:xfrm>
            <a:off x="7220169" y="3006606"/>
            <a:ext cx="3553097" cy="472664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400" b="1">
                <a:solidFill>
                  <a:srgbClr val="3F1A01"/>
                </a:solidFill>
              </a:rPr>
              <a:t>Convergence of molecular and </a:t>
            </a:r>
            <a:br>
              <a:rPr lang="en-US" sz="1400" b="1">
                <a:solidFill>
                  <a:srgbClr val="3F1A01"/>
                </a:solidFill>
              </a:rPr>
            </a:br>
            <a:r>
              <a:rPr lang="en-US" sz="1400" b="1">
                <a:solidFill>
                  <a:srgbClr val="3F1A01"/>
                </a:solidFill>
              </a:rPr>
              <a:t>cellular interactions </a:t>
            </a:r>
            <a:endParaRPr lang="en-GB" sz="1200" b="1" baseline="30000">
              <a:solidFill>
                <a:srgbClr val="3F1A0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E1FE03-98D4-23F4-3C4A-CF0BBF5F9D55}"/>
              </a:ext>
            </a:extLst>
          </p:cNvPr>
          <p:cNvSpPr txBox="1"/>
          <p:nvPr/>
        </p:nvSpPr>
        <p:spPr>
          <a:xfrm>
            <a:off x="7220169" y="5850052"/>
            <a:ext cx="3553097" cy="313696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400" b="1">
                <a:solidFill>
                  <a:srgbClr val="3F1A01"/>
                </a:solidFill>
              </a:rPr>
              <a:t>Altered brain structure and function</a:t>
            </a:r>
            <a:endParaRPr lang="en-GB" sz="1200" b="1" baseline="30000">
              <a:solidFill>
                <a:srgbClr val="3F1A0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B49CBBC-718E-3365-A03E-C1BD66C2F02C}"/>
              </a:ext>
            </a:extLst>
          </p:cNvPr>
          <p:cNvGrpSpPr/>
          <p:nvPr/>
        </p:nvGrpSpPr>
        <p:grpSpPr>
          <a:xfrm>
            <a:off x="7958621" y="2261323"/>
            <a:ext cx="2030472" cy="636377"/>
            <a:chOff x="8028810" y="2282427"/>
            <a:chExt cx="2030472" cy="63637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16538DD-51D9-4244-7B40-C248B27628FE}"/>
                </a:ext>
              </a:extLst>
            </p:cNvPr>
            <p:cNvSpPr/>
            <p:nvPr/>
          </p:nvSpPr>
          <p:spPr>
            <a:xfrm>
              <a:off x="8028810" y="2328747"/>
              <a:ext cx="249036" cy="2490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71B183F-C39A-B77D-12B2-00BDBC3202E3}"/>
                </a:ext>
              </a:extLst>
            </p:cNvPr>
            <p:cNvSpPr/>
            <p:nvPr/>
          </p:nvSpPr>
          <p:spPr>
            <a:xfrm>
              <a:off x="8572006" y="2337062"/>
              <a:ext cx="249036" cy="24903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A216722-9361-5429-CBC7-4D2CFBFC3BB9}"/>
                </a:ext>
              </a:extLst>
            </p:cNvPr>
            <p:cNvSpPr/>
            <p:nvPr/>
          </p:nvSpPr>
          <p:spPr>
            <a:xfrm>
              <a:off x="9194392" y="2368149"/>
              <a:ext cx="249036" cy="24903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DAB2AC-9CEF-7C31-3527-6E7CA26BBA0F}"/>
                </a:ext>
              </a:extLst>
            </p:cNvPr>
            <p:cNvSpPr/>
            <p:nvPr/>
          </p:nvSpPr>
          <p:spPr>
            <a:xfrm>
              <a:off x="8821644" y="2571112"/>
              <a:ext cx="249036" cy="2490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A2BA1EF-F8CE-E5CB-8192-C84C6A81AB6A}"/>
                </a:ext>
              </a:extLst>
            </p:cNvPr>
            <p:cNvSpPr/>
            <p:nvPr/>
          </p:nvSpPr>
          <p:spPr>
            <a:xfrm>
              <a:off x="9182569" y="2669768"/>
              <a:ext cx="249036" cy="2490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7729566-0C69-6C01-A78F-502C2E5D0622}"/>
                </a:ext>
              </a:extLst>
            </p:cNvPr>
            <p:cNvSpPr/>
            <p:nvPr/>
          </p:nvSpPr>
          <p:spPr>
            <a:xfrm>
              <a:off x="8532335" y="2656465"/>
              <a:ext cx="249036" cy="2490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D7FF745-A5A1-4899-AFC4-8363E749746B}"/>
                </a:ext>
              </a:extLst>
            </p:cNvPr>
            <p:cNvSpPr/>
            <p:nvPr/>
          </p:nvSpPr>
          <p:spPr>
            <a:xfrm>
              <a:off x="8302859" y="2464533"/>
              <a:ext cx="249036" cy="2490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A809B7A-374C-39C3-A093-89DE0B2B8D8D}"/>
                </a:ext>
              </a:extLst>
            </p:cNvPr>
            <p:cNvSpPr/>
            <p:nvPr/>
          </p:nvSpPr>
          <p:spPr>
            <a:xfrm>
              <a:off x="8092480" y="2664263"/>
              <a:ext cx="249036" cy="24903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6C44AC-6F55-B95F-D1A2-C55B53479360}"/>
                </a:ext>
              </a:extLst>
            </p:cNvPr>
            <p:cNvSpPr/>
            <p:nvPr/>
          </p:nvSpPr>
          <p:spPr>
            <a:xfrm>
              <a:off x="8874031" y="2282427"/>
              <a:ext cx="249036" cy="2490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2A8FFBE-448D-CB55-AB1C-4AC41A9F1D0C}"/>
                </a:ext>
              </a:extLst>
            </p:cNvPr>
            <p:cNvSpPr/>
            <p:nvPr/>
          </p:nvSpPr>
          <p:spPr>
            <a:xfrm>
              <a:off x="9485972" y="2656465"/>
              <a:ext cx="249036" cy="2490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47C0B22-2A47-FE8E-03F8-DC3A2325F521}"/>
                </a:ext>
              </a:extLst>
            </p:cNvPr>
            <p:cNvSpPr/>
            <p:nvPr/>
          </p:nvSpPr>
          <p:spPr>
            <a:xfrm>
              <a:off x="9556855" y="2392064"/>
              <a:ext cx="249036" cy="2490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59FD03F-6457-756A-DFB8-D670AF04E03B}"/>
                </a:ext>
              </a:extLst>
            </p:cNvPr>
            <p:cNvSpPr/>
            <p:nvPr/>
          </p:nvSpPr>
          <p:spPr>
            <a:xfrm>
              <a:off x="9810246" y="2653171"/>
              <a:ext cx="249036" cy="24903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53928D10-B98F-7ED6-58BD-8A95DD217561}"/>
              </a:ext>
            </a:extLst>
          </p:cNvPr>
          <p:cNvSpPr/>
          <p:nvPr/>
        </p:nvSpPr>
        <p:spPr>
          <a:xfrm rot="5400000">
            <a:off x="8951191" y="4828174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FF369A8-8D8A-E3C1-B47A-E6EE94C97B5E}"/>
              </a:ext>
            </a:extLst>
          </p:cNvPr>
          <p:cNvSpPr/>
          <p:nvPr/>
        </p:nvSpPr>
        <p:spPr>
          <a:xfrm rot="5400000">
            <a:off x="9432792" y="4828174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24F46DB-7E99-83FB-0271-EFAA46CC12C9}"/>
              </a:ext>
            </a:extLst>
          </p:cNvPr>
          <p:cNvSpPr/>
          <p:nvPr/>
        </p:nvSpPr>
        <p:spPr>
          <a:xfrm rot="5400000">
            <a:off x="7987989" y="4828174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B90CDA2-FBE9-116C-0B34-95A5EEBB8938}"/>
              </a:ext>
            </a:extLst>
          </p:cNvPr>
          <p:cNvSpPr/>
          <p:nvPr/>
        </p:nvSpPr>
        <p:spPr>
          <a:xfrm rot="5400000">
            <a:off x="8951191" y="4092995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73C75A5-7105-95B5-5ED0-B2BD04D22525}"/>
              </a:ext>
            </a:extLst>
          </p:cNvPr>
          <p:cNvSpPr/>
          <p:nvPr/>
        </p:nvSpPr>
        <p:spPr>
          <a:xfrm rot="5400000">
            <a:off x="9432792" y="4092995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72892B9-6BED-6506-3602-81B3B16A097D}"/>
              </a:ext>
            </a:extLst>
          </p:cNvPr>
          <p:cNvSpPr/>
          <p:nvPr/>
        </p:nvSpPr>
        <p:spPr>
          <a:xfrm rot="5400000">
            <a:off x="7987989" y="4092995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18CBB22-FE21-BA7D-6D53-CBFC5A431905}"/>
              </a:ext>
            </a:extLst>
          </p:cNvPr>
          <p:cNvSpPr/>
          <p:nvPr/>
        </p:nvSpPr>
        <p:spPr>
          <a:xfrm rot="5400000">
            <a:off x="9406565" y="4451586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F92F792-C8E8-AD41-40CD-406294318E09}"/>
              </a:ext>
            </a:extLst>
          </p:cNvPr>
          <p:cNvSpPr/>
          <p:nvPr/>
        </p:nvSpPr>
        <p:spPr>
          <a:xfrm rot="5400000">
            <a:off x="8250701" y="4451586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9411E8C-E1AE-803C-D794-A82064A36A97}"/>
              </a:ext>
            </a:extLst>
          </p:cNvPr>
          <p:cNvCxnSpPr>
            <a:cxnSpLocks/>
            <a:endCxn id="73" idx="5"/>
          </p:cNvCxnSpPr>
          <p:nvPr/>
        </p:nvCxnSpPr>
        <p:spPr>
          <a:xfrm flipV="1">
            <a:off x="8037103" y="5040740"/>
            <a:ext cx="1432159" cy="32357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4D1F149-1829-3E05-A210-C77DCD0FCCA9}"/>
              </a:ext>
            </a:extLst>
          </p:cNvPr>
          <p:cNvCxnSpPr>
            <a:cxnSpLocks/>
          </p:cNvCxnSpPr>
          <p:nvPr/>
        </p:nvCxnSpPr>
        <p:spPr>
          <a:xfrm flipV="1">
            <a:off x="7916227" y="4985448"/>
            <a:ext cx="147104" cy="38075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597207C-E326-984F-823A-9F320CFB8FF9}"/>
              </a:ext>
            </a:extLst>
          </p:cNvPr>
          <p:cNvCxnSpPr>
            <a:cxnSpLocks/>
          </p:cNvCxnSpPr>
          <p:nvPr/>
        </p:nvCxnSpPr>
        <p:spPr>
          <a:xfrm flipH="1" flipV="1">
            <a:off x="8130816" y="5024772"/>
            <a:ext cx="152201" cy="326710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B96995A8-6CC3-8B4C-8764-4784FC7D1467}"/>
              </a:ext>
            </a:extLst>
          </p:cNvPr>
          <p:cNvCxnSpPr>
            <a:cxnSpLocks/>
            <a:stCxn id="67" idx="3"/>
            <a:endCxn id="79" idx="7"/>
          </p:cNvCxnSpPr>
          <p:nvPr/>
        </p:nvCxnSpPr>
        <p:spPr>
          <a:xfrm flipH="1" flipV="1">
            <a:off x="8200555" y="5040740"/>
            <a:ext cx="421630" cy="29064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E3A732A-26B3-698C-FD56-8938104FBD94}"/>
              </a:ext>
            </a:extLst>
          </p:cNvPr>
          <p:cNvCxnSpPr>
            <a:cxnSpLocks/>
            <a:endCxn id="79" idx="7"/>
          </p:cNvCxnSpPr>
          <p:nvPr/>
        </p:nvCxnSpPr>
        <p:spPr>
          <a:xfrm flipH="1" flipV="1">
            <a:off x="8200555" y="5040740"/>
            <a:ext cx="1000742" cy="31074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98ECE5F-E27C-97FE-CBB0-2A9BA6CD7C50}"/>
              </a:ext>
            </a:extLst>
          </p:cNvPr>
          <p:cNvCxnSpPr>
            <a:cxnSpLocks/>
            <a:stCxn id="70" idx="3"/>
          </p:cNvCxnSpPr>
          <p:nvPr/>
        </p:nvCxnSpPr>
        <p:spPr>
          <a:xfrm flipH="1" flipV="1">
            <a:off x="8000458" y="4937448"/>
            <a:ext cx="1399363" cy="393938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C5E3BC2-04EB-9E72-9F89-E81D3030A3CD}"/>
              </a:ext>
            </a:extLst>
          </p:cNvPr>
          <p:cNvCxnSpPr>
            <a:cxnSpLocks/>
            <a:stCxn id="66" idx="2"/>
            <a:endCxn id="72" idx="4"/>
          </p:cNvCxnSpPr>
          <p:nvPr/>
        </p:nvCxnSpPr>
        <p:spPr>
          <a:xfrm flipV="1">
            <a:off x="8321415" y="4952692"/>
            <a:ext cx="629776" cy="34222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Oval 115">
            <a:extLst>
              <a:ext uri="{FF2B5EF4-FFF2-40B4-BE49-F238E27FC236}">
                <a16:creationId xmlns:a16="http://schemas.microsoft.com/office/drawing/2014/main" id="{24EEAD21-6D9F-09D1-1C0C-1660B8B3D6D3}"/>
              </a:ext>
            </a:extLst>
          </p:cNvPr>
          <p:cNvSpPr/>
          <p:nvPr/>
        </p:nvSpPr>
        <p:spPr>
          <a:xfrm rot="5400000">
            <a:off x="8469590" y="4828174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961EB553-5394-0876-4A8E-701A4AE4E9FD}"/>
              </a:ext>
            </a:extLst>
          </p:cNvPr>
          <p:cNvSpPr/>
          <p:nvPr/>
        </p:nvSpPr>
        <p:spPr>
          <a:xfrm rot="5400000">
            <a:off x="8469590" y="4092995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2FF54C9-EB3E-F9BA-38C3-EE95895983A0}"/>
              </a:ext>
            </a:extLst>
          </p:cNvPr>
          <p:cNvCxnSpPr>
            <a:cxnSpLocks/>
          </p:cNvCxnSpPr>
          <p:nvPr/>
        </p:nvCxnSpPr>
        <p:spPr>
          <a:xfrm flipV="1">
            <a:off x="8319000" y="4969998"/>
            <a:ext cx="219530" cy="32935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D45F09F6-5EAE-EB17-784B-A8DC1CE48C63}"/>
              </a:ext>
            </a:extLst>
          </p:cNvPr>
          <p:cNvCxnSpPr>
            <a:cxnSpLocks/>
          </p:cNvCxnSpPr>
          <p:nvPr/>
        </p:nvCxnSpPr>
        <p:spPr>
          <a:xfrm flipH="1" flipV="1">
            <a:off x="8601227" y="5022189"/>
            <a:ext cx="98659" cy="29297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ED8DB038-6DAF-2DFC-3109-0E785D621EBE}"/>
              </a:ext>
            </a:extLst>
          </p:cNvPr>
          <p:cNvCxnSpPr>
            <a:cxnSpLocks/>
          </p:cNvCxnSpPr>
          <p:nvPr/>
        </p:nvCxnSpPr>
        <p:spPr>
          <a:xfrm flipH="1" flipV="1">
            <a:off x="8633330" y="5035447"/>
            <a:ext cx="463297" cy="295939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AFFB27A-3118-0EED-92D8-438E7EFF1C56}"/>
              </a:ext>
            </a:extLst>
          </p:cNvPr>
          <p:cNvCxnSpPr>
            <a:cxnSpLocks/>
          </p:cNvCxnSpPr>
          <p:nvPr/>
        </p:nvCxnSpPr>
        <p:spPr>
          <a:xfrm flipH="1" flipV="1">
            <a:off x="8714268" y="4956723"/>
            <a:ext cx="814808" cy="409679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5A7D082C-F789-F588-A531-7045830DC9D9}"/>
              </a:ext>
            </a:extLst>
          </p:cNvPr>
          <p:cNvCxnSpPr>
            <a:cxnSpLocks/>
            <a:stCxn id="111" idx="3"/>
          </p:cNvCxnSpPr>
          <p:nvPr/>
        </p:nvCxnSpPr>
        <p:spPr>
          <a:xfrm flipH="1" flipV="1">
            <a:off x="8656399" y="4930694"/>
            <a:ext cx="1113966" cy="39837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702A37D3-B911-905F-0CBF-E4B4DC5B98F4}"/>
              </a:ext>
            </a:extLst>
          </p:cNvPr>
          <p:cNvCxnSpPr>
            <a:cxnSpLocks/>
            <a:endCxn id="72" idx="5"/>
          </p:cNvCxnSpPr>
          <p:nvPr/>
        </p:nvCxnSpPr>
        <p:spPr>
          <a:xfrm flipV="1">
            <a:off x="8766307" y="5040740"/>
            <a:ext cx="221354" cy="28912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3FE11E2C-FFC2-A644-C22D-063C41CCAEED}"/>
              </a:ext>
            </a:extLst>
          </p:cNvPr>
          <p:cNvCxnSpPr>
            <a:cxnSpLocks/>
          </p:cNvCxnSpPr>
          <p:nvPr/>
        </p:nvCxnSpPr>
        <p:spPr>
          <a:xfrm flipV="1">
            <a:off x="9081462" y="4947399"/>
            <a:ext cx="426198" cy="38398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DD27D8D-09A6-AB77-2E2B-F3B1E5B5CA65}"/>
              </a:ext>
            </a:extLst>
          </p:cNvPr>
          <p:cNvCxnSpPr>
            <a:cxnSpLocks/>
          </p:cNvCxnSpPr>
          <p:nvPr/>
        </p:nvCxnSpPr>
        <p:spPr>
          <a:xfrm flipH="1" flipV="1">
            <a:off x="9106884" y="4955999"/>
            <a:ext cx="742184" cy="35803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35EB882F-ACC8-5258-A59B-09503505EB3A}"/>
              </a:ext>
            </a:extLst>
          </p:cNvPr>
          <p:cNvCxnSpPr>
            <a:cxnSpLocks/>
          </p:cNvCxnSpPr>
          <p:nvPr/>
        </p:nvCxnSpPr>
        <p:spPr>
          <a:xfrm flipV="1">
            <a:off x="9454957" y="5018433"/>
            <a:ext cx="78846" cy="333049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5935FCB-AF8A-4DD1-9F21-65547ECDEDF1}"/>
              </a:ext>
            </a:extLst>
          </p:cNvPr>
          <p:cNvCxnSpPr>
            <a:cxnSpLocks/>
          </p:cNvCxnSpPr>
          <p:nvPr/>
        </p:nvCxnSpPr>
        <p:spPr>
          <a:xfrm>
            <a:off x="9624787" y="4996640"/>
            <a:ext cx="249703" cy="324443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EEF60AB3-A17A-562D-9B4F-F5BC7793B74B}"/>
              </a:ext>
            </a:extLst>
          </p:cNvPr>
          <p:cNvCxnSpPr>
            <a:cxnSpLocks/>
            <a:endCxn id="63" idx="3"/>
          </p:cNvCxnSpPr>
          <p:nvPr/>
        </p:nvCxnSpPr>
        <p:spPr>
          <a:xfrm flipV="1">
            <a:off x="7994071" y="3870676"/>
            <a:ext cx="1403427" cy="359710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08AC418F-341C-4368-637E-37EEE1684355}"/>
              </a:ext>
            </a:extLst>
          </p:cNvPr>
          <p:cNvCxnSpPr>
            <a:cxnSpLocks/>
            <a:stCxn id="83" idx="3"/>
          </p:cNvCxnSpPr>
          <p:nvPr/>
        </p:nvCxnSpPr>
        <p:spPr>
          <a:xfrm flipH="1" flipV="1">
            <a:off x="8021136" y="3850803"/>
            <a:ext cx="3323" cy="27866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E41A77A-7505-B2D4-1DA8-8623F254E09C}"/>
              </a:ext>
            </a:extLst>
          </p:cNvPr>
          <p:cNvCxnSpPr>
            <a:cxnSpLocks/>
            <a:endCxn id="59" idx="4"/>
          </p:cNvCxnSpPr>
          <p:nvPr/>
        </p:nvCxnSpPr>
        <p:spPr>
          <a:xfrm flipH="1" flipV="1">
            <a:off x="7933239" y="3907146"/>
            <a:ext cx="664866" cy="29031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7D8BFCC1-6904-1FA3-8D8E-16EFBF095300}"/>
              </a:ext>
            </a:extLst>
          </p:cNvPr>
          <p:cNvCxnSpPr>
            <a:cxnSpLocks/>
            <a:stCxn id="80" idx="4"/>
            <a:endCxn id="59" idx="5"/>
          </p:cNvCxnSpPr>
          <p:nvPr/>
        </p:nvCxnSpPr>
        <p:spPr>
          <a:xfrm flipH="1" flipV="1">
            <a:off x="8021287" y="3870676"/>
            <a:ext cx="929904" cy="34683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53941AC-A57A-D01B-F23C-2B221381CF4E}"/>
              </a:ext>
            </a:extLst>
          </p:cNvPr>
          <p:cNvCxnSpPr>
            <a:cxnSpLocks/>
            <a:stCxn id="82" idx="4"/>
          </p:cNvCxnSpPr>
          <p:nvPr/>
        </p:nvCxnSpPr>
        <p:spPr>
          <a:xfrm flipH="1" flipV="1">
            <a:off x="8043490" y="3803522"/>
            <a:ext cx="1389302" cy="413991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C60C452D-A43A-3082-98CE-E22D12221723}"/>
              </a:ext>
            </a:extLst>
          </p:cNvPr>
          <p:cNvCxnSpPr>
            <a:cxnSpLocks/>
          </p:cNvCxnSpPr>
          <p:nvPr/>
        </p:nvCxnSpPr>
        <p:spPr>
          <a:xfrm flipV="1">
            <a:off x="8044921" y="3829419"/>
            <a:ext cx="679286" cy="34751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3A2981C1-1AA5-0766-6DCD-A05FB6011C7D}"/>
              </a:ext>
            </a:extLst>
          </p:cNvPr>
          <p:cNvCxnSpPr>
            <a:cxnSpLocks/>
            <a:stCxn id="83" idx="2"/>
          </p:cNvCxnSpPr>
          <p:nvPr/>
        </p:nvCxnSpPr>
        <p:spPr>
          <a:xfrm flipV="1">
            <a:off x="8112507" y="3825593"/>
            <a:ext cx="148491" cy="26740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7CAB58A-F89D-828B-E251-BBDECAF17D03}"/>
              </a:ext>
            </a:extLst>
          </p:cNvPr>
          <p:cNvCxnSpPr>
            <a:cxnSpLocks/>
            <a:stCxn id="80" idx="1"/>
            <a:endCxn id="110" idx="3"/>
          </p:cNvCxnSpPr>
          <p:nvPr/>
        </p:nvCxnSpPr>
        <p:spPr>
          <a:xfrm flipV="1">
            <a:off x="9163757" y="3870676"/>
            <a:ext cx="623270" cy="258789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9EB96743-B653-E781-2C4F-3AE5809AD63C}"/>
              </a:ext>
            </a:extLst>
          </p:cNvPr>
          <p:cNvCxnSpPr>
            <a:cxnSpLocks/>
            <a:endCxn id="57" idx="4"/>
          </p:cNvCxnSpPr>
          <p:nvPr/>
        </p:nvCxnSpPr>
        <p:spPr>
          <a:xfrm flipH="1" flipV="1">
            <a:off x="8709714" y="3907146"/>
            <a:ext cx="386913" cy="29031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78D91D9-76E2-DDC8-0B5E-81C72C1F8B7D}"/>
              </a:ext>
            </a:extLst>
          </p:cNvPr>
          <p:cNvCxnSpPr>
            <a:cxnSpLocks/>
          </p:cNvCxnSpPr>
          <p:nvPr/>
        </p:nvCxnSpPr>
        <p:spPr>
          <a:xfrm flipH="1" flipV="1">
            <a:off x="8673061" y="3854182"/>
            <a:ext cx="879821" cy="343278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84D10036-B788-5961-EDE1-FC90F7C724B9}"/>
              </a:ext>
            </a:extLst>
          </p:cNvPr>
          <p:cNvCxnSpPr>
            <a:cxnSpLocks/>
          </p:cNvCxnSpPr>
          <p:nvPr/>
        </p:nvCxnSpPr>
        <p:spPr>
          <a:xfrm flipV="1">
            <a:off x="8658426" y="3837366"/>
            <a:ext cx="426198" cy="38398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278AC622-30A7-A95B-6178-522579F6AF9C}"/>
              </a:ext>
            </a:extLst>
          </p:cNvPr>
          <p:cNvCxnSpPr>
            <a:cxnSpLocks/>
          </p:cNvCxnSpPr>
          <p:nvPr/>
        </p:nvCxnSpPr>
        <p:spPr>
          <a:xfrm flipV="1">
            <a:off x="9081462" y="3813473"/>
            <a:ext cx="426198" cy="38398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AE6776DC-4340-D169-2EE4-D058ECCC0274}"/>
              </a:ext>
            </a:extLst>
          </p:cNvPr>
          <p:cNvCxnSpPr>
            <a:cxnSpLocks/>
          </p:cNvCxnSpPr>
          <p:nvPr/>
        </p:nvCxnSpPr>
        <p:spPr>
          <a:xfrm flipV="1">
            <a:off x="9512717" y="3813473"/>
            <a:ext cx="426198" cy="383987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22D446BA-0C0B-F2EC-6A54-7409A8E5968B}"/>
              </a:ext>
            </a:extLst>
          </p:cNvPr>
          <p:cNvCxnSpPr>
            <a:cxnSpLocks/>
            <a:stCxn id="79" idx="2"/>
            <a:endCxn id="85" idx="5"/>
          </p:cNvCxnSpPr>
          <p:nvPr/>
        </p:nvCxnSpPr>
        <p:spPr>
          <a:xfrm flipV="1">
            <a:off x="8112507" y="4664152"/>
            <a:ext cx="174664" cy="16402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914B7B8A-B3DF-38A7-D843-979B6DFA0DDE}"/>
              </a:ext>
            </a:extLst>
          </p:cNvPr>
          <p:cNvSpPr/>
          <p:nvPr/>
        </p:nvSpPr>
        <p:spPr>
          <a:xfrm>
            <a:off x="8197280" y="3658110"/>
            <a:ext cx="249036" cy="2490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B042240-358B-9CC1-DB61-03BCBB4780A8}"/>
              </a:ext>
            </a:extLst>
          </p:cNvPr>
          <p:cNvSpPr/>
          <p:nvPr/>
        </p:nvSpPr>
        <p:spPr>
          <a:xfrm>
            <a:off x="8585196" y="3658110"/>
            <a:ext cx="249036" cy="24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C00447C-930D-F524-1766-DD83E769D3B8}"/>
              </a:ext>
            </a:extLst>
          </p:cNvPr>
          <p:cNvSpPr/>
          <p:nvPr/>
        </p:nvSpPr>
        <p:spPr>
          <a:xfrm>
            <a:off x="7808721" y="3658110"/>
            <a:ext cx="249036" cy="2490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D49E37C-5938-97CE-FB07-B71B93A1E4F6}"/>
              </a:ext>
            </a:extLst>
          </p:cNvPr>
          <p:cNvSpPr/>
          <p:nvPr/>
        </p:nvSpPr>
        <p:spPr>
          <a:xfrm>
            <a:off x="8973112" y="3658110"/>
            <a:ext cx="249036" cy="2490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F7DAF00-8DE6-6B4A-BEAD-36F42B8C8A21}"/>
              </a:ext>
            </a:extLst>
          </p:cNvPr>
          <p:cNvSpPr/>
          <p:nvPr/>
        </p:nvSpPr>
        <p:spPr>
          <a:xfrm>
            <a:off x="9750557" y="3658110"/>
            <a:ext cx="249036" cy="24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639BE2CD-C66B-0953-3267-FC9C47463B78}"/>
              </a:ext>
            </a:extLst>
          </p:cNvPr>
          <p:cNvSpPr/>
          <p:nvPr/>
        </p:nvSpPr>
        <p:spPr>
          <a:xfrm rot="5400000">
            <a:off x="8828633" y="4451586"/>
            <a:ext cx="249036" cy="2490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9E987895-1CAD-E37E-AA31-98FDDD1826E0}"/>
              </a:ext>
            </a:extLst>
          </p:cNvPr>
          <p:cNvCxnSpPr>
            <a:cxnSpLocks/>
            <a:stCxn id="82" idx="2"/>
          </p:cNvCxnSpPr>
          <p:nvPr/>
        </p:nvCxnSpPr>
        <p:spPr>
          <a:xfrm flipH="1" flipV="1">
            <a:off x="9502233" y="3832019"/>
            <a:ext cx="55077" cy="26097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32A4B6FD-782F-889B-03F8-7CA3D1EC4AC5}"/>
              </a:ext>
            </a:extLst>
          </p:cNvPr>
          <p:cNvCxnSpPr>
            <a:cxnSpLocks/>
            <a:stCxn id="83" idx="7"/>
            <a:endCxn id="85" idx="3"/>
          </p:cNvCxnSpPr>
          <p:nvPr/>
        </p:nvCxnSpPr>
        <p:spPr>
          <a:xfrm>
            <a:off x="8200555" y="4305561"/>
            <a:ext cx="86616" cy="182495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92748C23-24CB-DB2D-A4B7-7BF65F710420}"/>
              </a:ext>
            </a:extLst>
          </p:cNvPr>
          <p:cNvCxnSpPr>
            <a:cxnSpLocks/>
            <a:endCxn id="174" idx="3"/>
          </p:cNvCxnSpPr>
          <p:nvPr/>
        </p:nvCxnSpPr>
        <p:spPr>
          <a:xfrm>
            <a:off x="8200555" y="4220867"/>
            <a:ext cx="664548" cy="267189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A80B1F12-2E13-66C1-87D3-EC7712EFF07B}"/>
              </a:ext>
            </a:extLst>
          </p:cNvPr>
          <p:cNvCxnSpPr>
            <a:cxnSpLocks/>
          </p:cNvCxnSpPr>
          <p:nvPr/>
        </p:nvCxnSpPr>
        <p:spPr>
          <a:xfrm flipV="1">
            <a:off x="8445701" y="4255506"/>
            <a:ext cx="95907" cy="243138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CAA53582-2061-DE90-7750-AC6E05270A49}"/>
              </a:ext>
            </a:extLst>
          </p:cNvPr>
          <p:cNvCxnSpPr>
            <a:cxnSpLocks/>
          </p:cNvCxnSpPr>
          <p:nvPr/>
        </p:nvCxnSpPr>
        <p:spPr>
          <a:xfrm>
            <a:off x="8376168" y="4630815"/>
            <a:ext cx="220141" cy="25607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AA7E11E8-7476-27D8-CC39-9A7B527B293D}"/>
              </a:ext>
            </a:extLst>
          </p:cNvPr>
          <p:cNvCxnSpPr>
            <a:cxnSpLocks/>
          </p:cNvCxnSpPr>
          <p:nvPr/>
        </p:nvCxnSpPr>
        <p:spPr>
          <a:xfrm>
            <a:off x="8487145" y="4627528"/>
            <a:ext cx="553790" cy="281990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5AD278E9-4CB7-565C-60FF-0479220BF006}"/>
              </a:ext>
            </a:extLst>
          </p:cNvPr>
          <p:cNvCxnSpPr>
            <a:cxnSpLocks/>
          </p:cNvCxnSpPr>
          <p:nvPr/>
        </p:nvCxnSpPr>
        <p:spPr>
          <a:xfrm>
            <a:off x="8470677" y="4625227"/>
            <a:ext cx="1005995" cy="27171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2E1A20B9-B354-1A01-F786-1F00FC859DD5}"/>
              </a:ext>
            </a:extLst>
          </p:cNvPr>
          <p:cNvCxnSpPr>
            <a:cxnSpLocks/>
          </p:cNvCxnSpPr>
          <p:nvPr/>
        </p:nvCxnSpPr>
        <p:spPr>
          <a:xfrm flipV="1">
            <a:off x="8651287" y="4626668"/>
            <a:ext cx="366317" cy="24057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CF7AF91F-575B-EFB9-92AF-C0AA07FADF7D}"/>
              </a:ext>
            </a:extLst>
          </p:cNvPr>
          <p:cNvCxnSpPr>
            <a:cxnSpLocks/>
            <a:stCxn id="72" idx="2"/>
          </p:cNvCxnSpPr>
          <p:nvPr/>
        </p:nvCxnSpPr>
        <p:spPr>
          <a:xfrm flipH="1" flipV="1">
            <a:off x="8951191" y="4583220"/>
            <a:ext cx="124518" cy="24495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1980363-370D-4747-B6EC-38231D04E3E9}"/>
              </a:ext>
            </a:extLst>
          </p:cNvPr>
          <p:cNvCxnSpPr>
            <a:cxnSpLocks/>
            <a:stCxn id="73" idx="3"/>
          </p:cNvCxnSpPr>
          <p:nvPr/>
        </p:nvCxnSpPr>
        <p:spPr>
          <a:xfrm flipH="1" flipV="1">
            <a:off x="9064266" y="4583542"/>
            <a:ext cx="404996" cy="281102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7B80121A-96DB-8902-AEE0-39475C27DAF2}"/>
              </a:ext>
            </a:extLst>
          </p:cNvPr>
          <p:cNvCxnSpPr>
            <a:cxnSpLocks/>
          </p:cNvCxnSpPr>
          <p:nvPr/>
        </p:nvCxnSpPr>
        <p:spPr>
          <a:xfrm flipV="1">
            <a:off x="9143924" y="4570763"/>
            <a:ext cx="314883" cy="348548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2CF307E1-6A37-AB5D-B994-DB3DBAD737B5}"/>
              </a:ext>
            </a:extLst>
          </p:cNvPr>
          <p:cNvCxnSpPr>
            <a:cxnSpLocks/>
          </p:cNvCxnSpPr>
          <p:nvPr/>
        </p:nvCxnSpPr>
        <p:spPr>
          <a:xfrm flipV="1">
            <a:off x="8197280" y="4629914"/>
            <a:ext cx="709399" cy="236094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05DEDC72-739E-B7C7-6340-5A07A57AA8C7}"/>
              </a:ext>
            </a:extLst>
          </p:cNvPr>
          <p:cNvCxnSpPr>
            <a:cxnSpLocks/>
          </p:cNvCxnSpPr>
          <p:nvPr/>
        </p:nvCxnSpPr>
        <p:spPr>
          <a:xfrm flipV="1">
            <a:off x="8961164" y="4267182"/>
            <a:ext cx="548654" cy="24078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D1053C3A-9D8C-AB1C-8471-473735FEDA2F}"/>
              </a:ext>
            </a:extLst>
          </p:cNvPr>
          <p:cNvCxnSpPr>
            <a:cxnSpLocks/>
            <a:stCxn id="84" idx="3"/>
            <a:endCxn id="80" idx="7"/>
          </p:cNvCxnSpPr>
          <p:nvPr/>
        </p:nvCxnSpPr>
        <p:spPr>
          <a:xfrm flipH="1" flipV="1">
            <a:off x="9163757" y="4305561"/>
            <a:ext cx="279278" cy="182495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AB63ED8-97E3-F792-427D-789114FD7A6D}"/>
              </a:ext>
            </a:extLst>
          </p:cNvPr>
          <p:cNvCxnSpPr>
            <a:cxnSpLocks/>
            <a:stCxn id="174" idx="2"/>
            <a:endCxn id="80" idx="5"/>
          </p:cNvCxnSpPr>
          <p:nvPr/>
        </p:nvCxnSpPr>
        <p:spPr>
          <a:xfrm flipV="1">
            <a:off x="8953151" y="4305561"/>
            <a:ext cx="34510" cy="146025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27B1513F-3BB4-7B03-FB72-10CDA8E2BDCF}"/>
              </a:ext>
            </a:extLst>
          </p:cNvPr>
          <p:cNvCxnSpPr>
            <a:cxnSpLocks/>
            <a:stCxn id="174" idx="3"/>
            <a:endCxn id="117" idx="7"/>
          </p:cNvCxnSpPr>
          <p:nvPr/>
        </p:nvCxnSpPr>
        <p:spPr>
          <a:xfrm flipH="1" flipV="1">
            <a:off x="8682156" y="4305561"/>
            <a:ext cx="182947" cy="182495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9469B539-5D38-4526-5941-793A3E1C130E}"/>
              </a:ext>
            </a:extLst>
          </p:cNvPr>
          <p:cNvCxnSpPr>
            <a:cxnSpLocks/>
            <a:stCxn id="84" idx="3"/>
            <a:endCxn id="117" idx="0"/>
          </p:cNvCxnSpPr>
          <p:nvPr/>
        </p:nvCxnSpPr>
        <p:spPr>
          <a:xfrm flipH="1" flipV="1">
            <a:off x="8718626" y="4217513"/>
            <a:ext cx="724409" cy="270543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ight Brace 250">
            <a:extLst>
              <a:ext uri="{FF2B5EF4-FFF2-40B4-BE49-F238E27FC236}">
                <a16:creationId xmlns:a16="http://schemas.microsoft.com/office/drawing/2014/main" id="{098B444A-5AEF-2CCE-9B4D-D55BA484C63B}"/>
              </a:ext>
            </a:extLst>
          </p:cNvPr>
          <p:cNvSpPr/>
          <p:nvPr/>
        </p:nvSpPr>
        <p:spPr>
          <a:xfrm>
            <a:off x="10134690" y="3691160"/>
            <a:ext cx="45719" cy="29884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77D80BB8-A849-D54D-761E-4F839D7B082B}"/>
              </a:ext>
            </a:extLst>
          </p:cNvPr>
          <p:cNvCxnSpPr>
            <a:cxnSpLocks/>
          </p:cNvCxnSpPr>
          <p:nvPr/>
        </p:nvCxnSpPr>
        <p:spPr>
          <a:xfrm flipV="1">
            <a:off x="9539554" y="4308307"/>
            <a:ext cx="13328" cy="187035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8F76F7C9-CC5F-65F1-701E-57EB060729F1}"/>
              </a:ext>
            </a:extLst>
          </p:cNvPr>
          <p:cNvCxnSpPr>
            <a:cxnSpLocks/>
          </p:cNvCxnSpPr>
          <p:nvPr/>
        </p:nvCxnSpPr>
        <p:spPr>
          <a:xfrm flipH="1" flipV="1">
            <a:off x="9514637" y="4613216"/>
            <a:ext cx="61832" cy="247481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ight Brace 259">
            <a:extLst>
              <a:ext uri="{FF2B5EF4-FFF2-40B4-BE49-F238E27FC236}">
                <a16:creationId xmlns:a16="http://schemas.microsoft.com/office/drawing/2014/main" id="{42B0D47C-0BD5-9B6E-3504-3637631C91EA}"/>
              </a:ext>
            </a:extLst>
          </p:cNvPr>
          <p:cNvSpPr/>
          <p:nvPr/>
        </p:nvSpPr>
        <p:spPr>
          <a:xfrm>
            <a:off x="10134690" y="4459769"/>
            <a:ext cx="45719" cy="29884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Right Brace 260">
            <a:extLst>
              <a:ext uri="{FF2B5EF4-FFF2-40B4-BE49-F238E27FC236}">
                <a16:creationId xmlns:a16="http://schemas.microsoft.com/office/drawing/2014/main" id="{8B8DD3AA-088E-14E7-48E5-F7784C0D4ED8}"/>
              </a:ext>
            </a:extLst>
          </p:cNvPr>
          <p:cNvSpPr/>
          <p:nvPr/>
        </p:nvSpPr>
        <p:spPr>
          <a:xfrm>
            <a:off x="10134690" y="5308373"/>
            <a:ext cx="45719" cy="29884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C2887D46-08D7-C84A-23C0-8C7168179C90}"/>
              </a:ext>
            </a:extLst>
          </p:cNvPr>
          <p:cNvSpPr txBox="1"/>
          <p:nvPr/>
        </p:nvSpPr>
        <p:spPr>
          <a:xfrm>
            <a:off x="10173482" y="4452341"/>
            <a:ext cx="1249200" cy="313696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050" dirty="0">
                <a:solidFill>
                  <a:srgbClr val="3F1A01"/>
                </a:solidFill>
              </a:rPr>
              <a:t>Convergence</a:t>
            </a:r>
            <a:endParaRPr lang="en-GB" sz="1000" baseline="30000" dirty="0">
              <a:solidFill>
                <a:srgbClr val="3F1A01"/>
              </a:solidFill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F198594B-009F-6305-ADDA-4E7E1A217FCE}"/>
              </a:ext>
            </a:extLst>
          </p:cNvPr>
          <p:cNvSpPr txBox="1"/>
          <p:nvPr/>
        </p:nvSpPr>
        <p:spPr>
          <a:xfrm>
            <a:off x="10173482" y="3642516"/>
            <a:ext cx="1249200" cy="396129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050">
                <a:solidFill>
                  <a:srgbClr val="3F1A01"/>
                </a:solidFill>
              </a:rPr>
              <a:t>Input </a:t>
            </a:r>
            <a:br>
              <a:rPr lang="en-US" sz="1050">
                <a:solidFill>
                  <a:srgbClr val="3F1A01"/>
                </a:solidFill>
              </a:rPr>
            </a:br>
            <a:r>
              <a:rPr lang="en-US" sz="1050">
                <a:solidFill>
                  <a:srgbClr val="3F1A01"/>
                </a:solidFill>
              </a:rPr>
              <a:t>(genetic variants)</a:t>
            </a:r>
            <a:endParaRPr lang="en-GB" sz="1000" baseline="30000">
              <a:solidFill>
                <a:srgbClr val="3F1A01"/>
              </a:solidFill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8334080B-F64F-77B1-0D55-C15DB9164CAF}"/>
              </a:ext>
            </a:extLst>
          </p:cNvPr>
          <p:cNvSpPr txBox="1"/>
          <p:nvPr/>
        </p:nvSpPr>
        <p:spPr>
          <a:xfrm>
            <a:off x="10173482" y="5148193"/>
            <a:ext cx="1249200" cy="619200"/>
          </a:xfrm>
          <a:prstGeom prst="roundRect">
            <a:avLst>
              <a:gd name="adj" fmla="val 5384"/>
            </a:avLst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sz="1050">
                <a:solidFill>
                  <a:srgbClr val="3F1A01"/>
                </a:solidFill>
              </a:rPr>
              <a:t>Output </a:t>
            </a:r>
            <a:br>
              <a:rPr lang="en-US" sz="1050">
                <a:solidFill>
                  <a:srgbClr val="3F1A01"/>
                </a:solidFill>
              </a:rPr>
            </a:br>
            <a:r>
              <a:rPr lang="en-US" sz="1050">
                <a:solidFill>
                  <a:srgbClr val="3F1A01"/>
                </a:solidFill>
              </a:rPr>
              <a:t>(brain networks/ </a:t>
            </a:r>
            <a:r>
              <a:rPr lang="en-US" sz="1050" err="1">
                <a:solidFill>
                  <a:srgbClr val="3F1A01"/>
                </a:solidFill>
              </a:rPr>
              <a:t>behaviour</a:t>
            </a:r>
            <a:r>
              <a:rPr lang="en-US" sz="1050">
                <a:solidFill>
                  <a:srgbClr val="3F1A01"/>
                </a:solidFill>
              </a:rPr>
              <a:t>)</a:t>
            </a:r>
            <a:endParaRPr lang="en-GB" sz="1000" baseline="30000">
              <a:solidFill>
                <a:srgbClr val="3F1A0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44FD019-4FF3-C917-DB03-C9DA0C5A4A08}"/>
              </a:ext>
            </a:extLst>
          </p:cNvPr>
          <p:cNvSpPr/>
          <p:nvPr/>
        </p:nvSpPr>
        <p:spPr>
          <a:xfrm>
            <a:off x="9361028" y="3658110"/>
            <a:ext cx="249036" cy="2490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303F5AF-D61E-91CE-0951-C5A4F6910589}"/>
              </a:ext>
            </a:extLst>
          </p:cNvPr>
          <p:cNvSpPr/>
          <p:nvPr/>
        </p:nvSpPr>
        <p:spPr>
          <a:xfrm rot="5400000">
            <a:off x="8987668" y="5297658"/>
            <a:ext cx="249036" cy="24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1A90393-4BF3-3E19-05C7-B33747482890}"/>
              </a:ext>
            </a:extLst>
          </p:cNvPr>
          <p:cNvSpPr/>
          <p:nvPr/>
        </p:nvSpPr>
        <p:spPr>
          <a:xfrm rot="5400000">
            <a:off x="8196897" y="5294916"/>
            <a:ext cx="249036" cy="24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772DF0D9-1D90-ACB8-E328-C0F428757760}"/>
              </a:ext>
            </a:extLst>
          </p:cNvPr>
          <p:cNvCxnSpPr>
            <a:cxnSpLocks/>
          </p:cNvCxnSpPr>
          <p:nvPr/>
        </p:nvCxnSpPr>
        <p:spPr>
          <a:xfrm>
            <a:off x="8996717" y="5600481"/>
            <a:ext cx="0" cy="274053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0FCF9C24-3883-9F33-398B-CA7D42F49368}"/>
              </a:ext>
            </a:extLst>
          </p:cNvPr>
          <p:cNvSpPr/>
          <p:nvPr/>
        </p:nvSpPr>
        <p:spPr>
          <a:xfrm rot="5400000">
            <a:off x="7808721" y="5294916"/>
            <a:ext cx="249036" cy="24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2865E9A-9235-5330-0EC9-2CD59809D39A}"/>
              </a:ext>
            </a:extLst>
          </p:cNvPr>
          <p:cNvSpPr/>
          <p:nvPr/>
        </p:nvSpPr>
        <p:spPr>
          <a:xfrm rot="5400000">
            <a:off x="8585715" y="5294916"/>
            <a:ext cx="249036" cy="24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479E9B5-390C-9CCE-752B-F76A7510F206}"/>
              </a:ext>
            </a:extLst>
          </p:cNvPr>
          <p:cNvSpPr/>
          <p:nvPr/>
        </p:nvSpPr>
        <p:spPr>
          <a:xfrm rot="5400000">
            <a:off x="9363351" y="5294916"/>
            <a:ext cx="249036" cy="24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C46093D-0118-FE8F-640D-454C66C38C11}"/>
              </a:ext>
            </a:extLst>
          </p:cNvPr>
          <p:cNvSpPr/>
          <p:nvPr/>
        </p:nvSpPr>
        <p:spPr>
          <a:xfrm rot="5400000">
            <a:off x="9733895" y="5292600"/>
            <a:ext cx="249036" cy="24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90012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354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Genetic risk for schizophrenia converges on specific biological pathways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18</cp:revision>
  <dcterms:created xsi:type="dcterms:W3CDTF">2026-02-02T13:01:55Z</dcterms:created>
  <dcterms:modified xsi:type="dcterms:W3CDTF">2026-06-17T12:53:00Z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