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9.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0.xml" ContentType="application/vnd.openxmlformats-officedocument.presentationml.tags+xml"/>
  <Override PartName="/ppt/notesSlides/notesSlide14.xml" ContentType="application/vnd.openxmlformats-officedocument.presentationml.notesSlide+xml"/>
  <Override PartName="/ppt/tags/tag11.xml" ContentType="application/vnd.openxmlformats-officedocument.presentationml.tags+xml"/>
  <Override PartName="/ppt/notesSlides/notesSlide15.xml" ContentType="application/vnd.openxmlformats-officedocument.presentationml.notesSlide+xml"/>
  <Override PartName="/ppt/tags/tag12.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2.xml" ContentType="application/vnd.openxmlformats-officedocument.presentationml.notesSlide+xml"/>
  <Override PartName="/ppt/tags/tag13.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4"/>
  </p:notesMasterIdLst>
  <p:handoutMasterIdLst>
    <p:handoutMasterId r:id="rId35"/>
  </p:handoutMasterIdLst>
  <p:sldIdLst>
    <p:sldId id="1073" r:id="rId5"/>
    <p:sldId id="1113" r:id="rId6"/>
    <p:sldId id="1114" r:id="rId7"/>
    <p:sldId id="1021" r:id="rId8"/>
    <p:sldId id="1115" r:id="rId9"/>
    <p:sldId id="1107" r:id="rId10"/>
    <p:sldId id="1108" r:id="rId11"/>
    <p:sldId id="1078" r:id="rId12"/>
    <p:sldId id="1079" r:id="rId13"/>
    <p:sldId id="1082" r:id="rId14"/>
    <p:sldId id="1083" r:id="rId15"/>
    <p:sldId id="1084" r:id="rId16"/>
    <p:sldId id="1102" r:id="rId17"/>
    <p:sldId id="1109" r:id="rId18"/>
    <p:sldId id="1088" r:id="rId19"/>
    <p:sldId id="1116" r:id="rId20"/>
    <p:sldId id="1117" r:id="rId21"/>
    <p:sldId id="1103" r:id="rId22"/>
    <p:sldId id="1092" r:id="rId23"/>
    <p:sldId id="1091" r:id="rId24"/>
    <p:sldId id="1093" r:id="rId25"/>
    <p:sldId id="1094" r:id="rId26"/>
    <p:sldId id="1110" r:id="rId27"/>
    <p:sldId id="1104" r:id="rId28"/>
    <p:sldId id="1118" r:id="rId29"/>
    <p:sldId id="1097" r:id="rId30"/>
    <p:sldId id="1098" r:id="rId31"/>
    <p:sldId id="1099" r:id="rId32"/>
    <p:sldId id="1112" r:id="rId33"/>
  </p:sldIdLst>
  <p:sldSz cx="12192000" cy="6858000"/>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85007E8-2B84-428C-981F-5F40E5EA1D90}">
          <p14:sldIdLst>
            <p14:sldId id="1073"/>
            <p14:sldId id="1113"/>
            <p14:sldId id="1114"/>
            <p14:sldId id="1021"/>
            <p14:sldId id="1115"/>
            <p14:sldId id="1107"/>
            <p14:sldId id="1108"/>
            <p14:sldId id="1078"/>
            <p14:sldId id="1079"/>
            <p14:sldId id="1082"/>
            <p14:sldId id="1083"/>
            <p14:sldId id="1084"/>
            <p14:sldId id="1102"/>
            <p14:sldId id="1109"/>
            <p14:sldId id="1088"/>
            <p14:sldId id="1116"/>
            <p14:sldId id="1117"/>
            <p14:sldId id="1103"/>
            <p14:sldId id="1092"/>
            <p14:sldId id="1091"/>
            <p14:sldId id="1093"/>
            <p14:sldId id="1094"/>
            <p14:sldId id="1110"/>
            <p14:sldId id="1104"/>
            <p14:sldId id="1118"/>
            <p14:sldId id="1097"/>
            <p14:sldId id="1098"/>
            <p14:sldId id="1099"/>
            <p14:sldId id="1112"/>
          </p14:sldIdLst>
        </p14:section>
      </p14:sectionLst>
    </p:ext>
    <p:ext uri="{EFAFB233-063F-42B5-8137-9DF3F51BA10A}">
      <p15:sldGuideLst xmlns:p15="http://schemas.microsoft.com/office/powerpoint/2012/main">
        <p15:guide id="1" orient="horz" pos="3492" userDrawn="1">
          <p15:clr>
            <a:srgbClr val="A4A3A4"/>
          </p15:clr>
        </p15:guide>
        <p15:guide id="2" pos="774" userDrawn="1">
          <p15:clr>
            <a:srgbClr val="A4A3A4"/>
          </p15:clr>
        </p15:guide>
        <p15:guide id="3" pos="5315" userDrawn="1">
          <p15:clr>
            <a:srgbClr val="A4A3A4"/>
          </p15:clr>
        </p15:guide>
        <p15:guide id="4" pos="7319" userDrawn="1">
          <p15:clr>
            <a:srgbClr val="A4A3A4"/>
          </p15:clr>
        </p15:guide>
        <p15:guide id="5" orient="horz" pos="1208" userDrawn="1">
          <p15:clr>
            <a:srgbClr val="A4A3A4"/>
          </p15:clr>
        </p15:guide>
        <p15:guide id="6" orient="horz" pos="3846" userDrawn="1">
          <p15:clr>
            <a:srgbClr val="A4A3A4"/>
          </p15:clr>
        </p15:guide>
        <p15:guide id="7" orient="horz" pos="2028" userDrawn="1">
          <p15:clr>
            <a:srgbClr val="A4A3A4"/>
          </p15:clr>
        </p15:guide>
        <p15:guide id="8" orient="horz" pos="2251" userDrawn="1">
          <p15:clr>
            <a:srgbClr val="A4A3A4"/>
          </p15:clr>
        </p15:guide>
        <p15:guide id="9" pos="6431" userDrawn="1">
          <p15:clr>
            <a:srgbClr val="A4A3A4"/>
          </p15:clr>
        </p15:guide>
        <p15:guide id="10" orient="horz" pos="3321" userDrawn="1">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79B62A-1C92-1318-9C0A-A485E2FEF9AC}" name="Fact check" initials="HR" userId="Fact check" providerId="None"/>
  <p188:author id="{A650F12B-C64C-074B-07F6-F48D2265D014}" name="Christoph U. Correll" initials="CC" userId="eaee6724343eddb1" providerId="Windows Live"/>
  <p188:author id="{394BA15C-9282-705D-EBC0-DCB13C01EDEA}" name="Charlie Kent" initials="CK" userId="136145168765e5ab" providerId="Windows Live"/>
  <p188:author id="{C07A505D-5E7E-6BEB-4195-801D42364FA7}" name="Ceren Akdeniz Vogt" initials="CA" userId="S::cak@lundbeckfonden.com::6291f9b8-8487-4396-8769-615d243e0f4b" providerId="AD"/>
  <p188:author id="{F5456967-F741-A654-320C-431971991AEE}" name="Emma Bone" initials="EB" userId="Emma Bone" providerId="None"/>
  <p188:author id="{CA4FFD7F-118D-6D1B-033C-FF22388A2A8E}" name="Fact check " initials="JS" userId="Fact check " providerId="None"/>
  <p188:author id="{C8911B80-9C65-8D61-72BF-E1ED915E10FA}" name="Mel Ward" initials="MW" userId="Mel Ward" providerId="None"/>
  <p188:author id="{4EE41886-2B80-BDDB-D5E7-536828E472A2}" name="Medical writer" initials="HR" userId="Medical writer" providerId="None"/>
  <p188:author id="{94C370A1-4AED-0C13-4D86-49DFA89BCE0B}" name="Prime" initials="P" userId="Prime" providerId="None"/>
  <p188:author id="{8EBDF5A9-C4BC-A8A8-CDF6-CD616BF5A6CC}" name="Lucy Helas" initials="LH" userId="Lucy Helas" providerId="None"/>
  <p188:author id="{F33448D5-5D31-AF39-23D4-F2806F1DAECB}" name="Hazel Ramwi" initials="HR" userId="Hazel Ramwi" providerId="None"/>
  <p188:author id="{418AA2D6-496A-47C3-5018-89298CC9AEF7}" name="Elliot Piper-Brown" initials="EP" userId="S::elliot.piper-brown@primeglobalpeople.com::f9f5c069-9888-4662-9765-c25bc9bb0b78" providerId="AD"/>
  <p188:author id="{B832B1DC-702B-2076-34F6-ABE5906ECE9E}" name="Sarah Ramsden" initials="SR" userId="Sarah Ramsden" providerId="None"/>
  <p188:author id="{FFE47EE6-A2F0-13A5-8EE8-3661DB1849A6}" name="Medical Writer" initials="MW" userId="Medical Writer" providerId="None"/>
  <p188:author id="{823B77FA-F364-2592-D031-FC2474D9E550}" name="Merete Nordentoft" initials="MN" userId="S::bvx371@ku.dk::fcfa946c-a27e-4294-b884-96f6e6ba76f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1F3C"/>
    <a:srgbClr val="DEABB1"/>
    <a:srgbClr val="F1DEDF"/>
    <a:srgbClr val="A7C5DE"/>
    <a:srgbClr val="CC7E87"/>
    <a:srgbClr val="DCE7F0"/>
    <a:srgbClr val="79A5CE"/>
    <a:srgbClr val="C45463"/>
    <a:srgbClr val="F0DEDF"/>
    <a:srgbClr val="F1DF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63" autoAdjust="0"/>
    <p:restoredTop sz="88741" autoAdjust="0"/>
  </p:normalViewPr>
  <p:slideViewPr>
    <p:cSldViewPr snapToGrid="0">
      <p:cViewPr>
        <p:scale>
          <a:sx n="100" d="100"/>
          <a:sy n="100" d="100"/>
        </p:scale>
        <p:origin x="516" y="72"/>
      </p:cViewPr>
      <p:guideLst>
        <p:guide orient="horz" pos="3492"/>
        <p:guide pos="774"/>
        <p:guide pos="5315"/>
        <p:guide pos="7319"/>
        <p:guide orient="horz" pos="1208"/>
        <p:guide orient="horz" pos="3846"/>
        <p:guide orient="horz" pos="2028"/>
        <p:guide orient="horz" pos="2251"/>
        <p:guide pos="6431"/>
        <p:guide orient="horz" pos="3321"/>
      </p:guideLst>
    </p:cSldViewPr>
  </p:slideViewPr>
  <p:notesTextViewPr>
    <p:cViewPr>
      <p:scale>
        <a:sx n="125" d="100"/>
        <a:sy n="125" d="100"/>
      </p:scale>
      <p:origin x="0" y="0"/>
    </p:cViewPr>
  </p:notesTextViewPr>
  <p:sorterViewPr>
    <p:cViewPr varScale="1">
      <p:scale>
        <a:sx n="100" d="100"/>
        <a:sy n="100" d="100"/>
      </p:scale>
      <p:origin x="0" y="-1398"/>
    </p:cViewPr>
  </p:sorterViewPr>
  <p:notesViewPr>
    <p:cSldViewPr snapToGrid="0">
      <p:cViewPr varScale="1">
        <p:scale>
          <a:sx n="89" d="100"/>
          <a:sy n="89" d="100"/>
        </p:scale>
        <p:origin x="3816" y="78"/>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ese Vibe Boye" userId="48e856de-de1e-47a8-aa5d-969ac5ff129f" providerId="ADAL" clId="{CF6C41F2-522D-41D8-86FC-377CC29180A6}"/>
    <pc:docChg chg="undo custSel modSld">
      <pc:chgData name="Terese Vibe Boye" userId="48e856de-de1e-47a8-aa5d-969ac5ff129f" providerId="ADAL" clId="{CF6C41F2-522D-41D8-86FC-377CC29180A6}" dt="2026-07-21T00:16:49.291" v="57" actId="20577"/>
      <pc:docMkLst>
        <pc:docMk/>
      </pc:docMkLst>
      <pc:sldChg chg="modSp mod">
        <pc:chgData name="Terese Vibe Boye" userId="48e856de-de1e-47a8-aa5d-969ac5ff129f" providerId="ADAL" clId="{CF6C41F2-522D-41D8-86FC-377CC29180A6}" dt="2026-07-21T00:16:49.291" v="57" actId="20577"/>
        <pc:sldMkLst>
          <pc:docMk/>
          <pc:sldMk cId="2566109675" sldId="1084"/>
        </pc:sldMkLst>
        <pc:spChg chg="mod">
          <ac:chgData name="Terese Vibe Boye" userId="48e856de-de1e-47a8-aa5d-969ac5ff129f" providerId="ADAL" clId="{CF6C41F2-522D-41D8-86FC-377CC29180A6}" dt="2026-07-21T00:14:53.463" v="26" actId="20577"/>
          <ac:spMkLst>
            <pc:docMk/>
            <pc:sldMk cId="2566109675" sldId="1084"/>
            <ac:spMk id="8" creationId="{CF6F90A1-4BA8-42CC-511D-0D0FDF0E48BC}"/>
          </ac:spMkLst>
        </pc:spChg>
        <pc:spChg chg="mod">
          <ac:chgData name="Terese Vibe Boye" userId="48e856de-de1e-47a8-aa5d-969ac5ff129f" providerId="ADAL" clId="{CF6C41F2-522D-41D8-86FC-377CC29180A6}" dt="2026-07-21T00:14:53.956" v="30" actId="20577"/>
          <ac:spMkLst>
            <pc:docMk/>
            <pc:sldMk cId="2566109675" sldId="1084"/>
            <ac:spMk id="9" creationId="{C8F548EB-C62A-311A-5F83-ECF5BB27AFCF}"/>
          </ac:spMkLst>
        </pc:spChg>
        <pc:spChg chg="mod">
          <ac:chgData name="Terese Vibe Boye" userId="48e856de-de1e-47a8-aa5d-969ac5ff129f" providerId="ADAL" clId="{CF6C41F2-522D-41D8-86FC-377CC29180A6}" dt="2026-07-21T00:14:52.965" v="22" actId="20577"/>
          <ac:spMkLst>
            <pc:docMk/>
            <pc:sldMk cId="2566109675" sldId="1084"/>
            <ac:spMk id="10" creationId="{7443304A-018F-F6B7-E9A7-F7A82D0FEB5F}"/>
          </ac:spMkLst>
        </pc:spChg>
        <pc:spChg chg="mod">
          <ac:chgData name="Terese Vibe Boye" userId="48e856de-de1e-47a8-aa5d-969ac5ff129f" providerId="ADAL" clId="{CF6C41F2-522D-41D8-86FC-377CC29180A6}" dt="2026-07-21T00:14:52.657" v="20" actId="20577"/>
          <ac:spMkLst>
            <pc:docMk/>
            <pc:sldMk cId="2566109675" sldId="1084"/>
            <ac:spMk id="11" creationId="{8382AA2D-F42C-C7E1-FD7E-FFE0F620ACF5}"/>
          </ac:spMkLst>
        </pc:spChg>
        <pc:spChg chg="mod">
          <ac:chgData name="Terese Vibe Boye" userId="48e856de-de1e-47a8-aa5d-969ac5ff129f" providerId="ADAL" clId="{CF6C41F2-522D-41D8-86FC-377CC29180A6}" dt="2026-07-21T00:14:53.211" v="24" actId="20577"/>
          <ac:spMkLst>
            <pc:docMk/>
            <pc:sldMk cId="2566109675" sldId="1084"/>
            <ac:spMk id="12" creationId="{FEA100FA-AC2B-F9BE-115D-426A42993704}"/>
          </ac:spMkLst>
        </pc:spChg>
        <pc:spChg chg="mod">
          <ac:chgData name="Terese Vibe Boye" userId="48e856de-de1e-47a8-aa5d-969ac5ff129f" providerId="ADAL" clId="{CF6C41F2-522D-41D8-86FC-377CC29180A6}" dt="2026-07-21T00:14:54.607" v="35" actId="20577"/>
          <ac:spMkLst>
            <pc:docMk/>
            <pc:sldMk cId="2566109675" sldId="1084"/>
            <ac:spMk id="13" creationId="{2C395338-763B-21F4-20F9-8AEF34FAABE5}"/>
          </ac:spMkLst>
        </pc:spChg>
        <pc:spChg chg="mod">
          <ac:chgData name="Terese Vibe Boye" userId="48e856de-de1e-47a8-aa5d-969ac5ff129f" providerId="ADAL" clId="{CF6C41F2-522D-41D8-86FC-377CC29180A6}" dt="2026-07-21T00:14:54.470" v="34" actId="20577"/>
          <ac:spMkLst>
            <pc:docMk/>
            <pc:sldMk cId="2566109675" sldId="1084"/>
            <ac:spMk id="14" creationId="{17030BC9-4FE2-316B-015D-58E2BE778CE6}"/>
          </ac:spMkLst>
        </pc:spChg>
        <pc:spChg chg="mod">
          <ac:chgData name="Terese Vibe Boye" userId="48e856de-de1e-47a8-aa5d-969ac5ff129f" providerId="ADAL" clId="{CF6C41F2-522D-41D8-86FC-377CC29180A6}" dt="2026-07-21T00:16:49.291" v="57" actId="20577"/>
          <ac:spMkLst>
            <pc:docMk/>
            <pc:sldMk cId="2566109675" sldId="1084"/>
            <ac:spMk id="69" creationId="{97E7E4A2-7D25-FCCB-046B-B747904D809B}"/>
          </ac:spMkLst>
        </pc:spChg>
        <pc:spChg chg="mod">
          <ac:chgData name="Terese Vibe Boye" userId="48e856de-de1e-47a8-aa5d-969ac5ff129f" providerId="ADAL" clId="{CF6C41F2-522D-41D8-86FC-377CC29180A6}" dt="2026-07-21T00:16:48.506" v="51" actId="20577"/>
          <ac:spMkLst>
            <pc:docMk/>
            <pc:sldMk cId="2566109675" sldId="1084"/>
            <ac:spMk id="70" creationId="{22A3E27E-B736-4541-0F7F-146A704A6B53}"/>
          </ac:spMkLst>
        </pc:spChg>
        <pc:spChg chg="mod">
          <ac:chgData name="Terese Vibe Boye" userId="48e856de-de1e-47a8-aa5d-969ac5ff129f" providerId="ADAL" clId="{CF6C41F2-522D-41D8-86FC-377CC29180A6}" dt="2026-07-21T00:16:48.643" v="52" actId="20577"/>
          <ac:spMkLst>
            <pc:docMk/>
            <pc:sldMk cId="2566109675" sldId="1084"/>
            <ac:spMk id="71" creationId="{0F5A7D30-CDCF-9189-EB62-7245D00F48B9}"/>
          </ac:spMkLst>
        </pc:spChg>
        <pc:spChg chg="mod">
          <ac:chgData name="Terese Vibe Boye" userId="48e856de-de1e-47a8-aa5d-969ac5ff129f" providerId="ADAL" clId="{CF6C41F2-522D-41D8-86FC-377CC29180A6}" dt="2026-07-21T00:16:49.153" v="56" actId="20577"/>
          <ac:spMkLst>
            <pc:docMk/>
            <pc:sldMk cId="2566109675" sldId="1084"/>
            <ac:spMk id="72" creationId="{EAEB9A34-F4A1-636A-D00D-FCF0ED06C2D0}"/>
          </ac:spMkLst>
        </pc:spChg>
        <pc:spChg chg="mod">
          <ac:chgData name="Terese Vibe Boye" userId="48e856de-de1e-47a8-aa5d-969ac5ff129f" providerId="ADAL" clId="{CF6C41F2-522D-41D8-86FC-377CC29180A6}" dt="2026-07-21T00:16:49.027" v="55" actId="20577"/>
          <ac:spMkLst>
            <pc:docMk/>
            <pc:sldMk cId="2566109675" sldId="1084"/>
            <ac:spMk id="73" creationId="{D7D9CFE6-75CF-5991-5AB8-B389DF9B4250}"/>
          </ac:spMkLst>
        </pc:spChg>
        <pc:spChg chg="mod">
          <ac:chgData name="Terese Vibe Boye" userId="48e856de-de1e-47a8-aa5d-969ac5ff129f" providerId="ADAL" clId="{CF6C41F2-522D-41D8-86FC-377CC29180A6}" dt="2026-07-21T00:16:48.903" v="54" actId="20577"/>
          <ac:spMkLst>
            <pc:docMk/>
            <pc:sldMk cId="2566109675" sldId="1084"/>
            <ac:spMk id="74" creationId="{D0C056D9-9309-877C-6D75-77AA4BDF107E}"/>
          </ac:spMkLst>
        </pc:spChg>
        <pc:spChg chg="mod">
          <ac:chgData name="Terese Vibe Boye" userId="48e856de-de1e-47a8-aa5d-969ac5ff129f" providerId="ADAL" clId="{CF6C41F2-522D-41D8-86FC-377CC29180A6}" dt="2026-07-21T00:16:48.765" v="53" actId="20577"/>
          <ac:spMkLst>
            <pc:docMk/>
            <pc:sldMk cId="2566109675" sldId="1084"/>
            <ac:spMk id="75" creationId="{DFDC63FA-074F-FBCC-8974-2BFC9B8EE104}"/>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No substance use disorder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Schizophrenia</c:v>
                </c:pt>
                <c:pt idx="1">
                  <c:v>Bipolar disorder</c:v>
                </c:pt>
                <c:pt idx="2">
                  <c:v>Unipolar depression</c:v>
                </c:pt>
              </c:strCache>
            </c:strRef>
          </c:cat>
          <c:val>
            <c:numRef>
              <c:f>Sheet1!$B$2:$B$4</c:f>
              <c:numCache>
                <c:formatCode>General</c:formatCode>
                <c:ptCount val="3"/>
                <c:pt idx="0">
                  <c:v>3.63</c:v>
                </c:pt>
                <c:pt idx="1">
                  <c:v>2.93</c:v>
                </c:pt>
                <c:pt idx="2">
                  <c:v>1.93</c:v>
                </c:pt>
              </c:numCache>
            </c:numRef>
          </c:val>
          <c:extLst>
            <c:ext xmlns:c16="http://schemas.microsoft.com/office/drawing/2014/chart" uri="{C3380CC4-5D6E-409C-BE32-E72D297353CC}">
              <c16:uniqueId val="{00000000-3FDB-1F4C-AC42-FFA4BE772A12}"/>
            </c:ext>
          </c:extLst>
        </c:ser>
        <c:ser>
          <c:idx val="1"/>
          <c:order val="1"/>
          <c:tx>
            <c:strRef>
              <c:f>Sheet1!$C$1</c:f>
              <c:strCache>
                <c:ptCount val="1"/>
                <c:pt idx="0">
                  <c:v>Sustance use disorder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Schizophrenia</c:v>
                </c:pt>
                <c:pt idx="1">
                  <c:v>Bipolar disorder</c:v>
                </c:pt>
                <c:pt idx="2">
                  <c:v>Unipolar depression</c:v>
                </c:pt>
              </c:strCache>
            </c:strRef>
          </c:cat>
          <c:val>
            <c:numRef>
              <c:f>Sheet1!$C$2:$C$4</c:f>
              <c:numCache>
                <c:formatCode>General</c:formatCode>
                <c:ptCount val="3"/>
                <c:pt idx="0">
                  <c:v>8.4600000000000009</c:v>
                </c:pt>
                <c:pt idx="1">
                  <c:v>6.47</c:v>
                </c:pt>
                <c:pt idx="2">
                  <c:v>6.08</c:v>
                </c:pt>
              </c:numCache>
            </c:numRef>
          </c:val>
          <c:extLst>
            <c:ext xmlns:c16="http://schemas.microsoft.com/office/drawing/2014/chart" uri="{C3380CC4-5D6E-409C-BE32-E72D297353CC}">
              <c16:uniqueId val="{00000001-3FDB-1F4C-AC42-FFA4BE772A12}"/>
            </c:ext>
          </c:extLst>
        </c:ser>
        <c:dLbls>
          <c:showLegendKey val="0"/>
          <c:showVal val="0"/>
          <c:showCatName val="0"/>
          <c:showSerName val="0"/>
          <c:showPercent val="0"/>
          <c:showBubbleSize val="0"/>
        </c:dLbls>
        <c:gapWidth val="219"/>
        <c:overlap val="-27"/>
        <c:axId val="1152754880"/>
        <c:axId val="1170447360"/>
      </c:barChart>
      <c:catAx>
        <c:axId val="115275488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1" i="0" u="none" strike="noStrike" kern="1200" baseline="0">
                <a:solidFill>
                  <a:srgbClr val="3F1A01"/>
                </a:solidFill>
                <a:latin typeface="+mn-lt"/>
                <a:ea typeface="+mn-ea"/>
                <a:cs typeface="+mn-cs"/>
              </a:defRPr>
            </a:pPr>
            <a:endParaRPr lang="en-US"/>
          </a:p>
        </c:txPr>
        <c:crossAx val="1170447360"/>
        <c:crosses val="autoZero"/>
        <c:auto val="1"/>
        <c:lblAlgn val="ctr"/>
        <c:lblOffset val="100"/>
        <c:noMultiLvlLbl val="0"/>
      </c:catAx>
      <c:valAx>
        <c:axId val="1170447360"/>
        <c:scaling>
          <c:orientation val="minMax"/>
          <c:max val="10"/>
        </c:scaling>
        <c:delete val="0"/>
        <c:axPos val="l"/>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152754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People without a diganosis</c:v>
                </c:pt>
              </c:strCache>
            </c:strRef>
          </c:tx>
          <c:spPr>
            <a:solidFill>
              <a:schemeClr val="accent1"/>
            </a:solidFill>
            <a:ln>
              <a:noFill/>
            </a:ln>
            <a:effectLst/>
          </c:spPr>
          <c:invertIfNegative val="0"/>
          <c:dLbls>
            <c:dLbl>
              <c:idx val="2"/>
              <c:tx>
                <c:rich>
                  <a:bodyPr/>
                  <a:lstStyle/>
                  <a:p>
                    <a:r>
                      <a:rPr lang="en-US"/>
                      <a:t>9.0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F7DF-4CD2-AD92-58E8603BA87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Low</c:v>
                </c:pt>
                <c:pt idx="1">
                  <c:v>Medium </c:v>
                </c:pt>
                <c:pt idx="2">
                  <c:v>High</c:v>
                </c:pt>
              </c:strCache>
            </c:strRef>
          </c:cat>
          <c:val>
            <c:numRef>
              <c:f>Sheet1!$B$2:$B$4</c:f>
              <c:numCache>
                <c:formatCode>General</c:formatCode>
                <c:ptCount val="3"/>
                <c:pt idx="0">
                  <c:v>16.8</c:v>
                </c:pt>
                <c:pt idx="1">
                  <c:v>11.9</c:v>
                </c:pt>
                <c:pt idx="2">
                  <c:v>9</c:v>
                </c:pt>
              </c:numCache>
            </c:numRef>
          </c:val>
          <c:extLst>
            <c:ext xmlns:c16="http://schemas.microsoft.com/office/drawing/2014/chart" uri="{C3380CC4-5D6E-409C-BE32-E72D297353CC}">
              <c16:uniqueId val="{00000000-29F9-EF48-AB48-2D61ABF5706C}"/>
            </c:ext>
          </c:extLst>
        </c:ser>
        <c:ser>
          <c:idx val="1"/>
          <c:order val="1"/>
          <c:tx>
            <c:strRef>
              <c:f>Sheet1!$C$1</c:f>
              <c:strCache>
                <c:ptCount val="1"/>
                <c:pt idx="0">
                  <c:v>People diagnosed with schizophrenia and related disorders</c:v>
                </c:pt>
              </c:strCache>
            </c:strRef>
          </c:tx>
          <c:spPr>
            <a:solidFill>
              <a:schemeClr val="accent5"/>
            </a:solidFill>
            <a:ln>
              <a:noFill/>
            </a:ln>
            <a:effectLst/>
          </c:spPr>
          <c:invertIfNegative val="0"/>
          <c:dLbls>
            <c:dLbl>
              <c:idx val="1"/>
              <c:tx>
                <c:rich>
                  <a:bodyPr/>
                  <a:lstStyle/>
                  <a:p>
                    <a:r>
                      <a:rPr lang="en-US"/>
                      <a:t>29.0</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F7DF-4CD2-AD92-58E8603BA874}"/>
                </c:ext>
              </c:extLst>
            </c:dLbl>
            <c:dLbl>
              <c:idx val="2"/>
              <c:tx>
                <c:rich>
                  <a:bodyPr/>
                  <a:lstStyle/>
                  <a:p>
                    <a:r>
                      <a:rPr lang="en-US"/>
                      <a:t>21.0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F7DF-4CD2-AD92-58E8603BA87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Low</c:v>
                </c:pt>
                <c:pt idx="1">
                  <c:v>Medium </c:v>
                </c:pt>
                <c:pt idx="2">
                  <c:v>High</c:v>
                </c:pt>
              </c:strCache>
            </c:strRef>
          </c:cat>
          <c:val>
            <c:numRef>
              <c:f>Sheet1!$C$2:$C$4</c:f>
              <c:numCache>
                <c:formatCode>General</c:formatCode>
                <c:ptCount val="3"/>
                <c:pt idx="0">
                  <c:v>38.799999999999997</c:v>
                </c:pt>
                <c:pt idx="1">
                  <c:v>29</c:v>
                </c:pt>
                <c:pt idx="2">
                  <c:v>21</c:v>
                </c:pt>
              </c:numCache>
            </c:numRef>
          </c:val>
          <c:extLst>
            <c:ext xmlns:c16="http://schemas.microsoft.com/office/drawing/2014/chart" uri="{C3380CC4-5D6E-409C-BE32-E72D297353CC}">
              <c16:uniqueId val="{00000001-29F9-EF48-AB48-2D61ABF5706C}"/>
            </c:ext>
          </c:extLst>
        </c:ser>
        <c:dLbls>
          <c:showLegendKey val="0"/>
          <c:showVal val="0"/>
          <c:showCatName val="0"/>
          <c:showSerName val="0"/>
          <c:showPercent val="0"/>
          <c:showBubbleSize val="0"/>
        </c:dLbls>
        <c:gapWidth val="219"/>
        <c:overlap val="-27"/>
        <c:axId val="1152754880"/>
        <c:axId val="1170447360"/>
      </c:barChart>
      <c:catAx>
        <c:axId val="115275488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rgbClr val="3F1A01"/>
                </a:solidFill>
                <a:latin typeface="+mn-lt"/>
                <a:ea typeface="+mn-ea"/>
                <a:cs typeface="+mn-cs"/>
              </a:defRPr>
            </a:pPr>
            <a:endParaRPr lang="en-US"/>
          </a:p>
        </c:txPr>
        <c:crossAx val="1170447360"/>
        <c:crosses val="autoZero"/>
        <c:auto val="1"/>
        <c:lblAlgn val="ctr"/>
        <c:lblOffset val="100"/>
        <c:noMultiLvlLbl val="0"/>
      </c:catAx>
      <c:valAx>
        <c:axId val="1170447360"/>
        <c:scaling>
          <c:orientation val="minMax"/>
          <c:max val="40"/>
        </c:scaling>
        <c:delete val="0"/>
        <c:axPos val="l"/>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15275488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65101245186574"/>
          <c:y val="8.143664563617245E-2"/>
          <c:w val="0.76213057850526633"/>
          <c:h val="0.79507974062390474"/>
        </c:manualLayout>
      </c:layout>
      <c:scatterChart>
        <c:scatterStyle val="lineMarker"/>
        <c:varyColors val="0"/>
        <c:ser>
          <c:idx val="0"/>
          <c:order val="0"/>
          <c:tx>
            <c:strRef>
              <c:f>Sheet1!$B$1</c:f>
              <c:strCache>
                <c:ptCount val="1"/>
                <c:pt idx="0">
                  <c:v>Y-Values</c:v>
                </c:pt>
              </c:strCache>
            </c:strRef>
          </c:tx>
          <c:spPr>
            <a:ln w="19050" cap="rnd">
              <a:noFill/>
              <a:round/>
            </a:ln>
            <a:effectLst/>
          </c:spPr>
          <c:marker>
            <c:symbol val="circle"/>
            <c:size val="2"/>
            <c:spPr>
              <a:solidFill>
                <a:schemeClr val="tx1"/>
              </a:solidFill>
              <a:ln w="9525">
                <a:noFill/>
              </a:ln>
              <a:effectLst/>
            </c:spPr>
          </c:marker>
          <c:dPt>
            <c:idx val="29"/>
            <c:marker>
              <c:symbol val="diamond"/>
              <c:size val="7"/>
              <c:spPr>
                <a:solidFill>
                  <a:schemeClr val="bg1"/>
                </a:solidFill>
                <a:ln w="9525">
                  <a:solidFill>
                    <a:schemeClr val="tx1"/>
                  </a:solidFill>
                </a:ln>
                <a:effectLst/>
              </c:spPr>
            </c:marker>
            <c:bubble3D val="0"/>
            <c:extLst>
              <c:ext xmlns:c16="http://schemas.microsoft.com/office/drawing/2014/chart" uri="{C3380CC4-5D6E-409C-BE32-E72D297353CC}">
                <c16:uniqueId val="{00000001-175C-4B72-9741-FC66E7E68BA9}"/>
              </c:ext>
            </c:extLst>
          </c:dPt>
          <c:errBars>
            <c:errDir val="x"/>
            <c:errBarType val="both"/>
            <c:errValType val="cust"/>
            <c:noEndCap val="0"/>
            <c:plus>
              <c:numRef>
                <c:f>Sheet1!$H$2:$H$31</c:f>
                <c:numCache>
                  <c:formatCode>General</c:formatCode>
                  <c:ptCount val="30"/>
                  <c:pt idx="0">
                    <c:v>0.06</c:v>
                  </c:pt>
                  <c:pt idx="1">
                    <c:v>0.52</c:v>
                  </c:pt>
                  <c:pt idx="2">
                    <c:v>0.06</c:v>
                  </c:pt>
                  <c:pt idx="3">
                    <c:v>0.57000000000000006</c:v>
                  </c:pt>
                  <c:pt idx="4">
                    <c:v>5.0000000000000044E-2</c:v>
                  </c:pt>
                  <c:pt idx="5">
                    <c:v>4.0000000000000036E-2</c:v>
                  </c:pt>
                  <c:pt idx="6">
                    <c:v>1.0000000000000009E-2</c:v>
                  </c:pt>
                  <c:pt idx="7">
                    <c:v>0.15999999999999992</c:v>
                  </c:pt>
                  <c:pt idx="8">
                    <c:v>7.0000000000000062E-2</c:v>
                  </c:pt>
                  <c:pt idx="9">
                    <c:v>0.13</c:v>
                  </c:pt>
                  <c:pt idx="10">
                    <c:v>0.12</c:v>
                  </c:pt>
                  <c:pt idx="11">
                    <c:v>1.9999999999999907E-2</c:v>
                  </c:pt>
                  <c:pt idx="12">
                    <c:v>8.9999999999999969E-2</c:v>
                  </c:pt>
                  <c:pt idx="13">
                    <c:v>0.18000000000000005</c:v>
                  </c:pt>
                  <c:pt idx="14">
                    <c:v>0.44000000000000006</c:v>
                  </c:pt>
                  <c:pt idx="15">
                    <c:v>1.0000000000000009E-2</c:v>
                  </c:pt>
                  <c:pt idx="16">
                    <c:v>2.0000000000000018E-2</c:v>
                  </c:pt>
                  <c:pt idx="17">
                    <c:v>0.20999999999999996</c:v>
                  </c:pt>
                  <c:pt idx="18">
                    <c:v>0.1100000000000001</c:v>
                  </c:pt>
                  <c:pt idx="19">
                    <c:v>0.10000000000000009</c:v>
                  </c:pt>
                  <c:pt idx="20">
                    <c:v>8.0000000000000071E-2</c:v>
                  </c:pt>
                  <c:pt idx="21">
                    <c:v>6.0000000000000053E-2</c:v>
                  </c:pt>
                  <c:pt idx="22">
                    <c:v>8.0000000000000071E-2</c:v>
                  </c:pt>
                  <c:pt idx="23">
                    <c:v>0.11999999999999988</c:v>
                  </c:pt>
                  <c:pt idx="24">
                    <c:v>0.52</c:v>
                  </c:pt>
                  <c:pt idx="25">
                    <c:v>4.0000000000000036E-2</c:v>
                  </c:pt>
                  <c:pt idx="26">
                    <c:v>1.17</c:v>
                  </c:pt>
                  <c:pt idx="27">
                    <c:v>9.000000000000008E-2</c:v>
                  </c:pt>
                  <c:pt idx="28">
                    <c:v>0.18000000000000016</c:v>
                  </c:pt>
                </c:numCache>
              </c:numRef>
            </c:plus>
            <c:minus>
              <c:numRef>
                <c:f>Sheet1!$G$2:$G$31</c:f>
                <c:numCache>
                  <c:formatCode>General</c:formatCode>
                  <c:ptCount val="30"/>
                  <c:pt idx="0">
                    <c:v>4.9999999999999989E-2</c:v>
                  </c:pt>
                  <c:pt idx="1">
                    <c:v>0.21000000000000002</c:v>
                  </c:pt>
                  <c:pt idx="2">
                    <c:v>3.999999999999998E-2</c:v>
                  </c:pt>
                  <c:pt idx="3">
                    <c:v>0.25</c:v>
                  </c:pt>
                  <c:pt idx="4">
                    <c:v>3.9999999999999925E-2</c:v>
                  </c:pt>
                  <c:pt idx="5">
                    <c:v>2.9999999999999916E-2</c:v>
                  </c:pt>
                  <c:pt idx="6">
                    <c:v>2.0000000000000018E-2</c:v>
                  </c:pt>
                  <c:pt idx="7">
                    <c:v>0.14000000000000001</c:v>
                  </c:pt>
                  <c:pt idx="8">
                    <c:v>5.9999999999999942E-2</c:v>
                  </c:pt>
                  <c:pt idx="9">
                    <c:v>9.9999999999999978E-2</c:v>
                  </c:pt>
                  <c:pt idx="10">
                    <c:v>0.10999999999999999</c:v>
                  </c:pt>
                  <c:pt idx="11">
                    <c:v>2.0000000000000018E-2</c:v>
                  </c:pt>
                  <c:pt idx="12">
                    <c:v>8.0000000000000071E-2</c:v>
                  </c:pt>
                  <c:pt idx="13">
                    <c:v>0.1399999999999999</c:v>
                  </c:pt>
                  <c:pt idx="14">
                    <c:v>0.28999999999999992</c:v>
                  </c:pt>
                  <c:pt idx="15">
                    <c:v>2.0000000000000018E-2</c:v>
                  </c:pt>
                  <c:pt idx="16">
                    <c:v>1.0000000000000009E-2</c:v>
                  </c:pt>
                  <c:pt idx="17">
                    <c:v>0.16999999999999993</c:v>
                  </c:pt>
                  <c:pt idx="18">
                    <c:v>9.9999999999999978E-2</c:v>
                  </c:pt>
                  <c:pt idx="19">
                    <c:v>8.9999999999999969E-2</c:v>
                  </c:pt>
                  <c:pt idx="20">
                    <c:v>7.999999999999996E-2</c:v>
                  </c:pt>
                  <c:pt idx="21">
                    <c:v>7.0000000000000062E-2</c:v>
                  </c:pt>
                  <c:pt idx="22">
                    <c:v>7.0000000000000062E-2</c:v>
                  </c:pt>
                  <c:pt idx="23">
                    <c:v>0.1100000000000001</c:v>
                  </c:pt>
                  <c:pt idx="24">
                    <c:v>0.35000000000000009</c:v>
                  </c:pt>
                  <c:pt idx="25">
                    <c:v>4.9999999999999822E-2</c:v>
                  </c:pt>
                  <c:pt idx="26">
                    <c:v>0.56999999999999995</c:v>
                  </c:pt>
                  <c:pt idx="27">
                    <c:v>8.9999999999999858E-2</c:v>
                  </c:pt>
                  <c:pt idx="28">
                    <c:v>0.16999999999999993</c:v>
                  </c:pt>
                </c:numCache>
              </c:numRef>
            </c:minus>
            <c:spPr>
              <a:noFill/>
              <a:ln w="6350" cap="flat" cmpd="sng" algn="ctr">
                <a:solidFill>
                  <a:schemeClr val="tx1"/>
                </a:solidFill>
                <a:round/>
              </a:ln>
              <a:effectLst/>
            </c:spPr>
          </c:errBars>
          <c:xVal>
            <c:numRef>
              <c:f>Sheet1!$A$2:$A$31</c:f>
              <c:numCache>
                <c:formatCode>General</c:formatCode>
                <c:ptCount val="30"/>
                <c:pt idx="0">
                  <c:v>0.33</c:v>
                </c:pt>
                <c:pt idx="1">
                  <c:v>0.34</c:v>
                </c:pt>
                <c:pt idx="2">
                  <c:v>0.35</c:v>
                </c:pt>
                <c:pt idx="3">
                  <c:v>0.45</c:v>
                </c:pt>
                <c:pt idx="4">
                  <c:v>0.56999999999999995</c:v>
                </c:pt>
                <c:pt idx="5">
                  <c:v>0.59</c:v>
                </c:pt>
                <c:pt idx="6">
                  <c:v>0.61</c:v>
                </c:pt>
                <c:pt idx="7">
                  <c:v>0.66</c:v>
                </c:pt>
                <c:pt idx="8">
                  <c:v>0.71</c:v>
                </c:pt>
                <c:pt idx="9">
                  <c:v>0.74</c:v>
                </c:pt>
                <c:pt idx="10">
                  <c:v>0.78</c:v>
                </c:pt>
                <c:pt idx="11">
                  <c:v>0.8</c:v>
                </c:pt>
                <c:pt idx="12">
                  <c:v>0.81</c:v>
                </c:pt>
                <c:pt idx="13">
                  <c:v>0.82</c:v>
                </c:pt>
                <c:pt idx="14">
                  <c:v>0.83</c:v>
                </c:pt>
                <c:pt idx="15">
                  <c:v>0.85</c:v>
                </c:pt>
                <c:pt idx="16">
                  <c:v>0.85</c:v>
                </c:pt>
                <c:pt idx="17">
                  <c:v>0.94</c:v>
                </c:pt>
                <c:pt idx="18">
                  <c:v>1</c:v>
                </c:pt>
                <c:pt idx="19">
                  <c:v>1</c:v>
                </c:pt>
                <c:pt idx="20">
                  <c:v>1.01</c:v>
                </c:pt>
                <c:pt idx="21">
                  <c:v>1.02</c:v>
                </c:pt>
                <c:pt idx="22">
                  <c:v>1.03</c:v>
                </c:pt>
                <c:pt idx="23">
                  <c:v>1.05</c:v>
                </c:pt>
                <c:pt idx="24">
                  <c:v>1.0900000000000001</c:v>
                </c:pt>
                <c:pt idx="25">
                  <c:v>1.1399999999999999</c:v>
                </c:pt>
                <c:pt idx="26">
                  <c:v>1.1499999999999999</c:v>
                </c:pt>
                <c:pt idx="27">
                  <c:v>1.2</c:v>
                </c:pt>
                <c:pt idx="28">
                  <c:v>2.2599999999999998</c:v>
                </c:pt>
                <c:pt idx="29">
                  <c:v>0.81</c:v>
                </c:pt>
              </c:numCache>
            </c:numRef>
          </c:xVal>
          <c:yVal>
            <c:numRef>
              <c:f>Sheet1!$B$2:$B$31</c:f>
              <c:numCache>
                <c:formatCode>General</c:formatCode>
                <c:ptCount val="30"/>
                <c:pt idx="0">
                  <c:v>32.5</c:v>
                </c:pt>
                <c:pt idx="1">
                  <c:v>31.5</c:v>
                </c:pt>
                <c:pt idx="2">
                  <c:v>30.5</c:v>
                </c:pt>
                <c:pt idx="3">
                  <c:v>29.5</c:v>
                </c:pt>
                <c:pt idx="4">
                  <c:v>28.5</c:v>
                </c:pt>
                <c:pt idx="5">
                  <c:v>27.5</c:v>
                </c:pt>
                <c:pt idx="6">
                  <c:v>26.5</c:v>
                </c:pt>
                <c:pt idx="7">
                  <c:v>25.5</c:v>
                </c:pt>
                <c:pt idx="8">
                  <c:v>24.5</c:v>
                </c:pt>
                <c:pt idx="9">
                  <c:v>23.5</c:v>
                </c:pt>
                <c:pt idx="10">
                  <c:v>22.5</c:v>
                </c:pt>
                <c:pt idx="11">
                  <c:v>21.5</c:v>
                </c:pt>
                <c:pt idx="12">
                  <c:v>20.5</c:v>
                </c:pt>
                <c:pt idx="13">
                  <c:v>19.5</c:v>
                </c:pt>
                <c:pt idx="14">
                  <c:v>18.5</c:v>
                </c:pt>
                <c:pt idx="15">
                  <c:v>17.5</c:v>
                </c:pt>
                <c:pt idx="16">
                  <c:v>16.5</c:v>
                </c:pt>
                <c:pt idx="17">
                  <c:v>15.5</c:v>
                </c:pt>
                <c:pt idx="18">
                  <c:v>14.5</c:v>
                </c:pt>
                <c:pt idx="19">
                  <c:v>13.5</c:v>
                </c:pt>
                <c:pt idx="20">
                  <c:v>12.5</c:v>
                </c:pt>
                <c:pt idx="21">
                  <c:v>11.5</c:v>
                </c:pt>
                <c:pt idx="22">
                  <c:v>10.5</c:v>
                </c:pt>
                <c:pt idx="23">
                  <c:v>9.5</c:v>
                </c:pt>
                <c:pt idx="24">
                  <c:v>8.5</c:v>
                </c:pt>
                <c:pt idx="25">
                  <c:v>7.5</c:v>
                </c:pt>
                <c:pt idx="26">
                  <c:v>6.5</c:v>
                </c:pt>
                <c:pt idx="27">
                  <c:v>5.5</c:v>
                </c:pt>
                <c:pt idx="28">
                  <c:v>4.5</c:v>
                </c:pt>
                <c:pt idx="29">
                  <c:v>2.5</c:v>
                </c:pt>
              </c:numCache>
            </c:numRef>
          </c:yVal>
          <c:smooth val="0"/>
          <c:extLst>
            <c:ext xmlns:c16="http://schemas.microsoft.com/office/drawing/2014/chart" uri="{C3380CC4-5D6E-409C-BE32-E72D297353CC}">
              <c16:uniqueId val="{00000000-175C-4B72-9741-FC66E7E68BA9}"/>
            </c:ext>
          </c:extLst>
        </c:ser>
        <c:ser>
          <c:idx val="1"/>
          <c:order val="1"/>
          <c:tx>
            <c:v>tick marks</c:v>
          </c:tx>
          <c:spPr>
            <a:ln w="25400" cap="rnd">
              <a:noFill/>
              <a:round/>
            </a:ln>
            <a:effectLst/>
          </c:spPr>
          <c:marker>
            <c:symbol val="plus"/>
            <c:size val="5"/>
            <c:spPr>
              <a:noFill/>
              <a:ln w="3175">
                <a:noFill/>
              </a:ln>
              <a:effectLst/>
            </c:spPr>
          </c:marker>
          <c:xVal>
            <c:numRef>
              <c:f>Sheet1!$A$35:$A$40</c:f>
              <c:numCache>
                <c:formatCode>General</c:formatCode>
                <c:ptCount val="6"/>
                <c:pt idx="0">
                  <c:v>0.2</c:v>
                </c:pt>
                <c:pt idx="1">
                  <c:v>0.5</c:v>
                </c:pt>
                <c:pt idx="2">
                  <c:v>1</c:v>
                </c:pt>
                <c:pt idx="3">
                  <c:v>2</c:v>
                </c:pt>
                <c:pt idx="4">
                  <c:v>5</c:v>
                </c:pt>
              </c:numCache>
            </c:numRef>
          </c:xVal>
          <c:yVal>
            <c:numRef>
              <c:f>Sheet1!$B$35:$B$39</c:f>
              <c:numCache>
                <c:formatCode>General</c:formatCode>
                <c:ptCount val="5"/>
                <c:pt idx="0">
                  <c:v>0</c:v>
                </c:pt>
                <c:pt idx="1">
                  <c:v>0</c:v>
                </c:pt>
                <c:pt idx="2">
                  <c:v>0</c:v>
                </c:pt>
                <c:pt idx="3">
                  <c:v>0</c:v>
                </c:pt>
                <c:pt idx="4">
                  <c:v>0</c:v>
                </c:pt>
              </c:numCache>
            </c:numRef>
          </c:yVal>
          <c:smooth val="0"/>
          <c:extLst>
            <c:ext xmlns:c16="http://schemas.microsoft.com/office/drawing/2014/chart" uri="{C3380CC4-5D6E-409C-BE32-E72D297353CC}">
              <c16:uniqueId val="{00000002-175C-4B72-9741-FC66E7E68BA9}"/>
            </c:ext>
          </c:extLst>
        </c:ser>
        <c:dLbls>
          <c:showLegendKey val="0"/>
          <c:showVal val="0"/>
          <c:showCatName val="0"/>
          <c:showSerName val="0"/>
          <c:showPercent val="0"/>
          <c:showBubbleSize val="0"/>
        </c:dLbls>
        <c:axId val="1280769488"/>
        <c:axId val="1280769968"/>
      </c:scatterChart>
      <c:valAx>
        <c:axId val="1280769488"/>
        <c:scaling>
          <c:logBase val="10"/>
          <c:orientation val="minMax"/>
          <c:max val="5"/>
          <c:min val="0.12000000000000001"/>
        </c:scaling>
        <c:delete val="0"/>
        <c:axPos val="b"/>
        <c:numFmt formatCode="General" sourceLinked="1"/>
        <c:majorTickMark val="none"/>
        <c:minorTickMark val="none"/>
        <c:tickLblPos val="none"/>
        <c:spPr>
          <a:noFill/>
          <a:ln w="9525" cap="sq" cmpd="sng" algn="ctr">
            <a:solidFill>
              <a:schemeClr val="tx1"/>
            </a:solidFill>
            <a:miter lim="800000"/>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1280769968"/>
        <c:crosses val="autoZero"/>
        <c:crossBetween val="midCat"/>
        <c:majorUnit val="1"/>
      </c:valAx>
      <c:valAx>
        <c:axId val="1280769968"/>
        <c:scaling>
          <c:orientation val="minMax"/>
          <c:max val="33"/>
        </c:scaling>
        <c:delete val="0"/>
        <c:axPos val="l"/>
        <c:numFmt formatCode="General" sourceLinked="1"/>
        <c:majorTickMark val="none"/>
        <c:minorTickMark val="none"/>
        <c:tickLblPos val="none"/>
        <c:spPr>
          <a:noFill/>
          <a:ln w="9525" cap="sq" cmpd="sng" algn="ctr">
            <a:solidFill>
              <a:schemeClr val="tx1"/>
            </a:solidFill>
            <a:miter lim="800000"/>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80769488"/>
        <c:crossesAt val="1"/>
        <c:crossBetween val="midCat"/>
        <c:majorUnit val="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64C92FF-4150-A19B-9D1F-27EBDEFDF33F}"/>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66C64D8-18C3-78C9-755F-A5F082AC4FCF}"/>
              </a:ext>
            </a:extLst>
          </p:cNvPr>
          <p:cNvSpPr>
            <a:spLocks noGrp="1"/>
          </p:cNvSpPr>
          <p:nvPr>
            <p:ph type="dt" sz="quarter" idx="1"/>
          </p:nvPr>
        </p:nvSpPr>
        <p:spPr>
          <a:xfrm>
            <a:off x="3851275" y="0"/>
            <a:ext cx="2946400" cy="498475"/>
          </a:xfrm>
          <a:prstGeom prst="rect">
            <a:avLst/>
          </a:prstGeom>
        </p:spPr>
        <p:txBody>
          <a:bodyPr vert="horz" lIns="91440" tIns="45720" rIns="91440" bIns="45720" rtlCol="0"/>
          <a:lstStyle>
            <a:lvl1pPr algn="r">
              <a:defRPr sz="1200"/>
            </a:lvl1pPr>
          </a:lstStyle>
          <a:p>
            <a:fld id="{C6B1A7CA-41A8-4F05-9A76-A38EF568D57E}" type="datetimeFigureOut">
              <a:rPr lang="en-GB" smtClean="0"/>
              <a:t>21/07/2026</a:t>
            </a:fld>
            <a:endParaRPr lang="en-GB"/>
          </a:p>
        </p:txBody>
      </p:sp>
      <p:sp>
        <p:nvSpPr>
          <p:cNvPr id="4" name="Footer Placeholder 3">
            <a:extLst>
              <a:ext uri="{FF2B5EF4-FFF2-40B4-BE49-F238E27FC236}">
                <a16:creationId xmlns:a16="http://schemas.microsoft.com/office/drawing/2014/main" id="{2D760C45-2D8C-2B84-265C-6B680D704509}"/>
              </a:ext>
            </a:extLst>
          </p:cNvPr>
          <p:cNvSpPr>
            <a:spLocks noGrp="1"/>
          </p:cNvSpPr>
          <p:nvPr>
            <p:ph type="ftr" sz="quarter" idx="2"/>
          </p:nvPr>
        </p:nvSpPr>
        <p:spPr>
          <a:xfrm>
            <a:off x="0" y="9431338"/>
            <a:ext cx="2946400" cy="4984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98EA9984-FAE3-3A9D-339F-F2BAEC48D094}"/>
              </a:ext>
            </a:extLst>
          </p:cNvPr>
          <p:cNvSpPr>
            <a:spLocks noGrp="1"/>
          </p:cNvSpPr>
          <p:nvPr>
            <p:ph type="sldNum" sz="quarter" idx="3"/>
          </p:nvPr>
        </p:nvSpPr>
        <p:spPr>
          <a:xfrm>
            <a:off x="3851275" y="9431338"/>
            <a:ext cx="2946400" cy="498475"/>
          </a:xfrm>
          <a:prstGeom prst="rect">
            <a:avLst/>
          </a:prstGeom>
        </p:spPr>
        <p:txBody>
          <a:bodyPr vert="horz" lIns="91440" tIns="45720" rIns="91440" bIns="45720" rtlCol="0" anchor="b"/>
          <a:lstStyle>
            <a:lvl1pPr algn="r">
              <a:defRPr sz="1200"/>
            </a:lvl1pPr>
          </a:lstStyle>
          <a:p>
            <a:fld id="{52C75CBF-5238-4E2F-8A43-A3D15D313BD5}" type="slidenum">
              <a:rPr lang="en-GB" smtClean="0"/>
              <a:t>‹#›</a:t>
            </a:fld>
            <a:endParaRPr lang="en-GB"/>
          </a:p>
        </p:txBody>
      </p:sp>
    </p:spTree>
    <p:extLst>
      <p:ext uri="{BB962C8B-B14F-4D97-AF65-F5344CB8AC3E}">
        <p14:creationId xmlns:p14="http://schemas.microsoft.com/office/powerpoint/2010/main" val="41695351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BEEAA615-5510-4769-A084-647B102C2045}" type="datetimeFigureOut">
              <a:rPr lang="en-GB" smtClean="0"/>
              <a:t>21/07/2026</a:t>
            </a:fld>
            <a:endParaRPr lang="en-GB"/>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9E4441FC-7B67-43FA-BD36-9EFD361338B9}" type="slidenum">
              <a:rPr lang="en-GB" smtClean="0"/>
              <a:t>‹#›</a:t>
            </a:fld>
            <a:endParaRPr lang="en-GB"/>
          </a:p>
        </p:txBody>
      </p:sp>
    </p:spTree>
    <p:extLst>
      <p:ext uri="{BB962C8B-B14F-4D97-AF65-F5344CB8AC3E}">
        <p14:creationId xmlns:p14="http://schemas.microsoft.com/office/powerpoint/2010/main" val="3548910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721F48-A6A6-4C52-B94D-420AADA25D47}"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 name="Slide Image Placeholder 5">
            <a:extLst>
              <a:ext uri="{FF2B5EF4-FFF2-40B4-BE49-F238E27FC236}">
                <a16:creationId xmlns:a16="http://schemas.microsoft.com/office/drawing/2014/main" id="{E968C3AF-DB07-ACDC-740C-9FB013E5D28C}"/>
              </a:ext>
            </a:extLst>
          </p:cNvPr>
          <p:cNvSpPr>
            <a:spLocks noGrp="1" noRot="1" noChangeAspect="1"/>
          </p:cNvSpPr>
          <p:nvPr>
            <p:ph type="sldImg"/>
          </p:nvPr>
        </p:nvSpPr>
        <p:spPr/>
        <p:txBody>
          <a:bodyPr/>
          <a:lstStyle/>
          <a:p>
            <a:endParaRPr lang="en-GB"/>
          </a:p>
        </p:txBody>
      </p:sp>
      <p:sp>
        <p:nvSpPr>
          <p:cNvPr id="7" name="Notes Placeholder 6">
            <a:extLst>
              <a:ext uri="{FF2B5EF4-FFF2-40B4-BE49-F238E27FC236}">
                <a16:creationId xmlns:a16="http://schemas.microsoft.com/office/drawing/2014/main" id="{50715FE4-834B-72B1-63F4-C404D8BD971F}"/>
              </a:ext>
            </a:extLst>
          </p:cNvPr>
          <p:cNvSpPr>
            <a:spLocks noGrp="1"/>
          </p:cNvSpPr>
          <p:nvPr>
            <p:ph type="body" idx="1"/>
          </p:nvPr>
        </p:nvSpPr>
        <p:spPr/>
        <p:txBody>
          <a:bodyPr/>
          <a:lstStyle/>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3717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138E3-F85F-8D85-08A3-0982EF5DAF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E5282C-5377-A0E1-8E34-5F333C750E5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793808D-AA27-27F0-EBE9-58158448B8E2}"/>
              </a:ext>
            </a:extLst>
          </p:cNvPr>
          <p:cNvSpPr>
            <a:spLocks noGrp="1"/>
          </p:cNvSpPr>
          <p:nvPr>
            <p:ph type="body" idx="1"/>
          </p:nvPr>
        </p:nvSpPr>
        <p:spPr>
          <a:xfrm>
            <a:off x="679768" y="4751984"/>
            <a:ext cx="5438140" cy="4569817"/>
          </a:xfrm>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Plana-Ripoll O, Pedersen CB, Holtz Y, et al. Exploring comorbidity within mental disorders among a Danish national population. JAMA Psychiatry 2019; 76: 259–270.</a:t>
            </a:r>
          </a:p>
        </p:txBody>
      </p:sp>
      <p:sp>
        <p:nvSpPr>
          <p:cNvPr id="4" name="Slide Number Placeholder 3">
            <a:extLst>
              <a:ext uri="{FF2B5EF4-FFF2-40B4-BE49-F238E27FC236}">
                <a16:creationId xmlns:a16="http://schemas.microsoft.com/office/drawing/2014/main" id="{E2C522B0-2472-2E18-3EEA-87A998805623}"/>
              </a:ext>
            </a:extLst>
          </p:cNvPr>
          <p:cNvSpPr>
            <a:spLocks noGrp="1"/>
          </p:cNvSpPr>
          <p:nvPr>
            <p:ph type="sldNum" sz="quarter" idx="10"/>
          </p:nvPr>
        </p:nvSpPr>
        <p:spPr/>
        <p:txBody>
          <a:bodyPr/>
          <a:lstStyle/>
          <a:p>
            <a:fld id="{037C2873-EBE5-CF42-9E30-7832FC02D1D9}" type="slidenum">
              <a:rPr lang="en-GB" smtClean="0"/>
              <a:t>10</a:t>
            </a:fld>
            <a:endParaRPr lang="en-GB"/>
          </a:p>
        </p:txBody>
      </p:sp>
    </p:spTree>
    <p:extLst>
      <p:ext uri="{BB962C8B-B14F-4D97-AF65-F5344CB8AC3E}">
        <p14:creationId xmlns:p14="http://schemas.microsoft.com/office/powerpoint/2010/main" val="41962660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6EEB6-9F14-89FD-8E43-44953FDDDD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F9B3B4-5E42-7698-EE89-7CE3BA7E1EA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92165D8-1620-AB08-F1F2-C18C3DDAF7CD}"/>
              </a:ext>
            </a:extLst>
          </p:cNvPr>
          <p:cNvSpPr>
            <a:spLocks noGrp="1"/>
          </p:cNvSpPr>
          <p:nvPr>
            <p:ph type="body" idx="1"/>
          </p:nvPr>
        </p:nvSpPr>
        <p:spPr/>
        <p:txBody>
          <a:bodyPr/>
          <a:lstStyle/>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299B32F-1DD1-E2E9-59DD-94A679BC93E4}"/>
              </a:ext>
            </a:extLst>
          </p:cNvPr>
          <p:cNvSpPr>
            <a:spLocks noGrp="1"/>
          </p:cNvSpPr>
          <p:nvPr>
            <p:ph type="sldNum" sz="quarter" idx="5"/>
          </p:nvPr>
        </p:nvSpPr>
        <p:spPr/>
        <p:txBody>
          <a:bodyPr/>
          <a:lstStyle/>
          <a:p>
            <a:fld id="{9E4441FC-7B67-43FA-BD36-9EFD361338B9}" type="slidenum">
              <a:rPr lang="en-GB" smtClean="0"/>
              <a:t>11</a:t>
            </a:fld>
            <a:endParaRPr lang="en-GB"/>
          </a:p>
        </p:txBody>
      </p:sp>
    </p:spTree>
    <p:extLst>
      <p:ext uri="{BB962C8B-B14F-4D97-AF65-F5344CB8AC3E}">
        <p14:creationId xmlns:p14="http://schemas.microsoft.com/office/powerpoint/2010/main" val="28472077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5735C-51B0-FB56-28DA-8594B9A393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492F19-FBDC-4EBE-6465-9CF8047BD1B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0B6F589-79D2-6FDA-32F7-C7AF92915C5D}"/>
              </a:ext>
            </a:extLst>
          </p:cNvPr>
          <p:cNvSpPr>
            <a:spLocks noGrp="1"/>
          </p:cNvSpPr>
          <p:nvPr>
            <p:ph type="body" idx="1"/>
          </p:nvPr>
        </p:nvSpPr>
        <p:spPr>
          <a:xfrm>
            <a:off x="679768" y="4751984"/>
            <a:ext cx="5438140" cy="4569817"/>
          </a:xfrm>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Lee H, Lee JH, Lee S, et al. Comorbid health outcomes in patients with schizophrenia: an umbrella review of systematic reviews and meta-analyses. Mol Psychiatry 2025; 30: 1127–1137.</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Momen NC, Plana-Ripoll O, Agerbo E, et al. Association between mental disorders and subsequent medical conditions. N Engl J Med 2020; 382: 1721–1731.</a:t>
            </a:r>
          </a:p>
          <a:p>
            <a:pPr marL="0" indent="0">
              <a:buFont typeface="+mj-lt"/>
              <a:buNone/>
            </a:pP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D97833DD-E453-D338-34F6-C5B11CA2F1A3}"/>
              </a:ext>
            </a:extLst>
          </p:cNvPr>
          <p:cNvSpPr>
            <a:spLocks noGrp="1"/>
          </p:cNvSpPr>
          <p:nvPr>
            <p:ph type="sldNum" sz="quarter" idx="10"/>
          </p:nvPr>
        </p:nvSpPr>
        <p:spPr/>
        <p:txBody>
          <a:bodyPr/>
          <a:lstStyle/>
          <a:p>
            <a:fld id="{037C2873-EBE5-CF42-9E30-7832FC02D1D9}" type="slidenum">
              <a:rPr lang="en-GB" smtClean="0"/>
              <a:t>12</a:t>
            </a:fld>
            <a:endParaRPr lang="en-GB"/>
          </a:p>
        </p:txBody>
      </p:sp>
    </p:spTree>
    <p:extLst>
      <p:ext uri="{BB962C8B-B14F-4D97-AF65-F5344CB8AC3E}">
        <p14:creationId xmlns:p14="http://schemas.microsoft.com/office/powerpoint/2010/main" val="3127722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DAECE-4BDE-F55E-B6B4-311C8DC25A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7FDB20-9332-DB55-E03E-C5B1CE1AF5E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300E4B3-4F95-4981-B72E-090DF4FB3018}"/>
              </a:ext>
            </a:extLst>
          </p:cNvPr>
          <p:cNvSpPr>
            <a:spLocks noGrp="1"/>
          </p:cNvSpPr>
          <p:nvPr>
            <p:ph type="body" idx="1"/>
          </p:nvPr>
        </p:nvSpPr>
        <p:spPr/>
        <p:txBody>
          <a:bodyPr/>
          <a:lstStyle/>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CCA116EB-E44D-93EF-8E31-A4DDCA8F35F4}"/>
              </a:ext>
            </a:extLst>
          </p:cNvPr>
          <p:cNvSpPr>
            <a:spLocks noGrp="1"/>
          </p:cNvSpPr>
          <p:nvPr>
            <p:ph type="sldNum" sz="quarter" idx="5"/>
          </p:nvPr>
        </p:nvSpPr>
        <p:spPr/>
        <p:txBody>
          <a:bodyPr/>
          <a:lstStyle/>
          <a:p>
            <a:fld id="{9E4441FC-7B67-43FA-BD36-9EFD361338B9}" type="slidenum">
              <a:rPr lang="en-GB" smtClean="0"/>
              <a:t>13</a:t>
            </a:fld>
            <a:endParaRPr lang="en-GB"/>
          </a:p>
        </p:txBody>
      </p:sp>
    </p:spTree>
    <p:extLst>
      <p:ext uri="{BB962C8B-B14F-4D97-AF65-F5344CB8AC3E}">
        <p14:creationId xmlns:p14="http://schemas.microsoft.com/office/powerpoint/2010/main" val="2372824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3C11F-D3C8-1BF1-DDDF-FA25A76E9F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118169-520C-7EF2-BBE2-63CE5223F2E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CA887DC-8692-C060-F8F2-ECB91427F382}"/>
              </a:ext>
            </a:extLst>
          </p:cNvPr>
          <p:cNvSpPr>
            <a:spLocks noGrp="1"/>
          </p:cNvSpPr>
          <p:nvPr>
            <p:ph type="body" idx="1"/>
          </p:nvPr>
        </p:nvSpPr>
        <p:spPr>
          <a:xfrm>
            <a:off x="679768" y="4751984"/>
            <a:ext cx="5438140" cy="4569817"/>
          </a:xfrm>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Plana-Ripoll O, Pedersen CB, Agerbo E, et al. A comprehensive analysis of mortality-related health metrics associated with mental disorders: a nationwide, register-based cohort study. Lancet 2019; 394: 1827–1835.</a:t>
            </a: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6F044EEC-7F5F-7922-81A2-506FC9D09789}"/>
              </a:ext>
            </a:extLst>
          </p:cNvPr>
          <p:cNvSpPr>
            <a:spLocks noGrp="1"/>
          </p:cNvSpPr>
          <p:nvPr>
            <p:ph type="sldNum" sz="quarter" idx="10"/>
          </p:nvPr>
        </p:nvSpPr>
        <p:spPr/>
        <p:txBody>
          <a:bodyPr/>
          <a:lstStyle/>
          <a:p>
            <a:fld id="{037C2873-EBE5-CF42-9E30-7832FC02D1D9}" type="slidenum">
              <a:rPr lang="en-GB" smtClean="0"/>
              <a:t>14</a:t>
            </a:fld>
            <a:endParaRPr lang="en-GB"/>
          </a:p>
        </p:txBody>
      </p:sp>
    </p:spTree>
    <p:extLst>
      <p:ext uri="{BB962C8B-B14F-4D97-AF65-F5344CB8AC3E}">
        <p14:creationId xmlns:p14="http://schemas.microsoft.com/office/powerpoint/2010/main" val="2865733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5AF33-65B5-6A72-4C2D-9DE918F198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C19DE4-AA10-B501-A1BA-8685BF6B224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1EC53E0-47E6-3628-C76B-E51B2D0585B9}"/>
              </a:ext>
            </a:extLst>
          </p:cNvPr>
          <p:cNvSpPr>
            <a:spLocks noGrp="1"/>
          </p:cNvSpPr>
          <p:nvPr>
            <p:ph type="body" idx="1"/>
          </p:nvPr>
        </p:nvSpPr>
        <p:spPr>
          <a:xfrm>
            <a:off x="679768" y="4751984"/>
            <a:ext cx="5438140" cy="4569817"/>
          </a:xfrm>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Correll CU, </a:t>
            </a:r>
            <a:r>
              <a:rPr lang="en-GB" sz="1000" dirty="0" err="1">
                <a:latin typeface="Calibri" panose="020F0502020204030204" pitchFamily="34" charset="0"/>
                <a:ea typeface="Calibri" panose="020F0502020204030204" pitchFamily="34" charset="0"/>
                <a:cs typeface="Calibri" panose="020F0502020204030204" pitchFamily="34" charset="0"/>
              </a:rPr>
              <a:t>Solmi</a:t>
            </a:r>
            <a:r>
              <a:rPr lang="en-GB" sz="1000" dirty="0">
                <a:latin typeface="Calibri" panose="020F0502020204030204" pitchFamily="34" charset="0"/>
                <a:ea typeface="Calibri" panose="020F0502020204030204" pitchFamily="34" charset="0"/>
                <a:cs typeface="Calibri" panose="020F0502020204030204" pitchFamily="34" charset="0"/>
              </a:rPr>
              <a:t> M, Croatto G, et al. Mortality in people with schizophrenia: a systematic review and meta-analysis of relative risk and aggravating or attenuating factors. World Psychiatry 2022; 21: 248–271.</a:t>
            </a: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01A346B2-8303-0B3A-8ABF-69F0F079A5A3}"/>
              </a:ext>
            </a:extLst>
          </p:cNvPr>
          <p:cNvSpPr>
            <a:spLocks noGrp="1"/>
          </p:cNvSpPr>
          <p:nvPr>
            <p:ph type="sldNum" sz="quarter" idx="10"/>
          </p:nvPr>
        </p:nvSpPr>
        <p:spPr/>
        <p:txBody>
          <a:bodyPr/>
          <a:lstStyle/>
          <a:p>
            <a:fld id="{037C2873-EBE5-CF42-9E30-7832FC02D1D9}" type="slidenum">
              <a:rPr lang="en-GB" smtClean="0"/>
              <a:t>15</a:t>
            </a:fld>
            <a:endParaRPr lang="en-GB"/>
          </a:p>
        </p:txBody>
      </p:sp>
    </p:spTree>
    <p:extLst>
      <p:ext uri="{BB962C8B-B14F-4D97-AF65-F5344CB8AC3E}">
        <p14:creationId xmlns:p14="http://schemas.microsoft.com/office/powerpoint/2010/main" val="23073631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2D7D2-B2A2-BF61-A26E-F31FD3AE6D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9290A0-0BD5-34E2-DB7D-854CF968837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4828CDD-8F13-A350-DE8E-24A26B91725A}"/>
              </a:ext>
            </a:extLst>
          </p:cNvPr>
          <p:cNvSpPr>
            <a:spLocks noGrp="1"/>
          </p:cNvSpPr>
          <p:nvPr>
            <p:ph type="body" idx="1"/>
          </p:nvPr>
        </p:nvSpPr>
        <p:spPr>
          <a:xfrm>
            <a:off x="679768" y="4751984"/>
            <a:ext cx="5438140" cy="4569817"/>
          </a:xfrm>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Laguna-Muñoz D, Pata MP, Jiménez-Peinado A, et al. Mortality from respiratory diseases in individuals with severe mental illness: a large-scale systematic review and meta-analysis of pooled and specific diagnoses. Lancet Psychiatry 2025; 12: 768–779. </a:t>
            </a:r>
          </a:p>
        </p:txBody>
      </p:sp>
      <p:sp>
        <p:nvSpPr>
          <p:cNvPr id="4" name="Slide Number Placeholder 3">
            <a:extLst>
              <a:ext uri="{FF2B5EF4-FFF2-40B4-BE49-F238E27FC236}">
                <a16:creationId xmlns:a16="http://schemas.microsoft.com/office/drawing/2014/main" id="{AF05E9BC-47CA-AFD7-8B07-FDC1FF239702}"/>
              </a:ext>
            </a:extLst>
          </p:cNvPr>
          <p:cNvSpPr>
            <a:spLocks noGrp="1"/>
          </p:cNvSpPr>
          <p:nvPr>
            <p:ph type="sldNum" sz="quarter" idx="10"/>
          </p:nvPr>
        </p:nvSpPr>
        <p:spPr/>
        <p:txBody>
          <a:bodyPr/>
          <a:lstStyle/>
          <a:p>
            <a:fld id="{037C2873-EBE5-CF42-9E30-7832FC02D1D9}" type="slidenum">
              <a:rPr lang="en-GB" smtClean="0"/>
              <a:t>16</a:t>
            </a:fld>
            <a:endParaRPr lang="en-GB"/>
          </a:p>
        </p:txBody>
      </p:sp>
    </p:spTree>
    <p:extLst>
      <p:ext uri="{BB962C8B-B14F-4D97-AF65-F5344CB8AC3E}">
        <p14:creationId xmlns:p14="http://schemas.microsoft.com/office/powerpoint/2010/main" val="22614517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83081-A6D6-2212-A533-28C9C3FDAE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1B7CD2-B057-0F0A-B6DD-B1241A66BCF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53C735B-1FC8-CA73-6317-A362058D4E35}"/>
              </a:ext>
            </a:extLst>
          </p:cNvPr>
          <p:cNvSpPr>
            <a:spLocks noGrp="1"/>
          </p:cNvSpPr>
          <p:nvPr>
            <p:ph type="body" idx="1"/>
          </p:nvPr>
        </p:nvSpPr>
        <p:spPr/>
        <p:txBody>
          <a:bodyPr/>
          <a:lstStyle/>
          <a:p>
            <a:r>
              <a:rPr lang="en-US" sz="1000" dirty="0">
                <a:latin typeface="Calibri" panose="020F0502020204030204" pitchFamily="34" charset="0"/>
                <a:ea typeface="Calibri" panose="020F0502020204030204" pitchFamily="34" charset="0"/>
                <a:cs typeface="Calibri" panose="020F0502020204030204" pitchFamily="34" charset="0"/>
              </a:rPr>
              <a:t>In the study, 10,286 (24.8%) people with schizophrenia had one type of substance use disorder and 8,275 (20.0%) had two or more </a:t>
            </a:r>
            <a:r>
              <a:rPr lang="en-US" sz="1000" dirty="0" err="1">
                <a:latin typeface="Calibri" panose="020F0502020204030204" pitchFamily="34" charset="0"/>
                <a:ea typeface="Calibri" panose="020F0502020204030204" pitchFamily="34" charset="0"/>
                <a:cs typeface="Calibri" panose="020F0502020204030204" pitchFamily="34" charset="0"/>
              </a:rPr>
              <a:t>types.</a:t>
            </a:r>
            <a:r>
              <a:rPr lang="en-US" sz="1000" baseline="30000" dirty="0" err="1">
                <a:latin typeface="Calibri" panose="020F0502020204030204" pitchFamily="34" charset="0"/>
                <a:ea typeface="Calibri" panose="020F0502020204030204" pitchFamily="34" charset="0"/>
                <a:cs typeface="Calibri" panose="020F0502020204030204" pitchFamily="34" charset="0"/>
              </a:rPr>
              <a:t>1</a:t>
            </a:r>
            <a:r>
              <a:rPr lang="en-US" sz="1000" baseline="30000" dirty="0">
                <a:latin typeface="Calibri" panose="020F0502020204030204" pitchFamily="34" charset="0"/>
                <a:ea typeface="Calibri" panose="020F0502020204030204" pitchFamily="34" charset="0"/>
                <a:cs typeface="Calibri" panose="020F0502020204030204" pitchFamily="34" charset="0"/>
              </a:rPr>
              <a:t> </a:t>
            </a:r>
            <a:r>
              <a:rPr lang="en-US" sz="1000" dirty="0">
                <a:latin typeface="Calibri" panose="020F0502020204030204" pitchFamily="34" charset="0"/>
                <a:ea typeface="Calibri" panose="020F0502020204030204" pitchFamily="34" charset="0"/>
                <a:cs typeface="Calibri" panose="020F0502020204030204" pitchFamily="34" charset="0"/>
              </a:rPr>
              <a:t>Substance use disorders were recorded in more than one register in 10,528 (56.7%) of 18,561 individuals with </a:t>
            </a:r>
            <a:r>
              <a:rPr lang="en-US" sz="1000" dirty="0" err="1">
                <a:latin typeface="Calibri" panose="020F0502020204030204" pitchFamily="34" charset="0"/>
                <a:ea typeface="Calibri" panose="020F0502020204030204" pitchFamily="34" charset="0"/>
                <a:cs typeface="Calibri" panose="020F0502020204030204" pitchFamily="34" charset="0"/>
              </a:rPr>
              <a:t>schizophrenia.</a:t>
            </a:r>
            <a:r>
              <a:rPr lang="en-US" sz="1000" baseline="30000" dirty="0" err="1">
                <a:latin typeface="Calibri" panose="020F0502020204030204" pitchFamily="34" charset="0"/>
                <a:ea typeface="Calibri" panose="020F0502020204030204" pitchFamily="34" charset="0"/>
                <a:cs typeface="Calibri" panose="020F0502020204030204" pitchFamily="34" charset="0"/>
              </a:rPr>
              <a:t>1</a:t>
            </a:r>
            <a:endParaRPr lang="en-US" sz="1000" dirty="0">
              <a:latin typeface="Calibri" panose="020F0502020204030204" pitchFamily="34" charset="0"/>
              <a:ea typeface="Calibri" panose="020F0502020204030204" pitchFamily="34" charset="0"/>
              <a:cs typeface="Calibri" panose="020F0502020204030204" pitchFamily="34" charset="0"/>
            </a:endParaRPr>
          </a:p>
          <a:p>
            <a:endParaRPr lang="en-GB" sz="1000" dirty="0">
              <a:latin typeface="Calibri" panose="020F0502020204030204" pitchFamily="34" charset="0"/>
              <a:ea typeface="Calibri" panose="020F0502020204030204" pitchFamily="34" charset="0"/>
              <a:cs typeface="Calibri" panose="020F0502020204030204" pitchFamily="34" charset="0"/>
            </a:endParaRPr>
          </a:p>
          <a:p>
            <a:r>
              <a:rPr lang="en-GB" sz="1000" dirty="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Hjorthøj C, Østergaard ML, </a:t>
            </a:r>
            <a:r>
              <a:rPr lang="en-GB" sz="1000" dirty="0" err="1">
                <a:latin typeface="Calibri" panose="020F0502020204030204" pitchFamily="34" charset="0"/>
                <a:ea typeface="Calibri" panose="020F0502020204030204" pitchFamily="34" charset="0"/>
                <a:cs typeface="Calibri" panose="020F0502020204030204" pitchFamily="34" charset="0"/>
              </a:rPr>
              <a:t>Benros</a:t>
            </a:r>
            <a:r>
              <a:rPr lang="en-GB" sz="1000" dirty="0">
                <a:latin typeface="Calibri" panose="020F0502020204030204" pitchFamily="34" charset="0"/>
                <a:ea typeface="Calibri" panose="020F0502020204030204" pitchFamily="34" charset="0"/>
                <a:cs typeface="Calibri" panose="020F0502020204030204" pitchFamily="34" charset="0"/>
              </a:rPr>
              <a:t> ME, et al. Association between alcohol and substance use disorders and all-cause and cause-specific mortality in schizophrenia, bipolar disorder, and unipolar depression: a nationwide, prospective, register-based study. Lancet Psychiatry 2015; 2: 801–808.</a:t>
            </a:r>
          </a:p>
        </p:txBody>
      </p:sp>
      <p:sp>
        <p:nvSpPr>
          <p:cNvPr id="4" name="Slide Number Placeholder 3">
            <a:extLst>
              <a:ext uri="{FF2B5EF4-FFF2-40B4-BE49-F238E27FC236}">
                <a16:creationId xmlns:a16="http://schemas.microsoft.com/office/drawing/2014/main" id="{DF61845E-0246-2716-735E-9893F4A7FD9A}"/>
              </a:ext>
            </a:extLst>
          </p:cNvPr>
          <p:cNvSpPr>
            <a:spLocks noGrp="1"/>
          </p:cNvSpPr>
          <p:nvPr>
            <p:ph type="sldNum" sz="quarter" idx="5"/>
          </p:nvPr>
        </p:nvSpPr>
        <p:spPr/>
        <p:txBody>
          <a:bodyPr/>
          <a:lstStyle/>
          <a:p>
            <a:fld id="{9E4441FC-7B67-43FA-BD36-9EFD361338B9}" type="slidenum">
              <a:rPr lang="en-GB" smtClean="0"/>
              <a:t>17</a:t>
            </a:fld>
            <a:endParaRPr lang="en-GB"/>
          </a:p>
        </p:txBody>
      </p:sp>
    </p:spTree>
    <p:extLst>
      <p:ext uri="{BB962C8B-B14F-4D97-AF65-F5344CB8AC3E}">
        <p14:creationId xmlns:p14="http://schemas.microsoft.com/office/powerpoint/2010/main" val="914318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8D6C2-3650-E6DC-6C4A-83A69BEE50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653FC8-0421-9DC5-39EB-CA5966C2819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789DE68-0588-0CA0-3F95-F8E42F4024CD}"/>
              </a:ext>
            </a:extLst>
          </p:cNvPr>
          <p:cNvSpPr>
            <a:spLocks noGrp="1"/>
          </p:cNvSpPr>
          <p:nvPr>
            <p:ph type="body" idx="1"/>
          </p:nvPr>
        </p:nvSpPr>
        <p:spPr/>
        <p:txBody>
          <a:bodyPr/>
          <a:lstStyle/>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B1EAF1BB-D591-B7E5-CAF1-485E9D4F4601}"/>
              </a:ext>
            </a:extLst>
          </p:cNvPr>
          <p:cNvSpPr>
            <a:spLocks noGrp="1"/>
          </p:cNvSpPr>
          <p:nvPr>
            <p:ph type="sldNum" sz="quarter" idx="5"/>
          </p:nvPr>
        </p:nvSpPr>
        <p:spPr/>
        <p:txBody>
          <a:bodyPr/>
          <a:lstStyle/>
          <a:p>
            <a:fld id="{9E4441FC-7B67-43FA-BD36-9EFD361338B9}" type="slidenum">
              <a:rPr lang="en-GB" smtClean="0"/>
              <a:t>18</a:t>
            </a:fld>
            <a:endParaRPr lang="en-GB"/>
          </a:p>
        </p:txBody>
      </p:sp>
    </p:spTree>
    <p:extLst>
      <p:ext uri="{BB962C8B-B14F-4D97-AF65-F5344CB8AC3E}">
        <p14:creationId xmlns:p14="http://schemas.microsoft.com/office/powerpoint/2010/main" val="20279761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Firth J, Siddiqi N, Koyanagi A, et al. The Lancet Psychiatry Commission: a blueprint for protecting physical health in people with mental illness. Lancet Psychiatry 2019; 6: 675–712.</a:t>
            </a:r>
          </a:p>
          <a:p>
            <a:endParaRPr lang="en-GB" sz="1000" dirty="0">
              <a:latin typeface="Calibri" panose="020F0502020204030204" pitchFamily="34" charset="0"/>
              <a:ea typeface="Calibri" panose="020F0502020204030204" pitchFamily="34" charset="0"/>
              <a:cs typeface="Calibri" panose="020F0502020204030204" pitchFamily="34" charset="0"/>
            </a:endParaRP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19</a:t>
            </a:fld>
            <a:endParaRPr lang="en-GB"/>
          </a:p>
        </p:txBody>
      </p:sp>
    </p:spTree>
    <p:extLst>
      <p:ext uri="{BB962C8B-B14F-4D97-AF65-F5344CB8AC3E}">
        <p14:creationId xmlns:p14="http://schemas.microsoft.com/office/powerpoint/2010/main" val="1728035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1AC8C-7631-EAB7-E030-ECE5E73054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D14C22-BF53-C6B3-B1F4-B82415078086}"/>
              </a:ext>
            </a:extLst>
          </p:cNvPr>
          <p:cNvSpPr>
            <a:spLocks noGrp="1" noRot="1" noChangeAspect="1"/>
          </p:cNvSpPr>
          <p:nvPr>
            <p:ph type="sldImg"/>
          </p:nvPr>
        </p:nvSpPr>
        <p:spPr>
          <a:xfrm>
            <a:off x="422275" y="1241425"/>
            <a:ext cx="5954713" cy="3351213"/>
          </a:xfrm>
        </p:spPr>
        <p:txBody>
          <a:bodyPr/>
          <a:lstStyle/>
          <a:p>
            <a:endParaRPr lang="en-GB"/>
          </a:p>
        </p:txBody>
      </p:sp>
      <p:sp>
        <p:nvSpPr>
          <p:cNvPr id="3" name="Notes Placeholder 2">
            <a:extLst>
              <a:ext uri="{FF2B5EF4-FFF2-40B4-BE49-F238E27FC236}">
                <a16:creationId xmlns:a16="http://schemas.microsoft.com/office/drawing/2014/main" id="{B8C46B22-6B33-2D45-7B56-FD001597B428}"/>
              </a:ext>
            </a:extLst>
          </p:cNvPr>
          <p:cNvSpPr>
            <a:spLocks noGrp="1"/>
          </p:cNvSpPr>
          <p:nvPr>
            <p:ph type="body" idx="1"/>
          </p:nvPr>
        </p:nvSpPr>
        <p:spPr>
          <a:xfrm>
            <a:off x="679768" y="4751984"/>
            <a:ext cx="5438140" cy="4569817"/>
          </a:xfrm>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References:</a:t>
            </a:r>
          </a:p>
          <a:p>
            <a:pPr marL="228600" indent="-228600">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Leucht S, </a:t>
            </a:r>
            <a:r>
              <a:rPr lang="en-GB" sz="1000" dirty="0" err="1">
                <a:latin typeface="Calibri" panose="020F0502020204030204" pitchFamily="34" charset="0"/>
                <a:ea typeface="Calibri" panose="020F0502020204030204" pitchFamily="34" charset="0"/>
                <a:cs typeface="Calibri" panose="020F0502020204030204" pitchFamily="34" charset="0"/>
              </a:rPr>
              <a:t>Siafis</a:t>
            </a:r>
            <a:r>
              <a:rPr lang="en-GB" sz="1000" dirty="0">
                <a:latin typeface="Calibri" panose="020F0502020204030204" pitchFamily="34" charset="0"/>
                <a:ea typeface="Calibri" panose="020F0502020204030204" pitchFamily="34" charset="0"/>
                <a:cs typeface="Calibri" panose="020F0502020204030204" pitchFamily="34" charset="0"/>
              </a:rPr>
              <a:t> S, McGrath JJ, et al. Schizophrenia. Nat Rev Dis Primers 2025; 11: 83.</a:t>
            </a:r>
          </a:p>
          <a:p>
            <a:pPr marL="228600" indent="-228600">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GBD 2019 Mental Disorders Collaborators. Global, regional, and national burden of 12 mental disorders in 204 countries and territories, 1990-2019: a systematic analysis for the Global Burden of Disease Study 2019. Lancet Psychiatry 2022; 9: 137–150. </a:t>
            </a:r>
          </a:p>
          <a:p>
            <a:pPr marL="228600" indent="-228600">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Chan JKN, Correll CU, Wong CSM, et al. Life expectancy and years of potential life lost in people with mental disorders: a systematic review and meta-analysis. </a:t>
            </a:r>
            <a:r>
              <a:rPr lang="en-GB" sz="1000" dirty="0" err="1">
                <a:latin typeface="Calibri" panose="020F0502020204030204" pitchFamily="34" charset="0"/>
                <a:ea typeface="Calibri" panose="020F0502020204030204" pitchFamily="34" charset="0"/>
                <a:cs typeface="Calibri" panose="020F0502020204030204" pitchFamily="34" charset="0"/>
              </a:rPr>
              <a:t>EClinicalMedicine</a:t>
            </a:r>
            <a:r>
              <a:rPr lang="en-GB" sz="1000" dirty="0">
                <a:latin typeface="Calibri" panose="020F0502020204030204" pitchFamily="34" charset="0"/>
                <a:ea typeface="Calibri" panose="020F0502020204030204" pitchFamily="34" charset="0"/>
                <a:cs typeface="Calibri" panose="020F0502020204030204" pitchFamily="34" charset="0"/>
              </a:rPr>
              <a:t> 2023; 65: 102294.</a:t>
            </a:r>
          </a:p>
          <a:p>
            <a:pPr marL="228600" indent="-228600">
              <a:buFontTx/>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Lu C, Jin D, Palmer N, et al. Large-scale real-world data analysis identifies comorbidity patterns in schizophrenia. Transl Psychiatry 2022; 12: 154.</a:t>
            </a:r>
          </a:p>
          <a:p>
            <a:pPr marL="228600" indent="-228600">
              <a:buFontTx/>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Lee H, Lee JH, Lee S, et al. Comorbid health outcomes in patients with schizophrenia: an umbrella review of systematic reviews and meta-analyses. Mol Psychiatry 2025; 30: 1127–1137.</a:t>
            </a:r>
          </a:p>
          <a:p>
            <a:pPr marL="228600" indent="-228600">
              <a:buFontTx/>
              <a:buAutoNum type="arabicPeriod"/>
            </a:pPr>
            <a:r>
              <a:rPr lang="en-GB" sz="1000" dirty="0" err="1">
                <a:latin typeface="Calibri" panose="020F0502020204030204" pitchFamily="34" charset="0"/>
                <a:ea typeface="Calibri" panose="020F0502020204030204" pitchFamily="34" charset="0"/>
                <a:cs typeface="Calibri" panose="020F0502020204030204" pitchFamily="34" charset="0"/>
              </a:rPr>
              <a:t>Bahorik</a:t>
            </a:r>
            <a:r>
              <a:rPr lang="en-GB" sz="1000" dirty="0">
                <a:latin typeface="Calibri" panose="020F0502020204030204" pitchFamily="34" charset="0"/>
                <a:ea typeface="Calibri" panose="020F0502020204030204" pitchFamily="34" charset="0"/>
                <a:cs typeface="Calibri" panose="020F0502020204030204" pitchFamily="34" charset="0"/>
              </a:rPr>
              <a:t> AL, Satre DD, Kline-Simon AH, et al. Serious mental illness and medical comorbidities: findings from an integrated health care system. J </a:t>
            </a:r>
            <a:r>
              <a:rPr lang="en-GB" sz="1000" dirty="0" err="1">
                <a:latin typeface="Calibri" panose="020F0502020204030204" pitchFamily="34" charset="0"/>
                <a:ea typeface="Calibri" panose="020F0502020204030204" pitchFamily="34" charset="0"/>
                <a:cs typeface="Calibri" panose="020F0502020204030204" pitchFamily="34" charset="0"/>
              </a:rPr>
              <a:t>Psychosom</a:t>
            </a:r>
            <a:r>
              <a:rPr lang="en-GB" sz="1000" dirty="0">
                <a:latin typeface="Calibri" panose="020F0502020204030204" pitchFamily="34" charset="0"/>
                <a:ea typeface="Calibri" panose="020F0502020204030204" pitchFamily="34" charset="0"/>
                <a:cs typeface="Calibri" panose="020F0502020204030204" pitchFamily="34" charset="0"/>
              </a:rPr>
              <a:t> Res 2017; 100: 35–45. </a:t>
            </a:r>
          </a:p>
          <a:p>
            <a:pPr marL="228600" indent="-228600">
              <a:buFontTx/>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Correll CU, Solmi M, Croatto G, et al. Mortality in people with schizophrenia: a systematic review and meta-analysis of relative risk and aggravating or attenuating factors. World Psychiatry 2022; 21: 248–271.</a:t>
            </a:r>
          </a:p>
          <a:p>
            <a:pPr marL="228600" indent="-228600">
              <a:buFontTx/>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Pillinger T, D'Ambrosio E, McCutcheon R, et al. Is psychosis a multisystem disorder? A meta-review of central nervous system, immune, cardiometabolic, and endocrine alterations in first-episode psychosis and perspective on potential models. Mol Psychiatry 2019; 24: 776–794.</a:t>
            </a:r>
          </a:p>
          <a:p>
            <a:endParaRPr lang="en-GB" sz="1000" b="1"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C8DD0CE6-1230-C93E-FA90-4D9B93587E7B}"/>
              </a:ext>
            </a:extLst>
          </p:cNvPr>
          <p:cNvSpPr>
            <a:spLocks noGrp="1"/>
          </p:cNvSpPr>
          <p:nvPr>
            <p:ph type="sldNum" sz="quarter" idx="10"/>
          </p:nvPr>
        </p:nvSpPr>
        <p:spPr/>
        <p:txBody>
          <a:bodyPr/>
          <a:lstStyle/>
          <a:p>
            <a:fld id="{037C2873-EBE5-CF42-9E30-7832FC02D1D9}" type="slidenum">
              <a:rPr lang="en-GB" smtClean="0"/>
              <a:t>2</a:t>
            </a:fld>
            <a:endParaRPr lang="en-GB" dirty="0"/>
          </a:p>
        </p:txBody>
      </p:sp>
    </p:spTree>
    <p:extLst>
      <p:ext uri="{BB962C8B-B14F-4D97-AF65-F5344CB8AC3E}">
        <p14:creationId xmlns:p14="http://schemas.microsoft.com/office/powerpoint/2010/main" val="18920486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Chen D, Momen NC, Ejlskov L, et al. Socioeconomic inequalities in mortality associated with mental disorders: a population-based cohort study. World Psychiatry 2025; 24: 92–102.</a:t>
            </a:r>
          </a:p>
        </p:txBody>
      </p:sp>
      <p:sp>
        <p:nvSpPr>
          <p:cNvPr id="4" name="Slide Number Placeholder 3"/>
          <p:cNvSpPr>
            <a:spLocks noGrp="1"/>
          </p:cNvSpPr>
          <p:nvPr>
            <p:ph type="sldNum" sz="quarter" idx="5"/>
          </p:nvPr>
        </p:nvSpPr>
        <p:spPr/>
        <p:txBody>
          <a:bodyPr/>
          <a:lstStyle/>
          <a:p>
            <a:fld id="{9E4441FC-7B67-43FA-BD36-9EFD361338B9}" type="slidenum">
              <a:rPr lang="en-GB" smtClean="0"/>
              <a:t>20</a:t>
            </a:fld>
            <a:endParaRPr lang="en-GB"/>
          </a:p>
        </p:txBody>
      </p:sp>
    </p:spTree>
    <p:extLst>
      <p:ext uri="{BB962C8B-B14F-4D97-AF65-F5344CB8AC3E}">
        <p14:creationId xmlns:p14="http://schemas.microsoft.com/office/powerpoint/2010/main" val="35033496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Wagner E, Højlund M, Fiedorowicz JG, et al. ECNP PAN-Health Group. Disparities in diabetes treatment and monitoring for people with and without mental disorders: a systematic review and meta-analysis. Lancet Psychiatry 2026; 13: 112–124.</a:t>
            </a: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21</a:t>
            </a:fld>
            <a:endParaRPr lang="en-GB"/>
          </a:p>
        </p:txBody>
      </p:sp>
    </p:spTree>
    <p:extLst>
      <p:ext uri="{BB962C8B-B14F-4D97-AF65-F5344CB8AC3E}">
        <p14:creationId xmlns:p14="http://schemas.microsoft.com/office/powerpoint/2010/main" val="18561300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GB" sz="1000" dirty="0" err="1">
                <a:latin typeface="Calibri" panose="020F0502020204030204" pitchFamily="34" charset="0"/>
                <a:ea typeface="Calibri" panose="020F0502020204030204" pitchFamily="34" charset="0"/>
                <a:cs typeface="Calibri" panose="020F0502020204030204" pitchFamily="34" charset="0"/>
              </a:rPr>
              <a:t>Solmi</a:t>
            </a:r>
            <a:r>
              <a:rPr lang="en-GB" sz="1000" dirty="0">
                <a:latin typeface="Calibri" panose="020F0502020204030204" pitchFamily="34" charset="0"/>
                <a:ea typeface="Calibri" panose="020F0502020204030204" pitchFamily="34" charset="0"/>
                <a:cs typeface="Calibri" panose="020F0502020204030204" pitchFamily="34" charset="0"/>
              </a:rPr>
              <a:t> M, Fiedorowicz J, </a:t>
            </a:r>
            <a:r>
              <a:rPr lang="en-GB" sz="1000" dirty="0" err="1">
                <a:latin typeface="Calibri" panose="020F0502020204030204" pitchFamily="34" charset="0"/>
                <a:ea typeface="Calibri" panose="020F0502020204030204" pitchFamily="34" charset="0"/>
                <a:cs typeface="Calibri" panose="020F0502020204030204" pitchFamily="34" charset="0"/>
              </a:rPr>
              <a:t>Poddighe</a:t>
            </a:r>
            <a:r>
              <a:rPr lang="en-GB" sz="1000" dirty="0">
                <a:latin typeface="Calibri" panose="020F0502020204030204" pitchFamily="34" charset="0"/>
                <a:ea typeface="Calibri" panose="020F0502020204030204" pitchFamily="34" charset="0"/>
                <a:cs typeface="Calibri" panose="020F0502020204030204" pitchFamily="34" charset="0"/>
              </a:rPr>
              <a:t> L, et al. Disparities in screening and treatment of cardiovascular diseases in patients with mental disorders across the world: systematic review and meta-analysis of 47 observational studies. Am J Psychiatry 2021; 178: 793–803.</a:t>
            </a:r>
          </a:p>
        </p:txBody>
      </p:sp>
      <p:sp>
        <p:nvSpPr>
          <p:cNvPr id="4" name="Slide Number Placeholder 3"/>
          <p:cNvSpPr>
            <a:spLocks noGrp="1"/>
          </p:cNvSpPr>
          <p:nvPr>
            <p:ph type="sldNum" sz="quarter" idx="5"/>
          </p:nvPr>
        </p:nvSpPr>
        <p:spPr/>
        <p:txBody>
          <a:bodyPr/>
          <a:lstStyle/>
          <a:p>
            <a:fld id="{9E4441FC-7B67-43FA-BD36-9EFD361338B9}" type="slidenum">
              <a:rPr lang="en-GB" smtClean="0"/>
              <a:t>22</a:t>
            </a:fld>
            <a:endParaRPr lang="en-GB"/>
          </a:p>
        </p:txBody>
      </p:sp>
    </p:spTree>
    <p:extLst>
      <p:ext uri="{BB962C8B-B14F-4D97-AF65-F5344CB8AC3E}">
        <p14:creationId xmlns:p14="http://schemas.microsoft.com/office/powerpoint/2010/main" val="11193520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E6557-7B6D-C51F-E60C-215A7755F1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1538D4-69D7-8781-A131-5A0D76B6E1F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4D03DA9-E0B8-47F8-8863-02BF78269747}"/>
              </a:ext>
            </a:extLst>
          </p:cNvPr>
          <p:cNvSpPr>
            <a:spLocks noGrp="1"/>
          </p:cNvSpPr>
          <p:nvPr>
            <p:ph type="body" idx="1"/>
          </p:nvPr>
        </p:nvSpPr>
        <p:spPr>
          <a:xfrm>
            <a:off x="679768" y="4751984"/>
            <a:ext cx="5438140" cy="4569817"/>
          </a:xfrm>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GB" sz="1000" dirty="0" err="1">
                <a:latin typeface="Calibri" panose="020F0502020204030204" pitchFamily="34" charset="0"/>
                <a:ea typeface="Calibri" panose="020F0502020204030204" pitchFamily="34" charset="0"/>
                <a:cs typeface="Calibri" panose="020F0502020204030204" pitchFamily="34" charset="0"/>
              </a:rPr>
              <a:t>Solmi</a:t>
            </a:r>
            <a:r>
              <a:rPr lang="en-GB" sz="1000" dirty="0">
                <a:latin typeface="Calibri" panose="020F0502020204030204" pitchFamily="34" charset="0"/>
                <a:ea typeface="Calibri" panose="020F0502020204030204" pitchFamily="34" charset="0"/>
                <a:cs typeface="Calibri" panose="020F0502020204030204" pitchFamily="34" charset="0"/>
              </a:rPr>
              <a:t> M, Firth J, Miola A, et al. Disparities in cancer screening in people with mental illness across the world versus the general population: prevalence and comparative meta-analysis including 4 717 839 people. Lancet Psychiatry 2020; 7: 52–63. </a:t>
            </a:r>
          </a:p>
          <a:p>
            <a:endParaRPr lang="en-GB" sz="1000" dirty="0">
              <a:latin typeface="Calibri" panose="020F0502020204030204" pitchFamily="34" charset="0"/>
              <a:ea typeface="Calibri" panose="020F0502020204030204" pitchFamily="34" charset="0"/>
              <a:cs typeface="Calibri" panose="020F0502020204030204" pitchFamily="34" charset="0"/>
            </a:endParaRP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F626C1CD-2B4E-82A1-C077-309E56352B71}"/>
              </a:ext>
            </a:extLst>
          </p:cNvPr>
          <p:cNvSpPr>
            <a:spLocks noGrp="1"/>
          </p:cNvSpPr>
          <p:nvPr>
            <p:ph type="sldNum" sz="quarter" idx="10"/>
          </p:nvPr>
        </p:nvSpPr>
        <p:spPr/>
        <p:txBody>
          <a:bodyPr/>
          <a:lstStyle/>
          <a:p>
            <a:fld id="{037C2873-EBE5-CF42-9E30-7832FC02D1D9}" type="slidenum">
              <a:rPr lang="en-GB" smtClean="0"/>
              <a:t>23</a:t>
            </a:fld>
            <a:endParaRPr lang="en-GB"/>
          </a:p>
        </p:txBody>
      </p:sp>
    </p:spTree>
    <p:extLst>
      <p:ext uri="{BB962C8B-B14F-4D97-AF65-F5344CB8AC3E}">
        <p14:creationId xmlns:p14="http://schemas.microsoft.com/office/powerpoint/2010/main" val="16307318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ED2A0-9B37-2B3F-98B8-10878A1058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A5FF01-76AA-B0BC-E1A3-996B55D44DD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EBF4A9B-ABBD-4B2A-6C8F-00F375E5F63B}"/>
              </a:ext>
            </a:extLst>
          </p:cNvPr>
          <p:cNvSpPr>
            <a:spLocks noGrp="1"/>
          </p:cNvSpPr>
          <p:nvPr>
            <p:ph type="body" idx="1"/>
          </p:nvPr>
        </p:nvSpPr>
        <p:spPr/>
        <p:txBody>
          <a:bodyPr/>
          <a:lstStyle/>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817C658B-48C3-FC53-8148-6CBD16BE4AC4}"/>
              </a:ext>
            </a:extLst>
          </p:cNvPr>
          <p:cNvSpPr>
            <a:spLocks noGrp="1"/>
          </p:cNvSpPr>
          <p:nvPr>
            <p:ph type="sldNum" sz="quarter" idx="5"/>
          </p:nvPr>
        </p:nvSpPr>
        <p:spPr/>
        <p:txBody>
          <a:bodyPr/>
          <a:lstStyle/>
          <a:p>
            <a:fld id="{9E4441FC-7B67-43FA-BD36-9EFD361338B9}" type="slidenum">
              <a:rPr lang="en-GB" smtClean="0"/>
              <a:t>24</a:t>
            </a:fld>
            <a:endParaRPr lang="en-GB"/>
          </a:p>
        </p:txBody>
      </p:sp>
    </p:spTree>
    <p:extLst>
      <p:ext uri="{BB962C8B-B14F-4D97-AF65-F5344CB8AC3E}">
        <p14:creationId xmlns:p14="http://schemas.microsoft.com/office/powerpoint/2010/main" val="1793521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6CC46-B741-91E0-4855-DF6F57C7B8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FD7697-DDE7-D1BF-B870-454C3A50542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FB4B4E4-1772-745E-6EAB-EA8178076F6D}"/>
              </a:ext>
            </a:extLst>
          </p:cNvPr>
          <p:cNvSpPr>
            <a:spLocks noGrp="1"/>
          </p:cNvSpPr>
          <p:nvPr>
            <p:ph type="body" idx="1"/>
          </p:nvPr>
        </p:nvSpPr>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Firth J, </a:t>
            </a:r>
            <a:r>
              <a:rPr lang="en-GB" sz="1000" dirty="0" err="1">
                <a:latin typeface="Calibri" panose="020F0502020204030204" pitchFamily="34" charset="0"/>
                <a:ea typeface="Calibri" panose="020F0502020204030204" pitchFamily="34" charset="0"/>
                <a:cs typeface="Calibri" panose="020F0502020204030204" pitchFamily="34" charset="0"/>
              </a:rPr>
              <a:t>Solmi</a:t>
            </a:r>
            <a:r>
              <a:rPr lang="en-GB" sz="1000" dirty="0">
                <a:latin typeface="Calibri" panose="020F0502020204030204" pitchFamily="34" charset="0"/>
                <a:ea typeface="Calibri" panose="020F0502020204030204" pitchFamily="34" charset="0"/>
                <a:cs typeface="Calibri" panose="020F0502020204030204" pitchFamily="34" charset="0"/>
              </a:rPr>
              <a:t> M, Wootton RE, et al. A meta-review of "lifestyle psychiatry": the role of exercise, smoking, diet and sleep in the prevention and treatment of mental disorders. World Psychiatry 2020; 19: 360–380.</a:t>
            </a:r>
          </a:p>
        </p:txBody>
      </p:sp>
      <p:sp>
        <p:nvSpPr>
          <p:cNvPr id="4" name="Slide Number Placeholder 3">
            <a:extLst>
              <a:ext uri="{FF2B5EF4-FFF2-40B4-BE49-F238E27FC236}">
                <a16:creationId xmlns:a16="http://schemas.microsoft.com/office/drawing/2014/main" id="{39D243FE-10BE-7852-68B5-52D3D53CC021}"/>
              </a:ext>
            </a:extLst>
          </p:cNvPr>
          <p:cNvSpPr>
            <a:spLocks noGrp="1"/>
          </p:cNvSpPr>
          <p:nvPr>
            <p:ph type="sldNum" sz="quarter" idx="5"/>
          </p:nvPr>
        </p:nvSpPr>
        <p:spPr/>
        <p:txBody>
          <a:bodyPr/>
          <a:lstStyle/>
          <a:p>
            <a:fld id="{9E4441FC-7B67-43FA-BD36-9EFD361338B9}" type="slidenum">
              <a:rPr lang="en-GB" smtClean="0"/>
              <a:t>25</a:t>
            </a:fld>
            <a:endParaRPr lang="en-GB"/>
          </a:p>
        </p:txBody>
      </p:sp>
    </p:spTree>
    <p:extLst>
      <p:ext uri="{BB962C8B-B14F-4D97-AF65-F5344CB8AC3E}">
        <p14:creationId xmlns:p14="http://schemas.microsoft.com/office/powerpoint/2010/main" val="14471731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sz="1000" dirty="0">
                <a:latin typeface="Calibri" panose="020F0502020204030204" pitchFamily="34" charset="0"/>
                <a:ea typeface="Calibri" panose="020F0502020204030204" pitchFamily="34" charset="0"/>
                <a:cs typeface="Calibri" panose="020F0502020204030204" pitchFamily="34" charset="0"/>
              </a:rPr>
              <a:t>Data are from the baseline phase (2007–2010) of the UK Biobank study, which provided detailed dietary intake data to examine differences in nutritional intake and diet‑associated inflammation between individuals with serious mental illness and the general population.</a:t>
            </a:r>
            <a:r>
              <a:rPr lang="en-US" sz="1000" baseline="30000" dirty="0">
                <a:latin typeface="Calibri" panose="020F0502020204030204" pitchFamily="34" charset="0"/>
                <a:ea typeface="Calibri" panose="020F0502020204030204" pitchFamily="34" charset="0"/>
                <a:cs typeface="Calibri" panose="020F0502020204030204" pitchFamily="34" charset="0"/>
              </a:rPr>
              <a:t>1</a:t>
            </a:r>
          </a:p>
          <a:p>
            <a:endParaRPr lang="en-GB" sz="1000" dirty="0">
              <a:latin typeface="Calibri" panose="020F0502020204030204" pitchFamily="34" charset="0"/>
              <a:ea typeface="Calibri" panose="020F0502020204030204" pitchFamily="34" charset="0"/>
              <a:cs typeface="Calibri" panose="020F0502020204030204" pitchFamily="34" charset="0"/>
            </a:endParaRPr>
          </a:p>
          <a:p>
            <a:r>
              <a:rPr lang="en-GB" sz="1000" dirty="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Firth J, Stubbs B, Teasdale SB, et al. Diet as a hot topic in psychiatry: a population-scale study of nutritional intake and inflammatory potential in severe mental illness. World Psychiatry 2018; 17: 365–367.</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Firth J, Siddiqi N, Koyanagi A, et al. The Lancet Psychiatry Commission: a blueprint for protecting physical health in people with mental illness. Lancet Psychiatry 2019; 6: 675–712.</a:t>
            </a:r>
          </a:p>
          <a:p>
            <a:pPr marL="228600" indent="-228600">
              <a:buFont typeface="+mj-lt"/>
              <a:buAutoNum type="arabicPeriod"/>
            </a:pP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26</a:t>
            </a:fld>
            <a:endParaRPr lang="en-GB"/>
          </a:p>
        </p:txBody>
      </p:sp>
    </p:spTree>
    <p:extLst>
      <p:ext uri="{BB962C8B-B14F-4D97-AF65-F5344CB8AC3E}">
        <p14:creationId xmlns:p14="http://schemas.microsoft.com/office/powerpoint/2010/main" val="14110797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Firth J, Siddiqi N, Koyanagi A, et al. The Lancet Psychiatry Commission: a blueprint for protecting physical health in people with mental illness. Lancet Psychiatry 2019; 6: 675–712.</a:t>
            </a: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27</a:t>
            </a:fld>
            <a:endParaRPr lang="en-GB"/>
          </a:p>
        </p:txBody>
      </p:sp>
    </p:spTree>
    <p:extLst>
      <p:ext uri="{BB962C8B-B14F-4D97-AF65-F5344CB8AC3E}">
        <p14:creationId xmlns:p14="http://schemas.microsoft.com/office/powerpoint/2010/main" val="29058057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Firth J, Siddiqi N, Koyanagi A, et al. The Lancet </a:t>
            </a:r>
            <a:r>
              <a:rPr lang="en-GB" sz="1000">
                <a:latin typeface="Calibri" panose="020F0502020204030204" pitchFamily="34" charset="0"/>
                <a:ea typeface="Calibri" panose="020F0502020204030204" pitchFamily="34" charset="0"/>
                <a:cs typeface="Calibri" panose="020F0502020204030204" pitchFamily="34" charset="0"/>
              </a:rPr>
              <a:t>Psychiatry Commission</a:t>
            </a:r>
            <a:r>
              <a:rPr lang="en-GB" sz="1000" dirty="0">
                <a:latin typeface="Calibri" panose="020F0502020204030204" pitchFamily="34" charset="0"/>
                <a:ea typeface="Calibri" panose="020F0502020204030204" pitchFamily="34" charset="0"/>
                <a:cs typeface="Calibri" panose="020F0502020204030204" pitchFamily="34" charset="0"/>
              </a:rPr>
              <a:t>: a blueprint for protecting physical health in people with mental illness. Lancet Psychiatry 2019; 6: 675–712.</a:t>
            </a:r>
          </a:p>
          <a:p>
            <a:pPr marL="228600" indent="-228600">
              <a:buFont typeface="+mj-lt"/>
              <a:buAutoNum type="arabicPeriod"/>
            </a:pPr>
            <a:endParaRPr lang="en-GB" sz="1000" dirty="0">
              <a:latin typeface="Calibri" panose="020F0502020204030204" pitchFamily="34" charset="0"/>
              <a:ea typeface="Calibri" panose="020F0502020204030204" pitchFamily="34" charset="0"/>
              <a:cs typeface="Calibri" panose="020F0502020204030204" pitchFamily="34" charset="0"/>
            </a:endParaRPr>
          </a:p>
          <a:p>
            <a:pPr marL="228600" indent="-228600">
              <a:buFont typeface="+mj-lt"/>
              <a:buAutoNum type="arabicPeriod"/>
            </a:pP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28</a:t>
            </a:fld>
            <a:endParaRPr lang="en-GB"/>
          </a:p>
        </p:txBody>
      </p:sp>
    </p:spTree>
    <p:extLst>
      <p:ext uri="{BB962C8B-B14F-4D97-AF65-F5344CB8AC3E}">
        <p14:creationId xmlns:p14="http://schemas.microsoft.com/office/powerpoint/2010/main" val="15389083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6B8D1-0C99-C575-360D-FC006EC1FD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12F45F-C585-0AE0-F34E-1B6F24E1BB5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C5D5104-D2C9-1D7B-A12C-2E7B8F91B08A}"/>
              </a:ext>
            </a:extLst>
          </p:cNvPr>
          <p:cNvSpPr>
            <a:spLocks noGrp="1"/>
          </p:cNvSpPr>
          <p:nvPr>
            <p:ph type="body" idx="1"/>
          </p:nvPr>
        </p:nvSpPr>
        <p:spPr/>
        <p:txBody>
          <a:bodyPr/>
          <a:lstStyle/>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4500803A-8186-B4B2-3F47-E2699B66EADB}"/>
              </a:ext>
            </a:extLst>
          </p:cNvPr>
          <p:cNvSpPr>
            <a:spLocks noGrp="1"/>
          </p:cNvSpPr>
          <p:nvPr>
            <p:ph type="sldNum" sz="quarter" idx="5"/>
          </p:nvPr>
        </p:nvSpPr>
        <p:spPr/>
        <p:txBody>
          <a:bodyPr/>
          <a:lstStyle/>
          <a:p>
            <a:fld id="{9E4441FC-7B67-43FA-BD36-9EFD361338B9}" type="slidenum">
              <a:rPr lang="en-GB" smtClean="0"/>
              <a:t>29</a:t>
            </a:fld>
            <a:endParaRPr lang="en-GB"/>
          </a:p>
        </p:txBody>
      </p:sp>
    </p:spTree>
    <p:extLst>
      <p:ext uri="{BB962C8B-B14F-4D97-AF65-F5344CB8AC3E}">
        <p14:creationId xmlns:p14="http://schemas.microsoft.com/office/powerpoint/2010/main" val="3110966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EDD0F-EA53-6D2D-224B-5F8FC2B361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ED5CEE-F30B-6B3F-7C94-479B22016CB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A91E3D3-ACA8-7859-7581-7D8DE3D3B7CF}"/>
              </a:ext>
            </a:extLst>
          </p:cNvPr>
          <p:cNvSpPr>
            <a:spLocks noGrp="1"/>
          </p:cNvSpPr>
          <p:nvPr>
            <p:ph type="body" idx="1"/>
          </p:nvPr>
        </p:nvSpPr>
        <p:spPr>
          <a:xfrm>
            <a:off x="679768" y="4751984"/>
            <a:ext cx="5438140" cy="4569817"/>
          </a:xfrm>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 </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Weye N, Santomauro DF, Agerbo E, et al. Register-based metrics of years lived with disability associated with mental and substance use disorders: a register-based cohort study in Denmark. Lancet Psychiatry 2021; 8: 310–319.</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Leucht S, </a:t>
            </a:r>
            <a:r>
              <a:rPr lang="en-GB" sz="1000" dirty="0" err="1">
                <a:latin typeface="Calibri" panose="020F0502020204030204" pitchFamily="34" charset="0"/>
                <a:ea typeface="Calibri" panose="020F0502020204030204" pitchFamily="34" charset="0"/>
                <a:cs typeface="Calibri" panose="020F0502020204030204" pitchFamily="34" charset="0"/>
              </a:rPr>
              <a:t>Siafis</a:t>
            </a:r>
            <a:r>
              <a:rPr lang="en-GB" sz="1000" dirty="0">
                <a:latin typeface="Calibri" panose="020F0502020204030204" pitchFamily="34" charset="0"/>
                <a:ea typeface="Calibri" panose="020F0502020204030204" pitchFamily="34" charset="0"/>
                <a:cs typeface="Calibri" panose="020F0502020204030204" pitchFamily="34" charset="0"/>
              </a:rPr>
              <a:t> S, McGrath JJ, et al. Schizophrenia. Nat Rev Dis Primers 2025; 11: 83.</a:t>
            </a:r>
          </a:p>
          <a:p>
            <a:pPr marL="228600" indent="-228600">
              <a:buFont typeface="+mj-lt"/>
              <a:buAutoNum type="arabicPeriod"/>
            </a:pP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FE70A89B-DFEB-E983-A298-1D342E5E0AC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7C2873-EBE5-CF42-9E30-7832FC02D1D9}"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71777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sz="10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4</a:t>
            </a:fld>
            <a:endParaRPr lang="en-GB"/>
          </a:p>
        </p:txBody>
      </p:sp>
    </p:spTree>
    <p:extLst>
      <p:ext uri="{BB962C8B-B14F-4D97-AF65-F5344CB8AC3E}">
        <p14:creationId xmlns:p14="http://schemas.microsoft.com/office/powerpoint/2010/main" val="3913633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2F2C8-6EDA-BB16-6EAD-0003F039F2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B11160-8FFF-AA52-C8DB-B7C16477607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5CE4A2D-EDD6-E551-0DEC-95289DFAD73E}"/>
              </a:ext>
            </a:extLst>
          </p:cNvPr>
          <p:cNvSpPr>
            <a:spLocks noGrp="1"/>
          </p:cNvSpPr>
          <p:nvPr>
            <p:ph type="body" idx="1"/>
          </p:nvPr>
        </p:nvSpPr>
        <p:spPr>
          <a:xfrm>
            <a:off x="679768" y="4751984"/>
            <a:ext cx="5438140" cy="4569817"/>
          </a:xfrm>
        </p:spPr>
        <p:txBody>
          <a:bodyPr/>
          <a:lstStyle/>
          <a:p>
            <a:r>
              <a:rPr lang="en-US" sz="1000" dirty="0">
                <a:latin typeface="Calibri" panose="020F0502020204030204" pitchFamily="34" charset="0"/>
                <a:ea typeface="Calibri" panose="020F0502020204030204" pitchFamily="34" charset="0"/>
                <a:cs typeface="Calibri" panose="020F0502020204030204" pitchFamily="34" charset="0"/>
              </a:rPr>
              <a:t>The authors of this study concluded that the current clinical boundaries between major psychiatric disorders do not reflect distinct underlying genetic </a:t>
            </a:r>
            <a:r>
              <a:rPr lang="en-US" sz="1000" dirty="0" err="1">
                <a:latin typeface="Calibri" panose="020F0502020204030204" pitchFamily="34" charset="0"/>
                <a:ea typeface="Calibri" panose="020F0502020204030204" pitchFamily="34" charset="0"/>
                <a:cs typeface="Calibri" panose="020F0502020204030204" pitchFamily="34" charset="0"/>
              </a:rPr>
              <a:t>aetiologies</a:t>
            </a:r>
            <a:r>
              <a:rPr lang="en-US" sz="1000" dirty="0">
                <a:latin typeface="Calibri" panose="020F0502020204030204" pitchFamily="34" charset="0"/>
                <a:ea typeface="Calibri" panose="020F0502020204030204" pitchFamily="34" charset="0"/>
                <a:cs typeface="Calibri" panose="020F0502020204030204" pitchFamily="34" charset="0"/>
              </a:rPr>
              <a:t>; many psychiatric disorders, including schizophrenia, share large portions of common variant risk.</a:t>
            </a:r>
            <a:r>
              <a:rPr lang="en-US" sz="1000" baseline="30000" dirty="0">
                <a:latin typeface="Calibri" panose="020F0502020204030204" pitchFamily="34" charset="0"/>
                <a:ea typeface="Calibri" panose="020F0502020204030204" pitchFamily="34" charset="0"/>
                <a:cs typeface="Calibri" panose="020F0502020204030204" pitchFamily="34" charset="0"/>
              </a:rPr>
              <a:t>1 </a:t>
            </a:r>
            <a:r>
              <a:rPr lang="en-US" sz="1000" dirty="0">
                <a:latin typeface="Calibri" panose="020F0502020204030204" pitchFamily="34" charset="0"/>
                <a:ea typeface="Calibri" panose="020F0502020204030204" pitchFamily="34" charset="0"/>
                <a:cs typeface="Calibri" panose="020F0502020204030204" pitchFamily="34" charset="0"/>
              </a:rPr>
              <a:t>The observed positive genetic correlations are consistent with several hypothetical explanations. For example, they may reflect shared genetic risk factors that increase susceptibility to multiple psychiatric disorders, alongside additional disorder‑specific genetic and non‑genetic influences that shape the eventual clinical presentation.</a:t>
            </a:r>
            <a:r>
              <a:rPr lang="en-US" sz="1000" baseline="30000" dirty="0">
                <a:latin typeface="Calibri" panose="020F0502020204030204" pitchFamily="34" charset="0"/>
                <a:ea typeface="Calibri" panose="020F0502020204030204" pitchFamily="34" charset="0"/>
                <a:cs typeface="Calibri" panose="020F0502020204030204" pitchFamily="34" charset="0"/>
              </a:rPr>
              <a:t>1</a:t>
            </a:r>
          </a:p>
          <a:p>
            <a:endParaRPr lang="en-US" sz="1000" dirty="0">
              <a:latin typeface="Calibri" panose="020F0502020204030204" pitchFamily="34" charset="0"/>
              <a:ea typeface="Calibri" panose="020F0502020204030204" pitchFamily="34" charset="0"/>
              <a:cs typeface="Calibri" panose="020F0502020204030204" pitchFamily="34" charset="0"/>
            </a:endParaRPr>
          </a:p>
          <a:p>
            <a:r>
              <a:rPr lang="en-US" sz="1000" dirty="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Marshall M. The hidden links between mental disorders. Nature 2020; 581: 19–21.</a:t>
            </a:r>
            <a:endParaRPr lang="en-GB" sz="1000" dirty="0">
              <a:latin typeface="Calibri" panose="020F0502020204030204" pitchFamily="34" charset="0"/>
              <a:ea typeface="Calibri" panose="020F0502020204030204" pitchFamily="34" charset="0"/>
              <a:cs typeface="Calibri" panose="020F0502020204030204" pitchFamily="34" charset="0"/>
            </a:endParaRP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Brainstorm Consortium. </a:t>
            </a:r>
            <a:r>
              <a:rPr lang="en-US" sz="1000" dirty="0">
                <a:latin typeface="Calibri" panose="020F0502020204030204" pitchFamily="34" charset="0"/>
                <a:ea typeface="Calibri" panose="020F0502020204030204" pitchFamily="34" charset="0"/>
                <a:cs typeface="Calibri" panose="020F0502020204030204" pitchFamily="34" charset="0"/>
              </a:rPr>
              <a:t>Analysis of shared heritability in common disorders of the brain. Science 2018; 360: eaap8757. </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E7AA6DB7-C384-3842-FA12-3984493D9359}"/>
              </a:ext>
            </a:extLst>
          </p:cNvPr>
          <p:cNvSpPr>
            <a:spLocks noGrp="1"/>
          </p:cNvSpPr>
          <p:nvPr>
            <p:ph type="sldNum" sz="quarter" idx="10"/>
          </p:nvPr>
        </p:nvSpPr>
        <p:spPr/>
        <p:txBody>
          <a:bodyPr/>
          <a:lstStyle/>
          <a:p>
            <a:fld id="{037C2873-EBE5-CF42-9E30-7832FC02D1D9}" type="slidenum">
              <a:rPr lang="en-GB" smtClean="0"/>
              <a:t>5</a:t>
            </a:fld>
            <a:endParaRPr lang="en-GB"/>
          </a:p>
        </p:txBody>
      </p:sp>
    </p:spTree>
    <p:extLst>
      <p:ext uri="{BB962C8B-B14F-4D97-AF65-F5344CB8AC3E}">
        <p14:creationId xmlns:p14="http://schemas.microsoft.com/office/powerpoint/2010/main" val="1904175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DA54C-CB9D-9937-B19E-2596737BF5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5A8A5F-8EE8-2760-A6F0-A8807C1A74D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29B490E-518A-1462-9AD7-E42E78C4DC01}"/>
              </a:ext>
            </a:extLst>
          </p:cNvPr>
          <p:cNvSpPr>
            <a:spLocks noGrp="1"/>
          </p:cNvSpPr>
          <p:nvPr>
            <p:ph type="body" idx="1"/>
          </p:nvPr>
        </p:nvSpPr>
        <p:spPr>
          <a:xfrm>
            <a:off x="679768" y="4751984"/>
            <a:ext cx="5438140" cy="4569817"/>
          </a:xfrm>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Lu C, Jin D, Palmer N, et al. Large-scale real-world data analysis identifies comorbidity patterns in schizophrenia. Transl Psychiatry 2022; 12: 154.</a:t>
            </a:r>
          </a:p>
        </p:txBody>
      </p:sp>
      <p:sp>
        <p:nvSpPr>
          <p:cNvPr id="4" name="Slide Number Placeholder 3">
            <a:extLst>
              <a:ext uri="{FF2B5EF4-FFF2-40B4-BE49-F238E27FC236}">
                <a16:creationId xmlns:a16="http://schemas.microsoft.com/office/drawing/2014/main" id="{0E46532E-42A4-B02F-DEDF-8F8CEC0B1351}"/>
              </a:ext>
            </a:extLst>
          </p:cNvPr>
          <p:cNvSpPr>
            <a:spLocks noGrp="1"/>
          </p:cNvSpPr>
          <p:nvPr>
            <p:ph type="sldNum" sz="quarter" idx="10"/>
          </p:nvPr>
        </p:nvSpPr>
        <p:spPr/>
        <p:txBody>
          <a:bodyPr/>
          <a:lstStyle/>
          <a:p>
            <a:fld id="{037C2873-EBE5-CF42-9E30-7832FC02D1D9}" type="slidenum">
              <a:rPr lang="en-GB" smtClean="0"/>
              <a:t>6</a:t>
            </a:fld>
            <a:endParaRPr lang="en-GB"/>
          </a:p>
        </p:txBody>
      </p:sp>
    </p:spTree>
    <p:extLst>
      <p:ext uri="{BB962C8B-B14F-4D97-AF65-F5344CB8AC3E}">
        <p14:creationId xmlns:p14="http://schemas.microsoft.com/office/powerpoint/2010/main" val="2027081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E7417-47A8-252D-313C-AA71B9C0E8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18E371-4726-99E6-EAEE-C8238E350BC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E57B7C5-5830-F738-41E6-F528D38FB6E7}"/>
              </a:ext>
            </a:extLst>
          </p:cNvPr>
          <p:cNvSpPr>
            <a:spLocks noGrp="1"/>
          </p:cNvSpPr>
          <p:nvPr>
            <p:ph type="body" idx="1"/>
          </p:nvPr>
        </p:nvSpPr>
        <p:spPr>
          <a:xfrm>
            <a:off x="679768" y="4751984"/>
            <a:ext cx="5438140" cy="4569817"/>
          </a:xfrm>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Lu C, Jin D, Palmer N, et al. Large-scale real-world data analysis identifies comorbidity patterns in schizophrenia. Transl Psychiatry 2022; 12: 154.</a:t>
            </a:r>
          </a:p>
        </p:txBody>
      </p:sp>
      <p:sp>
        <p:nvSpPr>
          <p:cNvPr id="4" name="Slide Number Placeholder 3">
            <a:extLst>
              <a:ext uri="{FF2B5EF4-FFF2-40B4-BE49-F238E27FC236}">
                <a16:creationId xmlns:a16="http://schemas.microsoft.com/office/drawing/2014/main" id="{E8B81914-45F3-5D5A-8ED8-870508B68B40}"/>
              </a:ext>
            </a:extLst>
          </p:cNvPr>
          <p:cNvSpPr>
            <a:spLocks noGrp="1"/>
          </p:cNvSpPr>
          <p:nvPr>
            <p:ph type="sldNum" sz="quarter" idx="10"/>
          </p:nvPr>
        </p:nvSpPr>
        <p:spPr/>
        <p:txBody>
          <a:bodyPr/>
          <a:lstStyle/>
          <a:p>
            <a:fld id="{037C2873-EBE5-CF42-9E30-7832FC02D1D9}" type="slidenum">
              <a:rPr lang="en-GB" smtClean="0"/>
              <a:t>7</a:t>
            </a:fld>
            <a:endParaRPr lang="en-GB"/>
          </a:p>
        </p:txBody>
      </p:sp>
    </p:spTree>
    <p:extLst>
      <p:ext uri="{BB962C8B-B14F-4D97-AF65-F5344CB8AC3E}">
        <p14:creationId xmlns:p14="http://schemas.microsoft.com/office/powerpoint/2010/main" val="35201283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B4011-A5F3-49CB-BEA4-C13F35C42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9F4959-D970-77F2-F023-0CF6360F4ED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44CF4B5-BFB1-B803-FE90-3671E64690C5}"/>
              </a:ext>
            </a:extLst>
          </p:cNvPr>
          <p:cNvSpPr>
            <a:spLocks noGrp="1"/>
          </p:cNvSpPr>
          <p:nvPr>
            <p:ph type="body" idx="1"/>
          </p:nvPr>
        </p:nvSpPr>
        <p:spPr>
          <a:xfrm>
            <a:off x="679768" y="4751984"/>
            <a:ext cx="5438140" cy="4569817"/>
          </a:xfrm>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Krebs MD, </a:t>
            </a:r>
            <a:r>
              <a:rPr lang="en-US" sz="1000" dirty="0" err="1">
                <a:latin typeface="Calibri" panose="020F0502020204030204" pitchFamily="34" charset="0"/>
                <a:ea typeface="Calibri" panose="020F0502020204030204" pitchFamily="34" charset="0"/>
                <a:cs typeface="Calibri" panose="020F0502020204030204" pitchFamily="34" charset="0"/>
              </a:rPr>
              <a:t>Themudo</a:t>
            </a:r>
            <a:r>
              <a:rPr lang="en-US" sz="1000" dirty="0">
                <a:latin typeface="Calibri" panose="020F0502020204030204" pitchFamily="34" charset="0"/>
                <a:ea typeface="Calibri" panose="020F0502020204030204" pitchFamily="34" charset="0"/>
                <a:cs typeface="Calibri" panose="020F0502020204030204" pitchFamily="34" charset="0"/>
              </a:rPr>
              <a:t> GE, </a:t>
            </a:r>
            <a:r>
              <a:rPr lang="en-US" sz="1000" dirty="0" err="1">
                <a:latin typeface="Calibri" panose="020F0502020204030204" pitchFamily="34" charset="0"/>
                <a:ea typeface="Calibri" panose="020F0502020204030204" pitchFamily="34" charset="0"/>
                <a:cs typeface="Calibri" panose="020F0502020204030204" pitchFamily="34" charset="0"/>
              </a:rPr>
              <a:t>Benros</a:t>
            </a:r>
            <a:r>
              <a:rPr lang="en-US" sz="1000" dirty="0">
                <a:latin typeface="Calibri" panose="020F0502020204030204" pitchFamily="34" charset="0"/>
                <a:ea typeface="Calibri" panose="020F0502020204030204" pitchFamily="34" charset="0"/>
                <a:cs typeface="Calibri" panose="020F0502020204030204" pitchFamily="34" charset="0"/>
              </a:rPr>
              <a:t> ME, et al. Associations between patterns in comorbid diagnostic trajectories of individuals with schizophrenia and etiological factors. Nat Commun 2021; 12: 6617. </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F352CB2-167E-17C6-107F-B4AFB4D385DA}"/>
              </a:ext>
            </a:extLst>
          </p:cNvPr>
          <p:cNvSpPr>
            <a:spLocks noGrp="1"/>
          </p:cNvSpPr>
          <p:nvPr>
            <p:ph type="sldNum" sz="quarter" idx="10"/>
          </p:nvPr>
        </p:nvSpPr>
        <p:spPr/>
        <p:txBody>
          <a:bodyPr/>
          <a:lstStyle/>
          <a:p>
            <a:fld id="{037C2873-EBE5-CF42-9E30-7832FC02D1D9}" type="slidenum">
              <a:rPr lang="en-GB" smtClean="0"/>
              <a:t>8</a:t>
            </a:fld>
            <a:endParaRPr lang="en-GB"/>
          </a:p>
        </p:txBody>
      </p:sp>
    </p:spTree>
    <p:extLst>
      <p:ext uri="{BB962C8B-B14F-4D97-AF65-F5344CB8AC3E}">
        <p14:creationId xmlns:p14="http://schemas.microsoft.com/office/powerpoint/2010/main" val="727211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419E5-B506-1459-8640-B9105C7355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793F2E-E93A-D063-8EED-8155EBA8477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A0E2C76-36F1-85B2-723A-0D94E720C033}"/>
              </a:ext>
            </a:extLst>
          </p:cNvPr>
          <p:cNvSpPr>
            <a:spLocks noGrp="1"/>
          </p:cNvSpPr>
          <p:nvPr>
            <p:ph type="body" idx="1"/>
          </p:nvPr>
        </p:nvSpPr>
        <p:spPr>
          <a:xfrm>
            <a:off x="679768" y="4751984"/>
            <a:ext cx="5438140" cy="4569817"/>
          </a:xfrm>
        </p:spPr>
        <p:txBody>
          <a:bodyPr/>
          <a:lstStyle/>
          <a:p>
            <a:r>
              <a:rPr lang="en-US" sz="1000" dirty="0">
                <a:latin typeface="Calibri" panose="020F0502020204030204" pitchFamily="34" charset="0"/>
                <a:ea typeface="Calibri" panose="020F0502020204030204" pitchFamily="34" charset="0"/>
                <a:cs typeface="Calibri" panose="020F0502020204030204" pitchFamily="34" charset="0"/>
              </a:rPr>
              <a:t>The figure presents a matrix of HRs showing how receiving one psychiatric diagnosis affects the risk of subsequently receiving another among 5,432 individuals with schizophrenia.</a:t>
            </a:r>
            <a:r>
              <a:rPr lang="en-US" sz="1000" baseline="30000" dirty="0">
                <a:latin typeface="Calibri" panose="020F0502020204030204" pitchFamily="34" charset="0"/>
                <a:ea typeface="Calibri" panose="020F0502020204030204" pitchFamily="34" charset="0"/>
                <a:cs typeface="Calibri" panose="020F0502020204030204" pitchFamily="34" charset="0"/>
              </a:rPr>
              <a:t>1</a:t>
            </a:r>
            <a:r>
              <a:rPr lang="en-US" sz="1000" dirty="0">
                <a:latin typeface="Calibri" panose="020F0502020204030204" pitchFamily="34" charset="0"/>
                <a:ea typeface="Calibri" panose="020F0502020204030204" pitchFamily="34" charset="0"/>
                <a:cs typeface="Calibri" panose="020F0502020204030204" pitchFamily="34" charset="0"/>
              </a:rPr>
              <a:t> This analysis captures temporal ordering, that is, which comorbidities tend to appear before others in the clinical trajectory.</a:t>
            </a:r>
            <a:r>
              <a:rPr lang="en-US" sz="1000" baseline="30000" dirty="0">
                <a:latin typeface="Calibri" panose="020F0502020204030204" pitchFamily="34" charset="0"/>
                <a:ea typeface="Calibri" panose="020F0502020204030204" pitchFamily="34" charset="0"/>
                <a:cs typeface="Calibri" panose="020F0502020204030204" pitchFamily="34" charset="0"/>
              </a:rPr>
              <a:t>1</a:t>
            </a:r>
            <a:endParaRPr lang="en-US" sz="1000" dirty="0">
              <a:latin typeface="Calibri" panose="020F0502020204030204" pitchFamily="34" charset="0"/>
              <a:ea typeface="Calibri" panose="020F0502020204030204" pitchFamily="34" charset="0"/>
              <a:cs typeface="Calibri" panose="020F0502020204030204" pitchFamily="34" charset="0"/>
            </a:endParaRPr>
          </a:p>
          <a:p>
            <a:endParaRPr lang="en-GB" sz="1000" dirty="0">
              <a:latin typeface="Calibri" panose="020F0502020204030204" pitchFamily="34" charset="0"/>
              <a:ea typeface="Calibri" panose="020F0502020204030204" pitchFamily="34" charset="0"/>
              <a:cs typeface="Calibri" panose="020F0502020204030204" pitchFamily="34" charset="0"/>
            </a:endParaRPr>
          </a:p>
          <a:p>
            <a:r>
              <a:rPr lang="en-GB" sz="1000" dirty="0">
                <a:latin typeface="Calibri" panose="020F0502020204030204" pitchFamily="34" charset="0"/>
                <a:ea typeface="Calibri" panose="020F0502020204030204" pitchFamily="34" charset="0"/>
                <a:cs typeface="Calibri" panose="020F0502020204030204" pitchFamily="34" charset="0"/>
              </a:rPr>
              <a:t>Abbreviation:</a:t>
            </a:r>
          </a:p>
          <a:p>
            <a:r>
              <a:rPr lang="en-GB" sz="1000" dirty="0">
                <a:latin typeface="Calibri" panose="020F0502020204030204" pitchFamily="34" charset="0"/>
                <a:ea typeface="Calibri" panose="020F0502020204030204" pitchFamily="34" charset="0"/>
                <a:cs typeface="Calibri" panose="020F0502020204030204" pitchFamily="34" charset="0"/>
              </a:rPr>
              <a:t>HR=hazard ratio</a:t>
            </a:r>
          </a:p>
          <a:p>
            <a:endParaRPr lang="en-GB" sz="1000" dirty="0">
              <a:latin typeface="Calibri" panose="020F0502020204030204" pitchFamily="34" charset="0"/>
              <a:ea typeface="Calibri" panose="020F0502020204030204" pitchFamily="34" charset="0"/>
              <a:cs typeface="Calibri" panose="020F0502020204030204" pitchFamily="34" charset="0"/>
            </a:endParaRPr>
          </a:p>
          <a:p>
            <a:r>
              <a:rPr lang="en-GB" sz="1000" dirty="0">
                <a:latin typeface="Calibri" panose="020F0502020204030204" pitchFamily="34" charset="0"/>
                <a:ea typeface="Calibri" panose="020F0502020204030204" pitchFamily="34" charset="0"/>
                <a:cs typeface="Calibri" panose="020F0502020204030204" pitchFamily="34" charset="0"/>
              </a:rPr>
              <a:t>Reference:</a:t>
            </a:r>
          </a:p>
          <a:p>
            <a:pPr marL="228600" indent="-228600">
              <a:buFont typeface="+mj-lt"/>
              <a:buAutoNum type="arabicPeriod"/>
            </a:pPr>
            <a:r>
              <a:rPr lang="en-US" sz="1000" dirty="0">
                <a:latin typeface="Calibri" panose="020F0502020204030204" pitchFamily="34" charset="0"/>
                <a:ea typeface="Calibri" panose="020F0502020204030204" pitchFamily="34" charset="0"/>
                <a:cs typeface="Calibri" panose="020F0502020204030204" pitchFamily="34" charset="0"/>
              </a:rPr>
              <a:t>Krebs MD, </a:t>
            </a:r>
            <a:r>
              <a:rPr lang="en-US" sz="1000" dirty="0" err="1">
                <a:latin typeface="Calibri" panose="020F0502020204030204" pitchFamily="34" charset="0"/>
                <a:ea typeface="Calibri" panose="020F0502020204030204" pitchFamily="34" charset="0"/>
                <a:cs typeface="Calibri" panose="020F0502020204030204" pitchFamily="34" charset="0"/>
              </a:rPr>
              <a:t>Themudo</a:t>
            </a:r>
            <a:r>
              <a:rPr lang="en-US" sz="1000" dirty="0">
                <a:latin typeface="Calibri" panose="020F0502020204030204" pitchFamily="34" charset="0"/>
                <a:ea typeface="Calibri" panose="020F0502020204030204" pitchFamily="34" charset="0"/>
                <a:cs typeface="Calibri" panose="020F0502020204030204" pitchFamily="34" charset="0"/>
              </a:rPr>
              <a:t> GE, </a:t>
            </a:r>
            <a:r>
              <a:rPr lang="en-US" sz="1000" dirty="0" err="1">
                <a:latin typeface="Calibri" panose="020F0502020204030204" pitchFamily="34" charset="0"/>
                <a:ea typeface="Calibri" panose="020F0502020204030204" pitchFamily="34" charset="0"/>
                <a:cs typeface="Calibri" panose="020F0502020204030204" pitchFamily="34" charset="0"/>
              </a:rPr>
              <a:t>Benros</a:t>
            </a:r>
            <a:r>
              <a:rPr lang="en-US" sz="1000" dirty="0">
                <a:latin typeface="Calibri" panose="020F0502020204030204" pitchFamily="34" charset="0"/>
                <a:ea typeface="Calibri" panose="020F0502020204030204" pitchFamily="34" charset="0"/>
                <a:cs typeface="Calibri" panose="020F0502020204030204" pitchFamily="34" charset="0"/>
              </a:rPr>
              <a:t> ME, et al. Associations between patterns in comorbid diagnostic trajectories of individuals with schizophrenia and etiological factors. Nat Commun 2021; 12: 6617. </a:t>
            </a:r>
            <a:endParaRPr lang="en-GB" sz="1000" dirty="0">
              <a:latin typeface="Calibri" panose="020F0502020204030204" pitchFamily="34" charset="0"/>
              <a:ea typeface="Calibri" panose="020F0502020204030204" pitchFamily="34" charset="0"/>
              <a:cs typeface="Calibri" panose="020F0502020204030204" pitchFamily="34" charset="0"/>
            </a:endParaRP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330973B1-8D8D-1DFC-16F1-F8324AAFB3BC}"/>
              </a:ext>
            </a:extLst>
          </p:cNvPr>
          <p:cNvSpPr>
            <a:spLocks noGrp="1"/>
          </p:cNvSpPr>
          <p:nvPr>
            <p:ph type="sldNum" sz="quarter" idx="10"/>
          </p:nvPr>
        </p:nvSpPr>
        <p:spPr/>
        <p:txBody>
          <a:bodyPr/>
          <a:lstStyle/>
          <a:p>
            <a:fld id="{037C2873-EBE5-CF42-9E30-7832FC02D1D9}" type="slidenum">
              <a:rPr lang="en-GB" smtClean="0"/>
              <a:t>9</a:t>
            </a:fld>
            <a:endParaRPr lang="en-GB"/>
          </a:p>
        </p:txBody>
      </p:sp>
    </p:spTree>
    <p:extLst>
      <p:ext uri="{BB962C8B-B14F-4D97-AF65-F5344CB8AC3E}">
        <p14:creationId xmlns:p14="http://schemas.microsoft.com/office/powerpoint/2010/main" val="2904263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83CB9554-DBBF-45EE-B195-27A13C15D076}"/>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
        <p:nvSpPr>
          <p:cNvPr id="28" name="Rectangle 27">
            <a:extLst>
              <a:ext uri="{FF2B5EF4-FFF2-40B4-BE49-F238E27FC236}">
                <a16:creationId xmlns:a16="http://schemas.microsoft.com/office/drawing/2014/main" id="{95ADC762-8706-49BF-B0C9-DB8B18411C25}"/>
              </a:ext>
            </a:extLst>
          </p:cNvPr>
          <p:cNvSpPr/>
          <p:nvPr/>
        </p:nvSpPr>
        <p:spPr>
          <a:xfrm>
            <a:off x="0" y="-1"/>
            <a:ext cx="12192000" cy="6858001"/>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Graphic 8">
            <a:extLst>
              <a:ext uri="{FF2B5EF4-FFF2-40B4-BE49-F238E27FC236}">
                <a16:creationId xmlns:a16="http://schemas.microsoft.com/office/drawing/2014/main" id="{7FABB232-20E7-4120-82D3-0BF832B134D8}"/>
              </a:ext>
            </a:extLst>
          </p:cNvPr>
          <p:cNvSpPr/>
          <p:nvPr/>
        </p:nvSpPr>
        <p:spPr>
          <a:xfrm>
            <a:off x="8152873" y="5937114"/>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23" name="Picture Placeholder 22">
            <a:extLst>
              <a:ext uri="{FF2B5EF4-FFF2-40B4-BE49-F238E27FC236}">
                <a16:creationId xmlns:a16="http://schemas.microsoft.com/office/drawing/2014/main" id="{5A8DB64F-28AD-40CA-9421-A2D1C7684BB0}"/>
              </a:ext>
            </a:extLst>
          </p:cNvPr>
          <p:cNvSpPr>
            <a:spLocks noGrp="1"/>
          </p:cNvSpPr>
          <p:nvPr>
            <p:ph type="pic" sz="quarter" idx="16"/>
          </p:nvPr>
        </p:nvSpPr>
        <p:spPr>
          <a:xfrm>
            <a:off x="1" y="-1"/>
            <a:ext cx="7649633" cy="6858001"/>
          </a:xfrm>
          <a:custGeom>
            <a:avLst/>
            <a:gdLst>
              <a:gd name="connsiteX0" fmla="*/ 4723566 w 5737225"/>
              <a:gd name="connsiteY0" fmla="*/ 4092221 h 5143501"/>
              <a:gd name="connsiteX1" fmla="*/ 5737225 w 5737225"/>
              <a:gd name="connsiteY1" fmla="*/ 4092221 h 5143501"/>
              <a:gd name="connsiteX2" fmla="*/ 5737225 w 5737225"/>
              <a:gd name="connsiteY2" fmla="*/ 5143501 h 5143501"/>
              <a:gd name="connsiteX3" fmla="*/ 4723566 w 5737225"/>
              <a:gd name="connsiteY3" fmla="*/ 5143501 h 5143501"/>
              <a:gd name="connsiteX4" fmla="*/ 2852079 w 5737225"/>
              <a:gd name="connsiteY4" fmla="*/ 1876859 h 5143501"/>
              <a:gd name="connsiteX5" fmla="*/ 2785700 w 5737225"/>
              <a:gd name="connsiteY5" fmla="*/ 1943387 h 5143501"/>
              <a:gd name="connsiteX6" fmla="*/ 2785700 w 5737225"/>
              <a:gd name="connsiteY6" fmla="*/ 4630359 h 5143501"/>
              <a:gd name="connsiteX7" fmla="*/ 2852015 w 5737225"/>
              <a:gd name="connsiteY7" fmla="*/ 4696957 h 5143501"/>
              <a:gd name="connsiteX8" fmla="*/ 4071744 w 5737225"/>
              <a:gd name="connsiteY8" fmla="*/ 4696957 h 5143501"/>
              <a:gd name="connsiteX9" fmla="*/ 4138341 w 5737225"/>
              <a:gd name="connsiteY9" fmla="*/ 4630550 h 5143501"/>
              <a:gd name="connsiteX10" fmla="*/ 4138341 w 5737225"/>
              <a:gd name="connsiteY10" fmla="*/ 4630549 h 5143501"/>
              <a:gd name="connsiteX11" fmla="*/ 4138341 w 5737225"/>
              <a:gd name="connsiteY11" fmla="*/ 4630359 h 5143501"/>
              <a:gd name="connsiteX12" fmla="*/ 4071744 w 5737225"/>
              <a:gd name="connsiteY12" fmla="*/ 4563977 h 5143501"/>
              <a:gd name="connsiteX13" fmla="*/ 4071755 w 5737225"/>
              <a:gd name="connsiteY13" fmla="*/ 4563976 h 5143501"/>
              <a:gd name="connsiteX14" fmla="*/ 2918679 w 5737225"/>
              <a:gd name="connsiteY14" fmla="*/ 4563976 h 5143501"/>
              <a:gd name="connsiteX15" fmla="*/ 2918679 w 5737225"/>
              <a:gd name="connsiteY15" fmla="*/ 1943457 h 5143501"/>
              <a:gd name="connsiteX16" fmla="*/ 2852079 w 5737225"/>
              <a:gd name="connsiteY16" fmla="*/ 1876859 h 5143501"/>
              <a:gd name="connsiteX17" fmla="*/ 0 w 5737225"/>
              <a:gd name="connsiteY17" fmla="*/ 0 h 5143501"/>
              <a:gd name="connsiteX18" fmla="*/ 3202169 w 5737225"/>
              <a:gd name="connsiteY18" fmla="*/ 0 h 5143501"/>
              <a:gd name="connsiteX19" fmla="*/ 3202169 w 5737225"/>
              <a:gd name="connsiteY19" fmla="*/ 1237041 h 5143501"/>
              <a:gd name="connsiteX20" fmla="*/ 3268496 w 5737225"/>
              <a:gd name="connsiteY20" fmla="*/ 1303647 h 5143501"/>
              <a:gd name="connsiteX21" fmla="*/ 4071999 w 5737225"/>
              <a:gd name="connsiteY21" fmla="*/ 1303647 h 5143501"/>
              <a:gd name="connsiteX22" fmla="*/ 4138491 w 5737225"/>
              <a:gd name="connsiteY22" fmla="*/ 1237155 h 5143501"/>
              <a:gd name="connsiteX23" fmla="*/ 4071999 w 5737225"/>
              <a:gd name="connsiteY23" fmla="*/ 1170662 h 5143501"/>
              <a:gd name="connsiteX24" fmla="*/ 3335164 w 5737225"/>
              <a:gd name="connsiteY24" fmla="*/ 1170662 h 5143501"/>
              <a:gd name="connsiteX25" fmla="*/ 3335164 w 5737225"/>
              <a:gd name="connsiteY25" fmla="*/ 0 h 5143501"/>
              <a:gd name="connsiteX26" fmla="*/ 5737225 w 5737225"/>
              <a:gd name="connsiteY26" fmla="*/ 0 h 5143501"/>
              <a:gd name="connsiteX27" fmla="*/ 5737225 w 5737225"/>
              <a:gd name="connsiteY27" fmla="*/ 456923 h 5143501"/>
              <a:gd name="connsiteX28" fmla="*/ 5061452 w 5737225"/>
              <a:gd name="connsiteY28" fmla="*/ 456923 h 5143501"/>
              <a:gd name="connsiteX29" fmla="*/ 4994854 w 5737225"/>
              <a:gd name="connsiteY29" fmla="*/ 523527 h 5143501"/>
              <a:gd name="connsiteX30" fmla="*/ 5061402 w 5737225"/>
              <a:gd name="connsiteY30" fmla="*/ 589901 h 5143501"/>
              <a:gd name="connsiteX31" fmla="*/ 5737225 w 5737225"/>
              <a:gd name="connsiteY31" fmla="*/ 589901 h 5143501"/>
              <a:gd name="connsiteX32" fmla="*/ 5737225 w 5737225"/>
              <a:gd name="connsiteY32" fmla="*/ 2089756 h 5143501"/>
              <a:gd name="connsiteX33" fmla="*/ 4629893 w 5737225"/>
              <a:gd name="connsiteY33" fmla="*/ 2089756 h 5143501"/>
              <a:gd name="connsiteX34" fmla="*/ 4629893 w 5737225"/>
              <a:gd name="connsiteY34" fmla="*/ 1510997 h 5143501"/>
              <a:gd name="connsiteX35" fmla="*/ 4563439 w 5737225"/>
              <a:gd name="connsiteY35" fmla="*/ 1444400 h 5143501"/>
              <a:gd name="connsiteX36" fmla="*/ 4563282 w 5737225"/>
              <a:gd name="connsiteY36" fmla="*/ 1444400 h 5143501"/>
              <a:gd name="connsiteX37" fmla="*/ 4496684 w 5737225"/>
              <a:gd name="connsiteY37" fmla="*/ 1510997 h 5143501"/>
              <a:gd name="connsiteX38" fmla="*/ 4496684 w 5737225"/>
              <a:gd name="connsiteY38" fmla="*/ 2156580 h 5143501"/>
              <a:gd name="connsiteX39" fmla="*/ 4563233 w 5737225"/>
              <a:gd name="connsiteY39" fmla="*/ 2222962 h 5143501"/>
              <a:gd name="connsiteX40" fmla="*/ 4563235 w 5737225"/>
              <a:gd name="connsiteY40" fmla="*/ 2222962 h 5143501"/>
              <a:gd name="connsiteX41" fmla="*/ 5737225 w 5737225"/>
              <a:gd name="connsiteY41" fmla="*/ 2222962 h 5143501"/>
              <a:gd name="connsiteX42" fmla="*/ 5737225 w 5737225"/>
              <a:gd name="connsiteY42" fmla="*/ 3959244 h 5143501"/>
              <a:gd name="connsiteX43" fmla="*/ 4723569 w 5737225"/>
              <a:gd name="connsiteY43" fmla="*/ 3959244 h 5143501"/>
              <a:gd name="connsiteX44" fmla="*/ 4723569 w 5737225"/>
              <a:gd name="connsiteY44" fmla="*/ 3172909 h 5143501"/>
              <a:gd name="connsiteX45" fmla="*/ 4656893 w 5737225"/>
              <a:gd name="connsiteY45" fmla="*/ 3106534 h 5143501"/>
              <a:gd name="connsiteX46" fmla="*/ 4656742 w 5737225"/>
              <a:gd name="connsiteY46" fmla="*/ 3106534 h 5143501"/>
              <a:gd name="connsiteX47" fmla="*/ 3781167 w 5737225"/>
              <a:gd name="connsiteY47" fmla="*/ 3106534 h 5143501"/>
              <a:gd name="connsiteX48" fmla="*/ 3781167 w 5737225"/>
              <a:gd name="connsiteY48" fmla="*/ 2468938 h 5143501"/>
              <a:gd name="connsiteX49" fmla="*/ 3714836 w 5737225"/>
              <a:gd name="connsiteY49" fmla="*/ 2402336 h 5143501"/>
              <a:gd name="connsiteX50" fmla="*/ 3714786 w 5737225"/>
              <a:gd name="connsiteY50" fmla="*/ 2402336 h 5143501"/>
              <a:gd name="connsiteX51" fmla="*/ 3648187 w 5737225"/>
              <a:gd name="connsiteY51" fmla="*/ 2468938 h 5143501"/>
              <a:gd name="connsiteX52" fmla="*/ 3648187 w 5737225"/>
              <a:gd name="connsiteY52" fmla="*/ 3172909 h 5143501"/>
              <a:gd name="connsiteX53" fmla="*/ 3714785 w 5737225"/>
              <a:gd name="connsiteY53" fmla="*/ 3239515 h 5143501"/>
              <a:gd name="connsiteX54" fmla="*/ 4590358 w 5737225"/>
              <a:gd name="connsiteY54" fmla="*/ 3239515 h 5143501"/>
              <a:gd name="connsiteX55" fmla="*/ 4590358 w 5737225"/>
              <a:gd name="connsiteY55" fmla="*/ 5143501 h 5143501"/>
              <a:gd name="connsiteX56" fmla="*/ 0 w 5737225"/>
              <a:gd name="connsiteY56" fmla="*/ 514350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37225" h="5143501">
                <a:moveTo>
                  <a:pt x="4723566" y="4092221"/>
                </a:moveTo>
                <a:lnTo>
                  <a:pt x="5737225" y="4092221"/>
                </a:lnTo>
                <a:lnTo>
                  <a:pt x="5737225" y="5143501"/>
                </a:lnTo>
                <a:lnTo>
                  <a:pt x="4723566" y="5143501"/>
                </a:lnTo>
                <a:close/>
                <a:moveTo>
                  <a:pt x="2852079" y="1876859"/>
                </a:moveTo>
                <a:cubicBezTo>
                  <a:pt x="2815377" y="1876900"/>
                  <a:pt x="2785659" y="1906686"/>
                  <a:pt x="2785700" y="1943387"/>
                </a:cubicBezTo>
                <a:lnTo>
                  <a:pt x="2785700" y="4630359"/>
                </a:lnTo>
                <a:cubicBezTo>
                  <a:pt x="2785622" y="4667062"/>
                  <a:pt x="2815312" y="4696879"/>
                  <a:pt x="2852015" y="4696957"/>
                </a:cubicBezTo>
                <a:lnTo>
                  <a:pt x="4071744" y="4696957"/>
                </a:lnTo>
                <a:cubicBezTo>
                  <a:pt x="4108472" y="4697009"/>
                  <a:pt x="4138288" y="4667278"/>
                  <a:pt x="4138341" y="4630550"/>
                </a:cubicBezTo>
                <a:cubicBezTo>
                  <a:pt x="4138341" y="4630550"/>
                  <a:pt x="4138341" y="4630549"/>
                  <a:pt x="4138341" y="4630549"/>
                </a:cubicBezTo>
                <a:lnTo>
                  <a:pt x="4138341" y="4630359"/>
                </a:lnTo>
                <a:cubicBezTo>
                  <a:pt x="4138219" y="4593664"/>
                  <a:pt x="4108439" y="4563980"/>
                  <a:pt x="4071744" y="4563977"/>
                </a:cubicBezTo>
                <a:lnTo>
                  <a:pt x="4071755" y="4563976"/>
                </a:lnTo>
                <a:lnTo>
                  <a:pt x="2918679" y="4563976"/>
                </a:lnTo>
                <a:lnTo>
                  <a:pt x="2918679" y="1943457"/>
                </a:lnTo>
                <a:cubicBezTo>
                  <a:pt x="2918651" y="1906687"/>
                  <a:pt x="2888849" y="1876886"/>
                  <a:pt x="2852079" y="1876859"/>
                </a:cubicBezTo>
                <a:close/>
                <a:moveTo>
                  <a:pt x="0" y="0"/>
                </a:moveTo>
                <a:lnTo>
                  <a:pt x="3202169" y="0"/>
                </a:lnTo>
                <a:lnTo>
                  <a:pt x="3202169" y="1237041"/>
                </a:lnTo>
                <a:cubicBezTo>
                  <a:pt x="3202092" y="1273750"/>
                  <a:pt x="3231787" y="1303570"/>
                  <a:pt x="3268496" y="1303647"/>
                </a:cubicBezTo>
                <a:lnTo>
                  <a:pt x="4071999" y="1303647"/>
                </a:lnTo>
                <a:cubicBezTo>
                  <a:pt x="4108721" y="1303647"/>
                  <a:pt x="4138491" y="1273878"/>
                  <a:pt x="4138491" y="1237155"/>
                </a:cubicBezTo>
                <a:cubicBezTo>
                  <a:pt x="4138491" y="1200432"/>
                  <a:pt x="4108721" y="1170662"/>
                  <a:pt x="4071999" y="1170662"/>
                </a:cubicBezTo>
                <a:lnTo>
                  <a:pt x="3335164" y="1170662"/>
                </a:lnTo>
                <a:lnTo>
                  <a:pt x="3335164" y="0"/>
                </a:lnTo>
                <a:lnTo>
                  <a:pt x="5737225" y="0"/>
                </a:lnTo>
                <a:lnTo>
                  <a:pt x="5737225" y="456923"/>
                </a:lnTo>
                <a:lnTo>
                  <a:pt x="5061452" y="456923"/>
                </a:lnTo>
                <a:cubicBezTo>
                  <a:pt x="5024681" y="456954"/>
                  <a:pt x="4994882" y="486756"/>
                  <a:pt x="4994854" y="523527"/>
                </a:cubicBezTo>
                <a:cubicBezTo>
                  <a:pt x="4994902" y="560232"/>
                  <a:pt x="5024697" y="589949"/>
                  <a:pt x="5061402" y="589901"/>
                </a:cubicBezTo>
                <a:lnTo>
                  <a:pt x="5737225" y="589901"/>
                </a:lnTo>
                <a:lnTo>
                  <a:pt x="5737225" y="2089756"/>
                </a:lnTo>
                <a:lnTo>
                  <a:pt x="4629893" y="2089756"/>
                </a:lnTo>
                <a:lnTo>
                  <a:pt x="4629893" y="1510997"/>
                </a:lnTo>
                <a:cubicBezTo>
                  <a:pt x="4629933" y="1474256"/>
                  <a:pt x="4600181" y="1444440"/>
                  <a:pt x="4563439" y="1444400"/>
                </a:cubicBezTo>
                <a:lnTo>
                  <a:pt x="4563282" y="1444400"/>
                </a:lnTo>
                <a:cubicBezTo>
                  <a:pt x="4526514" y="1444429"/>
                  <a:pt x="4496714" y="1474229"/>
                  <a:pt x="4496684" y="1510997"/>
                </a:cubicBezTo>
                <a:lnTo>
                  <a:pt x="4496684" y="2156580"/>
                </a:lnTo>
                <a:cubicBezTo>
                  <a:pt x="4496730" y="2193288"/>
                  <a:pt x="4526525" y="2223008"/>
                  <a:pt x="4563233" y="2222962"/>
                </a:cubicBezTo>
                <a:cubicBezTo>
                  <a:pt x="4563234" y="2222962"/>
                  <a:pt x="4563235" y="2222962"/>
                  <a:pt x="4563235" y="2222962"/>
                </a:cubicBezTo>
                <a:lnTo>
                  <a:pt x="5737225" y="2222962"/>
                </a:lnTo>
                <a:lnTo>
                  <a:pt x="5737225" y="3959244"/>
                </a:lnTo>
                <a:lnTo>
                  <a:pt x="4723569" y="3959244"/>
                </a:lnTo>
                <a:lnTo>
                  <a:pt x="4723569" y="3172909"/>
                </a:lnTo>
                <a:cubicBezTo>
                  <a:pt x="4723486" y="3136168"/>
                  <a:pt x="4693634" y="3106451"/>
                  <a:pt x="4656893" y="3106534"/>
                </a:cubicBezTo>
                <a:lnTo>
                  <a:pt x="4656742" y="3106534"/>
                </a:lnTo>
                <a:lnTo>
                  <a:pt x="3781167" y="3106534"/>
                </a:lnTo>
                <a:lnTo>
                  <a:pt x="3781167" y="2468938"/>
                </a:lnTo>
                <a:cubicBezTo>
                  <a:pt x="3781242" y="2432230"/>
                  <a:pt x="3751545" y="2402411"/>
                  <a:pt x="3714836" y="2402336"/>
                </a:cubicBezTo>
                <a:lnTo>
                  <a:pt x="3714786" y="2402336"/>
                </a:lnTo>
                <a:cubicBezTo>
                  <a:pt x="3678045" y="2402437"/>
                  <a:pt x="3648287" y="2432197"/>
                  <a:pt x="3648187" y="2468938"/>
                </a:cubicBezTo>
                <a:lnTo>
                  <a:pt x="3648187" y="3172909"/>
                </a:lnTo>
                <a:cubicBezTo>
                  <a:pt x="3648210" y="3209682"/>
                  <a:pt x="3678012" y="3239487"/>
                  <a:pt x="3714785" y="3239515"/>
                </a:cubicBezTo>
                <a:lnTo>
                  <a:pt x="4590358" y="3239515"/>
                </a:lnTo>
                <a:lnTo>
                  <a:pt x="4590358" y="5143501"/>
                </a:lnTo>
                <a:lnTo>
                  <a:pt x="0" y="5143501"/>
                </a:lnTo>
                <a:close/>
              </a:path>
            </a:pathLst>
          </a:custGeom>
          <a:noFill/>
        </p:spPr>
        <p:txBody>
          <a:bodyPr wrap="square">
            <a:noAutofit/>
          </a:bodyPr>
          <a:lstStyle>
            <a:lvl1pPr>
              <a:defRPr>
                <a:solidFill>
                  <a:srgbClr val="1A1A17"/>
                </a:solidFill>
              </a:defRPr>
            </a:lvl1pPr>
          </a:lstStyle>
          <a:p>
            <a:r>
              <a:rPr lang="en-US"/>
              <a:t>Click icon to add picture</a:t>
            </a:r>
            <a:endParaRPr lang="da-DK"/>
          </a:p>
        </p:txBody>
      </p:sp>
      <p:sp>
        <p:nvSpPr>
          <p:cNvPr id="24" name="Text Placeholder 23">
            <a:extLst>
              <a:ext uri="{FF2B5EF4-FFF2-40B4-BE49-F238E27FC236}">
                <a16:creationId xmlns:a16="http://schemas.microsoft.com/office/drawing/2014/main" id="{93E2F4AF-D4BB-40DE-B41A-382CA3CDC043}"/>
              </a:ext>
            </a:extLst>
          </p:cNvPr>
          <p:cNvSpPr>
            <a:spLocks noGrp="1"/>
          </p:cNvSpPr>
          <p:nvPr>
            <p:ph type="body" sz="quarter" idx="17"/>
          </p:nvPr>
        </p:nvSpPr>
        <p:spPr>
          <a:xfrm>
            <a:off x="8186737" y="513000"/>
            <a:ext cx="3463926" cy="240065"/>
          </a:xfrm>
          <a:prstGeom prst="rect">
            <a:avLst/>
          </a:prstGeom>
        </p:spPr>
        <p:txBody>
          <a:bodyPr wrap="square" lIns="0" tIns="0" rIns="0" bIns="0">
            <a:noAutofit/>
          </a:bodyPr>
          <a:lstStyle>
            <a:lvl1pPr marL="0" indent="0">
              <a:buNone/>
              <a:defRPr sz="1733" kern="0" baseline="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27" name="Text Placeholder 23">
            <a:extLst>
              <a:ext uri="{FF2B5EF4-FFF2-40B4-BE49-F238E27FC236}">
                <a16:creationId xmlns:a16="http://schemas.microsoft.com/office/drawing/2014/main" id="{5C8C6C4C-26A7-480C-A356-E9C9FE7937FC}"/>
              </a:ext>
            </a:extLst>
          </p:cNvPr>
          <p:cNvSpPr>
            <a:spLocks noGrp="1"/>
          </p:cNvSpPr>
          <p:nvPr>
            <p:ph type="body" sz="quarter" idx="18"/>
          </p:nvPr>
        </p:nvSpPr>
        <p:spPr>
          <a:xfrm>
            <a:off x="8186737" y="986690"/>
            <a:ext cx="3463926" cy="4062310"/>
          </a:xfrm>
          <a:prstGeom prst="rect">
            <a:avLst/>
          </a:prstGeom>
        </p:spPr>
        <p:txBody>
          <a:bodyPr wrap="square" lIns="0" tIns="0" rIns="0" bIns="0">
            <a:noAutofit/>
          </a:bodyPr>
          <a:lstStyle>
            <a:lvl1pPr marL="0" indent="0">
              <a:lnSpc>
                <a:spcPct val="90000"/>
              </a:lnSpc>
              <a:buNone/>
              <a:defRPr sz="3733" b="1">
                <a:solidFill>
                  <a:srgbClr val="3F1A01"/>
                </a:solidFill>
              </a:defRPr>
            </a:lvl1pPr>
          </a:lstStyle>
          <a:p>
            <a:pPr lvl="0"/>
            <a:r>
              <a:rPr lang="en-US"/>
              <a:t>Click to edit Master text styles</a:t>
            </a:r>
          </a:p>
        </p:txBody>
      </p:sp>
      <p:sp>
        <p:nvSpPr>
          <p:cNvPr id="8" name="ExternalLogo" hidden="1">
            <a:extLst>
              <a:ext uri="{FF2B5EF4-FFF2-40B4-BE49-F238E27FC236}">
                <a16:creationId xmlns:a16="http://schemas.microsoft.com/office/drawing/2014/main" id="{EB83A143-A85C-483C-9696-7B32A177F6E1}"/>
              </a:ext>
            </a:extLst>
          </p:cNvPr>
          <p:cNvSpPr/>
          <p:nvPr/>
        </p:nvSpPr>
        <p:spPr>
          <a:xfrm>
            <a:off x="8181032" y="5019883"/>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04878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1/3 box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9080500" y="1416785"/>
            <a:ext cx="3111501" cy="4415215"/>
          </a:xfrm>
          <a:prstGeom prst="snipRoundRect">
            <a:avLst>
              <a:gd name="adj1" fmla="val 10679"/>
              <a:gd name="adj2" fmla="val 0"/>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6" name="Text Placeholder 23">
            <a:extLst>
              <a:ext uri="{FF2B5EF4-FFF2-40B4-BE49-F238E27FC236}">
                <a16:creationId xmlns:a16="http://schemas.microsoft.com/office/drawing/2014/main" id="{0E4D4693-4659-4187-ABB4-973AA3E9F61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86E6DD32-9C68-44BF-B120-2AE408D1786E}"/>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8435458E-E65E-4511-8905-9873E2C665A3}"/>
              </a:ext>
            </a:extLst>
          </p:cNvPr>
          <p:cNvSpPr>
            <a:spLocks noGrp="1"/>
          </p:cNvSpPr>
          <p:nvPr>
            <p:ph idx="19"/>
          </p:nvPr>
        </p:nvSpPr>
        <p:spPr>
          <a:xfrm>
            <a:off x="5397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C7B08E89-D892-4380-88F0-37603E5C76A6}"/>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1FA609F-6FF6-40DC-8E24-6EC5975A02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51004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1/3 box lef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64CF8D84-61CC-4DD9-995C-3AE5406BA918}"/>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C27C748-BDAF-46F9-8F7F-7E2A7EFEC66B}"/>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3AEC8A2B-D88C-44AE-AC2B-A13D83E5BE3F}"/>
              </a:ext>
            </a:extLst>
          </p:cNvPr>
          <p:cNvSpPr>
            <a:spLocks noGrp="1"/>
          </p:cNvSpPr>
          <p:nvPr>
            <p:ph idx="19"/>
          </p:nvPr>
        </p:nvSpPr>
        <p:spPr>
          <a:xfrm>
            <a:off x="33845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66D84B1D-4E7E-4816-81C0-9EA4A324043C}"/>
              </a:ext>
            </a:extLst>
          </p:cNvPr>
          <p:cNvSpPr>
            <a:spLocks noGrp="1"/>
          </p:cNvSpPr>
          <p:nvPr>
            <p:ph sz="half" idx="21"/>
          </p:nvPr>
        </p:nvSpPr>
        <p:spPr>
          <a:xfrm>
            <a:off x="0" y="1416785"/>
            <a:ext cx="3114675" cy="4415215"/>
          </a:xfrm>
          <a:prstGeom prst="round1Rect">
            <a:avLst>
              <a:gd name="adj" fmla="val 7879"/>
            </a:avLst>
          </a:prstGeom>
          <a:solidFill>
            <a:srgbClr val="D9D1CC"/>
          </a:solidFill>
        </p:spPr>
        <p:txBody>
          <a:bodyPr vert="horz" lIns="36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3B4449AF-052C-4E4D-80A8-C32F1317B18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516D23F4-4203-45CD-8C41-02DBAE62725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16732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box top">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539750" y="1416785"/>
            <a:ext cx="11110914" cy="640551"/>
          </a:xfrm>
          <a:prstGeom prst="roundRect">
            <a:avLst>
              <a:gd name="adj" fmla="val 0"/>
            </a:avLst>
          </a:prstGeom>
          <a:noFill/>
          <a:ln w="12700">
            <a:solidFill>
              <a:srgbClr val="3F1A01"/>
            </a:solidFill>
          </a:ln>
        </p:spPr>
        <p:txBody>
          <a:bodyPr vert="horz" lIns="180000" tIns="180000" rIns="180000" bIns="180000" rtlCol="0">
            <a:noAutofit/>
          </a:bodyPr>
          <a:lstStyle>
            <a:lvl1pPr>
              <a:defRPr lang="en-GB" sz="1400" dirty="0">
                <a:solidFill>
                  <a:srgbClr val="3F1A01"/>
                </a:solidFill>
              </a:defRPr>
            </a:lvl1pPr>
          </a:lstStyle>
          <a:p>
            <a:pPr marL="180000" lvl="0" indent="-180000"/>
            <a:r>
              <a:rPr lang="en-US"/>
              <a:t>Click to edit Master text styles</a:t>
            </a:r>
          </a:p>
        </p:txBody>
      </p:sp>
      <p:sp>
        <p:nvSpPr>
          <p:cNvPr id="16" name="Text Placeholder 23">
            <a:extLst>
              <a:ext uri="{FF2B5EF4-FFF2-40B4-BE49-F238E27FC236}">
                <a16:creationId xmlns:a16="http://schemas.microsoft.com/office/drawing/2014/main" id="{2CCC86B9-2D5D-4C2B-AB04-1BEACE5EFA6F}"/>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A312696C-CDCF-4177-B53A-0AA1EF24DB6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374CEACC-B1C4-4362-9DD9-7FD3DE74C17F}"/>
              </a:ext>
            </a:extLst>
          </p:cNvPr>
          <p:cNvSpPr>
            <a:spLocks noGrp="1"/>
          </p:cNvSpPr>
          <p:nvPr>
            <p:ph idx="19"/>
          </p:nvPr>
        </p:nvSpPr>
        <p:spPr>
          <a:xfrm>
            <a:off x="539750" y="2327336"/>
            <a:ext cx="11110913" cy="3504664"/>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ladsholder til tekst 4">
            <a:extLst>
              <a:ext uri="{FF2B5EF4-FFF2-40B4-BE49-F238E27FC236}">
                <a16:creationId xmlns:a16="http://schemas.microsoft.com/office/drawing/2014/main" id="{C2FA2014-45E3-4655-AD32-913166D73C50}"/>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C5BA4F94-D2E2-44F9-B1D2-71668720D83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63174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3336F67-6EC0-4D94-9FA3-005804C5CF22}"/>
              </a:ext>
            </a:extLst>
          </p:cNvPr>
          <p:cNvSpPr>
            <a:spLocks noGrp="1"/>
          </p:cNvSpPr>
          <p:nvPr>
            <p:ph type="pic" idx="1"/>
          </p:nvPr>
        </p:nvSpPr>
        <p:spPr>
          <a:xfrm>
            <a:off x="5283200" y="1416785"/>
            <a:ext cx="6362700" cy="4415215"/>
          </a:xfrm>
          <a:prstGeom prst="round2DiagRect">
            <a:avLst>
              <a:gd name="adj1" fmla="val 0"/>
              <a:gd name="adj2" fmla="val 12069"/>
            </a:avLst>
          </a:prstGeom>
        </p:spPr>
        <p:txBody>
          <a:bodyPr/>
          <a:lstStyle>
            <a:lvl1pPr marL="0" indent="0">
              <a:buNone/>
              <a:defRPr sz="2000">
                <a:solidFill>
                  <a:srgbClr val="1A1A1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da-DK"/>
          </a:p>
        </p:txBody>
      </p:sp>
      <p:sp>
        <p:nvSpPr>
          <p:cNvPr id="14" name="Text Placeholder 23">
            <a:extLst>
              <a:ext uri="{FF2B5EF4-FFF2-40B4-BE49-F238E27FC236}">
                <a16:creationId xmlns:a16="http://schemas.microsoft.com/office/drawing/2014/main" id="{20F21667-3A77-4BD5-AA10-B777CEEB8E92}"/>
              </a:ext>
            </a:extLst>
          </p:cNvPr>
          <p:cNvSpPr>
            <a:spLocks noGrp="1"/>
          </p:cNvSpPr>
          <p:nvPr>
            <p:ph type="body" sz="quarter" idx="19"/>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8" name="Content Placeholder 2">
            <a:extLst>
              <a:ext uri="{FF2B5EF4-FFF2-40B4-BE49-F238E27FC236}">
                <a16:creationId xmlns:a16="http://schemas.microsoft.com/office/drawing/2014/main" id="{ADC0193F-BC1A-423E-8734-55776A8D0CB8}"/>
              </a:ext>
            </a:extLst>
          </p:cNvPr>
          <p:cNvSpPr>
            <a:spLocks noGrp="1"/>
          </p:cNvSpPr>
          <p:nvPr>
            <p:ph idx="21"/>
          </p:nvPr>
        </p:nvSpPr>
        <p:spPr>
          <a:xfrm>
            <a:off x="539751" y="1416785"/>
            <a:ext cx="447198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A853B65C-0F17-4A31-8523-13F387549FA4}"/>
              </a:ext>
            </a:extLst>
          </p:cNvPr>
          <p:cNvSpPr>
            <a:spLocks noGrp="1"/>
          </p:cNvSpPr>
          <p:nvPr>
            <p:ph type="title"/>
          </p:nvPr>
        </p:nvSpPr>
        <p:spPr>
          <a:xfrm>
            <a:off x="539749" y="813600"/>
            <a:ext cx="9213851" cy="332399"/>
          </a:xfrm>
        </p:spPr>
        <p:txBody>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AE7B6B55-5350-40F1-BCE0-62619D7C90D3}"/>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FFF8FD-1292-4179-931B-CE9A81C5A6F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637158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 White">
    <p:bg>
      <p:bgPr>
        <a:solidFill>
          <a:schemeClr val="bg1"/>
        </a:solidFill>
        <a:effectLst/>
      </p:bgPr>
    </p:bg>
    <p:spTree>
      <p:nvGrpSpPr>
        <p:cNvPr id="1" name=""/>
        <p:cNvGrpSpPr/>
        <p:nvPr/>
      </p:nvGrpSpPr>
      <p:grpSpPr>
        <a:xfrm>
          <a:off x="0" y="0"/>
          <a:ext cx="0" cy="0"/>
          <a:chOff x="0" y="0"/>
          <a:chExt cx="0" cy="0"/>
        </a:xfrm>
      </p:grpSpPr>
      <p:sp>
        <p:nvSpPr>
          <p:cNvPr id="4" name="ColoredBackground">
            <a:extLst>
              <a:ext uri="{FF2B5EF4-FFF2-40B4-BE49-F238E27FC236}">
                <a16:creationId xmlns:a16="http://schemas.microsoft.com/office/drawing/2014/main" id="{31C2D26E-04D9-461A-A4E6-425D036AE429}"/>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Noise" descr="Shape&#10;&#10;Description automatically generated with medium confidence">
            <a:extLst>
              <a:ext uri="{FF2B5EF4-FFF2-40B4-BE49-F238E27FC236}">
                <a16:creationId xmlns:a16="http://schemas.microsoft.com/office/drawing/2014/main" id="{AEFB8980-3819-4628-B1E9-F3AC1EFA5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Grafik">
            <a:extLst>
              <a:ext uri="{FF2B5EF4-FFF2-40B4-BE49-F238E27FC236}">
                <a16:creationId xmlns:a16="http://schemas.microsoft.com/office/drawing/2014/main" id="{F40430AE-3291-4DC4-984C-4D87254BA476}"/>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6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lumMod val="50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2" name="ExternalLogo" hidden="1">
            <a:extLst>
              <a:ext uri="{FF2B5EF4-FFF2-40B4-BE49-F238E27FC236}">
                <a16:creationId xmlns:a16="http://schemas.microsoft.com/office/drawing/2014/main" id="{F253FA73-F8E5-49E6-B795-4EEF95E9B435}"/>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8869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 White">
    <p:bg>
      <p:bgPr>
        <a:solidFill>
          <a:schemeClr val="bg1"/>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046A0194-BE4C-426D-8A2B-CC3963A8B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1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Pladsholder til tekst 4">
            <a:extLst>
              <a:ext uri="{FF2B5EF4-FFF2-40B4-BE49-F238E27FC236}">
                <a16:creationId xmlns:a16="http://schemas.microsoft.com/office/drawing/2014/main" id="{4ADEA91C-0F29-4DA2-BC16-BC86BFD342D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DF8FFBA0-9BCF-4FDE-8EB5-7E1BFEB8987B}"/>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84884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9F380D97-DAE4-4E3E-B133-3EBC8A64F5F6}"/>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1" name="Title Placeholder 1">
            <a:extLst>
              <a:ext uri="{FF2B5EF4-FFF2-40B4-BE49-F238E27FC236}">
                <a16:creationId xmlns:a16="http://schemas.microsoft.com/office/drawing/2014/main" id="{EF3772DB-6000-4985-8EBA-51858DFE2832}"/>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EB9918F4-186C-4F1E-9988-CE4FE67D853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6" name="Slide Number Placeholder 5">
            <a:extLst>
              <a:ext uri="{FF2B5EF4-FFF2-40B4-BE49-F238E27FC236}">
                <a16:creationId xmlns:a16="http://schemas.microsoft.com/office/drawing/2014/main" id="{EA66928B-E5D4-4FB2-B7C6-A2880BA21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110002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7200634-BE12-408B-B3E1-ADF3BFE2B1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10663" y="524930"/>
            <a:ext cx="1440000" cy="281496"/>
          </a:xfrm>
          <a:prstGeom prst="rect">
            <a:avLst/>
          </a:prstGeom>
        </p:spPr>
      </p:pic>
      <p:sp>
        <p:nvSpPr>
          <p:cNvPr id="6" name="Slide Number Placeholder 5">
            <a:extLst>
              <a:ext uri="{FF2B5EF4-FFF2-40B4-BE49-F238E27FC236}">
                <a16:creationId xmlns:a16="http://schemas.microsoft.com/office/drawing/2014/main" id="{8A463EA2-0B07-4BBE-B465-49B379782DA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56075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Header - Dark Grey">
    <p:bg>
      <p:bgPr>
        <a:solidFill>
          <a:srgbClr val="717171"/>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FFDC5C2-3165-4D61-99DD-D9666F0EA897}"/>
              </a:ext>
            </a:extLst>
          </p:cNvPr>
          <p:cNvSpPr/>
          <p:nvPr/>
        </p:nvSpPr>
        <p:spPr>
          <a:xfrm>
            <a:off x="0" y="-1"/>
            <a:ext cx="12192000" cy="6858000"/>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Noise" descr="Shape&#10;&#10;Description automatically generated with medium confidence">
            <a:extLst>
              <a:ext uri="{FF2B5EF4-FFF2-40B4-BE49-F238E27FC236}">
                <a16:creationId xmlns:a16="http://schemas.microsoft.com/office/drawing/2014/main" id="{CE9D16BA-266C-4197-8301-D366A7B29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2B2B2"/>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Grafik">
            <a:extLst>
              <a:ext uri="{FF2B5EF4-FFF2-40B4-BE49-F238E27FC236}">
                <a16:creationId xmlns:a16="http://schemas.microsoft.com/office/drawing/2014/main" id="{F99A5728-0C52-43BA-9A39-F36DCDDF47DF}"/>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Logo">
            <a:extLst>
              <a:ext uri="{FF2B5EF4-FFF2-40B4-BE49-F238E27FC236}">
                <a16:creationId xmlns:a16="http://schemas.microsoft.com/office/drawing/2014/main" id="{4FEAB3C7-1F67-4064-B58F-EF2762E1660F}"/>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FD50EF6D-554E-48C8-946C-CD540205D22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927426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 Medium Grey">
    <p:bg>
      <p:bgPr>
        <a:solidFill>
          <a:srgbClr val="B2B2B2"/>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7CF42EF8-E198-468D-A6C7-F1244AFF66A8}"/>
              </a:ext>
            </a:extLst>
          </p:cNvPr>
          <p:cNvSpPr/>
          <p:nvPr/>
        </p:nvSpPr>
        <p:spPr>
          <a:xfrm>
            <a:off x="0" y="-1"/>
            <a:ext cx="12192000" cy="6858000"/>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E337853C-CD16-437A-8B48-2252E90391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F664AED-89BC-4F6A-BDA5-EAE8B745D777}"/>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726935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FBEA8FD4-E399-42E0-957E-570ACE0FFA37}"/>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4" name="Title Placeholder 1">
            <a:extLst>
              <a:ext uri="{FF2B5EF4-FFF2-40B4-BE49-F238E27FC236}">
                <a16:creationId xmlns:a16="http://schemas.microsoft.com/office/drawing/2014/main" id="{989A6B36-5074-4FCB-B447-1EDAD42FB64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6" name="Content Placeholder 2">
            <a:extLst>
              <a:ext uri="{FF2B5EF4-FFF2-40B4-BE49-F238E27FC236}">
                <a16:creationId xmlns:a16="http://schemas.microsoft.com/office/drawing/2014/main" id="{22CB1E00-7536-44DF-8EF1-5DEC73C07787}"/>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6E8E7CF8-F359-412E-9254-CDE322263B1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27F3E52-D28D-4107-8D72-B5A499B26B2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979553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 Light">
    <p:bg>
      <p:bgPr>
        <a:solidFill>
          <a:srgbClr val="DADADA"/>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A6C6616E-A4A6-4B26-A3E8-71341D2C30A8}"/>
              </a:ext>
            </a:extLst>
          </p:cNvPr>
          <p:cNvSpPr/>
          <p:nvPr/>
        </p:nvSpPr>
        <p:spPr>
          <a:xfrm>
            <a:off x="0" y="-1"/>
            <a:ext cx="12192000" cy="6858000"/>
          </a:xfrm>
          <a:prstGeom prst="rect">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FD2EA78-D85C-46C1-9F44-6EB0298782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F0F0F0"/>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F0F0F0">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97D30EE-39AB-4BA8-8232-12CFBA7BF0BC}"/>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494785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 Gold">
    <p:bg>
      <p:bgPr>
        <a:solidFill>
          <a:srgbClr val="B59E5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26DFE30-06C3-497B-9AFE-8879DF874BEC}"/>
              </a:ext>
            </a:extLst>
          </p:cNvPr>
          <p:cNvSpPr/>
          <p:nvPr/>
        </p:nvSpPr>
        <p:spPr>
          <a:xfrm>
            <a:off x="0" y="-1"/>
            <a:ext cx="12192000" cy="6858000"/>
          </a:xfrm>
          <a:prstGeom prst="rect">
            <a:avLst/>
          </a:prstGeom>
          <a:solidFill>
            <a:srgbClr val="B59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3BA0CED-100D-4A9E-BA97-7FFABDDB92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E1D8BF"/>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E1D8BF">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8A904900-0CB5-44DD-94DE-7ED587513920}"/>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3306514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 Light Gold">
    <p:bg>
      <p:bgPr>
        <a:solidFill>
          <a:srgbClr val="E1D8B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BD3E45F-B806-4BBB-B5F9-A8C48BE33013}"/>
              </a:ext>
            </a:extLst>
          </p:cNvPr>
          <p:cNvSpPr/>
          <p:nvPr/>
        </p:nvSpPr>
        <p:spPr>
          <a:xfrm>
            <a:off x="0" y="-1"/>
            <a:ext cx="12192000" cy="6858000"/>
          </a:xfrm>
          <a:prstGeom prst="rect">
            <a:avLst/>
          </a:prstGeom>
          <a:solidFill>
            <a:srgbClr val="E1D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9B97D43-D62C-434B-849D-8E8B8BA3F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2FFA38B6-55C7-488D-B8F0-60C88514DD9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508034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 Dark Green">
    <p:bg>
      <p:bgPr>
        <a:solidFill>
          <a:srgbClr val="99B3A8"/>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8B54BABF-88F4-438A-92D3-D931B6BAE8C6}"/>
              </a:ext>
            </a:extLst>
          </p:cNvPr>
          <p:cNvSpPr/>
          <p:nvPr/>
        </p:nvSpPr>
        <p:spPr>
          <a:xfrm>
            <a:off x="0" y="-1"/>
            <a:ext cx="12192000" cy="6858000"/>
          </a:xfrm>
          <a:prstGeom prst="rect">
            <a:avLst/>
          </a:prstGeom>
          <a:solidFill>
            <a:srgbClr val="99B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87CD2556-8AC5-4706-A2A2-034AFF6E0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CCD9D3"/>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CCD9D3">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A06926E-B963-4389-B26A-6E1EB0DED5EE}"/>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A7CB6955-843C-4B5E-8320-F419CE6F818B}"/>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852834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 Light Green">
    <p:bg>
      <p:bgPr>
        <a:solidFill>
          <a:srgbClr val="CCD9D3"/>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1231D8F4-609E-4AD8-82BE-42FA9C15C855}"/>
              </a:ext>
            </a:extLst>
          </p:cNvPr>
          <p:cNvSpPr/>
          <p:nvPr/>
        </p:nvSpPr>
        <p:spPr>
          <a:xfrm>
            <a:off x="0" y="-1"/>
            <a:ext cx="12192000" cy="6858000"/>
          </a:xfrm>
          <a:prstGeom prst="rect">
            <a:avLst/>
          </a:prstGeom>
          <a:solidFill>
            <a:srgbClr val="CCD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504250A-5322-42F2-8102-832BBED2B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3"/>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1F6D4E9-51A7-498C-B915-66E0EAF3CE6D}"/>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8D8B5B80-B8FE-4386-AD74-364BA8EEE5D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1106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 Dark Brown">
    <p:bg>
      <p:bgPr>
        <a:solidFill>
          <a:srgbClr val="B2A499"/>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1C17852-E684-4EA4-94B3-0DD73C9689BF}"/>
              </a:ext>
            </a:extLst>
          </p:cNvPr>
          <p:cNvSpPr/>
          <p:nvPr/>
        </p:nvSpPr>
        <p:spPr>
          <a:xfrm>
            <a:off x="0" y="-1"/>
            <a:ext cx="12192000" cy="6858000"/>
          </a:xfrm>
          <a:prstGeom prst="rect">
            <a:avLst/>
          </a:prstGeom>
          <a:solidFill>
            <a:srgbClr val="B2A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AFBA848-05E4-495F-BE70-69481477E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D9D1CC"/>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9D1CC">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85DF6064-7F5D-4C69-AAE5-824283C29DC0}"/>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785F50A2-FEAD-4B66-A58D-1F6C2BB6A70A}"/>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6426135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 Light Brown">
    <p:bg>
      <p:bgPr>
        <a:solidFill>
          <a:srgbClr val="D9D1CC"/>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B7494EA0-F8CC-4025-9CC7-BF8C612E5B66}"/>
              </a:ext>
            </a:extLst>
          </p:cNvPr>
          <p:cNvSpPr/>
          <p:nvPr/>
        </p:nvSpPr>
        <p:spPr>
          <a:xfrm>
            <a:off x="0" y="-1"/>
            <a:ext cx="12192000" cy="6858000"/>
          </a:xfrm>
          <a:prstGeom prst="rect">
            <a:avLst/>
          </a:prstGeom>
          <a:solidFill>
            <a:srgbClr val="D9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3D2B7D2-DD62-48F8-BAE1-B006F6F25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4"/>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BD245161-57E0-41D6-9F32-BFC30FCF8F88}"/>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F386AFA9-1557-4349-8F44-88C1CC93F21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165968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 Dark Blue">
    <p:bg>
      <p:bgPr>
        <a:solidFill>
          <a:srgbClr val="7B9CBB"/>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462CE97-0D6D-44A4-B4E3-6899B51ECF64}"/>
              </a:ext>
            </a:extLst>
          </p:cNvPr>
          <p:cNvSpPr/>
          <p:nvPr/>
        </p:nvSpPr>
        <p:spPr>
          <a:xfrm>
            <a:off x="0" y="-1"/>
            <a:ext cx="12192000" cy="6858000"/>
          </a:xfrm>
          <a:prstGeom prst="rect">
            <a:avLst/>
          </a:prstGeom>
          <a:solidFill>
            <a:srgbClr val="7B9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71DB9A65-3868-400A-9CF0-AEFEF5405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0C4D6"/>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0C4D6">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DB19305-59F9-405C-84BE-675FD40C5C6C}"/>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3F6C35DF-345B-471E-BB1A-9898955FCA3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974447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 Light Blue">
    <p:bg>
      <p:bgPr>
        <a:solidFill>
          <a:srgbClr val="B0C4D6"/>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EFFE82BA-6DB8-48D4-8977-6C123C850186}"/>
              </a:ext>
            </a:extLst>
          </p:cNvPr>
          <p:cNvSpPr/>
          <p:nvPr/>
        </p:nvSpPr>
        <p:spPr>
          <a:xfrm>
            <a:off x="0" y="-1"/>
            <a:ext cx="12192000" cy="6858000"/>
          </a:xfrm>
          <a:prstGeom prst="rect">
            <a:avLst/>
          </a:prstGeom>
          <a:solidFill>
            <a:srgbClr val="B0C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DD2D610-B5ED-44BF-9B2B-0F8531E75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5"/>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AB909CE-222C-48CF-865C-8AAD4BAF45B1}"/>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D4F1D16A-8D8C-4F72-BCB5-7B9FA4066259}"/>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72491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Quote - Dark Grey">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CCD7669A-785A-47FC-BD9B-6674939BD7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EC1452B3-DE1E-4026-AA15-5B9EE12B4B22}"/>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643406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 w. pattern">
    <p:bg>
      <p:bgPr>
        <a:solidFill>
          <a:schemeClr val="bg1"/>
        </a:solidFill>
        <a:effectLst/>
      </p:bgPr>
    </p:bg>
    <p:spTree>
      <p:nvGrpSpPr>
        <p:cNvPr id="1" name=""/>
        <p:cNvGrpSpPr/>
        <p:nvPr/>
      </p:nvGrpSpPr>
      <p:grpSpPr>
        <a:xfrm>
          <a:off x="0" y="0"/>
          <a:ext cx="0" cy="0"/>
          <a:chOff x="0" y="0"/>
          <a:chExt cx="0" cy="0"/>
        </a:xfrm>
      </p:grpSpPr>
      <p:sp>
        <p:nvSpPr>
          <p:cNvPr id="6" name="AutoShape 3">
            <a:extLst>
              <a:ext uri="{FF2B5EF4-FFF2-40B4-BE49-F238E27FC236}">
                <a16:creationId xmlns:a16="http://schemas.microsoft.com/office/drawing/2014/main" id="{7B482223-62A2-4BE1-A7D3-439F28AF6F91}"/>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AutoShape 7">
            <a:extLst>
              <a:ext uri="{FF2B5EF4-FFF2-40B4-BE49-F238E27FC236}">
                <a16:creationId xmlns:a16="http://schemas.microsoft.com/office/drawing/2014/main" id="{3F89116A-A372-4C46-AF50-395943F80796}"/>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9">
            <a:extLst>
              <a:ext uri="{FF2B5EF4-FFF2-40B4-BE49-F238E27FC236}">
                <a16:creationId xmlns:a16="http://schemas.microsoft.com/office/drawing/2014/main" id="{7545D9E4-D14D-4332-BA4D-8D8CC388251E}"/>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Text Placeholder 23">
            <a:extLst>
              <a:ext uri="{FF2B5EF4-FFF2-40B4-BE49-F238E27FC236}">
                <a16:creationId xmlns:a16="http://schemas.microsoft.com/office/drawing/2014/main" id="{1D1EADEB-D3C6-402C-98DE-D67CB9A828E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21" name="Title Placeholder 1">
            <a:extLst>
              <a:ext uri="{FF2B5EF4-FFF2-40B4-BE49-F238E27FC236}">
                <a16:creationId xmlns:a16="http://schemas.microsoft.com/office/drawing/2014/main" id="{7E6EA454-641C-4B83-8B9A-6C19BCF7D973}"/>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2" name="Content Placeholder 2">
            <a:extLst>
              <a:ext uri="{FF2B5EF4-FFF2-40B4-BE49-F238E27FC236}">
                <a16:creationId xmlns:a16="http://schemas.microsoft.com/office/drawing/2014/main" id="{E7557081-53B6-4B04-B023-A1B2D0928B11}"/>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1A1A17"/>
                </a:solidFill>
              </a:defRPr>
            </a:lvl2pPr>
            <a:lvl3pPr marL="540000" indent="-180000">
              <a:defRPr>
                <a:solidFill>
                  <a:srgbClr val="1A1A17"/>
                </a:solidFill>
              </a:defRPr>
            </a:lvl3pPr>
            <a:lvl4pPr marL="720000" indent="-180000">
              <a:defRPr>
                <a:solidFill>
                  <a:srgbClr val="1A1A17"/>
                </a:solidFill>
              </a:defRPr>
            </a:lvl4pPr>
            <a:lvl5pPr marL="900000" indent="-180000">
              <a:defRPr>
                <a:solidFill>
                  <a:srgbClr val="1A1A17"/>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ladsholder til tekst 4">
            <a:extLst>
              <a:ext uri="{FF2B5EF4-FFF2-40B4-BE49-F238E27FC236}">
                <a16:creationId xmlns:a16="http://schemas.microsoft.com/office/drawing/2014/main" id="{1E8D3709-34DC-405A-8D76-A21A00B78D2E}"/>
              </a:ext>
            </a:extLst>
          </p:cNvPr>
          <p:cNvSpPr>
            <a:spLocks noGrp="1"/>
          </p:cNvSpPr>
          <p:nvPr>
            <p:ph type="body" sz="quarter" idx="18" hasCustomPrompt="1"/>
          </p:nvPr>
        </p:nvSpPr>
        <p:spPr>
          <a:xfrm>
            <a:off x="539750" y="6102000"/>
            <a:ext cx="9213849"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14" name="Slide Number Placeholder 5">
            <a:extLst>
              <a:ext uri="{FF2B5EF4-FFF2-40B4-BE49-F238E27FC236}">
                <a16:creationId xmlns:a16="http://schemas.microsoft.com/office/drawing/2014/main" id="{B4C506A6-9361-47F8-AEB5-04D5D126846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1763607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Quote - Light Grey v2">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AD0AAC3D-2AA7-42DE-9D30-35663FC7D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ADADA">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rgbClr val="DADADA"/>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FB61BE42-3C18-404C-8698-70B4CD159AF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094855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Quote - Light Gold">
    <p:bg>
      <p:bgPr>
        <a:solidFill>
          <a:srgbClr val="E1D8BF"/>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53475331-EC7A-4563-AD55-FE2890A71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8233D69F-7A60-4C2E-8201-E58069E62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55670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Quote - Light Green">
    <p:bg>
      <p:bgPr>
        <a:solidFill>
          <a:srgbClr val="CCD9D3"/>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DCAC8086-ACFA-44CC-91A6-C81B4EDFE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3"/>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75DE84A-9B5C-4EC6-942D-E4A1D174DD8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053937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Quote - Light Brown">
    <p:bg>
      <p:bgPr>
        <a:solidFill>
          <a:srgbClr val="D9D1CC"/>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8F783354-686D-4F95-A2C7-375026C51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B4FE89CE-5CDB-4DE9-B059-4719B2563F26}"/>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71348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Quote - Light Blue">
    <p:bg>
      <p:bgPr>
        <a:solidFill>
          <a:srgbClr val="CAD8E4"/>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EF1EC179-E635-4D48-8EBF-C7A43205B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5"/>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A4B47A1-8FE3-40D1-8D69-CC9AD2863E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7392492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C4F08730-DBA8-4007-A284-175B2F954A12}"/>
              </a:ext>
            </a:extLst>
          </p:cNvPr>
          <p:cNvSpPr txBox="1"/>
          <p:nvPr/>
        </p:nvSpPr>
        <p:spPr>
          <a:xfrm>
            <a:off x="3318324" y="4444235"/>
            <a:ext cx="2651995" cy="1400383"/>
          </a:xfrm>
          <a:prstGeom prst="rect">
            <a:avLst/>
          </a:prstGeom>
          <a:noFill/>
        </p:spPr>
        <p:txBody>
          <a:bodyPr wrap="square">
            <a:spAutoFit/>
          </a:bodyPr>
          <a:lstStyle/>
          <a:p>
            <a:pPr fontAlgn="auto">
              <a:spcBef>
                <a:spcPts val="1200"/>
              </a:spcBef>
              <a:spcAft>
                <a:spcPts val="600"/>
              </a:spcAft>
              <a:buFont typeface="+mj-lt"/>
              <a:buNone/>
              <a:defRPr/>
            </a:pPr>
            <a:r>
              <a:rPr lang="en-GB" sz="1000" b="1" noProof="1">
                <a:solidFill>
                  <a:schemeClr val="tx1"/>
                </a:solidFill>
                <a:latin typeface="Arial" panose="020B0604020202020204" pitchFamily="34" charset="0"/>
                <a:cs typeface="Arial" panose="020B0604020202020204" pitchFamily="34" charset="0"/>
              </a:rPr>
              <a:t>Reset slide</a:t>
            </a:r>
          </a:p>
          <a:p>
            <a:pPr fontAlgn="auto">
              <a:spcBef>
                <a:spcPts val="1200"/>
              </a:spcBef>
              <a:spcAft>
                <a:spcPts val="600"/>
              </a:spcAft>
              <a:buFont typeface="+mj-lt"/>
              <a:buNone/>
              <a:defRPr/>
            </a:pPr>
            <a:endParaRPr lang="en-GB" sz="1000" b="1"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noProof="1">
                <a:solidFill>
                  <a:schemeClr val="tx1"/>
                </a:solidFill>
                <a:latin typeface="Arial" panose="020B0604020202020204" pitchFamily="34" charset="0"/>
                <a:cs typeface="Arial" panose="020B0604020202020204" pitchFamily="34" charset="0"/>
              </a:rPr>
              <a:t>Home - Tab</a:t>
            </a:r>
            <a:endParaRPr lang="en-GB" altLang="da-DK" sz="1000" b="1" strike="sngStrike"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baseline="0" noProof="1">
                <a:solidFill>
                  <a:schemeClr val="tx1"/>
                </a:solidFill>
                <a:latin typeface="Arial" panose="020B0604020202020204" pitchFamily="34" charset="0"/>
                <a:cs typeface="Arial" panose="020B0604020202020204" pitchFamily="34" charset="0"/>
              </a:rPr>
              <a:t>Reset </a:t>
            </a:r>
            <a:r>
              <a:rPr lang="en-GB" altLang="da-DK" sz="1000" noProof="1">
                <a:solidFill>
                  <a:schemeClr val="tx1"/>
                </a:solidFill>
                <a:latin typeface="Arial" panose="020B0604020202020204" pitchFamily="34" charset="0"/>
                <a:cs typeface="Arial" panose="020B0604020202020204" pitchFamily="34" charset="0"/>
              </a:rPr>
              <a:t>menu to reset position, size</a:t>
            </a:r>
            <a:r>
              <a:rPr lang="en-GB" altLang="da-DK" sz="10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endParaRPr lang="en-GB" altLang="da-DK" sz="1000" noProof="1">
              <a:solidFill>
                <a:schemeClr val="tx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29B69258-0759-4F9D-8A5C-C6B044632BCA}"/>
              </a:ext>
            </a:extLst>
          </p:cNvPr>
          <p:cNvSpPr txBox="1"/>
          <p:nvPr/>
        </p:nvSpPr>
        <p:spPr>
          <a:xfrm>
            <a:off x="6221682" y="2645246"/>
            <a:ext cx="2576512" cy="3000821"/>
          </a:xfrm>
          <a:prstGeom prst="rect">
            <a:avLst/>
          </a:prstGeom>
          <a:noFill/>
        </p:spPr>
        <p:txBody>
          <a:bodyPr wrap="square" lIns="0" tIns="0" rIns="0" bIns="0">
            <a:spAutoFit/>
          </a:bodyPr>
          <a:lstStyle/>
          <a:p>
            <a:pPr eaLnBrk="1" hangingPunct="1">
              <a:spcAft>
                <a:spcPts val="600"/>
              </a:spcAft>
              <a:defRPr/>
            </a:pPr>
            <a:r>
              <a:rPr lang="en-GB" altLang="da-DK" sz="1000" b="1" noProof="1">
                <a:solidFill>
                  <a:schemeClr val="tx1"/>
                </a:solidFill>
                <a:latin typeface="Arial" panose="020B0604020202020204" pitchFamily="34" charset="0"/>
                <a:cs typeface="Arial" panose="020B0604020202020204" pitchFamily="34" charset="0"/>
              </a:rPr>
              <a:t>Change / edit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picture </a:t>
            </a:r>
            <a:r>
              <a:rPr lang="en-GB" altLang="da-DK" sz="1000" b="1" noProof="1">
                <a:solidFill>
                  <a:schemeClr val="tx1"/>
                </a:solidFill>
                <a:latin typeface="Arial" panose="020B0604020202020204" pitchFamily="34" charset="0"/>
                <a:cs typeface="Arial" panose="020B0604020202020204" pitchFamily="34" charset="0"/>
              </a:rPr>
              <a:t>RIGHT-CLICK</a:t>
            </a:r>
            <a:r>
              <a:rPr lang="en-GB" altLang="da-DK" sz="1000" b="0" noProof="1">
                <a:solidFill>
                  <a:schemeClr val="tx1"/>
                </a:solidFill>
                <a:latin typeface="Arial" panose="020B0604020202020204" pitchFamily="34" charset="0"/>
                <a:cs typeface="Arial" panose="020B0604020202020204" pitchFamily="34" charset="0"/>
              </a:rPr>
              <a:t> on the picture and click “</a:t>
            </a:r>
            <a:r>
              <a:rPr lang="en-GB" altLang="da-DK" sz="1000" b="1" noProof="1">
                <a:solidFill>
                  <a:schemeClr val="tx1"/>
                </a:solidFill>
                <a:latin typeface="Arial" panose="020B0604020202020204" pitchFamily="34" charset="0"/>
                <a:cs typeface="Arial" panose="020B0604020202020204" pitchFamily="34" charset="0"/>
              </a:rPr>
              <a:t>Change Picture</a:t>
            </a:r>
            <a:r>
              <a:rPr lang="en-GB" altLang="da-DK" sz="1000" b="0" noProof="1">
                <a:solidFill>
                  <a:schemeClr val="tx1"/>
                </a:solidFill>
                <a:latin typeface="Arial" panose="020B0604020202020204" pitchFamily="34" charset="0"/>
                <a:cs typeface="Arial" panose="020B0604020202020204" pitchFamily="34" charset="0"/>
              </a:rPr>
              <a:t>”</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size or focus of the picture - </a:t>
            </a:r>
            <a:r>
              <a:rPr lang="en-GB" altLang="da-DK" sz="1000" b="1" noProof="1">
                <a:solidFill>
                  <a:schemeClr val="tx1"/>
                </a:solidFill>
                <a:latin typeface="Arial" panose="020B0604020202020204" pitchFamily="34" charset="0"/>
                <a:cs typeface="Arial" panose="020B0604020202020204" pitchFamily="34" charset="0"/>
              </a:rPr>
              <a:t>Select the picture</a:t>
            </a:r>
            <a:r>
              <a:rPr lang="en-GB" altLang="da-DK" sz="1000" b="0" noProof="1">
                <a:solidFill>
                  <a:schemeClr val="tx1"/>
                </a:solidFill>
                <a:latin typeface="Arial" panose="020B0604020202020204" pitchFamily="34" charset="0"/>
                <a:cs typeface="Arial" panose="020B0604020202020204" pitchFamily="34" charset="0"/>
              </a:rPr>
              <a:t>, click </a:t>
            </a:r>
            <a:r>
              <a:rPr lang="en-GB" altLang="da-DK" sz="1000" b="1" noProof="1">
                <a:solidFill>
                  <a:schemeClr val="tx1"/>
                </a:solidFill>
                <a:latin typeface="Arial" panose="020B0604020202020204" pitchFamily="34" charset="0"/>
                <a:cs typeface="Arial" panose="020B0604020202020204" pitchFamily="34" charset="0"/>
              </a:rPr>
              <a:t>CROP</a:t>
            </a:r>
            <a:r>
              <a:rPr lang="en-GB" altLang="da-DK" sz="1000" b="0" noProof="1">
                <a:solidFill>
                  <a:schemeClr val="tx1"/>
                </a:solidFill>
                <a:latin typeface="Arial" panose="020B0604020202020204" pitchFamily="34" charset="0"/>
                <a:cs typeface="Arial" panose="020B0604020202020204" pitchFamily="34" charset="0"/>
              </a:rPr>
              <a:t> from “The Picture Format menu”</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scale the picture, hold SHIFT-key down while dragging the corners of the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A0CF4DB0-EA3A-4922-ACBA-C0B74CF861E3}"/>
              </a:ext>
            </a:extLst>
          </p:cNvPr>
          <p:cNvPicPr>
            <a:picLocks noChangeAspect="1"/>
          </p:cNvPicPr>
          <p:nvPr/>
        </p:nvPicPr>
        <p:blipFill>
          <a:blip r:embed="rId2">
            <a:extLst>
              <a:ext uri="{28A0092B-C50C-407E-A947-70E740481C1C}">
                <a14:useLocalDpi xmlns:a14="http://schemas.microsoft.com/office/drawing/2010/main" val="0"/>
              </a:ext>
            </a:extLst>
          </a:blip>
          <a:srcRect l="461" r="461"/>
          <a:stretch/>
        </p:blipFill>
        <p:spPr>
          <a:xfrm>
            <a:off x="539750" y="4526557"/>
            <a:ext cx="2574925" cy="1458968"/>
          </a:xfrm>
          <a:prstGeom prst="rect">
            <a:avLst/>
          </a:prstGeom>
          <a:effectLst>
            <a:outerShdw blurRad="50800" dist="38100" dir="5400000" algn="t" rotWithShape="0">
              <a:prstClr val="black">
                <a:alpha val="40000"/>
              </a:prstClr>
            </a:outerShdw>
          </a:effectLst>
        </p:spPr>
      </p:pic>
      <p:sp>
        <p:nvSpPr>
          <p:cNvPr id="11" name="Title 4">
            <a:extLst>
              <a:ext uri="{FF2B5EF4-FFF2-40B4-BE49-F238E27FC236}">
                <a16:creationId xmlns:a16="http://schemas.microsoft.com/office/drawing/2014/main" id="{78DE8C21-512C-45D7-AF5D-2791E225B7EB}"/>
              </a:ext>
            </a:extLst>
          </p:cNvPr>
          <p:cNvSpPr txBox="1">
            <a:spLocks/>
          </p:cNvSpPr>
          <p:nvPr/>
        </p:nvSpPr>
        <p:spPr>
          <a:xfrm>
            <a:off x="539749" y="814386"/>
            <a:ext cx="9213851" cy="3323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a:lstStyle>
          <a:p>
            <a:r>
              <a:rPr lang="en-GB"/>
              <a:t>Start here</a:t>
            </a:r>
          </a:p>
        </p:txBody>
      </p:sp>
      <p:sp>
        <p:nvSpPr>
          <p:cNvPr id="13" name="Slide Number Placeholder 2">
            <a:extLst>
              <a:ext uri="{FF2B5EF4-FFF2-40B4-BE49-F238E27FC236}">
                <a16:creationId xmlns:a16="http://schemas.microsoft.com/office/drawing/2014/main" id="{638AF027-CA0D-41A5-BE09-74C8B45BC9AF}"/>
              </a:ext>
            </a:extLst>
          </p:cNvPr>
          <p:cNvSpPr txBox="1">
            <a:spLocks/>
          </p:cNvSpPr>
          <p:nvPr/>
        </p:nvSpPr>
        <p:spPr>
          <a:xfrm>
            <a:off x="11326690" y="6434112"/>
            <a:ext cx="595310" cy="153888"/>
          </a:xfrm>
          <a:prstGeom prst="rect">
            <a:avLst/>
          </a:prstGeom>
        </p:spPr>
        <p:txBody>
          <a:bodyPr lIns="0" tIns="0" rIns="0" bIns="0" anchor="t" anchorCtr="0">
            <a:noAutofit/>
          </a:bodyPr>
          <a:lstStyle>
            <a:defPPr>
              <a:defRPr lang="da-DK"/>
            </a:defPPr>
            <a:lvl1pPr marL="0" algn="r" defTabSz="914400" rtl="0" eaLnBrk="1" latinLnBrk="0" hangingPunct="1">
              <a:defRPr sz="900" kern="1200">
                <a:solidFill>
                  <a:srgbClr val="3F1A0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F92315-F790-4E00-A189-2894250684D7}" type="slidenum">
              <a:rPr lang="en-GB" smtClean="0"/>
              <a:pPr/>
              <a:t>‹#›</a:t>
            </a:fld>
            <a:endParaRPr lang="en-GB"/>
          </a:p>
        </p:txBody>
      </p:sp>
      <p:sp>
        <p:nvSpPr>
          <p:cNvPr id="15" name="Content Placeholder 7">
            <a:extLst>
              <a:ext uri="{FF2B5EF4-FFF2-40B4-BE49-F238E27FC236}">
                <a16:creationId xmlns:a16="http://schemas.microsoft.com/office/drawing/2014/main" id="{48445BAE-D8A3-4827-AC54-6EA8BA6F766B}"/>
              </a:ext>
            </a:extLst>
          </p:cNvPr>
          <p:cNvSpPr txBox="1">
            <a:spLocks/>
          </p:cNvSpPr>
          <p:nvPr/>
        </p:nvSpPr>
        <p:spPr>
          <a:xfrm>
            <a:off x="539750" y="1409700"/>
            <a:ext cx="2574926" cy="2539157"/>
          </a:xfrm>
          <a:prstGeom prst="rect">
            <a:avLst/>
          </a:prstGeom>
        </p:spPr>
        <p:txBody>
          <a:bodyPr wrap="square" lIns="0" tIns="0" rIns="0" bIns="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latin typeface="+mn-lt"/>
              </a:rPr>
              <a:t>Copy &amp; Paste</a:t>
            </a: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Font typeface="Arial" panose="020B0604020202020204" pitchFamily="34" charset="0"/>
              <a:buNone/>
            </a:pPr>
            <a:r>
              <a:rPr lang="en-GB" sz="1000">
                <a:solidFill>
                  <a:srgbClr val="3F1A01"/>
                </a:solidFill>
                <a:latin typeface="+mn-lt"/>
              </a:rPr>
              <a:t>When you need to paste text into the presentation </a:t>
            </a:r>
            <a:r>
              <a:rPr lang="en-GB" sz="1000" b="1">
                <a:solidFill>
                  <a:srgbClr val="3F1A01"/>
                </a:solidFill>
                <a:latin typeface="+mn-lt"/>
              </a:rPr>
              <a:t>– Right-Click</a:t>
            </a:r>
            <a:r>
              <a:rPr lang="en-GB" sz="1000">
                <a:solidFill>
                  <a:srgbClr val="3F1A01"/>
                </a:solidFill>
                <a:latin typeface="+mn-lt"/>
              </a:rPr>
              <a:t> and choose </a:t>
            </a:r>
            <a:br>
              <a:rPr lang="en-GB" sz="1000">
                <a:solidFill>
                  <a:srgbClr val="3F1A01"/>
                </a:solidFill>
                <a:latin typeface="+mn-lt"/>
              </a:rPr>
            </a:br>
            <a:r>
              <a:rPr lang="en-GB" sz="1000">
                <a:solidFill>
                  <a:srgbClr val="3F1A01"/>
                </a:solidFill>
                <a:latin typeface="+mn-lt"/>
              </a:rPr>
              <a:t>”</a:t>
            </a:r>
            <a:r>
              <a:rPr lang="en-GB" sz="1000" b="1">
                <a:solidFill>
                  <a:srgbClr val="3F1A01"/>
                </a:solidFill>
                <a:latin typeface="+mn-lt"/>
              </a:rPr>
              <a:t>Keep text only</a:t>
            </a:r>
            <a:r>
              <a:rPr lang="en-GB" sz="1000">
                <a:solidFill>
                  <a:srgbClr val="3F1A01"/>
                </a:solidFill>
                <a:latin typeface="+mn-lt"/>
              </a:rPr>
              <a:t>”.</a:t>
            </a: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spcAft>
                <a:spcPts val="600"/>
              </a:spcAft>
              <a:buFont typeface="Arial" panose="020B0604020202020204" pitchFamily="34" charset="0"/>
              <a:buNone/>
            </a:pPr>
            <a:r>
              <a:rPr lang="en-GB" sz="1000" b="1">
                <a:solidFill>
                  <a:srgbClr val="3F1A01"/>
                </a:solidFill>
                <a:latin typeface="+mn-lt"/>
              </a:rPr>
              <a:t>Text styles</a:t>
            </a:r>
          </a:p>
          <a:p>
            <a:pPr marL="0" indent="0">
              <a:spcBef>
                <a:spcPts val="0"/>
              </a:spcBef>
              <a:buFont typeface="Arial" panose="020B0604020202020204" pitchFamily="34" charset="0"/>
              <a:buNone/>
            </a:pPr>
            <a:r>
              <a:rPr lang="en-GB" sz="1000">
                <a:solidFill>
                  <a:srgbClr val="3F1A01"/>
                </a:solidFill>
                <a:latin typeface="+mn-lt"/>
              </a:rPr>
              <a:t>Use the </a:t>
            </a:r>
            <a:r>
              <a:rPr lang="en-GB" sz="1000" b="1">
                <a:solidFill>
                  <a:srgbClr val="3F1A01"/>
                </a:solidFill>
                <a:latin typeface="+mn-lt"/>
              </a:rPr>
              <a:t>TAB-key</a:t>
            </a:r>
            <a:r>
              <a:rPr lang="en-GB" sz="1000">
                <a:solidFill>
                  <a:srgbClr val="3F1A01"/>
                </a:solidFill>
                <a:latin typeface="+mn-lt"/>
              </a:rPr>
              <a:t> to jump through </a:t>
            </a:r>
            <a:br>
              <a:rPr lang="en-GB" sz="1000">
                <a:solidFill>
                  <a:srgbClr val="3F1A01"/>
                </a:solidFill>
                <a:latin typeface="+mn-lt"/>
              </a:rPr>
            </a:br>
            <a:r>
              <a:rPr lang="en-GB" sz="1000">
                <a:solidFill>
                  <a:srgbClr val="3F1A01"/>
                </a:solidFill>
                <a:latin typeface="+mn-lt"/>
              </a:rPr>
              <a:t>levels. Click </a:t>
            </a:r>
            <a:r>
              <a:rPr lang="en-GB" sz="1000" b="1">
                <a:solidFill>
                  <a:srgbClr val="3F1A01"/>
                </a:solidFill>
                <a:latin typeface="+mn-lt"/>
              </a:rPr>
              <a:t>ENTER</a:t>
            </a:r>
            <a:r>
              <a:rPr lang="en-GB" sz="1000">
                <a:solidFill>
                  <a:srgbClr val="3F1A01"/>
                </a:solidFill>
                <a:latin typeface="+mn-lt"/>
              </a:rPr>
              <a:t>, then </a:t>
            </a:r>
            <a:r>
              <a:rPr lang="en-GB" sz="1000" b="1">
                <a:solidFill>
                  <a:srgbClr val="3F1A01"/>
                </a:solidFill>
                <a:latin typeface="+mn-lt"/>
              </a:rPr>
              <a:t>TAB</a:t>
            </a:r>
            <a:r>
              <a:rPr lang="en-GB" sz="1000">
                <a:solidFill>
                  <a:srgbClr val="3F1A01"/>
                </a:solidFill>
                <a:latin typeface="+mn-lt"/>
              </a:rPr>
              <a:t> to switch from one level to the next level</a:t>
            </a:r>
          </a:p>
          <a:p>
            <a:pPr marL="0" indent="0">
              <a:spcBef>
                <a:spcPts val="0"/>
              </a:spcBef>
              <a:buFont typeface="Arial" panose="020B0604020202020204" pitchFamily="34" charset="0"/>
              <a:buNone/>
            </a:pPr>
            <a:r>
              <a:rPr lang="en-GB" sz="1000">
                <a:solidFill>
                  <a:srgbClr val="3F1A01"/>
                </a:solidFill>
                <a:latin typeface="+mn-lt"/>
              </a:rPr>
              <a:t>To go back in levels use </a:t>
            </a:r>
            <a:r>
              <a:rPr lang="en-GB" sz="1000" b="1">
                <a:solidFill>
                  <a:srgbClr val="3F1A01"/>
                </a:solidFill>
                <a:latin typeface="+mn-lt"/>
              </a:rPr>
              <a:t>SHIFT-TAB</a:t>
            </a:r>
          </a:p>
          <a:p>
            <a:pPr marL="0" indent="0">
              <a:spcBef>
                <a:spcPts val="0"/>
              </a:spcBef>
              <a:buFont typeface="Arial" panose="020B0604020202020204" pitchFamily="34" charset="0"/>
              <a:buNone/>
            </a:pPr>
            <a:endParaRPr lang="en-GB" sz="1000">
              <a:solidFill>
                <a:srgbClr val="3F1A01"/>
              </a:solidFill>
              <a:latin typeface="+mn-lt"/>
            </a:endParaRPr>
          </a:p>
        </p:txBody>
      </p:sp>
      <p:pic>
        <p:nvPicPr>
          <p:cNvPr id="17" name="Picture 16">
            <a:extLst>
              <a:ext uri="{FF2B5EF4-FFF2-40B4-BE49-F238E27FC236}">
                <a16:creationId xmlns:a16="http://schemas.microsoft.com/office/drawing/2014/main" id="{EE217F0E-1690-4201-BD4A-054136C2E899}"/>
              </a:ext>
            </a:extLst>
          </p:cNvPr>
          <p:cNvPicPr>
            <a:picLocks noChangeAspect="1"/>
          </p:cNvPicPr>
          <p:nvPr/>
        </p:nvPicPr>
        <p:blipFill>
          <a:blip r:embed="rId3"/>
          <a:stretch>
            <a:fillRect/>
          </a:stretch>
        </p:blipFill>
        <p:spPr>
          <a:xfrm>
            <a:off x="510947" y="1635936"/>
            <a:ext cx="1057778" cy="433516"/>
          </a:xfrm>
          <a:prstGeom prst="rect">
            <a:avLst/>
          </a:prstGeom>
        </p:spPr>
      </p:pic>
      <p:sp>
        <p:nvSpPr>
          <p:cNvPr id="20" name="Content Placeholder 34">
            <a:extLst>
              <a:ext uri="{FF2B5EF4-FFF2-40B4-BE49-F238E27FC236}">
                <a16:creationId xmlns:a16="http://schemas.microsoft.com/office/drawing/2014/main" id="{6D001AD2-4250-4663-91F1-29AD0A53FA92}"/>
              </a:ext>
            </a:extLst>
          </p:cNvPr>
          <p:cNvSpPr txBox="1">
            <a:spLocks/>
          </p:cNvSpPr>
          <p:nvPr/>
        </p:nvSpPr>
        <p:spPr>
          <a:xfrm>
            <a:off x="9088588" y="1397909"/>
            <a:ext cx="1355724" cy="2616101"/>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Building blocks</a:t>
            </a:r>
          </a:p>
          <a:p>
            <a:pPr marL="0" indent="0">
              <a:spcBef>
                <a:spcPts val="0"/>
              </a:spcBef>
              <a:buNone/>
            </a:pPr>
            <a:r>
              <a:rPr lang="en-GB" sz="1000">
                <a:solidFill>
                  <a:srgbClr val="3F1A01"/>
                </a:solidFill>
              </a:rPr>
              <a:t>The building block slides are made to help you build the presentation. You find them after this slide</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Among the building blocks you find, </a:t>
            </a:r>
            <a:r>
              <a:rPr lang="en-GB" sz="1000" err="1">
                <a:solidFill>
                  <a:srgbClr val="3F1A01"/>
                </a:solidFill>
              </a:rPr>
              <a:t>colorguides</a:t>
            </a:r>
            <a:r>
              <a:rPr lang="en-GB" sz="1000">
                <a:solidFill>
                  <a:srgbClr val="3F1A01"/>
                </a:solidFill>
              </a:rPr>
              <a:t>, Tables and elements that you can pick from when you need to build your presentation.</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Delete these slides after use. </a:t>
            </a:r>
            <a:r>
              <a:rPr lang="en-GB" sz="1000" b="1">
                <a:solidFill>
                  <a:srgbClr val="3F1A01"/>
                </a:solidFill>
              </a:rPr>
              <a:t> </a:t>
            </a:r>
          </a:p>
        </p:txBody>
      </p:sp>
      <p:sp>
        <p:nvSpPr>
          <p:cNvPr id="21" name="Content Placeholder 34">
            <a:extLst>
              <a:ext uri="{FF2B5EF4-FFF2-40B4-BE49-F238E27FC236}">
                <a16:creationId xmlns:a16="http://schemas.microsoft.com/office/drawing/2014/main" id="{DBAA186A-13CF-4C55-8ED1-3E1EFC7A2F90}"/>
              </a:ext>
            </a:extLst>
          </p:cNvPr>
          <p:cNvSpPr txBox="1">
            <a:spLocks/>
          </p:cNvSpPr>
          <p:nvPr/>
        </p:nvSpPr>
        <p:spPr>
          <a:xfrm>
            <a:off x="1015206" y="5102153"/>
            <a:ext cx="1624013" cy="615553"/>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Guides – Show / Hide</a:t>
            </a:r>
          </a:p>
          <a:p>
            <a:pPr marL="0" indent="0">
              <a:spcBef>
                <a:spcPts val="0"/>
              </a:spcBef>
              <a:buNone/>
            </a:pPr>
            <a:r>
              <a:rPr lang="en-GB" sz="1000" b="0">
                <a:solidFill>
                  <a:srgbClr val="3F1A01"/>
                </a:solidFill>
              </a:rPr>
              <a:t>From the View-tab </a:t>
            </a:r>
          </a:p>
          <a:p>
            <a:pPr marL="0" indent="0">
              <a:spcBef>
                <a:spcPts val="0"/>
              </a:spcBef>
              <a:buNone/>
            </a:pPr>
            <a:r>
              <a:rPr lang="en-GB" sz="1000" b="0">
                <a:solidFill>
                  <a:srgbClr val="3F1A01"/>
                </a:solidFill>
              </a:rPr>
              <a:t>or Alt + F9</a:t>
            </a:r>
          </a:p>
          <a:p>
            <a:pPr marL="0" indent="0">
              <a:spcBef>
                <a:spcPts val="0"/>
              </a:spcBef>
              <a:buNone/>
            </a:pPr>
            <a:endParaRPr lang="en-GB" sz="1000" b="0">
              <a:solidFill>
                <a:srgbClr val="3F1A01"/>
              </a:solidFill>
            </a:endParaRPr>
          </a:p>
        </p:txBody>
      </p:sp>
      <p:sp>
        <p:nvSpPr>
          <p:cNvPr id="2" name="TextBox 1">
            <a:extLst>
              <a:ext uri="{FF2B5EF4-FFF2-40B4-BE49-F238E27FC236}">
                <a16:creationId xmlns:a16="http://schemas.microsoft.com/office/drawing/2014/main" id="{CFB97746-AB0C-416F-8995-6F74E0EF0EFE}"/>
              </a:ext>
            </a:extLst>
          </p:cNvPr>
          <p:cNvSpPr txBox="1"/>
          <p:nvPr/>
        </p:nvSpPr>
        <p:spPr>
          <a:xfrm>
            <a:off x="539750" y="540000"/>
            <a:ext cx="9213850" cy="215444"/>
          </a:xfrm>
          <a:prstGeom prst="rect">
            <a:avLst/>
          </a:prstGeom>
          <a:noFill/>
        </p:spPr>
        <p:txBody>
          <a:bodyPr wrap="square" lIns="0" tIns="0" rIns="0" bIns="0" rtlCol="0">
            <a:spAutoFit/>
          </a:bodyPr>
          <a:lstStyle/>
          <a:p>
            <a:r>
              <a:rPr lang="en-GB" sz="1400">
                <a:solidFill>
                  <a:schemeClr val="accent2"/>
                </a:solidFill>
                <a:latin typeface="Arial" panose="020B0604020202020204" pitchFamily="34" charset="0"/>
                <a:cs typeface="Arial" panose="020B0604020202020204" pitchFamily="34" charset="0"/>
              </a:rPr>
              <a:t>Delete this slide after use</a:t>
            </a:r>
          </a:p>
        </p:txBody>
      </p:sp>
      <p:pic>
        <p:nvPicPr>
          <p:cNvPr id="4" name="Picture 3">
            <a:extLst>
              <a:ext uri="{FF2B5EF4-FFF2-40B4-BE49-F238E27FC236}">
                <a16:creationId xmlns:a16="http://schemas.microsoft.com/office/drawing/2014/main" id="{E8DC192D-15E7-44CD-B477-C881E0E6D990}"/>
              </a:ext>
            </a:extLst>
          </p:cNvPr>
          <p:cNvPicPr>
            <a:picLocks noChangeAspect="1"/>
          </p:cNvPicPr>
          <p:nvPr/>
        </p:nvPicPr>
        <p:blipFill rotWithShape="1">
          <a:blip r:embed="rId4"/>
          <a:srcRect l="4483" r="1"/>
          <a:stretch/>
        </p:blipFill>
        <p:spPr>
          <a:xfrm>
            <a:off x="539750" y="3879102"/>
            <a:ext cx="502364" cy="306000"/>
          </a:xfrm>
          <a:prstGeom prst="rect">
            <a:avLst/>
          </a:prstGeom>
        </p:spPr>
      </p:pic>
      <p:pic>
        <p:nvPicPr>
          <p:cNvPr id="25" name="Picture 24">
            <a:extLst>
              <a:ext uri="{FF2B5EF4-FFF2-40B4-BE49-F238E27FC236}">
                <a16:creationId xmlns:a16="http://schemas.microsoft.com/office/drawing/2014/main" id="{61C5AB06-467F-4D53-8D9A-1C0D14254FE5}"/>
              </a:ext>
            </a:extLst>
          </p:cNvPr>
          <p:cNvPicPr>
            <a:picLocks noChangeAspect="1"/>
          </p:cNvPicPr>
          <p:nvPr/>
        </p:nvPicPr>
        <p:blipFill>
          <a:blip r:embed="rId5"/>
          <a:stretch>
            <a:fillRect/>
          </a:stretch>
        </p:blipFill>
        <p:spPr>
          <a:xfrm>
            <a:off x="6182034" y="2847599"/>
            <a:ext cx="1053671" cy="847781"/>
          </a:xfrm>
          <a:prstGeom prst="rect">
            <a:avLst/>
          </a:prstGeom>
        </p:spPr>
      </p:pic>
      <p:pic>
        <p:nvPicPr>
          <p:cNvPr id="26" name="Picture 25">
            <a:extLst>
              <a:ext uri="{FF2B5EF4-FFF2-40B4-BE49-F238E27FC236}">
                <a16:creationId xmlns:a16="http://schemas.microsoft.com/office/drawing/2014/main" id="{23E3D7D1-8B06-4822-B042-9E0013DC5ABD}"/>
              </a:ext>
            </a:extLst>
          </p:cNvPr>
          <p:cNvPicPr>
            <a:picLocks noChangeAspect="1"/>
          </p:cNvPicPr>
          <p:nvPr/>
        </p:nvPicPr>
        <p:blipFill>
          <a:blip r:embed="rId6"/>
          <a:stretch>
            <a:fillRect/>
          </a:stretch>
        </p:blipFill>
        <p:spPr>
          <a:xfrm>
            <a:off x="3342618" y="4737710"/>
            <a:ext cx="721382" cy="310749"/>
          </a:xfrm>
          <a:prstGeom prst="rect">
            <a:avLst/>
          </a:prstGeom>
        </p:spPr>
      </p:pic>
      <p:pic>
        <p:nvPicPr>
          <p:cNvPr id="6" name="Picture 5">
            <a:extLst>
              <a:ext uri="{FF2B5EF4-FFF2-40B4-BE49-F238E27FC236}">
                <a16:creationId xmlns:a16="http://schemas.microsoft.com/office/drawing/2014/main" id="{E69E3A62-6048-4098-92E9-31D1A7DA6A31}"/>
              </a:ext>
            </a:extLst>
          </p:cNvPr>
          <p:cNvPicPr>
            <a:picLocks noChangeAspect="1"/>
          </p:cNvPicPr>
          <p:nvPr/>
        </p:nvPicPr>
        <p:blipFill>
          <a:blip r:embed="rId7"/>
          <a:stretch>
            <a:fillRect/>
          </a:stretch>
        </p:blipFill>
        <p:spPr>
          <a:xfrm>
            <a:off x="10713191" y="1409700"/>
            <a:ext cx="937472" cy="3173789"/>
          </a:xfrm>
          <a:prstGeom prst="rect">
            <a:avLst/>
          </a:prstGeom>
        </p:spPr>
      </p:pic>
      <p:sp>
        <p:nvSpPr>
          <p:cNvPr id="28" name="TextBox 27">
            <a:extLst>
              <a:ext uri="{FF2B5EF4-FFF2-40B4-BE49-F238E27FC236}">
                <a16:creationId xmlns:a16="http://schemas.microsoft.com/office/drawing/2014/main" id="{1CF0A521-6AD8-4FA2-ABD7-4B156695725B}"/>
              </a:ext>
            </a:extLst>
          </p:cNvPr>
          <p:cNvSpPr txBox="1"/>
          <p:nvPr/>
        </p:nvSpPr>
        <p:spPr>
          <a:xfrm>
            <a:off x="1217613" y="3880138"/>
            <a:ext cx="1897062" cy="307777"/>
          </a:xfrm>
          <a:prstGeom prst="rect">
            <a:avLst/>
          </a:prstGeom>
          <a:noFill/>
        </p:spPr>
        <p:txBody>
          <a:bodyPr wrap="square" lIns="0" tIns="0" rIns="0" bIns="0">
            <a:spAutoFit/>
          </a:bodyPr>
          <a:lstStyle/>
          <a:p>
            <a:pPr eaLnBrk="1" hangingPunct="1">
              <a:spcAft>
                <a:spcPts val="600"/>
              </a:spcAft>
              <a:defRPr/>
            </a:pPr>
            <a:r>
              <a:rPr lang="en-GB" sz="1000" noProof="1">
                <a:solidFill>
                  <a:schemeClr val="tx1"/>
                </a:solidFill>
                <a:latin typeface="Arial" panose="020B0604020202020204" pitchFamily="34" charset="0"/>
                <a:cs typeface="Arial" panose="020B0604020202020204" pitchFamily="34" charset="0"/>
              </a:rPr>
              <a:t>Alternatively, </a:t>
            </a:r>
            <a:r>
              <a:rPr lang="en-GB" sz="1000" b="1" noProof="1">
                <a:solidFill>
                  <a:schemeClr val="tx1"/>
                </a:solidFill>
                <a:latin typeface="Arial" panose="020B0604020202020204" pitchFamily="34" charset="0"/>
                <a:cs typeface="Arial" panose="020B0604020202020204" pitchFamily="34" charset="0"/>
              </a:rPr>
              <a:t>Increase</a:t>
            </a:r>
            <a:r>
              <a:rPr lang="en-GB" sz="1000" baseline="0" noProof="1">
                <a:solidFill>
                  <a:schemeClr val="tx1"/>
                </a:solidFill>
                <a:latin typeface="Arial" panose="020B0604020202020204" pitchFamily="34" charset="0"/>
                <a:cs typeface="Arial" panose="020B0604020202020204" pitchFamily="34" charset="0"/>
              </a:rPr>
              <a:t> and</a:t>
            </a:r>
            <a:br>
              <a:rPr lang="en-GB" sz="1000" baseline="0" noProof="1">
                <a:solidFill>
                  <a:schemeClr val="tx1"/>
                </a:solidFill>
                <a:latin typeface="Arial" panose="020B0604020202020204" pitchFamily="34" charset="0"/>
                <a:cs typeface="Arial" panose="020B0604020202020204" pitchFamily="34" charset="0"/>
              </a:rPr>
            </a:br>
            <a:r>
              <a:rPr lang="en-GB" sz="1000" b="1" baseline="0" noProof="1">
                <a:solidFill>
                  <a:schemeClr val="tx1"/>
                </a:solidFill>
                <a:latin typeface="Arial" panose="020B0604020202020204" pitchFamily="34" charset="0"/>
                <a:cs typeface="Arial" panose="020B0604020202020204" pitchFamily="34" charset="0"/>
              </a:rPr>
              <a:t>Decrease </a:t>
            </a:r>
            <a:r>
              <a:rPr lang="en-GB" sz="1000" baseline="0" noProof="1">
                <a:solidFill>
                  <a:schemeClr val="tx1"/>
                </a:solidFill>
                <a:latin typeface="Arial" panose="020B0604020202020204" pitchFamily="34" charset="0"/>
                <a:cs typeface="Arial" panose="020B0604020202020204" pitchFamily="34" charset="0"/>
              </a:rPr>
              <a:t>list level can be used</a:t>
            </a:r>
          </a:p>
        </p:txBody>
      </p:sp>
      <p:pic>
        <p:nvPicPr>
          <p:cNvPr id="29" name="Picture 28">
            <a:extLst>
              <a:ext uri="{FF2B5EF4-FFF2-40B4-BE49-F238E27FC236}">
                <a16:creationId xmlns:a16="http://schemas.microsoft.com/office/drawing/2014/main" id="{D5AAD879-4417-455C-BF76-7F1D8FC43DAF}"/>
              </a:ext>
            </a:extLst>
          </p:cNvPr>
          <p:cNvPicPr>
            <a:picLocks noChangeAspect="1"/>
          </p:cNvPicPr>
          <p:nvPr/>
        </p:nvPicPr>
        <p:blipFill>
          <a:blip r:embed="rId8"/>
          <a:stretch>
            <a:fillRect/>
          </a:stretch>
        </p:blipFill>
        <p:spPr>
          <a:xfrm>
            <a:off x="6230938" y="1601536"/>
            <a:ext cx="439902" cy="447295"/>
          </a:xfrm>
          <a:prstGeom prst="rect">
            <a:avLst/>
          </a:prstGeom>
        </p:spPr>
      </p:pic>
      <p:sp>
        <p:nvSpPr>
          <p:cNvPr id="37" name="TextBox 36">
            <a:extLst>
              <a:ext uri="{FF2B5EF4-FFF2-40B4-BE49-F238E27FC236}">
                <a16:creationId xmlns:a16="http://schemas.microsoft.com/office/drawing/2014/main" id="{81C181B1-8DE5-4B6C-9648-F234EE5015BF}"/>
              </a:ext>
            </a:extLst>
          </p:cNvPr>
          <p:cNvSpPr txBox="1"/>
          <p:nvPr/>
        </p:nvSpPr>
        <p:spPr>
          <a:xfrm>
            <a:off x="4064000" y="1411500"/>
            <a:ext cx="1897061" cy="923330"/>
          </a:xfrm>
          <a:prstGeom prst="rect">
            <a:avLst/>
          </a:prstGeom>
          <a:noFill/>
        </p:spPr>
        <p:txBody>
          <a:bodyPr wrap="square" lIns="0" tIns="0" rIns="0" bIns="0">
            <a:spAutoFit/>
          </a:bodyPr>
          <a:lstStyle/>
          <a:p>
            <a:pPr eaLnBrk="1" hangingPunct="1">
              <a:spcBef>
                <a:spcPts val="0"/>
              </a:spcBef>
              <a:spcAft>
                <a:spcPts val="600"/>
              </a:spcAft>
              <a:defRPr/>
            </a:pPr>
            <a:r>
              <a:rPr lang="en-GB" sz="1000" b="1">
                <a:solidFill>
                  <a:srgbClr val="000000"/>
                </a:solidFill>
                <a:latin typeface="Arial" panose="020B0604020202020204" pitchFamily="34" charset="0"/>
                <a:ea typeface="Arial" panose="020B0604020202020204" pitchFamily="34" charset="0"/>
              </a:rPr>
              <a:t>Insert a New Slide</a:t>
            </a:r>
            <a:endParaRPr lang="en-GB"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noProof="1">
                <a:solidFill>
                  <a:schemeClr val="tx1"/>
                </a:solidFill>
                <a:latin typeface="Arial" panose="020B0604020202020204" pitchFamily="34" charset="0"/>
                <a:cs typeface="Arial" panose="020B0604020202020204" pitchFamily="34" charset="0"/>
              </a:rPr>
              <a:t>Home </a:t>
            </a:r>
            <a:r>
              <a:rPr lang="en-GB" altLang="da-DK" sz="1000" b="0" noProof="1">
                <a:solidFill>
                  <a:schemeClr val="tx1"/>
                </a:solidFill>
                <a:latin typeface="Arial" panose="020B0604020202020204" pitchFamily="34" charset="0"/>
                <a:cs typeface="Arial" panose="020B0604020202020204" pitchFamily="34" charset="0"/>
              </a:rPr>
              <a:t>tab</a:t>
            </a:r>
            <a:endParaRPr lang="en-GB" altLang="da-DK" sz="1000" b="0" strike="sngStrike"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baseline="0" noProof="1">
                <a:solidFill>
                  <a:schemeClr val="tx1"/>
                </a:solidFill>
                <a:latin typeface="Arial" panose="020B0604020202020204" pitchFamily="34" charset="0"/>
                <a:cs typeface="Arial" panose="020B0604020202020204" pitchFamily="34" charset="0"/>
              </a:rPr>
              <a:t>New Slide </a:t>
            </a:r>
            <a:r>
              <a:rPr lang="en-GB" altLang="da-DK" sz="1000" noProof="1">
                <a:solidFill>
                  <a:schemeClr val="tx1"/>
                </a:solidFill>
                <a:latin typeface="Arial" panose="020B0604020202020204" pitchFamily="34" charset="0"/>
                <a:cs typeface="Arial" panose="020B0604020202020204" pitchFamily="34" charset="0"/>
              </a:rPr>
              <a:t>to insert </a:t>
            </a:r>
            <a:br>
              <a:rPr lang="en-GB" altLang="da-DK" sz="1000" noProof="1">
                <a:solidFill>
                  <a:schemeClr val="tx1"/>
                </a:solidFill>
                <a:latin typeface="Arial" panose="020B0604020202020204" pitchFamily="34" charset="0"/>
                <a:cs typeface="Arial" panose="020B0604020202020204" pitchFamily="34" charset="0"/>
              </a:rPr>
            </a:br>
            <a:r>
              <a:rPr lang="en-GB" altLang="da-DK" sz="1000" noProof="1">
                <a:solidFill>
                  <a:schemeClr val="tx1"/>
                </a:solidFill>
                <a:latin typeface="Arial" panose="020B0604020202020204" pitchFamily="34" charset="0"/>
                <a:cs typeface="Arial" panose="020B0604020202020204" pitchFamily="34" charset="0"/>
              </a:rPr>
              <a:t>new slide</a:t>
            </a:r>
          </a:p>
        </p:txBody>
      </p:sp>
      <p:sp>
        <p:nvSpPr>
          <p:cNvPr id="38" name="TextBox 37">
            <a:extLst>
              <a:ext uri="{FF2B5EF4-FFF2-40B4-BE49-F238E27FC236}">
                <a16:creationId xmlns:a16="http://schemas.microsoft.com/office/drawing/2014/main" id="{B70D80B7-E226-4F61-9EA0-8793D82C705D}"/>
              </a:ext>
            </a:extLst>
          </p:cNvPr>
          <p:cNvSpPr txBox="1"/>
          <p:nvPr/>
        </p:nvSpPr>
        <p:spPr>
          <a:xfrm>
            <a:off x="6232944" y="1401342"/>
            <a:ext cx="2576512" cy="1000274"/>
          </a:xfrm>
          <a:prstGeom prst="rect">
            <a:avLst/>
          </a:prstGeom>
          <a:noFill/>
        </p:spPr>
        <p:txBody>
          <a:bodyPr wrap="square" lIns="0" tIns="0" rIns="0" bIns="0">
            <a:spAutoFit/>
          </a:bodyPr>
          <a:lstStyle/>
          <a:p>
            <a:pPr eaLnBrk="1" hangingPunct="1">
              <a:spcAft>
                <a:spcPts val="600"/>
              </a:spcAft>
              <a:defRPr/>
            </a:pPr>
            <a:r>
              <a:rPr lang="en-GB" sz="1000" b="1" noProof="1">
                <a:solidFill>
                  <a:schemeClr val="tx1"/>
                </a:solidFill>
                <a:latin typeface="Arial" panose="020B0604020202020204" pitchFamily="34" charset="0"/>
                <a:cs typeface="Arial" panose="020B0604020202020204" pitchFamily="34" charset="0"/>
              </a:rPr>
              <a:t>Insert picture</a:t>
            </a: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000" b="0" noProof="1">
                <a:solidFill>
                  <a:schemeClr val="tx1"/>
                </a:solidFill>
                <a:latin typeface="Arial" panose="020B0604020202020204" pitchFamily="34" charset="0"/>
                <a:cs typeface="Arial" panose="020B0604020202020204" pitchFamily="34" charset="0"/>
              </a:rPr>
              <a:t>On slides with picture placeholder, </a:t>
            </a:r>
            <a:br>
              <a:rPr lang="en-GB" altLang="da-DK" sz="1000" b="0" noProof="1">
                <a:solidFill>
                  <a:schemeClr val="tx1"/>
                </a:solidFill>
                <a:latin typeface="Arial" panose="020B0604020202020204" pitchFamily="34" charset="0"/>
                <a:cs typeface="Arial" panose="020B0604020202020204" pitchFamily="34" charset="0"/>
              </a:rPr>
            </a:br>
            <a:r>
              <a:rPr lang="en-GB" altLang="da-DK" sz="1000" b="0" noProof="1">
                <a:solidFill>
                  <a:schemeClr val="tx1"/>
                </a:solidFill>
                <a:latin typeface="Arial" panose="020B0604020202020204" pitchFamily="34" charset="0"/>
                <a:cs typeface="Arial" panose="020B0604020202020204" pitchFamily="34" charset="0"/>
              </a:rPr>
              <a:t>click on the icon and choose </a:t>
            </a:r>
            <a:r>
              <a:rPr lang="en-GB" altLang="da-DK" sz="1000" b="1" noProof="1">
                <a:solidFill>
                  <a:schemeClr val="tx1"/>
                </a:solidFill>
                <a:latin typeface="Arial" panose="020B0604020202020204" pitchFamily="34" charset="0"/>
                <a:cs typeface="Arial" panose="020B0604020202020204" pitchFamily="34" charset="0"/>
              </a:rPr>
              <a:t>Insert</a:t>
            </a:r>
          </a:p>
        </p:txBody>
      </p:sp>
      <p:pic>
        <p:nvPicPr>
          <p:cNvPr id="44" name="Picture 43">
            <a:extLst>
              <a:ext uri="{FF2B5EF4-FFF2-40B4-BE49-F238E27FC236}">
                <a16:creationId xmlns:a16="http://schemas.microsoft.com/office/drawing/2014/main" id="{4CF1FFD3-4CFE-4643-82B2-6E865F91BE0A}"/>
              </a:ext>
            </a:extLst>
          </p:cNvPr>
          <p:cNvPicPr>
            <a:picLocks noChangeAspect="1"/>
          </p:cNvPicPr>
          <p:nvPr/>
        </p:nvPicPr>
        <p:blipFill>
          <a:blip r:embed="rId9"/>
          <a:stretch>
            <a:fillRect/>
          </a:stretch>
        </p:blipFill>
        <p:spPr>
          <a:xfrm>
            <a:off x="3377366" y="1411500"/>
            <a:ext cx="457264" cy="743054"/>
          </a:xfrm>
          <a:prstGeom prst="rect">
            <a:avLst/>
          </a:prstGeom>
        </p:spPr>
      </p:pic>
      <p:pic>
        <p:nvPicPr>
          <p:cNvPr id="46" name="Picture 45">
            <a:extLst>
              <a:ext uri="{FF2B5EF4-FFF2-40B4-BE49-F238E27FC236}">
                <a16:creationId xmlns:a16="http://schemas.microsoft.com/office/drawing/2014/main" id="{5B827A9C-2570-4A3E-AE07-6B19AAC7D44A}"/>
              </a:ext>
            </a:extLst>
          </p:cNvPr>
          <p:cNvPicPr>
            <a:picLocks noChangeAspect="1"/>
          </p:cNvPicPr>
          <p:nvPr/>
        </p:nvPicPr>
        <p:blipFill>
          <a:blip r:embed="rId10"/>
          <a:stretch>
            <a:fillRect/>
          </a:stretch>
        </p:blipFill>
        <p:spPr>
          <a:xfrm>
            <a:off x="3376881" y="2749214"/>
            <a:ext cx="980294" cy="291753"/>
          </a:xfrm>
          <a:prstGeom prst="rect">
            <a:avLst/>
          </a:prstGeom>
        </p:spPr>
      </p:pic>
      <p:sp>
        <p:nvSpPr>
          <p:cNvPr id="47" name="TextBox 46">
            <a:extLst>
              <a:ext uri="{FF2B5EF4-FFF2-40B4-BE49-F238E27FC236}">
                <a16:creationId xmlns:a16="http://schemas.microsoft.com/office/drawing/2014/main" id="{934E07CD-9CA8-4274-A486-A45921C0A566}"/>
              </a:ext>
            </a:extLst>
          </p:cNvPr>
          <p:cNvSpPr txBox="1"/>
          <p:nvPr/>
        </p:nvSpPr>
        <p:spPr>
          <a:xfrm>
            <a:off x="3393809" y="2510449"/>
            <a:ext cx="2576511" cy="1769715"/>
          </a:xfrm>
          <a:prstGeom prst="rect">
            <a:avLst/>
          </a:prstGeom>
          <a:noFill/>
        </p:spPr>
        <p:txBody>
          <a:bodyPr wrap="square" lIns="0" tIns="0" rIns="0" bIns="0">
            <a:spAutoFit/>
          </a:bodyPr>
          <a:lstStyle/>
          <a:p>
            <a:pPr eaLnBrk="1" hangingPunct="1">
              <a:spcBef>
                <a:spcPts val="1200"/>
              </a:spcBef>
              <a:spcAft>
                <a:spcPts val="600"/>
              </a:spcAft>
              <a:defRPr/>
            </a:pPr>
            <a:r>
              <a:rPr lang="en-GB" sz="1000" b="1">
                <a:solidFill>
                  <a:srgbClr val="000000"/>
                </a:solidFill>
                <a:latin typeface="Arial" panose="020B0604020202020204" pitchFamily="34" charset="0"/>
                <a:ea typeface="Arial" panose="020B0604020202020204" pitchFamily="34" charset="0"/>
              </a:rPr>
              <a:t>Change Slide Layout</a:t>
            </a:r>
          </a:p>
          <a:p>
            <a:pPr eaLnBrk="1" hangingPunct="1">
              <a:spcBef>
                <a:spcPts val="0"/>
              </a:spcBef>
              <a:spcAft>
                <a:spcPts val="0"/>
              </a:spcAft>
              <a:defRPr/>
            </a:pPr>
            <a:endParaRPr lang="en-GB" sz="1000" b="1">
              <a:solidFill>
                <a:srgbClr val="000000"/>
              </a:solidFill>
              <a:latin typeface="Arial" panose="020B0604020202020204" pitchFamily="34" charset="0"/>
              <a:ea typeface="Arial" panose="020B0604020202020204" pitchFamily="34"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Arial" panose="020B0604020202020204" pitchFamily="34"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Arial" panose="020B0604020202020204" pitchFamily="34" charset="0"/>
            </a:endParaRPr>
          </a:p>
          <a:p>
            <a:pPr eaLnBrk="1" hangingPunct="1">
              <a:spcBef>
                <a:spcPts val="0"/>
              </a:spcBef>
              <a:spcAft>
                <a:spcPts val="600"/>
              </a:spcAft>
              <a:defRPr/>
            </a:pPr>
            <a:r>
              <a:rPr lang="en-GB" altLang="da-DK" sz="1000" noProof="1">
                <a:solidFill>
                  <a:schemeClr val="tx1"/>
                </a:solidFill>
                <a:latin typeface="Arial" panose="020B0604020202020204" pitchFamily="34" charset="0"/>
                <a:cs typeface="Arial" panose="020B0604020202020204" pitchFamily="34" charset="0"/>
              </a:rPr>
              <a:t>From the </a:t>
            </a:r>
            <a:r>
              <a:rPr lang="en-GB" altLang="da-DK" sz="1000" b="1" noProof="1">
                <a:solidFill>
                  <a:schemeClr val="tx1"/>
                </a:solidFill>
                <a:latin typeface="Arial" panose="020B0604020202020204" pitchFamily="34" charset="0"/>
                <a:cs typeface="Arial" panose="020B0604020202020204" pitchFamily="34" charset="0"/>
              </a:rPr>
              <a:t>Home - Tab</a:t>
            </a:r>
          </a:p>
          <a:p>
            <a:pPr marL="228600" indent="-228600">
              <a:spcAft>
                <a:spcPts val="600"/>
              </a:spcAft>
              <a:buFont typeface="+mj-lt"/>
              <a:buAutoNum type="arabicPeriod"/>
            </a:pPr>
            <a:r>
              <a:rPr lang="en-GB" sz="1000">
                <a:solidFill>
                  <a:srgbClr val="000000"/>
                </a:solidFill>
                <a:latin typeface="Arial" panose="020B0604020202020204" pitchFamily="34" charset="0"/>
                <a:ea typeface="Arial" panose="020B0604020202020204" pitchFamily="34" charset="0"/>
              </a:rPr>
              <a:t>Click on the arrow next to </a:t>
            </a:r>
            <a:r>
              <a:rPr lang="en-GB" sz="1000" b="1">
                <a:solidFill>
                  <a:srgbClr val="000000"/>
                </a:solidFill>
                <a:latin typeface="Arial" panose="020B0604020202020204" pitchFamily="34" charset="0"/>
                <a:ea typeface="Arial" panose="020B0604020202020204" pitchFamily="34" charset="0"/>
              </a:rPr>
              <a:t>Layout</a:t>
            </a:r>
            <a:br>
              <a:rPr lang="en-GB" sz="1000" b="1">
                <a:solidFill>
                  <a:srgbClr val="000000"/>
                </a:solidFill>
                <a:latin typeface="Arial" panose="020B0604020202020204" pitchFamily="34" charset="0"/>
                <a:ea typeface="Arial" panose="020B0604020202020204" pitchFamily="34" charset="0"/>
              </a:rPr>
            </a:br>
            <a:r>
              <a:rPr lang="en-GB" sz="1000">
                <a:solidFill>
                  <a:srgbClr val="000000"/>
                </a:solidFill>
                <a:latin typeface="Arial" panose="020B0604020202020204" pitchFamily="34" charset="0"/>
                <a:ea typeface="Arial" panose="020B0604020202020204" pitchFamily="34" charset="0"/>
              </a:rPr>
              <a:t>to view a dropdown menu of possible slide layouts</a:t>
            </a:r>
            <a:endParaRPr lang="en-GB" sz="1000">
              <a:solidFill>
                <a:schemeClr val="tx1"/>
              </a:solidFill>
              <a:latin typeface="Arial" panose="020B0604020202020204" pitchFamily="34" charset="0"/>
              <a:ea typeface="Arial" panose="020B0604020202020204" pitchFamily="34" charset="0"/>
            </a:endParaRPr>
          </a:p>
          <a:p>
            <a:pPr marL="228600" indent="-228600">
              <a:spcAft>
                <a:spcPts val="600"/>
              </a:spcAft>
              <a:buFont typeface="+mj-lt"/>
              <a:buAutoNum type="arabicPeriod"/>
            </a:pPr>
            <a:r>
              <a:rPr lang="en-GB" sz="1000">
                <a:solidFill>
                  <a:srgbClr val="000000"/>
                </a:solidFill>
                <a:latin typeface="Arial" panose="020B0604020202020204" pitchFamily="34" charset="0"/>
                <a:ea typeface="Arial" panose="020B0604020202020204" pitchFamily="34" charset="0"/>
              </a:rPr>
              <a:t>Click on the layout you prefer and it will be applied to the new slide</a:t>
            </a:r>
            <a:endParaRPr lang="en-GB" sz="1000">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7390652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ELETE ALL LAYOYTS AFTER THI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A96A6D-1E2F-4ADB-BDC1-E728CFCEC771}"/>
              </a:ext>
            </a:extLst>
          </p:cNvPr>
          <p:cNvSpPr txBox="1"/>
          <p:nvPr/>
        </p:nvSpPr>
        <p:spPr>
          <a:xfrm>
            <a:off x="1485900" y="2781000"/>
            <a:ext cx="9220200" cy="1077218"/>
          </a:xfrm>
          <a:prstGeom prst="rect">
            <a:avLst/>
          </a:prstGeom>
          <a:noFill/>
        </p:spPr>
        <p:txBody>
          <a:bodyPr wrap="square" rtlCol="0">
            <a:spAutoFit/>
          </a:bodyPr>
          <a:lstStyle/>
          <a:p>
            <a:r>
              <a:rPr lang="en-GB" sz="3600" b="1">
                <a:solidFill>
                  <a:srgbClr val="3F1A01"/>
                </a:solidFill>
                <a:latin typeface="+mj-lt"/>
                <a:cs typeface="Arial" panose="020B0604020202020204" pitchFamily="34" charset="0"/>
              </a:rPr>
              <a:t>Delete all masterslides after this slide.</a:t>
            </a:r>
          </a:p>
          <a:p>
            <a:r>
              <a:rPr lang="en-GB" sz="2800">
                <a:solidFill>
                  <a:srgbClr val="B59E5F"/>
                </a:solidFill>
                <a:latin typeface="Arial" panose="020B0604020202020204" pitchFamily="34" charset="0"/>
                <a:cs typeface="Arial" panose="020B0604020202020204" pitchFamily="34" charset="0"/>
              </a:rPr>
              <a:t>They are not part of this presentation.</a:t>
            </a:r>
          </a:p>
        </p:txBody>
      </p:sp>
    </p:spTree>
    <p:extLst>
      <p:ext uri="{BB962C8B-B14F-4D97-AF65-F5344CB8AC3E}">
        <p14:creationId xmlns:p14="http://schemas.microsoft.com/office/powerpoint/2010/main" val="270667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BF16290D-CE69-4658-B15E-FCD77E35F711}"/>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7FA35FBF-0988-4D25-B662-E0B0E67AC860}"/>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B443BFD3-1CC9-431F-BB0E-D19B21C4B149}"/>
              </a:ext>
            </a:extLst>
          </p:cNvPr>
          <p:cNvSpPr>
            <a:spLocks noGrp="1"/>
          </p:cNvSpPr>
          <p:nvPr>
            <p:ph idx="20"/>
          </p:nvPr>
        </p:nvSpPr>
        <p:spPr>
          <a:xfrm>
            <a:off x="539750"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Content Placeholder 2">
            <a:extLst>
              <a:ext uri="{FF2B5EF4-FFF2-40B4-BE49-F238E27FC236}">
                <a16:creationId xmlns:a16="http://schemas.microsoft.com/office/drawing/2014/main" id="{6E0A71E4-A7B2-4FFB-80F2-94B324D4DD68}"/>
              </a:ext>
            </a:extLst>
          </p:cNvPr>
          <p:cNvSpPr>
            <a:spLocks noGrp="1"/>
          </p:cNvSpPr>
          <p:nvPr>
            <p:ph idx="21"/>
          </p:nvPr>
        </p:nvSpPr>
        <p:spPr>
          <a:xfrm>
            <a:off x="6230938"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EBB3946A-4DC7-4E05-93EA-397784066B92}"/>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F6BF5557-45BD-4FB3-97CB-C0FA71F86A1D}"/>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04480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w. box">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8" name="Content Placeholder 2">
            <a:extLst>
              <a:ext uri="{FF2B5EF4-FFF2-40B4-BE49-F238E27FC236}">
                <a16:creationId xmlns:a16="http://schemas.microsoft.com/office/drawing/2014/main" id="{EE0EABDA-198D-44FE-A8B8-E098AEB80673}"/>
              </a:ext>
            </a:extLst>
          </p:cNvPr>
          <p:cNvSpPr>
            <a:spLocks noGrp="1"/>
          </p:cNvSpPr>
          <p:nvPr>
            <p:ph idx="19"/>
          </p:nvPr>
        </p:nvSpPr>
        <p:spPr>
          <a:xfrm>
            <a:off x="539751" y="1416785"/>
            <a:ext cx="541019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9" name="Pladsholder til tekst 4">
            <a:extLst>
              <a:ext uri="{FF2B5EF4-FFF2-40B4-BE49-F238E27FC236}">
                <a16:creationId xmlns:a16="http://schemas.microsoft.com/office/drawing/2014/main" id="{29E749E2-61A4-474C-A9F7-035784F7664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35BBE75-1630-46E1-9FA9-55908041CCF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413338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Content Placeholder 2">
            <a:extLst>
              <a:ext uri="{FF2B5EF4-FFF2-40B4-BE49-F238E27FC236}">
                <a16:creationId xmlns:a16="http://schemas.microsoft.com/office/drawing/2014/main" id="{EBDA6CC7-1BAA-4EB8-B9AD-0404E7D8D6E1}"/>
              </a:ext>
            </a:extLst>
          </p:cNvPr>
          <p:cNvSpPr>
            <a:spLocks noGrp="1"/>
          </p:cNvSpPr>
          <p:nvPr>
            <p:ph sz="half" idx="21"/>
          </p:nvPr>
        </p:nvSpPr>
        <p:spPr>
          <a:xfrm>
            <a:off x="539749"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0" name="Pladsholder til tekst 4">
            <a:extLst>
              <a:ext uri="{FF2B5EF4-FFF2-40B4-BE49-F238E27FC236}">
                <a16:creationId xmlns:a16="http://schemas.microsoft.com/office/drawing/2014/main" id="{356E8D43-7E87-4424-807D-A430A2A3556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4FDDF7-85E3-4759-BAA0-9BCCD7DE478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37201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re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8133463"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E0ABF75E-4167-4805-B291-E9228EC8A4B7}"/>
              </a:ext>
            </a:extLst>
          </p:cNvPr>
          <p:cNvSpPr>
            <a:spLocks noGrp="1"/>
          </p:cNvSpPr>
          <p:nvPr>
            <p:ph sz="half" idx="21"/>
          </p:nvPr>
        </p:nvSpPr>
        <p:spPr>
          <a:xfrm>
            <a:off x="539749"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1347E5D1-9F54-45A5-A2B9-C082F6AAD75D}"/>
              </a:ext>
            </a:extLst>
          </p:cNvPr>
          <p:cNvSpPr>
            <a:spLocks noGrp="1"/>
          </p:cNvSpPr>
          <p:nvPr>
            <p:ph sz="half" idx="22"/>
          </p:nvPr>
        </p:nvSpPr>
        <p:spPr>
          <a:xfrm>
            <a:off x="4336606"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CADE5614-2F8F-4E7B-AED0-07DEE006528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9" name="Slide Number Placeholder 5">
            <a:extLst>
              <a:ext uri="{FF2B5EF4-FFF2-40B4-BE49-F238E27FC236}">
                <a16:creationId xmlns:a16="http://schemas.microsoft.com/office/drawing/2014/main" id="{C259D227-360F-41E9-B0C9-D6A7486F332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5885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our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9083863"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2" name="Content Placeholder 2">
            <a:extLst>
              <a:ext uri="{FF2B5EF4-FFF2-40B4-BE49-F238E27FC236}">
                <a16:creationId xmlns:a16="http://schemas.microsoft.com/office/drawing/2014/main" id="{65BA79F2-FD03-4FA8-A335-28C51B2FEEC9}"/>
              </a:ext>
            </a:extLst>
          </p:cNvPr>
          <p:cNvSpPr>
            <a:spLocks noGrp="1"/>
          </p:cNvSpPr>
          <p:nvPr>
            <p:ph sz="half" idx="21"/>
          </p:nvPr>
        </p:nvSpPr>
        <p:spPr>
          <a:xfrm>
            <a:off x="6235825"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3387787"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2" name="Content Placeholder 2">
            <a:extLst>
              <a:ext uri="{FF2B5EF4-FFF2-40B4-BE49-F238E27FC236}">
                <a16:creationId xmlns:a16="http://schemas.microsoft.com/office/drawing/2014/main" id="{4CDCEE1B-29F3-4397-96F7-6921DB5D92F1}"/>
              </a:ext>
            </a:extLst>
          </p:cNvPr>
          <p:cNvSpPr>
            <a:spLocks noGrp="1"/>
          </p:cNvSpPr>
          <p:nvPr>
            <p:ph sz="half" idx="23"/>
          </p:nvPr>
        </p:nvSpPr>
        <p:spPr>
          <a:xfrm>
            <a:off x="539749"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Pladsholder til tekst 4">
            <a:extLst>
              <a:ext uri="{FF2B5EF4-FFF2-40B4-BE49-F238E27FC236}">
                <a16:creationId xmlns:a16="http://schemas.microsoft.com/office/drawing/2014/main" id="{8F84772B-8496-4FD9-81FF-31041874A1E5}"/>
              </a:ext>
            </a:extLst>
          </p:cNvPr>
          <p:cNvSpPr>
            <a:spLocks noGrp="1"/>
          </p:cNvSpPr>
          <p:nvPr>
            <p:ph type="body" sz="quarter" idx="18" hasCustomPrompt="1"/>
          </p:nvPr>
        </p:nvSpPr>
        <p:spPr>
          <a:xfrm>
            <a:off x="539750" y="6102000"/>
            <a:ext cx="9483726"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10" name="Slide Number Placeholder 5">
            <a:extLst>
              <a:ext uri="{FF2B5EF4-FFF2-40B4-BE49-F238E27FC236}">
                <a16:creationId xmlns:a16="http://schemas.microsoft.com/office/drawing/2014/main" id="{CF814FC2-2DB5-4AE0-A96E-5BBB8CC70D3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81682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iv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2816177"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2A747F93-4DB6-442B-83CE-024D95644E22}"/>
              </a:ext>
            </a:extLst>
          </p:cNvPr>
          <p:cNvSpPr>
            <a:spLocks noGrp="1"/>
          </p:cNvSpPr>
          <p:nvPr>
            <p:ph sz="half" idx="23"/>
          </p:nvPr>
        </p:nvSpPr>
        <p:spPr>
          <a:xfrm>
            <a:off x="539749"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E6296910-B416-47DB-9BF8-C98707B32C44}"/>
              </a:ext>
            </a:extLst>
          </p:cNvPr>
          <p:cNvSpPr>
            <a:spLocks noGrp="1"/>
          </p:cNvSpPr>
          <p:nvPr>
            <p:ph sz="half" idx="24"/>
          </p:nvPr>
        </p:nvSpPr>
        <p:spPr>
          <a:xfrm>
            <a:off x="5092606"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3" name="Content Placeholder 2">
            <a:extLst>
              <a:ext uri="{FF2B5EF4-FFF2-40B4-BE49-F238E27FC236}">
                <a16:creationId xmlns:a16="http://schemas.microsoft.com/office/drawing/2014/main" id="{CB05F6D6-0881-4AA2-8968-65028435D370}"/>
              </a:ext>
            </a:extLst>
          </p:cNvPr>
          <p:cNvSpPr>
            <a:spLocks noGrp="1"/>
          </p:cNvSpPr>
          <p:nvPr>
            <p:ph sz="half" idx="25"/>
          </p:nvPr>
        </p:nvSpPr>
        <p:spPr>
          <a:xfrm>
            <a:off x="7369035"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4" name="Content Placeholder 2">
            <a:extLst>
              <a:ext uri="{FF2B5EF4-FFF2-40B4-BE49-F238E27FC236}">
                <a16:creationId xmlns:a16="http://schemas.microsoft.com/office/drawing/2014/main" id="{53DE68EE-1CC1-40E6-BF93-25853579F688}"/>
              </a:ext>
            </a:extLst>
          </p:cNvPr>
          <p:cNvSpPr>
            <a:spLocks noGrp="1"/>
          </p:cNvSpPr>
          <p:nvPr>
            <p:ph sz="half" idx="26"/>
          </p:nvPr>
        </p:nvSpPr>
        <p:spPr>
          <a:xfrm>
            <a:off x="9645463"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4" name="Pladsholder til tekst 4">
            <a:extLst>
              <a:ext uri="{FF2B5EF4-FFF2-40B4-BE49-F238E27FC236}">
                <a16:creationId xmlns:a16="http://schemas.microsoft.com/office/drawing/2014/main" id="{C07519B2-88ED-4FAB-AC68-9B196700937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Arial" panose="020B0604020202020204" pitchFamily="34" charset="0"/>
                <a:cs typeface="Arial" panose="020B0604020202020204" pitchFamily="34"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6B433809-62F1-4C59-BF7D-FDED709DFE1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5192105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163406-5D68-413D-AFDF-90D68FD02AB8}"/>
              </a:ext>
            </a:extLst>
          </p:cNvPr>
          <p:cNvSpPr>
            <a:spLocks noGrp="1"/>
          </p:cNvSpPr>
          <p:nvPr>
            <p:ph type="title"/>
          </p:nvPr>
        </p:nvSpPr>
        <p:spPr>
          <a:xfrm>
            <a:off x="539749" y="539750"/>
            <a:ext cx="9213851" cy="332399"/>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AFFE85-39C0-4335-A66F-8029022AA9A6}"/>
              </a:ext>
            </a:extLst>
          </p:cNvPr>
          <p:cNvSpPr>
            <a:spLocks noGrp="1"/>
          </p:cNvSpPr>
          <p:nvPr>
            <p:ph type="body" idx="1"/>
          </p:nvPr>
        </p:nvSpPr>
        <p:spPr>
          <a:xfrm>
            <a:off x="539749" y="1142150"/>
            <a:ext cx="9213851" cy="469191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5">
            <a:extLst>
              <a:ext uri="{FF2B5EF4-FFF2-40B4-BE49-F238E27FC236}">
                <a16:creationId xmlns:a16="http://schemas.microsoft.com/office/drawing/2014/main" id="{C42D07B5-4BF6-4499-8E0F-9D762B6DEEF8}"/>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pic>
        <p:nvPicPr>
          <p:cNvPr id="8" name="Logo">
            <a:extLst>
              <a:ext uri="{FF2B5EF4-FFF2-40B4-BE49-F238E27FC236}">
                <a16:creationId xmlns:a16="http://schemas.microsoft.com/office/drawing/2014/main" id="{34F9AA81-9D35-4E0D-9E78-3F5C44655638}"/>
              </a:ext>
            </a:extLst>
          </p:cNvPr>
          <p:cNvPicPr>
            <a:picLocks noChangeAspect="1"/>
          </p:cNvPicPr>
          <p:nvPr/>
        </p:nvPicPr>
        <p:blipFill>
          <a:blip>
            <a:extLst>
              <a:ext uri="{96DAC541-7B7A-43D3-8B79-37D633B846F1}">
                <asvg:svgBlip xmlns:asvg="http://schemas.microsoft.com/office/drawing/2016/SVG/main" r:embed="rId38"/>
              </a:ext>
            </a:extLst>
          </a:blip>
          <a:stretch>
            <a:fillRect/>
          </a:stretch>
        </p:blipFill>
        <p:spPr>
          <a:xfrm>
            <a:off x="10210663" y="524930"/>
            <a:ext cx="1440000" cy="281496"/>
          </a:xfrm>
          <a:prstGeom prst="rect">
            <a:avLst/>
          </a:prstGeom>
        </p:spPr>
      </p:pic>
      <p:sp>
        <p:nvSpPr>
          <p:cNvPr id="9" name="ExternalLogo" hidden="1">
            <a:extLst>
              <a:ext uri="{FF2B5EF4-FFF2-40B4-BE49-F238E27FC236}">
                <a16:creationId xmlns:a16="http://schemas.microsoft.com/office/drawing/2014/main" id="{48088308-7A9E-4E84-BCA0-2394FBDDB9C5}"/>
              </a:ext>
            </a:extLst>
          </p:cNvPr>
          <p:cNvSpPr/>
          <p:nvPr/>
        </p:nvSpPr>
        <p:spPr>
          <a:xfrm>
            <a:off x="10023475" y="610200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947155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Lst>
  <p:hf hdr="0" ftr="0" dt="0"/>
  <p:txStyles>
    <p:title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p:titleStyle>
    <p:body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340">
          <p15:clr>
            <a:srgbClr val="F26B43"/>
          </p15:clr>
        </p15:guide>
        <p15:guide id="17" pos="3840" userDrawn="1">
          <p15:clr>
            <a:srgbClr val="F26B43"/>
          </p15:clr>
        </p15:guide>
        <p15:guide id="26" pos="7339">
          <p15:clr>
            <a:srgbClr val="F26B43"/>
          </p15:clr>
        </p15:guide>
        <p15:guide id="29" orient="horz" pos="340">
          <p15:clr>
            <a:srgbClr val="F26B43"/>
          </p15:clr>
        </p15:guide>
        <p15:guide id="32" orient="horz" pos="3675">
          <p15:clr>
            <a:srgbClr val="F26B43"/>
          </p15:clr>
        </p15:guide>
        <p15:guide id="34" orient="horz" pos="4235">
          <p15:clr>
            <a:srgbClr val="F26B43"/>
          </p15:clr>
        </p15:guide>
        <p15:guide id="37" orient="horz" pos="72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8.xml"/><Relationship Id="rId6" Type="http://schemas.openxmlformats.org/officeDocument/2006/relationships/image" Target="../media/image34.svg"/><Relationship Id="rId5" Type="http://schemas.openxmlformats.org/officeDocument/2006/relationships/image" Target="../media/image33.svg"/><Relationship Id="rId4" Type="http://schemas.openxmlformats.org/officeDocument/2006/relationships/image" Target="../media/image32.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0.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11.xm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1.xml"/><Relationship Id="rId1" Type="http://schemas.openxmlformats.org/officeDocument/2006/relationships/tags" Target="../tags/tag12.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2.xml"/><Relationship Id="rId7" Type="http://schemas.openxmlformats.org/officeDocument/2006/relationships/image" Target="../media/image16.png"/><Relationship Id="rId2" Type="http://schemas.openxmlformats.org/officeDocument/2006/relationships/slideLayout" Target="../slideLayouts/slideLayout5.xml"/><Relationship Id="rId1" Type="http://schemas.openxmlformats.org/officeDocument/2006/relationships/tags" Target="../tags/tag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chart" Target="../charts/char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39.svg"/><Relationship Id="rId7" Type="http://schemas.openxmlformats.org/officeDocument/2006/relationships/image" Target="../media/image20.sv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42.svg"/><Relationship Id="rId5" Type="http://schemas.openxmlformats.org/officeDocument/2006/relationships/image" Target="../media/image41.svg"/><Relationship Id="rId4" Type="http://schemas.openxmlformats.org/officeDocument/2006/relationships/image" Target="../media/image40.svg"/><Relationship Id="rId9" Type="http://schemas.openxmlformats.org/officeDocument/2006/relationships/image" Target="../media/image21.svg"/></Relationships>
</file>

<file path=ppt/slides/_rels/slide26.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46.svg"/><Relationship Id="rId5" Type="http://schemas.openxmlformats.org/officeDocument/2006/relationships/image" Target="../media/image45.svg"/><Relationship Id="rId4" Type="http://schemas.openxmlformats.org/officeDocument/2006/relationships/image" Target="../media/image44.svg"/></Relationships>
</file>

<file path=ppt/slides/_rels/slide2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notesSlide" Target="../notesSlides/notesSlide27.xml"/><Relationship Id="rId1" Type="http://schemas.openxmlformats.org/officeDocument/2006/relationships/slideLayout" Target="../slideLayouts/slideLayout10.xml"/><Relationship Id="rId5" Type="http://schemas.openxmlformats.org/officeDocument/2006/relationships/image" Target="../media/image50.svg"/><Relationship Id="rId4" Type="http://schemas.openxmlformats.org/officeDocument/2006/relationships/image" Target="../media/image49.sv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notesSlide" Target="../notesSlides/notesSlide5.xml"/><Relationship Id="rId7" Type="http://schemas.openxmlformats.org/officeDocument/2006/relationships/image" Target="../media/image22.svg"/><Relationship Id="rId12" Type="http://schemas.openxmlformats.org/officeDocument/2006/relationships/image" Target="../media/image27.svg"/><Relationship Id="rId2" Type="http://schemas.openxmlformats.org/officeDocument/2006/relationships/slideLayout" Target="../slideLayouts/slideLayout6.xml"/><Relationship Id="rId1" Type="http://schemas.openxmlformats.org/officeDocument/2006/relationships/tags" Target="../tags/tag3.xml"/><Relationship Id="rId6" Type="http://schemas.openxmlformats.org/officeDocument/2006/relationships/image" Target="../media/image21.sv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sv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6.xml"/><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7.xml"/><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D08838-5C84-4BCD-9F97-53A63FFD934F}"/>
              </a:ext>
            </a:extLst>
          </p:cNvPr>
          <p:cNvSpPr>
            <a:spLocks noGrp="1"/>
          </p:cNvSpPr>
          <p:nvPr>
            <p:ph type="body" sz="quarter" idx="17"/>
          </p:nvPr>
        </p:nvSpPr>
        <p:spPr>
          <a:xfrm>
            <a:off x="8186737" y="513000"/>
            <a:ext cx="3463926" cy="240065"/>
          </a:xfrm>
        </p:spPr>
        <p:txBody>
          <a:bodyPr/>
          <a:lstStyle/>
          <a:p>
            <a:r>
              <a:rPr lang="en-GB" dirty="0">
                <a:latin typeface="+mn-lt"/>
              </a:rPr>
              <a:t>Schizophrenia </a:t>
            </a:r>
          </a:p>
        </p:txBody>
      </p:sp>
      <p:sp>
        <p:nvSpPr>
          <p:cNvPr id="4" name="Text Placeholder 3">
            <a:extLst>
              <a:ext uri="{FF2B5EF4-FFF2-40B4-BE49-F238E27FC236}">
                <a16:creationId xmlns:a16="http://schemas.microsoft.com/office/drawing/2014/main" id="{4BD2FDF9-4A62-489B-BDE3-72C10080FE37}"/>
              </a:ext>
            </a:extLst>
          </p:cNvPr>
          <p:cNvSpPr>
            <a:spLocks noGrp="1"/>
          </p:cNvSpPr>
          <p:nvPr>
            <p:ph type="body" sz="quarter" idx="18"/>
          </p:nvPr>
        </p:nvSpPr>
        <p:spPr>
          <a:xfrm>
            <a:off x="8186737" y="986690"/>
            <a:ext cx="3463926" cy="4062310"/>
          </a:xfrm>
        </p:spPr>
        <p:txBody>
          <a:bodyPr/>
          <a:lstStyle/>
          <a:p>
            <a:r>
              <a:rPr lang="en-GB"/>
              <a:t>Comorbidity</a:t>
            </a:r>
          </a:p>
        </p:txBody>
      </p:sp>
      <p:pic>
        <p:nvPicPr>
          <p:cNvPr id="7" name="Picture Placeholder 6">
            <a:extLst>
              <a:ext uri="{FF2B5EF4-FFF2-40B4-BE49-F238E27FC236}">
                <a16:creationId xmlns:a16="http://schemas.microsoft.com/office/drawing/2014/main" id="{7CE7F61B-6961-A6CD-B2D5-2C554033167A}"/>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5741" r="5741"/>
          <a:stretch>
            <a:fillRect/>
          </a:stretch>
        </p:blipFill>
        <p:spPr/>
      </p:pic>
    </p:spTree>
    <p:extLst>
      <p:ext uri="{BB962C8B-B14F-4D97-AF65-F5344CB8AC3E}">
        <p14:creationId xmlns:p14="http://schemas.microsoft.com/office/powerpoint/2010/main" val="2620382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D6DA9-0A1D-6A4A-4C74-7F74CCD29F5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F2F10AF-D563-19DD-ACE3-4C31F5723A20}"/>
              </a:ext>
            </a:extLst>
          </p:cNvPr>
          <p:cNvSpPr>
            <a:spLocks noGrp="1"/>
          </p:cNvSpPr>
          <p:nvPr>
            <p:ph type="body" sz="quarter" idx="17"/>
          </p:nvPr>
        </p:nvSpPr>
        <p:spPr/>
        <p:txBody>
          <a:bodyPr vert="horz" wrap="square" lIns="0" tIns="0" rIns="0" bIns="0" rtlCol="0">
            <a:normAutofit/>
          </a:bodyPr>
          <a:lstStyle/>
          <a:p>
            <a:r>
              <a:rPr lang="en-US" kern="1200">
                <a:latin typeface="Arial" panose="020B0604020202020204" pitchFamily="34" charset="0"/>
                <a:ea typeface="+mn-ea"/>
                <a:cs typeface="Arial" panose="020B0604020202020204" pitchFamily="34" charset="0"/>
              </a:rPr>
              <a:t>Schizophrenia – Comorbidity</a:t>
            </a:r>
          </a:p>
        </p:txBody>
      </p:sp>
      <p:sp>
        <p:nvSpPr>
          <p:cNvPr id="5" name="Title 4">
            <a:extLst>
              <a:ext uri="{FF2B5EF4-FFF2-40B4-BE49-F238E27FC236}">
                <a16:creationId xmlns:a16="http://schemas.microsoft.com/office/drawing/2014/main" id="{DC4CF4EF-C5C9-6423-B1E2-BAE51CB413A7}"/>
              </a:ext>
            </a:extLst>
          </p:cNvPr>
          <p:cNvSpPr>
            <a:spLocks noGrp="1"/>
          </p:cNvSpPr>
          <p:nvPr>
            <p:ph type="title"/>
          </p:nvPr>
        </p:nvSpPr>
        <p:spPr/>
        <p:txBody>
          <a:bodyPr vert="horz" lIns="0" tIns="0" rIns="0" bIns="0" rtlCol="0" anchor="b" anchorCtr="0">
            <a:normAutofit/>
          </a:bodyPr>
          <a:lstStyle/>
          <a:p>
            <a:r>
              <a:rPr lang="en-US"/>
              <a:t>The interconnected spectrum of psychiatric disorders</a:t>
            </a:r>
          </a:p>
        </p:txBody>
      </p:sp>
      <p:sp>
        <p:nvSpPr>
          <p:cNvPr id="2" name="Text Placeholder 1">
            <a:extLst>
              <a:ext uri="{FF2B5EF4-FFF2-40B4-BE49-F238E27FC236}">
                <a16:creationId xmlns:a16="http://schemas.microsoft.com/office/drawing/2014/main" id="{EFE1E1A9-95E9-562C-66C0-DB05C50FB6B7}"/>
              </a:ext>
            </a:extLst>
          </p:cNvPr>
          <p:cNvSpPr>
            <a:spLocks noGrp="1"/>
          </p:cNvSpPr>
          <p:nvPr>
            <p:ph idx="20"/>
          </p:nvPr>
        </p:nvSpPr>
        <p:spPr>
          <a:xfrm>
            <a:off x="1068652" y="1694111"/>
            <a:ext cx="9455972" cy="3027681"/>
          </a:xfrm>
        </p:spPr>
        <p:txBody>
          <a:bodyPr vert="horz" lIns="0" tIns="0" rIns="0" bIns="0" rtlCol="0">
            <a:noAutofit/>
          </a:bodyPr>
          <a:lstStyle/>
          <a:p>
            <a:pPr>
              <a:spcAft>
                <a:spcPts val="1200"/>
              </a:spcAft>
            </a:pPr>
            <a:r>
              <a:rPr lang="en-US" sz="1800" dirty="0"/>
              <a:t>A population‑based cohort study showed that </a:t>
            </a:r>
            <a:r>
              <a:rPr lang="en-US" sz="1800" b="1" dirty="0"/>
              <a:t>experiencing any mental disorder increased the likelihood of developing other mental disorders</a:t>
            </a:r>
            <a:r>
              <a:rPr lang="en-US" sz="1800" dirty="0"/>
              <a:t>, even after accounting for sex, age, and calendar time</a:t>
            </a:r>
          </a:p>
          <a:p>
            <a:pPr>
              <a:spcAft>
                <a:spcPts val="1200"/>
              </a:spcAft>
            </a:pPr>
            <a:r>
              <a:rPr lang="en-US" sz="1800" dirty="0"/>
              <a:t>The risk was highest </a:t>
            </a:r>
            <a:r>
              <a:rPr lang="en-US" sz="1800" b="1" dirty="0"/>
              <a:t>within the first 6 months after the onset of the first disorder</a:t>
            </a:r>
            <a:r>
              <a:rPr lang="en-US" sz="1800" dirty="0"/>
              <a:t>, but it remained consistently elevated throughout the entire follow‑up period</a:t>
            </a:r>
          </a:p>
          <a:p>
            <a:pPr>
              <a:spcAft>
                <a:spcPts val="1200"/>
              </a:spcAft>
            </a:pPr>
            <a:r>
              <a:rPr lang="en-US" sz="1800" dirty="0"/>
              <a:t>The authors developed an </a:t>
            </a:r>
            <a:r>
              <a:rPr lang="en-US" sz="1800" b="1" dirty="0"/>
              <a:t>interactive data visualization tool </a:t>
            </a:r>
            <a:r>
              <a:rPr lang="en-US" sz="1800" dirty="0"/>
              <a:t>that allows HCPs to explore </a:t>
            </a:r>
            <a:r>
              <a:rPr lang="en-US" sz="1800" b="1" dirty="0"/>
              <a:t>diagnosis‑, age‑, and sex‑specific absolute risks of emerging comorbidity</a:t>
            </a:r>
            <a:r>
              <a:rPr lang="en-US" sz="1800" dirty="0"/>
              <a:t>, supporting more tailored prevention and self‑management</a:t>
            </a:r>
          </a:p>
        </p:txBody>
      </p:sp>
      <p:sp>
        <p:nvSpPr>
          <p:cNvPr id="11" name="Text Placeholder 10">
            <a:extLst>
              <a:ext uri="{FF2B5EF4-FFF2-40B4-BE49-F238E27FC236}">
                <a16:creationId xmlns:a16="http://schemas.microsoft.com/office/drawing/2014/main" id="{E33D877B-683F-3715-651C-886578F04121}"/>
              </a:ext>
            </a:extLst>
          </p:cNvPr>
          <p:cNvSpPr>
            <a:spLocks noGrp="1"/>
          </p:cNvSpPr>
          <p:nvPr>
            <p:ph type="body" sz="quarter" idx="18"/>
          </p:nvPr>
        </p:nvSpPr>
        <p:spPr>
          <a:xfrm>
            <a:off x="539748" y="6102000"/>
            <a:ext cx="10951200" cy="619200"/>
          </a:xfrm>
        </p:spPr>
        <p:txBody>
          <a:bodyPr/>
          <a:lstStyle/>
          <a:p>
            <a:r>
              <a:rPr lang="en-US" dirty="0"/>
              <a:t>Data are from a population‑based cohort including all individuals born in Denmark between 1900 and 2015 who resided in the country during 2000–2016 (n=5,940,778). Diagnoses of mental disorders were obtained from the Danish Psychiatric Central Research Register using ICD‑8 and ICD‑10 codes</a:t>
            </a:r>
            <a:endParaRPr lang="en-US" strike="sngStrike" dirty="0">
              <a:solidFill>
                <a:srgbClr val="FF0000"/>
              </a:solidFill>
            </a:endParaRPr>
          </a:p>
          <a:p>
            <a:r>
              <a:rPr lang="en-US" dirty="0"/>
              <a:t>HCP=healthcare professional; ICD-8=International Classification of Diseases, 8</a:t>
            </a:r>
            <a:r>
              <a:rPr lang="en-US" baseline="30000" dirty="0"/>
              <a:t>th</a:t>
            </a:r>
            <a:r>
              <a:rPr lang="en-US" dirty="0"/>
              <a:t> revision; ICD-10= International Classification of Diseases, 10</a:t>
            </a:r>
            <a:r>
              <a:rPr lang="en-US" baseline="30000" dirty="0"/>
              <a:t>th</a:t>
            </a:r>
            <a:r>
              <a:rPr lang="en-US" dirty="0"/>
              <a:t> revision</a:t>
            </a:r>
            <a:endParaRPr lang="en-GB" dirty="0"/>
          </a:p>
          <a:p>
            <a:r>
              <a:rPr lang="pl-PL" dirty="0"/>
              <a:t>Plana-Ripoll et al. JAMA Psychiatry 2019;76:259–270</a:t>
            </a:r>
          </a:p>
        </p:txBody>
      </p:sp>
      <p:sp>
        <p:nvSpPr>
          <p:cNvPr id="3" name="Slide Number Placeholder 2">
            <a:extLst>
              <a:ext uri="{FF2B5EF4-FFF2-40B4-BE49-F238E27FC236}">
                <a16:creationId xmlns:a16="http://schemas.microsoft.com/office/drawing/2014/main" id="{3DF343C5-2270-1BD4-5B63-AE938B755874}"/>
              </a:ext>
            </a:extLst>
          </p:cNvPr>
          <p:cNvSpPr>
            <a:spLocks noGrp="1"/>
          </p:cNvSpPr>
          <p:nvPr>
            <p:ph type="sldNum" sz="quarter" idx="4"/>
          </p:nvPr>
        </p:nvSpPr>
        <p:spPr/>
        <p:txBody>
          <a:bodyPr lIns="0" tIns="0" rIns="0" bIns="0" anchor="t" anchorCtr="0">
            <a:normAutofit/>
          </a:bodyPr>
          <a:lstStyle/>
          <a:p>
            <a:pPr>
              <a:spcAft>
                <a:spcPts val="600"/>
              </a:spcAft>
            </a:pPr>
            <a:fld id="{6DBC486D-4FAB-B746-8B02-8D7C842291C6}" type="slidenum">
              <a:rPr lang="en-US" smtClean="0"/>
              <a:pPr>
                <a:spcAft>
                  <a:spcPts val="600"/>
                </a:spcAft>
              </a:pPr>
              <a:t>10</a:t>
            </a:fld>
            <a:endParaRPr lang="en-US"/>
          </a:p>
        </p:txBody>
      </p:sp>
      <p:cxnSp>
        <p:nvCxnSpPr>
          <p:cNvPr id="4" name="Straight Connector 3">
            <a:extLst>
              <a:ext uri="{FF2B5EF4-FFF2-40B4-BE49-F238E27FC236}">
                <a16:creationId xmlns:a16="http://schemas.microsoft.com/office/drawing/2014/main" id="{658B3164-3E40-AABA-9E3A-5060B4B81138}"/>
              </a:ext>
            </a:extLst>
          </p:cNvPr>
          <p:cNvCxnSpPr>
            <a:cxnSpLocks/>
          </p:cNvCxnSpPr>
          <p:nvPr/>
        </p:nvCxnSpPr>
        <p:spPr>
          <a:xfrm>
            <a:off x="843048" y="2260318"/>
            <a:ext cx="0" cy="2091627"/>
          </a:xfrm>
          <a:prstGeom prst="line">
            <a:avLst/>
          </a:prstGeom>
          <a:ln w="1905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B1C30FEB-5D94-269D-2BE1-A0A5B6E773C1}"/>
              </a:ext>
            </a:extLst>
          </p:cNvPr>
          <p:cNvSpPr/>
          <p:nvPr/>
        </p:nvSpPr>
        <p:spPr>
          <a:xfrm>
            <a:off x="516642" y="3791202"/>
            <a:ext cx="677864" cy="677864"/>
          </a:xfrm>
          <a:prstGeom prst="ellipse">
            <a:avLst/>
          </a:prstGeom>
          <a:solidFill>
            <a:schemeClr val="accent3">
              <a:lumMod val="20000"/>
              <a:lumOff val="80000"/>
            </a:schemeClr>
          </a:solidFill>
          <a:ln w="2222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Oval 8">
            <a:extLst>
              <a:ext uri="{FF2B5EF4-FFF2-40B4-BE49-F238E27FC236}">
                <a16:creationId xmlns:a16="http://schemas.microsoft.com/office/drawing/2014/main" id="{C186A9EA-437F-4B5E-B48E-02269E999E91}"/>
              </a:ext>
            </a:extLst>
          </p:cNvPr>
          <p:cNvSpPr/>
          <p:nvPr/>
        </p:nvSpPr>
        <p:spPr>
          <a:xfrm>
            <a:off x="504116" y="2748988"/>
            <a:ext cx="677864" cy="677864"/>
          </a:xfrm>
          <a:prstGeom prst="ellipse">
            <a:avLst/>
          </a:prstGeom>
          <a:solidFill>
            <a:schemeClr val="accent3">
              <a:lumMod val="20000"/>
              <a:lumOff val="80000"/>
            </a:schemeClr>
          </a:solidFill>
          <a:ln w="2222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766B0F44-F8E0-285F-B46A-71ABE9CD0D6F}"/>
              </a:ext>
            </a:extLst>
          </p:cNvPr>
          <p:cNvSpPr/>
          <p:nvPr/>
        </p:nvSpPr>
        <p:spPr>
          <a:xfrm>
            <a:off x="504116" y="1582454"/>
            <a:ext cx="677864" cy="677864"/>
          </a:xfrm>
          <a:prstGeom prst="ellipse">
            <a:avLst/>
          </a:prstGeom>
          <a:solidFill>
            <a:schemeClr val="accent3">
              <a:lumMod val="20000"/>
              <a:lumOff val="80000"/>
            </a:schemeClr>
          </a:solidFill>
          <a:ln w="2222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0" name="Graphic 19" descr="Linear Graph with solid fill">
            <a:extLst>
              <a:ext uri="{FF2B5EF4-FFF2-40B4-BE49-F238E27FC236}">
                <a16:creationId xmlns:a16="http://schemas.microsoft.com/office/drawing/2014/main" id="{BCB7AB6D-9630-DCCF-1C87-C402ACA3F7F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2781" y="1646844"/>
            <a:ext cx="518145" cy="518145"/>
          </a:xfrm>
          <a:prstGeom prst="rect">
            <a:avLst/>
          </a:prstGeom>
        </p:spPr>
      </p:pic>
      <p:pic>
        <p:nvPicPr>
          <p:cNvPr id="24" name="Graphic 23" descr="Monthly calendar outline">
            <a:extLst>
              <a:ext uri="{FF2B5EF4-FFF2-40B4-BE49-F238E27FC236}">
                <a16:creationId xmlns:a16="http://schemas.microsoft.com/office/drawing/2014/main" id="{F9264310-D0CB-6142-2E43-FB40301346C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8330" y="2789557"/>
            <a:ext cx="596726" cy="596726"/>
          </a:xfrm>
          <a:prstGeom prst="rect">
            <a:avLst/>
          </a:prstGeom>
        </p:spPr>
      </p:pic>
      <p:pic>
        <p:nvPicPr>
          <p:cNvPr id="26" name="Graphic 25" descr="Blueprint outline">
            <a:extLst>
              <a:ext uri="{FF2B5EF4-FFF2-40B4-BE49-F238E27FC236}">
                <a16:creationId xmlns:a16="http://schemas.microsoft.com/office/drawing/2014/main" id="{BB2EC790-F47B-1EF9-3E94-4694769A8E0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37979" y="3826345"/>
            <a:ext cx="606681" cy="606681"/>
          </a:xfrm>
          <a:prstGeom prst="rect">
            <a:avLst/>
          </a:prstGeom>
        </p:spPr>
      </p:pic>
    </p:spTree>
    <p:custDataLst>
      <p:tags r:id="rId1"/>
    </p:custDataLst>
    <p:extLst>
      <p:ext uri="{BB962C8B-B14F-4D97-AF65-F5344CB8AC3E}">
        <p14:creationId xmlns:p14="http://schemas.microsoft.com/office/powerpoint/2010/main" val="3385677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B46D7-D6E1-617C-9969-E4C5E80DA6C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350D6A4-70FF-D896-B824-25A7F6E66CC0}"/>
              </a:ext>
            </a:extLst>
          </p:cNvPr>
          <p:cNvSpPr>
            <a:spLocks noGrp="1"/>
          </p:cNvSpPr>
          <p:nvPr>
            <p:ph type="title"/>
          </p:nvPr>
        </p:nvSpPr>
        <p:spPr/>
        <p:txBody>
          <a:bodyPr/>
          <a:lstStyle/>
          <a:p>
            <a:r>
              <a:rPr lang="en-US"/>
              <a:t>Schizophrenia and </a:t>
            </a:r>
            <a:br>
              <a:rPr lang="en-US"/>
            </a:br>
            <a:r>
              <a:rPr lang="en-US"/>
              <a:t>somatic comorbidities</a:t>
            </a:r>
            <a:endParaRPr lang="en-GB"/>
          </a:p>
        </p:txBody>
      </p:sp>
      <p:sp>
        <p:nvSpPr>
          <p:cNvPr id="6" name="Text Placeholder 5">
            <a:extLst>
              <a:ext uri="{FF2B5EF4-FFF2-40B4-BE49-F238E27FC236}">
                <a16:creationId xmlns:a16="http://schemas.microsoft.com/office/drawing/2014/main" id="{D6D569C9-27DB-E3AC-0078-7B5F93E2E88A}"/>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941654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E9309-77BE-2393-EAE8-2EB39141B20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4A89B8D-E8DB-5033-BBB6-8ABE84200DD8}"/>
              </a:ext>
            </a:extLst>
          </p:cNvPr>
          <p:cNvSpPr>
            <a:spLocks noGrp="1"/>
          </p:cNvSpPr>
          <p:nvPr>
            <p:ph type="title"/>
          </p:nvPr>
        </p:nvSpPr>
        <p:spPr/>
        <p:txBody>
          <a:bodyPr/>
          <a:lstStyle/>
          <a:p>
            <a:r>
              <a:rPr lang="en-US" dirty="0"/>
              <a:t>Somatic comorbidities in schizophrenia</a:t>
            </a:r>
          </a:p>
        </p:txBody>
      </p:sp>
      <p:sp>
        <p:nvSpPr>
          <p:cNvPr id="2" name="Text Placeholder 1">
            <a:extLst>
              <a:ext uri="{FF2B5EF4-FFF2-40B4-BE49-F238E27FC236}">
                <a16:creationId xmlns:a16="http://schemas.microsoft.com/office/drawing/2014/main" id="{CAFC84B6-D05F-330B-A363-1F7C25990D29}"/>
              </a:ext>
            </a:extLst>
          </p:cNvPr>
          <p:cNvSpPr>
            <a:spLocks noGrp="1"/>
          </p:cNvSpPr>
          <p:nvPr>
            <p:ph type="body" sz="quarter" idx="18"/>
          </p:nvPr>
        </p:nvSpPr>
        <p:spPr>
          <a:xfrm>
            <a:off x="539748" y="5983571"/>
            <a:ext cx="10951200" cy="737629"/>
          </a:xfrm>
        </p:spPr>
        <p:txBody>
          <a:bodyPr/>
          <a:lstStyle/>
          <a:p>
            <a:r>
              <a:rPr lang="en-US" baseline="30000" dirty="0" err="1"/>
              <a:t>a</a:t>
            </a:r>
            <a:r>
              <a:rPr lang="en-US" dirty="0" err="1"/>
              <a:t>CE</a:t>
            </a:r>
            <a:r>
              <a:rPr lang="en-US" dirty="0"/>
              <a:t>=weak (remaining significant associations; p value&lt;0.05); </a:t>
            </a:r>
            <a:r>
              <a:rPr lang="en-US" baseline="30000" dirty="0" err="1"/>
              <a:t>b</a:t>
            </a:r>
            <a:r>
              <a:rPr lang="en-US" dirty="0" err="1"/>
              <a:t>CE</a:t>
            </a:r>
            <a:r>
              <a:rPr lang="en-US" dirty="0"/>
              <a:t>=NS (NS associations; p value&lt;0.05); </a:t>
            </a:r>
            <a:r>
              <a:rPr lang="en-US" baseline="30000" dirty="0" err="1"/>
              <a:t>c</a:t>
            </a:r>
            <a:r>
              <a:rPr lang="en-US" dirty="0" err="1"/>
              <a:t>Male</a:t>
            </a:r>
            <a:r>
              <a:rPr lang="en-US" dirty="0"/>
              <a:t>, female, and overall populations; </a:t>
            </a:r>
            <a:r>
              <a:rPr lang="en-US" baseline="30000" dirty="0" err="1"/>
              <a:t>d</a:t>
            </a:r>
            <a:r>
              <a:rPr lang="en-US" dirty="0" err="1"/>
              <a:t>Data</a:t>
            </a:r>
            <a:r>
              <a:rPr lang="en-US" dirty="0"/>
              <a:t> are from a nationwide population‑based cohort of 5,940,299 individuals born in Denmark between 1900 and 2015 who were residing in the country at the start of follow‑up (1 January 2000, or their first birthday thereafter). Among included individuals, 698,874 (11.8%) had received a diagnosis of a mental disorder and 5,241,425 (88.2%) had not</a:t>
            </a:r>
            <a:br>
              <a:rPr lang="en-US" dirty="0"/>
            </a:br>
            <a:r>
              <a:rPr lang="en-US" dirty="0"/>
              <a:t>CE=class and quality of evidence; CHF=congestive heart failure; COPD=chronic obstructive pulmonary disease; CVD=cardiovascular disease; HR=hazard ratio; NS=non-significant</a:t>
            </a:r>
          </a:p>
          <a:p>
            <a:r>
              <a:rPr lang="en-US" dirty="0"/>
              <a:t>1. Lee et al. Mol Psychiatry 2025;30:1127–1137; 2. Momen et al. N Engl J Med 2020;382:1721–1731</a:t>
            </a:r>
          </a:p>
        </p:txBody>
      </p:sp>
      <p:sp>
        <p:nvSpPr>
          <p:cNvPr id="7" name="Text Placeholder 6">
            <a:extLst>
              <a:ext uri="{FF2B5EF4-FFF2-40B4-BE49-F238E27FC236}">
                <a16:creationId xmlns:a16="http://schemas.microsoft.com/office/drawing/2014/main" id="{E3165130-6CE9-8D5A-7D1A-69AAD5641C0A}"/>
              </a:ext>
            </a:extLst>
          </p:cNvPr>
          <p:cNvSpPr>
            <a:spLocks noGrp="1"/>
          </p:cNvSpPr>
          <p:nvPr>
            <p:ph type="body" sz="quarter" idx="17"/>
          </p:nvPr>
        </p:nvSpPr>
        <p:spPr/>
        <p:txBody>
          <a:bodyPr/>
          <a:lstStyle/>
          <a:p>
            <a:r>
              <a:rPr lang="en-GB"/>
              <a:t>Schizophrenia – Comorbidity</a:t>
            </a:r>
          </a:p>
        </p:txBody>
      </p:sp>
      <p:sp>
        <p:nvSpPr>
          <p:cNvPr id="3" name="Slide Number Placeholder 2">
            <a:extLst>
              <a:ext uri="{FF2B5EF4-FFF2-40B4-BE49-F238E27FC236}">
                <a16:creationId xmlns:a16="http://schemas.microsoft.com/office/drawing/2014/main" id="{25AB0D35-F721-CD41-C277-6E8FE1BDAB69}"/>
              </a:ext>
            </a:extLst>
          </p:cNvPr>
          <p:cNvSpPr>
            <a:spLocks noGrp="1"/>
          </p:cNvSpPr>
          <p:nvPr>
            <p:ph type="sldNum" sz="quarter" idx="4"/>
          </p:nvPr>
        </p:nvSpPr>
        <p:spPr/>
        <p:txBody>
          <a:bodyPr/>
          <a:lstStyle/>
          <a:p>
            <a:fld id="{6DBC486D-4FAB-B746-8B02-8D7C842291C6}" type="slidenum">
              <a:rPr lang="en-GB" smtClean="0"/>
              <a:t>12</a:t>
            </a:fld>
            <a:endParaRPr lang="en-GB"/>
          </a:p>
        </p:txBody>
      </p:sp>
      <p:pic>
        <p:nvPicPr>
          <p:cNvPr id="6" name="Content Placeholder 5">
            <a:extLst>
              <a:ext uri="{FF2B5EF4-FFF2-40B4-BE49-F238E27FC236}">
                <a16:creationId xmlns:a16="http://schemas.microsoft.com/office/drawing/2014/main" id="{C00DD9E4-CDFB-D939-8013-C816DC2DD20E}"/>
              </a:ext>
            </a:extLst>
          </p:cNvPr>
          <p:cNvPicPr>
            <a:picLocks noGrp="1" noChangeAspect="1"/>
          </p:cNvPicPr>
          <p:nvPr>
            <p:ph idx="19"/>
          </p:nvPr>
        </p:nvPicPr>
        <p:blipFill>
          <a:blip r:embed="rId4">
            <a:alphaModFix amt="35000"/>
          </a:blip>
          <a:srcRect l="24389" t="4651" r="19940" b="34518"/>
          <a:stretch>
            <a:fillRect/>
          </a:stretch>
        </p:blipFill>
        <p:spPr>
          <a:xfrm>
            <a:off x="494937" y="1205080"/>
            <a:ext cx="2901661" cy="4720196"/>
          </a:xfrm>
          <a:prstGeom prst="rect">
            <a:avLst/>
          </a:prstGeom>
        </p:spPr>
      </p:pic>
      <p:grpSp>
        <p:nvGrpSpPr>
          <p:cNvPr id="20" name="Group 19">
            <a:extLst>
              <a:ext uri="{FF2B5EF4-FFF2-40B4-BE49-F238E27FC236}">
                <a16:creationId xmlns:a16="http://schemas.microsoft.com/office/drawing/2014/main" id="{45739D26-D3F9-2D63-E72A-47CB3E410153}"/>
              </a:ext>
            </a:extLst>
          </p:cNvPr>
          <p:cNvGrpSpPr/>
          <p:nvPr/>
        </p:nvGrpSpPr>
        <p:grpSpPr>
          <a:xfrm>
            <a:off x="1288714" y="1355067"/>
            <a:ext cx="4672349" cy="4476932"/>
            <a:chOff x="1288714" y="1355067"/>
            <a:chExt cx="4714182" cy="4684161"/>
          </a:xfrm>
        </p:grpSpPr>
        <p:sp>
          <p:nvSpPr>
            <p:cNvPr id="8" name="TextBox 7">
              <a:extLst>
                <a:ext uri="{FF2B5EF4-FFF2-40B4-BE49-F238E27FC236}">
                  <a16:creationId xmlns:a16="http://schemas.microsoft.com/office/drawing/2014/main" id="{CF6F90A1-4BA8-42CC-511D-0D0FDF0E48BC}"/>
                </a:ext>
              </a:extLst>
            </p:cNvPr>
            <p:cNvSpPr txBox="1"/>
            <p:nvPr/>
          </p:nvSpPr>
          <p:spPr>
            <a:xfrm>
              <a:off x="3189514" y="3703306"/>
              <a:ext cx="2805685" cy="276999"/>
            </a:xfrm>
            <a:prstGeom prst="rect">
              <a:avLst/>
            </a:prstGeom>
            <a:noFill/>
          </p:spPr>
          <p:txBody>
            <a:bodyPr wrap="square" rtlCol="0">
              <a:spAutoFit/>
            </a:bodyPr>
            <a:lstStyle/>
            <a:p>
              <a:pPr algn="r"/>
              <a:r>
                <a:rPr lang="en-GB" sz="1200" dirty="0"/>
                <a:t>Breast cancer (women)</a:t>
              </a:r>
              <a:r>
                <a:rPr lang="en-GB" sz="1200" baseline="30000" dirty="0"/>
                <a:t>a</a:t>
              </a:r>
              <a:endParaRPr lang="en-GB" sz="1200" dirty="0"/>
            </a:p>
          </p:txBody>
        </p:sp>
        <p:sp>
          <p:nvSpPr>
            <p:cNvPr id="9" name="TextBox 8">
              <a:extLst>
                <a:ext uri="{FF2B5EF4-FFF2-40B4-BE49-F238E27FC236}">
                  <a16:creationId xmlns:a16="http://schemas.microsoft.com/office/drawing/2014/main" id="{C8F548EB-C62A-311A-5F83-ECF5BB27AFCF}"/>
                </a:ext>
              </a:extLst>
            </p:cNvPr>
            <p:cNvSpPr txBox="1"/>
            <p:nvPr/>
          </p:nvSpPr>
          <p:spPr>
            <a:xfrm>
              <a:off x="3624941" y="3016997"/>
              <a:ext cx="2370258" cy="276999"/>
            </a:xfrm>
            <a:prstGeom prst="rect">
              <a:avLst/>
            </a:prstGeom>
            <a:noFill/>
          </p:spPr>
          <p:txBody>
            <a:bodyPr wrap="square" rtlCol="0">
              <a:spAutoFit/>
            </a:bodyPr>
            <a:lstStyle/>
            <a:p>
              <a:pPr algn="r"/>
              <a:r>
                <a:rPr lang="en-GB" sz="1200" dirty="0" err="1"/>
                <a:t>CVD,</a:t>
              </a:r>
              <a:r>
                <a:rPr lang="en-GB" sz="1200" baseline="30000" dirty="0" err="1"/>
                <a:t>a</a:t>
              </a:r>
              <a:r>
                <a:rPr lang="en-GB" sz="1200" dirty="0"/>
                <a:t> </a:t>
              </a:r>
              <a:r>
                <a:rPr lang="en-GB" sz="1200" dirty="0" err="1"/>
                <a:t>CHF,</a:t>
              </a:r>
              <a:r>
                <a:rPr lang="en-GB" sz="1200" baseline="30000" dirty="0" err="1"/>
                <a:t>a</a:t>
              </a:r>
              <a:r>
                <a:rPr lang="en-GB" sz="1200" dirty="0"/>
                <a:t> </a:t>
              </a:r>
              <a:r>
                <a:rPr lang="en-GB" sz="1200" dirty="0" err="1"/>
                <a:t>stroke</a:t>
              </a:r>
              <a:r>
                <a:rPr lang="en-GB" sz="1200" baseline="30000" dirty="0" err="1"/>
                <a:t>a</a:t>
              </a:r>
              <a:endParaRPr lang="en-GB" sz="1200" dirty="0"/>
            </a:p>
          </p:txBody>
        </p:sp>
        <p:sp>
          <p:nvSpPr>
            <p:cNvPr id="10" name="TextBox 9">
              <a:extLst>
                <a:ext uri="{FF2B5EF4-FFF2-40B4-BE49-F238E27FC236}">
                  <a16:creationId xmlns:a16="http://schemas.microsoft.com/office/drawing/2014/main" id="{7443304A-018F-F6B7-E9A7-F7A82D0FEB5F}"/>
                </a:ext>
              </a:extLst>
            </p:cNvPr>
            <p:cNvSpPr txBox="1"/>
            <p:nvPr/>
          </p:nvSpPr>
          <p:spPr>
            <a:xfrm>
              <a:off x="2794000" y="5075924"/>
              <a:ext cx="3201199" cy="276999"/>
            </a:xfrm>
            <a:prstGeom prst="rect">
              <a:avLst/>
            </a:prstGeom>
            <a:noFill/>
          </p:spPr>
          <p:txBody>
            <a:bodyPr wrap="square" rtlCol="0">
              <a:spAutoFit/>
            </a:bodyPr>
            <a:lstStyle/>
            <a:p>
              <a:pPr algn="r"/>
              <a:r>
                <a:rPr lang="en-GB" sz="1200" dirty="0"/>
                <a:t>Sexual </a:t>
              </a:r>
              <a:r>
                <a:rPr lang="en-GB" sz="1200" dirty="0" err="1"/>
                <a:t>dysfunction</a:t>
              </a:r>
              <a:r>
                <a:rPr lang="en-GB" sz="1200" baseline="30000" dirty="0" err="1"/>
                <a:t>a,c</a:t>
              </a:r>
              <a:endParaRPr lang="en-GB" sz="1200" baseline="30000" dirty="0"/>
            </a:p>
          </p:txBody>
        </p:sp>
        <p:sp>
          <p:nvSpPr>
            <p:cNvPr id="11" name="TextBox 10">
              <a:extLst>
                <a:ext uri="{FF2B5EF4-FFF2-40B4-BE49-F238E27FC236}">
                  <a16:creationId xmlns:a16="http://schemas.microsoft.com/office/drawing/2014/main" id="{8382AA2D-F42C-C7E1-FD7E-FFE0F620ACF5}"/>
                </a:ext>
              </a:extLst>
            </p:cNvPr>
            <p:cNvSpPr txBox="1"/>
            <p:nvPr/>
          </p:nvSpPr>
          <p:spPr>
            <a:xfrm>
              <a:off x="4267199" y="5762230"/>
              <a:ext cx="1728000" cy="276998"/>
            </a:xfrm>
            <a:prstGeom prst="rect">
              <a:avLst/>
            </a:prstGeom>
            <a:noFill/>
          </p:spPr>
          <p:txBody>
            <a:bodyPr wrap="square" rtlCol="0">
              <a:spAutoFit/>
            </a:bodyPr>
            <a:lstStyle/>
            <a:p>
              <a:pPr algn="r"/>
              <a:r>
                <a:rPr lang="en-GB" sz="1200" dirty="0" err="1"/>
                <a:t>Fracture</a:t>
              </a:r>
              <a:r>
                <a:rPr lang="en-GB" sz="1200" baseline="30000" dirty="0" err="1"/>
                <a:t>a</a:t>
              </a:r>
              <a:endParaRPr lang="en-GB" sz="1200" baseline="30000" dirty="0"/>
            </a:p>
          </p:txBody>
        </p:sp>
        <p:sp>
          <p:nvSpPr>
            <p:cNvPr id="12" name="TextBox 11">
              <a:extLst>
                <a:ext uri="{FF2B5EF4-FFF2-40B4-BE49-F238E27FC236}">
                  <a16:creationId xmlns:a16="http://schemas.microsoft.com/office/drawing/2014/main" id="{FEA100FA-AC2B-F9BE-115D-426A42993704}"/>
                </a:ext>
              </a:extLst>
            </p:cNvPr>
            <p:cNvSpPr txBox="1"/>
            <p:nvPr/>
          </p:nvSpPr>
          <p:spPr>
            <a:xfrm>
              <a:off x="4267199" y="4389616"/>
              <a:ext cx="1728000" cy="276999"/>
            </a:xfrm>
            <a:prstGeom prst="rect">
              <a:avLst/>
            </a:prstGeom>
            <a:noFill/>
          </p:spPr>
          <p:txBody>
            <a:bodyPr wrap="square" rtlCol="0">
              <a:spAutoFit/>
            </a:bodyPr>
            <a:lstStyle/>
            <a:p>
              <a:pPr algn="r"/>
              <a:r>
                <a:rPr lang="en-GB" sz="1200" dirty="0" err="1"/>
                <a:t>Psoriasis</a:t>
              </a:r>
              <a:r>
                <a:rPr lang="en-GB" sz="1200" baseline="30000" dirty="0" err="1"/>
                <a:t>a</a:t>
              </a:r>
              <a:endParaRPr lang="en-GB" sz="1200" baseline="30000" dirty="0"/>
            </a:p>
          </p:txBody>
        </p:sp>
        <p:sp>
          <p:nvSpPr>
            <p:cNvPr id="13" name="TextBox 12">
              <a:extLst>
                <a:ext uri="{FF2B5EF4-FFF2-40B4-BE49-F238E27FC236}">
                  <a16:creationId xmlns:a16="http://schemas.microsoft.com/office/drawing/2014/main" id="{2C395338-763B-21F4-20F9-8AEF34FAABE5}"/>
                </a:ext>
              </a:extLst>
            </p:cNvPr>
            <p:cNvSpPr txBox="1"/>
            <p:nvPr/>
          </p:nvSpPr>
          <p:spPr>
            <a:xfrm>
              <a:off x="4267199" y="1644379"/>
              <a:ext cx="1728000" cy="276999"/>
            </a:xfrm>
            <a:prstGeom prst="rect">
              <a:avLst/>
            </a:prstGeom>
            <a:noFill/>
          </p:spPr>
          <p:txBody>
            <a:bodyPr wrap="square" rtlCol="0">
              <a:spAutoFit/>
            </a:bodyPr>
            <a:lstStyle/>
            <a:p>
              <a:pPr algn="r"/>
              <a:r>
                <a:rPr lang="en-GB" sz="1200" dirty="0" err="1"/>
                <a:t>Dementia</a:t>
              </a:r>
              <a:r>
                <a:rPr lang="en-GB" sz="1200" baseline="30000" dirty="0" err="1"/>
                <a:t>a</a:t>
              </a:r>
              <a:endParaRPr lang="en-GB" sz="1200" dirty="0"/>
            </a:p>
          </p:txBody>
        </p:sp>
        <p:sp>
          <p:nvSpPr>
            <p:cNvPr id="14" name="TextBox 13">
              <a:extLst>
                <a:ext uri="{FF2B5EF4-FFF2-40B4-BE49-F238E27FC236}">
                  <a16:creationId xmlns:a16="http://schemas.microsoft.com/office/drawing/2014/main" id="{17030BC9-4FE2-316B-015D-58E2BE778CE6}"/>
                </a:ext>
              </a:extLst>
            </p:cNvPr>
            <p:cNvSpPr txBox="1"/>
            <p:nvPr/>
          </p:nvSpPr>
          <p:spPr>
            <a:xfrm>
              <a:off x="3012514" y="2330688"/>
              <a:ext cx="2982685" cy="276999"/>
            </a:xfrm>
            <a:prstGeom prst="rect">
              <a:avLst/>
            </a:prstGeom>
            <a:noFill/>
          </p:spPr>
          <p:txBody>
            <a:bodyPr wrap="square" rtlCol="0">
              <a:spAutoFit/>
            </a:bodyPr>
            <a:lstStyle/>
            <a:p>
              <a:pPr algn="r"/>
              <a:r>
                <a:rPr lang="en-GB" sz="1200" dirty="0" err="1"/>
                <a:t>COPD,</a:t>
              </a:r>
              <a:r>
                <a:rPr lang="en-GB" sz="1200" baseline="30000" dirty="0" err="1"/>
                <a:t>a</a:t>
              </a:r>
              <a:r>
                <a:rPr lang="en-GB" sz="1200" dirty="0"/>
                <a:t> </a:t>
              </a:r>
              <a:r>
                <a:rPr lang="en-GB" sz="1200" dirty="0" err="1"/>
                <a:t>pneumonia,</a:t>
              </a:r>
              <a:r>
                <a:rPr lang="en-GB" sz="1200" baseline="30000" dirty="0" err="1"/>
                <a:t>a</a:t>
              </a:r>
              <a:r>
                <a:rPr lang="en-GB" sz="1200" dirty="0"/>
                <a:t> </a:t>
              </a:r>
              <a:r>
                <a:rPr lang="en-GB" sz="1200" dirty="0" err="1"/>
                <a:t>asthma</a:t>
              </a:r>
              <a:r>
                <a:rPr lang="en-GB" sz="1200" baseline="30000" dirty="0" err="1"/>
                <a:t>b</a:t>
              </a:r>
              <a:endParaRPr lang="en-GB" sz="1200" dirty="0"/>
            </a:p>
          </p:txBody>
        </p:sp>
        <p:grpSp>
          <p:nvGrpSpPr>
            <p:cNvPr id="25" name="Group 24">
              <a:extLst>
                <a:ext uri="{FF2B5EF4-FFF2-40B4-BE49-F238E27FC236}">
                  <a16:creationId xmlns:a16="http://schemas.microsoft.com/office/drawing/2014/main" id="{DAB434E4-E1A4-568D-2136-C8BA07FB3770}"/>
                </a:ext>
              </a:extLst>
            </p:cNvPr>
            <p:cNvGrpSpPr/>
            <p:nvPr/>
          </p:nvGrpSpPr>
          <p:grpSpPr>
            <a:xfrm>
              <a:off x="1836771" y="1585930"/>
              <a:ext cx="4074172" cy="144000"/>
              <a:chOff x="1836771" y="1582045"/>
              <a:chExt cx="4074172" cy="144000"/>
            </a:xfrm>
          </p:grpSpPr>
          <p:cxnSp>
            <p:nvCxnSpPr>
              <p:cNvPr id="23" name="Straight Connector 22">
                <a:extLst>
                  <a:ext uri="{FF2B5EF4-FFF2-40B4-BE49-F238E27FC236}">
                    <a16:creationId xmlns:a16="http://schemas.microsoft.com/office/drawing/2014/main" id="{E725A3DB-8290-9852-A62C-93B81B8A8CFC}"/>
                  </a:ext>
                </a:extLst>
              </p:cNvPr>
              <p:cNvCxnSpPr/>
              <p:nvPr/>
            </p:nvCxnSpPr>
            <p:spPr>
              <a:xfrm>
                <a:off x="1926771" y="1654629"/>
                <a:ext cx="398417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CE0C3D67-375A-5876-179B-F8C3AD1353EF}"/>
                  </a:ext>
                </a:extLst>
              </p:cNvPr>
              <p:cNvSpPr/>
              <p:nvPr/>
            </p:nvSpPr>
            <p:spPr>
              <a:xfrm>
                <a:off x="1836771" y="1582045"/>
                <a:ext cx="144000" cy="144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Oval 27">
              <a:extLst>
                <a:ext uri="{FF2B5EF4-FFF2-40B4-BE49-F238E27FC236}">
                  <a16:creationId xmlns:a16="http://schemas.microsoft.com/office/drawing/2014/main" id="{158BB6C3-876D-118F-84FC-FBB7A2A36DA4}"/>
                </a:ext>
              </a:extLst>
            </p:cNvPr>
            <p:cNvSpPr/>
            <p:nvPr/>
          </p:nvSpPr>
          <p:spPr>
            <a:xfrm>
              <a:off x="1598742" y="2691788"/>
              <a:ext cx="144000" cy="144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9" name="Group 28">
              <a:extLst>
                <a:ext uri="{FF2B5EF4-FFF2-40B4-BE49-F238E27FC236}">
                  <a16:creationId xmlns:a16="http://schemas.microsoft.com/office/drawing/2014/main" id="{AC67399F-0B4D-E8E5-A8DF-403F8625F069}"/>
                </a:ext>
              </a:extLst>
            </p:cNvPr>
            <p:cNvGrpSpPr/>
            <p:nvPr/>
          </p:nvGrpSpPr>
          <p:grpSpPr>
            <a:xfrm>
              <a:off x="1836771" y="2950556"/>
              <a:ext cx="4074172" cy="144000"/>
              <a:chOff x="1836771" y="1582045"/>
              <a:chExt cx="4074172" cy="144000"/>
            </a:xfrm>
          </p:grpSpPr>
          <p:cxnSp>
            <p:nvCxnSpPr>
              <p:cNvPr id="30" name="Straight Connector 29">
                <a:extLst>
                  <a:ext uri="{FF2B5EF4-FFF2-40B4-BE49-F238E27FC236}">
                    <a16:creationId xmlns:a16="http://schemas.microsoft.com/office/drawing/2014/main" id="{66177301-AFB8-4BCC-4766-F85175C2E7FB}"/>
                  </a:ext>
                </a:extLst>
              </p:cNvPr>
              <p:cNvCxnSpPr/>
              <p:nvPr/>
            </p:nvCxnSpPr>
            <p:spPr>
              <a:xfrm>
                <a:off x="1926771" y="1654629"/>
                <a:ext cx="398417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328335EB-5ADB-E043-900C-B0B6BF07E251}"/>
                  </a:ext>
                </a:extLst>
              </p:cNvPr>
              <p:cNvSpPr/>
              <p:nvPr/>
            </p:nvSpPr>
            <p:spPr>
              <a:xfrm>
                <a:off x="1836771" y="1582045"/>
                <a:ext cx="144000" cy="144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Oval 33">
              <a:extLst>
                <a:ext uri="{FF2B5EF4-FFF2-40B4-BE49-F238E27FC236}">
                  <a16:creationId xmlns:a16="http://schemas.microsoft.com/office/drawing/2014/main" id="{2024F561-96D2-EC62-8C39-6602F725A775}"/>
                </a:ext>
              </a:extLst>
            </p:cNvPr>
            <p:cNvSpPr/>
            <p:nvPr/>
          </p:nvSpPr>
          <p:spPr>
            <a:xfrm>
              <a:off x="1836771" y="5201469"/>
              <a:ext cx="144000" cy="144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8923D53C-5A83-9BA6-3BAA-F79630567AF4}"/>
                </a:ext>
              </a:extLst>
            </p:cNvPr>
            <p:cNvSpPr/>
            <p:nvPr/>
          </p:nvSpPr>
          <p:spPr>
            <a:xfrm>
              <a:off x="1288714" y="5407328"/>
              <a:ext cx="144000" cy="144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8" name="Group 37">
              <a:extLst>
                <a:ext uri="{FF2B5EF4-FFF2-40B4-BE49-F238E27FC236}">
                  <a16:creationId xmlns:a16="http://schemas.microsoft.com/office/drawing/2014/main" id="{5F35778F-BB65-29A2-E9DD-E7983F944172}"/>
                </a:ext>
              </a:extLst>
            </p:cNvPr>
            <p:cNvGrpSpPr/>
            <p:nvPr/>
          </p:nvGrpSpPr>
          <p:grpSpPr>
            <a:xfrm>
              <a:off x="2386318" y="5698364"/>
              <a:ext cx="3524624" cy="144000"/>
              <a:chOff x="1836771" y="1582045"/>
              <a:chExt cx="3524624" cy="144000"/>
            </a:xfrm>
          </p:grpSpPr>
          <p:cxnSp>
            <p:nvCxnSpPr>
              <p:cNvPr id="39" name="Straight Connector 38">
                <a:extLst>
                  <a:ext uri="{FF2B5EF4-FFF2-40B4-BE49-F238E27FC236}">
                    <a16:creationId xmlns:a16="http://schemas.microsoft.com/office/drawing/2014/main" id="{465745AA-195E-0129-EBCE-F33C1DA34E73}"/>
                  </a:ext>
                </a:extLst>
              </p:cNvPr>
              <p:cNvCxnSpPr>
                <a:cxnSpLocks/>
              </p:cNvCxnSpPr>
              <p:nvPr/>
            </p:nvCxnSpPr>
            <p:spPr>
              <a:xfrm flipV="1">
                <a:off x="1926771" y="1654045"/>
                <a:ext cx="3434624" cy="58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85F76BBC-39EA-92ED-B095-6C71203D6670}"/>
                  </a:ext>
                </a:extLst>
              </p:cNvPr>
              <p:cNvSpPr/>
              <p:nvPr/>
            </p:nvSpPr>
            <p:spPr>
              <a:xfrm>
                <a:off x="1836771" y="1582045"/>
                <a:ext cx="144000" cy="144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2" name="Connector: Elbow 41">
              <a:extLst>
                <a:ext uri="{FF2B5EF4-FFF2-40B4-BE49-F238E27FC236}">
                  <a16:creationId xmlns:a16="http://schemas.microsoft.com/office/drawing/2014/main" id="{82C21C5B-64A4-DC37-B327-FDE3E0761699}"/>
                </a:ext>
              </a:extLst>
            </p:cNvPr>
            <p:cNvCxnSpPr>
              <a:cxnSpLocks/>
            </p:cNvCxnSpPr>
            <p:nvPr/>
          </p:nvCxnSpPr>
          <p:spPr>
            <a:xfrm flipV="1">
              <a:off x="1328993" y="4401582"/>
              <a:ext cx="4581949" cy="1069994"/>
            </a:xfrm>
            <a:prstGeom prst="bentConnector3">
              <a:avLst>
                <a:gd name="adj1" fmla="val 584"/>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6" name="Oval 45">
              <a:extLst>
                <a:ext uri="{FF2B5EF4-FFF2-40B4-BE49-F238E27FC236}">
                  <a16:creationId xmlns:a16="http://schemas.microsoft.com/office/drawing/2014/main" id="{BAFC4B4D-8B52-9434-ED48-B26FE523DADF}"/>
                </a:ext>
              </a:extLst>
            </p:cNvPr>
            <p:cNvSpPr/>
            <p:nvPr/>
          </p:nvSpPr>
          <p:spPr>
            <a:xfrm>
              <a:off x="2339416" y="3413228"/>
              <a:ext cx="144000" cy="144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6" name="Connector: Elbow 55">
              <a:extLst>
                <a:ext uri="{FF2B5EF4-FFF2-40B4-BE49-F238E27FC236}">
                  <a16:creationId xmlns:a16="http://schemas.microsoft.com/office/drawing/2014/main" id="{2EC6AE73-C8C1-DB47-BB50-8E69E75C08D7}"/>
                </a:ext>
              </a:extLst>
            </p:cNvPr>
            <p:cNvCxnSpPr>
              <a:cxnSpLocks/>
            </p:cNvCxnSpPr>
            <p:nvPr/>
          </p:nvCxnSpPr>
          <p:spPr>
            <a:xfrm rot="10800000">
              <a:off x="2407902" y="3536142"/>
              <a:ext cx="3503040" cy="167164"/>
            </a:xfrm>
            <a:prstGeom prst="bentConnector3">
              <a:avLst>
                <a:gd name="adj1" fmla="val 100031"/>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 name="Connector: Elbow 57">
              <a:extLst>
                <a:ext uri="{FF2B5EF4-FFF2-40B4-BE49-F238E27FC236}">
                  <a16:creationId xmlns:a16="http://schemas.microsoft.com/office/drawing/2014/main" id="{19441827-65DC-0CAB-F5A8-38665F0F7272}"/>
                </a:ext>
              </a:extLst>
            </p:cNvPr>
            <p:cNvCxnSpPr>
              <a:cxnSpLocks/>
            </p:cNvCxnSpPr>
            <p:nvPr/>
          </p:nvCxnSpPr>
          <p:spPr>
            <a:xfrm rot="10800000" flipV="1">
              <a:off x="1670743" y="2336831"/>
              <a:ext cx="4240201" cy="363423"/>
            </a:xfrm>
            <a:prstGeom prst="bentConnector2">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8" name="Connector: Elbow 67">
              <a:extLst>
                <a:ext uri="{FF2B5EF4-FFF2-40B4-BE49-F238E27FC236}">
                  <a16:creationId xmlns:a16="http://schemas.microsoft.com/office/drawing/2014/main" id="{B579A49E-C354-34AE-AB68-8BC846C048FB}"/>
                </a:ext>
              </a:extLst>
            </p:cNvPr>
            <p:cNvCxnSpPr>
              <a:endCxn id="34" idx="0"/>
            </p:cNvCxnSpPr>
            <p:nvPr/>
          </p:nvCxnSpPr>
          <p:spPr>
            <a:xfrm rot="10800000" flipV="1">
              <a:off x="1908772" y="5083883"/>
              <a:ext cx="4002171" cy="117585"/>
            </a:xfrm>
            <a:prstGeom prst="bentConnector2">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97E7E4A2-7D25-FCCB-046B-B747904D809B}"/>
                </a:ext>
              </a:extLst>
            </p:cNvPr>
            <p:cNvSpPr txBox="1"/>
            <p:nvPr/>
          </p:nvSpPr>
          <p:spPr>
            <a:xfrm>
              <a:off x="4418896" y="1355067"/>
              <a:ext cx="1584000" cy="307777"/>
            </a:xfrm>
            <a:prstGeom prst="rect">
              <a:avLst/>
            </a:prstGeom>
            <a:noFill/>
          </p:spPr>
          <p:txBody>
            <a:bodyPr wrap="square" rtlCol="0">
              <a:spAutoFit/>
            </a:bodyPr>
            <a:lstStyle/>
            <a:p>
              <a:pPr algn="r"/>
              <a:r>
                <a:rPr lang="en-GB" sz="1400" b="1" dirty="0"/>
                <a:t>Neurological</a:t>
              </a:r>
              <a:r>
                <a:rPr lang="en-GB" sz="1400" b="1" baseline="30000" dirty="0"/>
                <a:t>1</a:t>
              </a:r>
            </a:p>
          </p:txBody>
        </p:sp>
        <p:sp>
          <p:nvSpPr>
            <p:cNvPr id="70" name="TextBox 69">
              <a:extLst>
                <a:ext uri="{FF2B5EF4-FFF2-40B4-BE49-F238E27FC236}">
                  <a16:creationId xmlns:a16="http://schemas.microsoft.com/office/drawing/2014/main" id="{22A3E27E-B736-4541-0F7F-146A704A6B53}"/>
                </a:ext>
              </a:extLst>
            </p:cNvPr>
            <p:cNvSpPr txBox="1"/>
            <p:nvPr/>
          </p:nvSpPr>
          <p:spPr>
            <a:xfrm>
              <a:off x="4418896" y="2041394"/>
              <a:ext cx="1584000" cy="307777"/>
            </a:xfrm>
            <a:prstGeom prst="rect">
              <a:avLst/>
            </a:prstGeom>
            <a:noFill/>
          </p:spPr>
          <p:txBody>
            <a:bodyPr wrap="square" rtlCol="0">
              <a:spAutoFit/>
            </a:bodyPr>
            <a:lstStyle/>
            <a:p>
              <a:pPr algn="r"/>
              <a:r>
                <a:rPr lang="en-GB" sz="1400" b="1" dirty="0"/>
                <a:t>Respiratory</a:t>
              </a:r>
              <a:r>
                <a:rPr lang="en-GB" sz="1400" b="1" baseline="30000" dirty="0"/>
                <a:t>1</a:t>
              </a:r>
            </a:p>
          </p:txBody>
        </p:sp>
        <p:sp>
          <p:nvSpPr>
            <p:cNvPr id="71" name="TextBox 70">
              <a:extLst>
                <a:ext uri="{FF2B5EF4-FFF2-40B4-BE49-F238E27FC236}">
                  <a16:creationId xmlns:a16="http://schemas.microsoft.com/office/drawing/2014/main" id="{0F5A7D30-CDCF-9189-EB62-7245D00F48B9}"/>
                </a:ext>
              </a:extLst>
            </p:cNvPr>
            <p:cNvSpPr txBox="1"/>
            <p:nvPr/>
          </p:nvSpPr>
          <p:spPr>
            <a:xfrm>
              <a:off x="4418896" y="2727721"/>
              <a:ext cx="1584000" cy="307777"/>
            </a:xfrm>
            <a:prstGeom prst="rect">
              <a:avLst/>
            </a:prstGeom>
            <a:noFill/>
          </p:spPr>
          <p:txBody>
            <a:bodyPr wrap="square" rtlCol="0">
              <a:spAutoFit/>
            </a:bodyPr>
            <a:lstStyle/>
            <a:p>
              <a:pPr algn="r"/>
              <a:r>
                <a:rPr lang="en-GB" sz="1400" b="1" dirty="0"/>
                <a:t>Cardiovascular</a:t>
              </a:r>
              <a:r>
                <a:rPr lang="en-GB" sz="1400" b="1" baseline="30000" dirty="0"/>
                <a:t>1</a:t>
              </a:r>
            </a:p>
          </p:txBody>
        </p:sp>
        <p:sp>
          <p:nvSpPr>
            <p:cNvPr id="72" name="TextBox 71">
              <a:extLst>
                <a:ext uri="{FF2B5EF4-FFF2-40B4-BE49-F238E27FC236}">
                  <a16:creationId xmlns:a16="http://schemas.microsoft.com/office/drawing/2014/main" id="{EAEB9A34-F4A1-636A-D00D-FCF0ED06C2D0}"/>
                </a:ext>
              </a:extLst>
            </p:cNvPr>
            <p:cNvSpPr txBox="1"/>
            <p:nvPr/>
          </p:nvSpPr>
          <p:spPr>
            <a:xfrm>
              <a:off x="4418896" y="3414048"/>
              <a:ext cx="1584000" cy="307777"/>
            </a:xfrm>
            <a:prstGeom prst="rect">
              <a:avLst/>
            </a:prstGeom>
            <a:noFill/>
          </p:spPr>
          <p:txBody>
            <a:bodyPr wrap="square" rtlCol="0">
              <a:spAutoFit/>
            </a:bodyPr>
            <a:lstStyle/>
            <a:p>
              <a:pPr algn="r"/>
              <a:r>
                <a:rPr lang="en-GB" sz="1400" b="1" dirty="0"/>
                <a:t>Oncological</a:t>
              </a:r>
              <a:r>
                <a:rPr lang="en-GB" sz="1400" b="1" baseline="30000" dirty="0"/>
                <a:t>1</a:t>
              </a:r>
            </a:p>
          </p:txBody>
        </p:sp>
        <p:sp>
          <p:nvSpPr>
            <p:cNvPr id="73" name="TextBox 72">
              <a:extLst>
                <a:ext uri="{FF2B5EF4-FFF2-40B4-BE49-F238E27FC236}">
                  <a16:creationId xmlns:a16="http://schemas.microsoft.com/office/drawing/2014/main" id="{D7D9CFE6-75CF-5991-5AB8-B389DF9B4250}"/>
                </a:ext>
              </a:extLst>
            </p:cNvPr>
            <p:cNvSpPr txBox="1"/>
            <p:nvPr/>
          </p:nvSpPr>
          <p:spPr>
            <a:xfrm>
              <a:off x="4418896" y="4100375"/>
              <a:ext cx="1584000" cy="307777"/>
            </a:xfrm>
            <a:prstGeom prst="rect">
              <a:avLst/>
            </a:prstGeom>
            <a:noFill/>
          </p:spPr>
          <p:txBody>
            <a:bodyPr wrap="square" rtlCol="0">
              <a:spAutoFit/>
            </a:bodyPr>
            <a:lstStyle/>
            <a:p>
              <a:pPr algn="r"/>
              <a:r>
                <a:rPr lang="en-GB" sz="1400" b="1" dirty="0"/>
                <a:t>Dermatological</a:t>
              </a:r>
              <a:r>
                <a:rPr lang="en-GB" sz="1400" b="1" baseline="30000" dirty="0"/>
                <a:t>1</a:t>
              </a:r>
            </a:p>
          </p:txBody>
        </p:sp>
        <p:sp>
          <p:nvSpPr>
            <p:cNvPr id="74" name="TextBox 73">
              <a:extLst>
                <a:ext uri="{FF2B5EF4-FFF2-40B4-BE49-F238E27FC236}">
                  <a16:creationId xmlns:a16="http://schemas.microsoft.com/office/drawing/2014/main" id="{D0C056D9-9309-877C-6D75-77AA4BDF107E}"/>
                </a:ext>
              </a:extLst>
            </p:cNvPr>
            <p:cNvSpPr txBox="1"/>
            <p:nvPr/>
          </p:nvSpPr>
          <p:spPr>
            <a:xfrm>
              <a:off x="4418896" y="4786702"/>
              <a:ext cx="1584000" cy="307777"/>
            </a:xfrm>
            <a:prstGeom prst="rect">
              <a:avLst/>
            </a:prstGeom>
            <a:noFill/>
          </p:spPr>
          <p:txBody>
            <a:bodyPr wrap="square" rtlCol="0">
              <a:spAutoFit/>
            </a:bodyPr>
            <a:lstStyle/>
            <a:p>
              <a:pPr algn="r"/>
              <a:r>
                <a:rPr lang="en-GB" sz="1400" b="1" dirty="0"/>
                <a:t>Sexual</a:t>
              </a:r>
              <a:r>
                <a:rPr lang="en-GB" sz="1400" b="1" baseline="30000" dirty="0"/>
                <a:t>1</a:t>
              </a:r>
            </a:p>
          </p:txBody>
        </p:sp>
        <p:sp>
          <p:nvSpPr>
            <p:cNvPr id="75" name="TextBox 74">
              <a:extLst>
                <a:ext uri="{FF2B5EF4-FFF2-40B4-BE49-F238E27FC236}">
                  <a16:creationId xmlns:a16="http://schemas.microsoft.com/office/drawing/2014/main" id="{DFDC63FA-074F-FBCC-8974-2BFC9B8EE104}"/>
                </a:ext>
              </a:extLst>
            </p:cNvPr>
            <p:cNvSpPr txBox="1"/>
            <p:nvPr/>
          </p:nvSpPr>
          <p:spPr>
            <a:xfrm>
              <a:off x="4274896" y="5473027"/>
              <a:ext cx="1728000" cy="307777"/>
            </a:xfrm>
            <a:prstGeom prst="rect">
              <a:avLst/>
            </a:prstGeom>
            <a:noFill/>
          </p:spPr>
          <p:txBody>
            <a:bodyPr wrap="square" rtlCol="0">
              <a:spAutoFit/>
            </a:bodyPr>
            <a:lstStyle/>
            <a:p>
              <a:pPr algn="r"/>
              <a:r>
                <a:rPr lang="en-GB" sz="1400" b="1" dirty="0"/>
                <a:t>Musculoskeletal</a:t>
              </a:r>
              <a:r>
                <a:rPr lang="en-GB" sz="1400" b="1" baseline="30000" dirty="0"/>
                <a:t>1</a:t>
              </a:r>
            </a:p>
          </p:txBody>
        </p:sp>
      </p:grpSp>
      <p:sp>
        <p:nvSpPr>
          <p:cNvPr id="83" name="Content Placeholder 3">
            <a:extLst>
              <a:ext uri="{FF2B5EF4-FFF2-40B4-BE49-F238E27FC236}">
                <a16:creationId xmlns:a16="http://schemas.microsoft.com/office/drawing/2014/main" id="{FCCE3984-DAA0-E23E-D9B2-6CCBBB794A60}"/>
              </a:ext>
            </a:extLst>
          </p:cNvPr>
          <p:cNvSpPr txBox="1">
            <a:spLocks/>
          </p:cNvSpPr>
          <p:nvPr/>
        </p:nvSpPr>
        <p:spPr>
          <a:xfrm>
            <a:off x="6230938" y="1416785"/>
            <a:ext cx="5419725" cy="4415215"/>
          </a:xfrm>
          <a:prstGeom prst="rect">
            <a:avLst/>
          </a:prstGeom>
        </p:spPr>
        <p:txBody>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Nine meta-analyses encompassing ~66 million participants examined 21 distinct health outcomes</a:t>
            </a:r>
            <a:r>
              <a:rPr lang="en-GB" baseline="30000" dirty="0"/>
              <a:t>1</a:t>
            </a:r>
          </a:p>
          <a:p>
            <a:r>
              <a:rPr lang="en-GB" b="1" dirty="0">
                <a:solidFill>
                  <a:schemeClr val="tx1"/>
                </a:solidFill>
              </a:rPr>
              <a:t>Thirteen outcomes demonstrated statistically significant </a:t>
            </a:r>
            <a:r>
              <a:rPr lang="en-GB" b="1" dirty="0"/>
              <a:t>associations with schizophrenia</a:t>
            </a:r>
            <a:r>
              <a:rPr lang="en-GB" dirty="0"/>
              <a:t>, indicating a substantial link between schizophrenia and multiple adverse health conditions</a:t>
            </a:r>
            <a:r>
              <a:rPr lang="en-GB" baseline="30000" dirty="0"/>
              <a:t>1</a:t>
            </a:r>
          </a:p>
          <a:p>
            <a:pPr lvl="1"/>
            <a:r>
              <a:rPr lang="en-GB" dirty="0"/>
              <a:t>Population cohort data similarly demonstrate schizophrenia is associated with </a:t>
            </a:r>
            <a:r>
              <a:rPr lang="en-US" b="1" dirty="0"/>
              <a:t>a broadly elevated risk</a:t>
            </a:r>
            <a:r>
              <a:rPr lang="en-US" dirty="0"/>
              <a:t> of most physical health conditions (HR &gt;1)</a:t>
            </a:r>
            <a:r>
              <a:rPr lang="en-US" baseline="30000" dirty="0" err="1"/>
              <a:t>2,d</a:t>
            </a:r>
            <a:endParaRPr lang="en-GB" baseline="30000" dirty="0"/>
          </a:p>
          <a:p>
            <a:r>
              <a:rPr lang="en-US" dirty="0"/>
              <a:t>Adjusting for prior mental disorders attenuated some associations, </a:t>
            </a:r>
            <a:r>
              <a:rPr lang="en-US" b="1" dirty="0"/>
              <a:t>but the pattern of comorbidity </a:t>
            </a:r>
            <a:br>
              <a:rPr lang="en-US" b="1" dirty="0"/>
            </a:br>
            <a:r>
              <a:rPr lang="en-US" b="1" dirty="0"/>
              <a:t>is consistent</a:t>
            </a:r>
            <a:r>
              <a:rPr lang="en-US" baseline="30000" dirty="0"/>
              <a:t>1,2</a:t>
            </a:r>
          </a:p>
          <a:p>
            <a:pPr lvl="1"/>
            <a:r>
              <a:rPr lang="en-US" dirty="0"/>
              <a:t>The strength of supporting evidence is fragile due to heterogeneity, publication bias, and methodological variation in underlying meta-analyses</a:t>
            </a:r>
            <a:r>
              <a:rPr lang="en-US" baseline="30000" dirty="0"/>
              <a:t>1</a:t>
            </a:r>
            <a:endParaRPr lang="en-GB" baseline="30000" dirty="0"/>
          </a:p>
        </p:txBody>
      </p:sp>
    </p:spTree>
    <p:custDataLst>
      <p:tags r:id="rId1"/>
    </p:custDataLst>
    <p:extLst>
      <p:ext uri="{BB962C8B-B14F-4D97-AF65-F5344CB8AC3E}">
        <p14:creationId xmlns:p14="http://schemas.microsoft.com/office/powerpoint/2010/main" val="2566109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98252-D03D-E063-1D2C-A93AF1840EB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0DD6D83-9893-EF72-299F-589D916114B8}"/>
              </a:ext>
            </a:extLst>
          </p:cNvPr>
          <p:cNvSpPr>
            <a:spLocks noGrp="1"/>
          </p:cNvSpPr>
          <p:nvPr>
            <p:ph type="title"/>
          </p:nvPr>
        </p:nvSpPr>
        <p:spPr/>
        <p:txBody>
          <a:bodyPr/>
          <a:lstStyle/>
          <a:p>
            <a:r>
              <a:rPr lang="en-US"/>
              <a:t>Mortality rates in schizophrenia</a:t>
            </a:r>
            <a:endParaRPr lang="en-GB"/>
          </a:p>
        </p:txBody>
      </p:sp>
      <p:sp>
        <p:nvSpPr>
          <p:cNvPr id="6" name="Text Placeholder 5">
            <a:extLst>
              <a:ext uri="{FF2B5EF4-FFF2-40B4-BE49-F238E27FC236}">
                <a16:creationId xmlns:a16="http://schemas.microsoft.com/office/drawing/2014/main" id="{00AA9C03-02A5-3A55-A405-7C68CAD04003}"/>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858987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D3136-1A60-E33A-6BC4-3584121F7F1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673E690-B67B-73FC-F1D9-0733FC3980CC}"/>
              </a:ext>
            </a:extLst>
          </p:cNvPr>
          <p:cNvSpPr>
            <a:spLocks noGrp="1"/>
          </p:cNvSpPr>
          <p:nvPr>
            <p:ph type="body" sz="quarter" idx="17"/>
          </p:nvPr>
        </p:nvSpPr>
        <p:spPr>
          <a:xfrm>
            <a:off x="539749" y="539750"/>
            <a:ext cx="9213851" cy="266676"/>
          </a:xfrm>
        </p:spPr>
        <p:txBody>
          <a:bodyPr/>
          <a:lstStyle/>
          <a:p>
            <a:r>
              <a:rPr lang="en-GB"/>
              <a:t>Schizophrenia – Comorbidity</a:t>
            </a:r>
          </a:p>
        </p:txBody>
      </p:sp>
      <p:sp>
        <p:nvSpPr>
          <p:cNvPr id="5" name="Title 4">
            <a:extLst>
              <a:ext uri="{FF2B5EF4-FFF2-40B4-BE49-F238E27FC236}">
                <a16:creationId xmlns:a16="http://schemas.microsoft.com/office/drawing/2014/main" id="{17BB32AC-6042-BB63-78A9-7F589A73E0B2}"/>
              </a:ext>
            </a:extLst>
          </p:cNvPr>
          <p:cNvSpPr>
            <a:spLocks noGrp="1"/>
          </p:cNvSpPr>
          <p:nvPr>
            <p:ph type="title"/>
          </p:nvPr>
        </p:nvSpPr>
        <p:spPr>
          <a:xfrm>
            <a:off x="539749" y="814386"/>
            <a:ext cx="9213851" cy="332399"/>
          </a:xfrm>
        </p:spPr>
        <p:txBody>
          <a:bodyPr/>
          <a:lstStyle/>
          <a:p>
            <a:r>
              <a:rPr lang="en-US" dirty="0"/>
              <a:t>Mortality rates in mental health disorders</a:t>
            </a:r>
          </a:p>
        </p:txBody>
      </p:sp>
      <p:sp>
        <p:nvSpPr>
          <p:cNvPr id="11" name="Content Placeholder 10">
            <a:extLst>
              <a:ext uri="{FF2B5EF4-FFF2-40B4-BE49-F238E27FC236}">
                <a16:creationId xmlns:a16="http://schemas.microsoft.com/office/drawing/2014/main" id="{4C3C1C7D-4EBA-77F2-EB50-6118DFBEEC4C}"/>
              </a:ext>
            </a:extLst>
          </p:cNvPr>
          <p:cNvSpPr>
            <a:spLocks noGrp="1"/>
          </p:cNvSpPr>
          <p:nvPr>
            <p:ph sz="half" idx="20"/>
          </p:nvPr>
        </p:nvSpPr>
        <p:spPr>
          <a:xfrm>
            <a:off x="8133463" y="1416785"/>
            <a:ext cx="3517200" cy="4415215"/>
          </a:xfrm>
        </p:spPr>
        <p:txBody>
          <a:bodyPr/>
          <a:lstStyle/>
          <a:p>
            <a:r>
              <a:rPr lang="en-US" dirty="0"/>
              <a:t>In a nationwide Danish cohort including all residents younger than 95 years (1995–2015), mental disorders across the diagnostic spectrum were consistently associated with </a:t>
            </a:r>
            <a:r>
              <a:rPr lang="en-US" b="1" dirty="0"/>
              <a:t>higher rates of all-cause mortality </a:t>
            </a:r>
            <a:r>
              <a:rPr lang="en-US" dirty="0"/>
              <a:t>compared with the general population</a:t>
            </a:r>
          </a:p>
          <a:p>
            <a:r>
              <a:rPr lang="en-US" dirty="0"/>
              <a:t>Schizophrenia was associated with substantial </a:t>
            </a:r>
            <a:r>
              <a:rPr lang="en-US" b="1" dirty="0"/>
              <a:t>increases in mortality </a:t>
            </a:r>
            <a:r>
              <a:rPr lang="en-US" dirty="0"/>
              <a:t>across all cause‑of‑death categories</a:t>
            </a:r>
          </a:p>
        </p:txBody>
      </p:sp>
      <p:sp>
        <p:nvSpPr>
          <p:cNvPr id="2" name="Text Placeholder 1">
            <a:extLst>
              <a:ext uri="{FF2B5EF4-FFF2-40B4-BE49-F238E27FC236}">
                <a16:creationId xmlns:a16="http://schemas.microsoft.com/office/drawing/2014/main" id="{8D24698C-4B14-2C4B-1B2B-9299BE030429}"/>
              </a:ext>
            </a:extLst>
          </p:cNvPr>
          <p:cNvSpPr>
            <a:spLocks noGrp="1"/>
          </p:cNvSpPr>
          <p:nvPr>
            <p:ph type="body" sz="quarter" idx="18"/>
          </p:nvPr>
        </p:nvSpPr>
        <p:spPr>
          <a:xfrm>
            <a:off x="539748" y="6013247"/>
            <a:ext cx="10951200" cy="707953"/>
          </a:xfrm>
        </p:spPr>
        <p:txBody>
          <a:bodyPr/>
          <a:lstStyle/>
          <a:p>
            <a:r>
              <a:rPr lang="en-US" baseline="30000" dirty="0" err="1"/>
              <a:t>a</a:t>
            </a:r>
            <a:r>
              <a:rPr lang="en-US" dirty="0" err="1"/>
              <a:t>Mortality</a:t>
            </a:r>
            <a:r>
              <a:rPr lang="en-US" dirty="0"/>
              <a:t> rate ratios are for people with a diagnosis of schizophrenia compared with those without schizophrenia. Mortality rate ratios and 95% CIs are reported. All estimates and 95% CIs were obtained with Poisson regression models with an interaction term for sex, adjusting for age, and calendar time. Estimates based on fewer than three cases are not shown</a:t>
            </a:r>
            <a:endParaRPr lang="en-US" strike="sngStrike" dirty="0"/>
          </a:p>
          <a:p>
            <a:r>
              <a:rPr lang="en-US" dirty="0"/>
              <a:t>CI=confidence interval</a:t>
            </a:r>
          </a:p>
          <a:p>
            <a:r>
              <a:rPr lang="en-GB" dirty="0"/>
              <a:t>Plana-Ripoll et al. Lancet 2019;394:1827–1835</a:t>
            </a:r>
          </a:p>
        </p:txBody>
      </p:sp>
      <p:sp>
        <p:nvSpPr>
          <p:cNvPr id="3" name="Slide Number Placeholder 2">
            <a:extLst>
              <a:ext uri="{FF2B5EF4-FFF2-40B4-BE49-F238E27FC236}">
                <a16:creationId xmlns:a16="http://schemas.microsoft.com/office/drawing/2014/main" id="{C161611E-CD3E-F56E-E727-DF74D7B31AE4}"/>
              </a:ext>
            </a:extLst>
          </p:cNvPr>
          <p:cNvSpPr>
            <a:spLocks noGrp="1"/>
          </p:cNvSpPr>
          <p:nvPr>
            <p:ph type="sldNum" sz="quarter" idx="4"/>
          </p:nvPr>
        </p:nvSpPr>
        <p:spPr>
          <a:xfrm>
            <a:off x="11326690" y="6434112"/>
            <a:ext cx="595310" cy="153888"/>
          </a:xfrm>
        </p:spPr>
        <p:txBody>
          <a:bodyPr/>
          <a:lstStyle/>
          <a:p>
            <a:fld id="{6DBC486D-4FAB-B746-8B02-8D7C842291C6}" type="slidenum">
              <a:rPr lang="en-GB" smtClean="0"/>
              <a:pPr/>
              <a:t>14</a:t>
            </a:fld>
            <a:endParaRPr lang="en-GB"/>
          </a:p>
        </p:txBody>
      </p:sp>
      <p:sp>
        <p:nvSpPr>
          <p:cNvPr id="14" name="TextBox 13">
            <a:extLst>
              <a:ext uri="{FF2B5EF4-FFF2-40B4-BE49-F238E27FC236}">
                <a16:creationId xmlns:a16="http://schemas.microsoft.com/office/drawing/2014/main" id="{69954F51-3FFD-8F64-1B85-BB4FC62C13C5}"/>
              </a:ext>
            </a:extLst>
          </p:cNvPr>
          <p:cNvSpPr txBox="1"/>
          <p:nvPr/>
        </p:nvSpPr>
        <p:spPr>
          <a:xfrm>
            <a:off x="539748" y="1263600"/>
            <a:ext cx="7330619" cy="307777"/>
          </a:xfrm>
          <a:prstGeom prst="rect">
            <a:avLst/>
          </a:prstGeom>
          <a:noFill/>
        </p:spPr>
        <p:txBody>
          <a:bodyPr wrap="square" rtlCol="0">
            <a:spAutoFit/>
          </a:bodyPr>
          <a:lstStyle/>
          <a:p>
            <a:pPr algn="ctr"/>
            <a:r>
              <a:rPr lang="en-US" sz="1400" b="1" dirty="0">
                <a:solidFill>
                  <a:schemeClr val="accent5">
                    <a:lumMod val="50000"/>
                  </a:schemeClr>
                </a:solidFill>
              </a:rPr>
              <a:t>Cause-specific mortality ratios associated with </a:t>
            </a:r>
            <a:r>
              <a:rPr lang="en-US" sz="1400" b="1" dirty="0" err="1">
                <a:solidFill>
                  <a:schemeClr val="accent5">
                    <a:lumMod val="50000"/>
                  </a:schemeClr>
                </a:solidFill>
              </a:rPr>
              <a:t>schizophrenia</a:t>
            </a:r>
            <a:r>
              <a:rPr lang="en-US" sz="1400" b="1" baseline="30000" dirty="0" err="1">
                <a:solidFill>
                  <a:schemeClr val="accent5">
                    <a:lumMod val="50000"/>
                  </a:schemeClr>
                </a:solidFill>
              </a:rPr>
              <a:t>a</a:t>
            </a:r>
            <a:endParaRPr lang="en-GB" sz="1400" b="1" dirty="0">
              <a:solidFill>
                <a:schemeClr val="accent5">
                  <a:lumMod val="50000"/>
                </a:schemeClr>
              </a:solidFill>
            </a:endParaRPr>
          </a:p>
        </p:txBody>
      </p:sp>
      <p:graphicFrame>
        <p:nvGraphicFramePr>
          <p:cNvPr id="9" name="Table 8">
            <a:extLst>
              <a:ext uri="{FF2B5EF4-FFF2-40B4-BE49-F238E27FC236}">
                <a16:creationId xmlns:a16="http://schemas.microsoft.com/office/drawing/2014/main" id="{9914A460-B466-4C80-0729-CE77941CA13F}"/>
              </a:ext>
            </a:extLst>
          </p:cNvPr>
          <p:cNvGraphicFramePr>
            <a:graphicFrameLocks noGrp="1"/>
          </p:cNvGraphicFramePr>
          <p:nvPr>
            <p:extLst>
              <p:ext uri="{D42A27DB-BD31-4B8C-83A1-F6EECF244321}">
                <p14:modId xmlns:p14="http://schemas.microsoft.com/office/powerpoint/2010/main" val="3539631458"/>
              </p:ext>
            </p:extLst>
          </p:nvPr>
        </p:nvGraphicFramePr>
        <p:xfrm>
          <a:off x="703258" y="1752624"/>
          <a:ext cx="6710560" cy="4145280"/>
        </p:xfrm>
        <a:graphic>
          <a:graphicData uri="http://schemas.openxmlformats.org/drawingml/2006/table">
            <a:tbl>
              <a:tblPr firstRow="1" bandRow="1">
                <a:tableStyleId>{5C22544A-7EE6-4342-B048-85BDC9FD1C3A}</a:tableStyleId>
              </a:tblPr>
              <a:tblGrid>
                <a:gridCol w="2349436">
                  <a:extLst>
                    <a:ext uri="{9D8B030D-6E8A-4147-A177-3AD203B41FA5}">
                      <a16:colId xmlns:a16="http://schemas.microsoft.com/office/drawing/2014/main" val="416378837"/>
                    </a:ext>
                  </a:extLst>
                </a:gridCol>
                <a:gridCol w="2190599">
                  <a:extLst>
                    <a:ext uri="{9D8B030D-6E8A-4147-A177-3AD203B41FA5}">
                      <a16:colId xmlns:a16="http://schemas.microsoft.com/office/drawing/2014/main" val="2242698631"/>
                    </a:ext>
                  </a:extLst>
                </a:gridCol>
                <a:gridCol w="2170525">
                  <a:extLst>
                    <a:ext uri="{9D8B030D-6E8A-4147-A177-3AD203B41FA5}">
                      <a16:colId xmlns:a16="http://schemas.microsoft.com/office/drawing/2014/main" val="1196820873"/>
                    </a:ext>
                  </a:extLst>
                </a:gridCol>
              </a:tblGrid>
              <a:tr h="248237">
                <a:tc>
                  <a:txBody>
                    <a:bodyPr/>
                    <a:lstStyle/>
                    <a:p>
                      <a:pPr algn="l"/>
                      <a:r>
                        <a:rPr lang="en-US" sz="1100" b="1" dirty="0">
                          <a:solidFill>
                            <a:schemeClr val="bg1"/>
                          </a:solidFill>
                        </a:rPr>
                        <a:t>C</a:t>
                      </a:r>
                      <a:r>
                        <a:rPr lang="en-GB" sz="1100" b="1" dirty="0" err="1">
                          <a:solidFill>
                            <a:schemeClr val="bg1"/>
                          </a:solidFill>
                        </a:rPr>
                        <a:t>ause</a:t>
                      </a:r>
                      <a:r>
                        <a:rPr lang="en-GB" sz="1100" b="1" dirty="0">
                          <a:solidFill>
                            <a:schemeClr val="bg1"/>
                          </a:solidFill>
                        </a:rPr>
                        <a:t> of death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gridSpan="2">
                  <a:txBody>
                    <a:bodyPr/>
                    <a:lstStyle/>
                    <a:p>
                      <a:pPr algn="ctr"/>
                      <a:r>
                        <a:rPr lang="en-GB" sz="1100" b="1" dirty="0">
                          <a:solidFill>
                            <a:schemeClr val="bg1"/>
                          </a:solidFill>
                        </a:rPr>
                        <a:t>Mortality rate ratios (95% CI)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hMerge="1">
                  <a:txBody>
                    <a:bodyPr/>
                    <a:lstStyle/>
                    <a:p>
                      <a:endParaRPr lang="en-GB"/>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519880414"/>
                  </a:ext>
                </a:extLst>
              </a:tr>
              <a:tr h="248237">
                <a:tc>
                  <a:txBody>
                    <a:bodyPr/>
                    <a:lstStyle/>
                    <a:p>
                      <a:endParaRPr lang="en-GB" sz="1100" b="1"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pPr algn="ctr"/>
                      <a:r>
                        <a:rPr lang="en-US" sz="1100" b="1" dirty="0">
                          <a:solidFill>
                            <a:schemeClr val="bg1"/>
                          </a:solidFill>
                        </a:rPr>
                        <a:t>Male</a:t>
                      </a:r>
                      <a:endParaRPr lang="en-GB" sz="1100" b="1"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pPr algn="ctr"/>
                      <a:r>
                        <a:rPr lang="en-US" sz="1100" b="1" i="0" dirty="0">
                          <a:solidFill>
                            <a:schemeClr val="bg1"/>
                          </a:solidFill>
                        </a:rPr>
                        <a:t>Female</a:t>
                      </a:r>
                      <a:endParaRPr lang="en-GB" sz="1100" b="1" i="0"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extLst>
                  <a:ext uri="{0D108BD9-81ED-4DB2-BD59-A6C34878D82A}">
                    <a16:rowId xmlns:a16="http://schemas.microsoft.com/office/drawing/2014/main" val="1283513590"/>
                  </a:ext>
                </a:extLst>
              </a:tr>
              <a:tr h="248237">
                <a:tc>
                  <a:txBody>
                    <a:bodyPr/>
                    <a:lstStyle/>
                    <a:p>
                      <a:r>
                        <a:rPr lang="en-GB" sz="1100" dirty="0">
                          <a:solidFill>
                            <a:schemeClr val="tx1"/>
                          </a:solidFill>
                        </a:rPr>
                        <a:t>All causes of death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GB" sz="1100" dirty="0">
                          <a:solidFill>
                            <a:schemeClr val="tx1"/>
                          </a:solidFill>
                        </a:rPr>
                        <a:t>2.96 (2.91, 3.02)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GB" sz="1100" dirty="0"/>
                        <a:t>2.32 (2.28, 2.36)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198294798"/>
                  </a:ext>
                </a:extLst>
              </a:tr>
              <a:tr h="248237">
                <a:tc>
                  <a:txBody>
                    <a:bodyPr/>
                    <a:lstStyle/>
                    <a:p>
                      <a:pPr marL="108000" lvl="0"/>
                      <a:r>
                        <a:rPr lang="en-GB" sz="1100" dirty="0">
                          <a:solidFill>
                            <a:schemeClr val="tx1"/>
                          </a:solidFill>
                        </a:rPr>
                        <a:t>External causes</a:t>
                      </a:r>
                      <a:endParaRPr lang="en-GB" sz="1100" baseline="300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100" dirty="0">
                          <a:solidFill>
                            <a:schemeClr val="tx1"/>
                          </a:solidFill>
                        </a:rPr>
                        <a:t>7.59 (7.23, 7.96)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100" dirty="0"/>
                        <a:t>6.04 (5.69, 6.40)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34570832"/>
                  </a:ext>
                </a:extLst>
              </a:tr>
              <a:tr h="248237">
                <a:tc>
                  <a:txBody>
                    <a:bodyPr/>
                    <a:lstStyle/>
                    <a:p>
                      <a:pPr marL="216000"/>
                      <a:r>
                        <a:rPr lang="en-US" sz="1100" baseline="0" dirty="0">
                          <a:solidFill>
                            <a:schemeClr val="tx1"/>
                          </a:solidFill>
                        </a:rPr>
                        <a:t>Suicide</a:t>
                      </a:r>
                      <a:endParaRPr lang="en-GB" sz="1100" baseline="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GB" sz="1100" dirty="0">
                          <a:solidFill>
                            <a:schemeClr val="tx1"/>
                          </a:solidFill>
                        </a:rPr>
                        <a:t>9.12 (8.47, 9.82)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GB" sz="1100" dirty="0"/>
                        <a:t>14.85 (13.52, 16.32)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688258964"/>
                  </a:ext>
                </a:extLst>
              </a:tr>
              <a:tr h="248237">
                <a:tc>
                  <a:txBody>
                    <a:bodyPr/>
                    <a:lstStyle/>
                    <a:p>
                      <a:pPr marL="216000"/>
                      <a:r>
                        <a:rPr lang="en-US" sz="1100" baseline="0" dirty="0">
                          <a:solidFill>
                            <a:schemeClr val="tx1"/>
                          </a:solidFill>
                        </a:rPr>
                        <a:t>Accidents</a:t>
                      </a:r>
                      <a:endParaRPr lang="en-GB" sz="1100" baseline="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100" dirty="0">
                          <a:solidFill>
                            <a:schemeClr val="tx1"/>
                          </a:solidFill>
                        </a:rPr>
                        <a:t>6.68 (6.26, 7.12)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t>4.17 (3.86, 4.51)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1503847"/>
                  </a:ext>
                </a:extLst>
              </a:tr>
              <a:tr h="248237">
                <a:tc>
                  <a:txBody>
                    <a:bodyPr/>
                    <a:lstStyle/>
                    <a:p>
                      <a:pPr marL="216000"/>
                      <a:r>
                        <a:rPr lang="en-US" sz="1100" baseline="0" dirty="0">
                          <a:solidFill>
                            <a:schemeClr val="tx1"/>
                          </a:solidFill>
                        </a:rPr>
                        <a:t>Homicide</a:t>
                      </a:r>
                      <a:endParaRPr lang="en-GB" sz="1100" baseline="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GB" sz="1100" dirty="0">
                          <a:solidFill>
                            <a:schemeClr val="tx1"/>
                          </a:solidFill>
                        </a:rPr>
                        <a:t>5.02 (3.35, 7.50)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t>3.34 (1.77, 6.29)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0326792"/>
                  </a:ext>
                </a:extLst>
              </a:tr>
              <a:tr h="248237">
                <a:tc>
                  <a:txBody>
                    <a:bodyPr/>
                    <a:lstStyle/>
                    <a:p>
                      <a:pPr marL="108000"/>
                      <a:r>
                        <a:rPr lang="en-US" sz="1100" baseline="0" dirty="0">
                          <a:solidFill>
                            <a:schemeClr val="tx1"/>
                          </a:solidFill>
                        </a:rPr>
                        <a:t>Natural causes</a:t>
                      </a:r>
                      <a:endParaRPr lang="en-GB" sz="1100" baseline="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100" dirty="0">
                          <a:solidFill>
                            <a:schemeClr val="tx1"/>
                          </a:solidFill>
                        </a:rPr>
                        <a:t>2.65 (2.59, 2.70)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100" dirty="0"/>
                        <a:t>2.19 (2.15, 2.23)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54788956"/>
                  </a:ext>
                </a:extLst>
              </a:tr>
              <a:tr h="248237">
                <a:tc>
                  <a:txBody>
                    <a:bodyPr/>
                    <a:lstStyle/>
                    <a:p>
                      <a:pPr marL="216000"/>
                      <a:r>
                        <a:rPr lang="en-US" sz="1100" baseline="0" dirty="0">
                          <a:solidFill>
                            <a:schemeClr val="tx1"/>
                          </a:solidFill>
                        </a:rPr>
                        <a:t>Infectious diseases</a:t>
                      </a:r>
                      <a:endParaRPr lang="en-GB" sz="1100" baseline="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GB" sz="1100" dirty="0">
                          <a:solidFill>
                            <a:schemeClr val="tx1"/>
                          </a:solidFill>
                        </a:rPr>
                        <a:t>4.06 (3.51, 4.71)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GB" sz="1100" dirty="0"/>
                        <a:t>2.40 (2.07, 2.78)</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422293380"/>
                  </a:ext>
                </a:extLst>
              </a:tr>
              <a:tr h="248237">
                <a:tc>
                  <a:txBody>
                    <a:bodyPr/>
                    <a:lstStyle/>
                    <a:p>
                      <a:pPr marL="216000"/>
                      <a:r>
                        <a:rPr lang="en-GB" sz="1100" baseline="0" dirty="0">
                          <a:solidFill>
                            <a:schemeClr val="tx1"/>
                          </a:solidFill>
                        </a:rPr>
                        <a:t>Neoplasms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100" dirty="0">
                          <a:solidFill>
                            <a:schemeClr val="tx1"/>
                          </a:solidFill>
                        </a:rPr>
                        <a:t>1.41 (1.34, 1·48)</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100" dirty="0"/>
                        <a:t>1.36 (1.31, 1.42)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377799"/>
                  </a:ext>
                </a:extLst>
              </a:tr>
              <a:tr h="248237">
                <a:tc>
                  <a:txBody>
                    <a:bodyPr/>
                    <a:lstStyle/>
                    <a:p>
                      <a:pPr marL="216000"/>
                      <a:r>
                        <a:rPr lang="en-GB" sz="1100" baseline="0" dirty="0">
                          <a:solidFill>
                            <a:schemeClr val="tx1"/>
                          </a:solidFill>
                        </a:rPr>
                        <a:t>Diabetes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GB" sz="1100" dirty="0">
                          <a:solidFill>
                            <a:schemeClr val="tx1"/>
                          </a:solidFill>
                        </a:rPr>
                        <a:t>3.54 (3.17, 3.94)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GB" sz="1100" dirty="0"/>
                        <a:t>2.79 (2.50, 3.10)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195949180"/>
                  </a:ext>
                </a:extLst>
              </a:tr>
              <a:tr h="248237">
                <a:tc>
                  <a:txBody>
                    <a:bodyPr/>
                    <a:lstStyle/>
                    <a:p>
                      <a:pPr marL="216000"/>
                      <a:r>
                        <a:rPr lang="en-GB" sz="1100" baseline="0" dirty="0">
                          <a:solidFill>
                            <a:schemeClr val="tx1"/>
                          </a:solidFill>
                        </a:rPr>
                        <a:t>Circulatory system diseases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100" dirty="0">
                          <a:solidFill>
                            <a:schemeClr val="tx1"/>
                          </a:solidFill>
                        </a:rPr>
                        <a:t>2.47 (2.38, 2.57)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100" dirty="0"/>
                        <a:t>2.08 (2.01, 2.14)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27830465"/>
                  </a:ext>
                </a:extLst>
              </a:tr>
              <a:tr h="248237">
                <a:tc>
                  <a:txBody>
                    <a:bodyPr/>
                    <a:lstStyle/>
                    <a:p>
                      <a:pPr marL="216000"/>
                      <a:r>
                        <a:rPr lang="en-GB" sz="1100" baseline="0" dirty="0">
                          <a:solidFill>
                            <a:schemeClr val="tx1"/>
                          </a:solidFill>
                        </a:rPr>
                        <a:t>Respiratory diseases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GB" sz="1100" dirty="0">
                          <a:solidFill>
                            <a:schemeClr val="tx1"/>
                          </a:solidFill>
                        </a:rPr>
                        <a:t>3.50 (3.30, 3.72)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GB" sz="1100" dirty="0"/>
                        <a:t>2.98 (2.84, 3.12)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766545190"/>
                  </a:ext>
                </a:extLst>
              </a:tr>
              <a:tr h="248237">
                <a:tc>
                  <a:txBody>
                    <a:bodyPr/>
                    <a:lstStyle/>
                    <a:p>
                      <a:pPr marL="216000"/>
                      <a:r>
                        <a:rPr lang="en-GB" sz="1100" baseline="0" dirty="0">
                          <a:solidFill>
                            <a:schemeClr val="tx1"/>
                          </a:solidFill>
                        </a:rPr>
                        <a:t>Digestive diseases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100" dirty="0">
                          <a:solidFill>
                            <a:schemeClr val="tx1"/>
                          </a:solidFill>
                        </a:rPr>
                        <a:t>3.60 (3.25, 3.98)</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100" dirty="0"/>
                        <a:t>2.25 (2.06, 2.45)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5668970"/>
                  </a:ext>
                </a:extLst>
              </a:tr>
              <a:tr h="248237">
                <a:tc>
                  <a:txBody>
                    <a:bodyPr/>
                    <a:lstStyle/>
                    <a:p>
                      <a:pPr marL="216000"/>
                      <a:r>
                        <a:rPr lang="en-GB" sz="1100" baseline="0" dirty="0">
                          <a:solidFill>
                            <a:schemeClr val="tx1"/>
                          </a:solidFill>
                        </a:rPr>
                        <a:t>Alcohol misuse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GB" sz="1100" dirty="0">
                          <a:solidFill>
                            <a:schemeClr val="tx1"/>
                          </a:solidFill>
                        </a:rPr>
                        <a:t>3.89 (3.62, 4.19)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GB" sz="1100" dirty="0"/>
                        <a:t>4.21 (3.78, 4.69)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605574326"/>
                  </a:ext>
                </a:extLst>
              </a:tr>
              <a:tr h="248237">
                <a:tc>
                  <a:txBody>
                    <a:bodyPr/>
                    <a:lstStyle/>
                    <a:p>
                      <a:pPr marL="216000"/>
                      <a:r>
                        <a:rPr lang="en-GB" sz="1100" baseline="0" dirty="0">
                          <a:solidFill>
                            <a:schemeClr val="tx1"/>
                          </a:solidFill>
                        </a:rPr>
                        <a:t>Other causes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100" dirty="0">
                          <a:solidFill>
                            <a:schemeClr val="tx1"/>
                          </a:solidFill>
                        </a:rPr>
                        <a:t>4.44 (4.25, 4.64)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100" dirty="0"/>
                        <a:t>3.33 (3.20, 3.46)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36234710"/>
                  </a:ext>
                </a:extLst>
              </a:tr>
            </a:tbl>
          </a:graphicData>
        </a:graphic>
      </p:graphicFrame>
    </p:spTree>
    <p:custDataLst>
      <p:tags r:id="rId1"/>
    </p:custDataLst>
    <p:extLst>
      <p:ext uri="{BB962C8B-B14F-4D97-AF65-F5344CB8AC3E}">
        <p14:creationId xmlns:p14="http://schemas.microsoft.com/office/powerpoint/2010/main" val="3974202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6380A-DD3C-D8ED-100C-1C341FB5694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241C31D-B53B-AE58-1A1A-E87065DEECC9}"/>
              </a:ext>
            </a:extLst>
          </p:cNvPr>
          <p:cNvSpPr>
            <a:spLocks noGrp="1"/>
          </p:cNvSpPr>
          <p:nvPr>
            <p:ph type="body" sz="quarter" idx="17"/>
          </p:nvPr>
        </p:nvSpPr>
        <p:spPr>
          <a:xfrm>
            <a:off x="539749" y="539750"/>
            <a:ext cx="9213851" cy="266676"/>
          </a:xfrm>
        </p:spPr>
        <p:txBody>
          <a:bodyPr/>
          <a:lstStyle/>
          <a:p>
            <a:r>
              <a:rPr lang="en-GB"/>
              <a:t>Schizophrenia – Comorbidity</a:t>
            </a:r>
          </a:p>
        </p:txBody>
      </p:sp>
      <p:sp>
        <p:nvSpPr>
          <p:cNvPr id="6" name="Title 5">
            <a:extLst>
              <a:ext uri="{FF2B5EF4-FFF2-40B4-BE49-F238E27FC236}">
                <a16:creationId xmlns:a16="http://schemas.microsoft.com/office/drawing/2014/main" id="{6F830BEA-89D0-24D6-9DBA-89C8F1A21A9B}"/>
              </a:ext>
            </a:extLst>
          </p:cNvPr>
          <p:cNvSpPr>
            <a:spLocks noGrp="1"/>
          </p:cNvSpPr>
          <p:nvPr>
            <p:ph type="title"/>
          </p:nvPr>
        </p:nvSpPr>
        <p:spPr>
          <a:xfrm>
            <a:off x="539749" y="814386"/>
            <a:ext cx="9213851" cy="332399"/>
          </a:xfrm>
        </p:spPr>
        <p:txBody>
          <a:bodyPr/>
          <a:lstStyle/>
          <a:p>
            <a:r>
              <a:rPr lang="en-US" dirty="0"/>
              <a:t>Mortality rates in schizophrenia</a:t>
            </a:r>
            <a:endParaRPr lang="en-GB" dirty="0"/>
          </a:p>
        </p:txBody>
      </p:sp>
      <p:sp>
        <p:nvSpPr>
          <p:cNvPr id="5" name="Content Placeholder 4">
            <a:extLst>
              <a:ext uri="{FF2B5EF4-FFF2-40B4-BE49-F238E27FC236}">
                <a16:creationId xmlns:a16="http://schemas.microsoft.com/office/drawing/2014/main" id="{70546CA0-1620-05AE-0C7B-C87894A987F9}"/>
              </a:ext>
            </a:extLst>
          </p:cNvPr>
          <p:cNvSpPr>
            <a:spLocks noGrp="1"/>
          </p:cNvSpPr>
          <p:nvPr>
            <p:ph idx="20"/>
          </p:nvPr>
        </p:nvSpPr>
        <p:spPr>
          <a:xfrm>
            <a:off x="539751" y="1416785"/>
            <a:ext cx="5093677" cy="4415215"/>
          </a:xfrm>
        </p:spPr>
        <p:txBody>
          <a:bodyPr/>
          <a:lstStyle/>
          <a:p>
            <a:r>
              <a:rPr lang="en-US" b="1" dirty="0"/>
              <a:t>Schizophrenia was found to be associated with markedly elevated mortality across nearly all causes of death</a:t>
            </a:r>
            <a:r>
              <a:rPr lang="en-US" dirty="0"/>
              <a:t>, with risk magnitude varying substantially by cause</a:t>
            </a:r>
          </a:p>
          <a:p>
            <a:r>
              <a:rPr lang="en-GB" dirty="0"/>
              <a:t>Highest relative risks for incident and prevalent </a:t>
            </a:r>
            <a:r>
              <a:rPr lang="en-GB" dirty="0" err="1"/>
              <a:t>schizophrenia</a:t>
            </a:r>
            <a:r>
              <a:rPr lang="en-GB" baseline="30000" dirty="0" err="1"/>
              <a:t>a</a:t>
            </a:r>
            <a:r>
              <a:rPr lang="en-GB" baseline="30000" dirty="0"/>
              <a:t> </a:t>
            </a:r>
            <a:r>
              <a:rPr lang="en-GB" dirty="0"/>
              <a:t>included </a:t>
            </a:r>
            <a:r>
              <a:rPr lang="en-GB" b="1" dirty="0"/>
              <a:t>suicide</a:t>
            </a:r>
            <a:r>
              <a:rPr lang="en-GB" dirty="0"/>
              <a:t>, </a:t>
            </a:r>
            <a:r>
              <a:rPr lang="en-GB" b="1" dirty="0"/>
              <a:t>injury/poisoning and undetermined non‑natural causes</a:t>
            </a:r>
            <a:r>
              <a:rPr lang="en-GB" dirty="0"/>
              <a:t>, and </a:t>
            </a:r>
            <a:r>
              <a:rPr lang="en-GB" b="1" dirty="0"/>
              <a:t>pneumonia</a:t>
            </a:r>
            <a:r>
              <a:rPr lang="en-GB" dirty="0"/>
              <a:t> </a:t>
            </a:r>
          </a:p>
          <a:p>
            <a:r>
              <a:rPr lang="en-US" dirty="0"/>
              <a:t>Schizophrenia was </a:t>
            </a:r>
            <a:r>
              <a:rPr lang="en-US" b="1" dirty="0"/>
              <a:t>linked to broad, multi‑system increases in natural‑cause mortality</a:t>
            </a:r>
            <a:r>
              <a:rPr lang="en-US" dirty="0"/>
              <a:t>, including </a:t>
            </a:r>
            <a:r>
              <a:rPr lang="en-GB" dirty="0"/>
              <a:t>infectious diseases, endocrine diseases, respiratory diseases (overall), urogenital diseases, diabetes mellitus, gastrointestinal diseases, neurological diseases, liver diseases, and cerebrovascular diseases</a:t>
            </a:r>
          </a:p>
        </p:txBody>
      </p:sp>
      <p:sp>
        <p:nvSpPr>
          <p:cNvPr id="2" name="Text Placeholder 1">
            <a:extLst>
              <a:ext uri="{FF2B5EF4-FFF2-40B4-BE49-F238E27FC236}">
                <a16:creationId xmlns:a16="http://schemas.microsoft.com/office/drawing/2014/main" id="{17673125-5CE2-6EEC-91F7-710AF1FD5D20}"/>
              </a:ext>
            </a:extLst>
          </p:cNvPr>
          <p:cNvSpPr>
            <a:spLocks noGrp="1"/>
          </p:cNvSpPr>
          <p:nvPr>
            <p:ph type="body" sz="quarter" idx="18"/>
          </p:nvPr>
        </p:nvSpPr>
        <p:spPr>
          <a:xfrm>
            <a:off x="539749" y="6102000"/>
            <a:ext cx="9213851" cy="619200"/>
          </a:xfrm>
        </p:spPr>
        <p:txBody>
          <a:bodyPr/>
          <a:lstStyle/>
          <a:p>
            <a:r>
              <a:rPr lang="en-US" dirty="0"/>
              <a:t>Data are from a systematic review and random‑effects meta‑analysis of 135 studies (1957–2021), including ~4.5 million people with schizophrenia and ~1.1 billion controls</a:t>
            </a:r>
          </a:p>
          <a:p>
            <a:r>
              <a:rPr lang="en-US" baseline="30000" dirty="0" err="1"/>
              <a:t>a</a:t>
            </a:r>
            <a:r>
              <a:rPr lang="en-US" dirty="0" err="1"/>
              <a:t>Prevalent</a:t>
            </a:r>
            <a:r>
              <a:rPr lang="en-US" dirty="0"/>
              <a:t> cases include all individuals living with schizophrenia within a specified timeframe, regardless of when the person was diagnosed with or developed the condition; incident cases encompass all individuals who are newly identified within the period of observation as having schizophrenia, or all new cases of schizophrenia</a:t>
            </a:r>
          </a:p>
          <a:p>
            <a:r>
              <a:rPr lang="en-US" dirty="0"/>
              <a:t>CI=confidence interval</a:t>
            </a:r>
          </a:p>
          <a:p>
            <a:r>
              <a:rPr lang="en-US" dirty="0"/>
              <a:t>Correll et al. World Psychiatry 2022;21:248–271</a:t>
            </a:r>
          </a:p>
        </p:txBody>
      </p:sp>
      <p:sp>
        <p:nvSpPr>
          <p:cNvPr id="3" name="Slide Number Placeholder 2">
            <a:extLst>
              <a:ext uri="{FF2B5EF4-FFF2-40B4-BE49-F238E27FC236}">
                <a16:creationId xmlns:a16="http://schemas.microsoft.com/office/drawing/2014/main" id="{904AD881-8689-72F0-B9DB-9DA51C5E857F}"/>
              </a:ext>
            </a:extLst>
          </p:cNvPr>
          <p:cNvSpPr>
            <a:spLocks noGrp="1"/>
          </p:cNvSpPr>
          <p:nvPr>
            <p:ph type="sldNum" sz="quarter" idx="4"/>
          </p:nvPr>
        </p:nvSpPr>
        <p:spPr>
          <a:xfrm>
            <a:off x="11326690" y="6434112"/>
            <a:ext cx="595310" cy="153888"/>
          </a:xfrm>
        </p:spPr>
        <p:txBody>
          <a:bodyPr/>
          <a:lstStyle/>
          <a:p>
            <a:fld id="{6DBC486D-4FAB-B746-8B02-8D7C842291C6}" type="slidenum">
              <a:rPr lang="en-GB" smtClean="0"/>
              <a:pPr/>
              <a:t>15</a:t>
            </a:fld>
            <a:endParaRPr lang="en-GB"/>
          </a:p>
        </p:txBody>
      </p:sp>
      <p:sp>
        <p:nvSpPr>
          <p:cNvPr id="11" name="TextBox 10">
            <a:extLst>
              <a:ext uri="{FF2B5EF4-FFF2-40B4-BE49-F238E27FC236}">
                <a16:creationId xmlns:a16="http://schemas.microsoft.com/office/drawing/2014/main" id="{9968EB6D-C6A0-3C03-D652-561F045D7C71}"/>
              </a:ext>
            </a:extLst>
          </p:cNvPr>
          <p:cNvSpPr txBox="1"/>
          <p:nvPr/>
        </p:nvSpPr>
        <p:spPr>
          <a:xfrm>
            <a:off x="6230938" y="1263600"/>
            <a:ext cx="5226937" cy="584775"/>
          </a:xfrm>
          <a:prstGeom prst="rect">
            <a:avLst/>
          </a:prstGeom>
          <a:noFill/>
        </p:spPr>
        <p:txBody>
          <a:bodyPr wrap="square" rtlCol="0">
            <a:spAutoFit/>
          </a:bodyPr>
          <a:lstStyle/>
          <a:p>
            <a:pPr algn="ctr"/>
            <a:r>
              <a:rPr lang="en-US" sz="1600" b="1" dirty="0"/>
              <a:t>Mortality risk in people with prevalent schizophrenia versus the general population</a:t>
            </a:r>
            <a:endParaRPr lang="en-GB" sz="1600" b="1" dirty="0"/>
          </a:p>
        </p:txBody>
      </p:sp>
      <p:grpSp>
        <p:nvGrpSpPr>
          <p:cNvPr id="26" name="Group 25">
            <a:extLst>
              <a:ext uri="{FF2B5EF4-FFF2-40B4-BE49-F238E27FC236}">
                <a16:creationId xmlns:a16="http://schemas.microsoft.com/office/drawing/2014/main" id="{D79C7B48-1B08-6C95-49B6-2E9D91350B1D}"/>
              </a:ext>
            </a:extLst>
          </p:cNvPr>
          <p:cNvGrpSpPr/>
          <p:nvPr/>
        </p:nvGrpSpPr>
        <p:grpSpPr>
          <a:xfrm>
            <a:off x="5777919" y="2209369"/>
            <a:ext cx="5874335" cy="3273489"/>
            <a:chOff x="6309935" y="2209369"/>
            <a:chExt cx="5342315" cy="3180170"/>
          </a:xfrm>
        </p:grpSpPr>
        <p:grpSp>
          <p:nvGrpSpPr>
            <p:cNvPr id="4" name="Group 3">
              <a:extLst>
                <a:ext uri="{FF2B5EF4-FFF2-40B4-BE49-F238E27FC236}">
                  <a16:creationId xmlns:a16="http://schemas.microsoft.com/office/drawing/2014/main" id="{910EE42B-566C-1759-D30B-FA76AF8669D3}"/>
                </a:ext>
              </a:extLst>
            </p:cNvPr>
            <p:cNvGrpSpPr/>
            <p:nvPr/>
          </p:nvGrpSpPr>
          <p:grpSpPr>
            <a:xfrm>
              <a:off x="8429009" y="2403702"/>
              <a:ext cx="3223241" cy="2985837"/>
              <a:chOff x="-4855581" y="4374464"/>
              <a:chExt cx="3983239" cy="3914556"/>
            </a:xfrm>
          </p:grpSpPr>
          <p:grpSp>
            <p:nvGrpSpPr>
              <p:cNvPr id="8" name="object 20">
                <a:extLst>
                  <a:ext uri="{FF2B5EF4-FFF2-40B4-BE49-F238E27FC236}">
                    <a16:creationId xmlns:a16="http://schemas.microsoft.com/office/drawing/2014/main" id="{C7E94F3A-213F-A496-3FC5-EACB52432733}"/>
                  </a:ext>
                </a:extLst>
              </p:cNvPr>
              <p:cNvGrpSpPr/>
              <p:nvPr/>
            </p:nvGrpSpPr>
            <p:grpSpPr>
              <a:xfrm>
                <a:off x="-4826834" y="4374464"/>
                <a:ext cx="3908337" cy="3586633"/>
                <a:chOff x="3077362" y="5030215"/>
                <a:chExt cx="3908337" cy="3586633"/>
              </a:xfrm>
            </p:grpSpPr>
            <p:pic>
              <p:nvPicPr>
                <p:cNvPr id="20" name="object 21">
                  <a:extLst>
                    <a:ext uri="{FF2B5EF4-FFF2-40B4-BE49-F238E27FC236}">
                      <a16:creationId xmlns:a16="http://schemas.microsoft.com/office/drawing/2014/main" id="{31883D1F-E1DC-9AE8-B0B3-774EA0EFC68E}"/>
                    </a:ext>
                  </a:extLst>
                </p:cNvPr>
                <p:cNvPicPr/>
                <p:nvPr/>
              </p:nvPicPr>
              <p:blipFill>
                <a:blip r:embed="rId4" cstate="print"/>
                <a:stretch>
                  <a:fillRect/>
                </a:stretch>
              </p:blipFill>
              <p:spPr>
                <a:xfrm>
                  <a:off x="3077362" y="5030215"/>
                  <a:ext cx="3908337" cy="3586633"/>
                </a:xfrm>
                <a:prstGeom prst="rect">
                  <a:avLst/>
                </a:prstGeom>
              </p:spPr>
            </p:pic>
            <p:sp>
              <p:nvSpPr>
                <p:cNvPr id="21" name="object 22">
                  <a:extLst>
                    <a:ext uri="{FF2B5EF4-FFF2-40B4-BE49-F238E27FC236}">
                      <a16:creationId xmlns:a16="http://schemas.microsoft.com/office/drawing/2014/main" id="{AF854F1B-5778-E14A-9E00-72BE04B6AAF2}"/>
                    </a:ext>
                  </a:extLst>
                </p:cNvPr>
                <p:cNvSpPr/>
                <p:nvPr/>
              </p:nvSpPr>
              <p:spPr>
                <a:xfrm>
                  <a:off x="3378028" y="5128984"/>
                  <a:ext cx="0" cy="3440429"/>
                </a:xfrm>
                <a:custGeom>
                  <a:avLst/>
                  <a:gdLst/>
                  <a:ahLst/>
                  <a:cxnLst/>
                  <a:rect l="l" t="t" r="r" b="b"/>
                  <a:pathLst>
                    <a:path h="3440429">
                      <a:moveTo>
                        <a:pt x="0" y="0"/>
                      </a:moveTo>
                      <a:lnTo>
                        <a:pt x="0" y="3440087"/>
                      </a:lnTo>
                    </a:path>
                  </a:pathLst>
                </a:custGeom>
                <a:ln w="10045">
                  <a:solidFill>
                    <a:srgbClr val="231F2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effectLst/>
                    <a:uLnTx/>
                    <a:uFillTx/>
                    <a:latin typeface="Arial"/>
                    <a:ea typeface="+mn-ea"/>
                    <a:cs typeface="+mn-cs"/>
                  </a:endParaRPr>
                </a:p>
              </p:txBody>
            </p:sp>
          </p:grpSp>
          <p:sp>
            <p:nvSpPr>
              <p:cNvPr id="9" name="object 25">
                <a:extLst>
                  <a:ext uri="{FF2B5EF4-FFF2-40B4-BE49-F238E27FC236}">
                    <a16:creationId xmlns:a16="http://schemas.microsoft.com/office/drawing/2014/main" id="{BD98B845-DE8B-11FE-67DB-0360224A92BD}"/>
                  </a:ext>
                </a:extLst>
              </p:cNvPr>
              <p:cNvSpPr txBox="1"/>
              <p:nvPr/>
            </p:nvSpPr>
            <p:spPr>
              <a:xfrm>
                <a:off x="-4855581" y="7953861"/>
                <a:ext cx="64768" cy="154352"/>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700" b="0" i="0" u="none" strike="noStrike" kern="1200" cap="none" spc="-50" normalizeH="0" baseline="0" noProof="0" dirty="0">
                    <a:ln>
                      <a:noFill/>
                    </a:ln>
                    <a:effectLst/>
                    <a:uLnTx/>
                    <a:uFillTx/>
                    <a:latin typeface="Arial"/>
                    <a:ea typeface="+mn-ea"/>
                    <a:cs typeface="Arial"/>
                  </a:rPr>
                  <a:t>0</a:t>
                </a:r>
                <a:endParaRPr kumimoji="0" lang="en-GB" sz="700" b="0" i="0" u="none" strike="noStrike" kern="1200" cap="none" spc="0" normalizeH="0" baseline="0" noProof="0" dirty="0">
                  <a:ln>
                    <a:noFill/>
                  </a:ln>
                  <a:effectLst/>
                  <a:uLnTx/>
                  <a:uFillTx/>
                  <a:latin typeface="Arial"/>
                  <a:ea typeface="+mn-ea"/>
                  <a:cs typeface="Arial"/>
                </a:endParaRPr>
              </a:p>
            </p:txBody>
          </p:sp>
          <p:sp>
            <p:nvSpPr>
              <p:cNvPr id="10" name="object 26">
                <a:extLst>
                  <a:ext uri="{FF2B5EF4-FFF2-40B4-BE49-F238E27FC236}">
                    <a16:creationId xmlns:a16="http://schemas.microsoft.com/office/drawing/2014/main" id="{D2490B1C-C130-171E-1174-05CD436001E9}"/>
                  </a:ext>
                </a:extLst>
              </p:cNvPr>
              <p:cNvSpPr txBox="1"/>
              <p:nvPr/>
            </p:nvSpPr>
            <p:spPr>
              <a:xfrm>
                <a:off x="-4558440" y="7953861"/>
                <a:ext cx="64768" cy="154352"/>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700" b="0" i="0" u="none" strike="noStrike" kern="1200" cap="none" spc="-50" normalizeH="0" baseline="0" noProof="0" dirty="0">
                    <a:ln>
                      <a:noFill/>
                    </a:ln>
                    <a:effectLst/>
                    <a:uLnTx/>
                    <a:uFillTx/>
                    <a:latin typeface="Arial"/>
                    <a:ea typeface="+mn-ea"/>
                    <a:cs typeface="Arial"/>
                  </a:rPr>
                  <a:t>1</a:t>
                </a:r>
                <a:endParaRPr kumimoji="0" lang="en-GB" sz="700" b="0" i="0" u="none" strike="noStrike" kern="1200" cap="none" spc="0" normalizeH="0" baseline="0" noProof="0" dirty="0">
                  <a:ln>
                    <a:noFill/>
                  </a:ln>
                  <a:effectLst/>
                  <a:uLnTx/>
                  <a:uFillTx/>
                  <a:latin typeface="Arial"/>
                  <a:ea typeface="+mn-ea"/>
                  <a:cs typeface="Arial"/>
                </a:endParaRPr>
              </a:p>
            </p:txBody>
          </p:sp>
          <p:sp>
            <p:nvSpPr>
              <p:cNvPr id="13" name="object 27">
                <a:extLst>
                  <a:ext uri="{FF2B5EF4-FFF2-40B4-BE49-F238E27FC236}">
                    <a16:creationId xmlns:a16="http://schemas.microsoft.com/office/drawing/2014/main" id="{21F51B62-1939-F77E-DB0C-B70AC71BB56A}"/>
                  </a:ext>
                </a:extLst>
              </p:cNvPr>
              <p:cNvSpPr txBox="1"/>
              <p:nvPr/>
            </p:nvSpPr>
            <p:spPr>
              <a:xfrm>
                <a:off x="-4826834" y="8044017"/>
                <a:ext cx="3908336" cy="245003"/>
              </a:xfrm>
              <a:prstGeom prst="rect">
                <a:avLst/>
              </a:prstGeom>
            </p:spPr>
            <p:txBody>
              <a:bodyPr vert="horz" wrap="square" lIns="0" tIns="53340" rIns="0" bIns="0" rtlCol="0" anchor="ctr">
                <a:spAutoFit/>
              </a:bodyPr>
              <a:lstStyle/>
              <a:p>
                <a:pPr marL="12700" marR="0" lvl="0" indent="0" algn="ctr" defTabSz="914400" rtl="0" eaLnBrk="1" fontAlgn="auto" latinLnBrk="0" hangingPunct="1">
                  <a:lnSpc>
                    <a:spcPct val="100000"/>
                  </a:lnSpc>
                  <a:spcBef>
                    <a:spcPts val="440"/>
                  </a:spcBef>
                  <a:spcAft>
                    <a:spcPts val="0"/>
                  </a:spcAft>
                  <a:buClrTx/>
                  <a:buSzTx/>
                  <a:buFontTx/>
                  <a:buNone/>
                  <a:tabLst/>
                  <a:defRPr/>
                </a:pPr>
                <a:r>
                  <a:rPr kumimoji="0" lang="en-GB" sz="900" b="1" i="0" u="none" strike="noStrike" kern="1200" cap="none" spc="0" normalizeH="0" baseline="0" noProof="0" dirty="0">
                    <a:ln>
                      <a:noFill/>
                    </a:ln>
                    <a:effectLst/>
                    <a:uLnTx/>
                    <a:uFillTx/>
                    <a:latin typeface="Arial"/>
                    <a:ea typeface="+mn-ea"/>
                    <a:cs typeface="Arial" panose="020B0604020202020204" pitchFamily="34" charset="0"/>
                  </a:rPr>
                  <a:t>Risk</a:t>
                </a:r>
                <a:r>
                  <a:rPr kumimoji="0" lang="en-GB" sz="900" b="1" i="0" u="none" strike="noStrike" kern="1200" cap="none" spc="-35" normalizeH="0" baseline="0" noProof="0" dirty="0">
                    <a:ln>
                      <a:noFill/>
                    </a:ln>
                    <a:effectLst/>
                    <a:uLnTx/>
                    <a:uFillTx/>
                    <a:latin typeface="Arial"/>
                    <a:ea typeface="+mn-ea"/>
                    <a:cs typeface="Arial" panose="020B0604020202020204" pitchFamily="34" charset="0"/>
                  </a:rPr>
                  <a:t> </a:t>
                </a:r>
                <a:r>
                  <a:rPr kumimoji="0" lang="en-GB" sz="900" b="1" i="0" u="none" strike="noStrike" kern="1200" cap="none" spc="0" normalizeH="0" baseline="0" noProof="0" dirty="0">
                    <a:ln>
                      <a:noFill/>
                    </a:ln>
                    <a:effectLst/>
                    <a:uLnTx/>
                    <a:uFillTx/>
                    <a:latin typeface="Arial"/>
                    <a:ea typeface="+mn-ea"/>
                    <a:cs typeface="Arial" panose="020B0604020202020204" pitchFamily="34" charset="0"/>
                  </a:rPr>
                  <a:t>ratio</a:t>
                </a:r>
                <a:r>
                  <a:rPr kumimoji="0" lang="en-GB" sz="900" b="1" i="0" u="none" strike="noStrike" kern="1200" cap="none" spc="-30" normalizeH="0" baseline="0" noProof="0" dirty="0">
                    <a:ln>
                      <a:noFill/>
                    </a:ln>
                    <a:effectLst/>
                    <a:uLnTx/>
                    <a:uFillTx/>
                    <a:latin typeface="Arial"/>
                    <a:ea typeface="+mn-ea"/>
                    <a:cs typeface="Arial" panose="020B0604020202020204" pitchFamily="34" charset="0"/>
                  </a:rPr>
                  <a:t> </a:t>
                </a:r>
                <a:r>
                  <a:rPr kumimoji="0" lang="en-GB" sz="900" b="1" i="0" u="none" strike="noStrike" kern="1200" cap="none" spc="0" normalizeH="0" baseline="0" noProof="0" dirty="0">
                    <a:ln>
                      <a:noFill/>
                    </a:ln>
                    <a:effectLst/>
                    <a:uLnTx/>
                    <a:uFillTx/>
                    <a:latin typeface="Arial"/>
                    <a:ea typeface="+mn-ea"/>
                    <a:cs typeface="Arial" panose="020B0604020202020204" pitchFamily="34" charset="0"/>
                  </a:rPr>
                  <a:t>(95%</a:t>
                </a:r>
                <a:r>
                  <a:rPr kumimoji="0" lang="en-GB" sz="900" b="1" i="0" u="none" strike="noStrike" kern="1200" cap="none" spc="-30" normalizeH="0" baseline="0" noProof="0" dirty="0">
                    <a:ln>
                      <a:noFill/>
                    </a:ln>
                    <a:effectLst/>
                    <a:uLnTx/>
                    <a:uFillTx/>
                    <a:latin typeface="Arial"/>
                    <a:ea typeface="+mn-ea"/>
                    <a:cs typeface="Arial" panose="020B0604020202020204" pitchFamily="34" charset="0"/>
                  </a:rPr>
                  <a:t> </a:t>
                </a:r>
                <a:r>
                  <a:rPr kumimoji="0" lang="en-GB" sz="900" b="1" i="0" u="none" strike="noStrike" kern="1200" cap="none" spc="-25" normalizeH="0" baseline="0" noProof="0" dirty="0">
                    <a:ln>
                      <a:noFill/>
                    </a:ln>
                    <a:effectLst/>
                    <a:uLnTx/>
                    <a:uFillTx/>
                    <a:latin typeface="Arial"/>
                    <a:ea typeface="+mn-ea"/>
                    <a:cs typeface="Arial" panose="020B0604020202020204" pitchFamily="34" charset="0"/>
                  </a:rPr>
                  <a:t>CI)</a:t>
                </a:r>
                <a:endParaRPr kumimoji="0" lang="en-GB" sz="900" b="0" i="0" u="none" strike="noStrike" kern="1200" cap="none" spc="0" normalizeH="0" baseline="0" noProof="0" dirty="0">
                  <a:ln>
                    <a:noFill/>
                  </a:ln>
                  <a:effectLst/>
                  <a:uLnTx/>
                  <a:uFillTx/>
                  <a:latin typeface="Arial"/>
                  <a:ea typeface="+mn-ea"/>
                  <a:cs typeface="Arial" panose="020B0604020202020204" pitchFamily="34" charset="0"/>
                </a:endParaRPr>
              </a:p>
            </p:txBody>
          </p:sp>
          <p:sp>
            <p:nvSpPr>
              <p:cNvPr id="14" name="object 28">
                <a:extLst>
                  <a:ext uri="{FF2B5EF4-FFF2-40B4-BE49-F238E27FC236}">
                    <a16:creationId xmlns:a16="http://schemas.microsoft.com/office/drawing/2014/main" id="{7C534AF5-CC1A-DB85-5445-5B790280A15A}"/>
                  </a:ext>
                </a:extLst>
              </p:cNvPr>
              <p:cNvSpPr txBox="1"/>
              <p:nvPr/>
            </p:nvSpPr>
            <p:spPr>
              <a:xfrm>
                <a:off x="-3361060" y="7953861"/>
                <a:ext cx="64768" cy="154352"/>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700" b="0" i="0" u="none" strike="noStrike" kern="1200" cap="none" spc="-50" normalizeH="0" baseline="0" noProof="0" dirty="0">
                    <a:ln>
                      <a:noFill/>
                    </a:ln>
                    <a:effectLst/>
                    <a:uLnTx/>
                    <a:uFillTx/>
                    <a:latin typeface="Arial"/>
                    <a:ea typeface="+mn-ea"/>
                    <a:cs typeface="Arial"/>
                  </a:rPr>
                  <a:t>5</a:t>
                </a:r>
                <a:endParaRPr kumimoji="0" lang="en-GB" sz="700" b="0" i="0" u="none" strike="noStrike" kern="1200" cap="none" spc="0" normalizeH="0" baseline="0" noProof="0" dirty="0">
                  <a:ln>
                    <a:noFill/>
                  </a:ln>
                  <a:effectLst/>
                  <a:uLnTx/>
                  <a:uFillTx/>
                  <a:latin typeface="Arial"/>
                  <a:ea typeface="+mn-ea"/>
                  <a:cs typeface="Arial"/>
                </a:endParaRPr>
              </a:p>
            </p:txBody>
          </p:sp>
          <p:sp>
            <p:nvSpPr>
              <p:cNvPr id="15" name="object 29">
                <a:extLst>
                  <a:ext uri="{FF2B5EF4-FFF2-40B4-BE49-F238E27FC236}">
                    <a16:creationId xmlns:a16="http://schemas.microsoft.com/office/drawing/2014/main" id="{269D3E41-A527-C7A5-FBA8-11EE6E29629C}"/>
                  </a:ext>
                </a:extLst>
              </p:cNvPr>
              <p:cNvSpPr txBox="1"/>
              <p:nvPr/>
            </p:nvSpPr>
            <p:spPr>
              <a:xfrm>
                <a:off x="-2755848" y="7953861"/>
                <a:ext cx="64768" cy="154352"/>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700" b="0" i="0" u="none" strike="noStrike" kern="1200" cap="none" spc="-50" normalizeH="0" baseline="0" noProof="0" dirty="0">
                    <a:ln>
                      <a:noFill/>
                    </a:ln>
                    <a:effectLst/>
                    <a:uLnTx/>
                    <a:uFillTx/>
                    <a:latin typeface="Arial"/>
                    <a:ea typeface="+mn-ea"/>
                    <a:cs typeface="Arial"/>
                  </a:rPr>
                  <a:t>7</a:t>
                </a:r>
                <a:endParaRPr kumimoji="0" lang="en-GB" sz="700" b="0" i="0" u="none" strike="noStrike" kern="1200" cap="none" spc="0" normalizeH="0" baseline="0" noProof="0" dirty="0">
                  <a:ln>
                    <a:noFill/>
                  </a:ln>
                  <a:effectLst/>
                  <a:uLnTx/>
                  <a:uFillTx/>
                  <a:latin typeface="Arial"/>
                  <a:ea typeface="+mn-ea"/>
                  <a:cs typeface="Arial"/>
                </a:endParaRPr>
              </a:p>
            </p:txBody>
          </p:sp>
          <p:sp>
            <p:nvSpPr>
              <p:cNvPr id="16" name="object 30">
                <a:extLst>
                  <a:ext uri="{FF2B5EF4-FFF2-40B4-BE49-F238E27FC236}">
                    <a16:creationId xmlns:a16="http://schemas.microsoft.com/office/drawing/2014/main" id="{361CCC41-F1B9-2F95-B13B-DF65C5054BBB}"/>
                  </a:ext>
                </a:extLst>
              </p:cNvPr>
              <p:cNvSpPr txBox="1"/>
              <p:nvPr/>
            </p:nvSpPr>
            <p:spPr>
              <a:xfrm>
                <a:off x="-2155431" y="7953861"/>
                <a:ext cx="64768" cy="154352"/>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700" b="0" i="0" u="none" strike="noStrike" kern="1200" cap="none" spc="-50" normalizeH="0" baseline="0" noProof="0" dirty="0">
                    <a:ln>
                      <a:noFill/>
                    </a:ln>
                    <a:effectLst/>
                    <a:uLnTx/>
                    <a:uFillTx/>
                    <a:latin typeface="Arial"/>
                    <a:ea typeface="+mn-ea"/>
                    <a:cs typeface="Arial"/>
                  </a:rPr>
                  <a:t>9</a:t>
                </a:r>
                <a:endParaRPr kumimoji="0" lang="en-GB" sz="700" b="0" i="0" u="none" strike="noStrike" kern="1200" cap="none" spc="0" normalizeH="0" baseline="0" noProof="0" dirty="0">
                  <a:ln>
                    <a:noFill/>
                  </a:ln>
                  <a:effectLst/>
                  <a:uLnTx/>
                  <a:uFillTx/>
                  <a:latin typeface="Arial"/>
                  <a:ea typeface="+mn-ea"/>
                  <a:cs typeface="Arial"/>
                </a:endParaRPr>
              </a:p>
            </p:txBody>
          </p:sp>
          <p:sp>
            <p:nvSpPr>
              <p:cNvPr id="17" name="object 31">
                <a:extLst>
                  <a:ext uri="{FF2B5EF4-FFF2-40B4-BE49-F238E27FC236}">
                    <a16:creationId xmlns:a16="http://schemas.microsoft.com/office/drawing/2014/main" id="{3FDEC736-EC5B-B6D7-C937-2A36998F960F}"/>
                  </a:ext>
                </a:extLst>
              </p:cNvPr>
              <p:cNvSpPr txBox="1"/>
              <p:nvPr/>
            </p:nvSpPr>
            <p:spPr>
              <a:xfrm>
                <a:off x="-1576949" y="7953861"/>
                <a:ext cx="104139" cy="291554"/>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700" b="0" i="0" u="none" strike="noStrike" kern="1200" cap="none" spc="-25" normalizeH="0" baseline="0" noProof="0" dirty="0">
                    <a:ln>
                      <a:noFill/>
                    </a:ln>
                    <a:effectLst/>
                    <a:uLnTx/>
                    <a:uFillTx/>
                    <a:latin typeface="Arial"/>
                    <a:ea typeface="+mn-ea"/>
                    <a:cs typeface="Arial"/>
                  </a:rPr>
                  <a:t>11</a:t>
                </a:r>
                <a:endParaRPr kumimoji="0" lang="en-GB" sz="700" b="0" i="0" u="none" strike="noStrike" kern="1200" cap="none" spc="0" normalizeH="0" baseline="0" noProof="0" dirty="0">
                  <a:ln>
                    <a:noFill/>
                  </a:ln>
                  <a:effectLst/>
                  <a:uLnTx/>
                  <a:uFillTx/>
                  <a:latin typeface="Arial"/>
                  <a:ea typeface="+mn-ea"/>
                  <a:cs typeface="Arial"/>
                </a:endParaRPr>
              </a:p>
            </p:txBody>
          </p:sp>
          <p:sp>
            <p:nvSpPr>
              <p:cNvPr id="18" name="object 32">
                <a:extLst>
                  <a:ext uri="{FF2B5EF4-FFF2-40B4-BE49-F238E27FC236}">
                    <a16:creationId xmlns:a16="http://schemas.microsoft.com/office/drawing/2014/main" id="{64144E2D-6816-579E-7C2F-3C34D04C702F}"/>
                  </a:ext>
                </a:extLst>
              </p:cNvPr>
              <p:cNvSpPr txBox="1"/>
              <p:nvPr/>
            </p:nvSpPr>
            <p:spPr>
              <a:xfrm>
                <a:off x="-976481" y="7953861"/>
                <a:ext cx="104139" cy="291554"/>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700" b="0" i="0" u="none" strike="noStrike" kern="1200" cap="none" spc="-25" normalizeH="0" baseline="0" noProof="0" dirty="0">
                    <a:ln>
                      <a:noFill/>
                    </a:ln>
                    <a:effectLst/>
                    <a:uLnTx/>
                    <a:uFillTx/>
                    <a:latin typeface="Arial"/>
                    <a:ea typeface="+mn-ea"/>
                    <a:cs typeface="Arial"/>
                  </a:rPr>
                  <a:t>13</a:t>
                </a:r>
                <a:endParaRPr kumimoji="0" lang="en-GB" sz="700" b="0" i="0" u="none" strike="noStrike" kern="1200" cap="none" spc="0" normalizeH="0" baseline="0" noProof="0" dirty="0">
                  <a:ln>
                    <a:noFill/>
                  </a:ln>
                  <a:effectLst/>
                  <a:uLnTx/>
                  <a:uFillTx/>
                  <a:latin typeface="Arial"/>
                  <a:ea typeface="+mn-ea"/>
                  <a:cs typeface="Arial"/>
                </a:endParaRPr>
              </a:p>
            </p:txBody>
          </p:sp>
          <p:sp>
            <p:nvSpPr>
              <p:cNvPr id="19" name="object 28">
                <a:extLst>
                  <a:ext uri="{FF2B5EF4-FFF2-40B4-BE49-F238E27FC236}">
                    <a16:creationId xmlns:a16="http://schemas.microsoft.com/office/drawing/2014/main" id="{695F9797-916D-648C-477F-92F16F1F22E4}"/>
                  </a:ext>
                </a:extLst>
              </p:cNvPr>
              <p:cNvSpPr txBox="1"/>
              <p:nvPr/>
            </p:nvSpPr>
            <p:spPr>
              <a:xfrm>
                <a:off x="-3961180" y="7953861"/>
                <a:ext cx="64768" cy="154352"/>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700" b="0" i="0" u="none" strike="noStrike" kern="1200" cap="none" spc="-50" normalizeH="0" baseline="0" noProof="0" dirty="0">
                    <a:ln>
                      <a:noFill/>
                    </a:ln>
                    <a:effectLst/>
                    <a:uLnTx/>
                    <a:uFillTx/>
                    <a:latin typeface="Arial"/>
                    <a:ea typeface="+mn-ea"/>
                    <a:cs typeface="Arial"/>
                  </a:rPr>
                  <a:t>3</a:t>
                </a:r>
                <a:endParaRPr kumimoji="0" lang="en-GB" sz="700" b="0" i="0" u="none" strike="noStrike" kern="1200" cap="none" spc="0" normalizeH="0" baseline="0" noProof="0" dirty="0">
                  <a:ln>
                    <a:noFill/>
                  </a:ln>
                  <a:effectLst/>
                  <a:uLnTx/>
                  <a:uFillTx/>
                  <a:latin typeface="Arial"/>
                  <a:ea typeface="+mn-ea"/>
                  <a:cs typeface="Arial"/>
                </a:endParaRPr>
              </a:p>
            </p:txBody>
          </p:sp>
        </p:grpSp>
        <p:sp>
          <p:nvSpPr>
            <p:cNvPr id="22" name="object 23">
              <a:extLst>
                <a:ext uri="{FF2B5EF4-FFF2-40B4-BE49-F238E27FC236}">
                  <a16:creationId xmlns:a16="http://schemas.microsoft.com/office/drawing/2014/main" id="{E0730909-D12C-4BC3-2992-D89E760D6AA1}"/>
                </a:ext>
              </a:extLst>
            </p:cNvPr>
            <p:cNvSpPr txBox="1"/>
            <p:nvPr/>
          </p:nvSpPr>
          <p:spPr>
            <a:xfrm>
              <a:off x="6309935" y="2462056"/>
              <a:ext cx="1494584" cy="2656702"/>
            </a:xfrm>
            <a:prstGeom prst="rect">
              <a:avLst/>
            </a:prstGeom>
          </p:spPr>
          <p:txBody>
            <a:bodyPr vert="horz" wrap="square" lIns="0" tIns="11430" rIns="0" bIns="0" rtlCol="0">
              <a:spAutoFit/>
            </a:bodyPr>
            <a:lstStyle/>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effectLst/>
                  <a:uLnTx/>
                  <a:uFillTx/>
                  <a:latin typeface="Arial"/>
                  <a:ea typeface="+mn-ea"/>
                  <a:cs typeface="Arial" panose="020B0604020202020204" pitchFamily="34" charset="0"/>
                </a:rPr>
                <a:t>Suicide</a:t>
              </a:r>
              <a:r>
                <a:rPr kumimoji="0" lang="en-GB" sz="800" b="0" i="0" u="none" strike="noStrike" kern="1200" cap="none" spc="20"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(n=23)</a:t>
              </a: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effectLst/>
                  <a:uLnTx/>
                  <a:uFillTx/>
                  <a:latin typeface="Arial"/>
                  <a:ea typeface="+mn-ea"/>
                  <a:cs typeface="Arial" panose="020B0604020202020204" pitchFamily="34" charset="0"/>
                </a:rPr>
                <a:t>Undetermined</a:t>
              </a:r>
              <a:r>
                <a:rPr kumimoji="0" lang="en-GB" sz="800" b="0" i="0" u="none" strike="noStrike" kern="1200" cap="none" spc="20"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0" normalizeH="0" baseline="0" noProof="0" dirty="0">
                  <a:ln>
                    <a:noFill/>
                  </a:ln>
                  <a:effectLst/>
                  <a:uLnTx/>
                  <a:uFillTx/>
                  <a:latin typeface="Arial"/>
                  <a:ea typeface="+mn-ea"/>
                  <a:cs typeface="Arial" panose="020B0604020202020204" pitchFamily="34" charset="0"/>
                </a:rPr>
                <a:t>non-natural</a:t>
              </a:r>
              <a:r>
                <a:rPr kumimoji="0" lang="en-GB" sz="800" b="0" i="0" u="none" strike="noStrike" kern="1200" cap="none" spc="20"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20" normalizeH="0" baseline="0" noProof="0" dirty="0">
                  <a:ln>
                    <a:noFill/>
                  </a:ln>
                  <a:effectLst/>
                  <a:uLnTx/>
                  <a:uFillTx/>
                  <a:latin typeface="Arial"/>
                  <a:ea typeface="+mn-ea"/>
                  <a:cs typeface="Arial" panose="020B0604020202020204" pitchFamily="34" charset="0"/>
                </a:rPr>
                <a:t>(n=9)</a:t>
              </a:r>
              <a:endParaRPr kumimoji="0" lang="en-GB" sz="800" b="0" i="0" u="none" strike="noStrike" kern="1200" cap="none" spc="500" normalizeH="0" baseline="0" noProof="0" dirty="0">
                <a:ln>
                  <a:noFill/>
                </a:ln>
                <a:effectLst/>
                <a:uLnTx/>
                <a:uFillTx/>
                <a:latin typeface="Arial"/>
                <a:ea typeface="+mn-ea"/>
                <a:cs typeface="Arial" panose="020B0604020202020204" pitchFamily="34" charset="0"/>
              </a:endParaRP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effectLst/>
                  <a:uLnTx/>
                  <a:uFillTx/>
                  <a:latin typeface="Arial"/>
                  <a:ea typeface="+mn-ea"/>
                  <a:cs typeface="Arial" panose="020B0604020202020204" pitchFamily="34" charset="0"/>
                </a:rPr>
                <a:t>Infectious-pneumonia </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(n=2)</a:t>
              </a:r>
              <a:endParaRPr kumimoji="0" lang="en-GB" sz="800" b="0" i="0" u="none" strike="noStrike" kern="1200" cap="none" spc="500" normalizeH="0" baseline="0" noProof="0" dirty="0">
                <a:ln>
                  <a:noFill/>
                </a:ln>
                <a:effectLst/>
                <a:uLnTx/>
                <a:uFillTx/>
                <a:latin typeface="Arial"/>
                <a:ea typeface="+mn-ea"/>
                <a:cs typeface="Arial" panose="020B0604020202020204" pitchFamily="34" charset="0"/>
              </a:endParaRP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effectLst/>
                  <a:uLnTx/>
                  <a:uFillTx/>
                  <a:latin typeface="Arial"/>
                  <a:ea typeface="+mn-ea"/>
                  <a:cs typeface="Arial" panose="020B0604020202020204" pitchFamily="34" charset="0"/>
                </a:rPr>
                <a:t>Skin/subcutaneous</a:t>
              </a:r>
              <a:r>
                <a:rPr kumimoji="0" lang="en-GB" sz="800" b="0" i="0" u="none" strike="noStrike" kern="1200" cap="none" spc="50"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20" normalizeH="0" baseline="0" noProof="0" dirty="0">
                  <a:ln>
                    <a:noFill/>
                  </a:ln>
                  <a:effectLst/>
                  <a:uLnTx/>
                  <a:uFillTx/>
                  <a:latin typeface="Arial"/>
                  <a:ea typeface="+mn-ea"/>
                  <a:cs typeface="Arial" panose="020B0604020202020204" pitchFamily="34" charset="0"/>
                </a:rPr>
                <a:t>(n=2)</a:t>
              </a:r>
              <a:endParaRPr kumimoji="0" lang="en-GB" sz="800" b="0" i="0" u="none" strike="noStrike" kern="1200" cap="none" spc="500" normalizeH="0" baseline="0" noProof="0" dirty="0">
                <a:ln>
                  <a:noFill/>
                </a:ln>
                <a:effectLst/>
                <a:uLnTx/>
                <a:uFillTx/>
                <a:latin typeface="Arial"/>
                <a:ea typeface="+mn-ea"/>
                <a:cs typeface="Arial" panose="020B0604020202020204" pitchFamily="34" charset="0"/>
              </a:endParaRP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effectLst/>
                  <a:uLnTx/>
                  <a:uFillTx/>
                  <a:latin typeface="Arial"/>
                  <a:ea typeface="+mn-ea"/>
                  <a:cs typeface="Arial" panose="020B0604020202020204" pitchFamily="34" charset="0"/>
                </a:rPr>
                <a:t>Musculoskeletal/connective </a:t>
              </a:r>
              <a:r>
                <a:rPr kumimoji="0" lang="en-GB" sz="800" b="0" i="0" u="none" strike="noStrike" kern="1200" cap="none" spc="-20" normalizeH="0" baseline="0" noProof="0" dirty="0">
                  <a:ln>
                    <a:noFill/>
                  </a:ln>
                  <a:effectLst/>
                  <a:uLnTx/>
                  <a:uFillTx/>
                  <a:latin typeface="Arial"/>
                  <a:ea typeface="+mn-ea"/>
                  <a:cs typeface="Arial" panose="020B0604020202020204" pitchFamily="34" charset="0"/>
                </a:rPr>
                <a:t>(n=2)</a:t>
              </a:r>
              <a:endParaRPr kumimoji="0" lang="en-GB" sz="800" b="0" i="0" u="none" strike="noStrike" kern="1200" cap="none" spc="500" normalizeH="0" baseline="0" noProof="0" dirty="0">
                <a:ln>
                  <a:noFill/>
                </a:ln>
                <a:effectLst/>
                <a:uLnTx/>
                <a:uFillTx/>
                <a:latin typeface="Arial"/>
                <a:ea typeface="+mn-ea"/>
                <a:cs typeface="Arial" panose="020B0604020202020204" pitchFamily="34" charset="0"/>
              </a:endParaRP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10" normalizeH="0" baseline="0" noProof="0" dirty="0">
                  <a:ln>
                    <a:noFill/>
                  </a:ln>
                  <a:effectLst/>
                  <a:uLnTx/>
                  <a:uFillTx/>
                  <a:latin typeface="Arial"/>
                  <a:ea typeface="+mn-ea"/>
                  <a:cs typeface="Arial" panose="020B0604020202020204" pitchFamily="34" charset="0"/>
                </a:rPr>
                <a:t>Infectious, </a:t>
              </a:r>
              <a:r>
                <a:rPr kumimoji="0" lang="en-GB" sz="800" b="0" i="0" u="none" strike="noStrike" kern="1200" cap="none" spc="0" normalizeH="0" baseline="0" noProof="0" dirty="0">
                  <a:ln>
                    <a:noFill/>
                  </a:ln>
                  <a:effectLst/>
                  <a:uLnTx/>
                  <a:uFillTx/>
                  <a:latin typeface="Arial"/>
                  <a:ea typeface="+mn-ea"/>
                  <a:cs typeface="Arial" panose="020B0604020202020204" pitchFamily="34" charset="0"/>
                </a:rPr>
                <a:t>any</a:t>
              </a:r>
              <a:r>
                <a:rPr kumimoji="0" lang="en-GB" sz="800" b="0" i="0" u="none" strike="noStrike" kern="1200" cap="none" spc="45"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(n=8)</a:t>
              </a: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effectLst/>
                  <a:uLnTx/>
                  <a:uFillTx/>
                  <a:latin typeface="Arial"/>
                  <a:ea typeface="+mn-ea"/>
                  <a:cs typeface="Arial" panose="020B0604020202020204" pitchFamily="34" charset="0"/>
                </a:rPr>
                <a:t>Respiratory, any</a:t>
              </a:r>
              <a:r>
                <a:rPr kumimoji="0" lang="en-GB" sz="800" b="0" i="0" u="none" strike="noStrike" kern="1200" cap="none" spc="45"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(n=11)</a:t>
              </a:r>
              <a:r>
                <a:rPr kumimoji="0" lang="en-GB" sz="800" b="0" i="0" u="none" strike="noStrike" kern="1200" cap="none" spc="500" normalizeH="0" baseline="0" noProof="0" dirty="0">
                  <a:ln>
                    <a:noFill/>
                  </a:ln>
                  <a:effectLst/>
                  <a:uLnTx/>
                  <a:uFillTx/>
                  <a:latin typeface="Arial"/>
                  <a:ea typeface="+mn-ea"/>
                  <a:cs typeface="Arial" panose="020B0604020202020204" pitchFamily="34" charset="0"/>
                </a:rPr>
                <a:t> </a:t>
              </a: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10" normalizeH="0" baseline="0" noProof="0" dirty="0">
                  <a:ln>
                    <a:noFill/>
                  </a:ln>
                  <a:effectLst/>
                  <a:uLnTx/>
                  <a:uFillTx/>
                  <a:latin typeface="Arial"/>
                  <a:ea typeface="+mn-ea"/>
                  <a:cs typeface="Arial" panose="020B0604020202020204" pitchFamily="34" charset="0"/>
                </a:rPr>
                <a:t>Urogenital, </a:t>
              </a:r>
              <a:r>
                <a:rPr kumimoji="0" lang="en-GB" sz="800" b="0" i="0" u="none" strike="noStrike" kern="1200" cap="none" spc="0" normalizeH="0" baseline="0" noProof="0" dirty="0">
                  <a:ln>
                    <a:noFill/>
                  </a:ln>
                  <a:effectLst/>
                  <a:uLnTx/>
                  <a:uFillTx/>
                  <a:latin typeface="Arial"/>
                  <a:ea typeface="+mn-ea"/>
                  <a:cs typeface="Arial" panose="020B0604020202020204" pitchFamily="34" charset="0"/>
                </a:rPr>
                <a:t>any</a:t>
              </a:r>
              <a:r>
                <a:rPr kumimoji="0" lang="en-GB" sz="800" b="0" i="0" u="none" strike="noStrike" kern="1200" cap="none" spc="85"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(n=7)</a:t>
              </a:r>
              <a:r>
                <a:rPr kumimoji="0" lang="en-GB" sz="800" b="0" i="0" u="none" strike="noStrike" kern="1200" cap="none" spc="500" normalizeH="0" baseline="0" noProof="0" dirty="0">
                  <a:ln>
                    <a:noFill/>
                  </a:ln>
                  <a:effectLst/>
                  <a:uLnTx/>
                  <a:uFillTx/>
                  <a:latin typeface="Arial"/>
                  <a:ea typeface="+mn-ea"/>
                  <a:cs typeface="Arial" panose="020B0604020202020204" pitchFamily="34" charset="0"/>
                </a:rPr>
                <a:t> </a:t>
              </a: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effectLst/>
                  <a:uLnTx/>
                  <a:uFillTx/>
                  <a:latin typeface="Arial"/>
                  <a:ea typeface="+mn-ea"/>
                  <a:cs typeface="Arial" panose="020B0604020202020204" pitchFamily="34" charset="0"/>
                </a:rPr>
                <a:t>Endocrine</a:t>
              </a:r>
              <a:r>
                <a:rPr kumimoji="0" lang="en-GB" sz="800" b="0" i="0" u="none" strike="noStrike" kern="1200" cap="none" spc="25"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(n=6)</a:t>
              </a: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effectLst/>
                  <a:uLnTx/>
                  <a:uFillTx/>
                  <a:latin typeface="Arial"/>
                  <a:ea typeface="+mn-ea"/>
                  <a:cs typeface="Arial" panose="020B0604020202020204" pitchFamily="34" charset="0"/>
                </a:rPr>
                <a:t>Injury-accidents </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(n=4)</a:t>
              </a: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effectLst/>
                  <a:uLnTx/>
                  <a:uFillTx/>
                  <a:latin typeface="Arial"/>
                  <a:ea typeface="+mn-ea"/>
                  <a:cs typeface="Arial" panose="020B0604020202020204" pitchFamily="34" charset="0"/>
                </a:rPr>
                <a:t>Injury-any</a:t>
              </a:r>
              <a:r>
                <a:rPr kumimoji="0" lang="en-GB" sz="800" b="0" i="0" u="none" strike="noStrike" kern="1200" cap="none" spc="15"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(n=5)</a:t>
              </a:r>
              <a:r>
                <a:rPr kumimoji="0" lang="en-GB" sz="800" b="0" i="0" u="none" strike="noStrike" kern="1200" cap="none" spc="500" normalizeH="0" baseline="0" noProof="0" dirty="0">
                  <a:ln>
                    <a:noFill/>
                  </a:ln>
                  <a:effectLst/>
                  <a:uLnTx/>
                  <a:uFillTx/>
                  <a:latin typeface="Arial"/>
                  <a:ea typeface="+mn-ea"/>
                  <a:cs typeface="Arial" panose="020B0604020202020204" pitchFamily="34" charset="0"/>
                </a:rPr>
                <a:t> </a:t>
              </a: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effectLst/>
                  <a:uLnTx/>
                  <a:uFillTx/>
                  <a:latin typeface="Arial"/>
                  <a:ea typeface="+mn-ea"/>
                  <a:cs typeface="Arial" panose="020B0604020202020204" pitchFamily="34" charset="0"/>
                </a:rPr>
                <a:t>Gastrointestinal </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(n=8)</a:t>
              </a:r>
              <a:r>
                <a:rPr kumimoji="0" lang="en-GB" sz="800" b="0" i="0" u="none" strike="noStrike" kern="1200" cap="none" spc="500" normalizeH="0" baseline="0" noProof="0" dirty="0">
                  <a:ln>
                    <a:noFill/>
                  </a:ln>
                  <a:effectLst/>
                  <a:uLnTx/>
                  <a:uFillTx/>
                  <a:latin typeface="Arial"/>
                  <a:ea typeface="+mn-ea"/>
                  <a:cs typeface="Arial" panose="020B0604020202020204" pitchFamily="34" charset="0"/>
                </a:rPr>
                <a:t> </a:t>
              </a: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effectLst/>
                  <a:uLnTx/>
                  <a:uFillTx/>
                  <a:latin typeface="Arial"/>
                  <a:ea typeface="+mn-ea"/>
                  <a:cs typeface="Arial" panose="020B0604020202020204" pitchFamily="34" charset="0"/>
                </a:rPr>
                <a:t>Diabetes</a:t>
              </a:r>
              <a:r>
                <a:rPr kumimoji="0" lang="en-GB" sz="800" b="0" i="0" u="none" strike="noStrike" kern="1200" cap="none" spc="20"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(n=4)</a:t>
              </a: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effectLst/>
                  <a:uLnTx/>
                  <a:uFillTx/>
                  <a:latin typeface="Arial"/>
                  <a:ea typeface="+mn-ea"/>
                  <a:cs typeface="Arial" panose="020B0604020202020204" pitchFamily="34" charset="0"/>
                </a:rPr>
                <a:t>All-cause</a:t>
              </a:r>
              <a:r>
                <a:rPr kumimoji="0" lang="en-GB" sz="800" b="0" i="0" u="none" strike="noStrike" kern="1200" cap="none" spc="25"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(n=50)</a:t>
              </a: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effectLst/>
                  <a:uLnTx/>
                  <a:uFillTx/>
                  <a:latin typeface="Arial"/>
                  <a:ea typeface="+mn-ea"/>
                  <a:cs typeface="Arial" panose="020B0604020202020204" pitchFamily="34" charset="0"/>
                </a:rPr>
                <a:t>Natural</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0" normalizeH="0" baseline="0" noProof="0" dirty="0">
                  <a:ln>
                    <a:noFill/>
                  </a:ln>
                  <a:effectLst/>
                  <a:uLnTx/>
                  <a:uFillTx/>
                  <a:latin typeface="Arial"/>
                  <a:ea typeface="+mn-ea"/>
                  <a:cs typeface="Arial" panose="020B0604020202020204" pitchFamily="34" charset="0"/>
                </a:rPr>
                <a:t>(study-defined)</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(n=16)</a:t>
              </a: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effectLst/>
                  <a:uLnTx/>
                  <a:uFillTx/>
                  <a:latin typeface="Arial"/>
                  <a:ea typeface="+mn-ea"/>
                  <a:cs typeface="Arial" panose="020B0604020202020204" pitchFamily="34" charset="0"/>
                </a:rPr>
                <a:t>Other</a:t>
              </a:r>
              <a:r>
                <a:rPr kumimoji="0" lang="en-GB" sz="800" b="0" i="0" u="none" strike="noStrike" kern="1200" cap="none" spc="5"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0" normalizeH="0" baseline="0" noProof="0" dirty="0">
                  <a:ln>
                    <a:noFill/>
                  </a:ln>
                  <a:effectLst/>
                  <a:uLnTx/>
                  <a:uFillTx/>
                  <a:latin typeface="Arial"/>
                  <a:ea typeface="+mn-ea"/>
                  <a:cs typeface="Arial" panose="020B0604020202020204" pitchFamily="34" charset="0"/>
                </a:rPr>
                <a:t>not</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0" normalizeH="0" baseline="0" noProof="0" dirty="0">
                  <a:ln>
                    <a:noFill/>
                  </a:ln>
                  <a:effectLst/>
                  <a:uLnTx/>
                  <a:uFillTx/>
                  <a:latin typeface="Arial"/>
                  <a:ea typeface="+mn-ea"/>
                  <a:cs typeface="Arial" panose="020B0604020202020204" pitchFamily="34" charset="0"/>
                </a:rPr>
                <a:t>specified</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(n=4)</a:t>
              </a: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effectLst/>
                  <a:uLnTx/>
                  <a:uFillTx/>
                  <a:latin typeface="Arial"/>
                  <a:ea typeface="+mn-ea"/>
                  <a:cs typeface="Arial" panose="020B0604020202020204" pitchFamily="34" charset="0"/>
                </a:rPr>
                <a:t>Nervous-any</a:t>
              </a:r>
              <a:r>
                <a:rPr kumimoji="0" lang="en-GB" sz="800" b="0" i="0" u="none" strike="noStrike" kern="1200" cap="none" spc="35"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(n=4)</a:t>
              </a: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effectLst/>
                  <a:uLnTx/>
                  <a:uFillTx/>
                  <a:latin typeface="Arial"/>
                  <a:ea typeface="+mn-ea"/>
                  <a:cs typeface="Arial" panose="020B0604020202020204" pitchFamily="34" charset="0"/>
                </a:rPr>
                <a:t>Natural</a:t>
              </a:r>
              <a:r>
                <a:rPr kumimoji="0" lang="en-GB" sz="800" b="0" i="0" u="none" strike="noStrike" kern="1200" cap="none" spc="20"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(n=38)</a:t>
              </a:r>
              <a:r>
                <a:rPr kumimoji="0" lang="en-GB" sz="800" b="0" i="0" u="none" strike="noStrike" kern="1200" cap="none" spc="500" normalizeH="0" baseline="0" noProof="0" dirty="0">
                  <a:ln>
                    <a:noFill/>
                  </a:ln>
                  <a:effectLst/>
                  <a:uLnTx/>
                  <a:uFillTx/>
                  <a:latin typeface="Arial"/>
                  <a:ea typeface="+mn-ea"/>
                  <a:cs typeface="Arial" panose="020B0604020202020204" pitchFamily="34" charset="0"/>
                </a:rPr>
                <a:t> </a:t>
              </a: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effectLst/>
                  <a:uLnTx/>
                  <a:uFillTx/>
                  <a:latin typeface="Arial"/>
                  <a:ea typeface="+mn-ea"/>
                  <a:cs typeface="Arial" panose="020B0604020202020204" pitchFamily="34" charset="0"/>
                </a:rPr>
                <a:t>Cardiovascular</a:t>
              </a:r>
              <a:r>
                <a:rPr kumimoji="0" lang="en-GB" sz="800" b="0" i="0" u="none" strike="noStrike" kern="1200" cap="none" spc="40"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(n=14)</a:t>
              </a: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effectLst/>
                  <a:uLnTx/>
                  <a:uFillTx/>
                  <a:latin typeface="Arial"/>
                  <a:ea typeface="+mn-ea"/>
                  <a:cs typeface="Arial" panose="020B0604020202020204" pitchFamily="34" charset="0"/>
                </a:rPr>
                <a:t>Cardio-cerebrovascular</a:t>
              </a:r>
              <a:r>
                <a:rPr kumimoji="0" lang="en-GB" sz="800" b="0" i="0" u="none" strike="noStrike" kern="1200" cap="none" spc="65"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(n=24)</a:t>
              </a: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effectLst/>
                  <a:uLnTx/>
                  <a:uFillTx/>
                  <a:latin typeface="Arial"/>
                  <a:ea typeface="+mn-ea"/>
                  <a:cs typeface="Arial" panose="020B0604020202020204" pitchFamily="34" charset="0"/>
                </a:rPr>
                <a:t>Cerebrovascular</a:t>
              </a:r>
              <a:r>
                <a:rPr kumimoji="0" lang="en-GB" sz="800" b="0" i="0" u="none" strike="noStrike" kern="1200" cap="none" spc="45"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(n=8)</a:t>
              </a:r>
            </a:p>
            <a:p>
              <a:pPr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10" normalizeH="0" baseline="0" noProof="0" dirty="0">
                  <a:ln>
                    <a:noFill/>
                  </a:ln>
                  <a:effectLst/>
                  <a:uLnTx/>
                  <a:uFillTx/>
                  <a:latin typeface="Arial"/>
                  <a:ea typeface="+mn-ea"/>
                  <a:cs typeface="Arial" panose="020B0604020202020204" pitchFamily="34" charset="0"/>
                </a:rPr>
                <a:t>Cancer, </a:t>
              </a:r>
              <a:r>
                <a:rPr kumimoji="0" lang="en-GB" sz="800" b="0" i="0" u="none" strike="noStrike" kern="1200" cap="none" spc="0" normalizeH="0" baseline="0" noProof="0" dirty="0">
                  <a:ln>
                    <a:noFill/>
                  </a:ln>
                  <a:effectLst/>
                  <a:uLnTx/>
                  <a:uFillTx/>
                  <a:latin typeface="Arial"/>
                  <a:ea typeface="+mn-ea"/>
                  <a:cs typeface="Arial" panose="020B0604020202020204" pitchFamily="34" charset="0"/>
                </a:rPr>
                <a:t>any</a:t>
              </a:r>
              <a:r>
                <a:rPr kumimoji="0" lang="en-GB" sz="800" b="0" i="0" u="none" strike="noStrike" kern="1200" cap="none" spc="55" normalizeH="0" baseline="0" noProof="0" dirty="0">
                  <a:ln>
                    <a:noFill/>
                  </a:ln>
                  <a:effectLst/>
                  <a:uLnTx/>
                  <a:uFillTx/>
                  <a:latin typeface="Arial"/>
                  <a:ea typeface="+mn-ea"/>
                  <a:cs typeface="Arial" panose="020B0604020202020204" pitchFamily="34" charset="0"/>
                </a:rPr>
                <a:t> </a:t>
              </a:r>
              <a:r>
                <a:rPr kumimoji="0" lang="en-GB" sz="800" b="0" i="0" u="none" strike="noStrike" kern="1200" cap="none" spc="-10" normalizeH="0" baseline="0" noProof="0" dirty="0">
                  <a:ln>
                    <a:noFill/>
                  </a:ln>
                  <a:effectLst/>
                  <a:uLnTx/>
                  <a:uFillTx/>
                  <a:latin typeface="Arial"/>
                  <a:ea typeface="+mn-ea"/>
                  <a:cs typeface="Arial" panose="020B0604020202020204" pitchFamily="34" charset="0"/>
                </a:rPr>
                <a:t>(n=20)</a:t>
              </a:r>
              <a:endParaRPr kumimoji="0" lang="en-GB" sz="800" b="0" i="0" u="none" strike="noStrike" kern="1200" cap="none" spc="0" normalizeH="0" baseline="0" noProof="0" dirty="0">
                <a:ln>
                  <a:noFill/>
                </a:ln>
                <a:effectLst/>
                <a:uLnTx/>
                <a:uFillTx/>
                <a:latin typeface="Arial"/>
                <a:ea typeface="+mn-ea"/>
                <a:cs typeface="Arial" panose="020B0604020202020204" pitchFamily="34" charset="0"/>
              </a:endParaRPr>
            </a:p>
          </p:txBody>
        </p:sp>
        <p:sp>
          <p:nvSpPr>
            <p:cNvPr id="23" name="object 24">
              <a:extLst>
                <a:ext uri="{FF2B5EF4-FFF2-40B4-BE49-F238E27FC236}">
                  <a16:creationId xmlns:a16="http://schemas.microsoft.com/office/drawing/2014/main" id="{A7949D7B-5F25-6A1E-A6DA-F0BAAE984EEB}"/>
                </a:ext>
              </a:extLst>
            </p:cNvPr>
            <p:cNvSpPr txBox="1"/>
            <p:nvPr/>
          </p:nvSpPr>
          <p:spPr>
            <a:xfrm>
              <a:off x="7735196" y="2462056"/>
              <a:ext cx="881380" cy="2656702"/>
            </a:xfrm>
            <a:prstGeom prst="rect">
              <a:avLst/>
            </a:prstGeom>
          </p:spPr>
          <p:txBody>
            <a:bodyPr vert="horz" wrap="square" lIns="0" tIns="11430" rIns="0" bIns="0" rtlCol="0">
              <a:spAutoFit/>
            </a:bodyPr>
            <a:lstStyle>
              <a:defPPr>
                <a:defRPr lang="en-US"/>
              </a:defPPr>
              <a:lvl1pPr marL="12700">
                <a:lnSpc>
                  <a:spcPct val="145000"/>
                </a:lnSpc>
                <a:spcBef>
                  <a:spcPts val="770"/>
                </a:spcBef>
                <a:defRPr sz="700">
                  <a:solidFill>
                    <a:srgbClr val="231F20"/>
                  </a:solidFill>
                  <a:latin typeface="+mj-lt"/>
                  <a:cs typeface="Arial" panose="020B0604020202020204" pitchFamily="34" charset="0"/>
                </a:defRPr>
              </a:lvl1pPr>
            </a:lstStyle>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9.28 (7.31, 11.78)</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8.42 (5.60, 12.70)</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7.67 (4.48, 13.10)</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5.79 (1.40, 23.90)</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4.83 (1.60, 14.60)</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4.34 (2.23, 8.47)</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3.86 (2.96, 5.03)</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3.75 (2.18, 6.45)</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3.52 (1.22, 10.18)</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3.31 (1.39, 7.87)</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3.26 (1.70, 6.23)</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3.06 (2.05, 4.58)</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2.88 (1.86, 4.46)</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2.86 (2.62, 3.12)</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2.58 (2.25, 2.96)</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2.49 (1.53, 4.02)</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2.43 (2.24, 2.64)</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2.15 (1.96, 2.37)</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2.06 (1.68, 2.52)</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1.98 (1.73, 2.28)</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1.58 (1.06, 2.36)</a:t>
              </a:r>
            </a:p>
            <a:p>
              <a:pPr marL="0" marR="0" lvl="0" indent="0" algn="l" defTabSz="914400" rtl="0" eaLnBrk="1" fontAlgn="auto" latinLnBrk="0" hangingPunct="1">
                <a:lnSpc>
                  <a:spcPts val="100"/>
                </a:lnSpc>
                <a:spcBef>
                  <a:spcPts val="0"/>
                </a:spcBef>
                <a:spcAft>
                  <a:spcPts val="85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Arial"/>
                  <a:ea typeface="+mn-ea"/>
                  <a:cs typeface="Arial" panose="020B0604020202020204" pitchFamily="34" charset="0"/>
                </a:rPr>
                <a:t>1.33 (1.16, 1.52)</a:t>
              </a:r>
            </a:p>
          </p:txBody>
        </p:sp>
        <p:sp>
          <p:nvSpPr>
            <p:cNvPr id="24" name="TextBox 23">
              <a:extLst>
                <a:ext uri="{FF2B5EF4-FFF2-40B4-BE49-F238E27FC236}">
                  <a16:creationId xmlns:a16="http://schemas.microsoft.com/office/drawing/2014/main" id="{F79AD239-C0B3-D256-AF7A-27DFF0CBDAB6}"/>
                </a:ext>
              </a:extLst>
            </p:cNvPr>
            <p:cNvSpPr txBox="1"/>
            <p:nvPr/>
          </p:nvSpPr>
          <p:spPr>
            <a:xfrm>
              <a:off x="7501343" y="2209369"/>
              <a:ext cx="1349082" cy="209302"/>
            </a:xfrm>
            <a:prstGeom prst="rect">
              <a:avLst/>
            </a:prstGeom>
            <a:noFill/>
          </p:spPr>
          <p:txBody>
            <a:bodyPr wrap="square" lIns="0">
              <a:spAutoFit/>
            </a:bodyPr>
            <a:lstStyle>
              <a:defPPr>
                <a:defRPr lang="en-US"/>
              </a:defPPr>
              <a:lvl1pPr>
                <a:lnSpc>
                  <a:spcPct val="100000"/>
                </a:lnSpc>
                <a:spcBef>
                  <a:spcPts val="95"/>
                </a:spcBef>
                <a:defRPr sz="800" b="1" spc="-10">
                  <a:solidFill>
                    <a:srgbClr val="231F20"/>
                  </a:solidFill>
                  <a:latin typeface="+mj-lt"/>
                  <a:cs typeface="Arial" panose="020B0604020202020204" pitchFamily="34" charset="0"/>
                </a:defRPr>
              </a:lvl1pPr>
            </a:lstStyle>
            <a:p>
              <a:pPr marL="0" marR="0" lvl="0" indent="0" algn="ctr" defTabSz="914400" rtl="0" eaLnBrk="1" fontAlgn="auto" latinLnBrk="0" hangingPunct="1">
                <a:lnSpc>
                  <a:spcPct val="100000"/>
                </a:lnSpc>
                <a:spcBef>
                  <a:spcPts val="95"/>
                </a:spcBef>
                <a:spcAft>
                  <a:spcPts val="0"/>
                </a:spcAft>
                <a:buClrTx/>
                <a:buSzTx/>
                <a:buFontTx/>
                <a:buNone/>
                <a:tabLst/>
                <a:defRPr/>
              </a:pPr>
              <a:r>
                <a:rPr kumimoji="0" lang="en-GB" b="1" i="0" u="none" strike="noStrike" kern="1200" cap="none" spc="-10" normalizeH="0" baseline="0" noProof="0" dirty="0">
                  <a:ln>
                    <a:noFill/>
                  </a:ln>
                  <a:solidFill>
                    <a:schemeClr val="tx1"/>
                  </a:solidFill>
                  <a:effectLst/>
                  <a:uLnTx/>
                  <a:uFillTx/>
                  <a:latin typeface="Arial"/>
                  <a:ea typeface="+mn-ea"/>
                  <a:cs typeface="Arial" panose="020B0604020202020204" pitchFamily="34" charset="0"/>
                </a:rPr>
                <a:t>Risk ratio (95% CI)</a:t>
              </a:r>
            </a:p>
          </p:txBody>
        </p:sp>
        <p:sp>
          <p:nvSpPr>
            <p:cNvPr id="25" name="TextBox 24">
              <a:extLst>
                <a:ext uri="{FF2B5EF4-FFF2-40B4-BE49-F238E27FC236}">
                  <a16:creationId xmlns:a16="http://schemas.microsoft.com/office/drawing/2014/main" id="{EE4AB2B9-B9F2-8B37-F8A2-091276405E7F}"/>
                </a:ext>
              </a:extLst>
            </p:cNvPr>
            <p:cNvSpPr txBox="1"/>
            <p:nvPr/>
          </p:nvSpPr>
          <p:spPr>
            <a:xfrm>
              <a:off x="6309935" y="2209369"/>
              <a:ext cx="1143001" cy="209302"/>
            </a:xfrm>
            <a:prstGeom prst="rect">
              <a:avLst/>
            </a:prstGeom>
            <a:noFill/>
          </p:spPr>
          <p:txBody>
            <a:bodyPr wrap="square" lIns="0">
              <a:spAutoFit/>
            </a:bodyPr>
            <a:lstStyle/>
            <a:p>
              <a:pPr marL="0" marR="0" lvl="0" indent="0" algn="l" defTabSz="914400" rtl="0" eaLnBrk="1" fontAlgn="auto" latinLnBrk="0" hangingPunct="1">
                <a:lnSpc>
                  <a:spcPct val="100000"/>
                </a:lnSpc>
                <a:spcBef>
                  <a:spcPts val="95"/>
                </a:spcBef>
                <a:spcAft>
                  <a:spcPts val="0"/>
                </a:spcAft>
                <a:buClrTx/>
                <a:buSzTx/>
                <a:buFontTx/>
                <a:buNone/>
                <a:tabLst/>
                <a:defRPr/>
              </a:pPr>
              <a:r>
                <a:rPr kumimoji="0" lang="en-GB" sz="800" b="1" i="0" u="none" strike="noStrike" kern="1200" cap="none" spc="-10" normalizeH="0" baseline="0" noProof="0" dirty="0">
                  <a:ln>
                    <a:noFill/>
                  </a:ln>
                  <a:effectLst/>
                  <a:uLnTx/>
                  <a:uFillTx/>
                  <a:latin typeface="Arial"/>
                  <a:ea typeface="+mn-ea"/>
                  <a:cs typeface="Arial" panose="020B0604020202020204" pitchFamily="34" charset="0"/>
                </a:rPr>
                <a:t>Outcome</a:t>
              </a:r>
              <a:endParaRPr kumimoji="0" lang="en-GB" sz="800" b="0" i="0" u="none" strike="noStrike" kern="1200" cap="none" spc="0" normalizeH="0" baseline="0" noProof="0" dirty="0">
                <a:ln>
                  <a:noFill/>
                </a:ln>
                <a:effectLst/>
                <a:uLnTx/>
                <a:uFillTx/>
                <a:latin typeface="Arial"/>
                <a:ea typeface="+mn-ea"/>
                <a:cs typeface="Arial" panose="020B0604020202020204" pitchFamily="34" charset="0"/>
              </a:endParaRPr>
            </a:p>
          </p:txBody>
        </p:sp>
      </p:grpSp>
      <p:sp>
        <p:nvSpPr>
          <p:cNvPr id="29" name="TextBox 7">
            <a:extLst>
              <a:ext uri="{FF2B5EF4-FFF2-40B4-BE49-F238E27FC236}">
                <a16:creationId xmlns:a16="http://schemas.microsoft.com/office/drawing/2014/main" id="{E1D56D21-B4CE-9205-B318-ECDB7DF42628}"/>
              </a:ext>
            </a:extLst>
          </p:cNvPr>
          <p:cNvSpPr txBox="1"/>
          <p:nvPr/>
        </p:nvSpPr>
        <p:spPr>
          <a:xfrm>
            <a:off x="6406508" y="5485478"/>
            <a:ext cx="5410197" cy="461665"/>
          </a:xfrm>
          <a:prstGeom prst="rect">
            <a:avLst/>
          </a:prstGeom>
          <a:noFill/>
        </p:spPr>
        <p:txBody>
          <a:bodyPr wrap="square">
            <a:spAutoFit/>
          </a:bodyPr>
          <a:lstStyle/>
          <a:p>
            <a:pPr fontAlgn="base"/>
            <a:r>
              <a:rPr lang="en-US" sz="800" kern="1200" dirty="0">
                <a:solidFill>
                  <a:srgbClr val="3F1A01"/>
                </a:solidFill>
                <a:effectLst/>
                <a:latin typeface="+mj-lt"/>
                <a:ea typeface="Arial" panose="020B0604020202020204" pitchFamily="34" charset="0"/>
              </a:rPr>
              <a:t>This work is from ‘</a:t>
            </a:r>
            <a:r>
              <a:rPr lang="en-US" sz="800" dirty="0">
                <a:solidFill>
                  <a:srgbClr val="3F1A01"/>
                </a:solidFill>
              </a:rPr>
              <a:t>Mortality in people with schizophrenia: a systematic review and meta-analysis of relative risk and aggravating or attenuating factors</a:t>
            </a:r>
            <a:r>
              <a:rPr lang="en-US" sz="800" kern="1200" dirty="0">
                <a:solidFill>
                  <a:srgbClr val="3F1A01"/>
                </a:solidFill>
                <a:effectLst/>
                <a:latin typeface="+mj-lt"/>
                <a:ea typeface="Arial" panose="020B0604020202020204" pitchFamily="34" charset="0"/>
              </a:rPr>
              <a:t>' by Correll et al. World Psychiatry 2022; Copyright © 2022, with permission from the authors. This work is licensed under Creative Commons license CC-BY-SA by The Lundbeck Foundation.</a:t>
            </a:r>
            <a:endParaRPr lang="en-GB" sz="800" dirty="0">
              <a:solidFill>
                <a:srgbClr val="3F1A01"/>
              </a:solidFill>
              <a:effectLst/>
              <a:latin typeface="+mj-lt"/>
              <a:ea typeface="Arial" panose="020B0604020202020204" pitchFamily="34" charset="0"/>
            </a:endParaRPr>
          </a:p>
        </p:txBody>
      </p:sp>
    </p:spTree>
    <p:custDataLst>
      <p:tags r:id="rId1"/>
    </p:custDataLst>
    <p:extLst>
      <p:ext uri="{BB962C8B-B14F-4D97-AF65-F5344CB8AC3E}">
        <p14:creationId xmlns:p14="http://schemas.microsoft.com/office/powerpoint/2010/main" val="37868687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FABBB-3A3A-EF1A-1C60-C7E6FCB1BF8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30672DF-12D7-C9C2-CD9C-8F7BDF0A3F60}"/>
              </a:ext>
            </a:extLst>
          </p:cNvPr>
          <p:cNvSpPr>
            <a:spLocks noGrp="1"/>
          </p:cNvSpPr>
          <p:nvPr>
            <p:ph type="body" sz="quarter" idx="17"/>
          </p:nvPr>
        </p:nvSpPr>
        <p:spPr/>
        <p:txBody>
          <a:bodyPr/>
          <a:lstStyle/>
          <a:p>
            <a:r>
              <a:rPr lang="en-GB"/>
              <a:t>Schizophrenia – Comorbidity</a:t>
            </a:r>
          </a:p>
        </p:txBody>
      </p:sp>
      <p:sp>
        <p:nvSpPr>
          <p:cNvPr id="4" name="Title 3">
            <a:extLst>
              <a:ext uri="{FF2B5EF4-FFF2-40B4-BE49-F238E27FC236}">
                <a16:creationId xmlns:a16="http://schemas.microsoft.com/office/drawing/2014/main" id="{E7D8850F-FE8B-BFC9-ED47-8FD6B6033753}"/>
              </a:ext>
            </a:extLst>
          </p:cNvPr>
          <p:cNvSpPr>
            <a:spLocks noGrp="1"/>
          </p:cNvSpPr>
          <p:nvPr>
            <p:ph type="title"/>
          </p:nvPr>
        </p:nvSpPr>
        <p:spPr/>
        <p:txBody>
          <a:bodyPr/>
          <a:lstStyle/>
          <a:p>
            <a:r>
              <a:rPr lang="en-US" dirty="0"/>
              <a:t>Mortality from respiratory diseases in schizophrenia</a:t>
            </a:r>
            <a:endParaRPr lang="en-GB" dirty="0"/>
          </a:p>
        </p:txBody>
      </p:sp>
      <p:sp>
        <p:nvSpPr>
          <p:cNvPr id="5" name="Content Placeholder 4">
            <a:extLst>
              <a:ext uri="{FF2B5EF4-FFF2-40B4-BE49-F238E27FC236}">
                <a16:creationId xmlns:a16="http://schemas.microsoft.com/office/drawing/2014/main" id="{B739B608-34DC-9398-314A-2627370B70A0}"/>
              </a:ext>
            </a:extLst>
          </p:cNvPr>
          <p:cNvSpPr>
            <a:spLocks noGrp="1"/>
          </p:cNvSpPr>
          <p:nvPr>
            <p:ph idx="19"/>
          </p:nvPr>
        </p:nvSpPr>
        <p:spPr/>
        <p:txBody>
          <a:bodyPr/>
          <a:lstStyle/>
          <a:p>
            <a:pPr marL="0" indent="0" algn="ctr">
              <a:buNone/>
            </a:pPr>
            <a:r>
              <a:rPr lang="en-US" b="1" dirty="0">
                <a:solidFill>
                  <a:schemeClr val="accent5">
                    <a:lumMod val="50000"/>
                  </a:schemeClr>
                </a:solidFill>
              </a:rPr>
              <a:t>Relative risk of respiratory‑related mortality in individuals with </a:t>
            </a:r>
            <a:r>
              <a:rPr lang="en-GB" b="1" dirty="0">
                <a:solidFill>
                  <a:schemeClr val="accent5">
                    <a:lumMod val="50000"/>
                  </a:schemeClr>
                </a:solidFill>
              </a:rPr>
              <a:t>SSD</a:t>
            </a:r>
          </a:p>
          <a:p>
            <a:pPr algn="ctr"/>
            <a:endParaRPr lang="en-GB" dirty="0"/>
          </a:p>
        </p:txBody>
      </p:sp>
      <p:sp>
        <p:nvSpPr>
          <p:cNvPr id="12" name="Content Placeholder 11">
            <a:extLst>
              <a:ext uri="{FF2B5EF4-FFF2-40B4-BE49-F238E27FC236}">
                <a16:creationId xmlns:a16="http://schemas.microsoft.com/office/drawing/2014/main" id="{C326FBA2-1E79-DFA0-3BBC-354442518C71}"/>
              </a:ext>
            </a:extLst>
          </p:cNvPr>
          <p:cNvSpPr>
            <a:spLocks noGrp="1"/>
          </p:cNvSpPr>
          <p:nvPr>
            <p:ph sz="half" idx="21"/>
          </p:nvPr>
        </p:nvSpPr>
        <p:spPr/>
        <p:txBody>
          <a:bodyPr/>
          <a:lstStyle/>
          <a:p>
            <a:r>
              <a:rPr lang="en-US" dirty="0"/>
              <a:t>In a large meta‑analysis, </a:t>
            </a:r>
            <a:r>
              <a:rPr lang="en-US" b="1" dirty="0"/>
              <a:t>SSD showed the highest, or among the highest, mortality risks across nearly all respiratory categories</a:t>
            </a:r>
            <a:r>
              <a:rPr lang="en-US" dirty="0"/>
              <a:t> compared with other severe mental illnesses</a:t>
            </a:r>
          </a:p>
          <a:p>
            <a:r>
              <a:rPr lang="en-GB" dirty="0"/>
              <a:t>The findings revealed that people with SSD have </a:t>
            </a:r>
            <a:r>
              <a:rPr lang="en-GB" b="1" dirty="0"/>
              <a:t>~2.6‑fold higher risk of dying from any respiratory disease </a:t>
            </a:r>
            <a:r>
              <a:rPr lang="en-GB" dirty="0"/>
              <a:t>than the general population</a:t>
            </a:r>
          </a:p>
          <a:p>
            <a:endParaRPr lang="en-GB" dirty="0"/>
          </a:p>
        </p:txBody>
      </p:sp>
      <p:sp>
        <p:nvSpPr>
          <p:cNvPr id="2" name="Text Placeholder 1">
            <a:extLst>
              <a:ext uri="{FF2B5EF4-FFF2-40B4-BE49-F238E27FC236}">
                <a16:creationId xmlns:a16="http://schemas.microsoft.com/office/drawing/2014/main" id="{DD7BB24F-8B06-3789-C7F4-0EB14C829077}"/>
              </a:ext>
            </a:extLst>
          </p:cNvPr>
          <p:cNvSpPr>
            <a:spLocks noGrp="1"/>
          </p:cNvSpPr>
          <p:nvPr>
            <p:ph type="body" sz="quarter" idx="18"/>
          </p:nvPr>
        </p:nvSpPr>
        <p:spPr>
          <a:xfrm>
            <a:off x="539749" y="6102000"/>
            <a:ext cx="9654118" cy="619200"/>
          </a:xfrm>
        </p:spPr>
        <p:txBody>
          <a:bodyPr/>
          <a:lstStyle/>
          <a:p>
            <a:r>
              <a:rPr lang="en-US" dirty="0"/>
              <a:t>Data are from a random‑effects meta‑analysis of 57 cohort studies (through April 2025), comprising 2,979,972 individuals with SSD and 785,538,236 control individuals from the general population</a:t>
            </a:r>
            <a:endParaRPr lang="en-US" strike="sngStrike" dirty="0">
              <a:solidFill>
                <a:srgbClr val="FF0000"/>
              </a:solidFill>
            </a:endParaRPr>
          </a:p>
          <a:p>
            <a:r>
              <a:rPr lang="en-US" dirty="0"/>
              <a:t>CI=confidence interval; COPD=chronic obstructive pulmonary disease; COVID-19=coronavirus disease 2019; SSD=schizophrenia-spectrum disorders </a:t>
            </a:r>
            <a:endParaRPr lang="en-GB" dirty="0"/>
          </a:p>
          <a:p>
            <a:r>
              <a:rPr lang="en-GB" dirty="0"/>
              <a:t>Laguna-Muñoz et al. Lancet Psychiatry 2025;12:768–779 </a:t>
            </a:r>
          </a:p>
        </p:txBody>
      </p:sp>
      <p:sp>
        <p:nvSpPr>
          <p:cNvPr id="3" name="Slide Number Placeholder 2">
            <a:extLst>
              <a:ext uri="{FF2B5EF4-FFF2-40B4-BE49-F238E27FC236}">
                <a16:creationId xmlns:a16="http://schemas.microsoft.com/office/drawing/2014/main" id="{7B1FFCD9-0FCB-F6BD-B19D-21325B8537EB}"/>
              </a:ext>
            </a:extLst>
          </p:cNvPr>
          <p:cNvSpPr>
            <a:spLocks noGrp="1"/>
          </p:cNvSpPr>
          <p:nvPr>
            <p:ph type="sldNum" sz="quarter" idx="4"/>
          </p:nvPr>
        </p:nvSpPr>
        <p:spPr/>
        <p:txBody>
          <a:bodyPr/>
          <a:lstStyle/>
          <a:p>
            <a:fld id="{6DBC486D-4FAB-B746-8B02-8D7C842291C6}" type="slidenum">
              <a:rPr lang="en-GB" smtClean="0"/>
              <a:pPr/>
              <a:t>16</a:t>
            </a:fld>
            <a:endParaRPr lang="en-GB"/>
          </a:p>
        </p:txBody>
      </p:sp>
      <p:graphicFrame>
        <p:nvGraphicFramePr>
          <p:cNvPr id="6" name="Table 5">
            <a:extLst>
              <a:ext uri="{FF2B5EF4-FFF2-40B4-BE49-F238E27FC236}">
                <a16:creationId xmlns:a16="http://schemas.microsoft.com/office/drawing/2014/main" id="{6A2A7EA7-3AA7-11A0-8C33-D82B55922620}"/>
              </a:ext>
            </a:extLst>
          </p:cNvPr>
          <p:cNvGraphicFramePr>
            <a:graphicFrameLocks noGrp="1"/>
          </p:cNvGraphicFramePr>
          <p:nvPr>
            <p:extLst>
              <p:ext uri="{D42A27DB-BD31-4B8C-83A1-F6EECF244321}">
                <p14:modId xmlns:p14="http://schemas.microsoft.com/office/powerpoint/2010/main" val="1390598151"/>
              </p:ext>
            </p:extLst>
          </p:nvPr>
        </p:nvGraphicFramePr>
        <p:xfrm>
          <a:off x="3358232" y="1755389"/>
          <a:ext cx="8266113" cy="4078668"/>
        </p:xfrm>
        <a:graphic>
          <a:graphicData uri="http://schemas.openxmlformats.org/drawingml/2006/table">
            <a:tbl>
              <a:tblPr firstRow="1" bandRow="1">
                <a:tableStyleId>{7DF18680-E054-41AD-8BC1-D1AEF772440D}</a:tableStyleId>
              </a:tblPr>
              <a:tblGrid>
                <a:gridCol w="2851364">
                  <a:extLst>
                    <a:ext uri="{9D8B030D-6E8A-4147-A177-3AD203B41FA5}">
                      <a16:colId xmlns:a16="http://schemas.microsoft.com/office/drawing/2014/main" val="739392182"/>
                    </a:ext>
                  </a:extLst>
                </a:gridCol>
                <a:gridCol w="1287654">
                  <a:extLst>
                    <a:ext uri="{9D8B030D-6E8A-4147-A177-3AD203B41FA5}">
                      <a16:colId xmlns:a16="http://schemas.microsoft.com/office/drawing/2014/main" val="3401214278"/>
                    </a:ext>
                  </a:extLst>
                </a:gridCol>
                <a:gridCol w="1485754">
                  <a:extLst>
                    <a:ext uri="{9D8B030D-6E8A-4147-A177-3AD203B41FA5}">
                      <a16:colId xmlns:a16="http://schemas.microsoft.com/office/drawing/2014/main" val="1366166758"/>
                    </a:ext>
                  </a:extLst>
                </a:gridCol>
                <a:gridCol w="2641341">
                  <a:extLst>
                    <a:ext uri="{9D8B030D-6E8A-4147-A177-3AD203B41FA5}">
                      <a16:colId xmlns:a16="http://schemas.microsoft.com/office/drawing/2014/main" val="4254579437"/>
                    </a:ext>
                  </a:extLst>
                </a:gridCol>
              </a:tblGrid>
              <a:tr h="370788">
                <a:tc>
                  <a:txBody>
                    <a:bodyPr/>
                    <a:lstStyle/>
                    <a:p>
                      <a:pPr>
                        <a:spcBef>
                          <a:spcPts val="200"/>
                        </a:spcBef>
                        <a:spcAft>
                          <a:spcPts val="200"/>
                        </a:spcAft>
                      </a:pPr>
                      <a:r>
                        <a:rPr lang="en-GB" sz="1400" dirty="0"/>
                        <a:t>Respiratory illness</a:t>
                      </a:r>
                    </a:p>
                  </a:txBody>
                  <a:tcPr>
                    <a:lnL w="12700" cmpd="sng">
                      <a:noFill/>
                    </a:lnL>
                    <a:lnR w="12700" cmpd="sng">
                      <a:noFill/>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pPr algn="ctr">
                        <a:spcBef>
                          <a:spcPts val="200"/>
                        </a:spcBef>
                        <a:spcAft>
                          <a:spcPts val="200"/>
                        </a:spcAft>
                      </a:pPr>
                      <a:r>
                        <a:rPr lang="en-GB" sz="1400" dirty="0"/>
                        <a:t>Studies, 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lumMod val="50000"/>
                      </a:schemeClr>
                    </a:solidFill>
                  </a:tcPr>
                </a:tc>
                <a:tc>
                  <a:txBody>
                    <a:bodyPr/>
                    <a:lstStyle/>
                    <a:p>
                      <a:pPr algn="ctr">
                        <a:spcBef>
                          <a:spcPts val="200"/>
                        </a:spcBef>
                        <a:spcAft>
                          <a:spcPts val="200"/>
                        </a:spcAft>
                      </a:pPr>
                      <a:r>
                        <a:rPr lang="en-GB" sz="1400" dirty="0"/>
                        <a:t>Patients, 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lumMod val="50000"/>
                      </a:schemeClr>
                    </a:solidFill>
                  </a:tcPr>
                </a:tc>
                <a:tc>
                  <a:txBody>
                    <a:bodyPr/>
                    <a:lstStyle/>
                    <a:p>
                      <a:pPr algn="ctr">
                        <a:spcBef>
                          <a:spcPts val="200"/>
                        </a:spcBef>
                        <a:spcAft>
                          <a:spcPts val="200"/>
                        </a:spcAft>
                      </a:pPr>
                      <a:r>
                        <a:rPr lang="en-GB" sz="1400" dirty="0"/>
                        <a:t>Relative risk (95% CI)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lumMod val="50000"/>
                      </a:schemeClr>
                    </a:solidFill>
                  </a:tcPr>
                </a:tc>
                <a:extLst>
                  <a:ext uri="{0D108BD9-81ED-4DB2-BD59-A6C34878D82A}">
                    <a16:rowId xmlns:a16="http://schemas.microsoft.com/office/drawing/2014/main" val="3449377517"/>
                  </a:ext>
                </a:extLst>
              </a:tr>
              <a:tr h="370788">
                <a:tc>
                  <a:txBody>
                    <a:bodyPr/>
                    <a:lstStyle/>
                    <a:p>
                      <a:pPr>
                        <a:spcBef>
                          <a:spcPts val="200"/>
                        </a:spcBef>
                        <a:spcAft>
                          <a:spcPts val="200"/>
                        </a:spcAft>
                      </a:pPr>
                      <a:r>
                        <a:rPr lang="en-GB" sz="1400" dirty="0"/>
                        <a:t>Overall</a:t>
                      </a:r>
                    </a:p>
                  </a:txBody>
                  <a:tcPr>
                    <a:lnT w="19050" cap="flat" cmpd="sng" algn="ctr">
                      <a:noFill/>
                      <a:prstDash val="solid"/>
                      <a:round/>
                      <a:headEnd type="none" w="med" len="med"/>
                      <a:tailEnd type="none" w="med" len="med"/>
                    </a:lnT>
                    <a:solidFill>
                      <a:schemeClr val="bg1"/>
                    </a:solidFill>
                  </a:tcPr>
                </a:tc>
                <a:tc>
                  <a:txBody>
                    <a:bodyPr/>
                    <a:lstStyle/>
                    <a:p>
                      <a:pPr algn="ctr">
                        <a:spcBef>
                          <a:spcPts val="200"/>
                        </a:spcBef>
                        <a:spcAft>
                          <a:spcPts val="200"/>
                        </a:spcAft>
                      </a:pPr>
                      <a:r>
                        <a:rPr lang="en-GB" sz="1400" dirty="0"/>
                        <a:t>57</a:t>
                      </a:r>
                    </a:p>
                  </a:txBody>
                  <a:tcPr>
                    <a:lnT w="38100" cmpd="sng">
                      <a:noFill/>
                    </a:lnT>
                    <a:solidFill>
                      <a:schemeClr val="bg1"/>
                    </a:solidFill>
                  </a:tcPr>
                </a:tc>
                <a:tc>
                  <a:txBody>
                    <a:bodyPr/>
                    <a:lstStyle/>
                    <a:p>
                      <a:pPr algn="ctr">
                        <a:spcBef>
                          <a:spcPts val="200"/>
                        </a:spcBef>
                        <a:spcAft>
                          <a:spcPts val="200"/>
                        </a:spcAft>
                      </a:pPr>
                      <a:r>
                        <a:rPr lang="en-GB" sz="1400" dirty="0"/>
                        <a:t>2,979,972</a:t>
                      </a:r>
                    </a:p>
                  </a:txBody>
                  <a:tcPr>
                    <a:lnT w="38100" cmpd="sng">
                      <a:noFill/>
                    </a:lnT>
                    <a:solidFill>
                      <a:schemeClr val="bg1"/>
                    </a:solidFill>
                  </a:tcPr>
                </a:tc>
                <a:tc>
                  <a:txBody>
                    <a:bodyPr/>
                    <a:lstStyle/>
                    <a:p>
                      <a:pPr algn="ctr">
                        <a:spcBef>
                          <a:spcPts val="200"/>
                        </a:spcBef>
                        <a:spcAft>
                          <a:spcPts val="200"/>
                        </a:spcAft>
                      </a:pPr>
                      <a:r>
                        <a:rPr lang="en-GB" sz="1400" dirty="0"/>
                        <a:t>2.60 (2.28, 2.96)</a:t>
                      </a:r>
                    </a:p>
                  </a:txBody>
                  <a:tcPr>
                    <a:lnT w="38100" cmpd="sng">
                      <a:noFill/>
                    </a:lnT>
                    <a:solidFill>
                      <a:schemeClr val="bg1"/>
                    </a:solidFill>
                  </a:tcPr>
                </a:tc>
                <a:extLst>
                  <a:ext uri="{0D108BD9-81ED-4DB2-BD59-A6C34878D82A}">
                    <a16:rowId xmlns:a16="http://schemas.microsoft.com/office/drawing/2014/main" val="839515465"/>
                  </a:ext>
                </a:extLst>
              </a:tr>
              <a:tr h="370788">
                <a:tc>
                  <a:txBody>
                    <a:bodyPr/>
                    <a:lstStyle/>
                    <a:p>
                      <a:pPr>
                        <a:spcBef>
                          <a:spcPts val="200"/>
                        </a:spcBef>
                        <a:spcAft>
                          <a:spcPts val="200"/>
                        </a:spcAft>
                      </a:pPr>
                      <a:r>
                        <a:rPr lang="en-GB" sz="1400" dirty="0"/>
                        <a:t>Asthma</a:t>
                      </a:r>
                    </a:p>
                  </a:txBody>
                  <a:tcPr>
                    <a:solidFill>
                      <a:schemeClr val="accent5">
                        <a:lumMod val="20000"/>
                        <a:lumOff val="80000"/>
                      </a:schemeClr>
                    </a:solidFill>
                  </a:tcPr>
                </a:tc>
                <a:tc>
                  <a:txBody>
                    <a:bodyPr/>
                    <a:lstStyle/>
                    <a:p>
                      <a:pPr algn="ctr">
                        <a:spcBef>
                          <a:spcPts val="200"/>
                        </a:spcBef>
                        <a:spcAft>
                          <a:spcPts val="200"/>
                        </a:spcAft>
                      </a:pPr>
                      <a:r>
                        <a:rPr lang="en-GB" sz="1400" dirty="0"/>
                        <a:t>4</a:t>
                      </a:r>
                    </a:p>
                  </a:txBody>
                  <a:tcPr>
                    <a:solidFill>
                      <a:schemeClr val="accent5">
                        <a:lumMod val="20000"/>
                        <a:lumOff val="80000"/>
                      </a:schemeClr>
                    </a:solidFill>
                  </a:tcPr>
                </a:tc>
                <a:tc>
                  <a:txBody>
                    <a:bodyPr/>
                    <a:lstStyle/>
                    <a:p>
                      <a:pPr algn="ctr">
                        <a:spcBef>
                          <a:spcPts val="200"/>
                        </a:spcBef>
                        <a:spcAft>
                          <a:spcPts val="200"/>
                        </a:spcAft>
                      </a:pPr>
                      <a:r>
                        <a:rPr lang="en-GB" sz="1400" dirty="0"/>
                        <a:t>465,923 </a:t>
                      </a:r>
                    </a:p>
                  </a:txBody>
                  <a:tcPr>
                    <a:solidFill>
                      <a:schemeClr val="accent5">
                        <a:lumMod val="20000"/>
                        <a:lumOff val="80000"/>
                      </a:schemeClr>
                    </a:solidFill>
                  </a:tcPr>
                </a:tc>
                <a:tc>
                  <a:txBody>
                    <a:bodyPr/>
                    <a:lstStyle/>
                    <a:p>
                      <a:pPr algn="ctr">
                        <a:spcBef>
                          <a:spcPts val="200"/>
                        </a:spcBef>
                        <a:spcAft>
                          <a:spcPts val="200"/>
                        </a:spcAft>
                      </a:pPr>
                      <a:r>
                        <a:rPr lang="en-GB" sz="1400" dirty="0"/>
                        <a:t>2.17 (1.75, 2.68)</a:t>
                      </a:r>
                    </a:p>
                  </a:txBody>
                  <a:tcPr>
                    <a:solidFill>
                      <a:schemeClr val="accent5">
                        <a:lumMod val="20000"/>
                        <a:lumOff val="80000"/>
                      </a:schemeClr>
                    </a:solidFill>
                  </a:tcPr>
                </a:tc>
                <a:extLst>
                  <a:ext uri="{0D108BD9-81ED-4DB2-BD59-A6C34878D82A}">
                    <a16:rowId xmlns:a16="http://schemas.microsoft.com/office/drawing/2014/main" val="670364736"/>
                  </a:ext>
                </a:extLst>
              </a:tr>
              <a:tr h="370788">
                <a:tc>
                  <a:txBody>
                    <a:bodyPr/>
                    <a:lstStyle/>
                    <a:p>
                      <a:pPr>
                        <a:spcBef>
                          <a:spcPts val="200"/>
                        </a:spcBef>
                        <a:spcAft>
                          <a:spcPts val="200"/>
                        </a:spcAft>
                      </a:pPr>
                      <a:r>
                        <a:rPr lang="en-GB" sz="1400" dirty="0"/>
                        <a:t>COPD</a:t>
                      </a:r>
                    </a:p>
                  </a:txBody>
                  <a:tcPr>
                    <a:solidFill>
                      <a:schemeClr val="bg1"/>
                    </a:solidFill>
                  </a:tcPr>
                </a:tc>
                <a:tc>
                  <a:txBody>
                    <a:bodyPr/>
                    <a:lstStyle/>
                    <a:p>
                      <a:pPr algn="ctr">
                        <a:spcBef>
                          <a:spcPts val="200"/>
                        </a:spcBef>
                        <a:spcAft>
                          <a:spcPts val="200"/>
                        </a:spcAft>
                      </a:pPr>
                      <a:r>
                        <a:rPr lang="en-GB" sz="1400" dirty="0"/>
                        <a:t>12</a:t>
                      </a:r>
                    </a:p>
                  </a:txBody>
                  <a:tcPr>
                    <a:solidFill>
                      <a:schemeClr val="bg1"/>
                    </a:solidFill>
                  </a:tcPr>
                </a:tc>
                <a:tc>
                  <a:txBody>
                    <a:bodyPr/>
                    <a:lstStyle/>
                    <a:p>
                      <a:pPr algn="ctr">
                        <a:spcBef>
                          <a:spcPts val="200"/>
                        </a:spcBef>
                        <a:spcAft>
                          <a:spcPts val="200"/>
                        </a:spcAft>
                      </a:pPr>
                      <a:r>
                        <a:rPr lang="en-GB" sz="1400" dirty="0"/>
                        <a:t>1,484,170 </a:t>
                      </a:r>
                    </a:p>
                  </a:txBody>
                  <a:tcPr>
                    <a:solidFill>
                      <a:schemeClr val="bg1"/>
                    </a:solidFill>
                  </a:tcPr>
                </a:tc>
                <a:tc>
                  <a:txBody>
                    <a:bodyPr/>
                    <a:lstStyle/>
                    <a:p>
                      <a:pPr algn="ctr">
                        <a:spcBef>
                          <a:spcPts val="200"/>
                        </a:spcBef>
                        <a:spcAft>
                          <a:spcPts val="200"/>
                        </a:spcAft>
                      </a:pPr>
                      <a:r>
                        <a:rPr lang="en-GB" sz="1400" dirty="0"/>
                        <a:t>3.86 (3.37, 4.42)</a:t>
                      </a:r>
                    </a:p>
                  </a:txBody>
                  <a:tcPr>
                    <a:solidFill>
                      <a:schemeClr val="bg1"/>
                    </a:solidFill>
                  </a:tcPr>
                </a:tc>
                <a:extLst>
                  <a:ext uri="{0D108BD9-81ED-4DB2-BD59-A6C34878D82A}">
                    <a16:rowId xmlns:a16="http://schemas.microsoft.com/office/drawing/2014/main" val="274801731"/>
                  </a:ext>
                </a:extLst>
              </a:tr>
              <a:tr h="370788">
                <a:tc>
                  <a:txBody>
                    <a:bodyPr/>
                    <a:lstStyle/>
                    <a:p>
                      <a:pPr>
                        <a:spcBef>
                          <a:spcPts val="200"/>
                        </a:spcBef>
                        <a:spcAft>
                          <a:spcPts val="200"/>
                        </a:spcAft>
                      </a:pPr>
                      <a:r>
                        <a:rPr lang="en-GB" sz="1400" dirty="0"/>
                        <a:t>Any infection</a:t>
                      </a:r>
                    </a:p>
                  </a:txBody>
                  <a:tcPr>
                    <a:solidFill>
                      <a:schemeClr val="accent5">
                        <a:lumMod val="20000"/>
                        <a:lumOff val="80000"/>
                      </a:schemeClr>
                    </a:solidFill>
                  </a:tcPr>
                </a:tc>
                <a:tc>
                  <a:txBody>
                    <a:bodyPr/>
                    <a:lstStyle/>
                    <a:p>
                      <a:pPr algn="ctr">
                        <a:spcBef>
                          <a:spcPts val="200"/>
                        </a:spcBef>
                        <a:spcAft>
                          <a:spcPts val="200"/>
                        </a:spcAft>
                      </a:pPr>
                      <a:r>
                        <a:rPr lang="en-GB" sz="1400" dirty="0"/>
                        <a:t>28</a:t>
                      </a:r>
                    </a:p>
                  </a:txBody>
                  <a:tcPr>
                    <a:solidFill>
                      <a:schemeClr val="accent5">
                        <a:lumMod val="20000"/>
                        <a:lumOff val="80000"/>
                      </a:schemeClr>
                    </a:solidFill>
                  </a:tcPr>
                </a:tc>
                <a:tc>
                  <a:txBody>
                    <a:bodyPr/>
                    <a:lstStyle/>
                    <a:p>
                      <a:pPr algn="ctr">
                        <a:spcBef>
                          <a:spcPts val="200"/>
                        </a:spcBef>
                        <a:spcAft>
                          <a:spcPts val="200"/>
                        </a:spcAft>
                      </a:pPr>
                      <a:r>
                        <a:rPr lang="en-GB" sz="1400" dirty="0"/>
                        <a:t>1,998,038</a:t>
                      </a:r>
                    </a:p>
                  </a:txBody>
                  <a:tcPr>
                    <a:solidFill>
                      <a:schemeClr val="accent5">
                        <a:lumMod val="20000"/>
                        <a:lumOff val="80000"/>
                      </a:schemeClr>
                    </a:solidFill>
                  </a:tcPr>
                </a:tc>
                <a:tc>
                  <a:txBody>
                    <a:bodyPr/>
                    <a:lstStyle/>
                    <a:p>
                      <a:pPr algn="ctr">
                        <a:spcBef>
                          <a:spcPts val="200"/>
                        </a:spcBef>
                        <a:spcAft>
                          <a:spcPts val="200"/>
                        </a:spcAft>
                      </a:pPr>
                      <a:r>
                        <a:rPr lang="en-GB" sz="1400" dirty="0"/>
                        <a:t>3.20 (2.81, 3.66)</a:t>
                      </a:r>
                    </a:p>
                  </a:txBody>
                  <a:tcPr>
                    <a:solidFill>
                      <a:schemeClr val="accent5">
                        <a:lumMod val="20000"/>
                        <a:lumOff val="80000"/>
                      </a:schemeClr>
                    </a:solidFill>
                  </a:tcPr>
                </a:tc>
                <a:extLst>
                  <a:ext uri="{0D108BD9-81ED-4DB2-BD59-A6C34878D82A}">
                    <a16:rowId xmlns:a16="http://schemas.microsoft.com/office/drawing/2014/main" val="72663069"/>
                  </a:ext>
                </a:extLst>
              </a:tr>
              <a:tr h="370788">
                <a:tc>
                  <a:txBody>
                    <a:bodyPr/>
                    <a:lstStyle/>
                    <a:p>
                      <a:pPr>
                        <a:spcBef>
                          <a:spcPts val="200"/>
                        </a:spcBef>
                        <a:spcAft>
                          <a:spcPts val="200"/>
                        </a:spcAft>
                      </a:pPr>
                      <a:r>
                        <a:rPr lang="en-GB" sz="1400" dirty="0"/>
                        <a:t>Pneumonia</a:t>
                      </a:r>
                    </a:p>
                  </a:txBody>
                  <a:tcPr>
                    <a:solidFill>
                      <a:schemeClr val="bg1"/>
                    </a:solidFill>
                  </a:tcPr>
                </a:tc>
                <a:tc>
                  <a:txBody>
                    <a:bodyPr/>
                    <a:lstStyle/>
                    <a:p>
                      <a:pPr algn="ctr">
                        <a:spcBef>
                          <a:spcPts val="200"/>
                        </a:spcBef>
                        <a:spcAft>
                          <a:spcPts val="200"/>
                        </a:spcAft>
                      </a:pPr>
                      <a:r>
                        <a:rPr lang="en-GB" sz="1400" dirty="0"/>
                        <a:t>15</a:t>
                      </a:r>
                    </a:p>
                  </a:txBody>
                  <a:tcPr>
                    <a:solidFill>
                      <a:schemeClr val="bg1"/>
                    </a:solidFill>
                  </a:tcPr>
                </a:tc>
                <a:tc>
                  <a:txBody>
                    <a:bodyPr/>
                    <a:lstStyle/>
                    <a:p>
                      <a:pPr algn="ctr">
                        <a:spcBef>
                          <a:spcPts val="200"/>
                        </a:spcBef>
                        <a:spcAft>
                          <a:spcPts val="200"/>
                        </a:spcAft>
                      </a:pPr>
                      <a:r>
                        <a:rPr lang="en-GB" sz="1400" dirty="0"/>
                        <a:t>1,409,599</a:t>
                      </a:r>
                    </a:p>
                  </a:txBody>
                  <a:tcPr>
                    <a:solidFill>
                      <a:schemeClr val="bg1"/>
                    </a:solidFill>
                  </a:tcPr>
                </a:tc>
                <a:tc>
                  <a:txBody>
                    <a:bodyPr/>
                    <a:lstStyle/>
                    <a:p>
                      <a:pPr algn="ctr">
                        <a:spcBef>
                          <a:spcPts val="200"/>
                        </a:spcBef>
                        <a:spcAft>
                          <a:spcPts val="200"/>
                        </a:spcAft>
                      </a:pPr>
                      <a:r>
                        <a:rPr lang="en-GB" sz="1400" dirty="0"/>
                        <a:t>3.21 (2.81, 3.67)</a:t>
                      </a:r>
                    </a:p>
                  </a:txBody>
                  <a:tcPr>
                    <a:solidFill>
                      <a:schemeClr val="bg1"/>
                    </a:solidFill>
                  </a:tcPr>
                </a:tc>
                <a:extLst>
                  <a:ext uri="{0D108BD9-81ED-4DB2-BD59-A6C34878D82A}">
                    <a16:rowId xmlns:a16="http://schemas.microsoft.com/office/drawing/2014/main" val="3803983082"/>
                  </a:ext>
                </a:extLst>
              </a:tr>
              <a:tr h="370788">
                <a:tc>
                  <a:txBody>
                    <a:bodyPr/>
                    <a:lstStyle/>
                    <a:p>
                      <a:pPr>
                        <a:spcBef>
                          <a:spcPts val="200"/>
                        </a:spcBef>
                        <a:spcAft>
                          <a:spcPts val="200"/>
                        </a:spcAft>
                      </a:pPr>
                      <a:r>
                        <a:rPr lang="en-GB" sz="1400" dirty="0"/>
                        <a:t>COVID-19</a:t>
                      </a:r>
                    </a:p>
                  </a:txBody>
                  <a:tcPr>
                    <a:solidFill>
                      <a:schemeClr val="accent5">
                        <a:lumMod val="20000"/>
                        <a:lumOff val="80000"/>
                      </a:schemeClr>
                    </a:solidFill>
                  </a:tcPr>
                </a:tc>
                <a:tc>
                  <a:txBody>
                    <a:bodyPr/>
                    <a:lstStyle/>
                    <a:p>
                      <a:pPr algn="ctr">
                        <a:spcBef>
                          <a:spcPts val="200"/>
                        </a:spcBef>
                        <a:spcAft>
                          <a:spcPts val="200"/>
                        </a:spcAft>
                      </a:pPr>
                      <a:r>
                        <a:rPr lang="en-GB" sz="1400" dirty="0"/>
                        <a:t>11</a:t>
                      </a:r>
                    </a:p>
                  </a:txBody>
                  <a:tcPr>
                    <a:solidFill>
                      <a:schemeClr val="accent5">
                        <a:lumMod val="20000"/>
                        <a:lumOff val="80000"/>
                      </a:schemeClr>
                    </a:solidFill>
                  </a:tcPr>
                </a:tc>
                <a:tc>
                  <a:txBody>
                    <a:bodyPr/>
                    <a:lstStyle/>
                    <a:p>
                      <a:pPr algn="ctr">
                        <a:spcBef>
                          <a:spcPts val="200"/>
                        </a:spcBef>
                        <a:spcAft>
                          <a:spcPts val="200"/>
                        </a:spcAft>
                      </a:pPr>
                      <a:r>
                        <a:rPr lang="en-GB" sz="1400" dirty="0"/>
                        <a:t>68,023</a:t>
                      </a:r>
                    </a:p>
                  </a:txBody>
                  <a:tcPr>
                    <a:solidFill>
                      <a:schemeClr val="accent5">
                        <a:lumMod val="20000"/>
                        <a:lumOff val="80000"/>
                      </a:schemeClr>
                    </a:solidFill>
                  </a:tcPr>
                </a:tc>
                <a:tc>
                  <a:txBody>
                    <a:bodyPr/>
                    <a:lstStyle/>
                    <a:p>
                      <a:pPr algn="ctr">
                        <a:spcBef>
                          <a:spcPts val="200"/>
                        </a:spcBef>
                        <a:spcAft>
                          <a:spcPts val="200"/>
                        </a:spcAft>
                      </a:pPr>
                      <a:r>
                        <a:rPr lang="en-GB" sz="1400" dirty="0"/>
                        <a:t>3.12 (2.65, 3.66)</a:t>
                      </a:r>
                    </a:p>
                  </a:txBody>
                  <a:tcPr>
                    <a:solidFill>
                      <a:schemeClr val="accent5">
                        <a:lumMod val="20000"/>
                        <a:lumOff val="80000"/>
                      </a:schemeClr>
                    </a:solidFill>
                  </a:tcPr>
                </a:tc>
                <a:extLst>
                  <a:ext uri="{0D108BD9-81ED-4DB2-BD59-A6C34878D82A}">
                    <a16:rowId xmlns:a16="http://schemas.microsoft.com/office/drawing/2014/main" val="2480349233"/>
                  </a:ext>
                </a:extLst>
              </a:tr>
              <a:tr h="370788">
                <a:tc>
                  <a:txBody>
                    <a:bodyPr/>
                    <a:lstStyle/>
                    <a:p>
                      <a:pPr>
                        <a:spcBef>
                          <a:spcPts val="200"/>
                        </a:spcBef>
                        <a:spcAft>
                          <a:spcPts val="200"/>
                        </a:spcAft>
                      </a:pPr>
                      <a:r>
                        <a:rPr lang="en-GB" sz="1400" dirty="0"/>
                        <a:t>Tuberculosis</a:t>
                      </a:r>
                    </a:p>
                  </a:txBody>
                  <a:tcPr>
                    <a:solidFill>
                      <a:schemeClr val="bg1"/>
                    </a:solidFill>
                  </a:tcPr>
                </a:tc>
                <a:tc>
                  <a:txBody>
                    <a:bodyPr/>
                    <a:lstStyle/>
                    <a:p>
                      <a:pPr algn="ctr">
                        <a:spcBef>
                          <a:spcPts val="200"/>
                        </a:spcBef>
                        <a:spcAft>
                          <a:spcPts val="200"/>
                        </a:spcAft>
                      </a:pPr>
                      <a:r>
                        <a:rPr lang="en-GB" sz="1400" dirty="0"/>
                        <a:t>2</a:t>
                      </a:r>
                    </a:p>
                  </a:txBody>
                  <a:tcPr>
                    <a:solidFill>
                      <a:schemeClr val="bg1"/>
                    </a:solidFill>
                  </a:tcPr>
                </a:tc>
                <a:tc>
                  <a:txBody>
                    <a:bodyPr/>
                    <a:lstStyle/>
                    <a:p>
                      <a:pPr algn="ctr">
                        <a:spcBef>
                          <a:spcPts val="200"/>
                        </a:spcBef>
                        <a:spcAft>
                          <a:spcPts val="200"/>
                        </a:spcAft>
                      </a:pPr>
                      <a:r>
                        <a:rPr lang="en-GB" sz="1400" dirty="0"/>
                        <a:t>464,898 </a:t>
                      </a:r>
                    </a:p>
                  </a:txBody>
                  <a:tcPr>
                    <a:solidFill>
                      <a:schemeClr val="bg1"/>
                    </a:solidFill>
                  </a:tcPr>
                </a:tc>
                <a:tc>
                  <a:txBody>
                    <a:bodyPr/>
                    <a:lstStyle/>
                    <a:p>
                      <a:pPr algn="ctr">
                        <a:spcBef>
                          <a:spcPts val="200"/>
                        </a:spcBef>
                        <a:spcAft>
                          <a:spcPts val="200"/>
                        </a:spcAft>
                      </a:pPr>
                      <a:r>
                        <a:rPr lang="en-GB" sz="1400" dirty="0"/>
                        <a:t>5.34 (4.56, 6.25)</a:t>
                      </a:r>
                    </a:p>
                  </a:txBody>
                  <a:tcPr>
                    <a:solidFill>
                      <a:schemeClr val="bg1"/>
                    </a:solidFill>
                  </a:tcPr>
                </a:tc>
                <a:extLst>
                  <a:ext uri="{0D108BD9-81ED-4DB2-BD59-A6C34878D82A}">
                    <a16:rowId xmlns:a16="http://schemas.microsoft.com/office/drawing/2014/main" val="2376188710"/>
                  </a:ext>
                </a:extLst>
              </a:tr>
              <a:tr h="370788">
                <a:tc>
                  <a:txBody>
                    <a:bodyPr/>
                    <a:lstStyle/>
                    <a:p>
                      <a:pPr>
                        <a:spcBef>
                          <a:spcPts val="200"/>
                        </a:spcBef>
                        <a:spcAft>
                          <a:spcPts val="200"/>
                        </a:spcAft>
                      </a:pPr>
                      <a:r>
                        <a:rPr lang="en-GB" sz="1400" dirty="0"/>
                        <a:t>Other respiratory infection</a:t>
                      </a:r>
                    </a:p>
                  </a:txBody>
                  <a:tcPr>
                    <a:solidFill>
                      <a:schemeClr val="accent5">
                        <a:lumMod val="20000"/>
                        <a:lumOff val="80000"/>
                      </a:schemeClr>
                    </a:solidFill>
                  </a:tcPr>
                </a:tc>
                <a:tc>
                  <a:txBody>
                    <a:bodyPr/>
                    <a:lstStyle/>
                    <a:p>
                      <a:pPr algn="ctr">
                        <a:spcBef>
                          <a:spcPts val="200"/>
                        </a:spcBef>
                        <a:spcAft>
                          <a:spcPts val="200"/>
                        </a:spcAft>
                      </a:pPr>
                      <a:r>
                        <a:rPr lang="en-GB" sz="1400" dirty="0"/>
                        <a:t>3</a:t>
                      </a:r>
                    </a:p>
                  </a:txBody>
                  <a:tcPr>
                    <a:solidFill>
                      <a:schemeClr val="accent5">
                        <a:lumMod val="20000"/>
                        <a:lumOff val="80000"/>
                      </a:schemeClr>
                    </a:solidFill>
                  </a:tcPr>
                </a:tc>
                <a:tc>
                  <a:txBody>
                    <a:bodyPr/>
                    <a:lstStyle/>
                    <a:p>
                      <a:pPr algn="ctr">
                        <a:spcBef>
                          <a:spcPts val="200"/>
                        </a:spcBef>
                        <a:spcAft>
                          <a:spcPts val="200"/>
                        </a:spcAft>
                      </a:pPr>
                      <a:r>
                        <a:rPr lang="en-GB" sz="1400" dirty="0"/>
                        <a:t>519,936</a:t>
                      </a:r>
                    </a:p>
                  </a:txBody>
                  <a:tcPr>
                    <a:solidFill>
                      <a:schemeClr val="accent5">
                        <a:lumMod val="20000"/>
                        <a:lumOff val="80000"/>
                      </a:schemeClr>
                    </a:solidFill>
                  </a:tcPr>
                </a:tc>
                <a:tc>
                  <a:txBody>
                    <a:bodyPr/>
                    <a:lstStyle/>
                    <a:p>
                      <a:pPr algn="ctr">
                        <a:spcBef>
                          <a:spcPts val="200"/>
                        </a:spcBef>
                        <a:spcAft>
                          <a:spcPts val="200"/>
                        </a:spcAft>
                      </a:pPr>
                      <a:r>
                        <a:rPr lang="en-GB" sz="1400" dirty="0"/>
                        <a:t>2.90 (2.52, 3.33)</a:t>
                      </a:r>
                    </a:p>
                  </a:txBody>
                  <a:tcPr>
                    <a:solidFill>
                      <a:schemeClr val="accent5">
                        <a:lumMod val="20000"/>
                        <a:lumOff val="80000"/>
                      </a:schemeClr>
                    </a:solidFill>
                  </a:tcPr>
                </a:tc>
                <a:extLst>
                  <a:ext uri="{0D108BD9-81ED-4DB2-BD59-A6C34878D82A}">
                    <a16:rowId xmlns:a16="http://schemas.microsoft.com/office/drawing/2014/main" val="1659626534"/>
                  </a:ext>
                </a:extLst>
              </a:tr>
              <a:tr h="370788">
                <a:tc>
                  <a:txBody>
                    <a:bodyPr/>
                    <a:lstStyle/>
                    <a:p>
                      <a:pPr>
                        <a:spcBef>
                          <a:spcPts val="200"/>
                        </a:spcBef>
                        <a:spcAft>
                          <a:spcPts val="200"/>
                        </a:spcAft>
                      </a:pPr>
                      <a:r>
                        <a:rPr lang="en-GB" sz="1400" dirty="0"/>
                        <a:t>Unspecified respiratory infection</a:t>
                      </a:r>
                    </a:p>
                  </a:txBody>
                  <a:tcPr>
                    <a:solidFill>
                      <a:schemeClr val="bg1"/>
                    </a:solidFill>
                  </a:tcPr>
                </a:tc>
                <a:tc>
                  <a:txBody>
                    <a:bodyPr/>
                    <a:lstStyle/>
                    <a:p>
                      <a:pPr algn="ctr">
                        <a:spcBef>
                          <a:spcPts val="200"/>
                        </a:spcBef>
                        <a:spcAft>
                          <a:spcPts val="200"/>
                        </a:spcAft>
                      </a:pPr>
                      <a:r>
                        <a:rPr lang="en-GB" sz="1400" dirty="0"/>
                        <a:t>26</a:t>
                      </a:r>
                    </a:p>
                  </a:txBody>
                  <a:tcPr>
                    <a:solidFill>
                      <a:schemeClr val="bg1"/>
                    </a:solidFill>
                  </a:tcPr>
                </a:tc>
                <a:tc>
                  <a:txBody>
                    <a:bodyPr/>
                    <a:lstStyle/>
                    <a:p>
                      <a:pPr algn="ctr">
                        <a:spcBef>
                          <a:spcPts val="200"/>
                        </a:spcBef>
                        <a:spcAft>
                          <a:spcPts val="200"/>
                        </a:spcAft>
                      </a:pPr>
                      <a:r>
                        <a:rPr lang="en-GB" sz="1400" dirty="0"/>
                        <a:t>964,783</a:t>
                      </a:r>
                    </a:p>
                  </a:txBody>
                  <a:tcPr>
                    <a:solidFill>
                      <a:schemeClr val="bg1"/>
                    </a:solidFill>
                  </a:tcPr>
                </a:tc>
                <a:tc>
                  <a:txBody>
                    <a:bodyPr/>
                    <a:lstStyle/>
                    <a:p>
                      <a:pPr algn="ctr">
                        <a:spcBef>
                          <a:spcPts val="200"/>
                        </a:spcBef>
                        <a:spcAft>
                          <a:spcPts val="200"/>
                        </a:spcAft>
                      </a:pPr>
                      <a:r>
                        <a:rPr lang="en-GB" sz="1400" dirty="0"/>
                        <a:t>2.42 (2.11, 2.76)</a:t>
                      </a:r>
                    </a:p>
                  </a:txBody>
                  <a:tcPr>
                    <a:solidFill>
                      <a:schemeClr val="bg1"/>
                    </a:solidFill>
                  </a:tcPr>
                </a:tc>
                <a:extLst>
                  <a:ext uri="{0D108BD9-81ED-4DB2-BD59-A6C34878D82A}">
                    <a16:rowId xmlns:a16="http://schemas.microsoft.com/office/drawing/2014/main" val="801006119"/>
                  </a:ext>
                </a:extLst>
              </a:tr>
              <a:tr h="370788">
                <a:tc>
                  <a:txBody>
                    <a:bodyPr/>
                    <a:lstStyle/>
                    <a:p>
                      <a:pPr>
                        <a:spcBef>
                          <a:spcPts val="200"/>
                        </a:spcBef>
                        <a:spcAft>
                          <a:spcPts val="200"/>
                        </a:spcAft>
                      </a:pPr>
                      <a:r>
                        <a:rPr lang="en-GB" sz="1400" dirty="0"/>
                        <a:t>Lung cancer</a:t>
                      </a:r>
                    </a:p>
                  </a:txBody>
                  <a:tcPr>
                    <a:lnB w="1905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a:txBody>
                    <a:bodyPr/>
                    <a:lstStyle/>
                    <a:p>
                      <a:pPr algn="ctr">
                        <a:spcBef>
                          <a:spcPts val="200"/>
                        </a:spcBef>
                        <a:spcAft>
                          <a:spcPts val="200"/>
                        </a:spcAft>
                      </a:pPr>
                      <a:r>
                        <a:rPr lang="en-GB" sz="1400" dirty="0"/>
                        <a:t>16</a:t>
                      </a:r>
                    </a:p>
                  </a:txBody>
                  <a:tcPr>
                    <a:lnB w="1905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a:txBody>
                    <a:bodyPr/>
                    <a:lstStyle/>
                    <a:p>
                      <a:pPr algn="ctr">
                        <a:spcBef>
                          <a:spcPts val="200"/>
                        </a:spcBef>
                        <a:spcAft>
                          <a:spcPts val="200"/>
                        </a:spcAft>
                      </a:pPr>
                      <a:r>
                        <a:rPr lang="en-GB" sz="1400" dirty="0"/>
                        <a:t>1,524,134 </a:t>
                      </a:r>
                    </a:p>
                  </a:txBody>
                  <a:tcPr>
                    <a:lnB w="1905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a:txBody>
                    <a:bodyPr/>
                    <a:lstStyle/>
                    <a:p>
                      <a:pPr algn="ctr">
                        <a:spcBef>
                          <a:spcPts val="200"/>
                        </a:spcBef>
                        <a:spcAft>
                          <a:spcPts val="200"/>
                        </a:spcAft>
                      </a:pPr>
                      <a:r>
                        <a:rPr lang="en-GB" sz="1400" dirty="0"/>
                        <a:t>1.02 (0.89, 1.16)</a:t>
                      </a:r>
                    </a:p>
                  </a:txBody>
                  <a:tcPr>
                    <a:lnB w="1905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62777417"/>
                  </a:ext>
                </a:extLst>
              </a:tr>
            </a:tbl>
          </a:graphicData>
        </a:graphic>
      </p:graphicFrame>
    </p:spTree>
    <p:custDataLst>
      <p:tags r:id="rId1"/>
    </p:custDataLst>
    <p:extLst>
      <p:ext uri="{BB962C8B-B14F-4D97-AF65-F5344CB8AC3E}">
        <p14:creationId xmlns:p14="http://schemas.microsoft.com/office/powerpoint/2010/main" val="2522486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5E9FF-65EB-999F-D976-532B2535251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C99FDA3-04DF-3BD0-9289-D09A40487B8A}"/>
              </a:ext>
            </a:extLst>
          </p:cNvPr>
          <p:cNvSpPr>
            <a:spLocks noGrp="1"/>
          </p:cNvSpPr>
          <p:nvPr>
            <p:ph type="body" sz="quarter" idx="17"/>
          </p:nvPr>
        </p:nvSpPr>
        <p:spPr>
          <a:xfrm>
            <a:off x="539749" y="539750"/>
            <a:ext cx="9213851" cy="266676"/>
          </a:xfrm>
        </p:spPr>
        <p:txBody>
          <a:bodyPr wrap="square">
            <a:normAutofit/>
          </a:bodyPr>
          <a:lstStyle/>
          <a:p>
            <a:r>
              <a:rPr lang="en-GB"/>
              <a:t>Schizophrenia – Comorbidity</a:t>
            </a:r>
          </a:p>
        </p:txBody>
      </p:sp>
      <p:sp>
        <p:nvSpPr>
          <p:cNvPr id="3" name="Title 2">
            <a:extLst>
              <a:ext uri="{FF2B5EF4-FFF2-40B4-BE49-F238E27FC236}">
                <a16:creationId xmlns:a16="http://schemas.microsoft.com/office/drawing/2014/main" id="{CCE3AB2A-1343-F416-A366-9F51F1179902}"/>
              </a:ext>
            </a:extLst>
          </p:cNvPr>
          <p:cNvSpPr>
            <a:spLocks noGrp="1"/>
          </p:cNvSpPr>
          <p:nvPr>
            <p:ph type="title"/>
          </p:nvPr>
        </p:nvSpPr>
        <p:spPr>
          <a:xfrm>
            <a:off x="539749" y="814386"/>
            <a:ext cx="9213851" cy="332399"/>
          </a:xfrm>
        </p:spPr>
        <p:txBody>
          <a:bodyPr anchor="b">
            <a:normAutofit/>
          </a:bodyPr>
          <a:lstStyle/>
          <a:p>
            <a:r>
              <a:rPr lang="en-US" dirty="0"/>
              <a:t>Mortality from SUD in schizophrenia</a:t>
            </a:r>
            <a:endParaRPr lang="en-GB" dirty="0"/>
          </a:p>
        </p:txBody>
      </p:sp>
      <p:sp>
        <p:nvSpPr>
          <p:cNvPr id="18" name="Content Placeholder 3">
            <a:extLst>
              <a:ext uri="{FF2B5EF4-FFF2-40B4-BE49-F238E27FC236}">
                <a16:creationId xmlns:a16="http://schemas.microsoft.com/office/drawing/2014/main" id="{01299A86-DDB3-65DD-87CE-2AC7664AC81A}"/>
              </a:ext>
            </a:extLst>
          </p:cNvPr>
          <p:cNvSpPr>
            <a:spLocks noGrp="1"/>
          </p:cNvSpPr>
          <p:nvPr>
            <p:ph sz="half" idx="20"/>
          </p:nvPr>
        </p:nvSpPr>
        <p:spPr>
          <a:xfrm>
            <a:off x="6694714" y="1416785"/>
            <a:ext cx="4951186" cy="3803801"/>
          </a:xfrm>
        </p:spPr>
        <p:txBody>
          <a:bodyPr/>
          <a:lstStyle/>
          <a:p>
            <a:r>
              <a:rPr lang="en-US" b="1" dirty="0"/>
              <a:t>Schizophrenia already carries a high mortality burden</a:t>
            </a:r>
            <a:r>
              <a:rPr lang="en-US" dirty="0"/>
              <a:t>, with an SMR of ~3–4 in individuals without comorbid SUD</a:t>
            </a:r>
          </a:p>
          <a:p>
            <a:r>
              <a:rPr lang="en-US" dirty="0"/>
              <a:t>Comorbid SUD </a:t>
            </a:r>
            <a:r>
              <a:rPr lang="en-US" b="1" dirty="0"/>
              <a:t>more than doubles this excess mortality</a:t>
            </a:r>
            <a:r>
              <a:rPr lang="en-US" dirty="0"/>
              <a:t>, with </a:t>
            </a:r>
            <a:r>
              <a:rPr lang="en-US" dirty="0">
                <a:solidFill>
                  <a:schemeClr val="tx1"/>
                </a:solidFill>
              </a:rPr>
              <a:t>SMRs of </a:t>
            </a:r>
            <a:r>
              <a:rPr lang="en-US" dirty="0"/>
              <a:t>&gt;8</a:t>
            </a:r>
          </a:p>
          <a:p>
            <a:r>
              <a:rPr lang="en-US" dirty="0"/>
              <a:t>Across the three disorders shown</a:t>
            </a:r>
            <a:r>
              <a:rPr lang="en-US" b="1" dirty="0"/>
              <a:t>, schizophrenia shows the highest SMRs both with and without SUD</a:t>
            </a:r>
            <a:r>
              <a:rPr lang="en-US" dirty="0"/>
              <a:t>, indicating the largest mortality burden</a:t>
            </a:r>
          </a:p>
        </p:txBody>
      </p:sp>
      <p:sp>
        <p:nvSpPr>
          <p:cNvPr id="4" name="Text Placeholder 3">
            <a:extLst>
              <a:ext uri="{FF2B5EF4-FFF2-40B4-BE49-F238E27FC236}">
                <a16:creationId xmlns:a16="http://schemas.microsoft.com/office/drawing/2014/main" id="{379C7B17-E2CC-02BC-59EA-16A4ACF8EF21}"/>
              </a:ext>
            </a:extLst>
          </p:cNvPr>
          <p:cNvSpPr>
            <a:spLocks noGrp="1"/>
          </p:cNvSpPr>
          <p:nvPr>
            <p:ph type="body" sz="quarter" idx="18"/>
          </p:nvPr>
        </p:nvSpPr>
        <p:spPr>
          <a:xfrm>
            <a:off x="539748" y="5830945"/>
            <a:ext cx="10951200" cy="890255"/>
          </a:xfrm>
        </p:spPr>
        <p:txBody>
          <a:bodyPr anchor="b">
            <a:noAutofit/>
          </a:bodyPr>
          <a:lstStyle/>
          <a:p>
            <a:r>
              <a:rPr lang="en-US" dirty="0"/>
              <a:t>Data are derived from a prospective, register‑based nationwide Danish cohort study; the study included all individuals born in Denmark on or after 1 January 1955, and included individuals with schizophrenia (n=41,470), bipolar disorder (n=11,739), and depression (n=88,270). </a:t>
            </a:r>
            <a:r>
              <a:rPr lang="en-US" dirty="0">
                <a:ea typeface="Arial" panose="020B0604020202020204" pitchFamily="34" charset="0"/>
              </a:rPr>
              <a:t>Mortality in the study population was compared with the background population using age‑ and sex‑specific SMRs, </a:t>
            </a:r>
            <a:br>
              <a:rPr lang="en-US" dirty="0">
                <a:ea typeface="Arial" panose="020B0604020202020204" pitchFamily="34" charset="0"/>
              </a:rPr>
            </a:br>
            <a:r>
              <a:rPr lang="en-US" dirty="0">
                <a:ea typeface="Arial" panose="020B0604020202020204" pitchFamily="34" charset="0"/>
              </a:rPr>
              <a:t>defined as the ratio of observed to expected deaths. Expected deaths were estimated using aggregate background population data from Statistics Denmark (1990–2012</a:t>
            </a:r>
            <a:r>
              <a:rPr lang="en-US" dirty="0"/>
              <a:t>)</a:t>
            </a:r>
            <a:endParaRPr lang="en-GB" strike="sngStrike" dirty="0"/>
          </a:p>
          <a:p>
            <a:r>
              <a:rPr lang="en-GB" dirty="0"/>
              <a:t>SMR=standardized mortality ratio; SUD=substance use disorder</a:t>
            </a:r>
          </a:p>
          <a:p>
            <a:r>
              <a:rPr lang="en-GB" dirty="0"/>
              <a:t>Hjorthøj et al. Lancet Psychiatry 2015;2:801–808</a:t>
            </a:r>
          </a:p>
        </p:txBody>
      </p:sp>
      <p:sp>
        <p:nvSpPr>
          <p:cNvPr id="5" name="Slide Number Placeholder 4">
            <a:extLst>
              <a:ext uri="{FF2B5EF4-FFF2-40B4-BE49-F238E27FC236}">
                <a16:creationId xmlns:a16="http://schemas.microsoft.com/office/drawing/2014/main" id="{7D4B0B8B-5220-8D3F-4C07-EBE8F16B79FB}"/>
              </a:ext>
            </a:extLst>
          </p:cNvPr>
          <p:cNvSpPr>
            <a:spLocks noGrp="1"/>
          </p:cNvSpPr>
          <p:nvPr>
            <p:ph type="sldNum" sz="quarter" idx="4"/>
          </p:nvPr>
        </p:nvSpPr>
        <p:spPr>
          <a:xfrm>
            <a:off x="11326690" y="6434112"/>
            <a:ext cx="595310" cy="153888"/>
          </a:xfrm>
        </p:spPr>
        <p:txBody>
          <a:bodyPr anchor="t">
            <a:normAutofit/>
          </a:bodyPr>
          <a:lstStyle/>
          <a:p>
            <a:fld id="{6DBC486D-4FAB-B746-8B02-8D7C842291C6}" type="slidenum">
              <a:rPr lang="en-US" smtClean="0"/>
              <a:pPr/>
              <a:t>17</a:t>
            </a:fld>
            <a:endParaRPr lang="en-US"/>
          </a:p>
        </p:txBody>
      </p:sp>
      <p:sp>
        <p:nvSpPr>
          <p:cNvPr id="11" name="TextBox 10">
            <a:extLst>
              <a:ext uri="{FF2B5EF4-FFF2-40B4-BE49-F238E27FC236}">
                <a16:creationId xmlns:a16="http://schemas.microsoft.com/office/drawing/2014/main" id="{FB23462F-85D0-275F-33E8-1A1C62A5585D}"/>
              </a:ext>
            </a:extLst>
          </p:cNvPr>
          <p:cNvSpPr txBox="1"/>
          <p:nvPr/>
        </p:nvSpPr>
        <p:spPr>
          <a:xfrm>
            <a:off x="546100" y="1263600"/>
            <a:ext cx="5407586" cy="523220"/>
          </a:xfrm>
          <a:prstGeom prst="rect">
            <a:avLst/>
          </a:prstGeom>
          <a:noFill/>
        </p:spPr>
        <p:txBody>
          <a:bodyPr wrap="square" rtlCol="0">
            <a:spAutoFit/>
          </a:bodyPr>
          <a:lstStyle/>
          <a:p>
            <a:pPr algn="ctr"/>
            <a:r>
              <a:rPr lang="en-US" sz="1400" b="1" dirty="0"/>
              <a:t>Impact of SUD on SMRs in schizophrenia, </a:t>
            </a:r>
            <a:br>
              <a:rPr lang="en-US" sz="1400" b="1" dirty="0"/>
            </a:br>
            <a:r>
              <a:rPr lang="en-US" sz="1400" b="1" dirty="0"/>
              <a:t>bipolar disorder, and depression (1990–2012) </a:t>
            </a:r>
            <a:endParaRPr lang="en-GB" sz="1400" b="1" dirty="0"/>
          </a:p>
        </p:txBody>
      </p:sp>
      <p:graphicFrame>
        <p:nvGraphicFramePr>
          <p:cNvPr id="8" name="Content Placeholder 7">
            <a:extLst>
              <a:ext uri="{FF2B5EF4-FFF2-40B4-BE49-F238E27FC236}">
                <a16:creationId xmlns:a16="http://schemas.microsoft.com/office/drawing/2014/main" id="{C8D553BC-0D76-22F9-B76B-D741E93CE16B}"/>
              </a:ext>
            </a:extLst>
          </p:cNvPr>
          <p:cNvGraphicFramePr>
            <a:graphicFrameLocks noGrp="1"/>
          </p:cNvGraphicFramePr>
          <p:nvPr>
            <p:ph sz="half" idx="21"/>
            <p:extLst>
              <p:ext uri="{D42A27DB-BD31-4B8C-83A1-F6EECF244321}">
                <p14:modId xmlns:p14="http://schemas.microsoft.com/office/powerpoint/2010/main" val="1598284970"/>
              </p:ext>
            </p:extLst>
          </p:nvPr>
        </p:nvGraphicFramePr>
        <p:xfrm>
          <a:off x="546099" y="1714501"/>
          <a:ext cx="5822043" cy="411750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2EE29EF6-71CE-AB9F-ED49-EA97DFE7AF86}"/>
              </a:ext>
            </a:extLst>
          </p:cNvPr>
          <p:cNvSpPr txBox="1"/>
          <p:nvPr/>
        </p:nvSpPr>
        <p:spPr>
          <a:xfrm rot="16200000">
            <a:off x="-856957" y="3145534"/>
            <a:ext cx="2563585" cy="276999"/>
          </a:xfrm>
          <a:prstGeom prst="rect">
            <a:avLst/>
          </a:prstGeom>
          <a:noFill/>
        </p:spPr>
        <p:txBody>
          <a:bodyPr wrap="square" rtlCol="0">
            <a:spAutoFit/>
          </a:bodyPr>
          <a:lstStyle/>
          <a:p>
            <a:r>
              <a:rPr lang="en-US" sz="1200" b="1" dirty="0"/>
              <a:t>Standardized mortality ratio</a:t>
            </a:r>
          </a:p>
        </p:txBody>
      </p:sp>
      <p:cxnSp>
        <p:nvCxnSpPr>
          <p:cNvPr id="13" name="Straight Connector 12">
            <a:extLst>
              <a:ext uri="{FF2B5EF4-FFF2-40B4-BE49-F238E27FC236}">
                <a16:creationId xmlns:a16="http://schemas.microsoft.com/office/drawing/2014/main" id="{693C3C58-C2E8-F947-31C2-515AA1FC3CE0}"/>
              </a:ext>
            </a:extLst>
          </p:cNvPr>
          <p:cNvCxnSpPr>
            <a:cxnSpLocks/>
          </p:cNvCxnSpPr>
          <p:nvPr/>
        </p:nvCxnSpPr>
        <p:spPr>
          <a:xfrm>
            <a:off x="930728" y="4828605"/>
            <a:ext cx="5165272"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1611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1813E-2C89-225B-5EAE-B3FB4B71E35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056CC90-3933-0F3C-E60B-A47EF5C05EAB}"/>
              </a:ext>
            </a:extLst>
          </p:cNvPr>
          <p:cNvSpPr>
            <a:spLocks noGrp="1"/>
          </p:cNvSpPr>
          <p:nvPr>
            <p:ph type="title"/>
          </p:nvPr>
        </p:nvSpPr>
        <p:spPr/>
        <p:txBody>
          <a:bodyPr/>
          <a:lstStyle/>
          <a:p>
            <a:r>
              <a:rPr lang="en-US"/>
              <a:t>Health inequities and preventive care gaps in schizophrenia</a:t>
            </a:r>
            <a:endParaRPr lang="en-GB"/>
          </a:p>
        </p:txBody>
      </p:sp>
      <p:sp>
        <p:nvSpPr>
          <p:cNvPr id="6" name="Text Placeholder 5">
            <a:extLst>
              <a:ext uri="{FF2B5EF4-FFF2-40B4-BE49-F238E27FC236}">
                <a16:creationId xmlns:a16="http://schemas.microsoft.com/office/drawing/2014/main" id="{3D502074-3790-606D-418B-3DB5C6C099E8}"/>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411714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34B9A-0E65-B901-F16C-E23FCA78B93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98383D1-DB90-7EC7-5986-091DDCBE0262}"/>
              </a:ext>
            </a:extLst>
          </p:cNvPr>
          <p:cNvSpPr>
            <a:spLocks noGrp="1"/>
          </p:cNvSpPr>
          <p:nvPr>
            <p:ph type="body" sz="quarter" idx="17"/>
          </p:nvPr>
        </p:nvSpPr>
        <p:spPr>
          <a:xfrm>
            <a:off x="539749" y="539750"/>
            <a:ext cx="9213851" cy="266676"/>
          </a:xfrm>
        </p:spPr>
        <p:txBody>
          <a:bodyPr wrap="square">
            <a:normAutofit/>
          </a:bodyPr>
          <a:lstStyle/>
          <a:p>
            <a:r>
              <a:rPr lang="en-GB"/>
              <a:t>Schizophrenia – Comorbidity</a:t>
            </a:r>
          </a:p>
        </p:txBody>
      </p:sp>
      <p:sp>
        <p:nvSpPr>
          <p:cNvPr id="15" name="Title 4">
            <a:extLst>
              <a:ext uri="{FF2B5EF4-FFF2-40B4-BE49-F238E27FC236}">
                <a16:creationId xmlns:a16="http://schemas.microsoft.com/office/drawing/2014/main" id="{2090FA46-9C73-2B08-1975-31C93BE789B0}"/>
              </a:ext>
            </a:extLst>
          </p:cNvPr>
          <p:cNvSpPr>
            <a:spLocks noGrp="1"/>
          </p:cNvSpPr>
          <p:nvPr>
            <p:ph type="title"/>
          </p:nvPr>
        </p:nvSpPr>
        <p:spPr>
          <a:xfrm>
            <a:off x="539749" y="814386"/>
            <a:ext cx="9213851" cy="332399"/>
          </a:xfrm>
        </p:spPr>
        <p:txBody>
          <a:bodyPr anchor="b">
            <a:normAutofit/>
          </a:bodyPr>
          <a:lstStyle/>
          <a:p>
            <a:r>
              <a:rPr lang="en-US" dirty="0"/>
              <a:t>Health disparities in mental disorders</a:t>
            </a:r>
          </a:p>
        </p:txBody>
      </p:sp>
      <p:sp>
        <p:nvSpPr>
          <p:cNvPr id="13" name="Content Placeholder 3">
            <a:extLst>
              <a:ext uri="{FF2B5EF4-FFF2-40B4-BE49-F238E27FC236}">
                <a16:creationId xmlns:a16="http://schemas.microsoft.com/office/drawing/2014/main" id="{33FFF630-CDCA-520B-B0E7-8E681F6838D2}"/>
              </a:ext>
            </a:extLst>
          </p:cNvPr>
          <p:cNvSpPr>
            <a:spLocks noGrp="1"/>
          </p:cNvSpPr>
          <p:nvPr>
            <p:ph sz="half" idx="20"/>
          </p:nvPr>
        </p:nvSpPr>
        <p:spPr>
          <a:xfrm>
            <a:off x="6235703" y="1416785"/>
            <a:ext cx="5410197" cy="4415215"/>
          </a:xfrm>
        </p:spPr>
        <p:txBody>
          <a:bodyPr>
            <a:normAutofit/>
          </a:bodyPr>
          <a:lstStyle/>
          <a:p>
            <a:r>
              <a:rPr lang="en-US" dirty="0"/>
              <a:t>Mental illness is associated with </a:t>
            </a:r>
            <a:r>
              <a:rPr lang="en-US" b="1" dirty="0"/>
              <a:t>higher physical disease risk, poorer access to care, and inadequate management of physical comorbidity</a:t>
            </a:r>
            <a:r>
              <a:rPr lang="en-US" dirty="0"/>
              <a:t> across diagnoses and </a:t>
            </a:r>
            <a:br>
              <a:rPr lang="en-US" dirty="0"/>
            </a:br>
            <a:r>
              <a:rPr lang="en-US" dirty="0"/>
              <a:t>income settings </a:t>
            </a:r>
          </a:p>
          <a:p>
            <a:r>
              <a:rPr lang="en-US" dirty="0"/>
              <a:t>Premature mortality in mental illness reflects </a:t>
            </a:r>
            <a:r>
              <a:rPr lang="en-US" b="1" dirty="0"/>
              <a:t>cumulative health inequalities </a:t>
            </a:r>
            <a:r>
              <a:rPr lang="en-US" dirty="0"/>
              <a:t>across the </a:t>
            </a:r>
            <a:br>
              <a:rPr lang="en-US" dirty="0"/>
            </a:br>
            <a:r>
              <a:rPr lang="en-US" dirty="0"/>
              <a:t>life course </a:t>
            </a:r>
          </a:p>
          <a:p>
            <a:r>
              <a:rPr lang="en-US" dirty="0"/>
              <a:t>Reducing physical health inequalities in people with mental illness requires attention to both the </a:t>
            </a:r>
            <a:r>
              <a:rPr lang="en-US" b="1" dirty="0"/>
              <a:t>prevention of chronic conditions </a:t>
            </a:r>
            <a:r>
              <a:rPr lang="en-US" dirty="0"/>
              <a:t>and the </a:t>
            </a:r>
            <a:r>
              <a:rPr lang="en-US" b="1" dirty="0"/>
              <a:t>reduction of their long‑term impact </a:t>
            </a:r>
            <a:r>
              <a:rPr lang="en-US" dirty="0"/>
              <a:t>across the life course </a:t>
            </a:r>
          </a:p>
        </p:txBody>
      </p:sp>
      <p:pic>
        <p:nvPicPr>
          <p:cNvPr id="11" name="Content Placeholder 10">
            <a:extLst>
              <a:ext uri="{FF2B5EF4-FFF2-40B4-BE49-F238E27FC236}">
                <a16:creationId xmlns:a16="http://schemas.microsoft.com/office/drawing/2014/main" id="{7557341D-E003-8987-179B-47A92138C2E6}"/>
              </a:ext>
            </a:extLst>
          </p:cNvPr>
          <p:cNvPicPr>
            <a:picLocks noGrp="1" noChangeAspect="1"/>
          </p:cNvPicPr>
          <p:nvPr>
            <p:ph sz="half" idx="21"/>
          </p:nvPr>
        </p:nvPicPr>
        <p:blipFill>
          <a:blip r:embed="rId3"/>
          <a:srcRect l="6752" r="1344" b="-2"/>
          <a:stretch>
            <a:fillRect/>
          </a:stretch>
        </p:blipFill>
        <p:spPr>
          <a:xfrm>
            <a:off x="539750" y="1418686"/>
            <a:ext cx="5410200" cy="4411152"/>
          </a:xfrm>
          <a:noFill/>
        </p:spPr>
      </p:pic>
      <p:sp>
        <p:nvSpPr>
          <p:cNvPr id="29" name="Text Placeholder 5">
            <a:extLst>
              <a:ext uri="{FF2B5EF4-FFF2-40B4-BE49-F238E27FC236}">
                <a16:creationId xmlns:a16="http://schemas.microsoft.com/office/drawing/2014/main" id="{15E24BC2-DC53-CE4D-1F62-787EAEB42087}"/>
              </a:ext>
            </a:extLst>
          </p:cNvPr>
          <p:cNvSpPr>
            <a:spLocks noGrp="1"/>
          </p:cNvSpPr>
          <p:nvPr>
            <p:ph type="body" sz="quarter" idx="18"/>
          </p:nvPr>
        </p:nvSpPr>
        <p:spPr>
          <a:xfrm>
            <a:off x="539749" y="6102000"/>
            <a:ext cx="9213851" cy="619200"/>
          </a:xfrm>
        </p:spPr>
        <p:txBody>
          <a:bodyPr/>
          <a:lstStyle/>
          <a:p>
            <a:r>
              <a:rPr lang="fr-FR" dirty="0"/>
              <a:t>Firth et al. Lancet Psychiatry 2019;6:675–712</a:t>
            </a:r>
          </a:p>
        </p:txBody>
      </p:sp>
      <p:sp>
        <p:nvSpPr>
          <p:cNvPr id="5" name="Slide Number Placeholder 4">
            <a:extLst>
              <a:ext uri="{FF2B5EF4-FFF2-40B4-BE49-F238E27FC236}">
                <a16:creationId xmlns:a16="http://schemas.microsoft.com/office/drawing/2014/main" id="{BD80C4BD-5239-9C25-BFF0-A4F891E8683D}"/>
              </a:ext>
            </a:extLst>
          </p:cNvPr>
          <p:cNvSpPr>
            <a:spLocks noGrp="1"/>
          </p:cNvSpPr>
          <p:nvPr>
            <p:ph type="sldNum" sz="quarter" idx="4"/>
          </p:nvPr>
        </p:nvSpPr>
        <p:spPr>
          <a:xfrm>
            <a:off x="11326690" y="6434112"/>
            <a:ext cx="595310" cy="153888"/>
          </a:xfrm>
        </p:spPr>
        <p:txBody>
          <a:bodyPr anchor="t">
            <a:normAutofit/>
          </a:bodyPr>
          <a:lstStyle/>
          <a:p>
            <a:fld id="{6DBC486D-4FAB-B746-8B02-8D7C842291C6}" type="slidenum">
              <a:rPr lang="en-US" smtClean="0"/>
              <a:pPr/>
              <a:t>19</a:t>
            </a:fld>
            <a:endParaRPr lang="en-US"/>
          </a:p>
        </p:txBody>
      </p:sp>
      <p:sp>
        <p:nvSpPr>
          <p:cNvPr id="3" name="TextBox 2">
            <a:extLst>
              <a:ext uri="{FF2B5EF4-FFF2-40B4-BE49-F238E27FC236}">
                <a16:creationId xmlns:a16="http://schemas.microsoft.com/office/drawing/2014/main" id="{5663CA26-DB86-5422-7EAC-8FD63AFCFAA9}"/>
              </a:ext>
            </a:extLst>
          </p:cNvPr>
          <p:cNvSpPr txBox="1"/>
          <p:nvPr/>
        </p:nvSpPr>
        <p:spPr>
          <a:xfrm>
            <a:off x="435429" y="5858948"/>
            <a:ext cx="5660571" cy="507831"/>
          </a:xfrm>
          <a:prstGeom prst="rect">
            <a:avLst/>
          </a:prstGeom>
          <a:noFill/>
        </p:spPr>
        <p:txBody>
          <a:bodyPr wrap="square" rtlCol="0">
            <a:spAutoFit/>
          </a:bodyPr>
          <a:lstStyle/>
          <a:p>
            <a:r>
              <a:rPr lang="en-US" sz="900" dirty="0">
                <a:latin typeface="+mj-lt"/>
              </a:rPr>
              <a:t>This work is from Interaction Institute for Social Change (https://interactioninstitute.org/illustrating-equality-vs-equity/);  | Artist: Angus Maguire (madewithangus.com). This work is licensed under Creative Commons license CC-BY-SA by The Lundbeck Foundation.</a:t>
            </a:r>
            <a:endParaRPr lang="en-GB" sz="900" dirty="0">
              <a:latin typeface="+mj-lt"/>
            </a:endParaRPr>
          </a:p>
        </p:txBody>
      </p:sp>
    </p:spTree>
    <p:extLst>
      <p:ext uri="{BB962C8B-B14F-4D97-AF65-F5344CB8AC3E}">
        <p14:creationId xmlns:p14="http://schemas.microsoft.com/office/powerpoint/2010/main" val="2043915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B9004-84FD-DAD2-3E11-C4DB22A5136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1481539-7B00-14CC-9CD0-D1EF95BBE43E}"/>
              </a:ext>
            </a:extLst>
          </p:cNvPr>
          <p:cNvSpPr>
            <a:spLocks noGrp="1"/>
          </p:cNvSpPr>
          <p:nvPr>
            <p:ph type="body" sz="quarter" idx="17"/>
          </p:nvPr>
        </p:nvSpPr>
        <p:spPr>
          <a:xfrm>
            <a:off x="539749" y="539750"/>
            <a:ext cx="9213851" cy="266676"/>
          </a:xfrm>
        </p:spPr>
        <p:txBody>
          <a:bodyPr wrap="square">
            <a:normAutofit/>
          </a:bodyPr>
          <a:lstStyle/>
          <a:p>
            <a:r>
              <a:rPr lang="en-GB"/>
              <a:t>Schizophrenia – Comorbidity</a:t>
            </a:r>
          </a:p>
        </p:txBody>
      </p:sp>
      <p:sp>
        <p:nvSpPr>
          <p:cNvPr id="5" name="Title 4">
            <a:extLst>
              <a:ext uri="{FF2B5EF4-FFF2-40B4-BE49-F238E27FC236}">
                <a16:creationId xmlns:a16="http://schemas.microsoft.com/office/drawing/2014/main" id="{DF921995-74D7-89FE-8BAE-49611548DBD4}"/>
              </a:ext>
            </a:extLst>
          </p:cNvPr>
          <p:cNvSpPr>
            <a:spLocks noGrp="1"/>
          </p:cNvSpPr>
          <p:nvPr>
            <p:ph type="title"/>
          </p:nvPr>
        </p:nvSpPr>
        <p:spPr>
          <a:xfrm>
            <a:off x="539749" y="814386"/>
            <a:ext cx="9213851" cy="332399"/>
          </a:xfrm>
        </p:spPr>
        <p:txBody>
          <a:bodyPr anchor="b">
            <a:normAutofit/>
          </a:bodyPr>
          <a:lstStyle/>
          <a:p>
            <a:r>
              <a:rPr lang="en-GB" dirty="0"/>
              <a:t>Overview of comorbidities in schizophrenia</a:t>
            </a:r>
          </a:p>
        </p:txBody>
      </p:sp>
      <p:sp>
        <p:nvSpPr>
          <p:cNvPr id="34" name="Content Placeholder 33">
            <a:extLst>
              <a:ext uri="{FF2B5EF4-FFF2-40B4-BE49-F238E27FC236}">
                <a16:creationId xmlns:a16="http://schemas.microsoft.com/office/drawing/2014/main" id="{B4988634-4990-3E15-6E6F-B8EE86DD4FFF}"/>
              </a:ext>
            </a:extLst>
          </p:cNvPr>
          <p:cNvSpPr>
            <a:spLocks noGrp="1"/>
          </p:cNvSpPr>
          <p:nvPr>
            <p:ph idx="19"/>
          </p:nvPr>
        </p:nvSpPr>
        <p:spPr>
          <a:xfrm>
            <a:off x="539751" y="1416785"/>
            <a:ext cx="5410198" cy="4415215"/>
          </a:xfrm>
        </p:spPr>
        <p:txBody>
          <a:bodyPr>
            <a:normAutofit/>
          </a:bodyPr>
          <a:lstStyle/>
          <a:p>
            <a:r>
              <a:rPr lang="en-US" dirty="0"/>
              <a:t>Schizophrenia is a chronic mental health condition that comprises positive symptoms, negative symptoms, motor symptoms, and a global cognitive deficit</a:t>
            </a:r>
            <a:r>
              <a:rPr lang="en-US" baseline="30000" dirty="0"/>
              <a:t>1</a:t>
            </a:r>
          </a:p>
          <a:p>
            <a:r>
              <a:rPr lang="en-US" dirty="0"/>
              <a:t>In 2019, schizophrenia ranked as the 20</a:t>
            </a:r>
            <a:r>
              <a:rPr lang="en-US" baseline="30000" dirty="0"/>
              <a:t>th</a:t>
            </a:r>
            <a:r>
              <a:rPr lang="en-US" dirty="0"/>
              <a:t> leading cause of disability globally;</a:t>
            </a:r>
            <a:r>
              <a:rPr lang="en-US" baseline="30000" dirty="0"/>
              <a:t>2</a:t>
            </a:r>
            <a:r>
              <a:rPr lang="en-US" dirty="0"/>
              <a:t> affected individuals experience a reduction in life expectancy of &gt;15 years</a:t>
            </a:r>
            <a:r>
              <a:rPr lang="en-US" baseline="30000" dirty="0"/>
              <a:t>3</a:t>
            </a:r>
            <a:endParaRPr lang="en-GB" baseline="30000" dirty="0"/>
          </a:p>
          <a:p>
            <a:r>
              <a:rPr lang="en-GB" dirty="0"/>
              <a:t>Alongside disease burden, individuals with schizophrenia experience a range of psychiatric and somatic comorbidities</a:t>
            </a:r>
            <a:r>
              <a:rPr lang="en-GB" baseline="30000" dirty="0"/>
              <a:t>4,5 </a:t>
            </a:r>
          </a:p>
          <a:p>
            <a:r>
              <a:rPr lang="en-US" dirty="0"/>
              <a:t>Schizophrenia is reportedly associated with &gt;1.5 times the odds of comorbidities across multiple disease categories,</a:t>
            </a:r>
            <a:r>
              <a:rPr lang="en-US" baseline="30000" dirty="0"/>
              <a:t>6</a:t>
            </a:r>
            <a:r>
              <a:rPr lang="en-US" dirty="0"/>
              <a:t> and is linked to broad, multi‑system increases in natural‑cause mortality</a:t>
            </a:r>
            <a:r>
              <a:rPr lang="en-US" baseline="30000" dirty="0"/>
              <a:t>7</a:t>
            </a:r>
          </a:p>
        </p:txBody>
      </p:sp>
      <p:sp>
        <p:nvSpPr>
          <p:cNvPr id="4" name="Content Placeholder 3">
            <a:extLst>
              <a:ext uri="{FF2B5EF4-FFF2-40B4-BE49-F238E27FC236}">
                <a16:creationId xmlns:a16="http://schemas.microsoft.com/office/drawing/2014/main" id="{6C79187D-9495-4550-C15E-5204960B5D80}"/>
              </a:ext>
            </a:extLst>
          </p:cNvPr>
          <p:cNvSpPr>
            <a:spLocks noGrp="1"/>
          </p:cNvSpPr>
          <p:nvPr>
            <p:ph sz="half" idx="20"/>
          </p:nvPr>
        </p:nvSpPr>
        <p:spPr>
          <a:xfrm>
            <a:off x="6235703" y="1416785"/>
            <a:ext cx="5410197" cy="4415215"/>
          </a:xfrm>
          <a:solidFill>
            <a:srgbClr val="D9D1CC"/>
          </a:solidFill>
          <a:extLst>
            <a:ext uri="{91240B29-F687-4F45-9708-019B960494DF}">
              <a14:hiddenLine xmlns:a14="http://schemas.microsoft.com/office/drawing/2010/main" w="9525">
                <a:solidFill>
                  <a:srgbClr val="000000"/>
                </a:solidFill>
                <a:miter lim="800000"/>
                <a:headEnd/>
                <a:tailEnd/>
              </a14:hiddenLine>
            </a:ext>
          </a:extLst>
        </p:spPr>
        <p:txBody>
          <a:bodyPr vert="horz" lIns="270000" tIns="270000" rIns="270000" bIns="270000" rtlCol="0">
            <a:noAutofit/>
          </a:bodyPr>
          <a:lstStyle/>
          <a:p>
            <a:pPr>
              <a:lnSpc>
                <a:spcPct val="90000"/>
              </a:lnSpc>
            </a:pPr>
            <a:r>
              <a:rPr lang="en-US" dirty="0">
                <a:solidFill>
                  <a:schemeClr val="tx2"/>
                </a:solidFill>
              </a:rPr>
              <a:t>FEP is associated with pronounced alterations in non‑CNS systems, which are broadly comparable in magnitude to those observed in the CNS</a:t>
            </a:r>
            <a:r>
              <a:rPr lang="en-US" baseline="30000" dirty="0">
                <a:solidFill>
                  <a:schemeClr val="tx2"/>
                </a:solidFill>
              </a:rPr>
              <a:t>8</a:t>
            </a:r>
            <a:r>
              <a:rPr lang="en-US" dirty="0">
                <a:solidFill>
                  <a:schemeClr val="tx2"/>
                </a:solidFill>
              </a:rPr>
              <a:t> </a:t>
            </a:r>
          </a:p>
          <a:p>
            <a:pPr>
              <a:lnSpc>
                <a:spcPct val="90000"/>
              </a:lnSpc>
            </a:pPr>
            <a:r>
              <a:rPr lang="en-US" dirty="0">
                <a:solidFill>
                  <a:schemeClr val="tx2"/>
                </a:solidFill>
              </a:rPr>
              <a:t>Relative to healthy controls, individuals with FEP exhibited alterations across CNS and non-CNS systems:</a:t>
            </a:r>
            <a:r>
              <a:rPr lang="en-US" baseline="30000" dirty="0">
                <a:solidFill>
                  <a:schemeClr val="tx2"/>
                </a:solidFill>
              </a:rPr>
              <a:t>8,a</a:t>
            </a:r>
            <a:endParaRPr lang="en-GB" baseline="30000" dirty="0">
              <a:solidFill>
                <a:schemeClr val="tx2"/>
              </a:solidFill>
            </a:endParaRPr>
          </a:p>
        </p:txBody>
      </p:sp>
      <p:sp>
        <p:nvSpPr>
          <p:cNvPr id="2" name="Text Placeholder 1">
            <a:extLst>
              <a:ext uri="{FF2B5EF4-FFF2-40B4-BE49-F238E27FC236}">
                <a16:creationId xmlns:a16="http://schemas.microsoft.com/office/drawing/2014/main" id="{C144BC84-E457-B6E5-BB66-A3A90566146C}"/>
              </a:ext>
            </a:extLst>
          </p:cNvPr>
          <p:cNvSpPr>
            <a:spLocks noGrp="1"/>
          </p:cNvSpPr>
          <p:nvPr>
            <p:ph type="body" sz="quarter" idx="18"/>
          </p:nvPr>
        </p:nvSpPr>
        <p:spPr>
          <a:xfrm>
            <a:off x="539750" y="6102350"/>
            <a:ext cx="10949856" cy="619125"/>
          </a:xfrm>
        </p:spPr>
        <p:txBody>
          <a:bodyPr anchor="b">
            <a:noAutofit/>
          </a:bodyPr>
          <a:lstStyle/>
          <a:p>
            <a:r>
              <a:rPr lang="en-US" baseline="30000" dirty="0" err="1"/>
              <a:t>a</a:t>
            </a:r>
            <a:r>
              <a:rPr lang="en-US" dirty="0" err="1"/>
              <a:t>Systematic</a:t>
            </a:r>
            <a:r>
              <a:rPr lang="en-US" dirty="0"/>
              <a:t> meta-review summarizing effect size (g) magnitudes for CNS and non-CNS alterations in FEP (case-control data from 165 studies [N=13,440; 6,806 individuals with FEP and 6,634 healthy control individuals]);</a:t>
            </a:r>
            <a:r>
              <a:rPr lang="en-US" baseline="30000" dirty="0"/>
              <a:t>8</a:t>
            </a:r>
            <a:r>
              <a:rPr lang="en-US" dirty="0"/>
              <a:t> </a:t>
            </a:r>
            <a:r>
              <a:rPr lang="en-US" baseline="30000" dirty="0" err="1"/>
              <a:t>b</a:t>
            </a:r>
            <a:r>
              <a:rPr lang="en-US" dirty="0" err="1"/>
              <a:t>Summary</a:t>
            </a:r>
            <a:r>
              <a:rPr lang="en-US" dirty="0"/>
              <a:t> effect size in antipsychotic-naïve FEP</a:t>
            </a:r>
            <a:r>
              <a:rPr lang="en-US" baseline="30000" dirty="0"/>
              <a:t>8</a:t>
            </a:r>
            <a:endParaRPr lang="en-GB" baseline="30000" dirty="0"/>
          </a:p>
          <a:p>
            <a:r>
              <a:rPr lang="en-GB" dirty="0"/>
              <a:t>CNS=central nervous system; FEP=first-episode psychosis; HPA=hypothalamic pituitary adrenal</a:t>
            </a:r>
          </a:p>
          <a:p>
            <a:r>
              <a:rPr lang="en-GB" dirty="0"/>
              <a:t>1. Leucht et al. Nat Rev Dis Primers 2025;11:83; 2.</a:t>
            </a:r>
            <a:r>
              <a:rPr lang="en-US" dirty="0"/>
              <a:t> GBD 2019 Mental Disorders Collaborators. Lancet Psychiatry. 2022;9:137–150</a:t>
            </a:r>
            <a:r>
              <a:rPr lang="en-GB" dirty="0"/>
              <a:t>; 3. Chan et al. </a:t>
            </a:r>
            <a:r>
              <a:rPr lang="en-GB" dirty="0" err="1"/>
              <a:t>EClinicalMedicine</a:t>
            </a:r>
            <a:r>
              <a:rPr lang="en-GB" dirty="0"/>
              <a:t> 2023;65:102294; </a:t>
            </a:r>
            <a:br>
              <a:rPr lang="en-GB" dirty="0"/>
            </a:br>
            <a:r>
              <a:rPr lang="en-GB" dirty="0"/>
              <a:t>4. Lu et al. Transl Psychiatry 2022;12:154; 5. </a:t>
            </a:r>
            <a:r>
              <a:rPr lang="en-US" dirty="0"/>
              <a:t>Lee et al. Mol Psychiatry 2025;30:1127–1137</a:t>
            </a:r>
            <a:r>
              <a:rPr lang="en-GB" dirty="0"/>
              <a:t>; 6. </a:t>
            </a:r>
            <a:r>
              <a:rPr lang="en-GB" dirty="0" err="1"/>
              <a:t>Bahorik</a:t>
            </a:r>
            <a:r>
              <a:rPr lang="en-GB" dirty="0"/>
              <a:t> et al. J </a:t>
            </a:r>
            <a:r>
              <a:rPr lang="en-GB" dirty="0" err="1"/>
              <a:t>Psychosom</a:t>
            </a:r>
            <a:r>
              <a:rPr lang="en-GB" dirty="0"/>
              <a:t> Res 2017;100:35–45; 7. </a:t>
            </a:r>
            <a:r>
              <a:rPr lang="en-US" dirty="0"/>
              <a:t>Correll et al. World Psychiatry 2022;21:248–271; </a:t>
            </a:r>
            <a:br>
              <a:rPr lang="en-US" dirty="0"/>
            </a:br>
            <a:r>
              <a:rPr lang="en-US" dirty="0"/>
              <a:t>8. </a:t>
            </a:r>
            <a:r>
              <a:rPr lang="en-GB" dirty="0"/>
              <a:t>Pillinger et al. Mol Psychiatry 2019;24:776–794</a:t>
            </a:r>
            <a:endParaRPr lang="en-US" dirty="0"/>
          </a:p>
        </p:txBody>
      </p:sp>
      <p:sp>
        <p:nvSpPr>
          <p:cNvPr id="3" name="Slide Number Placeholder 2">
            <a:extLst>
              <a:ext uri="{FF2B5EF4-FFF2-40B4-BE49-F238E27FC236}">
                <a16:creationId xmlns:a16="http://schemas.microsoft.com/office/drawing/2014/main" id="{BCCF375E-86A1-783F-FAF8-70A964512D79}"/>
              </a:ext>
            </a:extLst>
          </p:cNvPr>
          <p:cNvSpPr>
            <a:spLocks noGrp="1"/>
          </p:cNvSpPr>
          <p:nvPr>
            <p:ph type="sldNum" sz="quarter" idx="4"/>
          </p:nvPr>
        </p:nvSpPr>
        <p:spPr>
          <a:xfrm>
            <a:off x="11326690" y="6434112"/>
            <a:ext cx="595310" cy="153888"/>
          </a:xfrm>
        </p:spPr>
        <p:txBody>
          <a:bodyPr anchor="t">
            <a:normAutofit/>
          </a:bodyPr>
          <a:lstStyle/>
          <a:p>
            <a:fld id="{6DBC486D-4FAB-B746-8B02-8D7C842291C6}" type="slidenum">
              <a:rPr lang="en-GB" smtClean="0"/>
              <a:pPr/>
              <a:t>2</a:t>
            </a:fld>
            <a:endParaRPr lang="en-GB"/>
          </a:p>
        </p:txBody>
      </p:sp>
      <p:graphicFrame>
        <p:nvGraphicFramePr>
          <p:cNvPr id="9" name="Table 8">
            <a:extLst>
              <a:ext uri="{FF2B5EF4-FFF2-40B4-BE49-F238E27FC236}">
                <a16:creationId xmlns:a16="http://schemas.microsoft.com/office/drawing/2014/main" id="{5DCA6E25-B212-EC00-D611-F2B6DD3377CB}"/>
              </a:ext>
            </a:extLst>
          </p:cNvPr>
          <p:cNvGraphicFramePr>
            <a:graphicFrameLocks noGrp="1"/>
          </p:cNvGraphicFramePr>
          <p:nvPr>
            <p:extLst>
              <p:ext uri="{D42A27DB-BD31-4B8C-83A1-F6EECF244321}">
                <p14:modId xmlns:p14="http://schemas.microsoft.com/office/powerpoint/2010/main" val="688105419"/>
              </p:ext>
            </p:extLst>
          </p:nvPr>
        </p:nvGraphicFramePr>
        <p:xfrm>
          <a:off x="6391274" y="3380506"/>
          <a:ext cx="5098332" cy="2403267"/>
        </p:xfrm>
        <a:graphic>
          <a:graphicData uri="http://schemas.openxmlformats.org/drawingml/2006/table">
            <a:tbl>
              <a:tblPr firstRow="1" bandRow="1">
                <a:tableStyleId>{F2DE63D5-997A-4646-A377-4702673A728D}</a:tableStyleId>
              </a:tblPr>
              <a:tblGrid>
                <a:gridCol w="2510988">
                  <a:extLst>
                    <a:ext uri="{9D8B030D-6E8A-4147-A177-3AD203B41FA5}">
                      <a16:colId xmlns:a16="http://schemas.microsoft.com/office/drawing/2014/main" val="2630300424"/>
                    </a:ext>
                  </a:extLst>
                </a:gridCol>
                <a:gridCol w="2587344">
                  <a:extLst>
                    <a:ext uri="{9D8B030D-6E8A-4147-A177-3AD203B41FA5}">
                      <a16:colId xmlns:a16="http://schemas.microsoft.com/office/drawing/2014/main" val="1732491205"/>
                    </a:ext>
                  </a:extLst>
                </a:gridCol>
              </a:tblGrid>
              <a:tr h="379943">
                <a:tc>
                  <a:txBody>
                    <a:bodyPr/>
                    <a:lstStyle/>
                    <a:p>
                      <a:pPr algn="ctr"/>
                      <a:r>
                        <a:rPr lang="en-GB" sz="1400" dirty="0">
                          <a:solidFill>
                            <a:schemeClr val="bg1"/>
                          </a:solidFill>
                        </a:rPr>
                        <a:t>CNS systems</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5">
                        <a:lumMod val="50000"/>
                      </a:schemeClr>
                    </a:solidFill>
                  </a:tcPr>
                </a:tc>
                <a:tc>
                  <a:txBody>
                    <a:bodyPr/>
                    <a:lstStyle/>
                    <a:p>
                      <a:pPr algn="ctr"/>
                      <a:r>
                        <a:rPr lang="en-GB" sz="1400" dirty="0">
                          <a:solidFill>
                            <a:schemeClr val="bg1"/>
                          </a:solidFill>
                        </a:rPr>
                        <a:t>Non-CNS systems</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5">
                        <a:lumMod val="50000"/>
                      </a:schemeClr>
                    </a:solidFill>
                  </a:tcPr>
                </a:tc>
                <a:extLst>
                  <a:ext uri="{0D108BD9-81ED-4DB2-BD59-A6C34878D82A}">
                    <a16:rowId xmlns:a16="http://schemas.microsoft.com/office/drawing/2014/main" val="1487271588"/>
                  </a:ext>
                </a:extLst>
              </a:tr>
              <a:tr h="645902">
                <a:tc>
                  <a:txBody>
                    <a:bodyPr/>
                    <a:lstStyle/>
                    <a:p>
                      <a:pPr marL="828000" algn="l"/>
                      <a:r>
                        <a:rPr lang="en-GB" sz="1400" dirty="0"/>
                        <a:t>Brain structure </a:t>
                      </a:r>
                      <a:br>
                        <a:rPr lang="en-GB" sz="1400" dirty="0"/>
                      </a:br>
                      <a:r>
                        <a:rPr lang="en-GB" sz="1400" dirty="0"/>
                        <a:t>(</a:t>
                      </a:r>
                      <a:r>
                        <a:rPr lang="en-US" sz="1400" dirty="0"/>
                        <a:t>g=0.40)</a:t>
                      </a:r>
                      <a:endParaRPr lang="en-GB" sz="1400" dirty="0"/>
                    </a:p>
                  </a:txBody>
                  <a:tcPr anchor="ct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p>
                      <a:pPr marL="828000" algn="l"/>
                      <a:r>
                        <a:rPr lang="en-US" sz="1400" dirty="0"/>
                        <a:t>Immune parameters </a:t>
                      </a:r>
                      <a:br>
                        <a:rPr lang="en-US" sz="1400" dirty="0"/>
                      </a:br>
                      <a:r>
                        <a:rPr lang="en-US" sz="1400" dirty="0"/>
                        <a:t>(g=1.19) </a:t>
                      </a:r>
                      <a:endParaRPr lang="en-GB" sz="1400" dirty="0"/>
                    </a:p>
                  </a:txBody>
                  <a:tcPr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03086632"/>
                  </a:ext>
                </a:extLst>
              </a:tr>
              <a:tr h="645902">
                <a:tc>
                  <a:txBody>
                    <a:bodyPr/>
                    <a:lstStyle/>
                    <a:p>
                      <a:pPr marL="828000" algn="l"/>
                      <a:r>
                        <a:rPr lang="en-US" sz="1400" dirty="0"/>
                        <a:t>Neurophysiological </a:t>
                      </a:r>
                      <a:br>
                        <a:rPr lang="en-US" sz="1400" dirty="0"/>
                      </a:br>
                      <a:r>
                        <a:rPr lang="en-US" sz="1400" dirty="0"/>
                        <a:t>(g=0.80)</a:t>
                      </a:r>
                      <a:endParaRPr lang="en-GB" sz="1400" dirty="0"/>
                    </a:p>
                  </a:txBody>
                  <a:tcPr anchor="ct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E5EBF1"/>
                    </a:solidFill>
                  </a:tcPr>
                </a:tc>
                <a:tc>
                  <a:txBody>
                    <a:bodyPr/>
                    <a:lstStyle/>
                    <a:p>
                      <a:pPr marL="828000" algn="l"/>
                      <a:r>
                        <a:rPr lang="en-US" sz="1400" dirty="0"/>
                        <a:t>Cardiometabolic markers (g=0.23)</a:t>
                      </a:r>
                      <a:r>
                        <a:rPr lang="en-US" sz="1400" baseline="30000" dirty="0"/>
                        <a:t>b</a:t>
                      </a:r>
                      <a:r>
                        <a:rPr lang="en-US" sz="1400" dirty="0"/>
                        <a:t> </a:t>
                      </a:r>
                      <a:endParaRPr lang="en-GB" sz="1400" dirty="0"/>
                    </a:p>
                  </a:txBody>
                  <a:tcPr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E5EBF1"/>
                    </a:solidFill>
                  </a:tcPr>
                </a:tc>
                <a:extLst>
                  <a:ext uri="{0D108BD9-81ED-4DB2-BD59-A6C34878D82A}">
                    <a16:rowId xmlns:a16="http://schemas.microsoft.com/office/drawing/2014/main" val="1414948112"/>
                  </a:ext>
                </a:extLst>
              </a:tr>
              <a:tr h="645902">
                <a:tc>
                  <a:txBody>
                    <a:bodyPr/>
                    <a:lstStyle/>
                    <a:p>
                      <a:pPr marL="828000" algn="l"/>
                      <a:r>
                        <a:rPr lang="en-US" sz="1400" dirty="0"/>
                        <a:t>Neurochemical </a:t>
                      </a:r>
                      <a:br>
                        <a:rPr lang="en-US" sz="1400" dirty="0"/>
                      </a:br>
                      <a:r>
                        <a:rPr lang="en-US" sz="1400" dirty="0"/>
                        <a:t>(g=0.43)</a:t>
                      </a:r>
                      <a:endParaRPr lang="en-GB" sz="1400" dirty="0"/>
                    </a:p>
                  </a:txBody>
                  <a:tcPr anchor="ctr">
                    <a:lnL w="6350" cap="flat" cmpd="sng" algn="ctr">
                      <a:noFill/>
                      <a:prstDash val="solid"/>
                      <a:miter lim="800000"/>
                    </a:lnL>
                    <a:lnR>
                      <a:noFill/>
                    </a:lnR>
                    <a:lnT w="6350" cap="flat" cmpd="sng" algn="ctr">
                      <a:noFill/>
                      <a:prstDash val="solid"/>
                      <a:miter lim="800000"/>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828000" algn="l"/>
                      <a:r>
                        <a:rPr lang="en-US" sz="1400" dirty="0"/>
                        <a:t>HPA‑axis measures </a:t>
                      </a:r>
                      <a:br>
                        <a:rPr lang="en-US" sz="1400" dirty="0"/>
                      </a:br>
                      <a:r>
                        <a:rPr lang="en-US" sz="1400" dirty="0"/>
                        <a:t>(g=0.68)</a:t>
                      </a:r>
                      <a:endParaRPr lang="en-GB" sz="1400" dirty="0"/>
                    </a:p>
                  </a:txBody>
                  <a:tcPr anchor="ctr">
                    <a:lnL>
                      <a:noFill/>
                    </a:lnL>
                    <a:lnR w="6350" cap="flat" cmpd="sng" algn="ctr">
                      <a:noFill/>
                      <a:prstDash val="solid"/>
                      <a:miter lim="800000"/>
                    </a:lnR>
                    <a:lnT w="6350" cap="flat" cmpd="sng" algn="ctr">
                      <a:noFill/>
                      <a:prstDash val="solid"/>
                      <a:miter lim="800000"/>
                    </a:lnT>
                    <a:lnB w="1270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65453185"/>
                  </a:ext>
                </a:extLst>
              </a:tr>
            </a:tbl>
          </a:graphicData>
        </a:graphic>
      </p:graphicFrame>
      <p:pic>
        <p:nvPicPr>
          <p:cNvPr id="15" name="Picture 14">
            <a:extLst>
              <a:ext uri="{FF2B5EF4-FFF2-40B4-BE49-F238E27FC236}">
                <a16:creationId xmlns:a16="http://schemas.microsoft.com/office/drawing/2014/main" id="{33CF0684-3158-CD75-855C-2216DD636A13}"/>
              </a:ext>
            </a:extLst>
          </p:cNvPr>
          <p:cNvPicPr>
            <a:picLocks noChangeAspect="1"/>
          </p:cNvPicPr>
          <p:nvPr/>
        </p:nvPicPr>
        <p:blipFill>
          <a:blip r:embed="rId4"/>
          <a:stretch>
            <a:fillRect/>
          </a:stretch>
        </p:blipFill>
        <p:spPr>
          <a:xfrm>
            <a:off x="6447836" y="4979452"/>
            <a:ext cx="792000" cy="792000"/>
          </a:xfrm>
          <a:prstGeom prst="rect">
            <a:avLst/>
          </a:prstGeom>
        </p:spPr>
      </p:pic>
      <p:pic>
        <p:nvPicPr>
          <p:cNvPr id="19" name="Picture 18">
            <a:extLst>
              <a:ext uri="{FF2B5EF4-FFF2-40B4-BE49-F238E27FC236}">
                <a16:creationId xmlns:a16="http://schemas.microsoft.com/office/drawing/2014/main" id="{A97EDF93-C5DD-2BC2-EAC5-BDB97CA3AE14}"/>
              </a:ext>
            </a:extLst>
          </p:cNvPr>
          <p:cNvPicPr>
            <a:picLocks noChangeAspect="1"/>
          </p:cNvPicPr>
          <p:nvPr/>
        </p:nvPicPr>
        <p:blipFill>
          <a:blip r:embed="rId5"/>
          <a:stretch>
            <a:fillRect/>
          </a:stretch>
        </p:blipFill>
        <p:spPr>
          <a:xfrm>
            <a:off x="8931400" y="4334208"/>
            <a:ext cx="792000" cy="792000"/>
          </a:xfrm>
          <a:prstGeom prst="rect">
            <a:avLst/>
          </a:prstGeom>
        </p:spPr>
      </p:pic>
      <p:pic>
        <p:nvPicPr>
          <p:cNvPr id="21" name="Picture 20">
            <a:extLst>
              <a:ext uri="{FF2B5EF4-FFF2-40B4-BE49-F238E27FC236}">
                <a16:creationId xmlns:a16="http://schemas.microsoft.com/office/drawing/2014/main" id="{2B550909-1DD4-7C15-C915-B22FF7EB5208}"/>
              </a:ext>
            </a:extLst>
          </p:cNvPr>
          <p:cNvPicPr>
            <a:picLocks noChangeAspect="1"/>
          </p:cNvPicPr>
          <p:nvPr/>
        </p:nvPicPr>
        <p:blipFill>
          <a:blip r:embed="rId6"/>
          <a:stretch>
            <a:fillRect/>
          </a:stretch>
        </p:blipFill>
        <p:spPr>
          <a:xfrm>
            <a:off x="8931400" y="4982721"/>
            <a:ext cx="792000" cy="792000"/>
          </a:xfrm>
          <a:prstGeom prst="rect">
            <a:avLst/>
          </a:prstGeom>
        </p:spPr>
      </p:pic>
      <p:pic>
        <p:nvPicPr>
          <p:cNvPr id="23" name="Picture 22">
            <a:extLst>
              <a:ext uri="{FF2B5EF4-FFF2-40B4-BE49-F238E27FC236}">
                <a16:creationId xmlns:a16="http://schemas.microsoft.com/office/drawing/2014/main" id="{78DEFAD6-EBB9-BA83-F9BD-49D7B4C308F0}"/>
              </a:ext>
            </a:extLst>
          </p:cNvPr>
          <p:cNvPicPr>
            <a:picLocks noChangeAspect="1"/>
          </p:cNvPicPr>
          <p:nvPr/>
        </p:nvPicPr>
        <p:blipFill>
          <a:blip r:embed="rId7"/>
          <a:stretch>
            <a:fillRect/>
          </a:stretch>
        </p:blipFill>
        <p:spPr>
          <a:xfrm>
            <a:off x="6402311" y="3635383"/>
            <a:ext cx="882000" cy="882000"/>
          </a:xfrm>
          <a:prstGeom prst="rect">
            <a:avLst/>
          </a:prstGeom>
        </p:spPr>
      </p:pic>
      <p:pic>
        <p:nvPicPr>
          <p:cNvPr id="27" name="Picture 26">
            <a:extLst>
              <a:ext uri="{FF2B5EF4-FFF2-40B4-BE49-F238E27FC236}">
                <a16:creationId xmlns:a16="http://schemas.microsoft.com/office/drawing/2014/main" id="{0CD63CFC-BF3A-2937-7546-67CF916D4F79}"/>
              </a:ext>
            </a:extLst>
          </p:cNvPr>
          <p:cNvPicPr>
            <a:picLocks noChangeAspect="1"/>
          </p:cNvPicPr>
          <p:nvPr/>
        </p:nvPicPr>
        <p:blipFill>
          <a:blip r:embed="rId8"/>
          <a:stretch>
            <a:fillRect/>
          </a:stretch>
        </p:blipFill>
        <p:spPr>
          <a:xfrm>
            <a:off x="6429836" y="4307733"/>
            <a:ext cx="828000" cy="828000"/>
          </a:xfrm>
          <a:prstGeom prst="rect">
            <a:avLst/>
          </a:prstGeom>
        </p:spPr>
      </p:pic>
      <p:pic>
        <p:nvPicPr>
          <p:cNvPr id="32" name="Picture 31">
            <a:extLst>
              <a:ext uri="{FF2B5EF4-FFF2-40B4-BE49-F238E27FC236}">
                <a16:creationId xmlns:a16="http://schemas.microsoft.com/office/drawing/2014/main" id="{7371266A-33AD-ADC0-0122-07DDF7DD28E4}"/>
              </a:ext>
            </a:extLst>
          </p:cNvPr>
          <p:cNvPicPr>
            <a:picLocks noChangeAspect="1"/>
          </p:cNvPicPr>
          <p:nvPr/>
        </p:nvPicPr>
        <p:blipFill>
          <a:blip r:embed="rId9"/>
          <a:stretch>
            <a:fillRect/>
          </a:stretch>
        </p:blipFill>
        <p:spPr>
          <a:xfrm>
            <a:off x="8918359" y="3677467"/>
            <a:ext cx="792000" cy="792000"/>
          </a:xfrm>
          <a:prstGeom prst="rect">
            <a:avLst/>
          </a:prstGeom>
        </p:spPr>
      </p:pic>
    </p:spTree>
    <p:custDataLst>
      <p:tags r:id="rId1"/>
    </p:custDataLst>
    <p:extLst>
      <p:ext uri="{BB962C8B-B14F-4D97-AF65-F5344CB8AC3E}">
        <p14:creationId xmlns:p14="http://schemas.microsoft.com/office/powerpoint/2010/main" val="560532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ABDE0-71DE-59FF-B1E9-76F39BFF0A7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4395CE-F845-35F0-2788-A033CD7B3E4E}"/>
              </a:ext>
            </a:extLst>
          </p:cNvPr>
          <p:cNvSpPr>
            <a:spLocks noGrp="1"/>
          </p:cNvSpPr>
          <p:nvPr>
            <p:ph sz="half" idx="1"/>
          </p:nvPr>
        </p:nvSpPr>
        <p:spPr>
          <a:xfrm>
            <a:off x="9080500" y="1416785"/>
            <a:ext cx="3111501" cy="4415215"/>
          </a:xfrm>
        </p:spPr>
        <p:txBody>
          <a:bodyPr/>
          <a:lstStyle/>
          <a:p>
            <a:r>
              <a:rPr lang="en-US" sz="1500" dirty="0"/>
              <a:t>People with schizophrenia have a </a:t>
            </a:r>
            <a:r>
              <a:rPr lang="en-US" sz="1500" b="1" dirty="0"/>
              <a:t>shorter life expectancy </a:t>
            </a:r>
            <a:r>
              <a:rPr lang="en-US" sz="1500" dirty="0"/>
              <a:t>than even the most socioeconomically disadvantaged groups in the general population</a:t>
            </a:r>
          </a:p>
          <a:p>
            <a:r>
              <a:rPr lang="en-US" sz="1500" dirty="0"/>
              <a:t>Socioeconomic gradients in mortality from natural causes underscore the </a:t>
            </a:r>
            <a:r>
              <a:rPr lang="en-US" sz="1500" b="1" dirty="0"/>
              <a:t>need for better coordinated physical healthcare </a:t>
            </a:r>
            <a:r>
              <a:rPr lang="en-US" sz="1500" dirty="0"/>
              <a:t>for people with schizophrenia, particularly those with low SEP</a:t>
            </a:r>
            <a:endParaRPr lang="en-GB" sz="1500" dirty="0"/>
          </a:p>
        </p:txBody>
      </p:sp>
      <p:sp>
        <p:nvSpPr>
          <p:cNvPr id="2" name="Text Placeholder 1">
            <a:extLst>
              <a:ext uri="{FF2B5EF4-FFF2-40B4-BE49-F238E27FC236}">
                <a16:creationId xmlns:a16="http://schemas.microsoft.com/office/drawing/2014/main" id="{33296F77-A1D4-F72A-E74E-CA53F8B3EBEE}"/>
              </a:ext>
            </a:extLst>
          </p:cNvPr>
          <p:cNvSpPr>
            <a:spLocks noGrp="1"/>
          </p:cNvSpPr>
          <p:nvPr>
            <p:ph type="body" sz="quarter" idx="17"/>
          </p:nvPr>
        </p:nvSpPr>
        <p:spPr>
          <a:xfrm>
            <a:off x="539749" y="539750"/>
            <a:ext cx="9213851" cy="266676"/>
          </a:xfrm>
        </p:spPr>
        <p:txBody>
          <a:bodyPr wrap="square">
            <a:normAutofit/>
          </a:bodyPr>
          <a:lstStyle/>
          <a:p>
            <a:r>
              <a:rPr lang="en-GB"/>
              <a:t>Schizophrenia – Comorbidity</a:t>
            </a:r>
          </a:p>
        </p:txBody>
      </p:sp>
      <p:sp>
        <p:nvSpPr>
          <p:cNvPr id="22" name="Title 2">
            <a:extLst>
              <a:ext uri="{FF2B5EF4-FFF2-40B4-BE49-F238E27FC236}">
                <a16:creationId xmlns:a16="http://schemas.microsoft.com/office/drawing/2014/main" id="{CC97F0CB-653E-78C4-B98D-80B5BADD673D}"/>
              </a:ext>
            </a:extLst>
          </p:cNvPr>
          <p:cNvSpPr>
            <a:spLocks noGrp="1"/>
          </p:cNvSpPr>
          <p:nvPr>
            <p:ph type="title"/>
          </p:nvPr>
        </p:nvSpPr>
        <p:spPr>
          <a:xfrm>
            <a:off x="539749" y="814386"/>
            <a:ext cx="9213851" cy="332399"/>
          </a:xfrm>
        </p:spPr>
        <p:txBody>
          <a:bodyPr/>
          <a:lstStyle/>
          <a:p>
            <a:r>
              <a:rPr lang="en-US" dirty="0"/>
              <a:t>Socioeconomic stratification of mortality risk in schizophrenia </a:t>
            </a:r>
          </a:p>
        </p:txBody>
      </p:sp>
      <p:sp>
        <p:nvSpPr>
          <p:cNvPr id="12" name="Content Placeholder 11">
            <a:extLst>
              <a:ext uri="{FF2B5EF4-FFF2-40B4-BE49-F238E27FC236}">
                <a16:creationId xmlns:a16="http://schemas.microsoft.com/office/drawing/2014/main" id="{E7D25572-3F61-031F-805E-CEE733E255FE}"/>
              </a:ext>
            </a:extLst>
          </p:cNvPr>
          <p:cNvSpPr>
            <a:spLocks noGrp="1"/>
          </p:cNvSpPr>
          <p:nvPr>
            <p:ph idx="19"/>
          </p:nvPr>
        </p:nvSpPr>
        <p:spPr>
          <a:xfrm>
            <a:off x="441783" y="1263600"/>
            <a:ext cx="8266113" cy="246221"/>
          </a:xfrm>
        </p:spPr>
        <p:txBody>
          <a:bodyPr>
            <a:spAutoFit/>
          </a:bodyPr>
          <a:lstStyle/>
          <a:p>
            <a:pPr marL="0" indent="0" algn="ctr">
              <a:buNone/>
            </a:pPr>
            <a:r>
              <a:rPr lang="en-US" b="1" dirty="0"/>
              <a:t>Mortality rates related to schizophrenia according to baseline income categories</a:t>
            </a:r>
            <a:endParaRPr lang="en-GB" b="1" dirty="0"/>
          </a:p>
        </p:txBody>
      </p:sp>
      <p:sp>
        <p:nvSpPr>
          <p:cNvPr id="4" name="Text Placeholder 3">
            <a:extLst>
              <a:ext uri="{FF2B5EF4-FFF2-40B4-BE49-F238E27FC236}">
                <a16:creationId xmlns:a16="http://schemas.microsoft.com/office/drawing/2014/main" id="{487FAB19-4A77-3A16-1F61-99C4F0FCFB22}"/>
              </a:ext>
            </a:extLst>
          </p:cNvPr>
          <p:cNvSpPr>
            <a:spLocks noGrp="1"/>
          </p:cNvSpPr>
          <p:nvPr>
            <p:ph type="body" sz="quarter" idx="18"/>
          </p:nvPr>
        </p:nvSpPr>
        <p:spPr>
          <a:xfrm>
            <a:off x="539749" y="5815966"/>
            <a:ext cx="10951200" cy="905510"/>
          </a:xfrm>
        </p:spPr>
        <p:txBody>
          <a:bodyPr anchor="b">
            <a:noAutofit/>
          </a:bodyPr>
          <a:lstStyle/>
          <a:p>
            <a:r>
              <a:rPr lang="en-US" dirty="0"/>
              <a:t>Data are from a population‑based cohort including all individuals living in Denmark on 1 January 2000, who were followed until 31 December 2020. SEP was proxied using income data and defined as household annual equivalized disposable income (post‑tax and interest, adjusted for household size). Income was averaged over the 3 years preceding baseline (1997–1999). For individuals aged ≤30 years, SEP was defined as the higher of the individual’s household income or the parental household income. Income was ranked into age‑ and sex‑specific percentiles within the Danish general population and categorized as low (&lt;20</a:t>
            </a:r>
            <a:r>
              <a:rPr lang="en-US" baseline="30000" dirty="0"/>
              <a:t>th</a:t>
            </a:r>
            <a:r>
              <a:rPr lang="en-US" dirty="0"/>
              <a:t> percentile), medium (20</a:t>
            </a:r>
            <a:r>
              <a:rPr lang="en-US" baseline="30000" dirty="0"/>
              <a:t>th</a:t>
            </a:r>
            <a:r>
              <a:rPr lang="en-US" dirty="0"/>
              <a:t>–79</a:t>
            </a:r>
            <a:r>
              <a:rPr lang="en-US" baseline="30000" dirty="0"/>
              <a:t>th</a:t>
            </a:r>
            <a:r>
              <a:rPr lang="en-US" dirty="0"/>
              <a:t> percentile), or high (≥80</a:t>
            </a:r>
            <a:r>
              <a:rPr lang="en-US" baseline="30000" dirty="0"/>
              <a:t>th</a:t>
            </a:r>
            <a:r>
              <a:rPr lang="en-US" dirty="0"/>
              <a:t> percentile)</a:t>
            </a:r>
            <a:endParaRPr lang="en-US" strike="sngStrike" dirty="0"/>
          </a:p>
          <a:p>
            <a:r>
              <a:rPr lang="en-US" dirty="0"/>
              <a:t>SEP=socioeconomic position</a:t>
            </a:r>
          </a:p>
          <a:p>
            <a:r>
              <a:rPr lang="en-GB" dirty="0"/>
              <a:t>Chen et al. World Psychiatry 2025;24:92–102</a:t>
            </a:r>
          </a:p>
        </p:txBody>
      </p:sp>
      <p:sp>
        <p:nvSpPr>
          <p:cNvPr id="5" name="Slide Number Placeholder 4">
            <a:extLst>
              <a:ext uri="{FF2B5EF4-FFF2-40B4-BE49-F238E27FC236}">
                <a16:creationId xmlns:a16="http://schemas.microsoft.com/office/drawing/2014/main" id="{F86429E1-945E-CC05-13CD-EB2D874AB24C}"/>
              </a:ext>
            </a:extLst>
          </p:cNvPr>
          <p:cNvSpPr>
            <a:spLocks noGrp="1"/>
          </p:cNvSpPr>
          <p:nvPr>
            <p:ph type="sldNum" sz="quarter" idx="4"/>
          </p:nvPr>
        </p:nvSpPr>
        <p:spPr>
          <a:xfrm>
            <a:off x="11326690" y="6434112"/>
            <a:ext cx="595310" cy="153888"/>
          </a:xfrm>
        </p:spPr>
        <p:txBody>
          <a:bodyPr anchor="t">
            <a:normAutofit/>
          </a:bodyPr>
          <a:lstStyle/>
          <a:p>
            <a:fld id="{6DBC486D-4FAB-B746-8B02-8D7C842291C6}" type="slidenum">
              <a:rPr lang="en-US" smtClean="0"/>
              <a:pPr/>
              <a:t>20</a:t>
            </a:fld>
            <a:endParaRPr lang="en-US"/>
          </a:p>
        </p:txBody>
      </p:sp>
      <p:graphicFrame>
        <p:nvGraphicFramePr>
          <p:cNvPr id="7" name="Content Placeholder 7">
            <a:extLst>
              <a:ext uri="{FF2B5EF4-FFF2-40B4-BE49-F238E27FC236}">
                <a16:creationId xmlns:a16="http://schemas.microsoft.com/office/drawing/2014/main" id="{9EA6EE9A-4DC2-1044-041B-33FAB17D5E34}"/>
              </a:ext>
            </a:extLst>
          </p:cNvPr>
          <p:cNvGraphicFramePr>
            <a:graphicFrameLocks/>
          </p:cNvGraphicFramePr>
          <p:nvPr>
            <p:extLst>
              <p:ext uri="{D42A27DB-BD31-4B8C-83A1-F6EECF244321}">
                <p14:modId xmlns:p14="http://schemas.microsoft.com/office/powerpoint/2010/main" val="452592033"/>
              </p:ext>
            </p:extLst>
          </p:nvPr>
        </p:nvGraphicFramePr>
        <p:xfrm>
          <a:off x="1672771" y="1714025"/>
          <a:ext cx="5756730" cy="4024671"/>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7B4F2019-95C9-89A5-5852-68F8705EA8CE}"/>
              </a:ext>
            </a:extLst>
          </p:cNvPr>
          <p:cNvSpPr txBox="1"/>
          <p:nvPr/>
        </p:nvSpPr>
        <p:spPr>
          <a:xfrm rot="16200000">
            <a:off x="62180" y="3172758"/>
            <a:ext cx="2563585" cy="461665"/>
          </a:xfrm>
          <a:prstGeom prst="rect">
            <a:avLst/>
          </a:prstGeom>
          <a:noFill/>
        </p:spPr>
        <p:txBody>
          <a:bodyPr wrap="square" rtlCol="0">
            <a:spAutoFit/>
          </a:bodyPr>
          <a:lstStyle/>
          <a:p>
            <a:pPr algn="ctr"/>
            <a:r>
              <a:rPr lang="en-US" sz="1200" b="1" dirty="0"/>
              <a:t>All-cause mortality rate per </a:t>
            </a:r>
            <a:br>
              <a:rPr lang="en-US" sz="1200" b="1" dirty="0"/>
            </a:br>
            <a:r>
              <a:rPr lang="en-US" sz="1200" b="1" dirty="0"/>
              <a:t>1,000 person-years</a:t>
            </a:r>
          </a:p>
        </p:txBody>
      </p:sp>
      <p:sp>
        <p:nvSpPr>
          <p:cNvPr id="10" name="TextBox 9">
            <a:extLst>
              <a:ext uri="{FF2B5EF4-FFF2-40B4-BE49-F238E27FC236}">
                <a16:creationId xmlns:a16="http://schemas.microsoft.com/office/drawing/2014/main" id="{E81420E8-ED34-7495-084C-58969FFFF73B}"/>
              </a:ext>
            </a:extLst>
          </p:cNvPr>
          <p:cNvSpPr txBox="1"/>
          <p:nvPr/>
        </p:nvSpPr>
        <p:spPr>
          <a:xfrm>
            <a:off x="3326492" y="5623491"/>
            <a:ext cx="2563585" cy="276999"/>
          </a:xfrm>
          <a:prstGeom prst="rect">
            <a:avLst/>
          </a:prstGeom>
          <a:noFill/>
        </p:spPr>
        <p:txBody>
          <a:bodyPr wrap="square" rtlCol="0">
            <a:spAutoFit/>
          </a:bodyPr>
          <a:lstStyle/>
          <a:p>
            <a:pPr algn="ctr"/>
            <a:r>
              <a:rPr lang="en-US" sz="1200" b="1" dirty="0"/>
              <a:t>Baseline income categories</a:t>
            </a:r>
          </a:p>
        </p:txBody>
      </p:sp>
      <p:sp>
        <p:nvSpPr>
          <p:cNvPr id="11" name="Rectangle 10">
            <a:extLst>
              <a:ext uri="{FF2B5EF4-FFF2-40B4-BE49-F238E27FC236}">
                <a16:creationId xmlns:a16="http://schemas.microsoft.com/office/drawing/2014/main" id="{55FFD902-79A2-22CA-F3EE-6269DDBBC237}"/>
              </a:ext>
            </a:extLst>
          </p:cNvPr>
          <p:cNvSpPr/>
          <p:nvPr/>
        </p:nvSpPr>
        <p:spPr>
          <a:xfrm>
            <a:off x="5396678" y="1871156"/>
            <a:ext cx="179614" cy="2016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5B653A5-2AF4-F4CC-A472-629025AB39D2}"/>
              </a:ext>
            </a:extLst>
          </p:cNvPr>
          <p:cNvSpPr/>
          <p:nvPr/>
        </p:nvSpPr>
        <p:spPr>
          <a:xfrm>
            <a:off x="5396678" y="2184357"/>
            <a:ext cx="179614" cy="20169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4B79469-A21E-8F4D-170D-3B67EA6BE20A}"/>
              </a:ext>
            </a:extLst>
          </p:cNvPr>
          <p:cNvSpPr txBox="1"/>
          <p:nvPr/>
        </p:nvSpPr>
        <p:spPr>
          <a:xfrm>
            <a:off x="5576292" y="1830089"/>
            <a:ext cx="2563585" cy="276999"/>
          </a:xfrm>
          <a:prstGeom prst="rect">
            <a:avLst/>
          </a:prstGeom>
          <a:noFill/>
        </p:spPr>
        <p:txBody>
          <a:bodyPr wrap="square" rtlCol="0">
            <a:spAutoFit/>
          </a:bodyPr>
          <a:lstStyle/>
          <a:p>
            <a:r>
              <a:rPr lang="en-US" sz="1200" dirty="0"/>
              <a:t>People without schizophrenia</a:t>
            </a:r>
          </a:p>
        </p:txBody>
      </p:sp>
      <p:sp>
        <p:nvSpPr>
          <p:cNvPr id="15" name="TextBox 14">
            <a:extLst>
              <a:ext uri="{FF2B5EF4-FFF2-40B4-BE49-F238E27FC236}">
                <a16:creationId xmlns:a16="http://schemas.microsoft.com/office/drawing/2014/main" id="{0C9C3676-F1F9-207E-179A-2D4C5696E679}"/>
              </a:ext>
            </a:extLst>
          </p:cNvPr>
          <p:cNvSpPr txBox="1"/>
          <p:nvPr/>
        </p:nvSpPr>
        <p:spPr>
          <a:xfrm>
            <a:off x="5576292" y="2104281"/>
            <a:ext cx="2654296" cy="461665"/>
          </a:xfrm>
          <a:prstGeom prst="rect">
            <a:avLst/>
          </a:prstGeom>
          <a:noFill/>
        </p:spPr>
        <p:txBody>
          <a:bodyPr wrap="square" rtlCol="0">
            <a:spAutoFit/>
          </a:bodyPr>
          <a:lstStyle/>
          <a:p>
            <a:r>
              <a:rPr lang="en-US" sz="1200" dirty="0"/>
              <a:t>People with schizophrenia and related disorders</a:t>
            </a:r>
          </a:p>
        </p:txBody>
      </p:sp>
    </p:spTree>
    <p:extLst>
      <p:ext uri="{BB962C8B-B14F-4D97-AF65-F5344CB8AC3E}">
        <p14:creationId xmlns:p14="http://schemas.microsoft.com/office/powerpoint/2010/main" val="2312893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E2A7550A-6B6B-1EE6-D60E-C3334815B4C9}"/>
              </a:ext>
            </a:extLst>
          </p:cNvPr>
          <p:cNvGraphicFramePr>
            <a:graphicFrameLocks noGrp="1"/>
          </p:cNvGraphicFramePr>
          <p:nvPr>
            <p:extLst>
              <p:ext uri="{D42A27DB-BD31-4B8C-83A1-F6EECF244321}">
                <p14:modId xmlns:p14="http://schemas.microsoft.com/office/powerpoint/2010/main" val="1773366805"/>
              </p:ext>
            </p:extLst>
          </p:nvPr>
        </p:nvGraphicFramePr>
        <p:xfrm>
          <a:off x="6479044" y="1785848"/>
          <a:ext cx="5222419" cy="3735120"/>
        </p:xfrm>
        <a:graphic>
          <a:graphicData uri="http://schemas.openxmlformats.org/drawingml/2006/table">
            <a:tbl>
              <a:tblPr/>
              <a:tblGrid>
                <a:gridCol w="1296000">
                  <a:extLst>
                    <a:ext uri="{9D8B030D-6E8A-4147-A177-3AD203B41FA5}">
                      <a16:colId xmlns:a16="http://schemas.microsoft.com/office/drawing/2014/main" val="862062573"/>
                    </a:ext>
                  </a:extLst>
                </a:gridCol>
                <a:gridCol w="2304000">
                  <a:extLst>
                    <a:ext uri="{9D8B030D-6E8A-4147-A177-3AD203B41FA5}">
                      <a16:colId xmlns:a16="http://schemas.microsoft.com/office/drawing/2014/main" val="1440581246"/>
                    </a:ext>
                  </a:extLst>
                </a:gridCol>
                <a:gridCol w="1044000">
                  <a:extLst>
                    <a:ext uri="{9D8B030D-6E8A-4147-A177-3AD203B41FA5}">
                      <a16:colId xmlns:a16="http://schemas.microsoft.com/office/drawing/2014/main" val="1956074950"/>
                    </a:ext>
                  </a:extLst>
                </a:gridCol>
                <a:gridCol w="578419">
                  <a:extLst>
                    <a:ext uri="{9D8B030D-6E8A-4147-A177-3AD203B41FA5}">
                      <a16:colId xmlns:a16="http://schemas.microsoft.com/office/drawing/2014/main" val="3413297953"/>
                    </a:ext>
                  </a:extLst>
                </a:gridCol>
              </a:tblGrid>
              <a:tr h="74766">
                <a:tc>
                  <a:txBody>
                    <a:bodyPr/>
                    <a:lstStyle/>
                    <a:p>
                      <a:pPr rtl="0">
                        <a:lnSpc>
                          <a:spcPct val="95000"/>
                        </a:lnSpc>
                        <a:buNone/>
                      </a:pPr>
                      <a:r>
                        <a:rPr lang="en-GB" sz="800" b="1" dirty="0">
                          <a:solidFill>
                            <a:schemeClr val="tx1"/>
                          </a:solidFill>
                          <a:effectLst/>
                          <a:latin typeface="+mn-lt"/>
                        </a:rPr>
                        <a:t>Study</a:t>
                      </a:r>
                      <a:endParaRPr lang="en-GB" sz="800" dirty="0">
                        <a:solidFill>
                          <a:schemeClr val="tx1"/>
                        </a:solidFill>
                        <a:effectLst/>
                        <a:latin typeface="+mn-lt"/>
                      </a:endParaRPr>
                    </a:p>
                  </a:txBody>
                  <a:tcPr marL="36000" marR="0" marT="0" marB="180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0">
                        <a:lnSpc>
                          <a:spcPct val="95000"/>
                        </a:lnSpc>
                        <a:buNone/>
                      </a:pPr>
                      <a:endParaRPr lang="en-GB" sz="800" dirty="0">
                        <a:solidFill>
                          <a:schemeClr val="tx1"/>
                        </a:solidFill>
                        <a:effectLst/>
                        <a:latin typeface="+mn-lt"/>
                      </a:endParaRPr>
                    </a:p>
                  </a:txBody>
                  <a:tcPr marL="0" marR="0" marT="0" marB="180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lnSpc>
                          <a:spcPct val="95000"/>
                        </a:lnSpc>
                        <a:buNone/>
                      </a:pPr>
                      <a:r>
                        <a:rPr lang="en-GB" sz="800" b="1" dirty="0">
                          <a:solidFill>
                            <a:schemeClr val="tx1"/>
                          </a:solidFill>
                          <a:effectLst/>
                          <a:latin typeface="+mn-lt"/>
                        </a:rPr>
                        <a:t>OR (95% CI)</a:t>
                      </a:r>
                      <a:endParaRPr lang="en-GB" sz="800" dirty="0">
                        <a:solidFill>
                          <a:schemeClr val="tx1"/>
                        </a:solidFill>
                        <a:effectLst/>
                        <a:latin typeface="+mn-lt"/>
                      </a:endParaRPr>
                    </a:p>
                  </a:txBody>
                  <a:tcPr marL="0" marR="0" marT="0" marB="180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lnSpc>
                          <a:spcPct val="95000"/>
                        </a:lnSpc>
                        <a:buNone/>
                      </a:pPr>
                      <a:r>
                        <a:rPr lang="en-GB" sz="800" b="1" dirty="0">
                          <a:solidFill>
                            <a:schemeClr val="tx1"/>
                          </a:solidFill>
                          <a:effectLst/>
                          <a:latin typeface="+mn-lt"/>
                        </a:rPr>
                        <a:t>Weight (%)</a:t>
                      </a:r>
                      <a:endParaRPr lang="en-GB" sz="800" dirty="0">
                        <a:solidFill>
                          <a:schemeClr val="tx1"/>
                        </a:solidFill>
                        <a:effectLst/>
                        <a:latin typeface="+mn-lt"/>
                      </a:endParaRPr>
                    </a:p>
                  </a:txBody>
                  <a:tcPr marL="0" marR="0" marT="0" marB="180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7027923"/>
                  </a:ext>
                </a:extLst>
              </a:tr>
              <a:tr h="74766">
                <a:tc>
                  <a:txBody>
                    <a:bodyPr/>
                    <a:lstStyle/>
                    <a:p>
                      <a:pPr rtl="0">
                        <a:lnSpc>
                          <a:spcPct val="90000"/>
                        </a:lnSpc>
                        <a:buNone/>
                      </a:pPr>
                      <a:r>
                        <a:rPr lang="en-GB" sz="800" dirty="0" err="1">
                          <a:solidFill>
                            <a:schemeClr val="tx1"/>
                          </a:solidFill>
                          <a:effectLst/>
                          <a:latin typeface="+mn-lt"/>
                        </a:rPr>
                        <a:t>Spithoff</a:t>
                      </a:r>
                      <a:r>
                        <a:rPr lang="en-GB" sz="800" dirty="0">
                          <a:solidFill>
                            <a:schemeClr val="tx1"/>
                          </a:solidFill>
                          <a:effectLst/>
                          <a:latin typeface="+mn-lt"/>
                        </a:rPr>
                        <a:t> et al. 2019</a:t>
                      </a:r>
                    </a:p>
                  </a:txBody>
                  <a:tcPr marL="36000" marR="0" marT="1800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rtl="0">
                        <a:lnSpc>
                          <a:spcPct val="90000"/>
                        </a:lnSpc>
                        <a:buNone/>
                      </a:pPr>
                      <a:endParaRPr lang="en-GB" sz="800" dirty="0">
                        <a:solidFill>
                          <a:schemeClr val="tx1"/>
                        </a:solidFill>
                        <a:effectLst/>
                        <a:latin typeface="+mn-lt"/>
                      </a:endParaRPr>
                    </a:p>
                  </a:txBody>
                  <a:tcPr marL="0" marR="0" marT="1800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0.33 (0.28, 0.39)</a:t>
                      </a:r>
                    </a:p>
                  </a:txBody>
                  <a:tcPr marL="0" marR="0" marT="1800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3.6</a:t>
                      </a:r>
                      <a:endParaRPr lang="en-GB" sz="800" strike="sngStrike" dirty="0">
                        <a:solidFill>
                          <a:schemeClr val="tx1"/>
                        </a:solidFill>
                        <a:effectLst/>
                        <a:latin typeface="+mn-lt"/>
                      </a:endParaRPr>
                    </a:p>
                  </a:txBody>
                  <a:tcPr marL="0" marR="72000" marT="1800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21646768"/>
                  </a:ext>
                </a:extLst>
              </a:tr>
              <a:tr h="74766">
                <a:tc>
                  <a:txBody>
                    <a:bodyPr/>
                    <a:lstStyle/>
                    <a:p>
                      <a:pPr rtl="0">
                        <a:lnSpc>
                          <a:spcPct val="90000"/>
                        </a:lnSpc>
                        <a:buNone/>
                      </a:pPr>
                      <a:r>
                        <a:rPr lang="en-GB" sz="800" dirty="0">
                          <a:solidFill>
                            <a:schemeClr val="tx1"/>
                          </a:solidFill>
                          <a:effectLst/>
                          <a:latin typeface="+mn-lt"/>
                        </a:rPr>
                        <a:t>Goldberg et al. 2007</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0.34 (0.13, 0.86)</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1.4</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extLst>
                  <a:ext uri="{0D108BD9-81ED-4DB2-BD59-A6C34878D82A}">
                    <a16:rowId xmlns:a16="http://schemas.microsoft.com/office/drawing/2014/main" val="2734454406"/>
                  </a:ext>
                </a:extLst>
              </a:tr>
              <a:tr h="74766">
                <a:tc>
                  <a:txBody>
                    <a:bodyPr/>
                    <a:lstStyle/>
                    <a:p>
                      <a:pPr rtl="0">
                        <a:lnSpc>
                          <a:spcPct val="90000"/>
                        </a:lnSpc>
                        <a:buNone/>
                      </a:pPr>
                      <a:r>
                        <a:rPr lang="en-GB" sz="800" dirty="0">
                          <a:solidFill>
                            <a:schemeClr val="tx1"/>
                          </a:solidFill>
                          <a:effectLst/>
                          <a:latin typeface="+mn-lt"/>
                        </a:rPr>
                        <a:t>Green et al. 2010</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0.35 (0.31, 0.41)</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3.7</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08572950"/>
                  </a:ext>
                </a:extLst>
              </a:tr>
              <a:tr h="74766">
                <a:tc>
                  <a:txBody>
                    <a:bodyPr/>
                    <a:lstStyle/>
                    <a:p>
                      <a:pPr rtl="0">
                        <a:lnSpc>
                          <a:spcPct val="90000"/>
                        </a:lnSpc>
                        <a:buNone/>
                      </a:pPr>
                      <a:r>
                        <a:rPr lang="en-GB" sz="800" dirty="0">
                          <a:solidFill>
                            <a:schemeClr val="tx1"/>
                          </a:solidFill>
                          <a:effectLst/>
                          <a:latin typeface="+mn-lt"/>
                        </a:rPr>
                        <a:t>Karim et al. 2021</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0.45 (0.20, 1.02)</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1.7</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extLst>
                  <a:ext uri="{0D108BD9-81ED-4DB2-BD59-A6C34878D82A}">
                    <a16:rowId xmlns:a16="http://schemas.microsoft.com/office/drawing/2014/main" val="1748331106"/>
                  </a:ext>
                </a:extLst>
              </a:tr>
              <a:tr h="74766">
                <a:tc>
                  <a:txBody>
                    <a:bodyPr/>
                    <a:lstStyle/>
                    <a:p>
                      <a:pPr rtl="0">
                        <a:lnSpc>
                          <a:spcPct val="90000"/>
                        </a:lnSpc>
                        <a:buNone/>
                      </a:pPr>
                      <a:r>
                        <a:rPr lang="en-GB" sz="800" dirty="0">
                          <a:solidFill>
                            <a:schemeClr val="tx1"/>
                          </a:solidFill>
                          <a:effectLst/>
                          <a:latin typeface="+mn-lt"/>
                        </a:rPr>
                        <a:t>Knudsen et al. 2022</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0.57 (0.53, 0.62)</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3.8</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26739389"/>
                  </a:ext>
                </a:extLst>
              </a:tr>
              <a:tr h="74766">
                <a:tc>
                  <a:txBody>
                    <a:bodyPr/>
                    <a:lstStyle/>
                    <a:p>
                      <a:pPr rtl="0">
                        <a:lnSpc>
                          <a:spcPct val="90000"/>
                        </a:lnSpc>
                        <a:buNone/>
                      </a:pPr>
                      <a:r>
                        <a:rPr lang="en-GB" sz="800" dirty="0" err="1">
                          <a:solidFill>
                            <a:schemeClr val="tx1"/>
                          </a:solidFill>
                          <a:effectLst/>
                          <a:latin typeface="+mn-lt"/>
                        </a:rPr>
                        <a:t>Horigian</a:t>
                      </a:r>
                      <a:r>
                        <a:rPr lang="en-GB" sz="800" dirty="0">
                          <a:solidFill>
                            <a:schemeClr val="tx1"/>
                          </a:solidFill>
                          <a:effectLst/>
                          <a:latin typeface="+mn-lt"/>
                        </a:rPr>
                        <a:t> et al. 2023</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0.59 (0.56, 0.63)</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3.8</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extLst>
                  <a:ext uri="{0D108BD9-81ED-4DB2-BD59-A6C34878D82A}">
                    <a16:rowId xmlns:a16="http://schemas.microsoft.com/office/drawing/2014/main" val="2832259836"/>
                  </a:ext>
                </a:extLst>
              </a:tr>
              <a:tr h="74766">
                <a:tc>
                  <a:txBody>
                    <a:bodyPr/>
                    <a:lstStyle/>
                    <a:p>
                      <a:pPr rtl="0">
                        <a:lnSpc>
                          <a:spcPct val="90000"/>
                        </a:lnSpc>
                        <a:buNone/>
                      </a:pPr>
                      <a:r>
                        <a:rPr lang="en-GB" sz="800" dirty="0" err="1">
                          <a:solidFill>
                            <a:schemeClr val="tx1"/>
                          </a:solidFill>
                          <a:effectLst/>
                          <a:latin typeface="+mn-lt"/>
                        </a:rPr>
                        <a:t>Wargny</a:t>
                      </a:r>
                      <a:r>
                        <a:rPr lang="en-GB" sz="800" dirty="0">
                          <a:solidFill>
                            <a:schemeClr val="tx1"/>
                          </a:solidFill>
                          <a:effectLst/>
                          <a:latin typeface="+mn-lt"/>
                        </a:rPr>
                        <a:t> et al. 2018</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0.61 (0.59, 0.62)</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3.8</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02493226"/>
                  </a:ext>
                </a:extLst>
              </a:tr>
              <a:tr h="74766">
                <a:tc>
                  <a:txBody>
                    <a:bodyPr/>
                    <a:lstStyle/>
                    <a:p>
                      <a:pPr rtl="0">
                        <a:lnSpc>
                          <a:spcPct val="90000"/>
                        </a:lnSpc>
                        <a:buNone/>
                      </a:pPr>
                      <a:r>
                        <a:rPr lang="en-GB" sz="800" dirty="0" err="1">
                          <a:solidFill>
                            <a:schemeClr val="tx1"/>
                          </a:solidFill>
                          <a:effectLst/>
                          <a:latin typeface="+mn-lt"/>
                        </a:rPr>
                        <a:t>Nazu</a:t>
                      </a:r>
                      <a:r>
                        <a:rPr lang="en-GB" sz="800" dirty="0">
                          <a:solidFill>
                            <a:schemeClr val="tx1"/>
                          </a:solidFill>
                          <a:effectLst/>
                          <a:latin typeface="+mn-lt"/>
                        </a:rPr>
                        <a:t> et al. 2020</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0.66 (0.52, 0.82)</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3.5</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extLst>
                  <a:ext uri="{0D108BD9-81ED-4DB2-BD59-A6C34878D82A}">
                    <a16:rowId xmlns:a16="http://schemas.microsoft.com/office/drawing/2014/main" val="2824133337"/>
                  </a:ext>
                </a:extLst>
              </a:tr>
              <a:tr h="74766">
                <a:tc>
                  <a:txBody>
                    <a:bodyPr/>
                    <a:lstStyle/>
                    <a:p>
                      <a:pPr rtl="0">
                        <a:lnSpc>
                          <a:spcPct val="90000"/>
                        </a:lnSpc>
                        <a:buNone/>
                      </a:pPr>
                      <a:r>
                        <a:rPr lang="en-GB" sz="800" dirty="0">
                          <a:solidFill>
                            <a:schemeClr val="tx1"/>
                          </a:solidFill>
                          <a:effectLst/>
                          <a:latin typeface="+mn-lt"/>
                        </a:rPr>
                        <a:t>Jørgensen et al. 2018</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0.71 (0.65, 0.78)</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3.7</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19261513"/>
                  </a:ext>
                </a:extLst>
              </a:tr>
              <a:tr h="74766">
                <a:tc>
                  <a:txBody>
                    <a:bodyPr/>
                    <a:lstStyle/>
                    <a:p>
                      <a:pPr rtl="0">
                        <a:lnSpc>
                          <a:spcPct val="90000"/>
                        </a:lnSpc>
                        <a:buNone/>
                      </a:pPr>
                      <a:r>
                        <a:rPr lang="en-GB" sz="800" dirty="0">
                          <a:solidFill>
                            <a:schemeClr val="tx1"/>
                          </a:solidFill>
                          <a:effectLst/>
                          <a:latin typeface="+mn-lt"/>
                        </a:rPr>
                        <a:t>Kilbourne et al. 2008</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0.74 (0.64, 0.87)</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3.6</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extLst>
                  <a:ext uri="{0D108BD9-81ED-4DB2-BD59-A6C34878D82A}">
                    <a16:rowId xmlns:a16="http://schemas.microsoft.com/office/drawing/2014/main" val="1054788527"/>
                  </a:ext>
                </a:extLst>
              </a:tr>
              <a:tr h="74766">
                <a:tc>
                  <a:txBody>
                    <a:bodyPr/>
                    <a:lstStyle/>
                    <a:p>
                      <a:pPr rtl="0">
                        <a:lnSpc>
                          <a:spcPct val="90000"/>
                        </a:lnSpc>
                        <a:buNone/>
                      </a:pPr>
                      <a:r>
                        <a:rPr lang="en-GB" sz="800" dirty="0">
                          <a:solidFill>
                            <a:schemeClr val="tx1"/>
                          </a:solidFill>
                          <a:effectLst/>
                          <a:latin typeface="+mn-lt"/>
                        </a:rPr>
                        <a:t>Mai et al. 2011</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0.78 (0.67, 0.90)</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3.7</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1235386"/>
                  </a:ext>
                </a:extLst>
              </a:tr>
              <a:tr h="74766">
                <a:tc>
                  <a:txBody>
                    <a:bodyPr/>
                    <a:lstStyle/>
                    <a:p>
                      <a:pPr rtl="0">
                        <a:lnSpc>
                          <a:spcPct val="90000"/>
                        </a:lnSpc>
                        <a:buNone/>
                      </a:pPr>
                      <a:r>
                        <a:rPr lang="en-GB" sz="800" dirty="0" err="1">
                          <a:solidFill>
                            <a:schemeClr val="tx1"/>
                          </a:solidFill>
                          <a:effectLst/>
                          <a:latin typeface="+mn-lt"/>
                        </a:rPr>
                        <a:t>Kurdyak</a:t>
                      </a:r>
                      <a:r>
                        <a:rPr lang="en-GB" sz="800" dirty="0">
                          <a:solidFill>
                            <a:schemeClr val="tx1"/>
                          </a:solidFill>
                          <a:effectLst/>
                          <a:latin typeface="+mn-lt"/>
                        </a:rPr>
                        <a:t> et al. 2017</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0.80 (0.78, 0.82)</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3.8</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extLst>
                  <a:ext uri="{0D108BD9-81ED-4DB2-BD59-A6C34878D82A}">
                    <a16:rowId xmlns:a16="http://schemas.microsoft.com/office/drawing/2014/main" val="2022263569"/>
                  </a:ext>
                </a:extLst>
              </a:tr>
              <a:tr h="74766">
                <a:tc>
                  <a:txBody>
                    <a:bodyPr/>
                    <a:lstStyle/>
                    <a:p>
                      <a:pPr rtl="0">
                        <a:lnSpc>
                          <a:spcPct val="90000"/>
                        </a:lnSpc>
                        <a:buNone/>
                      </a:pPr>
                      <a:r>
                        <a:rPr lang="en-GB" sz="800" dirty="0">
                          <a:solidFill>
                            <a:schemeClr val="tx1"/>
                          </a:solidFill>
                          <a:effectLst/>
                          <a:latin typeface="+mn-lt"/>
                        </a:rPr>
                        <a:t>Morden et al. 2010</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0.81 (0.73, 0.90)</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3.7</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81301919"/>
                  </a:ext>
                </a:extLst>
              </a:tr>
              <a:tr h="74766">
                <a:tc>
                  <a:txBody>
                    <a:bodyPr/>
                    <a:lstStyle/>
                    <a:p>
                      <a:pPr rtl="0">
                        <a:lnSpc>
                          <a:spcPct val="90000"/>
                        </a:lnSpc>
                        <a:buNone/>
                      </a:pPr>
                      <a:r>
                        <a:rPr lang="en-GB" sz="800" dirty="0">
                          <a:solidFill>
                            <a:schemeClr val="tx1"/>
                          </a:solidFill>
                          <a:effectLst/>
                          <a:latin typeface="+mn-lt"/>
                        </a:rPr>
                        <a:t>Gungabissoon et al. 2022</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rtl="0">
                        <a:lnSpc>
                          <a:spcPct val="90000"/>
                        </a:lnSpc>
                        <a:buNone/>
                      </a:pPr>
                      <a:endParaRPr lang="en-GB" sz="80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0.82 (0.68, 1.00)</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3.6</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extLst>
                  <a:ext uri="{0D108BD9-81ED-4DB2-BD59-A6C34878D82A}">
                    <a16:rowId xmlns:a16="http://schemas.microsoft.com/office/drawing/2014/main" val="3781895492"/>
                  </a:ext>
                </a:extLst>
              </a:tr>
              <a:tr h="74766">
                <a:tc>
                  <a:txBody>
                    <a:bodyPr/>
                    <a:lstStyle/>
                    <a:p>
                      <a:pPr rtl="0">
                        <a:lnSpc>
                          <a:spcPct val="90000"/>
                        </a:lnSpc>
                        <a:buNone/>
                      </a:pPr>
                      <a:r>
                        <a:rPr lang="en-GB" sz="800" dirty="0">
                          <a:solidFill>
                            <a:schemeClr val="tx1"/>
                          </a:solidFill>
                          <a:effectLst/>
                          <a:latin typeface="+mn-lt"/>
                        </a:rPr>
                        <a:t>Quinn et al. 2009</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0.83 (0.54, 1.27)</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2.8</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27692853"/>
                  </a:ext>
                </a:extLst>
              </a:tr>
              <a:tr h="74766">
                <a:tc>
                  <a:txBody>
                    <a:bodyPr/>
                    <a:lstStyle/>
                    <a:p>
                      <a:pPr rtl="0">
                        <a:lnSpc>
                          <a:spcPct val="90000"/>
                        </a:lnSpc>
                        <a:buNone/>
                      </a:pPr>
                      <a:r>
                        <a:rPr lang="en-GB" sz="800" dirty="0">
                          <a:solidFill>
                            <a:schemeClr val="tx1"/>
                          </a:solidFill>
                          <a:effectLst/>
                          <a:latin typeface="+mn-lt"/>
                        </a:rPr>
                        <a:t>Frayne et al. 2005</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0.85 (0.83, 0.86)</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3.8</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extLst>
                  <a:ext uri="{0D108BD9-81ED-4DB2-BD59-A6C34878D82A}">
                    <a16:rowId xmlns:a16="http://schemas.microsoft.com/office/drawing/2014/main" val="1318423488"/>
                  </a:ext>
                </a:extLst>
              </a:tr>
              <a:tr h="74766">
                <a:tc>
                  <a:txBody>
                    <a:bodyPr/>
                    <a:lstStyle/>
                    <a:p>
                      <a:pPr rtl="0">
                        <a:lnSpc>
                          <a:spcPct val="90000"/>
                        </a:lnSpc>
                        <a:buNone/>
                      </a:pPr>
                      <a:r>
                        <a:rPr lang="en-GB" sz="800" dirty="0">
                          <a:solidFill>
                            <a:schemeClr val="tx1"/>
                          </a:solidFill>
                          <a:effectLst/>
                          <a:latin typeface="+mn-lt"/>
                        </a:rPr>
                        <a:t>Druss et al. 2012</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0.85 (0.84, 0.87)</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3.8</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26865884"/>
                  </a:ext>
                </a:extLst>
              </a:tr>
              <a:tr h="74766">
                <a:tc>
                  <a:txBody>
                    <a:bodyPr/>
                    <a:lstStyle/>
                    <a:p>
                      <a:pPr rtl="0">
                        <a:lnSpc>
                          <a:spcPct val="90000"/>
                        </a:lnSpc>
                        <a:buNone/>
                      </a:pPr>
                      <a:r>
                        <a:rPr lang="en-GB" sz="800" dirty="0">
                          <a:solidFill>
                            <a:schemeClr val="tx1"/>
                          </a:solidFill>
                          <a:effectLst/>
                          <a:latin typeface="+mn-lt"/>
                        </a:rPr>
                        <a:t>O'Neill et al. 2023</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rtl="0">
                        <a:lnSpc>
                          <a:spcPct val="90000"/>
                        </a:lnSpc>
                        <a:buNone/>
                      </a:pPr>
                      <a:endParaRPr lang="en-GB" sz="80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0.94 (0.77, 1.15)</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3.5</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extLst>
                  <a:ext uri="{0D108BD9-81ED-4DB2-BD59-A6C34878D82A}">
                    <a16:rowId xmlns:a16="http://schemas.microsoft.com/office/drawing/2014/main" val="334308984"/>
                  </a:ext>
                </a:extLst>
              </a:tr>
              <a:tr h="74766">
                <a:tc>
                  <a:txBody>
                    <a:bodyPr/>
                    <a:lstStyle/>
                    <a:p>
                      <a:pPr rtl="0">
                        <a:lnSpc>
                          <a:spcPct val="90000"/>
                        </a:lnSpc>
                        <a:buNone/>
                      </a:pPr>
                      <a:r>
                        <a:rPr lang="en-GB" sz="800" dirty="0">
                          <a:solidFill>
                            <a:schemeClr val="tx1"/>
                          </a:solidFill>
                          <a:effectLst/>
                          <a:latin typeface="+mn-lt"/>
                        </a:rPr>
                        <a:t>Jones et al. 2004</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1.00 (0.90, 1.11)</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3.7</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70406100"/>
                  </a:ext>
                </a:extLst>
              </a:tr>
              <a:tr h="74766">
                <a:tc>
                  <a:txBody>
                    <a:bodyPr/>
                    <a:lstStyle/>
                    <a:p>
                      <a:pPr rtl="0">
                        <a:lnSpc>
                          <a:spcPct val="90000"/>
                        </a:lnSpc>
                        <a:buNone/>
                      </a:pPr>
                      <a:r>
                        <a:rPr lang="en-GB" sz="800" dirty="0">
                          <a:solidFill>
                            <a:schemeClr val="tx1"/>
                          </a:solidFill>
                          <a:effectLst/>
                          <a:latin typeface="+mn-lt"/>
                        </a:rPr>
                        <a:t>Mangurian et al. 2020</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1.00 (0.91, 1.10)</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3.7</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extLst>
                  <a:ext uri="{0D108BD9-81ED-4DB2-BD59-A6C34878D82A}">
                    <a16:rowId xmlns:a16="http://schemas.microsoft.com/office/drawing/2014/main" val="1134343336"/>
                  </a:ext>
                </a:extLst>
              </a:tr>
              <a:tr h="74766">
                <a:tc>
                  <a:txBody>
                    <a:bodyPr/>
                    <a:lstStyle/>
                    <a:p>
                      <a:pPr rtl="0">
                        <a:lnSpc>
                          <a:spcPct val="90000"/>
                        </a:lnSpc>
                        <a:buNone/>
                      </a:pPr>
                      <a:r>
                        <a:rPr lang="en-GB" sz="800" dirty="0">
                          <a:solidFill>
                            <a:schemeClr val="tx1"/>
                          </a:solidFill>
                          <a:effectLst/>
                          <a:latin typeface="+mn-lt"/>
                        </a:rPr>
                        <a:t>Han et al. 2021</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1.01 (0.93, 1.09)</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3.8</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79512838"/>
                  </a:ext>
                </a:extLst>
              </a:tr>
              <a:tr h="74766">
                <a:tc>
                  <a:txBody>
                    <a:bodyPr/>
                    <a:lstStyle/>
                    <a:p>
                      <a:pPr rtl="0">
                        <a:lnSpc>
                          <a:spcPct val="90000"/>
                        </a:lnSpc>
                        <a:buNone/>
                      </a:pPr>
                      <a:r>
                        <a:rPr lang="en-GB" sz="800" dirty="0">
                          <a:solidFill>
                            <a:schemeClr val="tx1"/>
                          </a:solidFill>
                          <a:effectLst/>
                          <a:latin typeface="+mn-lt"/>
                        </a:rPr>
                        <a:t>Desai et al. 2002</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1.02 (0.95, 1.08)</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3.8</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extLst>
                  <a:ext uri="{0D108BD9-81ED-4DB2-BD59-A6C34878D82A}">
                    <a16:rowId xmlns:a16="http://schemas.microsoft.com/office/drawing/2014/main" val="3140862961"/>
                  </a:ext>
                </a:extLst>
              </a:tr>
              <a:tr h="74766">
                <a:tc>
                  <a:txBody>
                    <a:bodyPr/>
                    <a:lstStyle/>
                    <a:p>
                      <a:pPr rtl="0">
                        <a:lnSpc>
                          <a:spcPct val="90000"/>
                        </a:lnSpc>
                        <a:buNone/>
                      </a:pPr>
                      <a:r>
                        <a:rPr lang="en-GB" sz="800" dirty="0">
                          <a:solidFill>
                            <a:schemeClr val="tx1"/>
                          </a:solidFill>
                          <a:effectLst/>
                          <a:latin typeface="+mn-lt"/>
                        </a:rPr>
                        <a:t>Leung et al. 2011</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1.03 (0.96, 1.11)</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3.8</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12577459"/>
                  </a:ext>
                </a:extLst>
              </a:tr>
              <a:tr h="74766">
                <a:tc>
                  <a:txBody>
                    <a:bodyPr/>
                    <a:lstStyle/>
                    <a:p>
                      <a:pPr rtl="0">
                        <a:lnSpc>
                          <a:spcPct val="90000"/>
                        </a:lnSpc>
                        <a:buNone/>
                      </a:pPr>
                      <a:r>
                        <a:rPr lang="en-GB" sz="800" dirty="0">
                          <a:solidFill>
                            <a:schemeClr val="tx1"/>
                          </a:solidFill>
                          <a:effectLst/>
                          <a:latin typeface="+mn-lt"/>
                        </a:rPr>
                        <a:t>Scheuer et al. 2022</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1.05 (0.94, 1.17)</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3.7</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extLst>
                  <a:ext uri="{0D108BD9-81ED-4DB2-BD59-A6C34878D82A}">
                    <a16:rowId xmlns:a16="http://schemas.microsoft.com/office/drawing/2014/main" val="4016960683"/>
                  </a:ext>
                </a:extLst>
              </a:tr>
              <a:tr h="74766">
                <a:tc>
                  <a:txBody>
                    <a:bodyPr/>
                    <a:lstStyle/>
                    <a:p>
                      <a:pPr rtl="0">
                        <a:lnSpc>
                          <a:spcPct val="90000"/>
                        </a:lnSpc>
                        <a:buNone/>
                      </a:pPr>
                      <a:r>
                        <a:rPr lang="en-GB" sz="800" dirty="0">
                          <a:solidFill>
                            <a:schemeClr val="tx1"/>
                          </a:solidFill>
                          <a:effectLst/>
                          <a:latin typeface="+mn-lt"/>
                        </a:rPr>
                        <a:t>Whyte et al. 2007</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1.09 (0.74, 1.61)</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3.0</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54290510"/>
                  </a:ext>
                </a:extLst>
              </a:tr>
              <a:tr h="74766">
                <a:tc>
                  <a:txBody>
                    <a:bodyPr/>
                    <a:lstStyle/>
                    <a:p>
                      <a:pPr rtl="0">
                        <a:lnSpc>
                          <a:spcPct val="90000"/>
                        </a:lnSpc>
                        <a:buNone/>
                      </a:pPr>
                      <a:r>
                        <a:rPr lang="en-GB" sz="800" dirty="0">
                          <a:solidFill>
                            <a:schemeClr val="tx1"/>
                          </a:solidFill>
                          <a:effectLst/>
                          <a:latin typeface="+mn-lt"/>
                        </a:rPr>
                        <a:t>Krein et al. 2006</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rtl="0">
                        <a:lnSpc>
                          <a:spcPct val="90000"/>
                        </a:lnSpc>
                        <a:buNone/>
                      </a:pPr>
                      <a:endParaRPr lang="en-GB" sz="80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1.14 (1.09, 1.18)</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3.8</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extLst>
                  <a:ext uri="{0D108BD9-81ED-4DB2-BD59-A6C34878D82A}">
                    <a16:rowId xmlns:a16="http://schemas.microsoft.com/office/drawing/2014/main" val="178005328"/>
                  </a:ext>
                </a:extLst>
              </a:tr>
              <a:tr h="74766">
                <a:tc>
                  <a:txBody>
                    <a:bodyPr/>
                    <a:lstStyle/>
                    <a:p>
                      <a:pPr rtl="0">
                        <a:lnSpc>
                          <a:spcPct val="90000"/>
                        </a:lnSpc>
                        <a:buNone/>
                      </a:pPr>
                      <a:r>
                        <a:rPr lang="en-GB" sz="800" dirty="0">
                          <a:solidFill>
                            <a:schemeClr val="tx1"/>
                          </a:solidFill>
                          <a:effectLst/>
                          <a:latin typeface="+mn-lt"/>
                        </a:rPr>
                        <a:t>Hutter et al. 2009</a:t>
                      </a: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1.15 (0.58, 2.32)</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2.0</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1708508"/>
                  </a:ext>
                </a:extLst>
              </a:tr>
              <a:tr h="74766">
                <a:tc>
                  <a:txBody>
                    <a:bodyPr/>
                    <a:lstStyle/>
                    <a:p>
                      <a:pPr rtl="0">
                        <a:lnSpc>
                          <a:spcPct val="90000"/>
                        </a:lnSpc>
                        <a:buNone/>
                      </a:pPr>
                      <a:r>
                        <a:rPr lang="en-GB" sz="800" dirty="0">
                          <a:solidFill>
                            <a:schemeClr val="tx1"/>
                          </a:solidFill>
                          <a:effectLst/>
                          <a:latin typeface="+mn-lt"/>
                        </a:rPr>
                        <a:t>Das-Munshi et al. 2021</a:t>
                      </a:r>
                      <a:endParaRPr lang="en-GB" sz="800" strike="sngStrike" dirty="0">
                        <a:solidFill>
                          <a:schemeClr val="tx1"/>
                        </a:solidFill>
                        <a:effectLst/>
                        <a:latin typeface="+mn-lt"/>
                      </a:endParaRP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1.20 (1.11, 1.29)</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dirty="0">
                          <a:solidFill>
                            <a:schemeClr val="tx1"/>
                          </a:solidFill>
                          <a:effectLst/>
                          <a:latin typeface="+mn-lt"/>
                        </a:rPr>
                        <a:t>3.8</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extLst>
                  <a:ext uri="{0D108BD9-81ED-4DB2-BD59-A6C34878D82A}">
                    <a16:rowId xmlns:a16="http://schemas.microsoft.com/office/drawing/2014/main" val="2808715295"/>
                  </a:ext>
                </a:extLst>
              </a:tr>
              <a:tr h="74766">
                <a:tc>
                  <a:txBody>
                    <a:bodyPr/>
                    <a:lstStyle/>
                    <a:p>
                      <a:pPr rtl="0">
                        <a:lnSpc>
                          <a:spcPct val="90000"/>
                        </a:lnSpc>
                        <a:buNone/>
                      </a:pPr>
                      <a:r>
                        <a:rPr lang="en-GB" sz="800" dirty="0">
                          <a:solidFill>
                            <a:schemeClr val="tx1"/>
                          </a:solidFill>
                          <a:effectLst/>
                          <a:latin typeface="+mn-lt"/>
                        </a:rPr>
                        <a:t>Noll et al. 2016</a:t>
                      </a:r>
                      <a:endParaRPr lang="en-GB" sz="800" strike="sngStrike" dirty="0">
                        <a:solidFill>
                          <a:schemeClr val="tx1"/>
                        </a:solidFill>
                        <a:effectLst/>
                        <a:latin typeface="+mn-lt"/>
                      </a:endParaRPr>
                    </a:p>
                  </a:txBody>
                  <a:tcPr marL="36000" marR="0" marT="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2.26 (2.09, 2.44)</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9050" cap="flat" cmpd="sng" algn="ctr">
                      <a:noFill/>
                      <a:prstDash val="solid"/>
                      <a:round/>
                      <a:headEnd type="none" w="med" len="med"/>
                      <a:tailEnd type="none" w="med" len="med"/>
                    </a:lnB>
                    <a:solidFill>
                      <a:schemeClr val="bg1">
                        <a:lumMod val="95000"/>
                      </a:schemeClr>
                    </a:solidFill>
                  </a:tcPr>
                </a:tc>
                <a:tc>
                  <a:txBody>
                    <a:bodyPr/>
                    <a:lstStyle/>
                    <a:p>
                      <a:pPr algn="ctr" rtl="0">
                        <a:lnSpc>
                          <a:spcPct val="90000"/>
                        </a:lnSpc>
                        <a:buNone/>
                      </a:pPr>
                      <a:r>
                        <a:rPr lang="en-GB" sz="800" dirty="0">
                          <a:solidFill>
                            <a:schemeClr val="tx1"/>
                          </a:solidFill>
                          <a:effectLst/>
                          <a:latin typeface="+mn-lt"/>
                        </a:rPr>
                        <a:t>3.8</a:t>
                      </a:r>
                    </a:p>
                  </a:txBody>
                  <a:tcPr marL="0" marR="72000" marT="0" marB="0" anchor="ctr">
                    <a:lnL w="31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1905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24270455"/>
                  </a:ext>
                </a:extLst>
              </a:tr>
              <a:tr h="0">
                <a:tc>
                  <a:txBody>
                    <a:bodyPr/>
                    <a:lstStyle/>
                    <a:p>
                      <a:pPr rtl="0">
                        <a:lnSpc>
                          <a:spcPct val="90000"/>
                        </a:lnSpc>
                        <a:buNone/>
                      </a:pPr>
                      <a:r>
                        <a:rPr lang="en-GB" sz="800" b="1" dirty="0">
                          <a:solidFill>
                            <a:schemeClr val="tx1"/>
                          </a:solidFill>
                          <a:effectLst/>
                          <a:latin typeface="+mn-lt"/>
                        </a:rPr>
                        <a:t>Random effects model</a:t>
                      </a:r>
                      <a:endParaRPr lang="en-GB" sz="800" dirty="0">
                        <a:solidFill>
                          <a:schemeClr val="tx1"/>
                        </a:solidFill>
                        <a:effectLst/>
                        <a:latin typeface="+mn-lt"/>
                      </a:endParaRPr>
                    </a:p>
                  </a:txBody>
                  <a:tcPr marL="36000" marR="0" marT="72000" marB="0" anchor="ctr">
                    <a:lnL w="952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rtl="0">
                        <a:lnSpc>
                          <a:spcPct val="90000"/>
                        </a:lnSpc>
                        <a:buNone/>
                      </a:pPr>
                      <a:endParaRPr lang="en-GB" sz="800" dirty="0">
                        <a:solidFill>
                          <a:schemeClr val="tx1"/>
                        </a:solidFill>
                        <a:effectLst/>
                        <a:latin typeface="+mn-lt"/>
                      </a:endParaRPr>
                    </a:p>
                  </a:txBody>
                  <a:tcPr marL="0" marR="0" marT="0" marB="0" anchor="ctr">
                    <a:lnL w="3175" cap="flat" cmpd="sng" algn="ctr">
                      <a:noFill/>
                      <a:prstDash val="solid"/>
                      <a:round/>
                      <a:headEnd type="none" w="med" len="med"/>
                      <a:tailEnd type="none" w="med" len="med"/>
                    </a:lnL>
                    <a:lnR w="1905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a:txBody>
                    <a:bodyPr/>
                    <a:lstStyle/>
                    <a:p>
                      <a:pPr algn="ctr" rtl="0">
                        <a:lnSpc>
                          <a:spcPct val="90000"/>
                        </a:lnSpc>
                        <a:buNone/>
                      </a:pPr>
                      <a:r>
                        <a:rPr lang="en-GB" sz="800" b="1" dirty="0">
                          <a:solidFill>
                            <a:schemeClr val="tx1"/>
                          </a:solidFill>
                          <a:effectLst/>
                          <a:latin typeface="+mn-lt"/>
                        </a:rPr>
                        <a:t>0.81 (0.70, 0.94)</a:t>
                      </a:r>
                      <a:endParaRPr lang="en-GB" sz="800" dirty="0">
                        <a:solidFill>
                          <a:schemeClr val="tx1"/>
                        </a:solidFill>
                        <a:effectLst/>
                        <a:latin typeface="+mn-lt"/>
                      </a:endParaRPr>
                    </a:p>
                  </a:txBody>
                  <a:tcPr marL="0" marR="0" marT="0" marB="0" anchor="b">
                    <a:lnL w="19050" cap="flat" cmpd="sng" algn="ctr">
                      <a:noFill/>
                      <a:prstDash val="solid"/>
                      <a:round/>
                      <a:headEnd type="none" w="med" len="med"/>
                      <a:tailEnd type="none" w="med" len="med"/>
                    </a:lnL>
                    <a:lnR w="3175"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noFill/>
                  </a:tcPr>
                </a:tc>
                <a:tc>
                  <a:txBody>
                    <a:bodyPr/>
                    <a:lstStyle/>
                    <a:p>
                      <a:pPr algn="ctr" rtl="0">
                        <a:lnSpc>
                          <a:spcPct val="90000"/>
                        </a:lnSpc>
                        <a:buNone/>
                      </a:pPr>
                      <a:r>
                        <a:rPr lang="en-GB" sz="800" b="1" dirty="0">
                          <a:solidFill>
                            <a:schemeClr val="tx1"/>
                          </a:solidFill>
                          <a:effectLst/>
                          <a:latin typeface="+mn-lt"/>
                        </a:rPr>
                        <a:t>100.0</a:t>
                      </a:r>
                    </a:p>
                  </a:txBody>
                  <a:tcPr marL="0" marR="72000" marT="0" marB="0" anchor="b">
                    <a:lnL w="3175"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noFill/>
                  </a:tcPr>
                </a:tc>
                <a:extLst>
                  <a:ext uri="{0D108BD9-81ED-4DB2-BD59-A6C34878D82A}">
                    <a16:rowId xmlns:a16="http://schemas.microsoft.com/office/drawing/2014/main" val="94514760"/>
                  </a:ext>
                </a:extLst>
              </a:tr>
              <a:tr h="74766">
                <a:tc gridSpan="4">
                  <a:txBody>
                    <a:bodyPr/>
                    <a:lstStyle/>
                    <a:p>
                      <a:pPr rtl="0">
                        <a:lnSpc>
                          <a:spcPct val="90000"/>
                        </a:lnSpc>
                        <a:buNone/>
                      </a:pPr>
                      <a:r>
                        <a:rPr lang="sv-SE" sz="800" dirty="0">
                          <a:solidFill>
                            <a:schemeClr val="tx1"/>
                          </a:solidFill>
                          <a:effectLst/>
                          <a:latin typeface="+mn-lt"/>
                        </a:rPr>
                        <a:t>Heterogeneity: </a:t>
                      </a:r>
                      <a:r>
                        <a:rPr lang="sv-SE" sz="800" i="1" dirty="0">
                          <a:solidFill>
                            <a:schemeClr val="tx1"/>
                          </a:solidFill>
                          <a:effectLst/>
                          <a:latin typeface="+mn-lt"/>
                        </a:rPr>
                        <a:t>I</a:t>
                      </a:r>
                      <a:r>
                        <a:rPr lang="sv-SE" sz="800" baseline="30000" dirty="0">
                          <a:solidFill>
                            <a:schemeClr val="tx1"/>
                          </a:solidFill>
                          <a:effectLst/>
                          <a:latin typeface="+mn-lt"/>
                        </a:rPr>
                        <a:t>2</a:t>
                      </a:r>
                      <a:r>
                        <a:rPr lang="sv-SE" sz="800" dirty="0">
                          <a:solidFill>
                            <a:schemeClr val="tx1"/>
                          </a:solidFill>
                          <a:effectLst/>
                          <a:latin typeface="+mn-lt"/>
                        </a:rPr>
                        <a:t>=98.7%, </a:t>
                      </a:r>
                      <a:r>
                        <a:rPr lang="el-GR" sz="800" dirty="0">
                          <a:solidFill>
                            <a:schemeClr val="tx1"/>
                          </a:solidFill>
                          <a:effectLst/>
                          <a:latin typeface="+mn-lt"/>
                          <a:sym typeface="Symbol" panose="05050102010706020507" pitchFamily="18" charset="2"/>
                        </a:rPr>
                        <a:t></a:t>
                      </a:r>
                      <a:r>
                        <a:rPr lang="sv-SE" sz="800" baseline="30000" dirty="0">
                          <a:solidFill>
                            <a:schemeClr val="tx1"/>
                          </a:solidFill>
                          <a:effectLst/>
                          <a:latin typeface="+mn-lt"/>
                        </a:rPr>
                        <a:t>2</a:t>
                      </a:r>
                      <a:r>
                        <a:rPr lang="sv-SE" sz="800" dirty="0">
                          <a:solidFill>
                            <a:schemeClr val="tx1"/>
                          </a:solidFill>
                          <a:effectLst/>
                          <a:latin typeface="+mn-lt"/>
                        </a:rPr>
                        <a:t>=0.1413</a:t>
                      </a:r>
                      <a:endParaRPr lang="en-GB" sz="800" dirty="0">
                        <a:solidFill>
                          <a:schemeClr val="tx1"/>
                        </a:solidFill>
                        <a:effectLst/>
                        <a:latin typeface="+mn-lt"/>
                      </a:endParaRPr>
                    </a:p>
                  </a:txBody>
                  <a:tcPr marL="36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noFill/>
                  </a:tcPr>
                </a:tc>
                <a:tc hMerge="1">
                  <a:txBody>
                    <a:bodyPr/>
                    <a:lstStyle/>
                    <a:p>
                      <a:pPr rtl="0">
                        <a:buNone/>
                      </a:pPr>
                      <a:endParaRPr lang="en-GB" sz="800" dirty="0">
                        <a:solidFill>
                          <a:schemeClr val="tx1"/>
                        </a:solidFill>
                        <a:effectLst/>
                        <a:latin typeface="+mn-lt"/>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hMerge="1">
                  <a:txBody>
                    <a:bodyPr/>
                    <a:lstStyle/>
                    <a:p>
                      <a:pPr algn="ctr" rtl="0">
                        <a:buNone/>
                      </a:pPr>
                      <a:endParaRPr lang="en-GB" sz="800" dirty="0">
                        <a:solidFill>
                          <a:schemeClr val="tx1"/>
                        </a:solidFill>
                        <a:effectLst/>
                        <a:latin typeface="+mn-lt"/>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hMerge="1">
                  <a:txBody>
                    <a:bodyPr/>
                    <a:lstStyle/>
                    <a:p>
                      <a:pPr algn="ctr" rtl="0">
                        <a:buNone/>
                      </a:pPr>
                      <a:endParaRPr lang="en-GB" sz="800" dirty="0">
                        <a:solidFill>
                          <a:schemeClr val="tx1"/>
                        </a:solidFill>
                        <a:effectLst/>
                        <a:latin typeface="+mn-lt"/>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222573629"/>
                  </a:ext>
                </a:extLst>
              </a:tr>
              <a:tr h="74766">
                <a:tc gridSpan="4">
                  <a:txBody>
                    <a:bodyPr/>
                    <a:lstStyle/>
                    <a:p>
                      <a:pPr rtl="0">
                        <a:lnSpc>
                          <a:spcPct val="90000"/>
                        </a:lnSpc>
                        <a:buNone/>
                      </a:pPr>
                      <a:r>
                        <a:rPr lang="en-US" sz="800" dirty="0">
                          <a:solidFill>
                            <a:schemeClr val="tx1"/>
                          </a:solidFill>
                          <a:effectLst/>
                          <a:latin typeface="+mn-lt"/>
                        </a:rPr>
                        <a:t>Test for overall effect: z=−2.81 (p=0.0049)</a:t>
                      </a:r>
                      <a:endParaRPr lang="en-GB" sz="800" dirty="0">
                        <a:solidFill>
                          <a:schemeClr val="tx1"/>
                        </a:solidFill>
                        <a:effectLst/>
                        <a:latin typeface="+mn-lt"/>
                      </a:endParaRPr>
                    </a:p>
                  </a:txBody>
                  <a:tcPr marL="3600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hMerge="1">
                  <a:txBody>
                    <a:bodyPr/>
                    <a:lstStyle/>
                    <a:p>
                      <a:pPr rtl="0">
                        <a:buNone/>
                      </a:pPr>
                      <a:endParaRPr lang="en-GB" sz="800" dirty="0">
                        <a:solidFill>
                          <a:schemeClr val="tx1"/>
                        </a:solidFill>
                        <a:effectLst/>
                        <a:latin typeface="+mn-lt"/>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hMerge="1">
                  <a:txBody>
                    <a:bodyPr/>
                    <a:lstStyle/>
                    <a:p>
                      <a:pPr algn="ctr" rtl="0">
                        <a:buNone/>
                      </a:pPr>
                      <a:endParaRPr lang="en-GB" sz="800" dirty="0">
                        <a:solidFill>
                          <a:schemeClr val="tx1"/>
                        </a:solidFill>
                        <a:effectLst/>
                        <a:latin typeface="+mn-lt"/>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hMerge="1">
                  <a:txBody>
                    <a:bodyPr/>
                    <a:lstStyle/>
                    <a:p>
                      <a:pPr algn="ctr" rtl="0">
                        <a:buNone/>
                      </a:pPr>
                      <a:endParaRPr lang="en-GB" sz="800" dirty="0">
                        <a:solidFill>
                          <a:schemeClr val="tx1"/>
                        </a:solidFill>
                        <a:effectLst/>
                        <a:latin typeface="+mn-lt"/>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168836733"/>
                  </a:ext>
                </a:extLst>
              </a:tr>
            </a:tbl>
          </a:graphicData>
        </a:graphic>
      </p:graphicFrame>
      <p:pic>
        <p:nvPicPr>
          <p:cNvPr id="29" name="Picture 28" hidden="1">
            <a:extLst>
              <a:ext uri="{FF2B5EF4-FFF2-40B4-BE49-F238E27FC236}">
                <a16:creationId xmlns:a16="http://schemas.microsoft.com/office/drawing/2014/main" id="{59546A24-04BB-48AA-D222-07D322E2EBAB}"/>
              </a:ext>
            </a:extLst>
          </p:cNvPr>
          <p:cNvPicPr>
            <a:picLocks/>
          </p:cNvPicPr>
          <p:nvPr/>
        </p:nvPicPr>
        <p:blipFill>
          <a:blip r:embed="rId3"/>
          <a:srcRect l="37395" r="25581" b="9671"/>
          <a:stretch>
            <a:fillRect/>
          </a:stretch>
        </p:blipFill>
        <p:spPr>
          <a:xfrm>
            <a:off x="8083326" y="1722892"/>
            <a:ext cx="2221200" cy="3931200"/>
          </a:xfrm>
          <a:prstGeom prst="rect">
            <a:avLst/>
          </a:prstGeom>
        </p:spPr>
      </p:pic>
      <p:sp>
        <p:nvSpPr>
          <p:cNvPr id="2" name="Text Placeholder 1">
            <a:extLst>
              <a:ext uri="{FF2B5EF4-FFF2-40B4-BE49-F238E27FC236}">
                <a16:creationId xmlns:a16="http://schemas.microsoft.com/office/drawing/2014/main" id="{509417E1-C4A2-2ED7-4550-DDF8D7E2C2DC}"/>
              </a:ext>
            </a:extLst>
          </p:cNvPr>
          <p:cNvSpPr>
            <a:spLocks noGrp="1"/>
          </p:cNvSpPr>
          <p:nvPr>
            <p:ph type="body" sz="quarter" idx="17"/>
          </p:nvPr>
        </p:nvSpPr>
        <p:spPr>
          <a:xfrm>
            <a:off x="539749" y="539750"/>
            <a:ext cx="9213851" cy="266676"/>
          </a:xfrm>
        </p:spPr>
        <p:txBody>
          <a:bodyPr vert="horz" wrap="square" lIns="0" tIns="0" rIns="0" bIns="0" rtlCol="0">
            <a:normAutofit/>
          </a:bodyPr>
          <a:lstStyle/>
          <a:p>
            <a:r>
              <a:rPr lang="en-US"/>
              <a:t>Schizophrenia – Comorbidity</a:t>
            </a:r>
          </a:p>
        </p:txBody>
      </p:sp>
      <p:sp>
        <p:nvSpPr>
          <p:cNvPr id="8" name="Title 7">
            <a:extLst>
              <a:ext uri="{FF2B5EF4-FFF2-40B4-BE49-F238E27FC236}">
                <a16:creationId xmlns:a16="http://schemas.microsoft.com/office/drawing/2014/main" id="{D578B1F1-FB79-A8E6-E772-4B37C6866ACF}"/>
              </a:ext>
            </a:extLst>
          </p:cNvPr>
          <p:cNvSpPr>
            <a:spLocks noGrp="1"/>
          </p:cNvSpPr>
          <p:nvPr>
            <p:ph type="title"/>
          </p:nvPr>
        </p:nvSpPr>
        <p:spPr>
          <a:xfrm>
            <a:off x="539749" y="809624"/>
            <a:ext cx="9213851" cy="332399"/>
          </a:xfrm>
        </p:spPr>
        <p:txBody>
          <a:bodyPr vert="horz" lIns="0" tIns="0" rIns="0" bIns="0" rtlCol="0" anchor="b" anchorCtr="0">
            <a:normAutofit/>
          </a:bodyPr>
          <a:lstStyle/>
          <a:p>
            <a:r>
              <a:rPr lang="en-US" dirty="0"/>
              <a:t>Disparities in diabetes management in mental disorders</a:t>
            </a:r>
            <a:endParaRPr lang="en-GB" dirty="0"/>
          </a:p>
        </p:txBody>
      </p:sp>
      <p:sp>
        <p:nvSpPr>
          <p:cNvPr id="4" name="Text Placeholder 3">
            <a:extLst>
              <a:ext uri="{FF2B5EF4-FFF2-40B4-BE49-F238E27FC236}">
                <a16:creationId xmlns:a16="http://schemas.microsoft.com/office/drawing/2014/main" id="{EC2117D3-243D-F4D8-2115-5AB4964408D3}"/>
              </a:ext>
            </a:extLst>
          </p:cNvPr>
          <p:cNvSpPr>
            <a:spLocks noGrp="1"/>
          </p:cNvSpPr>
          <p:nvPr>
            <p:ph type="body" sz="quarter" idx="18"/>
          </p:nvPr>
        </p:nvSpPr>
        <p:spPr>
          <a:xfrm>
            <a:off x="539748" y="6102000"/>
            <a:ext cx="10951200" cy="619200"/>
          </a:xfrm>
        </p:spPr>
        <p:txBody>
          <a:bodyPr vert="horz" lIns="0" tIns="0" rIns="0" bIns="0" rtlCol="0" anchor="b" anchorCtr="0">
            <a:normAutofit/>
          </a:bodyPr>
          <a:lstStyle/>
          <a:p>
            <a:r>
              <a:rPr lang="en-US" dirty="0"/>
              <a:t>Data are derived from a systematic review and random‑effects meta‑analysis of studies published from database inception to February 2025, including 49 studies (42 cohort and seven case‑control) and a total of 5,503,712 individuals with diabetes, of whom 838,366 (15.2%) had a diagnosed mental disorder</a:t>
            </a:r>
            <a:endParaRPr lang="en-US" strike="sngStrike" dirty="0"/>
          </a:p>
          <a:p>
            <a:r>
              <a:rPr lang="en-GB" dirty="0"/>
              <a:t>CI=confidence interval; GLP-1=glucagon-like peptide-1; </a:t>
            </a:r>
            <a:r>
              <a:rPr lang="en-GB" dirty="0" err="1"/>
              <a:t>HbA1c</a:t>
            </a:r>
            <a:r>
              <a:rPr lang="en-GB" dirty="0"/>
              <a:t>=glycated haemoglobin; OR=odds ratio</a:t>
            </a:r>
          </a:p>
          <a:p>
            <a:r>
              <a:rPr lang="en-GB" dirty="0"/>
              <a:t>Wagner et al. Lancet Psychiatry 2026;13:112–124</a:t>
            </a:r>
          </a:p>
        </p:txBody>
      </p:sp>
      <p:sp>
        <p:nvSpPr>
          <p:cNvPr id="5" name="Slide Number Placeholder 4">
            <a:extLst>
              <a:ext uri="{FF2B5EF4-FFF2-40B4-BE49-F238E27FC236}">
                <a16:creationId xmlns:a16="http://schemas.microsoft.com/office/drawing/2014/main" id="{1ED5A422-AE96-7704-F7D1-36E812D7300F}"/>
              </a:ext>
            </a:extLst>
          </p:cNvPr>
          <p:cNvSpPr>
            <a:spLocks noGrp="1"/>
          </p:cNvSpPr>
          <p:nvPr>
            <p:ph type="sldNum" sz="quarter" idx="4"/>
          </p:nvPr>
        </p:nvSpPr>
        <p:spPr>
          <a:xfrm>
            <a:off x="11326690" y="6434112"/>
            <a:ext cx="595310" cy="153888"/>
          </a:xfrm>
        </p:spPr>
        <p:txBody>
          <a:bodyPr lIns="0" tIns="0" rIns="0" bIns="0" anchor="t" anchorCtr="0">
            <a:normAutofit/>
          </a:bodyPr>
          <a:lstStyle/>
          <a:p>
            <a:fld id="{6DBC486D-4FAB-B746-8B02-8D7C842291C6}" type="slidenum">
              <a:rPr lang="en-US" smtClean="0"/>
              <a:pPr/>
              <a:t>21</a:t>
            </a:fld>
            <a:endParaRPr lang="en-US"/>
          </a:p>
        </p:txBody>
      </p:sp>
      <p:sp>
        <p:nvSpPr>
          <p:cNvPr id="12" name="TextBox 11">
            <a:extLst>
              <a:ext uri="{FF2B5EF4-FFF2-40B4-BE49-F238E27FC236}">
                <a16:creationId xmlns:a16="http://schemas.microsoft.com/office/drawing/2014/main" id="{765E3968-D0AA-FB05-EFF4-32CCADB54E45}"/>
              </a:ext>
            </a:extLst>
          </p:cNvPr>
          <p:cNvSpPr txBox="1"/>
          <p:nvPr/>
        </p:nvSpPr>
        <p:spPr>
          <a:xfrm>
            <a:off x="539749" y="1416785"/>
            <a:ext cx="5410197" cy="4415215"/>
          </a:xfrm>
          <a:prstGeom prst="round2DiagRect">
            <a:avLst>
              <a:gd name="adj1" fmla="val 0"/>
              <a:gd name="adj2" fmla="val 5647"/>
            </a:avLst>
          </a:prstGeom>
          <a:solidFill>
            <a:srgbClr val="D9D1CC"/>
          </a:solidFill>
        </p:spPr>
        <p:txBody>
          <a:bodyPr vert="horz" lIns="270000" tIns="270000" rIns="270000" bIns="270000" rtlCol="0">
            <a:normAutofit fontScale="92500" lnSpcReduction="10000"/>
          </a:bodyPr>
          <a:lstStyle/>
          <a:p>
            <a:pPr marL="180000" indent="-180000">
              <a:spcBef>
                <a:spcPts val="1800"/>
              </a:spcBef>
              <a:buFont typeface="Arial" panose="020B0604020202020204" pitchFamily="34" charset="0"/>
              <a:buChar char="•"/>
            </a:pPr>
            <a:r>
              <a:rPr lang="en-US" sz="1400" b="1" dirty="0"/>
              <a:t>Significant negative associations were observed between having any mental disorder and the likelihood of receiving any recommended diabetes monitoring </a:t>
            </a:r>
            <a:br>
              <a:rPr lang="en-US" sz="1400" b="1" dirty="0"/>
            </a:br>
            <a:r>
              <a:rPr lang="en-US" sz="1400" dirty="0"/>
              <a:t>(29 studies, OR=0.81 [95% CI: 0.70, 0.94]; p=0.0049)</a:t>
            </a:r>
          </a:p>
          <a:p>
            <a:pPr marL="180000" indent="-180000">
              <a:spcBef>
                <a:spcPts val="1800"/>
              </a:spcBef>
              <a:buFont typeface="Arial" panose="020B0604020202020204" pitchFamily="34" charset="0"/>
              <a:buChar char="•"/>
            </a:pPr>
            <a:r>
              <a:rPr lang="en-US" sz="1400" dirty="0"/>
              <a:t>Negative associations were observed for:</a:t>
            </a:r>
          </a:p>
          <a:p>
            <a:pPr marL="637200" lvl="1" indent="-180000">
              <a:spcBef>
                <a:spcPts val="600"/>
              </a:spcBef>
              <a:spcAft>
                <a:spcPts val="600"/>
              </a:spcAft>
              <a:buFont typeface="Arial" panose="020B0604020202020204" pitchFamily="34" charset="0"/>
              <a:buChar char="•"/>
            </a:pPr>
            <a:r>
              <a:rPr lang="en-US" sz="1400" b="1" dirty="0"/>
              <a:t>HbA1c measurement </a:t>
            </a:r>
            <a:br>
              <a:rPr lang="en-US" sz="1400" dirty="0"/>
            </a:br>
            <a:r>
              <a:rPr lang="en-US" sz="1400" dirty="0"/>
              <a:t>(24 studies; OR=0.81 [95% CI: 0.68, 0.97]; p=0.024) </a:t>
            </a:r>
          </a:p>
          <a:p>
            <a:pPr marL="637200" lvl="1" indent="-180000">
              <a:spcAft>
                <a:spcPts val="600"/>
              </a:spcAft>
              <a:buFont typeface="Arial" panose="020B0604020202020204" pitchFamily="34" charset="0"/>
              <a:buChar char="•"/>
            </a:pPr>
            <a:r>
              <a:rPr lang="en-US" sz="1400" b="1" dirty="0"/>
              <a:t>Retinal screening </a:t>
            </a:r>
            <a:br>
              <a:rPr lang="en-US" sz="1400" dirty="0"/>
            </a:br>
            <a:r>
              <a:rPr lang="en-US" sz="1400" dirty="0"/>
              <a:t>(21 studies; OR=0.77 [95% CI: 0.63, 0.95]; p=0.013) </a:t>
            </a:r>
          </a:p>
          <a:p>
            <a:pPr marL="637200" lvl="1" indent="-180000">
              <a:spcAft>
                <a:spcPts val="600"/>
              </a:spcAft>
              <a:buFont typeface="Arial" panose="020B0604020202020204" pitchFamily="34" charset="0"/>
              <a:buChar char="•"/>
            </a:pPr>
            <a:r>
              <a:rPr lang="en-US" sz="1400" b="1" dirty="0"/>
              <a:t>Lipid and cholesterol measurement </a:t>
            </a:r>
            <a:br>
              <a:rPr lang="en-US" sz="1400" dirty="0"/>
            </a:br>
            <a:r>
              <a:rPr lang="en-US" sz="1400" dirty="0"/>
              <a:t>(20 studies; OR=0.83 [95% CI: 0.69, 0.99]; p=0.043)</a:t>
            </a:r>
          </a:p>
          <a:p>
            <a:pPr marL="637200" lvl="1" indent="-180000">
              <a:spcAft>
                <a:spcPts val="600"/>
              </a:spcAft>
              <a:buFont typeface="Arial" panose="020B0604020202020204" pitchFamily="34" charset="0"/>
              <a:buChar char="•"/>
            </a:pPr>
            <a:r>
              <a:rPr lang="en-US" sz="1400" b="1" dirty="0"/>
              <a:t>Foot examination </a:t>
            </a:r>
            <a:br>
              <a:rPr lang="en-US" sz="1400" dirty="0"/>
            </a:br>
            <a:r>
              <a:rPr lang="en-US" sz="1400" dirty="0"/>
              <a:t>(11 studies; OR=0.85 [95% CI: 0.76, 0.95]; p=0.0044) </a:t>
            </a:r>
          </a:p>
          <a:p>
            <a:pPr marL="637200" lvl="1" indent="-180000">
              <a:spcAft>
                <a:spcPts val="600"/>
              </a:spcAft>
              <a:buFont typeface="Arial" panose="020B0604020202020204" pitchFamily="34" charset="0"/>
              <a:buChar char="•"/>
            </a:pPr>
            <a:r>
              <a:rPr lang="en-US" sz="1400" b="1" dirty="0"/>
              <a:t>Renal investigation </a:t>
            </a:r>
            <a:br>
              <a:rPr lang="en-US" sz="1400" dirty="0"/>
            </a:br>
            <a:r>
              <a:rPr lang="en-US" sz="1400" dirty="0"/>
              <a:t>(16 studies; OR=0.78 [95% CI: 0.63, 0.96]; p=0.022)</a:t>
            </a:r>
          </a:p>
          <a:p>
            <a:pPr marL="637200" lvl="1" indent="-180000">
              <a:spcAft>
                <a:spcPts val="600"/>
              </a:spcAft>
              <a:buFont typeface="Arial" panose="020B0604020202020204" pitchFamily="34" charset="0"/>
              <a:buChar char="•"/>
            </a:pPr>
            <a:r>
              <a:rPr lang="en-US" sz="1400" b="1" dirty="0"/>
              <a:t>Receiving GLP-1 receptor agonist treatment </a:t>
            </a:r>
            <a:br>
              <a:rPr lang="en-US" sz="1400" dirty="0"/>
            </a:br>
            <a:r>
              <a:rPr lang="en-US" sz="1400" dirty="0"/>
              <a:t>(2 studies; OR=0.26 [95% CI: 0.13, 0.49]; p&lt;0.0001)</a:t>
            </a:r>
          </a:p>
        </p:txBody>
      </p:sp>
      <p:sp>
        <p:nvSpPr>
          <p:cNvPr id="9" name="TextBox 8">
            <a:extLst>
              <a:ext uri="{FF2B5EF4-FFF2-40B4-BE49-F238E27FC236}">
                <a16:creationId xmlns:a16="http://schemas.microsoft.com/office/drawing/2014/main" id="{B8EAB160-BAC4-198D-AD60-2CD42F223CFF}"/>
              </a:ext>
            </a:extLst>
          </p:cNvPr>
          <p:cNvSpPr txBox="1"/>
          <p:nvPr/>
        </p:nvSpPr>
        <p:spPr>
          <a:xfrm>
            <a:off x="6422571" y="1263600"/>
            <a:ext cx="5035304" cy="553998"/>
          </a:xfrm>
          <a:prstGeom prst="rect">
            <a:avLst/>
          </a:prstGeom>
          <a:noFill/>
        </p:spPr>
        <p:txBody>
          <a:bodyPr wrap="square" rtlCol="0">
            <a:spAutoFit/>
          </a:bodyPr>
          <a:lstStyle/>
          <a:p>
            <a:pPr algn="ctr"/>
            <a:r>
              <a:rPr lang="en-US" sz="1500" b="1" dirty="0"/>
              <a:t>Diabetes monitoring in individuals </a:t>
            </a:r>
            <a:br>
              <a:rPr lang="en-US" sz="1500" b="1" dirty="0"/>
            </a:br>
            <a:r>
              <a:rPr lang="en-US" sz="1500" b="1" dirty="0"/>
              <a:t>with versus without mental disorders</a:t>
            </a:r>
            <a:endParaRPr lang="en-GB" sz="1500" b="1" dirty="0"/>
          </a:p>
        </p:txBody>
      </p:sp>
      <p:sp>
        <p:nvSpPr>
          <p:cNvPr id="11" name="TextBox 7">
            <a:extLst>
              <a:ext uri="{FF2B5EF4-FFF2-40B4-BE49-F238E27FC236}">
                <a16:creationId xmlns:a16="http://schemas.microsoft.com/office/drawing/2014/main" id="{ACA314C7-F831-8ED2-C693-DE5314036110}"/>
              </a:ext>
            </a:extLst>
          </p:cNvPr>
          <p:cNvSpPr txBox="1"/>
          <p:nvPr/>
        </p:nvSpPr>
        <p:spPr>
          <a:xfrm>
            <a:off x="6435844" y="5689361"/>
            <a:ext cx="5183069" cy="461665"/>
          </a:xfrm>
          <a:prstGeom prst="rect">
            <a:avLst/>
          </a:prstGeom>
          <a:noFill/>
        </p:spPr>
        <p:txBody>
          <a:bodyPr wrap="square">
            <a:spAutoFit/>
          </a:bodyPr>
          <a:lstStyle/>
          <a:p>
            <a:pPr fontAlgn="base"/>
            <a:r>
              <a:rPr lang="en-US" sz="800" kern="1200" dirty="0">
                <a:solidFill>
                  <a:srgbClr val="3F1A01"/>
                </a:solidFill>
                <a:effectLst/>
                <a:latin typeface="+mj-lt"/>
                <a:ea typeface="Arial" panose="020B0604020202020204" pitchFamily="34" charset="0"/>
              </a:rPr>
              <a:t>This work is adapted from ‘</a:t>
            </a:r>
            <a:r>
              <a:rPr lang="en-US" sz="800" dirty="0">
                <a:solidFill>
                  <a:srgbClr val="3F1A01"/>
                </a:solidFill>
              </a:rPr>
              <a:t>Disparities in diabetes treatment and monitoring for people with and without mental disorders: a systematic review and meta-analysis</a:t>
            </a:r>
            <a:r>
              <a:rPr lang="en-US" sz="800" kern="1200" dirty="0">
                <a:solidFill>
                  <a:srgbClr val="3F1A01"/>
                </a:solidFill>
                <a:effectLst/>
                <a:latin typeface="+mj-lt"/>
                <a:ea typeface="Arial" panose="020B0604020202020204" pitchFamily="34" charset="0"/>
              </a:rPr>
              <a:t>' by Wagner</a:t>
            </a:r>
            <a:r>
              <a:rPr lang="en-US" sz="800" dirty="0">
                <a:solidFill>
                  <a:srgbClr val="3F1A01"/>
                </a:solidFill>
                <a:latin typeface="+mj-lt"/>
                <a:ea typeface="Arial" panose="020B0604020202020204" pitchFamily="34" charset="0"/>
              </a:rPr>
              <a:t> </a:t>
            </a:r>
            <a:r>
              <a:rPr lang="en-US" sz="800" kern="1200" dirty="0">
                <a:solidFill>
                  <a:srgbClr val="3F1A01"/>
                </a:solidFill>
                <a:effectLst/>
                <a:latin typeface="+mj-lt"/>
                <a:ea typeface="Arial" panose="020B0604020202020204" pitchFamily="34" charset="0"/>
              </a:rPr>
              <a:t>et al. Lancet Psychiatry 2026, used under</a:t>
            </a:r>
            <a:br>
              <a:rPr lang="en-US" sz="800" kern="1200" dirty="0">
                <a:solidFill>
                  <a:srgbClr val="3F1A01"/>
                </a:solidFill>
                <a:effectLst/>
                <a:latin typeface="+mj-lt"/>
                <a:ea typeface="Arial" panose="020B0604020202020204" pitchFamily="34" charset="0"/>
              </a:rPr>
            </a:br>
            <a:r>
              <a:rPr lang="en-US" sz="800" kern="1200" dirty="0">
                <a:solidFill>
                  <a:srgbClr val="3F1A01"/>
                </a:solidFill>
                <a:effectLst/>
                <a:latin typeface="+mj-lt"/>
                <a:ea typeface="Arial" panose="020B0604020202020204" pitchFamily="34" charset="0"/>
              </a:rPr>
              <a:t>CC-BY 4.0. This work is licensed under Creative Commons license CC-BY-SA by The Lundbeck Foundation.</a:t>
            </a:r>
            <a:endParaRPr lang="en-GB" sz="800" dirty="0">
              <a:solidFill>
                <a:srgbClr val="3F1A01"/>
              </a:solidFill>
              <a:effectLst/>
              <a:latin typeface="+mj-lt"/>
              <a:ea typeface="Arial" panose="020B0604020202020204" pitchFamily="34" charset="0"/>
            </a:endParaRPr>
          </a:p>
        </p:txBody>
      </p:sp>
      <p:grpSp>
        <p:nvGrpSpPr>
          <p:cNvPr id="64" name="Group 63">
            <a:extLst>
              <a:ext uri="{FF2B5EF4-FFF2-40B4-BE49-F238E27FC236}">
                <a16:creationId xmlns:a16="http://schemas.microsoft.com/office/drawing/2014/main" id="{15D1658E-AD69-8436-37B2-97F4662FE93D}"/>
              </a:ext>
            </a:extLst>
          </p:cNvPr>
          <p:cNvGrpSpPr/>
          <p:nvPr/>
        </p:nvGrpSpPr>
        <p:grpSpPr>
          <a:xfrm>
            <a:off x="7705725" y="1547742"/>
            <a:ext cx="3916360" cy="4561200"/>
            <a:chOff x="7705725" y="1547742"/>
            <a:chExt cx="3916360" cy="4561200"/>
          </a:xfrm>
        </p:grpSpPr>
        <p:grpSp>
          <p:nvGrpSpPr>
            <p:cNvPr id="62" name="Group 61">
              <a:extLst>
                <a:ext uri="{FF2B5EF4-FFF2-40B4-BE49-F238E27FC236}">
                  <a16:creationId xmlns:a16="http://schemas.microsoft.com/office/drawing/2014/main" id="{10F4BC98-C8B7-A904-CDFA-EBAD9936B7C9}"/>
                </a:ext>
              </a:extLst>
            </p:cNvPr>
            <p:cNvGrpSpPr/>
            <p:nvPr/>
          </p:nvGrpSpPr>
          <p:grpSpPr>
            <a:xfrm>
              <a:off x="7705725" y="1547742"/>
              <a:ext cx="2696725" cy="4561200"/>
              <a:chOff x="7705725" y="1547742"/>
              <a:chExt cx="2696725" cy="4561200"/>
            </a:xfrm>
          </p:grpSpPr>
          <p:cxnSp>
            <p:nvCxnSpPr>
              <p:cNvPr id="59" name="Straight Connector 58">
                <a:extLst>
                  <a:ext uri="{FF2B5EF4-FFF2-40B4-BE49-F238E27FC236}">
                    <a16:creationId xmlns:a16="http://schemas.microsoft.com/office/drawing/2014/main" id="{C7DED425-A2E0-BCC9-94BE-F9535E89E000}"/>
                  </a:ext>
                </a:extLst>
              </p:cNvPr>
              <p:cNvCxnSpPr>
                <a:cxnSpLocks/>
              </p:cNvCxnSpPr>
              <p:nvPr/>
            </p:nvCxnSpPr>
            <p:spPr>
              <a:xfrm>
                <a:off x="9210341" y="1917700"/>
                <a:ext cx="0" cy="3628229"/>
              </a:xfrm>
              <a:prstGeom prst="line">
                <a:avLst/>
              </a:prstGeom>
              <a:ln w="9525" cap="sq">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8F4C583-0ADB-7A93-4B13-D1F0A82AB3CF}"/>
                  </a:ext>
                </a:extLst>
              </p:cNvPr>
              <p:cNvSpPr/>
              <p:nvPr/>
            </p:nvSpPr>
            <p:spPr>
              <a:xfrm>
                <a:off x="8643937" y="1938339"/>
                <a:ext cx="152400" cy="7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B578F8C5-D537-0F87-04D9-B647F934E4ED}"/>
                  </a:ext>
                </a:extLst>
              </p:cNvPr>
              <p:cNvSpPr/>
              <p:nvPr/>
            </p:nvSpPr>
            <p:spPr>
              <a:xfrm>
                <a:off x="8681442" y="2057411"/>
                <a:ext cx="88105" cy="5028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46A30CC1-7999-061F-9FF8-2F129231EE2B}"/>
                  </a:ext>
                </a:extLst>
              </p:cNvPr>
              <p:cNvSpPr/>
              <p:nvPr/>
            </p:nvSpPr>
            <p:spPr>
              <a:xfrm>
                <a:off x="8681442" y="2154023"/>
                <a:ext cx="143471" cy="79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6F085B7C-560B-B04C-C179-0C3B63AE9C8F}"/>
                  </a:ext>
                </a:extLst>
              </p:cNvPr>
              <p:cNvSpPr/>
              <p:nvPr/>
            </p:nvSpPr>
            <p:spPr>
              <a:xfrm>
                <a:off x="8835823" y="2275762"/>
                <a:ext cx="104400" cy="576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3CDD2DFF-5AA1-769C-5322-770263F5F3D7}"/>
                  </a:ext>
                </a:extLst>
              </p:cNvPr>
              <p:cNvSpPr/>
              <p:nvPr/>
            </p:nvSpPr>
            <p:spPr>
              <a:xfrm>
                <a:off x="8940223" y="2373988"/>
                <a:ext cx="151200" cy="79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2CE5A04A-5EAE-1327-2994-B4F60398A5CC}"/>
                  </a:ext>
                </a:extLst>
              </p:cNvPr>
              <p:cNvSpPr/>
              <p:nvPr/>
            </p:nvSpPr>
            <p:spPr>
              <a:xfrm>
                <a:off x="8957383" y="2483695"/>
                <a:ext cx="151200" cy="79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5597A7D1-DCB3-36DE-9BC1-0F820C2EE860}"/>
                  </a:ext>
                </a:extLst>
              </p:cNvPr>
              <p:cNvSpPr/>
              <p:nvPr/>
            </p:nvSpPr>
            <p:spPr>
              <a:xfrm>
                <a:off x="8980523" y="2593402"/>
                <a:ext cx="142046" cy="79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92FF98A2-93B3-6732-EE8C-D7E3391DC351}"/>
                  </a:ext>
                </a:extLst>
              </p:cNvPr>
              <p:cNvSpPr/>
              <p:nvPr/>
            </p:nvSpPr>
            <p:spPr>
              <a:xfrm>
                <a:off x="9018019" y="2703109"/>
                <a:ext cx="154556" cy="79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6EC35214-2065-1B86-E8DB-59B5FC08EC71}"/>
                  </a:ext>
                </a:extLst>
              </p:cNvPr>
              <p:cNvSpPr/>
              <p:nvPr/>
            </p:nvSpPr>
            <p:spPr>
              <a:xfrm>
                <a:off x="9068023" y="2815026"/>
                <a:ext cx="154558" cy="79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D2E089A-9EF9-06C8-D822-93088DC495FE}"/>
                  </a:ext>
                </a:extLst>
              </p:cNvPr>
              <p:cNvSpPr/>
              <p:nvPr/>
            </p:nvSpPr>
            <p:spPr>
              <a:xfrm>
                <a:off x="9095716" y="2923333"/>
                <a:ext cx="141153" cy="79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3D7B393D-BE8B-0A1B-7E59-85D8DD2E0773}"/>
                  </a:ext>
                </a:extLst>
              </p:cNvPr>
              <p:cNvSpPr/>
              <p:nvPr/>
            </p:nvSpPr>
            <p:spPr>
              <a:xfrm>
                <a:off x="9114766" y="3032871"/>
                <a:ext cx="150678" cy="79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0EAF715E-D437-2DF8-D3A4-66566836A2B0}"/>
                  </a:ext>
                </a:extLst>
              </p:cNvPr>
              <p:cNvSpPr/>
              <p:nvPr/>
            </p:nvSpPr>
            <p:spPr>
              <a:xfrm>
                <a:off x="9124291" y="3142409"/>
                <a:ext cx="155439" cy="79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F4111E7A-7A45-C404-F08F-A670BEBC5C5D}"/>
                  </a:ext>
                </a:extLst>
              </p:cNvPr>
              <p:cNvSpPr/>
              <p:nvPr/>
            </p:nvSpPr>
            <p:spPr>
              <a:xfrm>
                <a:off x="9131435" y="3251947"/>
                <a:ext cx="155439" cy="79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9FF32F64-2C50-2426-649E-23A70AFF81D6}"/>
                  </a:ext>
                </a:extLst>
              </p:cNvPr>
              <p:cNvSpPr/>
              <p:nvPr/>
            </p:nvSpPr>
            <p:spPr>
              <a:xfrm>
                <a:off x="9144862" y="3361484"/>
                <a:ext cx="149158" cy="841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8181C1C7-6731-3833-311B-12E2286A5A20}"/>
                  </a:ext>
                </a:extLst>
              </p:cNvPr>
              <p:cNvSpPr/>
              <p:nvPr/>
            </p:nvSpPr>
            <p:spPr>
              <a:xfrm>
                <a:off x="9154812" y="3480939"/>
                <a:ext cx="129682" cy="6712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CBC4061F-365D-CA44-EC41-880239C30835}"/>
                  </a:ext>
                </a:extLst>
              </p:cNvPr>
              <p:cNvSpPr/>
              <p:nvPr/>
            </p:nvSpPr>
            <p:spPr>
              <a:xfrm>
                <a:off x="9160770" y="3582877"/>
                <a:ext cx="166585" cy="841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3D4F9B72-965B-B07E-A4C1-5E951BF6A10D}"/>
                  </a:ext>
                </a:extLst>
              </p:cNvPr>
              <p:cNvSpPr/>
              <p:nvPr/>
            </p:nvSpPr>
            <p:spPr>
              <a:xfrm>
                <a:off x="9163916" y="3693913"/>
                <a:ext cx="161060" cy="8275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64B3E395-1F94-D74E-D8FD-766BE137F62F}"/>
                  </a:ext>
                </a:extLst>
              </p:cNvPr>
              <p:cNvSpPr/>
              <p:nvPr/>
            </p:nvSpPr>
            <p:spPr>
              <a:xfrm>
                <a:off x="9219441" y="3801072"/>
                <a:ext cx="141253" cy="803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7628E7A-EA31-BBE9-32C5-B6B7FEE44877}"/>
                  </a:ext>
                </a:extLst>
              </p:cNvPr>
              <p:cNvSpPr/>
              <p:nvPr/>
            </p:nvSpPr>
            <p:spPr>
              <a:xfrm>
                <a:off x="9250010" y="3910610"/>
                <a:ext cx="151165" cy="803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1112224D-F773-EBCA-30E5-167B6D99CC89}"/>
                  </a:ext>
                </a:extLst>
              </p:cNvPr>
              <p:cNvSpPr/>
              <p:nvPr/>
            </p:nvSpPr>
            <p:spPr>
              <a:xfrm>
                <a:off x="9248246" y="4022528"/>
                <a:ext cx="148167" cy="803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8CF66416-3313-4D10-194C-4425500B670E}"/>
                  </a:ext>
                </a:extLst>
              </p:cNvPr>
              <p:cNvSpPr/>
              <p:nvPr/>
            </p:nvSpPr>
            <p:spPr>
              <a:xfrm>
                <a:off x="9261267" y="4132064"/>
                <a:ext cx="148167" cy="8513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1C73BB93-E002-EA30-3CC0-5D190E1B2F04}"/>
                  </a:ext>
                </a:extLst>
              </p:cNvPr>
              <p:cNvSpPr/>
              <p:nvPr/>
            </p:nvSpPr>
            <p:spPr>
              <a:xfrm>
                <a:off x="9261266" y="4239223"/>
                <a:ext cx="148167" cy="8513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E4941934-0557-C885-E453-471C956E1908}"/>
                  </a:ext>
                </a:extLst>
              </p:cNvPr>
              <p:cNvSpPr/>
              <p:nvPr/>
            </p:nvSpPr>
            <p:spPr>
              <a:xfrm>
                <a:off x="9270206" y="4351141"/>
                <a:ext cx="148167" cy="8274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2EB3D008-BAE0-CB4F-41FF-F392E5B54685}"/>
                  </a:ext>
                </a:extLst>
              </p:cNvPr>
              <p:cNvSpPr/>
              <p:nvPr/>
            </p:nvSpPr>
            <p:spPr>
              <a:xfrm>
                <a:off x="9277349" y="4458296"/>
                <a:ext cx="148167" cy="8274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172F041E-454A-E21B-5425-4E5F0C067780}"/>
                  </a:ext>
                </a:extLst>
              </p:cNvPr>
              <p:cNvSpPr/>
              <p:nvPr/>
            </p:nvSpPr>
            <p:spPr>
              <a:xfrm>
                <a:off x="9303545" y="4572555"/>
                <a:ext cx="133350" cy="7560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96B73699-6D80-B10A-BC93-862385CF9044}"/>
                  </a:ext>
                </a:extLst>
              </p:cNvPr>
              <p:cNvSpPr/>
              <p:nvPr/>
            </p:nvSpPr>
            <p:spPr>
              <a:xfrm>
                <a:off x="9322329" y="4677354"/>
                <a:ext cx="148167" cy="8274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extLst>
                  <a:ext uri="{FF2B5EF4-FFF2-40B4-BE49-F238E27FC236}">
                    <a16:creationId xmlns:a16="http://schemas.microsoft.com/office/drawing/2014/main" id="{80CE635C-A03F-AA99-3F7D-B9A96109F8A1}"/>
                  </a:ext>
                </a:extLst>
              </p:cNvPr>
              <p:cNvSpPr/>
              <p:nvPr/>
            </p:nvSpPr>
            <p:spPr>
              <a:xfrm>
                <a:off x="9355933" y="4798575"/>
                <a:ext cx="102344" cy="6712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43F0A87D-5458-0058-B8FD-193CEDDF75F2}"/>
                  </a:ext>
                </a:extLst>
              </p:cNvPr>
              <p:cNvSpPr/>
              <p:nvPr/>
            </p:nvSpPr>
            <p:spPr>
              <a:xfrm>
                <a:off x="9350759" y="4900903"/>
                <a:ext cx="148167" cy="8274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279081A0-ADBC-36D7-7ACB-7AFEFD6803F3}"/>
                  </a:ext>
                </a:extLst>
              </p:cNvPr>
              <p:cNvSpPr/>
              <p:nvPr/>
            </p:nvSpPr>
            <p:spPr>
              <a:xfrm>
                <a:off x="9700116" y="5009450"/>
                <a:ext cx="148167" cy="8274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B13030F1-F835-C288-298B-22279A5CA8B9}"/>
                  </a:ext>
                </a:extLst>
              </p:cNvPr>
              <p:cNvSpPr txBox="1"/>
              <p:nvPr/>
            </p:nvSpPr>
            <p:spPr>
              <a:xfrm>
                <a:off x="10044112" y="5543553"/>
                <a:ext cx="328936" cy="215444"/>
              </a:xfrm>
              <a:prstGeom prst="rect">
                <a:avLst/>
              </a:prstGeom>
              <a:noFill/>
            </p:spPr>
            <p:txBody>
              <a:bodyPr wrap="none" rtlCol="0">
                <a:spAutoFit/>
              </a:bodyPr>
              <a:lstStyle/>
              <a:p>
                <a:pPr algn="ctr"/>
                <a:r>
                  <a:rPr lang="en-GB" sz="800" dirty="0"/>
                  <a:t>5.0</a:t>
                </a:r>
              </a:p>
            </p:txBody>
          </p:sp>
          <p:sp>
            <p:nvSpPr>
              <p:cNvPr id="21" name="TextBox 20">
                <a:extLst>
                  <a:ext uri="{FF2B5EF4-FFF2-40B4-BE49-F238E27FC236}">
                    <a16:creationId xmlns:a16="http://schemas.microsoft.com/office/drawing/2014/main" id="{C9CFA9BB-70AE-F052-CAC9-FCA510B645FF}"/>
                  </a:ext>
                </a:extLst>
              </p:cNvPr>
              <p:cNvSpPr txBox="1"/>
              <p:nvPr/>
            </p:nvSpPr>
            <p:spPr>
              <a:xfrm>
                <a:off x="9538029" y="5543553"/>
                <a:ext cx="328937" cy="215444"/>
              </a:xfrm>
              <a:prstGeom prst="rect">
                <a:avLst/>
              </a:prstGeom>
              <a:noFill/>
            </p:spPr>
            <p:txBody>
              <a:bodyPr wrap="none" rtlCol="0">
                <a:spAutoFit/>
              </a:bodyPr>
              <a:lstStyle/>
              <a:p>
                <a:pPr algn="ctr"/>
                <a:r>
                  <a:rPr lang="en-GB" sz="800" dirty="0"/>
                  <a:t>2.0</a:t>
                </a:r>
              </a:p>
            </p:txBody>
          </p:sp>
          <p:sp>
            <p:nvSpPr>
              <p:cNvPr id="23" name="TextBox 22">
                <a:extLst>
                  <a:ext uri="{FF2B5EF4-FFF2-40B4-BE49-F238E27FC236}">
                    <a16:creationId xmlns:a16="http://schemas.microsoft.com/office/drawing/2014/main" id="{78101DB4-3DAF-ED82-521E-E4A15447D1D3}"/>
                  </a:ext>
                </a:extLst>
              </p:cNvPr>
              <p:cNvSpPr txBox="1"/>
              <p:nvPr/>
            </p:nvSpPr>
            <p:spPr>
              <a:xfrm>
                <a:off x="9158550" y="5543553"/>
                <a:ext cx="328936" cy="215444"/>
              </a:xfrm>
              <a:prstGeom prst="rect">
                <a:avLst/>
              </a:prstGeom>
              <a:noFill/>
            </p:spPr>
            <p:txBody>
              <a:bodyPr wrap="none" rtlCol="0">
                <a:spAutoFit/>
              </a:bodyPr>
              <a:lstStyle/>
              <a:p>
                <a:pPr algn="ctr"/>
                <a:r>
                  <a:rPr lang="en-GB" sz="800" dirty="0"/>
                  <a:t>1.0</a:t>
                </a:r>
              </a:p>
            </p:txBody>
          </p:sp>
          <p:sp>
            <p:nvSpPr>
              <p:cNvPr id="25" name="TextBox 24">
                <a:extLst>
                  <a:ext uri="{FF2B5EF4-FFF2-40B4-BE49-F238E27FC236}">
                    <a16:creationId xmlns:a16="http://schemas.microsoft.com/office/drawing/2014/main" id="{704EF8F1-E3B6-A1BA-6D05-0AD667B78191}"/>
                  </a:ext>
                </a:extLst>
              </p:cNvPr>
              <p:cNvSpPr txBox="1"/>
              <p:nvPr/>
            </p:nvSpPr>
            <p:spPr>
              <a:xfrm>
                <a:off x="8776690" y="5543553"/>
                <a:ext cx="328936" cy="215444"/>
              </a:xfrm>
              <a:prstGeom prst="rect">
                <a:avLst/>
              </a:prstGeom>
              <a:noFill/>
            </p:spPr>
            <p:txBody>
              <a:bodyPr wrap="none" rtlCol="0">
                <a:spAutoFit/>
              </a:bodyPr>
              <a:lstStyle/>
              <a:p>
                <a:pPr algn="ctr"/>
                <a:r>
                  <a:rPr lang="en-GB" sz="800" dirty="0"/>
                  <a:t>0.5</a:t>
                </a:r>
              </a:p>
            </p:txBody>
          </p:sp>
          <p:sp>
            <p:nvSpPr>
              <p:cNvPr id="28" name="TextBox 27">
                <a:extLst>
                  <a:ext uri="{FF2B5EF4-FFF2-40B4-BE49-F238E27FC236}">
                    <a16:creationId xmlns:a16="http://schemas.microsoft.com/office/drawing/2014/main" id="{F9F34AED-6752-2569-6BF7-A5BA5F3B3D72}"/>
                  </a:ext>
                </a:extLst>
              </p:cNvPr>
              <p:cNvSpPr txBox="1"/>
              <p:nvPr/>
            </p:nvSpPr>
            <p:spPr>
              <a:xfrm>
                <a:off x="8270315" y="5543553"/>
                <a:ext cx="328936" cy="215444"/>
              </a:xfrm>
              <a:prstGeom prst="rect">
                <a:avLst/>
              </a:prstGeom>
              <a:noFill/>
            </p:spPr>
            <p:txBody>
              <a:bodyPr wrap="none" rtlCol="0">
                <a:spAutoFit/>
              </a:bodyPr>
              <a:lstStyle/>
              <a:p>
                <a:pPr algn="ctr"/>
                <a:r>
                  <a:rPr lang="en-GB" sz="800" dirty="0"/>
                  <a:t>0.2</a:t>
                </a:r>
              </a:p>
            </p:txBody>
          </p:sp>
          <p:graphicFrame>
            <p:nvGraphicFramePr>
              <p:cNvPr id="16" name="Chart 15">
                <a:extLst>
                  <a:ext uri="{FF2B5EF4-FFF2-40B4-BE49-F238E27FC236}">
                    <a16:creationId xmlns:a16="http://schemas.microsoft.com/office/drawing/2014/main" id="{69DCF824-5DC5-CD4B-D2AD-41F24A92A38F}"/>
                  </a:ext>
                </a:extLst>
              </p:cNvPr>
              <p:cNvGraphicFramePr/>
              <p:nvPr>
                <p:extLst>
                  <p:ext uri="{D42A27DB-BD31-4B8C-83A1-F6EECF244321}">
                    <p14:modId xmlns:p14="http://schemas.microsoft.com/office/powerpoint/2010/main" val="3587814880"/>
                  </p:ext>
                </p:extLst>
              </p:nvPr>
            </p:nvGraphicFramePr>
            <p:xfrm>
              <a:off x="7705725" y="1547742"/>
              <a:ext cx="2696725" cy="4561200"/>
            </p:xfrm>
            <a:graphic>
              <a:graphicData uri="http://schemas.openxmlformats.org/drawingml/2006/chart">
                <c:chart xmlns:c="http://schemas.openxmlformats.org/drawingml/2006/chart" xmlns:r="http://schemas.openxmlformats.org/officeDocument/2006/relationships" r:id="rId4"/>
              </a:graphicData>
            </a:graphic>
          </p:graphicFrame>
          <p:cxnSp>
            <p:nvCxnSpPr>
              <p:cNvPr id="18" name="Straight Connector 17">
                <a:extLst>
                  <a:ext uri="{FF2B5EF4-FFF2-40B4-BE49-F238E27FC236}">
                    <a16:creationId xmlns:a16="http://schemas.microsoft.com/office/drawing/2014/main" id="{7F4BB29A-B841-598D-E153-D41EE0D6511D}"/>
                  </a:ext>
                </a:extLst>
              </p:cNvPr>
              <p:cNvCxnSpPr>
                <a:cxnSpLocks/>
              </p:cNvCxnSpPr>
              <p:nvPr/>
            </p:nvCxnSpPr>
            <p:spPr>
              <a:xfrm>
                <a:off x="10208580" y="5545931"/>
                <a:ext cx="0" cy="38100"/>
              </a:xfrm>
              <a:prstGeom prst="line">
                <a:avLst/>
              </a:prstGeom>
              <a:ln w="952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BF05DF8-FAEA-194E-AB61-225CCF2A1F3C}"/>
                  </a:ext>
                </a:extLst>
              </p:cNvPr>
              <p:cNvCxnSpPr>
                <a:cxnSpLocks/>
              </p:cNvCxnSpPr>
              <p:nvPr/>
            </p:nvCxnSpPr>
            <p:spPr>
              <a:xfrm>
                <a:off x="9702497" y="5545931"/>
                <a:ext cx="0" cy="38100"/>
              </a:xfrm>
              <a:prstGeom prst="line">
                <a:avLst/>
              </a:prstGeom>
              <a:ln w="952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1E6623F-FD8A-A361-AB2C-2C9241A27708}"/>
                  </a:ext>
                </a:extLst>
              </p:cNvPr>
              <p:cNvCxnSpPr>
                <a:cxnSpLocks/>
              </p:cNvCxnSpPr>
              <p:nvPr/>
            </p:nvCxnSpPr>
            <p:spPr>
              <a:xfrm>
                <a:off x="9323018" y="5545931"/>
                <a:ext cx="0" cy="38100"/>
              </a:xfrm>
              <a:prstGeom prst="line">
                <a:avLst/>
              </a:prstGeom>
              <a:ln w="952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B0D3C53-B897-4C36-28D7-129FF6FF6958}"/>
                  </a:ext>
                </a:extLst>
              </p:cNvPr>
              <p:cNvCxnSpPr>
                <a:cxnSpLocks/>
              </p:cNvCxnSpPr>
              <p:nvPr/>
            </p:nvCxnSpPr>
            <p:spPr>
              <a:xfrm>
                <a:off x="8941158" y="5545931"/>
                <a:ext cx="0" cy="38100"/>
              </a:xfrm>
              <a:prstGeom prst="line">
                <a:avLst/>
              </a:prstGeom>
              <a:ln w="9525"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35704CF-BA9C-9A8F-6CC3-B5236C534374}"/>
                  </a:ext>
                </a:extLst>
              </p:cNvPr>
              <p:cNvCxnSpPr>
                <a:cxnSpLocks/>
              </p:cNvCxnSpPr>
              <p:nvPr/>
            </p:nvCxnSpPr>
            <p:spPr>
              <a:xfrm>
                <a:off x="8434783" y="5545931"/>
                <a:ext cx="0" cy="38100"/>
              </a:xfrm>
              <a:prstGeom prst="line">
                <a:avLst/>
              </a:prstGeom>
              <a:ln w="9525" cap="sq">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3" name="Rectangle 62">
              <a:extLst>
                <a:ext uri="{FF2B5EF4-FFF2-40B4-BE49-F238E27FC236}">
                  <a16:creationId xmlns:a16="http://schemas.microsoft.com/office/drawing/2014/main" id="{8A366668-7BAE-12E3-4CB8-89591D9CB030}"/>
                </a:ext>
              </a:extLst>
            </p:cNvPr>
            <p:cNvSpPr/>
            <p:nvPr/>
          </p:nvSpPr>
          <p:spPr>
            <a:xfrm>
              <a:off x="10177463" y="5148262"/>
              <a:ext cx="1444622" cy="200025"/>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636798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31921-0163-0D21-1693-401AE06B85E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44D2A52-C38F-256A-4A5F-ED0941305ED9}"/>
              </a:ext>
            </a:extLst>
          </p:cNvPr>
          <p:cNvSpPr>
            <a:spLocks noGrp="1"/>
          </p:cNvSpPr>
          <p:nvPr>
            <p:ph type="body" sz="quarter" idx="17"/>
          </p:nvPr>
        </p:nvSpPr>
        <p:spPr>
          <a:xfrm>
            <a:off x="539749" y="539750"/>
            <a:ext cx="9213851" cy="266676"/>
          </a:xfrm>
        </p:spPr>
        <p:txBody>
          <a:bodyPr wrap="square">
            <a:normAutofit/>
          </a:bodyPr>
          <a:lstStyle/>
          <a:p>
            <a:r>
              <a:rPr lang="en-GB"/>
              <a:t>Schizophrenia – Comorbidity</a:t>
            </a:r>
          </a:p>
        </p:txBody>
      </p:sp>
      <p:sp>
        <p:nvSpPr>
          <p:cNvPr id="6" name="Title 5">
            <a:extLst>
              <a:ext uri="{FF2B5EF4-FFF2-40B4-BE49-F238E27FC236}">
                <a16:creationId xmlns:a16="http://schemas.microsoft.com/office/drawing/2014/main" id="{B3682547-9E06-3A7F-E6CB-184EC0099471}"/>
              </a:ext>
            </a:extLst>
          </p:cNvPr>
          <p:cNvSpPr>
            <a:spLocks noGrp="1"/>
          </p:cNvSpPr>
          <p:nvPr>
            <p:ph type="title"/>
          </p:nvPr>
        </p:nvSpPr>
        <p:spPr>
          <a:xfrm>
            <a:off x="539749" y="814386"/>
            <a:ext cx="9213851" cy="332399"/>
          </a:xfrm>
        </p:spPr>
        <p:txBody>
          <a:bodyPr anchor="b">
            <a:normAutofit/>
          </a:bodyPr>
          <a:lstStyle/>
          <a:p>
            <a:r>
              <a:rPr lang="en-US" dirty="0"/>
              <a:t>Disparities in CVD management in schizophrenia</a:t>
            </a:r>
            <a:endParaRPr lang="en-GB" dirty="0"/>
          </a:p>
        </p:txBody>
      </p:sp>
      <p:sp>
        <p:nvSpPr>
          <p:cNvPr id="13" name="Content Placeholder 12">
            <a:extLst>
              <a:ext uri="{FF2B5EF4-FFF2-40B4-BE49-F238E27FC236}">
                <a16:creationId xmlns:a16="http://schemas.microsoft.com/office/drawing/2014/main" id="{B8EDA5DC-27AC-63FF-2A2B-7085A62B5400}"/>
              </a:ext>
            </a:extLst>
          </p:cNvPr>
          <p:cNvSpPr>
            <a:spLocks noGrp="1"/>
          </p:cNvSpPr>
          <p:nvPr>
            <p:ph sz="half" idx="21"/>
          </p:nvPr>
        </p:nvSpPr>
        <p:spPr>
          <a:xfrm>
            <a:off x="539749" y="1416785"/>
            <a:ext cx="5410197" cy="4415215"/>
          </a:xfrm>
        </p:spPr>
        <p:txBody>
          <a:bodyPr/>
          <a:lstStyle/>
          <a:p>
            <a:r>
              <a:rPr lang="en-GB" dirty="0">
                <a:solidFill>
                  <a:schemeClr val="tx1"/>
                </a:solidFill>
              </a:rPr>
              <a:t>People with mental disorders, especially those with SSD, have </a:t>
            </a:r>
            <a:r>
              <a:rPr lang="en-GB" b="1" dirty="0">
                <a:solidFill>
                  <a:schemeClr val="tx1"/>
                </a:solidFill>
              </a:rPr>
              <a:t>less access to CVD procedures </a:t>
            </a:r>
            <a:r>
              <a:rPr lang="en-GB" dirty="0">
                <a:solidFill>
                  <a:schemeClr val="tx1"/>
                </a:solidFill>
              </a:rPr>
              <a:t>compared with people without mental disorders</a:t>
            </a:r>
          </a:p>
          <a:p>
            <a:r>
              <a:rPr lang="en-GB" b="1" dirty="0">
                <a:solidFill>
                  <a:schemeClr val="tx1"/>
                </a:solidFill>
              </a:rPr>
              <a:t>People with SSD had lower rates of screening or treatment for any:</a:t>
            </a:r>
          </a:p>
          <a:p>
            <a:pPr lvl="1"/>
            <a:r>
              <a:rPr lang="en-GB" dirty="0">
                <a:solidFill>
                  <a:schemeClr val="tx1"/>
                </a:solidFill>
              </a:rPr>
              <a:t>CVD (29 studies; OR=0.615 [95% CI: 0.564, 0.671]; p&lt;0.001)</a:t>
            </a:r>
          </a:p>
          <a:p>
            <a:pPr lvl="1"/>
            <a:r>
              <a:rPr lang="en-GB" dirty="0">
                <a:solidFill>
                  <a:schemeClr val="tx1"/>
                </a:solidFill>
              </a:rPr>
              <a:t>CAD (21 studies; OR=0.564 [95% CI: 0.513, 0.620]; p&lt;0.001)</a:t>
            </a:r>
          </a:p>
          <a:p>
            <a:pPr lvl="1"/>
            <a:r>
              <a:rPr lang="en-GB" dirty="0">
                <a:solidFill>
                  <a:schemeClr val="tx1"/>
                </a:solidFill>
              </a:rPr>
              <a:t>CBVD (5 studies; OR=0.717 [95% CI: 0.626, 0.821]; p&lt;0.001)</a:t>
            </a:r>
          </a:p>
          <a:p>
            <a:pPr lvl="1"/>
            <a:r>
              <a:rPr lang="en-GB" dirty="0">
                <a:solidFill>
                  <a:schemeClr val="tx1"/>
                </a:solidFill>
              </a:rPr>
              <a:t>Mixed CVDs (6 studies; OR=0.764 [95% CI: 0.674, 0.866]; p&lt;0.001)</a:t>
            </a:r>
          </a:p>
        </p:txBody>
      </p:sp>
      <p:sp>
        <p:nvSpPr>
          <p:cNvPr id="4" name="Text Placeholder 3">
            <a:extLst>
              <a:ext uri="{FF2B5EF4-FFF2-40B4-BE49-F238E27FC236}">
                <a16:creationId xmlns:a16="http://schemas.microsoft.com/office/drawing/2014/main" id="{CC9507B3-3A49-6FDF-C068-7B47D4165033}"/>
              </a:ext>
            </a:extLst>
          </p:cNvPr>
          <p:cNvSpPr>
            <a:spLocks noGrp="1"/>
          </p:cNvSpPr>
          <p:nvPr>
            <p:ph type="body" sz="quarter" idx="18"/>
          </p:nvPr>
        </p:nvSpPr>
        <p:spPr>
          <a:xfrm>
            <a:off x="539748" y="5964865"/>
            <a:ext cx="10951200" cy="756335"/>
          </a:xfrm>
        </p:spPr>
        <p:txBody>
          <a:bodyPr anchor="b">
            <a:noAutofit/>
          </a:bodyPr>
          <a:lstStyle/>
          <a:p>
            <a:r>
              <a:rPr lang="en-US" baseline="30000" dirty="0" err="1"/>
              <a:t>a</a:t>
            </a:r>
            <a:r>
              <a:rPr lang="en-US" dirty="0" err="1"/>
              <a:t>OR</a:t>
            </a:r>
            <a:r>
              <a:rPr lang="en-US" dirty="0"/>
              <a:t>&lt;1 indicates lower rates in people with SSD</a:t>
            </a:r>
          </a:p>
          <a:p>
            <a:r>
              <a:rPr lang="en-US" dirty="0"/>
              <a:t>Data are derived from a systematic review and random‑effects meta‑analysis of observational studies comparing CVD management in individuals with and without mental disorders on 31 July 2020. The final dataset included 47 studies (24,400,452 participants); 1,283,602 participants had a diagnosed mental disorder, of whom 279,177 (21.8%) had an SSD diagnosis</a:t>
            </a:r>
            <a:endParaRPr lang="en-GB" strike="sngStrike" dirty="0"/>
          </a:p>
          <a:p>
            <a:r>
              <a:rPr lang="en-GB" dirty="0"/>
              <a:t>CAD=coronary artery disease; CBVD=cerebrovascular disease; CI=confidence interval; CVD=cardiovascular disease; OR=odds ratio; SSD=schizophrenia-spectrum disorders</a:t>
            </a:r>
          </a:p>
          <a:p>
            <a:r>
              <a:rPr lang="en-GB" dirty="0" err="1"/>
              <a:t>Solmi</a:t>
            </a:r>
            <a:r>
              <a:rPr lang="en-GB" dirty="0"/>
              <a:t> et al. Am J Psychiatry 2021;178:793–803</a:t>
            </a:r>
          </a:p>
        </p:txBody>
      </p:sp>
      <p:sp>
        <p:nvSpPr>
          <p:cNvPr id="5" name="Slide Number Placeholder 4">
            <a:extLst>
              <a:ext uri="{FF2B5EF4-FFF2-40B4-BE49-F238E27FC236}">
                <a16:creationId xmlns:a16="http://schemas.microsoft.com/office/drawing/2014/main" id="{537CB3B5-1343-4204-4984-898989A76CDE}"/>
              </a:ext>
            </a:extLst>
          </p:cNvPr>
          <p:cNvSpPr>
            <a:spLocks noGrp="1"/>
          </p:cNvSpPr>
          <p:nvPr>
            <p:ph type="sldNum" sz="quarter" idx="4"/>
          </p:nvPr>
        </p:nvSpPr>
        <p:spPr>
          <a:xfrm>
            <a:off x="11326690" y="6434112"/>
            <a:ext cx="595310" cy="153888"/>
          </a:xfrm>
        </p:spPr>
        <p:txBody>
          <a:bodyPr anchor="t">
            <a:normAutofit/>
          </a:bodyPr>
          <a:lstStyle/>
          <a:p>
            <a:fld id="{6DBC486D-4FAB-B746-8B02-8D7C842291C6}" type="slidenum">
              <a:rPr lang="en-US" smtClean="0"/>
              <a:pPr/>
              <a:t>22</a:t>
            </a:fld>
            <a:endParaRPr lang="en-US"/>
          </a:p>
        </p:txBody>
      </p:sp>
      <p:sp>
        <p:nvSpPr>
          <p:cNvPr id="14" name="TextBox 13">
            <a:extLst>
              <a:ext uri="{FF2B5EF4-FFF2-40B4-BE49-F238E27FC236}">
                <a16:creationId xmlns:a16="http://schemas.microsoft.com/office/drawing/2014/main" id="{4FB30D09-FED7-E697-9505-9CC70AB17AFA}"/>
              </a:ext>
            </a:extLst>
          </p:cNvPr>
          <p:cNvSpPr txBox="1"/>
          <p:nvPr/>
        </p:nvSpPr>
        <p:spPr>
          <a:xfrm>
            <a:off x="6230938" y="1263600"/>
            <a:ext cx="5226937" cy="553998"/>
          </a:xfrm>
          <a:prstGeom prst="rect">
            <a:avLst/>
          </a:prstGeom>
          <a:noFill/>
        </p:spPr>
        <p:txBody>
          <a:bodyPr wrap="square" rtlCol="0">
            <a:spAutoFit/>
          </a:bodyPr>
          <a:lstStyle/>
          <a:p>
            <a:pPr algn="ctr"/>
            <a:r>
              <a:rPr lang="en-US" sz="1500" b="1" dirty="0">
                <a:solidFill>
                  <a:schemeClr val="accent5">
                    <a:lumMod val="50000"/>
                  </a:schemeClr>
                </a:solidFill>
              </a:rPr>
              <a:t>Frequency of specific procedures and medications for CVDs in patients with versus without SSD</a:t>
            </a:r>
            <a:endParaRPr lang="en-GB" sz="1500" b="1" dirty="0">
              <a:solidFill>
                <a:schemeClr val="accent5">
                  <a:lumMod val="50000"/>
                </a:schemeClr>
              </a:solidFill>
            </a:endParaRPr>
          </a:p>
        </p:txBody>
      </p:sp>
      <p:graphicFrame>
        <p:nvGraphicFramePr>
          <p:cNvPr id="3" name="Table 2">
            <a:extLst>
              <a:ext uri="{FF2B5EF4-FFF2-40B4-BE49-F238E27FC236}">
                <a16:creationId xmlns:a16="http://schemas.microsoft.com/office/drawing/2014/main" id="{C0A683C5-A089-6957-9FB5-88DBB239CF78}"/>
              </a:ext>
            </a:extLst>
          </p:cNvPr>
          <p:cNvGraphicFramePr>
            <a:graphicFrameLocks noGrp="1"/>
          </p:cNvGraphicFramePr>
          <p:nvPr>
            <p:extLst>
              <p:ext uri="{D42A27DB-BD31-4B8C-83A1-F6EECF244321}">
                <p14:modId xmlns:p14="http://schemas.microsoft.com/office/powerpoint/2010/main" val="2163084471"/>
              </p:ext>
            </p:extLst>
          </p:nvPr>
        </p:nvGraphicFramePr>
        <p:xfrm>
          <a:off x="6242053" y="1799754"/>
          <a:ext cx="5410197" cy="4056813"/>
        </p:xfrm>
        <a:graphic>
          <a:graphicData uri="http://schemas.openxmlformats.org/drawingml/2006/table">
            <a:tbl>
              <a:tblPr firstRow="1" bandRow="1">
                <a:tableStyleId>{7DF18680-E054-41AD-8BC1-D1AEF772440D}</a:tableStyleId>
              </a:tblPr>
              <a:tblGrid>
                <a:gridCol w="3282947">
                  <a:extLst>
                    <a:ext uri="{9D8B030D-6E8A-4147-A177-3AD203B41FA5}">
                      <a16:colId xmlns:a16="http://schemas.microsoft.com/office/drawing/2014/main" val="739392182"/>
                    </a:ext>
                  </a:extLst>
                </a:gridCol>
                <a:gridCol w="2127250">
                  <a:extLst>
                    <a:ext uri="{9D8B030D-6E8A-4147-A177-3AD203B41FA5}">
                      <a16:colId xmlns:a16="http://schemas.microsoft.com/office/drawing/2014/main" val="3401214278"/>
                    </a:ext>
                  </a:extLst>
                </a:gridCol>
              </a:tblGrid>
              <a:tr h="450757">
                <a:tc>
                  <a:txBody>
                    <a:bodyPr/>
                    <a:lstStyle/>
                    <a:p>
                      <a:pPr>
                        <a:spcBef>
                          <a:spcPts val="200"/>
                        </a:spcBef>
                        <a:spcAft>
                          <a:spcPts val="200"/>
                        </a:spcAft>
                      </a:pPr>
                      <a:r>
                        <a:rPr lang="en-GB" sz="1400" dirty="0"/>
                        <a:t>Procedure/medication</a:t>
                      </a:r>
                    </a:p>
                  </a:txBody>
                  <a:tcPr>
                    <a:lnL w="12700" cmpd="sng">
                      <a:noFill/>
                    </a:lnL>
                    <a:lnR w="12700" cmpd="sng">
                      <a:noFill/>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pPr algn="ctr">
                        <a:spcBef>
                          <a:spcPts val="200"/>
                        </a:spcBef>
                        <a:spcAft>
                          <a:spcPts val="200"/>
                        </a:spcAft>
                      </a:pPr>
                      <a:r>
                        <a:rPr lang="en-GB" sz="1400" dirty="0"/>
                        <a:t>OR (all p&lt;0.05)</a:t>
                      </a:r>
                      <a:r>
                        <a:rPr lang="en-GB" sz="1400" baseline="30000" dirty="0"/>
                        <a:t>a</a:t>
                      </a:r>
                      <a:endParaRPr lang="en-GB" sz="14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lumMod val="50000"/>
                      </a:schemeClr>
                    </a:solidFill>
                  </a:tcPr>
                </a:tc>
                <a:extLst>
                  <a:ext uri="{0D108BD9-81ED-4DB2-BD59-A6C34878D82A}">
                    <a16:rowId xmlns:a16="http://schemas.microsoft.com/office/drawing/2014/main" val="3449377517"/>
                  </a:ext>
                </a:extLst>
              </a:tr>
              <a:tr h="450757">
                <a:tc>
                  <a:txBody>
                    <a:bodyPr/>
                    <a:lstStyle/>
                    <a:p>
                      <a:pPr>
                        <a:spcBef>
                          <a:spcPts val="200"/>
                        </a:spcBef>
                        <a:spcAft>
                          <a:spcPts val="200"/>
                        </a:spcAft>
                      </a:pPr>
                      <a:r>
                        <a:rPr lang="en-GB" sz="1400" dirty="0"/>
                        <a:t>Catheterization in CAD</a:t>
                      </a:r>
                    </a:p>
                  </a:txBody>
                  <a:tcPr>
                    <a:lnT w="19050" cap="flat" cmpd="sng" algn="ctr">
                      <a:noFill/>
                      <a:prstDash val="solid"/>
                      <a:round/>
                      <a:headEnd type="none" w="med" len="med"/>
                      <a:tailEnd type="none" w="med" len="med"/>
                    </a:lnT>
                    <a:solidFill>
                      <a:schemeClr val="bg1"/>
                    </a:solidFill>
                  </a:tcPr>
                </a:tc>
                <a:tc>
                  <a:txBody>
                    <a:bodyPr/>
                    <a:lstStyle/>
                    <a:p>
                      <a:pPr algn="ctr">
                        <a:spcBef>
                          <a:spcPts val="200"/>
                        </a:spcBef>
                        <a:spcAft>
                          <a:spcPts val="200"/>
                        </a:spcAft>
                      </a:pPr>
                      <a:r>
                        <a:rPr lang="en-GB" sz="1400" dirty="0"/>
                        <a:t>0.505</a:t>
                      </a:r>
                    </a:p>
                  </a:txBody>
                  <a:tcPr>
                    <a:lnT w="38100" cmpd="sng">
                      <a:noFill/>
                    </a:lnT>
                    <a:solidFill>
                      <a:schemeClr val="bg1"/>
                    </a:solidFill>
                  </a:tcPr>
                </a:tc>
                <a:extLst>
                  <a:ext uri="{0D108BD9-81ED-4DB2-BD59-A6C34878D82A}">
                    <a16:rowId xmlns:a16="http://schemas.microsoft.com/office/drawing/2014/main" val="839515465"/>
                  </a:ext>
                </a:extLst>
              </a:tr>
              <a:tr h="450757">
                <a:tc>
                  <a:txBody>
                    <a:bodyPr/>
                    <a:lstStyle/>
                    <a:p>
                      <a:pPr>
                        <a:spcBef>
                          <a:spcPts val="200"/>
                        </a:spcBef>
                        <a:spcAft>
                          <a:spcPts val="200"/>
                        </a:spcAft>
                      </a:pPr>
                      <a:r>
                        <a:rPr lang="en-GB" sz="1400" dirty="0"/>
                        <a:t>Revascularization in CAD</a:t>
                      </a:r>
                    </a:p>
                  </a:txBody>
                  <a:tcPr>
                    <a:solidFill>
                      <a:schemeClr val="accent5">
                        <a:lumMod val="20000"/>
                        <a:lumOff val="80000"/>
                      </a:schemeClr>
                    </a:solidFill>
                  </a:tcPr>
                </a:tc>
                <a:tc>
                  <a:txBody>
                    <a:bodyPr/>
                    <a:lstStyle/>
                    <a:p>
                      <a:pPr algn="ctr">
                        <a:spcBef>
                          <a:spcPts val="200"/>
                        </a:spcBef>
                        <a:spcAft>
                          <a:spcPts val="200"/>
                        </a:spcAft>
                      </a:pPr>
                      <a:r>
                        <a:rPr lang="en-GB" sz="1400" dirty="0"/>
                        <a:t>0.559</a:t>
                      </a:r>
                    </a:p>
                  </a:txBody>
                  <a:tcPr>
                    <a:solidFill>
                      <a:schemeClr val="accent5">
                        <a:lumMod val="20000"/>
                        <a:lumOff val="80000"/>
                      </a:schemeClr>
                    </a:solidFill>
                  </a:tcPr>
                </a:tc>
                <a:extLst>
                  <a:ext uri="{0D108BD9-81ED-4DB2-BD59-A6C34878D82A}">
                    <a16:rowId xmlns:a16="http://schemas.microsoft.com/office/drawing/2014/main" val="670364736"/>
                  </a:ext>
                </a:extLst>
              </a:tr>
              <a:tr h="450757">
                <a:tc>
                  <a:txBody>
                    <a:bodyPr/>
                    <a:lstStyle/>
                    <a:p>
                      <a:pPr>
                        <a:spcBef>
                          <a:spcPts val="200"/>
                        </a:spcBef>
                        <a:spcAft>
                          <a:spcPts val="200"/>
                        </a:spcAft>
                      </a:pPr>
                      <a:r>
                        <a:rPr lang="en-GB" sz="1400" dirty="0"/>
                        <a:t>Coronary artery bypass grafting in CAD</a:t>
                      </a:r>
                    </a:p>
                  </a:txBody>
                  <a:tcPr>
                    <a:solidFill>
                      <a:schemeClr val="bg1"/>
                    </a:solidFill>
                  </a:tcPr>
                </a:tc>
                <a:tc>
                  <a:txBody>
                    <a:bodyPr/>
                    <a:lstStyle/>
                    <a:p>
                      <a:pPr algn="ctr">
                        <a:spcBef>
                          <a:spcPts val="200"/>
                        </a:spcBef>
                        <a:spcAft>
                          <a:spcPts val="200"/>
                        </a:spcAft>
                      </a:pPr>
                      <a:r>
                        <a:rPr lang="en-GB" sz="1400" dirty="0"/>
                        <a:t>0.504</a:t>
                      </a:r>
                    </a:p>
                  </a:txBody>
                  <a:tcPr>
                    <a:solidFill>
                      <a:schemeClr val="bg1"/>
                    </a:solidFill>
                  </a:tcPr>
                </a:tc>
                <a:extLst>
                  <a:ext uri="{0D108BD9-81ED-4DB2-BD59-A6C34878D82A}">
                    <a16:rowId xmlns:a16="http://schemas.microsoft.com/office/drawing/2014/main" val="274801731"/>
                  </a:ext>
                </a:extLst>
              </a:tr>
              <a:tr h="450757">
                <a:tc>
                  <a:txBody>
                    <a:bodyPr/>
                    <a:lstStyle/>
                    <a:p>
                      <a:pPr>
                        <a:spcBef>
                          <a:spcPts val="200"/>
                        </a:spcBef>
                        <a:spcAft>
                          <a:spcPts val="200"/>
                        </a:spcAft>
                      </a:pPr>
                      <a:r>
                        <a:rPr lang="en-GB" sz="1400" dirty="0"/>
                        <a:t>Intravenous thrombolysis in stroke</a:t>
                      </a:r>
                    </a:p>
                  </a:txBody>
                  <a:tcPr>
                    <a:solidFill>
                      <a:schemeClr val="accent5">
                        <a:lumMod val="20000"/>
                        <a:lumOff val="80000"/>
                      </a:schemeClr>
                    </a:solidFill>
                  </a:tcPr>
                </a:tc>
                <a:tc>
                  <a:txBody>
                    <a:bodyPr/>
                    <a:lstStyle/>
                    <a:p>
                      <a:pPr algn="ctr">
                        <a:spcBef>
                          <a:spcPts val="200"/>
                        </a:spcBef>
                        <a:spcAft>
                          <a:spcPts val="200"/>
                        </a:spcAft>
                      </a:pPr>
                      <a:r>
                        <a:rPr lang="en-GB" sz="1400" dirty="0"/>
                        <a:t>0.716</a:t>
                      </a:r>
                    </a:p>
                  </a:txBody>
                  <a:tcPr>
                    <a:solidFill>
                      <a:schemeClr val="accent5">
                        <a:lumMod val="20000"/>
                        <a:lumOff val="80000"/>
                      </a:schemeClr>
                    </a:solidFill>
                  </a:tcPr>
                </a:tc>
                <a:extLst>
                  <a:ext uri="{0D108BD9-81ED-4DB2-BD59-A6C34878D82A}">
                    <a16:rowId xmlns:a16="http://schemas.microsoft.com/office/drawing/2014/main" val="72663069"/>
                  </a:ext>
                </a:extLst>
              </a:tr>
              <a:tr h="450757">
                <a:tc>
                  <a:txBody>
                    <a:bodyPr/>
                    <a:lstStyle/>
                    <a:p>
                      <a:pPr>
                        <a:spcBef>
                          <a:spcPts val="200"/>
                        </a:spcBef>
                        <a:spcAft>
                          <a:spcPts val="200"/>
                        </a:spcAft>
                      </a:pPr>
                      <a:r>
                        <a:rPr lang="en-GB" sz="1400" dirty="0"/>
                        <a:t>Medications in CVD</a:t>
                      </a:r>
                    </a:p>
                  </a:txBody>
                  <a:tcPr>
                    <a:solidFill>
                      <a:schemeClr val="bg1"/>
                    </a:solidFill>
                  </a:tcPr>
                </a:tc>
                <a:tc>
                  <a:txBody>
                    <a:bodyPr/>
                    <a:lstStyle/>
                    <a:p>
                      <a:pPr algn="ctr">
                        <a:spcBef>
                          <a:spcPts val="200"/>
                        </a:spcBef>
                        <a:spcAft>
                          <a:spcPts val="200"/>
                        </a:spcAft>
                      </a:pPr>
                      <a:r>
                        <a:rPr lang="en-GB" sz="1400" dirty="0"/>
                        <a:t>0.701</a:t>
                      </a:r>
                    </a:p>
                  </a:txBody>
                  <a:tcPr>
                    <a:solidFill>
                      <a:schemeClr val="bg1"/>
                    </a:solidFill>
                  </a:tcPr>
                </a:tc>
                <a:extLst>
                  <a:ext uri="{0D108BD9-81ED-4DB2-BD59-A6C34878D82A}">
                    <a16:rowId xmlns:a16="http://schemas.microsoft.com/office/drawing/2014/main" val="3803983082"/>
                  </a:ext>
                </a:extLst>
              </a:tr>
              <a:tr h="450757">
                <a:tc>
                  <a:txBody>
                    <a:bodyPr/>
                    <a:lstStyle/>
                    <a:p>
                      <a:pPr>
                        <a:spcBef>
                          <a:spcPts val="200"/>
                        </a:spcBef>
                        <a:spcAft>
                          <a:spcPts val="200"/>
                        </a:spcAft>
                      </a:pPr>
                      <a:r>
                        <a:rPr lang="en-GB" sz="1400" dirty="0"/>
                        <a:t>Antiplatelets/anticoagulants in CVD</a:t>
                      </a:r>
                    </a:p>
                  </a:txBody>
                  <a:tcPr>
                    <a:solidFill>
                      <a:schemeClr val="accent5">
                        <a:lumMod val="20000"/>
                        <a:lumOff val="80000"/>
                      </a:schemeClr>
                    </a:solidFill>
                  </a:tcPr>
                </a:tc>
                <a:tc>
                  <a:txBody>
                    <a:bodyPr/>
                    <a:lstStyle/>
                    <a:p>
                      <a:pPr algn="ctr">
                        <a:spcBef>
                          <a:spcPts val="200"/>
                        </a:spcBef>
                        <a:spcAft>
                          <a:spcPts val="200"/>
                        </a:spcAft>
                      </a:pPr>
                      <a:r>
                        <a:rPr lang="en-GB" sz="1400" dirty="0"/>
                        <a:t>0.735</a:t>
                      </a:r>
                    </a:p>
                  </a:txBody>
                  <a:tcPr>
                    <a:solidFill>
                      <a:schemeClr val="accent5">
                        <a:lumMod val="20000"/>
                        <a:lumOff val="80000"/>
                      </a:schemeClr>
                    </a:solidFill>
                  </a:tcPr>
                </a:tc>
                <a:extLst>
                  <a:ext uri="{0D108BD9-81ED-4DB2-BD59-A6C34878D82A}">
                    <a16:rowId xmlns:a16="http://schemas.microsoft.com/office/drawing/2014/main" val="2480349233"/>
                  </a:ext>
                </a:extLst>
              </a:tr>
              <a:tr h="450757">
                <a:tc>
                  <a:txBody>
                    <a:bodyPr/>
                    <a:lstStyle/>
                    <a:p>
                      <a:pPr>
                        <a:spcBef>
                          <a:spcPts val="200"/>
                        </a:spcBef>
                        <a:spcAft>
                          <a:spcPts val="200"/>
                        </a:spcAft>
                      </a:pPr>
                      <a:r>
                        <a:rPr lang="en-GB" sz="1400" dirty="0"/>
                        <a:t>Lipid-lowering in CVD</a:t>
                      </a:r>
                    </a:p>
                  </a:txBody>
                  <a:tcPr>
                    <a:solidFill>
                      <a:schemeClr val="bg1"/>
                    </a:solidFill>
                  </a:tcPr>
                </a:tc>
                <a:tc>
                  <a:txBody>
                    <a:bodyPr/>
                    <a:lstStyle/>
                    <a:p>
                      <a:pPr algn="ctr">
                        <a:spcBef>
                          <a:spcPts val="200"/>
                        </a:spcBef>
                        <a:spcAft>
                          <a:spcPts val="200"/>
                        </a:spcAft>
                      </a:pPr>
                      <a:r>
                        <a:rPr lang="en-GB" sz="1400" dirty="0"/>
                        <a:t>0.613</a:t>
                      </a:r>
                    </a:p>
                  </a:txBody>
                  <a:tcPr>
                    <a:solidFill>
                      <a:schemeClr val="bg1"/>
                    </a:solidFill>
                  </a:tcPr>
                </a:tc>
                <a:extLst>
                  <a:ext uri="{0D108BD9-81ED-4DB2-BD59-A6C34878D82A}">
                    <a16:rowId xmlns:a16="http://schemas.microsoft.com/office/drawing/2014/main" val="1659626534"/>
                  </a:ext>
                </a:extLst>
              </a:tr>
              <a:tr h="450757">
                <a:tc>
                  <a:txBody>
                    <a:bodyPr/>
                    <a:lstStyle/>
                    <a:p>
                      <a:pPr>
                        <a:spcBef>
                          <a:spcPts val="200"/>
                        </a:spcBef>
                        <a:spcAft>
                          <a:spcPts val="200"/>
                        </a:spcAft>
                      </a:pPr>
                      <a:r>
                        <a:rPr lang="en-GB" sz="1400" dirty="0"/>
                        <a:t>Beta-blockers in CVD</a:t>
                      </a:r>
                    </a:p>
                  </a:txBody>
                  <a:tcPr>
                    <a:lnB w="1905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a:txBody>
                    <a:bodyPr/>
                    <a:lstStyle/>
                    <a:p>
                      <a:pPr algn="ctr">
                        <a:spcBef>
                          <a:spcPts val="200"/>
                        </a:spcBef>
                        <a:spcAft>
                          <a:spcPts val="200"/>
                        </a:spcAft>
                      </a:pPr>
                      <a:r>
                        <a:rPr lang="en-GB" sz="1400" dirty="0"/>
                        <a:t>0.691</a:t>
                      </a:r>
                    </a:p>
                  </a:txBody>
                  <a:tcPr>
                    <a:lnB w="1905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801006119"/>
                  </a:ext>
                </a:extLst>
              </a:tr>
            </a:tbl>
          </a:graphicData>
        </a:graphic>
      </p:graphicFrame>
    </p:spTree>
    <p:extLst>
      <p:ext uri="{BB962C8B-B14F-4D97-AF65-F5344CB8AC3E}">
        <p14:creationId xmlns:p14="http://schemas.microsoft.com/office/powerpoint/2010/main" val="6881708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619D7-50BB-0966-8ECE-6B0271B6E9D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A1FD1C6-E372-0C3C-8236-D63AECB27CF4}"/>
              </a:ext>
            </a:extLst>
          </p:cNvPr>
          <p:cNvSpPr>
            <a:spLocks noGrp="1"/>
          </p:cNvSpPr>
          <p:nvPr>
            <p:ph type="body" sz="quarter" idx="17"/>
          </p:nvPr>
        </p:nvSpPr>
        <p:spPr>
          <a:xfrm>
            <a:off x="539749" y="539750"/>
            <a:ext cx="9213851" cy="266676"/>
          </a:xfrm>
        </p:spPr>
        <p:txBody>
          <a:bodyPr/>
          <a:lstStyle/>
          <a:p>
            <a:r>
              <a:rPr lang="en-GB" dirty="0"/>
              <a:t>Schizophrenia – Comorbidity</a:t>
            </a:r>
          </a:p>
        </p:txBody>
      </p:sp>
      <p:sp>
        <p:nvSpPr>
          <p:cNvPr id="5" name="Title 4">
            <a:extLst>
              <a:ext uri="{FF2B5EF4-FFF2-40B4-BE49-F238E27FC236}">
                <a16:creationId xmlns:a16="http://schemas.microsoft.com/office/drawing/2014/main" id="{43C85336-51D4-5429-A59A-A944900CBE21}"/>
              </a:ext>
            </a:extLst>
          </p:cNvPr>
          <p:cNvSpPr>
            <a:spLocks noGrp="1"/>
          </p:cNvSpPr>
          <p:nvPr>
            <p:ph type="title"/>
          </p:nvPr>
        </p:nvSpPr>
        <p:spPr>
          <a:xfrm>
            <a:off x="539749" y="814386"/>
            <a:ext cx="9213851" cy="332399"/>
          </a:xfrm>
        </p:spPr>
        <p:txBody>
          <a:bodyPr/>
          <a:lstStyle/>
          <a:p>
            <a:r>
              <a:rPr lang="en-US" dirty="0"/>
              <a:t>Disparities in cancer management in schizophrenia</a:t>
            </a:r>
          </a:p>
        </p:txBody>
      </p:sp>
      <p:sp>
        <p:nvSpPr>
          <p:cNvPr id="2" name="Text Placeholder 1">
            <a:extLst>
              <a:ext uri="{FF2B5EF4-FFF2-40B4-BE49-F238E27FC236}">
                <a16:creationId xmlns:a16="http://schemas.microsoft.com/office/drawing/2014/main" id="{45E00C04-E37B-068F-57F4-ED5B8F878ACD}"/>
              </a:ext>
            </a:extLst>
          </p:cNvPr>
          <p:cNvSpPr>
            <a:spLocks noGrp="1"/>
          </p:cNvSpPr>
          <p:nvPr>
            <p:ph type="body" sz="quarter" idx="18"/>
          </p:nvPr>
        </p:nvSpPr>
        <p:spPr>
          <a:xfrm>
            <a:off x="539749" y="5867737"/>
            <a:ext cx="10951200" cy="853463"/>
          </a:xfrm>
        </p:spPr>
        <p:txBody>
          <a:bodyPr>
            <a:noAutofit/>
          </a:bodyPr>
          <a:lstStyle/>
          <a:p>
            <a:r>
              <a:rPr lang="en-US" baseline="30000" dirty="0" err="1"/>
              <a:t>a</a:t>
            </a:r>
            <a:r>
              <a:rPr lang="en-US" dirty="0" err="1"/>
              <a:t>Studies</a:t>
            </a:r>
            <a:r>
              <a:rPr lang="en-US" dirty="0"/>
              <a:t> adjusted for age, </a:t>
            </a:r>
            <a:r>
              <a:rPr lang="en-US" dirty="0" err="1"/>
              <a:t>behavioural</a:t>
            </a:r>
            <a:r>
              <a:rPr lang="en-US" dirty="0"/>
              <a:t> risk, body dissatisfaction, BMI, comorbidity, country of origin, educational level, employment status, ethnicity, health-services use, insurance status, marital status, number of inpatient episodes, region, smoking status, social deprivation, socioeconomic status, type of mental disorder, and urbanicity</a:t>
            </a:r>
            <a:endParaRPr lang="en-US" strike="sngStrike" dirty="0"/>
          </a:p>
          <a:p>
            <a:r>
              <a:rPr lang="en-US" dirty="0"/>
              <a:t>Data are from a systematic review and meta‑analysis of observational studies through to 5 May 2019; 47 publications (46 samples) contributed data on 4,717,839 individuals (501,559 with mental illness and 4,216,280 healthy control individuals) </a:t>
            </a:r>
          </a:p>
          <a:p>
            <a:r>
              <a:rPr lang="en-US" dirty="0"/>
              <a:t>BMI=body mass index; CI=confidence interval; OR=odds ratio</a:t>
            </a:r>
          </a:p>
          <a:p>
            <a:r>
              <a:rPr lang="en-GB" dirty="0"/>
              <a:t>Solmi et al. Lancet Psychiatry 2020;7:52–63 </a:t>
            </a:r>
          </a:p>
        </p:txBody>
      </p:sp>
      <p:sp>
        <p:nvSpPr>
          <p:cNvPr id="3" name="Slide Number Placeholder 2">
            <a:extLst>
              <a:ext uri="{FF2B5EF4-FFF2-40B4-BE49-F238E27FC236}">
                <a16:creationId xmlns:a16="http://schemas.microsoft.com/office/drawing/2014/main" id="{3A4A25C8-9D3D-FA9A-45F9-D4F22577B7BF}"/>
              </a:ext>
            </a:extLst>
          </p:cNvPr>
          <p:cNvSpPr>
            <a:spLocks noGrp="1"/>
          </p:cNvSpPr>
          <p:nvPr>
            <p:ph type="sldNum" sz="quarter" idx="4"/>
          </p:nvPr>
        </p:nvSpPr>
        <p:spPr>
          <a:xfrm>
            <a:off x="11326690" y="6434112"/>
            <a:ext cx="595310" cy="153888"/>
          </a:xfrm>
        </p:spPr>
        <p:txBody>
          <a:bodyPr/>
          <a:lstStyle/>
          <a:p>
            <a:fld id="{6DBC486D-4FAB-B746-8B02-8D7C842291C6}" type="slidenum">
              <a:rPr lang="en-GB" smtClean="0"/>
              <a:pPr/>
              <a:t>23</a:t>
            </a:fld>
            <a:endParaRPr lang="en-GB"/>
          </a:p>
        </p:txBody>
      </p:sp>
      <p:sp>
        <p:nvSpPr>
          <p:cNvPr id="14" name="TextBox 13">
            <a:extLst>
              <a:ext uri="{FF2B5EF4-FFF2-40B4-BE49-F238E27FC236}">
                <a16:creationId xmlns:a16="http://schemas.microsoft.com/office/drawing/2014/main" id="{8A5773F5-966D-F322-9738-DC58D3426DFD}"/>
              </a:ext>
            </a:extLst>
          </p:cNvPr>
          <p:cNvSpPr txBox="1"/>
          <p:nvPr/>
        </p:nvSpPr>
        <p:spPr>
          <a:xfrm>
            <a:off x="4332514" y="1263600"/>
            <a:ext cx="7402286" cy="323165"/>
          </a:xfrm>
          <a:prstGeom prst="rect">
            <a:avLst/>
          </a:prstGeom>
          <a:noFill/>
        </p:spPr>
        <p:txBody>
          <a:bodyPr wrap="square" rtlCol="0">
            <a:spAutoFit/>
          </a:bodyPr>
          <a:lstStyle/>
          <a:p>
            <a:pPr algn="ctr"/>
            <a:r>
              <a:rPr lang="en-US" sz="1500" b="1" dirty="0">
                <a:solidFill>
                  <a:schemeClr val="accent5">
                    <a:lumMod val="50000"/>
                  </a:schemeClr>
                </a:solidFill>
              </a:rPr>
              <a:t>Disparities in cancer screening by schizophrenia versus the general population</a:t>
            </a:r>
            <a:endParaRPr lang="en-GB" sz="1500" b="1" dirty="0">
              <a:solidFill>
                <a:schemeClr val="accent5">
                  <a:lumMod val="50000"/>
                </a:schemeClr>
              </a:solidFill>
            </a:endParaRPr>
          </a:p>
        </p:txBody>
      </p:sp>
      <p:sp>
        <p:nvSpPr>
          <p:cNvPr id="15" name="Content Placeholder 14">
            <a:extLst>
              <a:ext uri="{FF2B5EF4-FFF2-40B4-BE49-F238E27FC236}">
                <a16:creationId xmlns:a16="http://schemas.microsoft.com/office/drawing/2014/main" id="{40ABAA24-A2EF-3FBF-3FD2-FB8B70928222}"/>
              </a:ext>
            </a:extLst>
          </p:cNvPr>
          <p:cNvSpPr>
            <a:spLocks noGrp="1"/>
          </p:cNvSpPr>
          <p:nvPr>
            <p:ph sz="half" idx="21"/>
          </p:nvPr>
        </p:nvSpPr>
        <p:spPr>
          <a:xfrm>
            <a:off x="539748" y="1416785"/>
            <a:ext cx="3659273" cy="4415215"/>
          </a:xfrm>
        </p:spPr>
        <p:txBody>
          <a:bodyPr/>
          <a:lstStyle/>
          <a:p>
            <a:r>
              <a:rPr lang="en-US" dirty="0">
                <a:solidFill>
                  <a:schemeClr val="tx1"/>
                </a:solidFill>
              </a:rPr>
              <a:t>Screening occurred in significantly </a:t>
            </a:r>
            <a:r>
              <a:rPr lang="en-US" b="1" dirty="0">
                <a:solidFill>
                  <a:schemeClr val="tx1"/>
                </a:solidFill>
              </a:rPr>
              <a:t>fewer people with mental illness </a:t>
            </a:r>
            <a:r>
              <a:rPr lang="en-US" dirty="0">
                <a:solidFill>
                  <a:schemeClr val="tx1"/>
                </a:solidFill>
              </a:rPr>
              <a:t>than in people without for:</a:t>
            </a:r>
          </a:p>
          <a:p>
            <a:pPr lvl="1">
              <a:spcBef>
                <a:spcPts val="0"/>
              </a:spcBef>
            </a:pPr>
            <a:r>
              <a:rPr lang="en-US" sz="1200" dirty="0">
                <a:solidFill>
                  <a:schemeClr val="tx1"/>
                </a:solidFill>
              </a:rPr>
              <a:t>Any cancer (37 studies, OR=0.76</a:t>
            </a:r>
            <a:r>
              <a:rPr lang="en-GB" sz="1200" dirty="0">
                <a:solidFill>
                  <a:schemeClr val="tx1"/>
                </a:solidFill>
              </a:rPr>
              <a:t> [</a:t>
            </a:r>
            <a:r>
              <a:rPr lang="en-US" sz="1200" dirty="0">
                <a:solidFill>
                  <a:schemeClr val="tx1"/>
                </a:solidFill>
              </a:rPr>
              <a:t>95% CI: 0.72, 0.79]; p&lt;0.001) </a:t>
            </a:r>
          </a:p>
          <a:p>
            <a:pPr lvl="1">
              <a:spcBef>
                <a:spcPts val="0"/>
              </a:spcBef>
            </a:pPr>
            <a:r>
              <a:rPr lang="en-US" sz="1200" dirty="0">
                <a:solidFill>
                  <a:schemeClr val="tx1"/>
                </a:solidFill>
              </a:rPr>
              <a:t>Breast cancer (27 studies, OR=0.65</a:t>
            </a:r>
            <a:r>
              <a:rPr lang="en-GB" sz="1200" dirty="0">
                <a:solidFill>
                  <a:schemeClr val="tx1"/>
                </a:solidFill>
              </a:rPr>
              <a:t> [</a:t>
            </a:r>
            <a:r>
              <a:rPr lang="en-US" sz="1200" dirty="0">
                <a:solidFill>
                  <a:schemeClr val="tx1"/>
                </a:solidFill>
              </a:rPr>
              <a:t>95% CI: 0.60, 0.71]; p&lt;0.001) </a:t>
            </a:r>
          </a:p>
          <a:p>
            <a:pPr lvl="1">
              <a:spcBef>
                <a:spcPts val="0"/>
              </a:spcBef>
            </a:pPr>
            <a:r>
              <a:rPr lang="en-US" sz="1200" dirty="0">
                <a:solidFill>
                  <a:schemeClr val="tx1"/>
                </a:solidFill>
              </a:rPr>
              <a:t>Cervical cancer (23 studies, OR=0.89</a:t>
            </a:r>
            <a:r>
              <a:rPr lang="en-GB" sz="1200" dirty="0">
                <a:solidFill>
                  <a:schemeClr val="tx1"/>
                </a:solidFill>
              </a:rPr>
              <a:t> [</a:t>
            </a:r>
            <a:r>
              <a:rPr lang="en-US" sz="1200" dirty="0">
                <a:solidFill>
                  <a:schemeClr val="tx1"/>
                </a:solidFill>
              </a:rPr>
              <a:t>95% CI: 0.84, 0.95]; p&lt;0.001)</a:t>
            </a:r>
          </a:p>
          <a:p>
            <a:pPr lvl="1">
              <a:spcBef>
                <a:spcPts val="0"/>
              </a:spcBef>
            </a:pPr>
            <a:r>
              <a:rPr lang="en-US" sz="1200" dirty="0">
                <a:solidFill>
                  <a:schemeClr val="tx1"/>
                </a:solidFill>
              </a:rPr>
              <a:t>Prostate cancer (4 studies, OR=0.78</a:t>
            </a:r>
            <a:r>
              <a:rPr lang="en-GB" sz="1200" dirty="0">
                <a:solidFill>
                  <a:schemeClr val="tx1"/>
                </a:solidFill>
              </a:rPr>
              <a:t> [</a:t>
            </a:r>
            <a:r>
              <a:rPr lang="en-US" sz="1200" dirty="0">
                <a:solidFill>
                  <a:schemeClr val="tx1"/>
                </a:solidFill>
              </a:rPr>
              <a:t>95% CI: 0.70, 0.86]; p&lt;0.001)</a:t>
            </a:r>
          </a:p>
          <a:p>
            <a:r>
              <a:rPr lang="en-US" dirty="0">
                <a:solidFill>
                  <a:schemeClr val="tx1"/>
                </a:solidFill>
              </a:rPr>
              <a:t>In people with schizophrenia, screening was significantly less likely than in controls for </a:t>
            </a:r>
            <a:r>
              <a:rPr lang="en-US" b="1" dirty="0">
                <a:solidFill>
                  <a:schemeClr val="tx1"/>
                </a:solidFill>
              </a:rPr>
              <a:t>any cancer, breast cancer, and cervical cancers</a:t>
            </a:r>
            <a:endParaRPr lang="en-US" sz="1050" b="1" dirty="0">
              <a:solidFill>
                <a:schemeClr val="tx1"/>
              </a:solidFill>
            </a:endParaRPr>
          </a:p>
        </p:txBody>
      </p:sp>
      <p:graphicFrame>
        <p:nvGraphicFramePr>
          <p:cNvPr id="17" name="Table 16">
            <a:extLst>
              <a:ext uri="{FF2B5EF4-FFF2-40B4-BE49-F238E27FC236}">
                <a16:creationId xmlns:a16="http://schemas.microsoft.com/office/drawing/2014/main" id="{1502329A-0ED9-25F4-5F68-32053817A2C9}"/>
              </a:ext>
            </a:extLst>
          </p:cNvPr>
          <p:cNvGraphicFramePr>
            <a:graphicFrameLocks noGrp="1"/>
          </p:cNvGraphicFramePr>
          <p:nvPr>
            <p:extLst>
              <p:ext uri="{D42A27DB-BD31-4B8C-83A1-F6EECF244321}">
                <p14:modId xmlns:p14="http://schemas.microsoft.com/office/powerpoint/2010/main" val="585567178"/>
              </p:ext>
            </p:extLst>
          </p:nvPr>
        </p:nvGraphicFramePr>
        <p:xfrm>
          <a:off x="4454425" y="1789950"/>
          <a:ext cx="7158464" cy="3874602"/>
        </p:xfrm>
        <a:graphic>
          <a:graphicData uri="http://schemas.openxmlformats.org/drawingml/2006/table">
            <a:tbl>
              <a:tblPr firstRow="1" bandRow="1">
                <a:tableStyleId>{7DF18680-E054-41AD-8BC1-D1AEF772440D}</a:tableStyleId>
              </a:tblPr>
              <a:tblGrid>
                <a:gridCol w="2898377">
                  <a:extLst>
                    <a:ext uri="{9D8B030D-6E8A-4147-A177-3AD203B41FA5}">
                      <a16:colId xmlns:a16="http://schemas.microsoft.com/office/drawing/2014/main" val="739392182"/>
                    </a:ext>
                  </a:extLst>
                </a:gridCol>
                <a:gridCol w="1349027">
                  <a:extLst>
                    <a:ext uri="{9D8B030D-6E8A-4147-A177-3AD203B41FA5}">
                      <a16:colId xmlns:a16="http://schemas.microsoft.com/office/drawing/2014/main" val="3401214278"/>
                    </a:ext>
                  </a:extLst>
                </a:gridCol>
                <a:gridCol w="1562033">
                  <a:extLst>
                    <a:ext uri="{9D8B030D-6E8A-4147-A177-3AD203B41FA5}">
                      <a16:colId xmlns:a16="http://schemas.microsoft.com/office/drawing/2014/main" val="2366714970"/>
                    </a:ext>
                  </a:extLst>
                </a:gridCol>
                <a:gridCol w="1349027">
                  <a:extLst>
                    <a:ext uri="{9D8B030D-6E8A-4147-A177-3AD203B41FA5}">
                      <a16:colId xmlns:a16="http://schemas.microsoft.com/office/drawing/2014/main" val="3104677880"/>
                    </a:ext>
                  </a:extLst>
                </a:gridCol>
              </a:tblGrid>
              <a:tr h="508082">
                <a:tc>
                  <a:txBody>
                    <a:bodyPr/>
                    <a:lstStyle/>
                    <a:p>
                      <a:pPr>
                        <a:spcBef>
                          <a:spcPts val="0"/>
                        </a:spcBef>
                        <a:spcAft>
                          <a:spcPts val="0"/>
                        </a:spcAft>
                      </a:pPr>
                      <a:endParaRPr lang="en-GB" sz="1350" dirty="0"/>
                    </a:p>
                  </a:txBody>
                  <a:tcPr>
                    <a:lnL w="12700" cmpd="sng">
                      <a:noFill/>
                    </a:lnL>
                    <a:lnR w="12700" cmpd="sng">
                      <a:noFill/>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pPr algn="ctr">
                        <a:spcBef>
                          <a:spcPts val="0"/>
                        </a:spcBef>
                        <a:spcAft>
                          <a:spcPts val="0"/>
                        </a:spcAft>
                      </a:pPr>
                      <a:r>
                        <a:rPr lang="en-GB" sz="1350" dirty="0"/>
                        <a:t>Publications/</a:t>
                      </a:r>
                      <a:br>
                        <a:rPr lang="en-GB" sz="1350" dirty="0"/>
                      </a:br>
                      <a:r>
                        <a:rPr lang="en-GB" sz="1350" dirty="0"/>
                        <a:t>samples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lumMod val="50000"/>
                      </a:schemeClr>
                    </a:solidFill>
                  </a:tcPr>
                </a:tc>
                <a:tc>
                  <a:txBody>
                    <a:bodyPr/>
                    <a:lstStyle/>
                    <a:p>
                      <a:pPr algn="ctr">
                        <a:spcBef>
                          <a:spcPts val="0"/>
                        </a:spcBef>
                        <a:spcAft>
                          <a:spcPts val="0"/>
                        </a:spcAft>
                      </a:pPr>
                      <a:r>
                        <a:rPr lang="en-GB" sz="1350" dirty="0"/>
                        <a:t>OR (95% CI)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lumMod val="50000"/>
                      </a:schemeClr>
                    </a:solidFill>
                  </a:tcPr>
                </a:tc>
                <a:tc>
                  <a:txBody>
                    <a:bodyPr/>
                    <a:lstStyle/>
                    <a:p>
                      <a:pPr algn="ctr">
                        <a:spcBef>
                          <a:spcPts val="0"/>
                        </a:spcBef>
                        <a:spcAft>
                          <a:spcPts val="0"/>
                        </a:spcAft>
                      </a:pPr>
                      <a:r>
                        <a:rPr lang="en-GB" sz="1350" dirty="0"/>
                        <a:t>p value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lumMod val="50000"/>
                      </a:schemeClr>
                    </a:solidFill>
                  </a:tcPr>
                </a:tc>
                <a:extLst>
                  <a:ext uri="{0D108BD9-81ED-4DB2-BD59-A6C34878D82A}">
                    <a16:rowId xmlns:a16="http://schemas.microsoft.com/office/drawing/2014/main" val="3449377517"/>
                  </a:ext>
                </a:extLst>
              </a:tr>
              <a:tr h="420815">
                <a:tc gridSpan="4">
                  <a:txBody>
                    <a:bodyPr/>
                    <a:lstStyle/>
                    <a:p>
                      <a:pPr algn="l">
                        <a:spcBef>
                          <a:spcPts val="0"/>
                        </a:spcBef>
                        <a:spcAft>
                          <a:spcPts val="0"/>
                        </a:spcAft>
                      </a:pPr>
                      <a:r>
                        <a:rPr lang="en-GB" sz="1350" b="1" dirty="0"/>
                        <a:t>Schizophrenia, any diagnostic criteria</a:t>
                      </a:r>
                    </a:p>
                  </a:txBody>
                  <a:tcPr>
                    <a:lnT w="19050" cap="flat" cmpd="sng" algn="ctr">
                      <a:noFill/>
                      <a:prstDash val="solid"/>
                      <a:round/>
                      <a:headEnd type="none" w="med" len="med"/>
                      <a:tailEnd type="none" w="med" len="med"/>
                    </a:lnT>
                    <a:solidFill>
                      <a:schemeClr val="bg1"/>
                    </a:solidFill>
                  </a:tcPr>
                </a:tc>
                <a:tc hMerge="1">
                  <a:txBody>
                    <a:bodyPr/>
                    <a:lstStyle/>
                    <a:p>
                      <a:pPr>
                        <a:spcBef>
                          <a:spcPts val="200"/>
                        </a:spcBef>
                        <a:spcAft>
                          <a:spcPts val="200"/>
                        </a:spcAft>
                      </a:pPr>
                      <a:endParaRPr lang="en-GB" sz="1400" dirty="0"/>
                    </a:p>
                  </a:txBody>
                  <a:tcPr>
                    <a:lnT w="38100" cmpd="sng">
                      <a:noFill/>
                    </a:lnT>
                    <a:solidFill>
                      <a:schemeClr val="bg1"/>
                    </a:solidFill>
                  </a:tcPr>
                </a:tc>
                <a:tc hMerge="1">
                  <a:txBody>
                    <a:bodyPr/>
                    <a:lstStyle/>
                    <a:p>
                      <a:pPr>
                        <a:spcBef>
                          <a:spcPts val="200"/>
                        </a:spcBef>
                        <a:spcAft>
                          <a:spcPts val="200"/>
                        </a:spcAft>
                      </a:pPr>
                      <a:endParaRPr lang="en-GB" sz="1400" dirty="0"/>
                    </a:p>
                  </a:txBody>
                  <a:tcPr>
                    <a:lnT w="38100" cmpd="sng">
                      <a:noFill/>
                    </a:lnT>
                    <a:solidFill>
                      <a:schemeClr val="bg1"/>
                    </a:solidFill>
                  </a:tcPr>
                </a:tc>
                <a:tc hMerge="1">
                  <a:txBody>
                    <a:bodyPr/>
                    <a:lstStyle/>
                    <a:p>
                      <a:pPr>
                        <a:spcBef>
                          <a:spcPts val="200"/>
                        </a:spcBef>
                        <a:spcAft>
                          <a:spcPts val="200"/>
                        </a:spcAft>
                      </a:pPr>
                      <a:endParaRPr lang="en-GB" sz="1400" dirty="0"/>
                    </a:p>
                  </a:txBody>
                  <a:tcPr>
                    <a:lnT w="38100" cmpd="sng">
                      <a:noFill/>
                    </a:lnT>
                    <a:solidFill>
                      <a:schemeClr val="bg1"/>
                    </a:solidFill>
                  </a:tcPr>
                </a:tc>
                <a:extLst>
                  <a:ext uri="{0D108BD9-81ED-4DB2-BD59-A6C34878D82A}">
                    <a16:rowId xmlns:a16="http://schemas.microsoft.com/office/drawing/2014/main" val="839515465"/>
                  </a:ext>
                </a:extLst>
              </a:tr>
              <a:tr h="420815">
                <a:tc>
                  <a:txBody>
                    <a:bodyPr/>
                    <a:lstStyle/>
                    <a:p>
                      <a:pPr marL="0" lvl="0" indent="-277200" algn="l">
                        <a:spcBef>
                          <a:spcPts val="0"/>
                        </a:spcBef>
                        <a:spcAft>
                          <a:spcPts val="0"/>
                        </a:spcAft>
                      </a:pPr>
                      <a:r>
                        <a:rPr lang="en-GB" sz="1350" dirty="0"/>
                        <a:t>Any cancer</a:t>
                      </a:r>
                    </a:p>
                  </a:txBody>
                  <a:tcPr>
                    <a:solidFill>
                      <a:schemeClr val="accent5">
                        <a:lumMod val="20000"/>
                        <a:lumOff val="80000"/>
                      </a:schemeClr>
                    </a:solidFill>
                  </a:tcPr>
                </a:tc>
                <a:tc>
                  <a:txBody>
                    <a:bodyPr/>
                    <a:lstStyle/>
                    <a:p>
                      <a:pPr algn="ctr">
                        <a:spcBef>
                          <a:spcPts val="0"/>
                        </a:spcBef>
                        <a:spcAft>
                          <a:spcPts val="0"/>
                        </a:spcAft>
                      </a:pPr>
                      <a:r>
                        <a:rPr lang="en-GB" sz="1350" dirty="0"/>
                        <a:t>13/24</a:t>
                      </a:r>
                    </a:p>
                  </a:txBody>
                  <a:tcPr>
                    <a:solidFill>
                      <a:schemeClr val="accent5">
                        <a:lumMod val="20000"/>
                        <a:lumOff val="80000"/>
                      </a:schemeClr>
                    </a:solidFill>
                  </a:tcPr>
                </a:tc>
                <a:tc>
                  <a:txBody>
                    <a:bodyPr/>
                    <a:lstStyle/>
                    <a:p>
                      <a:pPr algn="ctr">
                        <a:spcBef>
                          <a:spcPts val="0"/>
                        </a:spcBef>
                        <a:spcAft>
                          <a:spcPts val="0"/>
                        </a:spcAft>
                      </a:pPr>
                      <a:r>
                        <a:rPr lang="en-GB" sz="1350" dirty="0"/>
                        <a:t>0.62 (0.53, 0.74)</a:t>
                      </a:r>
                    </a:p>
                  </a:txBody>
                  <a:tcPr>
                    <a:solidFill>
                      <a:schemeClr val="accent5">
                        <a:lumMod val="20000"/>
                        <a:lumOff val="80000"/>
                      </a:schemeClr>
                    </a:solidFill>
                  </a:tcPr>
                </a:tc>
                <a:tc>
                  <a:txBody>
                    <a:bodyPr/>
                    <a:lstStyle/>
                    <a:p>
                      <a:pPr algn="ctr">
                        <a:spcBef>
                          <a:spcPts val="0"/>
                        </a:spcBef>
                        <a:spcAft>
                          <a:spcPts val="0"/>
                        </a:spcAft>
                      </a:pPr>
                      <a:r>
                        <a:rPr lang="en-GB" sz="1350" dirty="0"/>
                        <a:t>&lt;0.001</a:t>
                      </a:r>
                    </a:p>
                  </a:txBody>
                  <a:tcPr>
                    <a:solidFill>
                      <a:schemeClr val="accent5">
                        <a:lumMod val="20000"/>
                        <a:lumOff val="80000"/>
                      </a:schemeClr>
                    </a:solidFill>
                  </a:tcPr>
                </a:tc>
                <a:extLst>
                  <a:ext uri="{0D108BD9-81ED-4DB2-BD59-A6C34878D82A}">
                    <a16:rowId xmlns:a16="http://schemas.microsoft.com/office/drawing/2014/main" val="2193572563"/>
                  </a:ext>
                </a:extLst>
              </a:tr>
              <a:tr h="420815">
                <a:tc>
                  <a:txBody>
                    <a:bodyPr/>
                    <a:lstStyle/>
                    <a:p>
                      <a:pPr marL="0" lvl="0" indent="-277200" algn="l">
                        <a:spcBef>
                          <a:spcPts val="0"/>
                        </a:spcBef>
                        <a:spcAft>
                          <a:spcPts val="0"/>
                        </a:spcAft>
                      </a:pPr>
                      <a:r>
                        <a:rPr lang="en-GB" sz="1350" dirty="0"/>
                        <a:t>Breast</a:t>
                      </a:r>
                    </a:p>
                  </a:txBody>
                  <a:tcPr>
                    <a:solidFill>
                      <a:schemeClr val="bg1"/>
                    </a:solidFill>
                  </a:tcPr>
                </a:tc>
                <a:tc>
                  <a:txBody>
                    <a:bodyPr/>
                    <a:lstStyle/>
                    <a:p>
                      <a:pPr algn="ctr">
                        <a:spcBef>
                          <a:spcPts val="0"/>
                        </a:spcBef>
                        <a:spcAft>
                          <a:spcPts val="0"/>
                        </a:spcAft>
                      </a:pPr>
                      <a:r>
                        <a:rPr lang="en-GB" sz="1350" dirty="0"/>
                        <a:t>8/12</a:t>
                      </a:r>
                    </a:p>
                  </a:txBody>
                  <a:tcPr>
                    <a:solidFill>
                      <a:schemeClr val="bg1"/>
                    </a:solidFill>
                  </a:tcPr>
                </a:tc>
                <a:tc>
                  <a:txBody>
                    <a:bodyPr/>
                    <a:lstStyle/>
                    <a:p>
                      <a:pPr algn="ctr">
                        <a:spcBef>
                          <a:spcPts val="0"/>
                        </a:spcBef>
                        <a:spcAft>
                          <a:spcPts val="0"/>
                        </a:spcAft>
                      </a:pPr>
                      <a:r>
                        <a:rPr lang="en-GB" sz="1350" dirty="0"/>
                        <a:t>0.52 (0.43, 0.62)</a:t>
                      </a:r>
                    </a:p>
                  </a:txBody>
                  <a:tcP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50" dirty="0"/>
                        <a:t>&lt;0.001</a:t>
                      </a:r>
                    </a:p>
                  </a:txBody>
                  <a:tcPr>
                    <a:solidFill>
                      <a:schemeClr val="bg1"/>
                    </a:solidFill>
                  </a:tcPr>
                </a:tc>
                <a:extLst>
                  <a:ext uri="{0D108BD9-81ED-4DB2-BD59-A6C34878D82A}">
                    <a16:rowId xmlns:a16="http://schemas.microsoft.com/office/drawing/2014/main" val="4268578657"/>
                  </a:ext>
                </a:extLst>
              </a:tr>
              <a:tr h="420815">
                <a:tc>
                  <a:txBody>
                    <a:bodyPr/>
                    <a:lstStyle/>
                    <a:p>
                      <a:pPr marL="0" lvl="0" indent="-277200" algn="l">
                        <a:spcBef>
                          <a:spcPts val="0"/>
                        </a:spcBef>
                        <a:spcAft>
                          <a:spcPts val="0"/>
                        </a:spcAft>
                      </a:pPr>
                      <a:r>
                        <a:rPr lang="en-GB" sz="1350" dirty="0"/>
                        <a:t>Cervical</a:t>
                      </a:r>
                    </a:p>
                  </a:txBody>
                  <a:tcPr>
                    <a:solidFill>
                      <a:schemeClr val="accent5">
                        <a:lumMod val="20000"/>
                        <a:lumOff val="80000"/>
                      </a:schemeClr>
                    </a:solidFill>
                  </a:tcPr>
                </a:tc>
                <a:tc>
                  <a:txBody>
                    <a:bodyPr/>
                    <a:lstStyle/>
                    <a:p>
                      <a:pPr algn="ctr">
                        <a:spcBef>
                          <a:spcPts val="0"/>
                        </a:spcBef>
                        <a:spcAft>
                          <a:spcPts val="0"/>
                        </a:spcAft>
                      </a:pPr>
                      <a:r>
                        <a:rPr lang="en-GB" sz="1350" dirty="0"/>
                        <a:t>7/10</a:t>
                      </a:r>
                    </a:p>
                  </a:txBody>
                  <a:tcPr>
                    <a:solidFill>
                      <a:schemeClr val="accent5">
                        <a:lumMod val="20000"/>
                        <a:lumOff val="80000"/>
                      </a:schemeClr>
                    </a:solidFill>
                  </a:tcPr>
                </a:tc>
                <a:tc>
                  <a:txBody>
                    <a:bodyPr/>
                    <a:lstStyle/>
                    <a:p>
                      <a:pPr algn="ctr">
                        <a:spcBef>
                          <a:spcPts val="0"/>
                        </a:spcBef>
                        <a:spcAft>
                          <a:spcPts val="0"/>
                        </a:spcAft>
                      </a:pPr>
                      <a:r>
                        <a:rPr lang="en-GB" sz="1350" dirty="0"/>
                        <a:t>0.75 (0.60, 0.93)</a:t>
                      </a:r>
                    </a:p>
                  </a:txBody>
                  <a:tcPr>
                    <a:solidFill>
                      <a:schemeClr val="accent5">
                        <a:lumMod val="20000"/>
                        <a:lumOff val="80000"/>
                      </a:schemeClr>
                    </a:solidFill>
                  </a:tcPr>
                </a:tc>
                <a:tc>
                  <a:txBody>
                    <a:bodyPr/>
                    <a:lstStyle/>
                    <a:p>
                      <a:pPr algn="ctr">
                        <a:spcBef>
                          <a:spcPts val="0"/>
                        </a:spcBef>
                        <a:spcAft>
                          <a:spcPts val="0"/>
                        </a:spcAft>
                      </a:pPr>
                      <a:r>
                        <a:rPr lang="en-GB" sz="1350" dirty="0"/>
                        <a:t>0.010</a:t>
                      </a:r>
                    </a:p>
                  </a:txBody>
                  <a:tcPr>
                    <a:solidFill>
                      <a:schemeClr val="accent5">
                        <a:lumMod val="20000"/>
                        <a:lumOff val="80000"/>
                      </a:schemeClr>
                    </a:solidFill>
                  </a:tcPr>
                </a:tc>
                <a:extLst>
                  <a:ext uri="{0D108BD9-81ED-4DB2-BD59-A6C34878D82A}">
                    <a16:rowId xmlns:a16="http://schemas.microsoft.com/office/drawing/2014/main" val="4140700324"/>
                  </a:ext>
                </a:extLst>
              </a:tr>
              <a:tr h="420815">
                <a:tc gridSpan="4">
                  <a:txBody>
                    <a:bodyPr/>
                    <a:lstStyle/>
                    <a:p>
                      <a:pPr algn="l">
                        <a:spcBef>
                          <a:spcPts val="0"/>
                        </a:spcBef>
                        <a:spcAft>
                          <a:spcPts val="0"/>
                        </a:spcAft>
                      </a:pPr>
                      <a:r>
                        <a:rPr lang="en-GB" sz="1350" b="1" dirty="0"/>
                        <a:t>Schizophrenia, adjusted </a:t>
                      </a:r>
                      <a:r>
                        <a:rPr lang="en-GB" sz="1350" b="1" dirty="0" err="1"/>
                        <a:t>studies</a:t>
                      </a:r>
                      <a:r>
                        <a:rPr lang="en-GB" sz="1350" b="1" baseline="30000" dirty="0" err="1"/>
                        <a:t>a</a:t>
                      </a:r>
                      <a:endParaRPr lang="en-GB" sz="1350" b="1" dirty="0"/>
                    </a:p>
                  </a:txBody>
                  <a:tcPr>
                    <a:solidFill>
                      <a:schemeClr val="bg1"/>
                    </a:solidFill>
                  </a:tcPr>
                </a:tc>
                <a:tc hMerge="1">
                  <a:txBody>
                    <a:bodyPr/>
                    <a:lstStyle/>
                    <a:p>
                      <a:pPr>
                        <a:spcBef>
                          <a:spcPts val="200"/>
                        </a:spcBef>
                        <a:spcAft>
                          <a:spcPts val="200"/>
                        </a:spcAft>
                      </a:pPr>
                      <a:endParaRPr lang="en-GB" sz="1400" dirty="0"/>
                    </a:p>
                  </a:txBody>
                  <a:tcPr>
                    <a:solidFill>
                      <a:schemeClr val="bg1"/>
                    </a:solidFill>
                  </a:tcPr>
                </a:tc>
                <a:tc hMerge="1">
                  <a:txBody>
                    <a:bodyPr/>
                    <a:lstStyle/>
                    <a:p>
                      <a:pPr>
                        <a:spcBef>
                          <a:spcPts val="200"/>
                        </a:spcBef>
                        <a:spcAft>
                          <a:spcPts val="200"/>
                        </a:spcAft>
                      </a:pPr>
                      <a:endParaRPr lang="en-GB" sz="1400" dirty="0"/>
                    </a:p>
                  </a:txBody>
                  <a:tcPr>
                    <a:solidFill>
                      <a:schemeClr val="bg1"/>
                    </a:solidFill>
                  </a:tcPr>
                </a:tc>
                <a:tc hMerge="1">
                  <a:txBody>
                    <a:bodyPr/>
                    <a:lstStyle/>
                    <a:p>
                      <a:pPr>
                        <a:spcBef>
                          <a:spcPts val="200"/>
                        </a:spcBef>
                        <a:spcAft>
                          <a:spcPts val="200"/>
                        </a:spcAft>
                      </a:pPr>
                      <a:endParaRPr lang="en-GB" sz="1400" dirty="0"/>
                    </a:p>
                  </a:txBody>
                  <a:tcPr>
                    <a:solidFill>
                      <a:schemeClr val="bg1"/>
                    </a:solidFill>
                  </a:tcPr>
                </a:tc>
                <a:extLst>
                  <a:ext uri="{0D108BD9-81ED-4DB2-BD59-A6C34878D82A}">
                    <a16:rowId xmlns:a16="http://schemas.microsoft.com/office/drawing/2014/main" val="274801731"/>
                  </a:ext>
                </a:extLst>
              </a:tr>
              <a:tr h="420815">
                <a:tc>
                  <a:txBody>
                    <a:bodyPr/>
                    <a:lstStyle/>
                    <a:p>
                      <a:pPr marL="0" algn="l">
                        <a:spcBef>
                          <a:spcPts val="0"/>
                        </a:spcBef>
                        <a:spcAft>
                          <a:spcPts val="0"/>
                        </a:spcAft>
                      </a:pPr>
                      <a:r>
                        <a:rPr lang="en-GB" sz="1350" dirty="0"/>
                        <a:t>Any cancer</a:t>
                      </a:r>
                    </a:p>
                  </a:txBody>
                  <a:tcPr>
                    <a:solidFill>
                      <a:schemeClr val="accent5">
                        <a:lumMod val="20000"/>
                        <a:lumOff val="80000"/>
                      </a:schemeClr>
                    </a:solidFill>
                  </a:tcPr>
                </a:tc>
                <a:tc>
                  <a:txBody>
                    <a:bodyPr/>
                    <a:lstStyle/>
                    <a:p>
                      <a:pPr algn="ctr">
                        <a:spcBef>
                          <a:spcPts val="0"/>
                        </a:spcBef>
                        <a:spcAft>
                          <a:spcPts val="0"/>
                        </a:spcAft>
                      </a:pPr>
                      <a:r>
                        <a:rPr lang="en-GB" sz="1350" dirty="0"/>
                        <a:t>10/15</a:t>
                      </a:r>
                    </a:p>
                  </a:txBody>
                  <a:tcPr>
                    <a:solidFill>
                      <a:schemeClr val="accent5">
                        <a:lumMod val="20000"/>
                        <a:lumOff val="80000"/>
                      </a:schemeClr>
                    </a:solidFill>
                  </a:tcPr>
                </a:tc>
                <a:tc>
                  <a:txBody>
                    <a:bodyPr/>
                    <a:lstStyle/>
                    <a:p>
                      <a:pPr algn="ctr">
                        <a:spcBef>
                          <a:spcPts val="0"/>
                        </a:spcBef>
                        <a:spcAft>
                          <a:spcPts val="0"/>
                        </a:spcAft>
                      </a:pPr>
                      <a:r>
                        <a:rPr lang="en-GB" sz="1350" dirty="0"/>
                        <a:t>0.63 (0.52, 0.75)</a:t>
                      </a:r>
                    </a:p>
                  </a:txBody>
                  <a:tcP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50" dirty="0"/>
                        <a:t>&lt;0.001</a:t>
                      </a:r>
                    </a:p>
                  </a:txBody>
                  <a:tcPr>
                    <a:solidFill>
                      <a:schemeClr val="accent5">
                        <a:lumMod val="20000"/>
                        <a:lumOff val="80000"/>
                      </a:schemeClr>
                    </a:solidFill>
                  </a:tcPr>
                </a:tc>
                <a:extLst>
                  <a:ext uri="{0D108BD9-81ED-4DB2-BD59-A6C34878D82A}">
                    <a16:rowId xmlns:a16="http://schemas.microsoft.com/office/drawing/2014/main" val="3299682050"/>
                  </a:ext>
                </a:extLst>
              </a:tr>
              <a:tr h="420815">
                <a:tc>
                  <a:txBody>
                    <a:bodyPr/>
                    <a:lstStyle/>
                    <a:p>
                      <a:pPr marL="0" algn="l">
                        <a:spcBef>
                          <a:spcPts val="0"/>
                        </a:spcBef>
                        <a:spcAft>
                          <a:spcPts val="0"/>
                        </a:spcAft>
                      </a:pPr>
                      <a:r>
                        <a:rPr lang="en-GB" sz="1350" dirty="0"/>
                        <a:t>Breast</a:t>
                      </a:r>
                    </a:p>
                  </a:txBody>
                  <a:tcPr>
                    <a:solidFill>
                      <a:schemeClr val="bg1"/>
                    </a:solidFill>
                  </a:tcPr>
                </a:tc>
                <a:tc>
                  <a:txBody>
                    <a:bodyPr/>
                    <a:lstStyle/>
                    <a:p>
                      <a:pPr algn="ctr">
                        <a:spcBef>
                          <a:spcPts val="0"/>
                        </a:spcBef>
                        <a:spcAft>
                          <a:spcPts val="0"/>
                        </a:spcAft>
                      </a:pPr>
                      <a:r>
                        <a:rPr lang="en-GB" sz="1350" dirty="0"/>
                        <a:t>5/8</a:t>
                      </a:r>
                    </a:p>
                  </a:txBody>
                  <a:tcPr>
                    <a:solidFill>
                      <a:schemeClr val="bg1"/>
                    </a:solidFill>
                  </a:tcPr>
                </a:tc>
                <a:tc>
                  <a:txBody>
                    <a:bodyPr/>
                    <a:lstStyle/>
                    <a:p>
                      <a:pPr algn="ctr">
                        <a:spcBef>
                          <a:spcPts val="0"/>
                        </a:spcBef>
                        <a:spcAft>
                          <a:spcPts val="0"/>
                        </a:spcAft>
                      </a:pPr>
                      <a:r>
                        <a:rPr lang="en-GB" sz="1350" dirty="0"/>
                        <a:t>0.60 (0.56, 0.64)</a:t>
                      </a:r>
                    </a:p>
                  </a:txBody>
                  <a:tcP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50" dirty="0"/>
                        <a:t>&lt;0.001</a:t>
                      </a:r>
                    </a:p>
                  </a:txBody>
                  <a:tcPr>
                    <a:solidFill>
                      <a:schemeClr val="bg1"/>
                    </a:solidFill>
                  </a:tcPr>
                </a:tc>
                <a:extLst>
                  <a:ext uri="{0D108BD9-81ED-4DB2-BD59-A6C34878D82A}">
                    <a16:rowId xmlns:a16="http://schemas.microsoft.com/office/drawing/2014/main" val="1833601142"/>
                  </a:ext>
                </a:extLst>
              </a:tr>
              <a:tr h="420815">
                <a:tc>
                  <a:txBody>
                    <a:bodyPr/>
                    <a:lstStyle/>
                    <a:p>
                      <a:pPr marL="0" algn="l">
                        <a:spcBef>
                          <a:spcPts val="0"/>
                        </a:spcBef>
                        <a:spcAft>
                          <a:spcPts val="0"/>
                        </a:spcAft>
                      </a:pPr>
                      <a:r>
                        <a:rPr lang="en-GB" sz="1350" dirty="0"/>
                        <a:t>Cervical</a:t>
                      </a:r>
                    </a:p>
                  </a:txBody>
                  <a:tcPr>
                    <a:lnB w="1905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a:txBody>
                    <a:bodyPr/>
                    <a:lstStyle/>
                    <a:p>
                      <a:pPr algn="ctr">
                        <a:spcBef>
                          <a:spcPts val="0"/>
                        </a:spcBef>
                        <a:spcAft>
                          <a:spcPts val="0"/>
                        </a:spcAft>
                      </a:pPr>
                      <a:r>
                        <a:rPr lang="en-GB" sz="1350" dirty="0"/>
                        <a:t>5/6</a:t>
                      </a:r>
                    </a:p>
                  </a:txBody>
                  <a:tcPr>
                    <a:lnB w="1905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a:txBody>
                    <a:bodyPr/>
                    <a:lstStyle/>
                    <a:p>
                      <a:pPr algn="ctr">
                        <a:spcBef>
                          <a:spcPts val="0"/>
                        </a:spcBef>
                        <a:spcAft>
                          <a:spcPts val="0"/>
                        </a:spcAft>
                      </a:pPr>
                      <a:r>
                        <a:rPr lang="en-GB" sz="1350" dirty="0"/>
                        <a:t>0.69 (0.50, 0.96)</a:t>
                      </a:r>
                    </a:p>
                  </a:txBody>
                  <a:tcPr>
                    <a:lnB w="1905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a:txBody>
                    <a:bodyPr/>
                    <a:lstStyle/>
                    <a:p>
                      <a:pPr algn="ctr">
                        <a:spcBef>
                          <a:spcPts val="0"/>
                        </a:spcBef>
                        <a:spcAft>
                          <a:spcPts val="0"/>
                        </a:spcAft>
                      </a:pPr>
                      <a:r>
                        <a:rPr lang="en-GB" sz="1350" dirty="0"/>
                        <a:t>0.027</a:t>
                      </a:r>
                    </a:p>
                  </a:txBody>
                  <a:tcPr>
                    <a:lnB w="1905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230173322"/>
                  </a:ext>
                </a:extLst>
              </a:tr>
            </a:tbl>
          </a:graphicData>
        </a:graphic>
      </p:graphicFrame>
    </p:spTree>
    <p:custDataLst>
      <p:tags r:id="rId1"/>
    </p:custDataLst>
    <p:extLst>
      <p:ext uri="{BB962C8B-B14F-4D97-AF65-F5344CB8AC3E}">
        <p14:creationId xmlns:p14="http://schemas.microsoft.com/office/powerpoint/2010/main" val="18553759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B5369-A380-AC6C-9DDB-1FBB83C8B00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392CB41-4B47-2F6B-20A5-F34ED4D862A9}"/>
              </a:ext>
            </a:extLst>
          </p:cNvPr>
          <p:cNvSpPr>
            <a:spLocks noGrp="1"/>
          </p:cNvSpPr>
          <p:nvPr>
            <p:ph type="title"/>
          </p:nvPr>
        </p:nvSpPr>
        <p:spPr/>
        <p:txBody>
          <a:bodyPr/>
          <a:lstStyle/>
          <a:p>
            <a:r>
              <a:rPr lang="en-US"/>
              <a:t>Overcoming health inequities in schizophrenia</a:t>
            </a:r>
            <a:endParaRPr lang="en-GB"/>
          </a:p>
        </p:txBody>
      </p:sp>
      <p:sp>
        <p:nvSpPr>
          <p:cNvPr id="6" name="Text Placeholder 5">
            <a:extLst>
              <a:ext uri="{FF2B5EF4-FFF2-40B4-BE49-F238E27FC236}">
                <a16:creationId xmlns:a16="http://schemas.microsoft.com/office/drawing/2014/main" id="{82233FE4-60A8-472F-C999-83737CD4AF4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9986749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F9E0D-7E66-E57F-4CAC-5DE03C5D411F}"/>
            </a:ext>
          </a:extLst>
        </p:cNvPr>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D303DB02-51BA-FB9C-9705-7E0AB2364267}"/>
              </a:ext>
            </a:extLst>
          </p:cNvPr>
          <p:cNvCxnSpPr>
            <a:cxnSpLocks/>
          </p:cNvCxnSpPr>
          <p:nvPr/>
        </p:nvCxnSpPr>
        <p:spPr>
          <a:xfrm flipH="1" flipV="1">
            <a:off x="6386822" y="2551803"/>
            <a:ext cx="0" cy="511013"/>
          </a:xfrm>
          <a:prstGeom prst="line">
            <a:avLst/>
          </a:prstGeom>
          <a:ln w="12700">
            <a:solidFill>
              <a:schemeClr val="tx1">
                <a:lumMod val="50000"/>
                <a:lumOff val="50000"/>
              </a:schemeClr>
            </a:solidFill>
            <a:prstDash val="solid"/>
            <a:headEnd type="triangle"/>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8A191BC5-0265-6E92-4000-7359A4CE0D69}"/>
              </a:ext>
            </a:extLst>
          </p:cNvPr>
          <p:cNvSpPr>
            <a:spLocks noGrp="1"/>
          </p:cNvSpPr>
          <p:nvPr>
            <p:ph type="body" sz="quarter" idx="17"/>
          </p:nvPr>
        </p:nvSpPr>
        <p:spPr/>
        <p:txBody>
          <a:bodyPr wrap="square">
            <a:normAutofit/>
          </a:bodyPr>
          <a:lstStyle/>
          <a:p>
            <a:r>
              <a:rPr lang="en-GB"/>
              <a:t>Schizophrenia – Comorbidity</a:t>
            </a:r>
          </a:p>
        </p:txBody>
      </p:sp>
      <p:sp>
        <p:nvSpPr>
          <p:cNvPr id="23" name="Title 2">
            <a:extLst>
              <a:ext uri="{FF2B5EF4-FFF2-40B4-BE49-F238E27FC236}">
                <a16:creationId xmlns:a16="http://schemas.microsoft.com/office/drawing/2014/main" id="{0011604E-B168-6404-D12F-B55475D1F357}"/>
              </a:ext>
            </a:extLst>
          </p:cNvPr>
          <p:cNvSpPr>
            <a:spLocks noGrp="1"/>
          </p:cNvSpPr>
          <p:nvPr>
            <p:ph type="title"/>
          </p:nvPr>
        </p:nvSpPr>
        <p:spPr/>
        <p:txBody>
          <a:bodyPr/>
          <a:lstStyle/>
          <a:p>
            <a:r>
              <a:rPr lang="en-US" dirty="0"/>
              <a:t>Lifestyle factors in the management of mental illness</a:t>
            </a:r>
          </a:p>
        </p:txBody>
      </p:sp>
      <p:sp>
        <p:nvSpPr>
          <p:cNvPr id="21" name="Content Placeholder 20">
            <a:extLst>
              <a:ext uri="{FF2B5EF4-FFF2-40B4-BE49-F238E27FC236}">
                <a16:creationId xmlns:a16="http://schemas.microsoft.com/office/drawing/2014/main" id="{42D33CE6-4F9C-6315-F16A-5ECF9DFB78B3}"/>
              </a:ext>
            </a:extLst>
          </p:cNvPr>
          <p:cNvSpPr>
            <a:spLocks noGrp="1"/>
          </p:cNvSpPr>
          <p:nvPr>
            <p:ph idx="20"/>
          </p:nvPr>
        </p:nvSpPr>
        <p:spPr>
          <a:xfrm>
            <a:off x="539751" y="1416785"/>
            <a:ext cx="5169286" cy="4415215"/>
          </a:xfrm>
        </p:spPr>
        <p:txBody>
          <a:bodyPr/>
          <a:lstStyle/>
          <a:p>
            <a:r>
              <a:rPr lang="en-US" dirty="0"/>
              <a:t>Health </a:t>
            </a:r>
            <a:r>
              <a:rPr lang="en-US" dirty="0" err="1"/>
              <a:t>behaviours</a:t>
            </a:r>
            <a:r>
              <a:rPr lang="en-US" dirty="0"/>
              <a:t> may play an important role in </a:t>
            </a:r>
            <a:r>
              <a:rPr lang="en-US" b="1" dirty="0"/>
              <a:t>prevention and treatment </a:t>
            </a:r>
            <a:r>
              <a:rPr lang="en-US" dirty="0"/>
              <a:t>of mental illness</a:t>
            </a:r>
          </a:p>
          <a:p>
            <a:r>
              <a:rPr lang="en-US" b="1" dirty="0"/>
              <a:t>Physical activity shows convergent benefits </a:t>
            </a:r>
            <a:r>
              <a:rPr lang="en-US" dirty="0"/>
              <a:t>for both prevention and treatment across multiple </a:t>
            </a:r>
            <a:br>
              <a:rPr lang="en-US" dirty="0"/>
            </a:br>
            <a:r>
              <a:rPr lang="en-US" dirty="0"/>
              <a:t>mental disorders</a:t>
            </a:r>
          </a:p>
          <a:p>
            <a:r>
              <a:rPr lang="en-US" b="1" dirty="0"/>
              <a:t>Tobacco smoking appears to play a causal role in the onset </a:t>
            </a:r>
            <a:r>
              <a:rPr lang="en-US" dirty="0"/>
              <a:t>of both common and severe mental illnesses </a:t>
            </a:r>
          </a:p>
          <a:p>
            <a:r>
              <a:rPr lang="en-US" b="1" dirty="0"/>
              <a:t>Clearer causal links between diet and mental illness risk are needed </a:t>
            </a:r>
            <a:r>
              <a:rPr lang="en-US" dirty="0"/>
              <a:t>to guide dietary interventions in care</a:t>
            </a:r>
          </a:p>
          <a:p>
            <a:r>
              <a:rPr lang="en-US" b="1" dirty="0"/>
              <a:t>Poor sleep is a risk factor for mental illness</a:t>
            </a:r>
            <a:r>
              <a:rPr lang="en-US" dirty="0"/>
              <a:t>, though further research is required to clarify its bidirectional nature and the value of non‑pharmacological </a:t>
            </a:r>
            <a:br>
              <a:rPr lang="en-US" dirty="0"/>
            </a:br>
            <a:r>
              <a:rPr lang="en-US" dirty="0"/>
              <a:t>sleep interventions</a:t>
            </a:r>
            <a:endParaRPr lang="en-GB" dirty="0"/>
          </a:p>
        </p:txBody>
      </p:sp>
      <p:sp>
        <p:nvSpPr>
          <p:cNvPr id="4" name="Text Placeholder 3">
            <a:extLst>
              <a:ext uri="{FF2B5EF4-FFF2-40B4-BE49-F238E27FC236}">
                <a16:creationId xmlns:a16="http://schemas.microsoft.com/office/drawing/2014/main" id="{2287842A-0B7A-7884-92BB-C1C44F1EA8D0}"/>
              </a:ext>
            </a:extLst>
          </p:cNvPr>
          <p:cNvSpPr>
            <a:spLocks noGrp="1"/>
          </p:cNvSpPr>
          <p:nvPr>
            <p:ph type="body" sz="quarter" idx="18"/>
          </p:nvPr>
        </p:nvSpPr>
        <p:spPr>
          <a:xfrm>
            <a:off x="539748" y="6102000"/>
            <a:ext cx="10951200" cy="619200"/>
          </a:xfrm>
        </p:spPr>
        <p:txBody>
          <a:bodyPr anchor="b">
            <a:noAutofit/>
          </a:bodyPr>
          <a:lstStyle/>
          <a:p>
            <a:r>
              <a:rPr lang="en-US" baseline="30000" dirty="0" err="1"/>
              <a:t>a</a:t>
            </a:r>
            <a:r>
              <a:rPr lang="en-US" dirty="0" err="1"/>
              <a:t>The</a:t>
            </a:r>
            <a:r>
              <a:rPr lang="en-US" dirty="0"/>
              <a:t> orange arrow indicates evidence for protective benefit from either P-MAs or MRs, the brown arrow indicates evidence for protective effects from both P-MAs and MRs, the green line indicates evidence for efficacy in treatment of mental illness from MAs of RCTs, the blue arrow indicates convergent evidence from MRs or P-MAs with MAs of RCTs, and the black arrow indicates convergent evidence from all three (P-MAs + MRs + MAs of RCTs)</a:t>
            </a:r>
            <a:endParaRPr lang="en-US" strike="sngStrike" dirty="0"/>
          </a:p>
          <a:p>
            <a:r>
              <a:rPr lang="en-US" dirty="0"/>
              <a:t>ADHD=attention-deficit/hyperactivity disorder; MA=meta-analysis; MR=Mendelian randomization study; P-MA=prospective meta-analysis; RCT=randomized controlled trial </a:t>
            </a:r>
          </a:p>
          <a:p>
            <a:r>
              <a:rPr lang="en-US" dirty="0"/>
              <a:t>Firth et al. World Psychiatry 2020;19:360–380</a:t>
            </a:r>
          </a:p>
        </p:txBody>
      </p:sp>
      <p:sp>
        <p:nvSpPr>
          <p:cNvPr id="5" name="Slide Number Placeholder 4">
            <a:extLst>
              <a:ext uri="{FF2B5EF4-FFF2-40B4-BE49-F238E27FC236}">
                <a16:creationId xmlns:a16="http://schemas.microsoft.com/office/drawing/2014/main" id="{67D94C1D-2BF8-72B1-1AD7-C1BAC9C67FD2}"/>
              </a:ext>
            </a:extLst>
          </p:cNvPr>
          <p:cNvSpPr>
            <a:spLocks noGrp="1"/>
          </p:cNvSpPr>
          <p:nvPr>
            <p:ph type="sldNum" sz="quarter" idx="4"/>
          </p:nvPr>
        </p:nvSpPr>
        <p:spPr/>
        <p:txBody>
          <a:bodyPr anchor="t">
            <a:normAutofit/>
          </a:bodyPr>
          <a:lstStyle/>
          <a:p>
            <a:fld id="{6DBC486D-4FAB-B746-8B02-8D7C842291C6}" type="slidenum">
              <a:rPr lang="en-US" smtClean="0"/>
              <a:pPr/>
              <a:t>25</a:t>
            </a:fld>
            <a:endParaRPr lang="en-US"/>
          </a:p>
        </p:txBody>
      </p:sp>
      <p:sp>
        <p:nvSpPr>
          <p:cNvPr id="22" name="TextBox 21">
            <a:extLst>
              <a:ext uri="{FF2B5EF4-FFF2-40B4-BE49-F238E27FC236}">
                <a16:creationId xmlns:a16="http://schemas.microsoft.com/office/drawing/2014/main" id="{CD41F010-37FB-7DE9-1F52-D9BA6343BE81}"/>
              </a:ext>
            </a:extLst>
          </p:cNvPr>
          <p:cNvSpPr txBox="1"/>
          <p:nvPr/>
        </p:nvSpPr>
        <p:spPr>
          <a:xfrm>
            <a:off x="6230938" y="1263600"/>
            <a:ext cx="5419725" cy="584775"/>
          </a:xfrm>
          <a:prstGeom prst="rect">
            <a:avLst/>
          </a:prstGeom>
          <a:noFill/>
        </p:spPr>
        <p:txBody>
          <a:bodyPr wrap="square" rtlCol="0">
            <a:spAutoFit/>
          </a:bodyPr>
          <a:lstStyle/>
          <a:p>
            <a:pPr algn="ctr"/>
            <a:r>
              <a:rPr lang="en-US" sz="1600" b="1" dirty="0"/>
              <a:t>Lifestyle factors in the prevention and </a:t>
            </a:r>
            <a:br>
              <a:rPr lang="en-US" sz="1600" b="1" dirty="0"/>
            </a:br>
            <a:r>
              <a:rPr lang="en-US" sz="1600" b="1" dirty="0"/>
              <a:t>treatment of mental </a:t>
            </a:r>
            <a:r>
              <a:rPr lang="en-US" sz="1600" b="1" dirty="0" err="1"/>
              <a:t>illness</a:t>
            </a:r>
            <a:r>
              <a:rPr lang="en-US" sz="1600" b="1" baseline="30000" dirty="0" err="1"/>
              <a:t>a</a:t>
            </a:r>
            <a:endParaRPr lang="en-GB" sz="1600" b="1" dirty="0"/>
          </a:p>
        </p:txBody>
      </p:sp>
      <p:cxnSp>
        <p:nvCxnSpPr>
          <p:cNvPr id="10" name="Straight Connector 9">
            <a:extLst>
              <a:ext uri="{FF2B5EF4-FFF2-40B4-BE49-F238E27FC236}">
                <a16:creationId xmlns:a16="http://schemas.microsoft.com/office/drawing/2014/main" id="{EE7E3468-5644-01F0-1FCF-7836DB9C71CA}"/>
              </a:ext>
            </a:extLst>
          </p:cNvPr>
          <p:cNvCxnSpPr>
            <a:cxnSpLocks/>
          </p:cNvCxnSpPr>
          <p:nvPr/>
        </p:nvCxnSpPr>
        <p:spPr>
          <a:xfrm>
            <a:off x="11223308" y="4199345"/>
            <a:ext cx="0" cy="626853"/>
          </a:xfrm>
          <a:prstGeom prst="line">
            <a:avLst/>
          </a:prstGeom>
          <a:ln w="12700">
            <a:solidFill>
              <a:schemeClr val="accent5">
                <a:lumMod val="75000"/>
              </a:schemeClr>
            </a:solidFill>
            <a:prstDash val="solid"/>
            <a:headEnd type="triangle"/>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CCF16352-30F1-6312-CD96-6C6E1908D3B0}"/>
              </a:ext>
            </a:extLst>
          </p:cNvPr>
          <p:cNvGrpSpPr/>
          <p:nvPr/>
        </p:nvGrpSpPr>
        <p:grpSpPr>
          <a:xfrm>
            <a:off x="6045978" y="1978632"/>
            <a:ext cx="2700000" cy="590515"/>
            <a:chOff x="6045978" y="1199163"/>
            <a:chExt cx="2700000" cy="590515"/>
          </a:xfrm>
        </p:grpSpPr>
        <p:sp>
          <p:nvSpPr>
            <p:cNvPr id="47" name="Rounded Rectangle 57">
              <a:extLst>
                <a:ext uri="{FF2B5EF4-FFF2-40B4-BE49-F238E27FC236}">
                  <a16:creationId xmlns:a16="http://schemas.microsoft.com/office/drawing/2014/main" id="{374DACFC-C1E8-FE13-9DD7-51E9F7FC0BC7}"/>
                </a:ext>
              </a:extLst>
            </p:cNvPr>
            <p:cNvSpPr/>
            <p:nvPr/>
          </p:nvSpPr>
          <p:spPr>
            <a:xfrm>
              <a:off x="6045978" y="1199163"/>
              <a:ext cx="2700000" cy="590515"/>
            </a:xfrm>
            <a:prstGeom prst="roundRect">
              <a:avLst>
                <a:gd name="adj" fmla="val 5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chemeClr val="accent5">
                      <a:lumMod val="50000"/>
                    </a:schemeClr>
                  </a:solidFill>
                  <a:effectLst/>
                  <a:uLnTx/>
                  <a:uFillTx/>
                  <a:latin typeface="Arial"/>
                  <a:ea typeface="+mn-ea"/>
                  <a:cs typeface="+mn-cs"/>
                </a:rPr>
                <a:t>Sleep</a:t>
              </a:r>
              <a:endParaRPr kumimoji="0" lang="en-US" sz="1200" b="1" i="0" u="none" strike="noStrike" kern="1200" cap="none" spc="0" normalizeH="0" baseline="0" noProof="0" dirty="0">
                <a:ln>
                  <a:noFill/>
                </a:ln>
                <a:solidFill>
                  <a:schemeClr val="accent5">
                    <a:lumMod val="50000"/>
                  </a:schemeClr>
                </a:solidFill>
                <a:effectLst/>
                <a:uLnTx/>
                <a:uFillTx/>
                <a:latin typeface="Arial"/>
                <a:ea typeface="+mn-ea"/>
                <a:cs typeface="+mn-cs"/>
              </a:endParaRPr>
            </a:p>
          </p:txBody>
        </p:sp>
        <p:sp>
          <p:nvSpPr>
            <p:cNvPr id="50" name="Oval 49">
              <a:extLst>
                <a:ext uri="{FF2B5EF4-FFF2-40B4-BE49-F238E27FC236}">
                  <a16:creationId xmlns:a16="http://schemas.microsoft.com/office/drawing/2014/main" id="{0014D5B7-41E7-0407-AE17-BA7293DBA761}"/>
                </a:ext>
              </a:extLst>
            </p:cNvPr>
            <p:cNvSpPr/>
            <p:nvPr/>
          </p:nvSpPr>
          <p:spPr>
            <a:xfrm>
              <a:off x="6141949" y="1271665"/>
              <a:ext cx="445510" cy="4455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4" name="Graphic 53" descr="Sleep outline">
              <a:extLst>
                <a:ext uri="{FF2B5EF4-FFF2-40B4-BE49-F238E27FC236}">
                  <a16:creationId xmlns:a16="http://schemas.microsoft.com/office/drawing/2014/main" id="{A61CA960-FC3B-C191-FDF3-031EFC67086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79239" y="1310325"/>
              <a:ext cx="368190" cy="368190"/>
            </a:xfrm>
            <a:prstGeom prst="rect">
              <a:avLst/>
            </a:prstGeom>
          </p:spPr>
        </p:pic>
      </p:grpSp>
      <p:grpSp>
        <p:nvGrpSpPr>
          <p:cNvPr id="57" name="Group 56">
            <a:extLst>
              <a:ext uri="{FF2B5EF4-FFF2-40B4-BE49-F238E27FC236}">
                <a16:creationId xmlns:a16="http://schemas.microsoft.com/office/drawing/2014/main" id="{E72103AB-5F84-2175-96C0-E72BE3B95F34}"/>
              </a:ext>
            </a:extLst>
          </p:cNvPr>
          <p:cNvGrpSpPr/>
          <p:nvPr/>
        </p:nvGrpSpPr>
        <p:grpSpPr>
          <a:xfrm>
            <a:off x="8912890" y="1978632"/>
            <a:ext cx="2700000" cy="590515"/>
            <a:chOff x="11716508" y="1199163"/>
            <a:chExt cx="2700000" cy="590515"/>
          </a:xfrm>
        </p:grpSpPr>
        <p:sp>
          <p:nvSpPr>
            <p:cNvPr id="60" name="Rounded Rectangle 57">
              <a:extLst>
                <a:ext uri="{FF2B5EF4-FFF2-40B4-BE49-F238E27FC236}">
                  <a16:creationId xmlns:a16="http://schemas.microsoft.com/office/drawing/2014/main" id="{1725530D-5F0E-0B4B-B091-3E906F19AA23}"/>
                </a:ext>
              </a:extLst>
            </p:cNvPr>
            <p:cNvSpPr/>
            <p:nvPr/>
          </p:nvSpPr>
          <p:spPr>
            <a:xfrm>
              <a:off x="11716508" y="1199163"/>
              <a:ext cx="2700000" cy="590515"/>
            </a:xfrm>
            <a:prstGeom prst="roundRect">
              <a:avLst>
                <a:gd name="adj" fmla="val 5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chemeClr val="accent5">
                      <a:lumMod val="50000"/>
                    </a:schemeClr>
                  </a:solidFill>
                  <a:effectLst/>
                  <a:uLnTx/>
                  <a:uFillTx/>
                  <a:latin typeface="Arial"/>
                  <a:ea typeface="+mn-ea"/>
                  <a:cs typeface="+mn-cs"/>
                </a:rPr>
                <a:t>Diet</a:t>
              </a:r>
              <a:endParaRPr kumimoji="0" lang="en-US" sz="1200" b="1" i="0" u="none" strike="noStrike" kern="1200" cap="none" spc="0" normalizeH="0" baseline="0" noProof="0" dirty="0">
                <a:ln>
                  <a:noFill/>
                </a:ln>
                <a:solidFill>
                  <a:schemeClr val="accent5">
                    <a:lumMod val="50000"/>
                  </a:schemeClr>
                </a:solidFill>
                <a:effectLst/>
                <a:uLnTx/>
                <a:uFillTx/>
                <a:latin typeface="Arial"/>
                <a:ea typeface="+mn-ea"/>
                <a:cs typeface="+mn-cs"/>
              </a:endParaRPr>
            </a:p>
          </p:txBody>
        </p:sp>
        <p:sp>
          <p:nvSpPr>
            <p:cNvPr id="61" name="Oval 60">
              <a:extLst>
                <a:ext uri="{FF2B5EF4-FFF2-40B4-BE49-F238E27FC236}">
                  <a16:creationId xmlns:a16="http://schemas.microsoft.com/office/drawing/2014/main" id="{A88EDC9C-2DCC-1B9F-0EB4-26101F459F23}"/>
                </a:ext>
              </a:extLst>
            </p:cNvPr>
            <p:cNvSpPr/>
            <p:nvPr/>
          </p:nvSpPr>
          <p:spPr>
            <a:xfrm>
              <a:off x="11812479" y="1271665"/>
              <a:ext cx="445510" cy="4455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3" name="Graphic 62" descr="Fruit bowl outline">
              <a:extLst>
                <a:ext uri="{FF2B5EF4-FFF2-40B4-BE49-F238E27FC236}">
                  <a16:creationId xmlns:a16="http://schemas.microsoft.com/office/drawing/2014/main" id="{B9E5170E-D2E2-B2AD-0D4B-9E9666BE5054}"/>
                </a:ext>
              </a:extLst>
            </p:cNvPr>
            <p:cNvPicPr>
              <a:picLocks noChangeAspect="1"/>
            </p:cNvPicPr>
            <p:nvPr/>
          </p:nvPicPr>
          <p:blipFill>
            <a:blip>
              <a:extLst>
                <a:ext uri="{96DAC541-7B7A-43D3-8B79-37D633B846F1}">
                  <asvg:svgBlip xmlns:asvg="http://schemas.microsoft.com/office/drawing/2016/SVG/main" r:embed="rId4"/>
                </a:ext>
              </a:extLst>
            </a:blip>
            <a:srcRect l="69" r="69"/>
            <a:stretch/>
          </p:blipFill>
          <p:spPr>
            <a:xfrm>
              <a:off x="11849769" y="1310325"/>
              <a:ext cx="367679" cy="368190"/>
            </a:xfrm>
            <a:prstGeom prst="rect">
              <a:avLst/>
            </a:prstGeom>
          </p:spPr>
        </p:pic>
      </p:grpSp>
      <p:grpSp>
        <p:nvGrpSpPr>
          <p:cNvPr id="66" name="Group 65">
            <a:extLst>
              <a:ext uri="{FF2B5EF4-FFF2-40B4-BE49-F238E27FC236}">
                <a16:creationId xmlns:a16="http://schemas.microsoft.com/office/drawing/2014/main" id="{7F1789E3-27F6-B5AE-C5CA-B788712E5463}"/>
              </a:ext>
            </a:extLst>
          </p:cNvPr>
          <p:cNvGrpSpPr/>
          <p:nvPr/>
        </p:nvGrpSpPr>
        <p:grpSpPr>
          <a:xfrm>
            <a:off x="6045978" y="4693016"/>
            <a:ext cx="2700000" cy="590515"/>
            <a:chOff x="6045978" y="1199163"/>
            <a:chExt cx="2700000" cy="590515"/>
          </a:xfrm>
        </p:grpSpPr>
        <p:sp>
          <p:nvSpPr>
            <p:cNvPr id="67" name="Rounded Rectangle 57">
              <a:extLst>
                <a:ext uri="{FF2B5EF4-FFF2-40B4-BE49-F238E27FC236}">
                  <a16:creationId xmlns:a16="http://schemas.microsoft.com/office/drawing/2014/main" id="{53002B91-A9B7-F169-F6D2-735CB110BF60}"/>
                </a:ext>
              </a:extLst>
            </p:cNvPr>
            <p:cNvSpPr/>
            <p:nvPr/>
          </p:nvSpPr>
          <p:spPr>
            <a:xfrm>
              <a:off x="6045978" y="1199163"/>
              <a:ext cx="2700000" cy="590515"/>
            </a:xfrm>
            <a:prstGeom prst="roundRect">
              <a:avLst>
                <a:gd name="adj" fmla="val 5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chemeClr val="accent5">
                      <a:lumMod val="50000"/>
                    </a:schemeClr>
                  </a:solidFill>
                  <a:effectLst/>
                  <a:uLnTx/>
                  <a:uFillTx/>
                  <a:latin typeface="Arial"/>
                  <a:ea typeface="+mn-ea"/>
                  <a:cs typeface="+mn-cs"/>
                </a:rPr>
                <a:t>Smoking cessation</a:t>
              </a:r>
            </a:p>
          </p:txBody>
        </p:sp>
        <p:sp>
          <p:nvSpPr>
            <p:cNvPr id="68" name="Oval 67">
              <a:extLst>
                <a:ext uri="{FF2B5EF4-FFF2-40B4-BE49-F238E27FC236}">
                  <a16:creationId xmlns:a16="http://schemas.microsoft.com/office/drawing/2014/main" id="{10C8ED77-BD27-CD5B-42D7-DBAAFF78271D}"/>
                </a:ext>
              </a:extLst>
            </p:cNvPr>
            <p:cNvSpPr/>
            <p:nvPr/>
          </p:nvSpPr>
          <p:spPr>
            <a:xfrm>
              <a:off x="6141949" y="1271665"/>
              <a:ext cx="445510" cy="4455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9" name="Graphic 68" descr="No smoking outline">
              <a:extLst>
                <a:ext uri="{FF2B5EF4-FFF2-40B4-BE49-F238E27FC236}">
                  <a16:creationId xmlns:a16="http://schemas.microsoft.com/office/drawing/2014/main" id="{CA006317-2B8E-6AB4-9DEB-68B2A3A62005}"/>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160830" y="1291916"/>
              <a:ext cx="405009" cy="405009"/>
            </a:xfrm>
            <a:prstGeom prst="rect">
              <a:avLst/>
            </a:prstGeom>
          </p:spPr>
        </p:pic>
      </p:grpSp>
      <p:grpSp>
        <p:nvGrpSpPr>
          <p:cNvPr id="70" name="Group 69">
            <a:extLst>
              <a:ext uri="{FF2B5EF4-FFF2-40B4-BE49-F238E27FC236}">
                <a16:creationId xmlns:a16="http://schemas.microsoft.com/office/drawing/2014/main" id="{DED9FE69-5F32-EBC7-7FF2-BB5C3A9125A9}"/>
              </a:ext>
            </a:extLst>
          </p:cNvPr>
          <p:cNvGrpSpPr/>
          <p:nvPr/>
        </p:nvGrpSpPr>
        <p:grpSpPr>
          <a:xfrm>
            <a:off x="8912890" y="4693016"/>
            <a:ext cx="2700000" cy="590515"/>
            <a:chOff x="11716508" y="1199163"/>
            <a:chExt cx="2700000" cy="590515"/>
          </a:xfrm>
        </p:grpSpPr>
        <p:sp>
          <p:nvSpPr>
            <p:cNvPr id="71" name="Rounded Rectangle 57">
              <a:extLst>
                <a:ext uri="{FF2B5EF4-FFF2-40B4-BE49-F238E27FC236}">
                  <a16:creationId xmlns:a16="http://schemas.microsoft.com/office/drawing/2014/main" id="{969FA3A0-A886-8CDC-98CB-9FDAD7CD70EB}"/>
                </a:ext>
              </a:extLst>
            </p:cNvPr>
            <p:cNvSpPr/>
            <p:nvPr/>
          </p:nvSpPr>
          <p:spPr>
            <a:xfrm>
              <a:off x="11716508" y="1199163"/>
              <a:ext cx="2700000" cy="590515"/>
            </a:xfrm>
            <a:prstGeom prst="roundRect">
              <a:avLst>
                <a:gd name="adj" fmla="val 5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chemeClr val="accent5">
                      <a:lumMod val="50000"/>
                    </a:schemeClr>
                  </a:solidFill>
                  <a:effectLst/>
                  <a:uLnTx/>
                  <a:uFillTx/>
                  <a:latin typeface="Arial"/>
                  <a:ea typeface="+mn-ea"/>
                  <a:cs typeface="+mn-cs"/>
                </a:rPr>
                <a:t>Exercise</a:t>
              </a:r>
            </a:p>
          </p:txBody>
        </p:sp>
        <p:sp>
          <p:nvSpPr>
            <p:cNvPr id="72" name="Oval 71">
              <a:extLst>
                <a:ext uri="{FF2B5EF4-FFF2-40B4-BE49-F238E27FC236}">
                  <a16:creationId xmlns:a16="http://schemas.microsoft.com/office/drawing/2014/main" id="{553CDDB9-ADF1-684B-9A5A-CB93EEB125B8}"/>
                </a:ext>
              </a:extLst>
            </p:cNvPr>
            <p:cNvSpPr/>
            <p:nvPr/>
          </p:nvSpPr>
          <p:spPr>
            <a:xfrm>
              <a:off x="11812479" y="1271665"/>
              <a:ext cx="445510" cy="4455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4" name="Graphic 73" descr="Dance steps outline">
              <a:extLst>
                <a:ext uri="{FF2B5EF4-FFF2-40B4-BE49-F238E27FC236}">
                  <a16:creationId xmlns:a16="http://schemas.microsoft.com/office/drawing/2014/main" id="{1AEA364C-536C-AB29-55C3-CFD634BC8685}"/>
                </a:ext>
              </a:extLst>
            </p:cNvPr>
            <p:cNvPicPr>
              <a:picLocks noChangeAspect="1"/>
            </p:cNvPicPr>
            <p:nvPr/>
          </p:nvPicPr>
          <p:blipFill>
            <a:blip>
              <a:extLst>
                <a:ext uri="{96DAC541-7B7A-43D3-8B79-37D633B846F1}">
                  <asvg:svgBlip xmlns:asvg="http://schemas.microsoft.com/office/drawing/2016/SVG/main" r:embed="rId6"/>
                </a:ext>
              </a:extLst>
            </a:blip>
            <a:srcRect l="69" r="69"/>
            <a:stretch/>
          </p:blipFill>
          <p:spPr>
            <a:xfrm>
              <a:off x="11849769" y="1310325"/>
              <a:ext cx="367679" cy="368190"/>
            </a:xfrm>
            <a:prstGeom prst="rect">
              <a:avLst/>
            </a:prstGeom>
          </p:spPr>
        </p:pic>
      </p:grpSp>
      <p:grpSp>
        <p:nvGrpSpPr>
          <p:cNvPr id="75" name="Group 74">
            <a:extLst>
              <a:ext uri="{FF2B5EF4-FFF2-40B4-BE49-F238E27FC236}">
                <a16:creationId xmlns:a16="http://schemas.microsoft.com/office/drawing/2014/main" id="{28612D4E-6B27-6364-D92E-F09428731F12}"/>
              </a:ext>
            </a:extLst>
          </p:cNvPr>
          <p:cNvGrpSpPr/>
          <p:nvPr/>
        </p:nvGrpSpPr>
        <p:grpSpPr>
          <a:xfrm>
            <a:off x="8379434" y="3062816"/>
            <a:ext cx="900000" cy="1136530"/>
            <a:chOff x="8379433" y="3232087"/>
            <a:chExt cx="900000" cy="1136530"/>
          </a:xfrm>
        </p:grpSpPr>
        <p:sp>
          <p:nvSpPr>
            <p:cNvPr id="76" name="Rounded Rectangle 140">
              <a:extLst>
                <a:ext uri="{FF2B5EF4-FFF2-40B4-BE49-F238E27FC236}">
                  <a16:creationId xmlns:a16="http://schemas.microsoft.com/office/drawing/2014/main" id="{425A27D3-9D3B-3DF7-BE36-737DC5F8F3A3}"/>
                </a:ext>
              </a:extLst>
            </p:cNvPr>
            <p:cNvSpPr/>
            <p:nvPr/>
          </p:nvSpPr>
          <p:spPr>
            <a:xfrm>
              <a:off x="8379433" y="3232087"/>
              <a:ext cx="900000" cy="113653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3F1A01"/>
                  </a:solidFill>
                  <a:effectLst/>
                  <a:uLnTx/>
                  <a:uFillTx/>
                  <a:latin typeface="Arial"/>
                  <a:ea typeface="+mn-ea"/>
                  <a:cs typeface="+mn-cs"/>
                </a:rPr>
                <a:t>Depression</a:t>
              </a:r>
            </a:p>
          </p:txBody>
        </p:sp>
        <p:sp>
          <p:nvSpPr>
            <p:cNvPr id="77" name="Oval 76">
              <a:extLst>
                <a:ext uri="{FF2B5EF4-FFF2-40B4-BE49-F238E27FC236}">
                  <a16:creationId xmlns:a16="http://schemas.microsoft.com/office/drawing/2014/main" id="{803E8939-9994-2CFC-A1E2-5F2AEDA1597F}"/>
                </a:ext>
              </a:extLst>
            </p:cNvPr>
            <p:cNvSpPr/>
            <p:nvPr/>
          </p:nvSpPr>
          <p:spPr>
            <a:xfrm>
              <a:off x="8536090" y="3316133"/>
              <a:ext cx="586686" cy="58668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8" name="Graphic 77" descr="Rain outline">
              <a:extLst>
                <a:ext uri="{FF2B5EF4-FFF2-40B4-BE49-F238E27FC236}">
                  <a16:creationId xmlns:a16="http://schemas.microsoft.com/office/drawing/2014/main" id="{E549A2D1-E7FD-4050-54D4-B1B66F95398A}"/>
                </a:ext>
              </a:extLst>
            </p:cNvPr>
            <p:cNvPicPr>
              <a:picLocks noChangeAspect="1"/>
            </p:cNvPicPr>
            <p:nvPr/>
          </p:nvPicPr>
          <p:blipFill>
            <a:blip>
              <a:extLst>
                <a:ext uri="{96DAC541-7B7A-43D3-8B79-37D633B846F1}">
                  <asvg:svgBlip xmlns:asvg="http://schemas.microsoft.com/office/drawing/2016/SVG/main" r:embed="rId7"/>
                </a:ext>
              </a:extLst>
            </a:blip>
            <a:srcRect l="104" r="104"/>
            <a:stretch/>
          </p:blipFill>
          <p:spPr>
            <a:xfrm>
              <a:off x="8607143" y="3386721"/>
              <a:ext cx="444580" cy="445510"/>
            </a:xfrm>
            <a:prstGeom prst="rect">
              <a:avLst/>
            </a:prstGeom>
          </p:spPr>
        </p:pic>
      </p:grpSp>
      <p:grpSp>
        <p:nvGrpSpPr>
          <p:cNvPr id="79" name="Group 78">
            <a:extLst>
              <a:ext uri="{FF2B5EF4-FFF2-40B4-BE49-F238E27FC236}">
                <a16:creationId xmlns:a16="http://schemas.microsoft.com/office/drawing/2014/main" id="{38FD54A6-E9D1-6D95-836B-12B5DEE3C491}"/>
              </a:ext>
            </a:extLst>
          </p:cNvPr>
          <p:cNvGrpSpPr/>
          <p:nvPr/>
        </p:nvGrpSpPr>
        <p:grpSpPr>
          <a:xfrm>
            <a:off x="9546162" y="3062816"/>
            <a:ext cx="900000" cy="1136530"/>
            <a:chOff x="9492815" y="3232087"/>
            <a:chExt cx="900000" cy="1136530"/>
          </a:xfrm>
        </p:grpSpPr>
        <p:sp>
          <p:nvSpPr>
            <p:cNvPr id="80" name="Rounded Rectangle 140">
              <a:extLst>
                <a:ext uri="{FF2B5EF4-FFF2-40B4-BE49-F238E27FC236}">
                  <a16:creationId xmlns:a16="http://schemas.microsoft.com/office/drawing/2014/main" id="{90100505-95CB-33A5-92AE-ADE9449CF3EC}"/>
                </a:ext>
              </a:extLst>
            </p:cNvPr>
            <p:cNvSpPr/>
            <p:nvPr/>
          </p:nvSpPr>
          <p:spPr>
            <a:xfrm>
              <a:off x="9492815" y="3232087"/>
              <a:ext cx="900000" cy="113653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3F1A01"/>
                  </a:solidFill>
                  <a:effectLst/>
                  <a:uLnTx/>
                  <a:uFillTx/>
                  <a:latin typeface="Arial"/>
                  <a:ea typeface="+mn-ea"/>
                  <a:cs typeface="+mn-cs"/>
                </a:rPr>
                <a:t>Bipolar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3F1A01"/>
                  </a:solidFill>
                  <a:effectLst/>
                  <a:uLnTx/>
                  <a:uFillTx/>
                  <a:latin typeface="Arial"/>
                  <a:ea typeface="+mn-ea"/>
                  <a:cs typeface="+mn-cs"/>
                </a:rPr>
                <a:t>disorder</a:t>
              </a:r>
            </a:p>
          </p:txBody>
        </p:sp>
        <p:sp>
          <p:nvSpPr>
            <p:cNvPr id="81" name="Oval 80">
              <a:extLst>
                <a:ext uri="{FF2B5EF4-FFF2-40B4-BE49-F238E27FC236}">
                  <a16:creationId xmlns:a16="http://schemas.microsoft.com/office/drawing/2014/main" id="{A61BB295-E36C-1C10-F30E-CF15C061BE81}"/>
                </a:ext>
              </a:extLst>
            </p:cNvPr>
            <p:cNvSpPr/>
            <p:nvPr/>
          </p:nvSpPr>
          <p:spPr>
            <a:xfrm>
              <a:off x="9649472" y="3316133"/>
              <a:ext cx="586686" cy="58668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2" name="Graphic 81" descr="Brain outline">
              <a:extLst>
                <a:ext uri="{FF2B5EF4-FFF2-40B4-BE49-F238E27FC236}">
                  <a16:creationId xmlns:a16="http://schemas.microsoft.com/office/drawing/2014/main" id="{9B4B2F85-FCEA-9F6D-E883-E186D7735246}"/>
                </a:ext>
              </a:extLst>
            </p:cNvPr>
            <p:cNvPicPr>
              <a:picLocks noChangeAspect="1"/>
            </p:cNvPicPr>
            <p:nvPr/>
          </p:nvPicPr>
          <p:blipFill>
            <a:blip>
              <a:extLst>
                <a:ext uri="{96DAC541-7B7A-43D3-8B79-37D633B846F1}">
                  <asvg:svgBlip xmlns:asvg="http://schemas.microsoft.com/office/drawing/2016/SVG/main" r:embed="rId8"/>
                </a:ext>
              </a:extLst>
            </a:blip>
            <a:srcRect l="122" r="122"/>
            <a:stretch/>
          </p:blipFill>
          <p:spPr>
            <a:xfrm>
              <a:off x="9720525" y="3386721"/>
              <a:ext cx="444425" cy="445510"/>
            </a:xfrm>
            <a:prstGeom prst="rect">
              <a:avLst/>
            </a:prstGeom>
          </p:spPr>
        </p:pic>
      </p:grpSp>
      <p:grpSp>
        <p:nvGrpSpPr>
          <p:cNvPr id="83" name="Group 82">
            <a:extLst>
              <a:ext uri="{FF2B5EF4-FFF2-40B4-BE49-F238E27FC236}">
                <a16:creationId xmlns:a16="http://schemas.microsoft.com/office/drawing/2014/main" id="{995E8FC6-9AB4-F3E1-23CE-271D11FEB5F6}"/>
              </a:ext>
            </a:extLst>
          </p:cNvPr>
          <p:cNvGrpSpPr/>
          <p:nvPr/>
        </p:nvGrpSpPr>
        <p:grpSpPr>
          <a:xfrm>
            <a:off x="7212706" y="3062816"/>
            <a:ext cx="900000" cy="1136530"/>
            <a:chOff x="7266051" y="3232087"/>
            <a:chExt cx="900000" cy="1136530"/>
          </a:xfrm>
        </p:grpSpPr>
        <p:sp>
          <p:nvSpPr>
            <p:cNvPr id="84" name="Rounded Rectangle 140">
              <a:extLst>
                <a:ext uri="{FF2B5EF4-FFF2-40B4-BE49-F238E27FC236}">
                  <a16:creationId xmlns:a16="http://schemas.microsoft.com/office/drawing/2014/main" id="{59E5F732-9C9B-8A52-5EE5-34FEA74F4F1B}"/>
                </a:ext>
              </a:extLst>
            </p:cNvPr>
            <p:cNvSpPr/>
            <p:nvPr/>
          </p:nvSpPr>
          <p:spPr>
            <a:xfrm>
              <a:off x="7266051" y="3232087"/>
              <a:ext cx="900000" cy="113653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3F1A01"/>
                  </a:solidFill>
                  <a:effectLst/>
                  <a:uLnTx/>
                  <a:uFillTx/>
                  <a:latin typeface="Arial"/>
                  <a:ea typeface="+mn-ea"/>
                  <a:cs typeface="+mn-cs"/>
                </a:rPr>
                <a:t>Psychotic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3F1A01"/>
                  </a:solidFill>
                  <a:effectLst/>
                  <a:uLnTx/>
                  <a:uFillTx/>
                  <a:latin typeface="Arial"/>
                  <a:ea typeface="+mn-ea"/>
                  <a:cs typeface="+mn-cs"/>
                </a:rPr>
                <a:t>disorders</a:t>
              </a:r>
            </a:p>
          </p:txBody>
        </p:sp>
        <p:sp>
          <p:nvSpPr>
            <p:cNvPr id="86" name="Oval 85">
              <a:extLst>
                <a:ext uri="{FF2B5EF4-FFF2-40B4-BE49-F238E27FC236}">
                  <a16:creationId xmlns:a16="http://schemas.microsoft.com/office/drawing/2014/main" id="{DB8B7F45-7F8A-DB2C-5D76-91FDD27AE2E2}"/>
                </a:ext>
              </a:extLst>
            </p:cNvPr>
            <p:cNvSpPr/>
            <p:nvPr/>
          </p:nvSpPr>
          <p:spPr>
            <a:xfrm>
              <a:off x="7419444" y="3316133"/>
              <a:ext cx="586686" cy="58668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7" name="Graphic 86" descr="Head with gears outline">
              <a:extLst>
                <a:ext uri="{FF2B5EF4-FFF2-40B4-BE49-F238E27FC236}">
                  <a16:creationId xmlns:a16="http://schemas.microsoft.com/office/drawing/2014/main" id="{64174553-289B-E22E-2CC8-12CA2930C15C}"/>
                </a:ext>
              </a:extLst>
            </p:cNvPr>
            <p:cNvPicPr>
              <a:picLocks noChangeAspect="1"/>
            </p:cNvPicPr>
            <p:nvPr/>
          </p:nvPicPr>
          <p:blipFill>
            <a:blip>
              <a:extLst>
                <a:ext uri="{96DAC541-7B7A-43D3-8B79-37D633B846F1}">
                  <asvg:svgBlip xmlns:asvg="http://schemas.microsoft.com/office/drawing/2016/SVG/main" r:embed="rId9"/>
                </a:ext>
              </a:extLst>
            </a:blip>
            <a:srcRect l="122" r="122"/>
            <a:stretch/>
          </p:blipFill>
          <p:spPr>
            <a:xfrm>
              <a:off x="7490497" y="3386721"/>
              <a:ext cx="444425" cy="445510"/>
            </a:xfrm>
            <a:prstGeom prst="rect">
              <a:avLst/>
            </a:prstGeom>
          </p:spPr>
        </p:pic>
      </p:grpSp>
      <p:grpSp>
        <p:nvGrpSpPr>
          <p:cNvPr id="89" name="Group 88">
            <a:extLst>
              <a:ext uri="{FF2B5EF4-FFF2-40B4-BE49-F238E27FC236}">
                <a16:creationId xmlns:a16="http://schemas.microsoft.com/office/drawing/2014/main" id="{BE84A942-C43A-4CF6-7F80-430A9EA378E7}"/>
              </a:ext>
            </a:extLst>
          </p:cNvPr>
          <p:cNvGrpSpPr/>
          <p:nvPr/>
        </p:nvGrpSpPr>
        <p:grpSpPr>
          <a:xfrm>
            <a:off x="6045978" y="3062816"/>
            <a:ext cx="900000" cy="1136530"/>
            <a:chOff x="6152669" y="3232087"/>
            <a:chExt cx="900000" cy="1136530"/>
          </a:xfrm>
        </p:grpSpPr>
        <p:sp>
          <p:nvSpPr>
            <p:cNvPr id="90" name="Rounded Rectangle 140">
              <a:extLst>
                <a:ext uri="{FF2B5EF4-FFF2-40B4-BE49-F238E27FC236}">
                  <a16:creationId xmlns:a16="http://schemas.microsoft.com/office/drawing/2014/main" id="{72FBBF78-6D11-0469-1091-077B3342E27B}"/>
                </a:ext>
              </a:extLst>
            </p:cNvPr>
            <p:cNvSpPr/>
            <p:nvPr/>
          </p:nvSpPr>
          <p:spPr>
            <a:xfrm>
              <a:off x="6152669" y="3232087"/>
              <a:ext cx="900000" cy="113653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3F1A01"/>
                  </a:solidFill>
                  <a:effectLst/>
                  <a:uLnTx/>
                  <a:uFillTx/>
                  <a:latin typeface="Arial"/>
                  <a:ea typeface="+mn-ea"/>
                  <a:cs typeface="+mn-cs"/>
                </a:rPr>
                <a:t>ADHD</a:t>
              </a:r>
            </a:p>
          </p:txBody>
        </p:sp>
        <p:sp>
          <p:nvSpPr>
            <p:cNvPr id="92" name="Oval 91">
              <a:extLst>
                <a:ext uri="{FF2B5EF4-FFF2-40B4-BE49-F238E27FC236}">
                  <a16:creationId xmlns:a16="http://schemas.microsoft.com/office/drawing/2014/main" id="{92EE8A5B-525B-6C6D-EC53-D3DF1C12A2ED}"/>
                </a:ext>
              </a:extLst>
            </p:cNvPr>
            <p:cNvSpPr/>
            <p:nvPr/>
          </p:nvSpPr>
          <p:spPr>
            <a:xfrm>
              <a:off x="6309326" y="3316133"/>
              <a:ext cx="586686" cy="58668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7" name="Graphic 149" descr="Dancing outline">
              <a:extLst>
                <a:ext uri="{FF2B5EF4-FFF2-40B4-BE49-F238E27FC236}">
                  <a16:creationId xmlns:a16="http://schemas.microsoft.com/office/drawing/2014/main" id="{B3E99577-B821-B87C-732C-2D6DE1B349CE}"/>
                </a:ext>
              </a:extLst>
            </p:cNvPr>
            <p:cNvGrpSpPr/>
            <p:nvPr/>
          </p:nvGrpSpPr>
          <p:grpSpPr>
            <a:xfrm>
              <a:off x="6451610" y="3409952"/>
              <a:ext cx="302119" cy="399074"/>
              <a:chOff x="6426098" y="3409952"/>
              <a:chExt cx="302119" cy="399074"/>
            </a:xfrm>
            <a:solidFill>
              <a:schemeClr val="bg1"/>
            </a:solidFill>
          </p:grpSpPr>
          <p:sp>
            <p:nvSpPr>
              <p:cNvPr id="98" name="Freeform: Shape 97">
                <a:extLst>
                  <a:ext uri="{FF2B5EF4-FFF2-40B4-BE49-F238E27FC236}">
                    <a16:creationId xmlns:a16="http://schemas.microsoft.com/office/drawing/2014/main" id="{A92B1AAD-CAA2-C91F-D84B-4F2E6917F00B}"/>
                  </a:ext>
                </a:extLst>
              </p:cNvPr>
              <p:cNvSpPr/>
              <p:nvPr/>
            </p:nvSpPr>
            <p:spPr>
              <a:xfrm>
                <a:off x="6426098" y="3493492"/>
                <a:ext cx="302119" cy="315534"/>
              </a:xfrm>
              <a:custGeom>
                <a:avLst/>
                <a:gdLst>
                  <a:gd name="csX0" fmla="*/ 193112 w 302119"/>
                  <a:gd name="csY0" fmla="*/ 205907 h 315534"/>
                  <a:gd name="csX1" fmla="*/ 185743 w 302119"/>
                  <a:gd name="csY1" fmla="*/ 115561 h 315534"/>
                  <a:gd name="csX2" fmla="*/ 182434 w 302119"/>
                  <a:gd name="csY2" fmla="*/ 54169 h 315534"/>
                  <a:gd name="csX3" fmla="*/ 182479 w 302119"/>
                  <a:gd name="csY3" fmla="*/ 54121 h 315534"/>
                  <a:gd name="csX4" fmla="*/ 182504 w 302119"/>
                  <a:gd name="csY4" fmla="*/ 54127 h 315534"/>
                  <a:gd name="csX5" fmla="*/ 220154 w 302119"/>
                  <a:gd name="csY5" fmla="*/ 74685 h 315534"/>
                  <a:gd name="csX6" fmla="*/ 243219 w 302119"/>
                  <a:gd name="csY6" fmla="*/ 73892 h 315534"/>
                  <a:gd name="csX7" fmla="*/ 291589 w 302119"/>
                  <a:gd name="csY7" fmla="*/ 42943 h 315534"/>
                  <a:gd name="csX8" fmla="*/ 298611 w 302119"/>
                  <a:gd name="csY8" fmla="*/ 11664 h 315534"/>
                  <a:gd name="csX9" fmla="*/ 298611 w 302119"/>
                  <a:gd name="csY9" fmla="*/ 11664 h 315534"/>
                  <a:gd name="csX10" fmla="*/ 267325 w 302119"/>
                  <a:gd name="csY10" fmla="*/ 4716 h 315534"/>
                  <a:gd name="csX11" fmla="*/ 267281 w 302119"/>
                  <a:gd name="csY11" fmla="*/ 4745 h 315534"/>
                  <a:gd name="csX12" fmla="*/ 230155 w 302119"/>
                  <a:gd name="csY12" fmla="*/ 28468 h 315534"/>
                  <a:gd name="csX13" fmla="*/ 182606 w 302119"/>
                  <a:gd name="csY13" fmla="*/ 2749 h 315534"/>
                  <a:gd name="csX14" fmla="*/ 165105 w 302119"/>
                  <a:gd name="csY14" fmla="*/ 991 h 315534"/>
                  <a:gd name="csX15" fmla="*/ 106539 w 302119"/>
                  <a:gd name="csY15" fmla="*/ 18992 h 315534"/>
                  <a:gd name="csX16" fmla="*/ 93656 w 302119"/>
                  <a:gd name="csY16" fmla="*/ 29160 h 315534"/>
                  <a:gd name="csX17" fmla="*/ 68397 w 302119"/>
                  <a:gd name="csY17" fmla="*/ 72490 h 315534"/>
                  <a:gd name="csX18" fmla="*/ 27470 w 302119"/>
                  <a:gd name="csY18" fmla="*/ 61817 h 315534"/>
                  <a:gd name="csX19" fmla="*/ 507 w 302119"/>
                  <a:gd name="csY19" fmla="*/ 79137 h 315534"/>
                  <a:gd name="csX20" fmla="*/ 503 w 302119"/>
                  <a:gd name="csY20" fmla="*/ 79154 h 315534"/>
                  <a:gd name="csX21" fmla="*/ 16281 w 302119"/>
                  <a:gd name="csY21" fmla="*/ 105746 h 315534"/>
                  <a:gd name="csX22" fmla="*/ 73608 w 302119"/>
                  <a:gd name="csY22" fmla="*/ 120656 h 315534"/>
                  <a:gd name="csX23" fmla="*/ 79326 w 302119"/>
                  <a:gd name="csY23" fmla="*/ 121399 h 315534"/>
                  <a:gd name="csX24" fmla="*/ 98868 w 302119"/>
                  <a:gd name="csY24" fmla="*/ 110071 h 315534"/>
                  <a:gd name="csX25" fmla="*/ 111677 w 302119"/>
                  <a:gd name="csY25" fmla="*/ 87967 h 315534"/>
                  <a:gd name="csX26" fmla="*/ 111741 w 302119"/>
                  <a:gd name="csY26" fmla="*/ 87957 h 315534"/>
                  <a:gd name="csX27" fmla="*/ 111760 w 302119"/>
                  <a:gd name="csY27" fmla="*/ 87990 h 315534"/>
                  <a:gd name="csX28" fmla="*/ 113681 w 302119"/>
                  <a:gd name="csY28" fmla="*/ 122824 h 315534"/>
                  <a:gd name="csX29" fmla="*/ 78031 w 302119"/>
                  <a:gd name="csY29" fmla="*/ 210733 h 315534"/>
                  <a:gd name="csX30" fmla="*/ 78031 w 302119"/>
                  <a:gd name="csY30" fmla="*/ 227226 h 315534"/>
                  <a:gd name="csX31" fmla="*/ 105801 w 302119"/>
                  <a:gd name="csY31" fmla="*/ 300800 h 315534"/>
                  <a:gd name="csX32" fmla="*/ 126708 w 302119"/>
                  <a:gd name="csY32" fmla="*/ 315535 h 315534"/>
                  <a:gd name="csX33" fmla="*/ 126801 w 302119"/>
                  <a:gd name="csY33" fmla="*/ 315535 h 315534"/>
                  <a:gd name="csX34" fmla="*/ 134722 w 302119"/>
                  <a:gd name="csY34" fmla="*/ 314064 h 315534"/>
                  <a:gd name="csX35" fmla="*/ 147921 w 302119"/>
                  <a:gd name="csY35" fmla="*/ 284878 h 315534"/>
                  <a:gd name="csX36" fmla="*/ 123288 w 302119"/>
                  <a:gd name="csY36" fmla="*/ 219569 h 315534"/>
                  <a:gd name="csX37" fmla="*/ 144426 w 302119"/>
                  <a:gd name="csY37" fmla="*/ 167593 h 315534"/>
                  <a:gd name="csX38" fmla="*/ 144494 w 302119"/>
                  <a:gd name="csY38" fmla="*/ 167568 h 315534"/>
                  <a:gd name="csX39" fmla="*/ 144519 w 302119"/>
                  <a:gd name="csY39" fmla="*/ 167593 h 315534"/>
                  <a:gd name="csX40" fmla="*/ 148459 w 302119"/>
                  <a:gd name="csY40" fmla="*/ 215856 h 315534"/>
                  <a:gd name="csX41" fmla="*/ 152599 w 302119"/>
                  <a:gd name="csY41" fmla="*/ 227175 h 315534"/>
                  <a:gd name="csX42" fmla="*/ 197651 w 302119"/>
                  <a:gd name="csY42" fmla="*/ 290289 h 315534"/>
                  <a:gd name="csX43" fmla="*/ 229337 w 302119"/>
                  <a:gd name="csY43" fmla="*/ 295262 h 315534"/>
                  <a:gd name="csX44" fmla="*/ 234536 w 302119"/>
                  <a:gd name="csY44" fmla="*/ 263893 h 315534"/>
                  <a:gd name="csX45" fmla="*/ 223908 w 302119"/>
                  <a:gd name="csY45" fmla="*/ 287992 h 315534"/>
                  <a:gd name="csX46" fmla="*/ 205220 w 302119"/>
                  <a:gd name="csY46" fmla="*/ 284897 h 315534"/>
                  <a:gd name="csX47" fmla="*/ 160154 w 302119"/>
                  <a:gd name="csY47" fmla="*/ 221792 h 315534"/>
                  <a:gd name="csX48" fmla="*/ 157713 w 302119"/>
                  <a:gd name="csY48" fmla="*/ 215095 h 315534"/>
                  <a:gd name="csX49" fmla="*/ 152172 w 302119"/>
                  <a:gd name="csY49" fmla="*/ 147248 h 315534"/>
                  <a:gd name="csX50" fmla="*/ 147194 w 302119"/>
                  <a:gd name="csY50" fmla="*/ 142971 h 315534"/>
                  <a:gd name="csX51" fmla="*/ 143243 w 302119"/>
                  <a:gd name="csY51" fmla="*/ 145856 h 315534"/>
                  <a:gd name="csX52" fmla="*/ 114006 w 302119"/>
                  <a:gd name="csY52" fmla="*/ 217736 h 315534"/>
                  <a:gd name="csX53" fmla="*/ 113964 w 302119"/>
                  <a:gd name="csY53" fmla="*/ 221124 h 315534"/>
                  <a:gd name="csX54" fmla="*/ 139233 w 302119"/>
                  <a:gd name="csY54" fmla="*/ 288154 h 315534"/>
                  <a:gd name="csX55" fmla="*/ 131404 w 302119"/>
                  <a:gd name="csY55" fmla="*/ 305399 h 315534"/>
                  <a:gd name="csX56" fmla="*/ 126805 w 302119"/>
                  <a:gd name="csY56" fmla="*/ 306258 h 315534"/>
                  <a:gd name="csX57" fmla="*/ 114489 w 302119"/>
                  <a:gd name="csY57" fmla="*/ 297543 h 315534"/>
                  <a:gd name="csX58" fmla="*/ 86668 w 302119"/>
                  <a:gd name="csY58" fmla="*/ 223894 h 315534"/>
                  <a:gd name="csX59" fmla="*/ 86668 w 302119"/>
                  <a:gd name="csY59" fmla="*/ 214176 h 315534"/>
                  <a:gd name="csX60" fmla="*/ 122694 w 302119"/>
                  <a:gd name="csY60" fmla="*/ 125353 h 315534"/>
                  <a:gd name="csX61" fmla="*/ 123023 w 302119"/>
                  <a:gd name="csY61" fmla="*/ 123348 h 315534"/>
                  <a:gd name="csX62" fmla="*/ 121167 w 302119"/>
                  <a:gd name="csY62" fmla="*/ 89397 h 315534"/>
                  <a:gd name="csX63" fmla="*/ 121167 w 302119"/>
                  <a:gd name="csY63" fmla="*/ 89397 h 315534"/>
                  <a:gd name="csX64" fmla="*/ 120271 w 302119"/>
                  <a:gd name="csY64" fmla="*/ 64532 h 315534"/>
                  <a:gd name="csX65" fmla="*/ 115463 w 302119"/>
                  <a:gd name="csY65" fmla="*/ 60058 h 315534"/>
                  <a:gd name="csX66" fmla="*/ 110990 w 302119"/>
                  <a:gd name="csY66" fmla="*/ 64866 h 315534"/>
                  <a:gd name="csX67" fmla="*/ 111185 w 302119"/>
                  <a:gd name="csY67" fmla="*/ 70346 h 315534"/>
                  <a:gd name="csX68" fmla="*/ 90858 w 302119"/>
                  <a:gd name="csY68" fmla="*/ 105435 h 315534"/>
                  <a:gd name="csX69" fmla="*/ 79321 w 302119"/>
                  <a:gd name="csY69" fmla="*/ 112127 h 315534"/>
                  <a:gd name="csX70" fmla="*/ 79321 w 302119"/>
                  <a:gd name="csY70" fmla="*/ 112127 h 315534"/>
                  <a:gd name="csX71" fmla="*/ 76017 w 302119"/>
                  <a:gd name="csY71" fmla="*/ 111691 h 315534"/>
                  <a:gd name="csX72" fmla="*/ 18787 w 302119"/>
                  <a:gd name="csY72" fmla="*/ 96808 h 315534"/>
                  <a:gd name="csX73" fmla="*/ 9552 w 302119"/>
                  <a:gd name="csY73" fmla="*/ 81131 h 315534"/>
                  <a:gd name="csX74" fmla="*/ 25298 w 302119"/>
                  <a:gd name="csY74" fmla="*/ 70866 h 315534"/>
                  <a:gd name="csX75" fmla="*/ 69446 w 302119"/>
                  <a:gd name="csY75" fmla="*/ 82357 h 315534"/>
                  <a:gd name="csX76" fmla="*/ 74629 w 302119"/>
                  <a:gd name="csY76" fmla="*/ 80203 h 315534"/>
                  <a:gd name="csX77" fmla="*/ 101666 w 302119"/>
                  <a:gd name="csY77" fmla="*/ 33842 h 315534"/>
                  <a:gd name="csX78" fmla="*/ 109282 w 302119"/>
                  <a:gd name="csY78" fmla="*/ 27865 h 315534"/>
                  <a:gd name="csX79" fmla="*/ 167853 w 302119"/>
                  <a:gd name="csY79" fmla="*/ 9836 h 315534"/>
                  <a:gd name="csX80" fmla="*/ 178197 w 302119"/>
                  <a:gd name="csY80" fmla="*/ 10885 h 315534"/>
                  <a:gd name="csX81" fmla="*/ 228164 w 302119"/>
                  <a:gd name="csY81" fmla="*/ 37922 h 315534"/>
                  <a:gd name="csX82" fmla="*/ 232865 w 302119"/>
                  <a:gd name="csY82" fmla="*/ 37750 h 315534"/>
                  <a:gd name="csX83" fmla="*/ 272311 w 302119"/>
                  <a:gd name="csY83" fmla="*/ 12541 h 315534"/>
                  <a:gd name="csX84" fmla="*/ 290749 w 302119"/>
                  <a:gd name="csY84" fmla="*/ 16676 h 315534"/>
                  <a:gd name="csX85" fmla="*/ 286614 w 302119"/>
                  <a:gd name="csY85" fmla="*/ 35114 h 315534"/>
                  <a:gd name="csX86" fmla="*/ 238220 w 302119"/>
                  <a:gd name="csY86" fmla="*/ 66072 h 315534"/>
                  <a:gd name="csX87" fmla="*/ 224605 w 302119"/>
                  <a:gd name="csY87" fmla="*/ 66536 h 315534"/>
                  <a:gd name="csX88" fmla="*/ 181868 w 302119"/>
                  <a:gd name="csY88" fmla="*/ 43198 h 315534"/>
                  <a:gd name="csX89" fmla="*/ 181678 w 302119"/>
                  <a:gd name="csY89" fmla="*/ 39411 h 315534"/>
                  <a:gd name="csX90" fmla="*/ 176805 w 302119"/>
                  <a:gd name="csY90" fmla="*/ 35003 h 315534"/>
                  <a:gd name="csX91" fmla="*/ 172396 w 302119"/>
                  <a:gd name="csY91" fmla="*/ 39875 h 315534"/>
                  <a:gd name="csX92" fmla="*/ 172707 w 302119"/>
                  <a:gd name="csY92" fmla="*/ 45941 h 315534"/>
                  <a:gd name="csX93" fmla="*/ 172707 w 302119"/>
                  <a:gd name="csY93" fmla="*/ 46238 h 315534"/>
                  <a:gd name="csX94" fmla="*/ 173519 w 302119"/>
                  <a:gd name="csY94" fmla="*/ 61195 h 315534"/>
                  <a:gd name="csX95" fmla="*/ 173561 w 302119"/>
                  <a:gd name="csY95" fmla="*/ 61979 h 315534"/>
                  <a:gd name="csX96" fmla="*/ 173561 w 302119"/>
                  <a:gd name="csY96" fmla="*/ 61979 h 315534"/>
                  <a:gd name="csX97" fmla="*/ 176499 w 302119"/>
                  <a:gd name="csY97" fmla="*/ 116155 h 315534"/>
                  <a:gd name="csX98" fmla="*/ 183975 w 302119"/>
                  <a:gd name="csY98" fmla="*/ 207902 h 315534"/>
                  <a:gd name="csX99" fmla="*/ 184829 w 302119"/>
                  <a:gd name="csY99" fmla="*/ 210223 h 315534"/>
                  <a:gd name="csX100" fmla="*/ 226999 w 302119"/>
                  <a:gd name="csY100" fmla="*/ 269267 h 315534"/>
                  <a:gd name="csX101" fmla="*/ 223914 w 302119"/>
                  <a:gd name="csY101" fmla="*/ 287988 h 315534"/>
                  <a:gd name="csX102" fmla="*/ 223908 w 302119"/>
                  <a:gd name="csY102" fmla="*/ 287992 h 3155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Lst>
                <a:rect l="l" t="t" r="r" b="b"/>
                <a:pathLst>
                  <a:path w="302119" h="315534">
                    <a:moveTo>
                      <a:pt x="193112" y="205907"/>
                    </a:moveTo>
                    <a:lnTo>
                      <a:pt x="185743" y="115561"/>
                    </a:lnTo>
                    <a:lnTo>
                      <a:pt x="182434" y="54169"/>
                    </a:lnTo>
                    <a:cubicBezTo>
                      <a:pt x="182433" y="54143"/>
                      <a:pt x="182453" y="54122"/>
                      <a:pt x="182479" y="54121"/>
                    </a:cubicBezTo>
                    <a:cubicBezTo>
                      <a:pt x="182487" y="54121"/>
                      <a:pt x="182496" y="54123"/>
                      <a:pt x="182504" y="54127"/>
                    </a:cubicBezTo>
                    <a:lnTo>
                      <a:pt x="220154" y="74685"/>
                    </a:lnTo>
                    <a:cubicBezTo>
                      <a:pt x="227411" y="78650"/>
                      <a:pt x="236251" y="78346"/>
                      <a:pt x="243219" y="73892"/>
                    </a:cubicBezTo>
                    <a:lnTo>
                      <a:pt x="291589" y="42943"/>
                    </a:lnTo>
                    <a:cubicBezTo>
                      <a:pt x="302151" y="36234"/>
                      <a:pt x="305291" y="22244"/>
                      <a:pt x="298611" y="11664"/>
                    </a:cubicBezTo>
                    <a:lnTo>
                      <a:pt x="298611" y="11664"/>
                    </a:lnTo>
                    <a:cubicBezTo>
                      <a:pt x="291890" y="1107"/>
                      <a:pt x="277883" y="-2004"/>
                      <a:pt x="267325" y="4716"/>
                    </a:cubicBezTo>
                    <a:cubicBezTo>
                      <a:pt x="267311" y="4726"/>
                      <a:pt x="267296" y="4735"/>
                      <a:pt x="267281" y="4745"/>
                    </a:cubicBezTo>
                    <a:lnTo>
                      <a:pt x="230155" y="28468"/>
                    </a:lnTo>
                    <a:lnTo>
                      <a:pt x="182606" y="2749"/>
                    </a:lnTo>
                    <a:cubicBezTo>
                      <a:pt x="177242" y="-154"/>
                      <a:pt x="170939" y="-788"/>
                      <a:pt x="165105" y="991"/>
                    </a:cubicBezTo>
                    <a:lnTo>
                      <a:pt x="106539" y="18992"/>
                    </a:lnTo>
                    <a:cubicBezTo>
                      <a:pt x="101125" y="20652"/>
                      <a:pt x="96528" y="24279"/>
                      <a:pt x="93656" y="29160"/>
                    </a:cubicBezTo>
                    <a:lnTo>
                      <a:pt x="68397" y="72490"/>
                    </a:lnTo>
                    <a:lnTo>
                      <a:pt x="27470" y="61817"/>
                    </a:lnTo>
                    <a:cubicBezTo>
                      <a:pt x="15241" y="59154"/>
                      <a:pt x="3169" y="66908"/>
                      <a:pt x="507" y="79137"/>
                    </a:cubicBezTo>
                    <a:cubicBezTo>
                      <a:pt x="505" y="79143"/>
                      <a:pt x="504" y="79148"/>
                      <a:pt x="503" y="79154"/>
                    </a:cubicBezTo>
                    <a:cubicBezTo>
                      <a:pt x="-1970" y="90775"/>
                      <a:pt x="4897" y="102347"/>
                      <a:pt x="16281" y="105746"/>
                    </a:cubicBezTo>
                    <a:lnTo>
                      <a:pt x="73608" y="120656"/>
                    </a:lnTo>
                    <a:cubicBezTo>
                      <a:pt x="75487" y="121080"/>
                      <a:pt x="77401" y="121328"/>
                      <a:pt x="79326" y="121399"/>
                    </a:cubicBezTo>
                    <a:cubicBezTo>
                      <a:pt x="87387" y="121354"/>
                      <a:pt x="94823" y="117044"/>
                      <a:pt x="98868" y="110071"/>
                    </a:cubicBezTo>
                    <a:lnTo>
                      <a:pt x="111677" y="87967"/>
                    </a:lnTo>
                    <a:cubicBezTo>
                      <a:pt x="111692" y="87947"/>
                      <a:pt x="111721" y="87942"/>
                      <a:pt x="111741" y="87957"/>
                    </a:cubicBezTo>
                    <a:cubicBezTo>
                      <a:pt x="111752" y="87965"/>
                      <a:pt x="111759" y="87977"/>
                      <a:pt x="111760" y="87990"/>
                    </a:cubicBezTo>
                    <a:lnTo>
                      <a:pt x="113681" y="122824"/>
                    </a:lnTo>
                    <a:lnTo>
                      <a:pt x="78031" y="210733"/>
                    </a:lnTo>
                    <a:cubicBezTo>
                      <a:pt x="75950" y="216034"/>
                      <a:pt x="75950" y="221926"/>
                      <a:pt x="78031" y="227226"/>
                    </a:cubicBezTo>
                    <a:lnTo>
                      <a:pt x="105801" y="300800"/>
                    </a:lnTo>
                    <a:cubicBezTo>
                      <a:pt x="109040" y="309572"/>
                      <a:pt x="117358" y="315434"/>
                      <a:pt x="126708" y="315535"/>
                    </a:cubicBezTo>
                    <a:lnTo>
                      <a:pt x="126801" y="315535"/>
                    </a:lnTo>
                    <a:cubicBezTo>
                      <a:pt x="129510" y="315539"/>
                      <a:pt x="132196" y="315041"/>
                      <a:pt x="134722" y="314064"/>
                    </a:cubicBezTo>
                    <a:cubicBezTo>
                      <a:pt x="146405" y="309626"/>
                      <a:pt x="152304" y="296581"/>
                      <a:pt x="147921" y="284878"/>
                    </a:cubicBezTo>
                    <a:lnTo>
                      <a:pt x="123288" y="219569"/>
                    </a:lnTo>
                    <a:lnTo>
                      <a:pt x="144426" y="167593"/>
                    </a:lnTo>
                    <a:cubicBezTo>
                      <a:pt x="144438" y="167567"/>
                      <a:pt x="144469" y="167556"/>
                      <a:pt x="144494" y="167568"/>
                    </a:cubicBezTo>
                    <a:cubicBezTo>
                      <a:pt x="144505" y="167573"/>
                      <a:pt x="144514" y="167582"/>
                      <a:pt x="144519" y="167593"/>
                    </a:cubicBezTo>
                    <a:lnTo>
                      <a:pt x="148459" y="215856"/>
                    </a:lnTo>
                    <a:cubicBezTo>
                      <a:pt x="148792" y="219934"/>
                      <a:pt x="150223" y="223845"/>
                      <a:pt x="152599" y="227175"/>
                    </a:cubicBezTo>
                    <a:lnTo>
                      <a:pt x="197651" y="290289"/>
                    </a:lnTo>
                    <a:cubicBezTo>
                      <a:pt x="205028" y="300412"/>
                      <a:pt x="219214" y="302638"/>
                      <a:pt x="229337" y="295262"/>
                    </a:cubicBezTo>
                    <a:cubicBezTo>
                      <a:pt x="239337" y="287974"/>
                      <a:pt x="241650" y="274016"/>
                      <a:pt x="234536" y="263893"/>
                    </a:cubicBezTo>
                    <a:close/>
                    <a:moveTo>
                      <a:pt x="223908" y="287992"/>
                    </a:moveTo>
                    <a:cubicBezTo>
                      <a:pt x="217893" y="292296"/>
                      <a:pt x="209527" y="290910"/>
                      <a:pt x="205220" y="284897"/>
                    </a:cubicBezTo>
                    <a:lnTo>
                      <a:pt x="160154" y="221792"/>
                    </a:lnTo>
                    <a:cubicBezTo>
                      <a:pt x="158751" y="219821"/>
                      <a:pt x="157907" y="217507"/>
                      <a:pt x="157713" y="215095"/>
                    </a:cubicBezTo>
                    <a:lnTo>
                      <a:pt x="152172" y="147248"/>
                    </a:lnTo>
                    <a:cubicBezTo>
                      <a:pt x="151978" y="144692"/>
                      <a:pt x="149750" y="142777"/>
                      <a:pt x="147194" y="142971"/>
                    </a:cubicBezTo>
                    <a:cubicBezTo>
                      <a:pt x="145436" y="143103"/>
                      <a:pt x="143905" y="144221"/>
                      <a:pt x="143243" y="145856"/>
                    </a:cubicBezTo>
                    <a:lnTo>
                      <a:pt x="114006" y="217736"/>
                    </a:lnTo>
                    <a:cubicBezTo>
                      <a:pt x="113566" y="218820"/>
                      <a:pt x="113551" y="220029"/>
                      <a:pt x="113964" y="221124"/>
                    </a:cubicBezTo>
                    <a:lnTo>
                      <a:pt x="139233" y="288154"/>
                    </a:lnTo>
                    <a:cubicBezTo>
                      <a:pt x="141821" y="295078"/>
                      <a:pt x="138320" y="302790"/>
                      <a:pt x="131404" y="305399"/>
                    </a:cubicBezTo>
                    <a:cubicBezTo>
                      <a:pt x="129927" y="305930"/>
                      <a:pt x="128374" y="306220"/>
                      <a:pt x="126805" y="306258"/>
                    </a:cubicBezTo>
                    <a:cubicBezTo>
                      <a:pt x="121291" y="306185"/>
                      <a:pt x="116392" y="302719"/>
                      <a:pt x="114489" y="297543"/>
                    </a:cubicBezTo>
                    <a:lnTo>
                      <a:pt x="86668" y="223894"/>
                    </a:lnTo>
                    <a:cubicBezTo>
                      <a:pt x="85447" y="220770"/>
                      <a:pt x="85447" y="217301"/>
                      <a:pt x="86668" y="214176"/>
                    </a:cubicBezTo>
                    <a:lnTo>
                      <a:pt x="122694" y="125353"/>
                    </a:lnTo>
                    <a:cubicBezTo>
                      <a:pt x="122953" y="124718"/>
                      <a:pt x="123066" y="124033"/>
                      <a:pt x="123023" y="123348"/>
                    </a:cubicBezTo>
                    <a:lnTo>
                      <a:pt x="121167" y="89397"/>
                    </a:lnTo>
                    <a:lnTo>
                      <a:pt x="121167" y="89397"/>
                    </a:lnTo>
                    <a:lnTo>
                      <a:pt x="120271" y="64532"/>
                    </a:lnTo>
                    <a:cubicBezTo>
                      <a:pt x="120179" y="61968"/>
                      <a:pt x="118026" y="59965"/>
                      <a:pt x="115463" y="60058"/>
                    </a:cubicBezTo>
                    <a:cubicBezTo>
                      <a:pt x="112900" y="60150"/>
                      <a:pt x="110897" y="62303"/>
                      <a:pt x="110990" y="64866"/>
                    </a:cubicBezTo>
                    <a:lnTo>
                      <a:pt x="111185" y="70346"/>
                    </a:lnTo>
                    <a:lnTo>
                      <a:pt x="90858" y="105435"/>
                    </a:lnTo>
                    <a:cubicBezTo>
                      <a:pt x="88472" y="109554"/>
                      <a:pt x="84082" y="112101"/>
                      <a:pt x="79321" y="112127"/>
                    </a:cubicBezTo>
                    <a:lnTo>
                      <a:pt x="79321" y="112127"/>
                    </a:lnTo>
                    <a:cubicBezTo>
                      <a:pt x="78206" y="112127"/>
                      <a:pt x="77095" y="111980"/>
                      <a:pt x="76017" y="111691"/>
                    </a:cubicBezTo>
                    <a:lnTo>
                      <a:pt x="18787" y="96808"/>
                    </a:lnTo>
                    <a:cubicBezTo>
                      <a:pt x="12108" y="94770"/>
                      <a:pt x="8097" y="87962"/>
                      <a:pt x="9552" y="81131"/>
                    </a:cubicBezTo>
                    <a:cubicBezTo>
                      <a:pt x="11113" y="73981"/>
                      <a:pt x="18126" y="69409"/>
                      <a:pt x="25298" y="70866"/>
                    </a:cubicBezTo>
                    <a:lnTo>
                      <a:pt x="69446" y="82357"/>
                    </a:lnTo>
                    <a:cubicBezTo>
                      <a:pt x="71461" y="82884"/>
                      <a:pt x="73581" y="82003"/>
                      <a:pt x="74629" y="80203"/>
                    </a:cubicBezTo>
                    <a:lnTo>
                      <a:pt x="101666" y="33842"/>
                    </a:lnTo>
                    <a:cubicBezTo>
                      <a:pt x="103367" y="30967"/>
                      <a:pt x="106084" y="28834"/>
                      <a:pt x="109282" y="27865"/>
                    </a:cubicBezTo>
                    <a:lnTo>
                      <a:pt x="167853" y="9836"/>
                    </a:lnTo>
                    <a:cubicBezTo>
                      <a:pt x="171302" y="8786"/>
                      <a:pt x="175029" y="9163"/>
                      <a:pt x="178197" y="10885"/>
                    </a:cubicBezTo>
                    <a:lnTo>
                      <a:pt x="228164" y="37922"/>
                    </a:lnTo>
                    <a:cubicBezTo>
                      <a:pt x="229646" y="38722"/>
                      <a:pt x="231445" y="38656"/>
                      <a:pt x="232865" y="37750"/>
                    </a:cubicBezTo>
                    <a:lnTo>
                      <a:pt x="272311" y="12541"/>
                    </a:lnTo>
                    <a:cubicBezTo>
                      <a:pt x="278545" y="8592"/>
                      <a:pt x="286799" y="10443"/>
                      <a:pt x="290749" y="16676"/>
                    </a:cubicBezTo>
                    <a:cubicBezTo>
                      <a:pt x="294699" y="22910"/>
                      <a:pt x="292848" y="31164"/>
                      <a:pt x="286614" y="35114"/>
                    </a:cubicBezTo>
                    <a:lnTo>
                      <a:pt x="238220" y="66072"/>
                    </a:lnTo>
                    <a:cubicBezTo>
                      <a:pt x="234106" y="68698"/>
                      <a:pt x="228888" y="68876"/>
                      <a:pt x="224605" y="66536"/>
                    </a:cubicBezTo>
                    <a:lnTo>
                      <a:pt x="181868" y="43198"/>
                    </a:lnTo>
                    <a:lnTo>
                      <a:pt x="181678" y="39411"/>
                    </a:lnTo>
                    <a:cubicBezTo>
                      <a:pt x="181550" y="36848"/>
                      <a:pt x="179368" y="34874"/>
                      <a:pt x="176805" y="35003"/>
                    </a:cubicBezTo>
                    <a:cubicBezTo>
                      <a:pt x="174242" y="35131"/>
                      <a:pt x="172268" y="37312"/>
                      <a:pt x="172396" y="39875"/>
                    </a:cubicBezTo>
                    <a:lnTo>
                      <a:pt x="172707" y="45941"/>
                    </a:lnTo>
                    <a:cubicBezTo>
                      <a:pt x="172707" y="46038"/>
                      <a:pt x="172679" y="46136"/>
                      <a:pt x="172707" y="46238"/>
                    </a:cubicBezTo>
                    <a:lnTo>
                      <a:pt x="173519" y="61195"/>
                    </a:lnTo>
                    <a:lnTo>
                      <a:pt x="173561" y="61979"/>
                    </a:lnTo>
                    <a:lnTo>
                      <a:pt x="173561" y="61979"/>
                    </a:lnTo>
                    <a:lnTo>
                      <a:pt x="176499" y="116155"/>
                    </a:lnTo>
                    <a:lnTo>
                      <a:pt x="183975" y="207902"/>
                    </a:lnTo>
                    <a:cubicBezTo>
                      <a:pt x="184043" y="208739"/>
                      <a:pt x="184338" y="209541"/>
                      <a:pt x="184829" y="210223"/>
                    </a:cubicBezTo>
                    <a:lnTo>
                      <a:pt x="226999" y="269267"/>
                    </a:lnTo>
                    <a:cubicBezTo>
                      <a:pt x="231317" y="275288"/>
                      <a:pt x="229936" y="283670"/>
                      <a:pt x="223914" y="287988"/>
                    </a:cubicBezTo>
                    <a:cubicBezTo>
                      <a:pt x="223912" y="287989"/>
                      <a:pt x="223910" y="287991"/>
                      <a:pt x="223908" y="287992"/>
                    </a:cubicBezTo>
                    <a:close/>
                  </a:path>
                </a:pathLst>
              </a:custGeom>
              <a:solidFill>
                <a:schemeClr val="bg1"/>
              </a:solidFill>
              <a:ln w="4564" cap="flat">
                <a:noFill/>
                <a:prstDash val="solid"/>
                <a:miter/>
              </a:ln>
            </p:spPr>
            <p:txBody>
              <a:bodyPr/>
              <a:lstStyle/>
              <a:p>
                <a:endParaRPr lang="en-GB"/>
              </a:p>
            </p:txBody>
          </p:sp>
          <p:sp>
            <p:nvSpPr>
              <p:cNvPr id="99" name="Freeform: Shape 98">
                <a:extLst>
                  <a:ext uri="{FF2B5EF4-FFF2-40B4-BE49-F238E27FC236}">
                    <a16:creationId xmlns:a16="http://schemas.microsoft.com/office/drawing/2014/main" id="{2E090059-E337-61B4-B971-5B50117BEFBA}"/>
                  </a:ext>
                </a:extLst>
              </p:cNvPr>
              <p:cNvSpPr/>
              <p:nvPr/>
            </p:nvSpPr>
            <p:spPr>
              <a:xfrm>
                <a:off x="6523462" y="3409952"/>
                <a:ext cx="74252" cy="74251"/>
              </a:xfrm>
              <a:custGeom>
                <a:avLst/>
                <a:gdLst>
                  <a:gd name="csX0" fmla="*/ 37126 w 74252"/>
                  <a:gd name="csY0" fmla="*/ 74252 h 74251"/>
                  <a:gd name="csX1" fmla="*/ 74252 w 74252"/>
                  <a:gd name="csY1" fmla="*/ 37126 h 74251"/>
                  <a:gd name="csX2" fmla="*/ 37126 w 74252"/>
                  <a:gd name="csY2" fmla="*/ 0 h 74251"/>
                  <a:gd name="csX3" fmla="*/ 0 w 74252"/>
                  <a:gd name="csY3" fmla="*/ 37126 h 74251"/>
                  <a:gd name="csX4" fmla="*/ 37126 w 74252"/>
                  <a:gd name="csY4" fmla="*/ 74252 h 74251"/>
                  <a:gd name="csX5" fmla="*/ 37126 w 74252"/>
                  <a:gd name="csY5" fmla="*/ 9281 h 74251"/>
                  <a:gd name="csX6" fmla="*/ 64971 w 74252"/>
                  <a:gd name="csY6" fmla="*/ 37126 h 74251"/>
                  <a:gd name="csX7" fmla="*/ 37126 w 74252"/>
                  <a:gd name="csY7" fmla="*/ 64970 h 74251"/>
                  <a:gd name="csX8" fmla="*/ 9282 w 74252"/>
                  <a:gd name="csY8" fmla="*/ 37126 h 74251"/>
                  <a:gd name="csX9" fmla="*/ 37126 w 74252"/>
                  <a:gd name="csY9" fmla="*/ 9254 h 742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4252" h="74251">
                    <a:moveTo>
                      <a:pt x="37126" y="74252"/>
                    </a:moveTo>
                    <a:cubicBezTo>
                      <a:pt x="57630" y="74252"/>
                      <a:pt x="74252" y="57630"/>
                      <a:pt x="74252" y="37126"/>
                    </a:cubicBezTo>
                    <a:cubicBezTo>
                      <a:pt x="74252" y="16622"/>
                      <a:pt x="57630" y="0"/>
                      <a:pt x="37126" y="0"/>
                    </a:cubicBezTo>
                    <a:cubicBezTo>
                      <a:pt x="16622" y="0"/>
                      <a:pt x="0" y="16622"/>
                      <a:pt x="0" y="37126"/>
                    </a:cubicBezTo>
                    <a:cubicBezTo>
                      <a:pt x="0" y="57630"/>
                      <a:pt x="16622" y="74252"/>
                      <a:pt x="37126" y="74252"/>
                    </a:cubicBezTo>
                    <a:close/>
                    <a:moveTo>
                      <a:pt x="37126" y="9281"/>
                    </a:moveTo>
                    <a:cubicBezTo>
                      <a:pt x="52504" y="9281"/>
                      <a:pt x="64971" y="21748"/>
                      <a:pt x="64971" y="37126"/>
                    </a:cubicBezTo>
                    <a:cubicBezTo>
                      <a:pt x="64971" y="52504"/>
                      <a:pt x="52504" y="64970"/>
                      <a:pt x="37126" y="64970"/>
                    </a:cubicBezTo>
                    <a:cubicBezTo>
                      <a:pt x="21748" y="64970"/>
                      <a:pt x="9282" y="52504"/>
                      <a:pt x="9282" y="37126"/>
                    </a:cubicBezTo>
                    <a:cubicBezTo>
                      <a:pt x="9287" y="21745"/>
                      <a:pt x="21746" y="9274"/>
                      <a:pt x="37126" y="9254"/>
                    </a:cubicBezTo>
                    <a:close/>
                  </a:path>
                </a:pathLst>
              </a:custGeom>
              <a:solidFill>
                <a:schemeClr val="bg1"/>
              </a:solidFill>
              <a:ln w="4564" cap="flat">
                <a:noFill/>
                <a:prstDash val="solid"/>
                <a:miter/>
              </a:ln>
            </p:spPr>
            <p:txBody>
              <a:bodyPr/>
              <a:lstStyle/>
              <a:p>
                <a:endParaRPr lang="en-GB"/>
              </a:p>
            </p:txBody>
          </p:sp>
        </p:grpSp>
      </p:grpSp>
      <p:grpSp>
        <p:nvGrpSpPr>
          <p:cNvPr id="100" name="Group 99">
            <a:extLst>
              <a:ext uri="{FF2B5EF4-FFF2-40B4-BE49-F238E27FC236}">
                <a16:creationId xmlns:a16="http://schemas.microsoft.com/office/drawing/2014/main" id="{EB2B1A05-039C-CC63-5731-23F83E03CA98}"/>
              </a:ext>
            </a:extLst>
          </p:cNvPr>
          <p:cNvGrpSpPr/>
          <p:nvPr/>
        </p:nvGrpSpPr>
        <p:grpSpPr>
          <a:xfrm>
            <a:off x="10712890" y="3062816"/>
            <a:ext cx="900000" cy="1136530"/>
            <a:chOff x="10606197" y="3232087"/>
            <a:chExt cx="900000" cy="1136530"/>
          </a:xfrm>
        </p:grpSpPr>
        <p:sp>
          <p:nvSpPr>
            <p:cNvPr id="101" name="Rounded Rectangle 140">
              <a:extLst>
                <a:ext uri="{FF2B5EF4-FFF2-40B4-BE49-F238E27FC236}">
                  <a16:creationId xmlns:a16="http://schemas.microsoft.com/office/drawing/2014/main" id="{D80E7ED6-ECC7-9859-A314-27003B0B99DA}"/>
                </a:ext>
              </a:extLst>
            </p:cNvPr>
            <p:cNvSpPr/>
            <p:nvPr/>
          </p:nvSpPr>
          <p:spPr>
            <a:xfrm>
              <a:off x="10606197" y="3232087"/>
              <a:ext cx="900000" cy="113653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3F1A01"/>
                  </a:solidFill>
                  <a:effectLst/>
                  <a:uLnTx/>
                  <a:uFillTx/>
                  <a:latin typeface="Arial"/>
                  <a:ea typeface="+mn-ea"/>
                  <a:cs typeface="+mn-cs"/>
                </a:rPr>
                <a:t>Anxiety</a:t>
              </a:r>
            </a:p>
          </p:txBody>
        </p:sp>
        <p:sp>
          <p:nvSpPr>
            <p:cNvPr id="102" name="Oval 101">
              <a:extLst>
                <a:ext uri="{FF2B5EF4-FFF2-40B4-BE49-F238E27FC236}">
                  <a16:creationId xmlns:a16="http://schemas.microsoft.com/office/drawing/2014/main" id="{DCB02158-5944-0A90-F765-DC82230166FC}"/>
                </a:ext>
              </a:extLst>
            </p:cNvPr>
            <p:cNvSpPr/>
            <p:nvPr/>
          </p:nvSpPr>
          <p:spPr>
            <a:xfrm>
              <a:off x="10762855" y="3316133"/>
              <a:ext cx="586686" cy="58668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 name="Freeform: Shape 102">
              <a:extLst>
                <a:ext uri="{FF2B5EF4-FFF2-40B4-BE49-F238E27FC236}">
                  <a16:creationId xmlns:a16="http://schemas.microsoft.com/office/drawing/2014/main" id="{475FB563-E022-FE95-3F41-995409E0C5F6}"/>
                </a:ext>
              </a:extLst>
            </p:cNvPr>
            <p:cNvSpPr/>
            <p:nvPr/>
          </p:nvSpPr>
          <p:spPr>
            <a:xfrm>
              <a:off x="10898769" y="3412591"/>
              <a:ext cx="315723" cy="374735"/>
            </a:xfrm>
            <a:custGeom>
              <a:avLst/>
              <a:gdLst>
                <a:gd name="csX0" fmla="*/ 54868 w 315723"/>
                <a:gd name="csY0" fmla="*/ 257293 h 374735"/>
                <a:gd name="csX1" fmla="*/ 54868 w 315723"/>
                <a:gd name="csY1" fmla="*/ 374736 h 374735"/>
                <a:gd name="csX2" fmla="*/ 201515 w 315723"/>
                <a:gd name="csY2" fmla="*/ 374736 h 374735"/>
                <a:gd name="csX3" fmla="*/ 201515 w 315723"/>
                <a:gd name="csY3" fmla="*/ 319047 h 374735"/>
                <a:gd name="csX4" fmla="*/ 224255 w 315723"/>
                <a:gd name="csY4" fmla="*/ 319047 h 374735"/>
                <a:gd name="csX5" fmla="*/ 263237 w 315723"/>
                <a:gd name="csY5" fmla="*/ 302805 h 374735"/>
                <a:gd name="csX6" fmla="*/ 279016 w 315723"/>
                <a:gd name="csY6" fmla="*/ 263359 h 374735"/>
                <a:gd name="csX7" fmla="*/ 279016 w 315723"/>
                <a:gd name="csY7" fmla="*/ 235514 h 374735"/>
                <a:gd name="csX8" fmla="*/ 299435 w 315723"/>
                <a:gd name="csY8" fmla="*/ 235514 h 374735"/>
                <a:gd name="csX9" fmla="*/ 311037 w 315723"/>
                <a:gd name="csY9" fmla="*/ 203029 h 374735"/>
                <a:gd name="csX10" fmla="*/ 279016 w 315723"/>
                <a:gd name="csY10" fmla="*/ 147340 h 374735"/>
                <a:gd name="csX11" fmla="*/ 279016 w 315723"/>
                <a:gd name="csY11" fmla="*/ 145020 h 374735"/>
                <a:gd name="csX12" fmla="*/ 145018 w 315723"/>
                <a:gd name="csY12" fmla="*/ 109 h 374735"/>
                <a:gd name="csX13" fmla="*/ 107 w 315723"/>
                <a:gd name="csY13" fmla="*/ 134105 h 374735"/>
                <a:gd name="csX14" fmla="*/ 107 w 315723"/>
                <a:gd name="csY14" fmla="*/ 145020 h 374735"/>
                <a:gd name="csX15" fmla="*/ 54868 w 315723"/>
                <a:gd name="csY15" fmla="*/ 257293 h 374735"/>
                <a:gd name="csX16" fmla="*/ 73041 w 315723"/>
                <a:gd name="csY16" fmla="*/ 27619 h 374735"/>
                <a:gd name="csX17" fmla="*/ 251584 w 315723"/>
                <a:gd name="csY17" fmla="*/ 73096 h 374735"/>
                <a:gd name="csX18" fmla="*/ 269758 w 315723"/>
                <a:gd name="csY18" fmla="*/ 144621 h 374735"/>
                <a:gd name="csX19" fmla="*/ 269758 w 315723"/>
                <a:gd name="csY19" fmla="*/ 149753 h 374735"/>
                <a:gd name="csX20" fmla="*/ 270992 w 315723"/>
                <a:gd name="csY20" fmla="*/ 151902 h 374735"/>
                <a:gd name="csX21" fmla="*/ 303013 w 315723"/>
                <a:gd name="csY21" fmla="*/ 207591 h 374735"/>
                <a:gd name="csX22" fmla="*/ 303139 w 315723"/>
                <a:gd name="csY22" fmla="*/ 207804 h 374735"/>
                <a:gd name="csX23" fmla="*/ 303273 w 315723"/>
                <a:gd name="csY23" fmla="*/ 208013 h 374735"/>
                <a:gd name="csX24" fmla="*/ 305621 w 315723"/>
                <a:gd name="csY24" fmla="*/ 221058 h 374735"/>
                <a:gd name="csX25" fmla="*/ 298827 w 315723"/>
                <a:gd name="csY25" fmla="*/ 226163 h 374735"/>
                <a:gd name="csX26" fmla="*/ 269734 w 315723"/>
                <a:gd name="csY26" fmla="*/ 226163 h 374735"/>
                <a:gd name="csX27" fmla="*/ 269734 w 315723"/>
                <a:gd name="csY27" fmla="*/ 263289 h 374735"/>
                <a:gd name="csX28" fmla="*/ 256671 w 315723"/>
                <a:gd name="csY28" fmla="*/ 296187 h 374735"/>
                <a:gd name="csX29" fmla="*/ 224255 w 315723"/>
                <a:gd name="csY29" fmla="*/ 309752 h 374735"/>
                <a:gd name="csX30" fmla="*/ 192234 w 315723"/>
                <a:gd name="csY30" fmla="*/ 309752 h 374735"/>
                <a:gd name="csX31" fmla="*/ 192234 w 315723"/>
                <a:gd name="csY31" fmla="*/ 365441 h 374735"/>
                <a:gd name="csX32" fmla="*/ 64149 w 315723"/>
                <a:gd name="csY32" fmla="*/ 365441 h 374735"/>
                <a:gd name="csX33" fmla="*/ 64149 w 315723"/>
                <a:gd name="csY33" fmla="*/ 252741 h 374735"/>
                <a:gd name="csX34" fmla="*/ 60548 w 315723"/>
                <a:gd name="csY34" fmla="*/ 249956 h 374735"/>
                <a:gd name="csX35" fmla="*/ 9388 w 315723"/>
                <a:gd name="csY35" fmla="*/ 144955 h 374735"/>
                <a:gd name="csX36" fmla="*/ 9388 w 315723"/>
                <a:gd name="csY36" fmla="*/ 144788 h 374735"/>
                <a:gd name="csX37" fmla="*/ 9388 w 315723"/>
                <a:gd name="csY37" fmla="*/ 144621 h 374735"/>
                <a:gd name="csX38" fmla="*/ 73046 w 315723"/>
                <a:gd name="csY38" fmla="*/ 27619 h 3747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315723" h="374735">
                  <a:moveTo>
                    <a:pt x="54868" y="257293"/>
                  </a:moveTo>
                  <a:lnTo>
                    <a:pt x="54868" y="374736"/>
                  </a:lnTo>
                  <a:lnTo>
                    <a:pt x="201515" y="374736"/>
                  </a:lnTo>
                  <a:lnTo>
                    <a:pt x="201515" y="319047"/>
                  </a:lnTo>
                  <a:lnTo>
                    <a:pt x="224255" y="319047"/>
                  </a:lnTo>
                  <a:cubicBezTo>
                    <a:pt x="238890" y="319021"/>
                    <a:pt x="252914" y="313177"/>
                    <a:pt x="263237" y="302805"/>
                  </a:cubicBezTo>
                  <a:cubicBezTo>
                    <a:pt x="273418" y="292202"/>
                    <a:pt x="279076" y="278057"/>
                    <a:pt x="279016" y="263359"/>
                  </a:cubicBezTo>
                  <a:lnTo>
                    <a:pt x="279016" y="235514"/>
                  </a:lnTo>
                  <a:lnTo>
                    <a:pt x="299435" y="235514"/>
                  </a:lnTo>
                  <a:cubicBezTo>
                    <a:pt x="311501" y="234122"/>
                    <a:pt x="322175" y="220200"/>
                    <a:pt x="311037" y="203029"/>
                  </a:cubicBezTo>
                  <a:lnTo>
                    <a:pt x="279016" y="147340"/>
                  </a:lnTo>
                  <a:lnTo>
                    <a:pt x="279016" y="145020"/>
                  </a:lnTo>
                  <a:cubicBezTo>
                    <a:pt x="282030" y="68001"/>
                    <a:pt x="222037" y="3123"/>
                    <a:pt x="145018" y="109"/>
                  </a:cubicBezTo>
                  <a:cubicBezTo>
                    <a:pt x="68000" y="-2905"/>
                    <a:pt x="3121" y="57087"/>
                    <a:pt x="107" y="134105"/>
                  </a:cubicBezTo>
                  <a:cubicBezTo>
                    <a:pt x="-36" y="137742"/>
                    <a:pt x="-36" y="141383"/>
                    <a:pt x="107" y="145020"/>
                  </a:cubicBezTo>
                  <a:cubicBezTo>
                    <a:pt x="-53" y="188915"/>
                    <a:pt x="20179" y="230395"/>
                    <a:pt x="54868" y="257293"/>
                  </a:cubicBezTo>
                  <a:close/>
                  <a:moveTo>
                    <a:pt x="73041" y="27619"/>
                  </a:moveTo>
                  <a:cubicBezTo>
                    <a:pt x="134902" y="-9126"/>
                    <a:pt x="214839" y="11235"/>
                    <a:pt x="251584" y="73096"/>
                  </a:cubicBezTo>
                  <a:cubicBezTo>
                    <a:pt x="264409" y="94687"/>
                    <a:pt x="270720" y="119526"/>
                    <a:pt x="269758" y="144621"/>
                  </a:cubicBezTo>
                  <a:lnTo>
                    <a:pt x="269758" y="149753"/>
                  </a:lnTo>
                  <a:lnTo>
                    <a:pt x="270992" y="151902"/>
                  </a:lnTo>
                  <a:lnTo>
                    <a:pt x="303013" y="207591"/>
                  </a:lnTo>
                  <a:lnTo>
                    <a:pt x="303139" y="207804"/>
                  </a:lnTo>
                  <a:lnTo>
                    <a:pt x="303273" y="208013"/>
                  </a:lnTo>
                  <a:cubicBezTo>
                    <a:pt x="306286" y="211650"/>
                    <a:pt x="307177" y="216599"/>
                    <a:pt x="305621" y="221058"/>
                  </a:cubicBezTo>
                  <a:cubicBezTo>
                    <a:pt x="304305" y="223750"/>
                    <a:pt x="301779" y="225648"/>
                    <a:pt x="298827" y="226163"/>
                  </a:cubicBezTo>
                  <a:lnTo>
                    <a:pt x="269734" y="226163"/>
                  </a:lnTo>
                  <a:lnTo>
                    <a:pt x="269734" y="263289"/>
                  </a:lnTo>
                  <a:cubicBezTo>
                    <a:pt x="269784" y="275529"/>
                    <a:pt x="265104" y="287315"/>
                    <a:pt x="256671" y="296187"/>
                  </a:cubicBezTo>
                  <a:cubicBezTo>
                    <a:pt x="248113" y="304859"/>
                    <a:pt x="236439" y="309744"/>
                    <a:pt x="224255" y="309752"/>
                  </a:cubicBezTo>
                  <a:lnTo>
                    <a:pt x="192234" y="309752"/>
                  </a:lnTo>
                  <a:lnTo>
                    <a:pt x="192234" y="365441"/>
                  </a:lnTo>
                  <a:lnTo>
                    <a:pt x="64149" y="365441"/>
                  </a:lnTo>
                  <a:lnTo>
                    <a:pt x="64149" y="252741"/>
                  </a:lnTo>
                  <a:lnTo>
                    <a:pt x="60548" y="249956"/>
                  </a:lnTo>
                  <a:cubicBezTo>
                    <a:pt x="28054" y="224848"/>
                    <a:pt x="9135" y="186018"/>
                    <a:pt x="9388" y="144955"/>
                  </a:cubicBezTo>
                  <a:lnTo>
                    <a:pt x="9388" y="144788"/>
                  </a:lnTo>
                  <a:lnTo>
                    <a:pt x="9388" y="144621"/>
                  </a:lnTo>
                  <a:cubicBezTo>
                    <a:pt x="7504" y="96888"/>
                    <a:pt x="31945" y="51965"/>
                    <a:pt x="73046" y="27619"/>
                  </a:cubicBezTo>
                  <a:close/>
                </a:path>
              </a:pathLst>
            </a:custGeom>
            <a:solidFill>
              <a:schemeClr val="bg1"/>
            </a:solidFill>
            <a:ln w="4564" cap="flat">
              <a:noFill/>
              <a:prstDash val="solid"/>
              <a:miter/>
            </a:ln>
          </p:spPr>
          <p:txBody>
            <a:bodyPr/>
            <a:lstStyle/>
            <a:p>
              <a:endParaRPr lang="en-GB"/>
            </a:p>
          </p:txBody>
        </p:sp>
        <p:sp>
          <p:nvSpPr>
            <p:cNvPr id="104" name="Freeform: Shape 103">
              <a:extLst>
                <a:ext uri="{FF2B5EF4-FFF2-40B4-BE49-F238E27FC236}">
                  <a16:creationId xmlns:a16="http://schemas.microsoft.com/office/drawing/2014/main" id="{E77DB19E-C3D8-CEB0-EC53-F4CE003F4EFF}"/>
                </a:ext>
              </a:extLst>
            </p:cNvPr>
            <p:cNvSpPr/>
            <p:nvPr/>
          </p:nvSpPr>
          <p:spPr>
            <a:xfrm>
              <a:off x="10962724" y="3464319"/>
              <a:ext cx="125267" cy="138821"/>
            </a:xfrm>
            <a:custGeom>
              <a:avLst/>
              <a:gdLst>
                <a:gd name="csX0" fmla="*/ 131794 w 166730"/>
                <a:gd name="csY0" fmla="*/ 22 h 167973"/>
                <a:gd name="csX1" fmla="*/ 67812 w 166730"/>
                <a:gd name="csY1" fmla="*/ 29347 h 167973"/>
                <a:gd name="csX2" fmla="*/ 65146 w 166730"/>
                <a:gd name="csY2" fmla="*/ 48008 h 167973"/>
                <a:gd name="csX3" fmla="*/ 70478 w 166730"/>
                <a:gd name="csY3" fmla="*/ 61337 h 167973"/>
                <a:gd name="csX4" fmla="*/ 97137 w 166730"/>
                <a:gd name="csY4" fmla="*/ 72001 h 167973"/>
                <a:gd name="csX5" fmla="*/ 153121 w 166730"/>
                <a:gd name="csY5" fmla="*/ 66669 h 167973"/>
                <a:gd name="csX6" fmla="*/ 166450 w 166730"/>
                <a:gd name="csY6" fmla="*/ 85330 h 167973"/>
                <a:gd name="csX7" fmla="*/ 139791 w 166730"/>
                <a:gd name="csY7" fmla="*/ 119987 h 167973"/>
                <a:gd name="csX8" fmla="*/ 99803 w 166730"/>
                <a:gd name="csY8" fmla="*/ 133316 h 167973"/>
                <a:gd name="csX9" fmla="*/ 89139 w 166730"/>
                <a:gd name="csY9" fmla="*/ 103991 h 167973"/>
                <a:gd name="csX10" fmla="*/ 153121 w 166730"/>
                <a:gd name="csY10" fmla="*/ 58671 h 167973"/>
                <a:gd name="csX11" fmla="*/ 147789 w 166730"/>
                <a:gd name="csY11" fmla="*/ 50674 h 167973"/>
                <a:gd name="csX12" fmla="*/ 81142 w 166730"/>
                <a:gd name="csY12" fmla="*/ 53340 h 167973"/>
                <a:gd name="csX13" fmla="*/ 67812 w 166730"/>
                <a:gd name="csY13" fmla="*/ 77333 h 167973"/>
                <a:gd name="csX14" fmla="*/ 89139 w 166730"/>
                <a:gd name="csY14" fmla="*/ 119987 h 167973"/>
                <a:gd name="csX15" fmla="*/ 91805 w 166730"/>
                <a:gd name="csY15" fmla="*/ 135982 h 167973"/>
                <a:gd name="csX16" fmla="*/ 19826 w 166730"/>
                <a:gd name="csY16" fmla="*/ 167973 h 167973"/>
                <a:gd name="csX17" fmla="*/ 3831 w 166730"/>
                <a:gd name="csY17" fmla="*/ 162641 h 167973"/>
                <a:gd name="csX18" fmla="*/ 38487 w 166730"/>
                <a:gd name="csY18" fmla="*/ 87996 h 167973"/>
                <a:gd name="csX19" fmla="*/ 102469 w 166730"/>
                <a:gd name="csY19" fmla="*/ 53340 h 167973"/>
                <a:gd name="csX20" fmla="*/ 142457 w 166730"/>
                <a:gd name="csY20" fmla="*/ 40010 h 167973"/>
                <a:gd name="csX21" fmla="*/ 155787 w 166730"/>
                <a:gd name="csY21" fmla="*/ 32012 h 167973"/>
                <a:gd name="csX22" fmla="*/ 131794 w 166730"/>
                <a:gd name="csY22" fmla="*/ 22 h 167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66730" h="167973">
                  <a:moveTo>
                    <a:pt x="131794" y="22"/>
                  </a:moveTo>
                  <a:cubicBezTo>
                    <a:pt x="117132" y="-422"/>
                    <a:pt x="86769" y="5650"/>
                    <a:pt x="67812" y="29347"/>
                  </a:cubicBezTo>
                  <a:cubicBezTo>
                    <a:pt x="63887" y="34254"/>
                    <a:pt x="66035" y="41788"/>
                    <a:pt x="65146" y="48008"/>
                  </a:cubicBezTo>
                  <a:cubicBezTo>
                    <a:pt x="66923" y="52451"/>
                    <a:pt x="67696" y="57443"/>
                    <a:pt x="70478" y="61337"/>
                  </a:cubicBezTo>
                  <a:cubicBezTo>
                    <a:pt x="75053" y="67741"/>
                    <a:pt x="93175" y="70869"/>
                    <a:pt x="97137" y="72001"/>
                  </a:cubicBezTo>
                  <a:cubicBezTo>
                    <a:pt x="115798" y="70224"/>
                    <a:pt x="134713" y="63129"/>
                    <a:pt x="153121" y="66669"/>
                  </a:cubicBezTo>
                  <a:cubicBezTo>
                    <a:pt x="160628" y="68113"/>
                    <a:pt x="168304" y="77914"/>
                    <a:pt x="166450" y="85330"/>
                  </a:cubicBezTo>
                  <a:cubicBezTo>
                    <a:pt x="162915" y="99470"/>
                    <a:pt x="151619" y="111471"/>
                    <a:pt x="139791" y="119987"/>
                  </a:cubicBezTo>
                  <a:cubicBezTo>
                    <a:pt x="128389" y="128197"/>
                    <a:pt x="99803" y="133316"/>
                    <a:pt x="99803" y="133316"/>
                  </a:cubicBezTo>
                  <a:cubicBezTo>
                    <a:pt x="96248" y="123541"/>
                    <a:pt x="83093" y="112455"/>
                    <a:pt x="89139" y="103991"/>
                  </a:cubicBezTo>
                  <a:cubicBezTo>
                    <a:pt x="104330" y="82724"/>
                    <a:pt x="153121" y="58671"/>
                    <a:pt x="153121" y="58671"/>
                  </a:cubicBezTo>
                  <a:cubicBezTo>
                    <a:pt x="151344" y="56005"/>
                    <a:pt x="150492" y="52394"/>
                    <a:pt x="147789" y="50674"/>
                  </a:cubicBezTo>
                  <a:cubicBezTo>
                    <a:pt x="117789" y="31583"/>
                    <a:pt x="119206" y="41444"/>
                    <a:pt x="81142" y="53340"/>
                  </a:cubicBezTo>
                  <a:cubicBezTo>
                    <a:pt x="76699" y="61338"/>
                    <a:pt x="68822" y="68240"/>
                    <a:pt x="67812" y="77333"/>
                  </a:cubicBezTo>
                  <a:cubicBezTo>
                    <a:pt x="66210" y="91753"/>
                    <a:pt x="81807" y="109722"/>
                    <a:pt x="89139" y="119987"/>
                  </a:cubicBezTo>
                  <a:cubicBezTo>
                    <a:pt x="90028" y="125319"/>
                    <a:pt x="93514" y="130854"/>
                    <a:pt x="91805" y="135982"/>
                  </a:cubicBezTo>
                  <a:cubicBezTo>
                    <a:pt x="79241" y="173676"/>
                    <a:pt x="58090" y="162506"/>
                    <a:pt x="19826" y="167973"/>
                  </a:cubicBezTo>
                  <a:cubicBezTo>
                    <a:pt x="14494" y="166196"/>
                    <a:pt x="7054" y="167245"/>
                    <a:pt x="3831" y="162641"/>
                  </a:cubicBezTo>
                  <a:cubicBezTo>
                    <a:pt x="-13514" y="137862"/>
                    <a:pt x="33357" y="92451"/>
                    <a:pt x="38487" y="87996"/>
                  </a:cubicBezTo>
                  <a:cubicBezTo>
                    <a:pt x="56800" y="72092"/>
                    <a:pt x="80446" y="63504"/>
                    <a:pt x="102469" y="53340"/>
                  </a:cubicBezTo>
                  <a:cubicBezTo>
                    <a:pt x="115226" y="47452"/>
                    <a:pt x="129412" y="45228"/>
                    <a:pt x="142457" y="40010"/>
                  </a:cubicBezTo>
                  <a:cubicBezTo>
                    <a:pt x="147268" y="38085"/>
                    <a:pt x="155787" y="37194"/>
                    <a:pt x="155787" y="32012"/>
                  </a:cubicBezTo>
                  <a:cubicBezTo>
                    <a:pt x="155787" y="27227"/>
                    <a:pt x="146456" y="466"/>
                    <a:pt x="131794" y="22"/>
                  </a:cubicBezTo>
                  <a:close/>
                </a:path>
              </a:pathLst>
            </a:cu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Freeform: Shape 104">
              <a:extLst>
                <a:ext uri="{FF2B5EF4-FFF2-40B4-BE49-F238E27FC236}">
                  <a16:creationId xmlns:a16="http://schemas.microsoft.com/office/drawing/2014/main" id="{8A2ECF11-5CE1-C6FF-6B58-C6B3DCB933D7}"/>
                </a:ext>
              </a:extLst>
            </p:cNvPr>
            <p:cNvSpPr/>
            <p:nvPr/>
          </p:nvSpPr>
          <p:spPr>
            <a:xfrm rot="14400000">
              <a:off x="10962724" y="3464319"/>
              <a:ext cx="125267" cy="138821"/>
            </a:xfrm>
            <a:custGeom>
              <a:avLst/>
              <a:gdLst>
                <a:gd name="csX0" fmla="*/ 131794 w 166730"/>
                <a:gd name="csY0" fmla="*/ 22 h 167973"/>
                <a:gd name="csX1" fmla="*/ 67812 w 166730"/>
                <a:gd name="csY1" fmla="*/ 29347 h 167973"/>
                <a:gd name="csX2" fmla="*/ 65146 w 166730"/>
                <a:gd name="csY2" fmla="*/ 48008 h 167973"/>
                <a:gd name="csX3" fmla="*/ 70478 w 166730"/>
                <a:gd name="csY3" fmla="*/ 61337 h 167973"/>
                <a:gd name="csX4" fmla="*/ 97137 w 166730"/>
                <a:gd name="csY4" fmla="*/ 72001 h 167973"/>
                <a:gd name="csX5" fmla="*/ 153121 w 166730"/>
                <a:gd name="csY5" fmla="*/ 66669 h 167973"/>
                <a:gd name="csX6" fmla="*/ 166450 w 166730"/>
                <a:gd name="csY6" fmla="*/ 85330 h 167973"/>
                <a:gd name="csX7" fmla="*/ 139791 w 166730"/>
                <a:gd name="csY7" fmla="*/ 119987 h 167973"/>
                <a:gd name="csX8" fmla="*/ 99803 w 166730"/>
                <a:gd name="csY8" fmla="*/ 133316 h 167973"/>
                <a:gd name="csX9" fmla="*/ 89139 w 166730"/>
                <a:gd name="csY9" fmla="*/ 103991 h 167973"/>
                <a:gd name="csX10" fmla="*/ 153121 w 166730"/>
                <a:gd name="csY10" fmla="*/ 58671 h 167973"/>
                <a:gd name="csX11" fmla="*/ 147789 w 166730"/>
                <a:gd name="csY11" fmla="*/ 50674 h 167973"/>
                <a:gd name="csX12" fmla="*/ 81142 w 166730"/>
                <a:gd name="csY12" fmla="*/ 53340 h 167973"/>
                <a:gd name="csX13" fmla="*/ 67812 w 166730"/>
                <a:gd name="csY13" fmla="*/ 77333 h 167973"/>
                <a:gd name="csX14" fmla="*/ 89139 w 166730"/>
                <a:gd name="csY14" fmla="*/ 119987 h 167973"/>
                <a:gd name="csX15" fmla="*/ 91805 w 166730"/>
                <a:gd name="csY15" fmla="*/ 135982 h 167973"/>
                <a:gd name="csX16" fmla="*/ 19826 w 166730"/>
                <a:gd name="csY16" fmla="*/ 167973 h 167973"/>
                <a:gd name="csX17" fmla="*/ 3831 w 166730"/>
                <a:gd name="csY17" fmla="*/ 162641 h 167973"/>
                <a:gd name="csX18" fmla="*/ 38487 w 166730"/>
                <a:gd name="csY18" fmla="*/ 87996 h 167973"/>
                <a:gd name="csX19" fmla="*/ 102469 w 166730"/>
                <a:gd name="csY19" fmla="*/ 53340 h 167973"/>
                <a:gd name="csX20" fmla="*/ 142457 w 166730"/>
                <a:gd name="csY20" fmla="*/ 40010 h 167973"/>
                <a:gd name="csX21" fmla="*/ 155787 w 166730"/>
                <a:gd name="csY21" fmla="*/ 32012 h 167973"/>
                <a:gd name="csX22" fmla="*/ 131794 w 166730"/>
                <a:gd name="csY22" fmla="*/ 22 h 167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66730" h="167973">
                  <a:moveTo>
                    <a:pt x="131794" y="22"/>
                  </a:moveTo>
                  <a:cubicBezTo>
                    <a:pt x="117132" y="-422"/>
                    <a:pt x="86769" y="5650"/>
                    <a:pt x="67812" y="29347"/>
                  </a:cubicBezTo>
                  <a:cubicBezTo>
                    <a:pt x="63887" y="34254"/>
                    <a:pt x="66035" y="41788"/>
                    <a:pt x="65146" y="48008"/>
                  </a:cubicBezTo>
                  <a:cubicBezTo>
                    <a:pt x="66923" y="52451"/>
                    <a:pt x="67696" y="57443"/>
                    <a:pt x="70478" y="61337"/>
                  </a:cubicBezTo>
                  <a:cubicBezTo>
                    <a:pt x="75053" y="67741"/>
                    <a:pt x="93175" y="70869"/>
                    <a:pt x="97137" y="72001"/>
                  </a:cubicBezTo>
                  <a:cubicBezTo>
                    <a:pt x="115798" y="70224"/>
                    <a:pt x="134713" y="63129"/>
                    <a:pt x="153121" y="66669"/>
                  </a:cubicBezTo>
                  <a:cubicBezTo>
                    <a:pt x="160628" y="68113"/>
                    <a:pt x="168304" y="77914"/>
                    <a:pt x="166450" y="85330"/>
                  </a:cubicBezTo>
                  <a:cubicBezTo>
                    <a:pt x="162915" y="99470"/>
                    <a:pt x="151619" y="111471"/>
                    <a:pt x="139791" y="119987"/>
                  </a:cubicBezTo>
                  <a:cubicBezTo>
                    <a:pt x="128389" y="128197"/>
                    <a:pt x="99803" y="133316"/>
                    <a:pt x="99803" y="133316"/>
                  </a:cubicBezTo>
                  <a:cubicBezTo>
                    <a:pt x="96248" y="123541"/>
                    <a:pt x="83093" y="112455"/>
                    <a:pt x="89139" y="103991"/>
                  </a:cubicBezTo>
                  <a:cubicBezTo>
                    <a:pt x="104330" y="82724"/>
                    <a:pt x="153121" y="58671"/>
                    <a:pt x="153121" y="58671"/>
                  </a:cubicBezTo>
                  <a:cubicBezTo>
                    <a:pt x="151344" y="56005"/>
                    <a:pt x="150492" y="52394"/>
                    <a:pt x="147789" y="50674"/>
                  </a:cubicBezTo>
                  <a:cubicBezTo>
                    <a:pt x="117789" y="31583"/>
                    <a:pt x="119206" y="41444"/>
                    <a:pt x="81142" y="53340"/>
                  </a:cubicBezTo>
                  <a:cubicBezTo>
                    <a:pt x="76699" y="61338"/>
                    <a:pt x="68822" y="68240"/>
                    <a:pt x="67812" y="77333"/>
                  </a:cubicBezTo>
                  <a:cubicBezTo>
                    <a:pt x="66210" y="91753"/>
                    <a:pt x="81807" y="109722"/>
                    <a:pt x="89139" y="119987"/>
                  </a:cubicBezTo>
                  <a:cubicBezTo>
                    <a:pt x="90028" y="125319"/>
                    <a:pt x="93514" y="130854"/>
                    <a:pt x="91805" y="135982"/>
                  </a:cubicBezTo>
                  <a:cubicBezTo>
                    <a:pt x="79241" y="173676"/>
                    <a:pt x="58090" y="162506"/>
                    <a:pt x="19826" y="167973"/>
                  </a:cubicBezTo>
                  <a:cubicBezTo>
                    <a:pt x="14494" y="166196"/>
                    <a:pt x="7054" y="167245"/>
                    <a:pt x="3831" y="162641"/>
                  </a:cubicBezTo>
                  <a:cubicBezTo>
                    <a:pt x="-13514" y="137862"/>
                    <a:pt x="33357" y="92451"/>
                    <a:pt x="38487" y="87996"/>
                  </a:cubicBezTo>
                  <a:cubicBezTo>
                    <a:pt x="56800" y="72092"/>
                    <a:pt x="80446" y="63504"/>
                    <a:pt x="102469" y="53340"/>
                  </a:cubicBezTo>
                  <a:cubicBezTo>
                    <a:pt x="115226" y="47452"/>
                    <a:pt x="129412" y="45228"/>
                    <a:pt x="142457" y="40010"/>
                  </a:cubicBezTo>
                  <a:cubicBezTo>
                    <a:pt x="147268" y="38085"/>
                    <a:pt x="155787" y="37194"/>
                    <a:pt x="155787" y="32012"/>
                  </a:cubicBezTo>
                  <a:cubicBezTo>
                    <a:pt x="155787" y="27227"/>
                    <a:pt x="146456" y="466"/>
                    <a:pt x="131794" y="22"/>
                  </a:cubicBezTo>
                  <a:close/>
                </a:path>
              </a:pathLst>
            </a:cu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4" name="Connector: Elbow 13">
            <a:extLst>
              <a:ext uri="{FF2B5EF4-FFF2-40B4-BE49-F238E27FC236}">
                <a16:creationId xmlns:a16="http://schemas.microsoft.com/office/drawing/2014/main" id="{94323E15-5D69-9EFC-9D2D-6BB463FF2928}"/>
              </a:ext>
            </a:extLst>
          </p:cNvPr>
          <p:cNvCxnSpPr>
            <a:cxnSpLocks/>
          </p:cNvCxnSpPr>
          <p:nvPr/>
        </p:nvCxnSpPr>
        <p:spPr>
          <a:xfrm rot="16200000" flipV="1">
            <a:off x="8325589" y="2562725"/>
            <a:ext cx="493670" cy="3766912"/>
          </a:xfrm>
          <a:prstGeom prst="bentConnector3">
            <a:avLst>
              <a:gd name="adj1" fmla="val 23007"/>
            </a:avLst>
          </a:prstGeom>
          <a:ln w="127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7122138F-E878-5F8B-E0C2-9FACC563BA46}"/>
              </a:ext>
            </a:extLst>
          </p:cNvPr>
          <p:cNvCxnSpPr>
            <a:cxnSpLocks/>
          </p:cNvCxnSpPr>
          <p:nvPr/>
        </p:nvCxnSpPr>
        <p:spPr>
          <a:xfrm rot="5400000">
            <a:off x="8132600" y="937120"/>
            <a:ext cx="493669" cy="3766912"/>
          </a:xfrm>
          <a:prstGeom prst="bentConnector3">
            <a:avLst>
              <a:gd name="adj1" fmla="val 72339"/>
            </a:avLst>
          </a:prstGeom>
          <a:ln w="127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34FC4A4-5712-F3F5-0C3D-8DF29B93C373}"/>
              </a:ext>
            </a:extLst>
          </p:cNvPr>
          <p:cNvCxnSpPr>
            <a:cxnSpLocks/>
          </p:cNvCxnSpPr>
          <p:nvPr/>
        </p:nvCxnSpPr>
        <p:spPr>
          <a:xfrm flipH="1">
            <a:off x="6469884" y="4199345"/>
            <a:ext cx="377" cy="493671"/>
          </a:xfrm>
          <a:prstGeom prst="line">
            <a:avLst/>
          </a:prstGeom>
          <a:ln w="12700">
            <a:solidFill>
              <a:schemeClr val="tx1">
                <a:lumMod val="50000"/>
                <a:lumOff val="50000"/>
              </a:schemeClr>
            </a:solidFill>
            <a:prstDash val="solid"/>
            <a:headEnd type="triangle"/>
          </a:ln>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BC25FA0D-F054-6057-8B5D-71476C8245DF}"/>
              </a:ext>
            </a:extLst>
          </p:cNvPr>
          <p:cNvCxnSpPr>
            <a:cxnSpLocks/>
            <a:stCxn id="67" idx="0"/>
            <a:endCxn id="80" idx="2"/>
          </p:cNvCxnSpPr>
          <p:nvPr/>
        </p:nvCxnSpPr>
        <p:spPr>
          <a:xfrm rot="5400000" flipH="1" flipV="1">
            <a:off x="8669327" y="3366181"/>
            <a:ext cx="493670" cy="2160000"/>
          </a:xfrm>
          <a:prstGeom prst="bentConnector3">
            <a:avLst>
              <a:gd name="adj1" fmla="val 10687"/>
            </a:avLst>
          </a:prstGeom>
          <a:ln w="127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BA653A19-0D62-60A7-1152-7B4DA958A447}"/>
              </a:ext>
            </a:extLst>
          </p:cNvPr>
          <p:cNvCxnSpPr>
            <a:cxnSpLocks/>
          </p:cNvCxnSpPr>
          <p:nvPr/>
        </p:nvCxnSpPr>
        <p:spPr>
          <a:xfrm flipH="1">
            <a:off x="10159052" y="4199345"/>
            <a:ext cx="377" cy="493671"/>
          </a:xfrm>
          <a:prstGeom prst="line">
            <a:avLst/>
          </a:prstGeom>
          <a:ln w="12700">
            <a:solidFill>
              <a:schemeClr val="tx1">
                <a:lumMod val="50000"/>
                <a:lumOff val="50000"/>
              </a:schemeClr>
            </a:solidFill>
            <a:prstDash val="solid"/>
            <a:headEnd type="triangle"/>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DF5FCEDC-120F-1606-F657-130AC6A598B6}"/>
              </a:ext>
            </a:extLst>
          </p:cNvPr>
          <p:cNvCxnSpPr>
            <a:cxnSpLocks/>
          </p:cNvCxnSpPr>
          <p:nvPr/>
        </p:nvCxnSpPr>
        <p:spPr>
          <a:xfrm rot="5400000">
            <a:off x="9236257" y="2131981"/>
            <a:ext cx="493669" cy="1368000"/>
          </a:xfrm>
          <a:prstGeom prst="bentConnector3">
            <a:avLst>
              <a:gd name="adj1" fmla="val 50000"/>
            </a:avLst>
          </a:prstGeom>
          <a:ln w="127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onnector: Elbow 87">
            <a:extLst>
              <a:ext uri="{FF2B5EF4-FFF2-40B4-BE49-F238E27FC236}">
                <a16:creationId xmlns:a16="http://schemas.microsoft.com/office/drawing/2014/main" id="{1C312D07-2C66-9AE3-5C40-0D72FADB694D}"/>
              </a:ext>
            </a:extLst>
          </p:cNvPr>
          <p:cNvCxnSpPr>
            <a:cxnSpLocks/>
            <a:stCxn id="47" idx="2"/>
            <a:endCxn id="80" idx="0"/>
          </p:cNvCxnSpPr>
          <p:nvPr/>
        </p:nvCxnSpPr>
        <p:spPr>
          <a:xfrm rot="16200000" flipH="1">
            <a:off x="8449236" y="1515889"/>
            <a:ext cx="493669" cy="2600184"/>
          </a:xfrm>
          <a:prstGeom prst="bentConnector3">
            <a:avLst>
              <a:gd name="adj1" fmla="val 64113"/>
            </a:avLst>
          </a:prstGeom>
          <a:ln w="127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5" name="Connector: Elbow 94">
            <a:extLst>
              <a:ext uri="{FF2B5EF4-FFF2-40B4-BE49-F238E27FC236}">
                <a16:creationId xmlns:a16="http://schemas.microsoft.com/office/drawing/2014/main" id="{65132952-C9BD-41B4-C497-9E70423B8901}"/>
              </a:ext>
            </a:extLst>
          </p:cNvPr>
          <p:cNvCxnSpPr>
            <a:cxnSpLocks/>
          </p:cNvCxnSpPr>
          <p:nvPr/>
        </p:nvCxnSpPr>
        <p:spPr>
          <a:xfrm rot="16200000" flipH="1">
            <a:off x="9428336" y="1339982"/>
            <a:ext cx="493669" cy="2952000"/>
          </a:xfrm>
          <a:prstGeom prst="bentConnector3">
            <a:avLst>
              <a:gd name="adj1" fmla="val 37652"/>
            </a:avLst>
          </a:prstGeom>
          <a:ln w="127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D2BA6E63-7B76-9701-3F9A-AAB1862D5B1C}"/>
              </a:ext>
            </a:extLst>
          </p:cNvPr>
          <p:cNvCxnSpPr>
            <a:cxnSpLocks/>
          </p:cNvCxnSpPr>
          <p:nvPr/>
        </p:nvCxnSpPr>
        <p:spPr>
          <a:xfrm flipH="1">
            <a:off x="7479569" y="4199345"/>
            <a:ext cx="377" cy="493671"/>
          </a:xfrm>
          <a:prstGeom prst="line">
            <a:avLst/>
          </a:prstGeom>
          <a:ln w="12700">
            <a:solidFill>
              <a:schemeClr val="accent4">
                <a:lumMod val="75000"/>
              </a:schemeClr>
            </a:solidFill>
            <a:prstDash val="solid"/>
            <a:headEnd type="triangle"/>
          </a:ln>
        </p:spPr>
        <p:style>
          <a:lnRef idx="1">
            <a:schemeClr val="accent1"/>
          </a:lnRef>
          <a:fillRef idx="0">
            <a:schemeClr val="accent1"/>
          </a:fillRef>
          <a:effectRef idx="0">
            <a:schemeClr val="accent1"/>
          </a:effectRef>
          <a:fontRef idx="minor">
            <a:schemeClr val="tx1"/>
          </a:fontRef>
        </p:style>
      </p:cxnSp>
      <p:cxnSp>
        <p:nvCxnSpPr>
          <p:cNvPr id="121" name="Connector: Elbow 120">
            <a:extLst>
              <a:ext uri="{FF2B5EF4-FFF2-40B4-BE49-F238E27FC236}">
                <a16:creationId xmlns:a16="http://schemas.microsoft.com/office/drawing/2014/main" id="{C4727D6D-FB02-CB6C-AB72-8BC2D527C6F6}"/>
              </a:ext>
            </a:extLst>
          </p:cNvPr>
          <p:cNvCxnSpPr>
            <a:cxnSpLocks/>
          </p:cNvCxnSpPr>
          <p:nvPr/>
        </p:nvCxnSpPr>
        <p:spPr>
          <a:xfrm rot="5400000" flipH="1" flipV="1">
            <a:off x="7904974" y="3816181"/>
            <a:ext cx="493670" cy="1260000"/>
          </a:xfrm>
          <a:prstGeom prst="bentConnector3">
            <a:avLst>
              <a:gd name="adj1" fmla="val 50000"/>
            </a:avLst>
          </a:prstGeom>
          <a:ln w="12700">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Connector: Elbow 125">
            <a:extLst>
              <a:ext uri="{FF2B5EF4-FFF2-40B4-BE49-F238E27FC236}">
                <a16:creationId xmlns:a16="http://schemas.microsoft.com/office/drawing/2014/main" id="{ADB79B5C-F8EA-207C-3F2C-74DB32052E58}"/>
              </a:ext>
            </a:extLst>
          </p:cNvPr>
          <p:cNvCxnSpPr>
            <a:cxnSpLocks/>
            <a:stCxn id="71" idx="0"/>
            <a:endCxn id="84" idx="2"/>
          </p:cNvCxnSpPr>
          <p:nvPr/>
        </p:nvCxnSpPr>
        <p:spPr>
          <a:xfrm rot="16200000" flipV="1">
            <a:off x="8715963" y="3146089"/>
            <a:ext cx="493670" cy="2600184"/>
          </a:xfrm>
          <a:prstGeom prst="bentConnector3">
            <a:avLst>
              <a:gd name="adj1" fmla="val 36494"/>
            </a:avLst>
          </a:prstGeom>
          <a:ln w="127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Connector: Elbow 131">
            <a:extLst>
              <a:ext uri="{FF2B5EF4-FFF2-40B4-BE49-F238E27FC236}">
                <a16:creationId xmlns:a16="http://schemas.microsoft.com/office/drawing/2014/main" id="{EE469E56-48EB-60BE-57D3-7B910B8DC259}"/>
              </a:ext>
            </a:extLst>
          </p:cNvPr>
          <p:cNvCxnSpPr>
            <a:cxnSpLocks/>
          </p:cNvCxnSpPr>
          <p:nvPr/>
        </p:nvCxnSpPr>
        <p:spPr>
          <a:xfrm rot="16200000" flipH="1">
            <a:off x="7973769" y="2419981"/>
            <a:ext cx="493669" cy="792000"/>
          </a:xfrm>
          <a:prstGeom prst="bentConnector3">
            <a:avLst>
              <a:gd name="adj1" fmla="val 50000"/>
            </a:avLst>
          </a:prstGeom>
          <a:ln w="127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Connector: Elbow 134">
            <a:extLst>
              <a:ext uri="{FF2B5EF4-FFF2-40B4-BE49-F238E27FC236}">
                <a16:creationId xmlns:a16="http://schemas.microsoft.com/office/drawing/2014/main" id="{1CB72714-07B1-17E4-EB95-A3622485F1CA}"/>
              </a:ext>
            </a:extLst>
          </p:cNvPr>
          <p:cNvCxnSpPr>
            <a:cxnSpLocks/>
          </p:cNvCxnSpPr>
          <p:nvPr/>
        </p:nvCxnSpPr>
        <p:spPr>
          <a:xfrm rot="16200000" flipV="1">
            <a:off x="9758611" y="3343393"/>
            <a:ext cx="493670" cy="2196000"/>
          </a:xfrm>
          <a:prstGeom prst="bentConnector3">
            <a:avLst>
              <a:gd name="adj1" fmla="val 50000"/>
            </a:avLst>
          </a:prstGeom>
          <a:ln w="12700">
            <a:solidFill>
              <a:schemeClr val="accent6">
                <a:lumMod val="1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647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33B0E-A012-A6FE-BBE6-BAC794E991B1}"/>
            </a:ext>
          </a:extLst>
        </p:cNvPr>
        <p:cNvGrpSpPr/>
        <p:nvPr/>
      </p:nvGrpSpPr>
      <p:grpSpPr>
        <a:xfrm>
          <a:off x="0" y="0"/>
          <a:ext cx="0" cy="0"/>
          <a:chOff x="0" y="0"/>
          <a:chExt cx="0" cy="0"/>
        </a:xfrm>
      </p:grpSpPr>
      <p:graphicFrame>
        <p:nvGraphicFramePr>
          <p:cNvPr id="14" name="Table 13">
            <a:extLst>
              <a:ext uri="{FF2B5EF4-FFF2-40B4-BE49-F238E27FC236}">
                <a16:creationId xmlns:a16="http://schemas.microsoft.com/office/drawing/2014/main" id="{40359FE6-0FA5-6AB2-85A7-02986765483A}"/>
              </a:ext>
            </a:extLst>
          </p:cNvPr>
          <p:cNvGraphicFramePr>
            <a:graphicFrameLocks noGrp="1"/>
          </p:cNvGraphicFramePr>
          <p:nvPr>
            <p:extLst>
              <p:ext uri="{D42A27DB-BD31-4B8C-83A1-F6EECF244321}">
                <p14:modId xmlns:p14="http://schemas.microsoft.com/office/powerpoint/2010/main" val="3441238176"/>
              </p:ext>
            </p:extLst>
          </p:nvPr>
        </p:nvGraphicFramePr>
        <p:xfrm>
          <a:off x="7818920" y="2581453"/>
          <a:ext cx="3793970" cy="3250546"/>
        </p:xfrm>
        <a:graphic>
          <a:graphicData uri="http://schemas.openxmlformats.org/drawingml/2006/table">
            <a:tbl>
              <a:tblPr firstRow="1" bandRow="1">
                <a:tableStyleId>{7DF18680-E054-41AD-8BC1-D1AEF772440D}</a:tableStyleId>
              </a:tblPr>
              <a:tblGrid>
                <a:gridCol w="1392985">
                  <a:extLst>
                    <a:ext uri="{9D8B030D-6E8A-4147-A177-3AD203B41FA5}">
                      <a16:colId xmlns:a16="http://schemas.microsoft.com/office/drawing/2014/main" val="739392182"/>
                    </a:ext>
                  </a:extLst>
                </a:gridCol>
                <a:gridCol w="1392985">
                  <a:extLst>
                    <a:ext uri="{9D8B030D-6E8A-4147-A177-3AD203B41FA5}">
                      <a16:colId xmlns:a16="http://schemas.microsoft.com/office/drawing/2014/main" val="3401214278"/>
                    </a:ext>
                  </a:extLst>
                </a:gridCol>
                <a:gridCol w="1008000">
                  <a:extLst>
                    <a:ext uri="{9D8B030D-6E8A-4147-A177-3AD203B41FA5}">
                      <a16:colId xmlns:a16="http://schemas.microsoft.com/office/drawing/2014/main" val="48767391"/>
                    </a:ext>
                  </a:extLst>
                </a:gridCol>
              </a:tblGrid>
              <a:tr h="378961">
                <a:tc>
                  <a:txBody>
                    <a:bodyPr/>
                    <a:lstStyle/>
                    <a:p>
                      <a:pPr algn="ctr">
                        <a:spcBef>
                          <a:spcPts val="200"/>
                        </a:spcBef>
                        <a:spcAft>
                          <a:spcPts val="200"/>
                        </a:spcAft>
                      </a:pPr>
                      <a:r>
                        <a:rPr lang="en-GB" sz="1200" dirty="0"/>
                        <a:t>Schizophrenia</a:t>
                      </a:r>
                    </a:p>
                  </a:txBody>
                  <a:tcPr anchor="ctr">
                    <a:lnL w="12700" cmpd="sng">
                      <a:noFill/>
                    </a:lnL>
                    <a:lnR w="12700" cmpd="sng">
                      <a:noFill/>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pPr algn="ctr">
                        <a:spcBef>
                          <a:spcPts val="200"/>
                        </a:spcBef>
                        <a:spcAft>
                          <a:spcPts val="200"/>
                        </a:spcAft>
                      </a:pPr>
                      <a:r>
                        <a:rPr lang="en-GB" sz="1200" dirty="0"/>
                        <a:t>Bipolar disorder</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lumMod val="50000"/>
                      </a:schemeClr>
                    </a:solidFill>
                  </a:tcPr>
                </a:tc>
                <a:tc>
                  <a:txBody>
                    <a:bodyPr/>
                    <a:lstStyle/>
                    <a:p>
                      <a:pPr algn="ctr">
                        <a:spcBef>
                          <a:spcPts val="200"/>
                        </a:spcBef>
                        <a:spcAft>
                          <a:spcPts val="200"/>
                        </a:spcAft>
                      </a:pPr>
                      <a:r>
                        <a:rPr lang="en-GB" sz="1200" dirty="0"/>
                        <a:t>MDD</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lumMod val="50000"/>
                      </a:schemeClr>
                    </a:solidFill>
                  </a:tcPr>
                </a:tc>
                <a:extLst>
                  <a:ext uri="{0D108BD9-81ED-4DB2-BD59-A6C34878D82A}">
                    <a16:rowId xmlns:a16="http://schemas.microsoft.com/office/drawing/2014/main" val="3449377517"/>
                  </a:ext>
                </a:extLst>
              </a:tr>
              <a:tr h="574317">
                <a:tc>
                  <a:txBody>
                    <a:bodyPr/>
                    <a:lstStyle/>
                    <a:p>
                      <a:pPr algn="ctr">
                        <a:spcBef>
                          <a:spcPts val="200"/>
                        </a:spcBef>
                        <a:spcAft>
                          <a:spcPts val="200"/>
                        </a:spcAft>
                      </a:pPr>
                      <a:r>
                        <a:rPr lang="en-GB" sz="1200" dirty="0">
                          <a:solidFill>
                            <a:schemeClr val="tx1"/>
                          </a:solidFill>
                        </a:rPr>
                        <a:t>5.24 (1.51)*</a:t>
                      </a:r>
                    </a:p>
                  </a:txBody>
                  <a:tcPr anchor="ctr">
                    <a:lnT w="19050" cap="flat" cmpd="sng" algn="ctr">
                      <a:noFill/>
                      <a:prstDash val="solid"/>
                      <a:round/>
                      <a:headEnd type="none" w="med" len="med"/>
                      <a:tailEnd type="none" w="med" len="med"/>
                    </a:lnT>
                    <a:noFill/>
                  </a:tcPr>
                </a:tc>
                <a:tc>
                  <a:txBody>
                    <a:bodyPr/>
                    <a:lstStyle/>
                    <a:p>
                      <a:pPr algn="ctr">
                        <a:spcBef>
                          <a:spcPts val="200"/>
                        </a:spcBef>
                        <a:spcAft>
                          <a:spcPts val="200"/>
                        </a:spcAft>
                      </a:pPr>
                      <a:r>
                        <a:rPr lang="en-GB" sz="1200" dirty="0">
                          <a:solidFill>
                            <a:schemeClr val="tx1"/>
                          </a:solidFill>
                        </a:rPr>
                        <a:t>1.97 (0.80)</a:t>
                      </a:r>
                      <a:r>
                        <a:rPr lang="en-GB" sz="1200" baseline="0" dirty="0">
                          <a:solidFill>
                            <a:schemeClr val="tx1"/>
                          </a:solidFill>
                        </a:rPr>
                        <a:t>**</a:t>
                      </a:r>
                    </a:p>
                  </a:txBody>
                  <a:tcPr anchor="ctr">
                    <a:lnT w="38100" cmpd="sng">
                      <a:noFill/>
                    </a:lnT>
                    <a:noFill/>
                  </a:tcPr>
                </a:tc>
                <a:tc>
                  <a:txBody>
                    <a:bodyPr/>
                    <a:lstStyle/>
                    <a:p>
                      <a:pPr algn="ctr">
                        <a:spcBef>
                          <a:spcPts val="200"/>
                        </a:spcBef>
                        <a:spcAft>
                          <a:spcPts val="200"/>
                        </a:spcAft>
                      </a:pPr>
                      <a:r>
                        <a:rPr lang="en-GB" sz="1200" dirty="0">
                          <a:solidFill>
                            <a:schemeClr val="tx1"/>
                          </a:solidFill>
                        </a:rPr>
                        <a:t>1.12 (0.23)*</a:t>
                      </a:r>
                    </a:p>
                  </a:txBody>
                  <a:tcPr anchor="ctr">
                    <a:lnT w="38100" cmpd="sng">
                      <a:noFill/>
                    </a:lnT>
                    <a:noFill/>
                  </a:tcPr>
                </a:tc>
                <a:extLst>
                  <a:ext uri="{0D108BD9-81ED-4DB2-BD59-A6C34878D82A}">
                    <a16:rowId xmlns:a16="http://schemas.microsoft.com/office/drawing/2014/main" val="839515465"/>
                  </a:ext>
                </a:extLst>
              </a:tr>
              <a:tr h="574317">
                <a:tc>
                  <a:txBody>
                    <a:bodyPr/>
                    <a:lstStyle/>
                    <a:p>
                      <a:pPr algn="ctr">
                        <a:spcBef>
                          <a:spcPts val="200"/>
                        </a:spcBef>
                        <a:spcAft>
                          <a:spcPts val="200"/>
                        </a:spcAft>
                      </a:pPr>
                      <a:r>
                        <a:rPr lang="en-GB" sz="1200" dirty="0">
                          <a:solidFill>
                            <a:schemeClr val="tx1"/>
                          </a:solidFill>
                        </a:rPr>
                        <a:t>25.4 (4.86)*</a:t>
                      </a:r>
                    </a:p>
                  </a:txBody>
                  <a:tcPr anchor="ctr">
                    <a:noFill/>
                  </a:tcPr>
                </a:tc>
                <a:tc>
                  <a:txBody>
                    <a:bodyPr/>
                    <a:lstStyle/>
                    <a:p>
                      <a:pPr lvl="0" algn="ctr">
                        <a:spcBef>
                          <a:spcPts val="200"/>
                        </a:spcBef>
                        <a:spcAft>
                          <a:spcPts val="200"/>
                        </a:spcAft>
                      </a:pPr>
                      <a:r>
                        <a:rPr lang="en-GB" sz="1200" dirty="0">
                          <a:solidFill>
                            <a:schemeClr val="tx1"/>
                          </a:solidFill>
                        </a:rPr>
                        <a:t>11.4 (2.57)</a:t>
                      </a:r>
                      <a:r>
                        <a:rPr lang="en-GB" sz="1200" baseline="0" dirty="0">
                          <a:solidFill>
                            <a:schemeClr val="tx1"/>
                          </a:solidFill>
                        </a:rPr>
                        <a:t>**</a:t>
                      </a:r>
                      <a:endParaRPr lang="en-GB" sz="1200" baseline="30000" dirty="0">
                        <a:solidFill>
                          <a:schemeClr val="tx1"/>
                        </a:solidFill>
                      </a:endParaRPr>
                    </a:p>
                  </a:txBody>
                  <a:tcPr anchor="ctr">
                    <a:noFill/>
                  </a:tcPr>
                </a:tc>
                <a:tc>
                  <a:txBody>
                    <a:bodyPr/>
                    <a:lstStyle/>
                    <a:p>
                      <a:pPr algn="ctr">
                        <a:spcBef>
                          <a:spcPts val="200"/>
                        </a:spcBef>
                        <a:spcAft>
                          <a:spcPts val="200"/>
                        </a:spcAft>
                      </a:pPr>
                      <a:r>
                        <a:rPr lang="en-GB" sz="1200" dirty="0">
                          <a:solidFill>
                            <a:schemeClr val="tx1"/>
                          </a:solidFill>
                        </a:rPr>
                        <a:t>5.15 (0.74)*</a:t>
                      </a:r>
                    </a:p>
                  </a:txBody>
                  <a:tcPr anchor="ctr">
                    <a:noFill/>
                  </a:tcPr>
                </a:tc>
                <a:extLst>
                  <a:ext uri="{0D108BD9-81ED-4DB2-BD59-A6C34878D82A}">
                    <a16:rowId xmlns:a16="http://schemas.microsoft.com/office/drawing/2014/main" val="670364736"/>
                  </a:ext>
                </a:extLst>
              </a:tr>
              <a:tr h="574317">
                <a:tc>
                  <a:txBody>
                    <a:bodyPr/>
                    <a:lstStyle/>
                    <a:p>
                      <a:pPr algn="ctr">
                        <a:spcBef>
                          <a:spcPts val="200"/>
                        </a:spcBef>
                        <a:spcAft>
                          <a:spcPts val="200"/>
                        </a:spcAft>
                      </a:pPr>
                      <a:r>
                        <a:rPr lang="en-GB" sz="1200" dirty="0">
                          <a:solidFill>
                            <a:schemeClr val="tx1"/>
                          </a:solidFill>
                        </a:rPr>
                        <a:t>16.0 (2.98)*</a:t>
                      </a:r>
                    </a:p>
                  </a:txBody>
                  <a:tcPr anchor="ctr">
                    <a:noFill/>
                  </a:tcPr>
                </a:tc>
                <a:tc>
                  <a:txBody>
                    <a:bodyPr/>
                    <a:lstStyle/>
                    <a:p>
                      <a:pPr algn="ctr">
                        <a:spcBef>
                          <a:spcPts val="200"/>
                        </a:spcBef>
                        <a:spcAft>
                          <a:spcPts val="200"/>
                        </a:spcAft>
                      </a:pPr>
                      <a:r>
                        <a:rPr lang="en-GB" sz="1200" dirty="0">
                          <a:solidFill>
                            <a:schemeClr val="tx1"/>
                          </a:solidFill>
                        </a:rPr>
                        <a:t>9.63 (1.57)</a:t>
                      </a:r>
                      <a:r>
                        <a:rPr lang="en-GB" sz="1200" baseline="0" dirty="0">
                          <a:solidFill>
                            <a:schemeClr val="tx1"/>
                          </a:solidFill>
                        </a:rPr>
                        <a:t>**</a:t>
                      </a:r>
                      <a:endParaRPr lang="en-GB" sz="1200" baseline="30000" dirty="0">
                        <a:solidFill>
                          <a:schemeClr val="tx1"/>
                        </a:solidFill>
                      </a:endParaRPr>
                    </a:p>
                  </a:txBody>
                  <a:tcPr anchor="ctr">
                    <a:noFill/>
                  </a:tcPr>
                </a:tc>
                <a:tc>
                  <a:txBody>
                    <a:bodyPr/>
                    <a:lstStyle/>
                    <a:p>
                      <a:pPr algn="ctr">
                        <a:spcBef>
                          <a:spcPts val="200"/>
                        </a:spcBef>
                        <a:spcAft>
                          <a:spcPts val="200"/>
                        </a:spcAft>
                      </a:pPr>
                      <a:r>
                        <a:rPr lang="en-GB" sz="1200" dirty="0">
                          <a:solidFill>
                            <a:schemeClr val="tx1"/>
                          </a:solidFill>
                        </a:rPr>
                        <a:t>3.11 (0.45)*</a:t>
                      </a:r>
                    </a:p>
                  </a:txBody>
                  <a:tcPr anchor="ctr">
                    <a:noFill/>
                  </a:tcPr>
                </a:tc>
                <a:extLst>
                  <a:ext uri="{0D108BD9-81ED-4DB2-BD59-A6C34878D82A}">
                    <a16:rowId xmlns:a16="http://schemas.microsoft.com/office/drawing/2014/main" val="274801731"/>
                  </a:ext>
                </a:extLst>
              </a:tr>
              <a:tr h="574317">
                <a:tc>
                  <a:txBody>
                    <a:bodyPr/>
                    <a:lstStyle/>
                    <a:p>
                      <a:pPr algn="ctr">
                        <a:spcBef>
                          <a:spcPts val="200"/>
                        </a:spcBef>
                        <a:spcAft>
                          <a:spcPts val="200"/>
                        </a:spcAft>
                      </a:pPr>
                      <a:r>
                        <a:rPr lang="en-GB" sz="1200" dirty="0">
                          <a:solidFill>
                            <a:schemeClr val="tx1"/>
                          </a:solidFill>
                        </a:rPr>
                        <a:t>6.04 (1.77)*</a:t>
                      </a:r>
                    </a:p>
                  </a:txBody>
                  <a:tcPr anchor="ctr">
                    <a:noFill/>
                  </a:tcPr>
                </a:tc>
                <a:tc>
                  <a:txBody>
                    <a:bodyPr/>
                    <a:lstStyle/>
                    <a:p>
                      <a:pPr algn="ctr">
                        <a:spcBef>
                          <a:spcPts val="200"/>
                        </a:spcBef>
                        <a:spcAft>
                          <a:spcPts val="200"/>
                        </a:spcAft>
                      </a:pPr>
                      <a:r>
                        <a:rPr lang="en-GB" sz="1200" dirty="0">
                          <a:solidFill>
                            <a:schemeClr val="tx1"/>
                          </a:solidFill>
                        </a:rPr>
                        <a:t>2.40 (0.93)</a:t>
                      </a:r>
                      <a:r>
                        <a:rPr lang="en-GB" sz="1200" baseline="0" dirty="0">
                          <a:solidFill>
                            <a:schemeClr val="tx1"/>
                          </a:solidFill>
                        </a:rPr>
                        <a:t>**</a:t>
                      </a:r>
                      <a:endParaRPr lang="en-GB" sz="1200" baseline="30000" dirty="0">
                        <a:solidFill>
                          <a:schemeClr val="tx1"/>
                        </a:solidFill>
                      </a:endParaRPr>
                    </a:p>
                  </a:txBody>
                  <a:tcPr anchor="ctr">
                    <a:noFill/>
                  </a:tcPr>
                </a:tc>
                <a:tc>
                  <a:txBody>
                    <a:bodyPr/>
                    <a:lstStyle/>
                    <a:p>
                      <a:pPr algn="ctr">
                        <a:spcBef>
                          <a:spcPts val="200"/>
                        </a:spcBef>
                        <a:spcAft>
                          <a:spcPts val="200"/>
                        </a:spcAft>
                      </a:pPr>
                      <a:r>
                        <a:rPr lang="en-GB" sz="1200" dirty="0">
                          <a:solidFill>
                            <a:schemeClr val="tx1"/>
                          </a:solidFill>
                        </a:rPr>
                        <a:t>2.19 (0.27)*</a:t>
                      </a:r>
                    </a:p>
                  </a:txBody>
                  <a:tcPr anchor="ctr">
                    <a:noFill/>
                  </a:tcPr>
                </a:tc>
                <a:extLst>
                  <a:ext uri="{0D108BD9-81ED-4DB2-BD59-A6C34878D82A}">
                    <a16:rowId xmlns:a16="http://schemas.microsoft.com/office/drawing/2014/main" val="72663069"/>
                  </a:ext>
                </a:extLst>
              </a:tr>
              <a:tr h="574317">
                <a:tc>
                  <a:txBody>
                    <a:bodyPr/>
                    <a:lstStyle/>
                    <a:p>
                      <a:pPr algn="ctr">
                        <a:spcBef>
                          <a:spcPts val="200"/>
                        </a:spcBef>
                        <a:spcAft>
                          <a:spcPts val="200"/>
                        </a:spcAft>
                      </a:pPr>
                      <a:r>
                        <a:rPr lang="en-GB" sz="1200" dirty="0">
                          <a:solidFill>
                            <a:schemeClr val="tx1"/>
                          </a:solidFill>
                        </a:rPr>
                        <a:t>3.76 (0.76)*</a:t>
                      </a:r>
                    </a:p>
                  </a:txBody>
                  <a:tcPr anchor="ctr">
                    <a:noFill/>
                  </a:tcPr>
                </a:tc>
                <a:tc>
                  <a:txBody>
                    <a:bodyPr/>
                    <a:lstStyle/>
                    <a:p>
                      <a:pPr algn="ctr">
                        <a:spcBef>
                          <a:spcPts val="200"/>
                        </a:spcBef>
                        <a:spcAft>
                          <a:spcPts val="200"/>
                        </a:spcAft>
                      </a:pPr>
                      <a:r>
                        <a:rPr lang="en-GB" sz="1200" dirty="0">
                          <a:solidFill>
                            <a:schemeClr val="tx1"/>
                          </a:solidFill>
                        </a:rPr>
                        <a:t>1.29 (0.40)</a:t>
                      </a:r>
                      <a:r>
                        <a:rPr lang="en-GB" sz="1200" baseline="0" dirty="0">
                          <a:solidFill>
                            <a:schemeClr val="tx1"/>
                          </a:solidFill>
                        </a:rPr>
                        <a:t>**</a:t>
                      </a:r>
                      <a:endParaRPr lang="en-GB" sz="1200" baseline="30000" dirty="0">
                        <a:solidFill>
                          <a:schemeClr val="tx1"/>
                        </a:solidFill>
                      </a:endParaRPr>
                    </a:p>
                  </a:txBody>
                  <a:tcPr anchor="ctr">
                    <a:noFill/>
                  </a:tcPr>
                </a:tc>
                <a:tc>
                  <a:txBody>
                    <a:bodyPr/>
                    <a:lstStyle/>
                    <a:p>
                      <a:pPr algn="ctr">
                        <a:spcBef>
                          <a:spcPts val="200"/>
                        </a:spcBef>
                        <a:spcAft>
                          <a:spcPts val="200"/>
                        </a:spcAft>
                      </a:pPr>
                      <a:r>
                        <a:rPr lang="en-GB" sz="1200" dirty="0">
                          <a:solidFill>
                            <a:schemeClr val="tx1"/>
                          </a:solidFill>
                        </a:rPr>
                        <a:t>0.96 (0.12)*</a:t>
                      </a:r>
                    </a:p>
                  </a:txBody>
                  <a:tcPr anchor="ctr">
                    <a:noFill/>
                  </a:tcPr>
                </a:tc>
                <a:extLst>
                  <a:ext uri="{0D108BD9-81ED-4DB2-BD59-A6C34878D82A}">
                    <a16:rowId xmlns:a16="http://schemas.microsoft.com/office/drawing/2014/main" val="3803983082"/>
                  </a:ext>
                </a:extLst>
              </a:tr>
            </a:tbl>
          </a:graphicData>
        </a:graphic>
      </p:graphicFrame>
      <p:sp>
        <p:nvSpPr>
          <p:cNvPr id="2" name="Text Placeholder 1">
            <a:extLst>
              <a:ext uri="{FF2B5EF4-FFF2-40B4-BE49-F238E27FC236}">
                <a16:creationId xmlns:a16="http://schemas.microsoft.com/office/drawing/2014/main" id="{331E1530-5206-FC58-F383-93453B64350B}"/>
              </a:ext>
            </a:extLst>
          </p:cNvPr>
          <p:cNvSpPr>
            <a:spLocks noGrp="1"/>
          </p:cNvSpPr>
          <p:nvPr>
            <p:ph type="body" sz="quarter" idx="17"/>
          </p:nvPr>
        </p:nvSpPr>
        <p:spPr/>
        <p:txBody>
          <a:bodyPr/>
          <a:lstStyle/>
          <a:p>
            <a:r>
              <a:rPr lang="en-GB"/>
              <a:t>Schizophrenia – Comorbidity</a:t>
            </a:r>
          </a:p>
        </p:txBody>
      </p:sp>
      <p:sp>
        <p:nvSpPr>
          <p:cNvPr id="27" name="Title 26">
            <a:extLst>
              <a:ext uri="{FF2B5EF4-FFF2-40B4-BE49-F238E27FC236}">
                <a16:creationId xmlns:a16="http://schemas.microsoft.com/office/drawing/2014/main" id="{06429D03-4A81-4C74-9DB5-2FB89ECEFB95}"/>
              </a:ext>
            </a:extLst>
          </p:cNvPr>
          <p:cNvSpPr>
            <a:spLocks noGrp="1"/>
          </p:cNvSpPr>
          <p:nvPr>
            <p:ph type="title"/>
          </p:nvPr>
        </p:nvSpPr>
        <p:spPr/>
        <p:txBody>
          <a:bodyPr/>
          <a:lstStyle/>
          <a:p>
            <a:r>
              <a:rPr lang="en-US" dirty="0"/>
              <a:t>Eating patterns and nutritional risk in schizophrenia</a:t>
            </a:r>
            <a:endParaRPr lang="en-GB" dirty="0"/>
          </a:p>
        </p:txBody>
      </p:sp>
      <p:sp>
        <p:nvSpPr>
          <p:cNvPr id="4" name="Text Placeholder 3">
            <a:extLst>
              <a:ext uri="{FF2B5EF4-FFF2-40B4-BE49-F238E27FC236}">
                <a16:creationId xmlns:a16="http://schemas.microsoft.com/office/drawing/2014/main" id="{CA6703ED-F2D0-BE64-909A-EEFF34127956}"/>
              </a:ext>
            </a:extLst>
          </p:cNvPr>
          <p:cNvSpPr>
            <a:spLocks noGrp="1"/>
          </p:cNvSpPr>
          <p:nvPr>
            <p:ph type="body" sz="quarter" idx="18"/>
          </p:nvPr>
        </p:nvSpPr>
        <p:spPr>
          <a:xfrm>
            <a:off x="539749" y="6102000"/>
            <a:ext cx="10951200" cy="619200"/>
          </a:xfrm>
        </p:spPr>
        <p:txBody>
          <a:bodyPr/>
          <a:lstStyle/>
          <a:p>
            <a:r>
              <a:rPr lang="en-US" baseline="30000" dirty="0" err="1">
                <a:latin typeface="Arial" panose="020B0604020202020204" pitchFamily="34" charset="0"/>
                <a:cs typeface="Arial" panose="020B0604020202020204" pitchFamily="34" charset="0"/>
              </a:rPr>
              <a:t>a</a:t>
            </a:r>
            <a:r>
              <a:rPr lang="en-US" dirty="0" err="1">
                <a:latin typeface="Arial" panose="020B0604020202020204" pitchFamily="34" charset="0"/>
                <a:cs typeface="Arial" panose="020B0604020202020204" pitchFamily="34" charset="0"/>
              </a:rPr>
              <a:t>Data</a:t>
            </a:r>
            <a:r>
              <a:rPr lang="en-US" dirty="0">
                <a:latin typeface="Arial" panose="020B0604020202020204" pitchFamily="34" charset="0"/>
                <a:cs typeface="Arial" panose="020B0604020202020204" pitchFamily="34" charset="0"/>
              </a:rPr>
              <a:t> are from 69,843 eligible UK Biobank participants who provided sufficient data for analysis; of these, 14,619 had MDD, 952 had bipolar disorder, 262 had schizophrenia, and 54,010 were free of SMI *p&lt;0.001; </a:t>
            </a:r>
            <a:r>
              <a:rPr lang="en-US" dirty="0"/>
              <a:t>**p</a:t>
            </a:r>
            <a:r>
              <a:rPr lang="en-US" dirty="0">
                <a:latin typeface="Arial" panose="020B0604020202020204" pitchFamily="34" charset="0"/>
                <a:cs typeface="Arial" panose="020B0604020202020204" pitchFamily="34" charset="0"/>
              </a:rPr>
              <a:t>&lt;0.01</a:t>
            </a:r>
            <a:r>
              <a:rPr lang="en-US" dirty="0"/>
              <a:t>; </a:t>
            </a:r>
            <a:r>
              <a:rPr lang="en-US" baseline="30000" dirty="0" err="1"/>
              <a:t>b</a:t>
            </a:r>
            <a:r>
              <a:rPr lang="en-US" dirty="0" err="1">
                <a:latin typeface="Arial" panose="020B0604020202020204" pitchFamily="34" charset="0"/>
                <a:cs typeface="Arial" panose="020B0604020202020204" pitchFamily="34" charset="0"/>
              </a:rPr>
              <a:t>Multivariable</a:t>
            </a:r>
            <a:r>
              <a:rPr lang="en-US" dirty="0">
                <a:latin typeface="Arial" panose="020B0604020202020204" pitchFamily="34" charset="0"/>
                <a:cs typeface="Arial" panose="020B0604020202020204" pitchFamily="34" charset="0"/>
              </a:rPr>
              <a:t> linear regression was used to examine differences in total daily energy intake and macronutrient consumption between SMI and control groups</a:t>
            </a:r>
            <a:r>
              <a:rPr lang="en-US" baseline="30000" dirty="0">
                <a:latin typeface="Arial" panose="020B0604020202020204" pitchFamily="34" charset="0"/>
                <a:cs typeface="Arial" panose="020B0604020202020204" pitchFamily="34" charset="0"/>
              </a:rPr>
              <a:t>1</a:t>
            </a:r>
            <a:endParaRPr lang="en-US" dirty="0">
              <a:latin typeface="Arial" panose="020B0604020202020204" pitchFamily="34" charset="0"/>
              <a:cs typeface="Arial" panose="020B0604020202020204" pitchFamily="34" charset="0"/>
            </a:endParaRPr>
          </a:p>
          <a:p>
            <a:r>
              <a:rPr lang="en-US" dirty="0"/>
              <a:t>MDD=major depressive disorder; SE=standard error; SGA=second-generation antipsychotic; SMI=serious mental illness</a:t>
            </a:r>
          </a:p>
          <a:p>
            <a:r>
              <a:rPr lang="en-US" dirty="0"/>
              <a:t>1. Firth et al. World Psychiatry 2018;17:365–367; 2. Firth et al. Lancet Psychiatry 2019;6:675–712</a:t>
            </a:r>
          </a:p>
        </p:txBody>
      </p:sp>
      <p:sp>
        <p:nvSpPr>
          <p:cNvPr id="5" name="Slide Number Placeholder 4">
            <a:extLst>
              <a:ext uri="{FF2B5EF4-FFF2-40B4-BE49-F238E27FC236}">
                <a16:creationId xmlns:a16="http://schemas.microsoft.com/office/drawing/2014/main" id="{6321B4C7-2191-1EFE-C80E-148463AB9708}"/>
              </a:ext>
            </a:extLst>
          </p:cNvPr>
          <p:cNvSpPr>
            <a:spLocks noGrp="1"/>
          </p:cNvSpPr>
          <p:nvPr>
            <p:ph type="sldNum" sz="quarter" idx="4"/>
          </p:nvPr>
        </p:nvSpPr>
        <p:spPr/>
        <p:txBody>
          <a:bodyPr/>
          <a:lstStyle/>
          <a:p>
            <a:fld id="{6DBC486D-4FAB-B746-8B02-8D7C842291C6}" type="slidenum">
              <a:rPr lang="en-US" smtClean="0"/>
              <a:pPr/>
              <a:t>26</a:t>
            </a:fld>
            <a:endParaRPr lang="en-US"/>
          </a:p>
        </p:txBody>
      </p:sp>
      <p:sp>
        <p:nvSpPr>
          <p:cNvPr id="29" name="TextBox 28">
            <a:extLst>
              <a:ext uri="{FF2B5EF4-FFF2-40B4-BE49-F238E27FC236}">
                <a16:creationId xmlns:a16="http://schemas.microsoft.com/office/drawing/2014/main" id="{58AEA854-D6DE-C0B8-3361-81D76112F347}"/>
              </a:ext>
            </a:extLst>
          </p:cNvPr>
          <p:cNvSpPr txBox="1"/>
          <p:nvPr/>
        </p:nvSpPr>
        <p:spPr>
          <a:xfrm>
            <a:off x="6083300" y="1263600"/>
            <a:ext cx="5674399" cy="523220"/>
          </a:xfrm>
          <a:prstGeom prst="rect">
            <a:avLst/>
          </a:prstGeom>
          <a:noFill/>
        </p:spPr>
        <p:txBody>
          <a:bodyPr wrap="square" rtlCol="0">
            <a:spAutoFit/>
          </a:bodyPr>
          <a:lstStyle/>
          <a:p>
            <a:pPr algn="ctr"/>
            <a:r>
              <a:rPr lang="en-US" sz="1400" b="1" dirty="0"/>
              <a:t>Dietary intake by food group in individuals with MDD (n=14,619), bipolar disorder (n=952), and schizophrenia (n=262)</a:t>
            </a:r>
            <a:r>
              <a:rPr lang="en-US" sz="1400" b="1" baseline="30000" dirty="0"/>
              <a:t>1,a,b</a:t>
            </a:r>
            <a:endParaRPr lang="en-GB" sz="1400" b="1" dirty="0"/>
          </a:p>
        </p:txBody>
      </p:sp>
      <p:sp>
        <p:nvSpPr>
          <p:cNvPr id="6" name="Rounded Rectangle 57">
            <a:extLst>
              <a:ext uri="{FF2B5EF4-FFF2-40B4-BE49-F238E27FC236}">
                <a16:creationId xmlns:a16="http://schemas.microsoft.com/office/drawing/2014/main" id="{A741505F-18A2-FE34-4BB2-49CD5C919AE8}"/>
              </a:ext>
            </a:extLst>
          </p:cNvPr>
          <p:cNvSpPr/>
          <p:nvPr/>
        </p:nvSpPr>
        <p:spPr>
          <a:xfrm>
            <a:off x="7819054" y="1969816"/>
            <a:ext cx="3793836" cy="619917"/>
          </a:xfrm>
          <a:prstGeom prst="round2Same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a:ea typeface="+mn-ea"/>
                <a:cs typeface="+mn-cs"/>
              </a:rPr>
              <a:t>Increase, g/day (SE) vs control</a:t>
            </a:r>
          </a:p>
        </p:txBody>
      </p:sp>
      <p:sp>
        <p:nvSpPr>
          <p:cNvPr id="9" name="TextBox 8">
            <a:extLst>
              <a:ext uri="{FF2B5EF4-FFF2-40B4-BE49-F238E27FC236}">
                <a16:creationId xmlns:a16="http://schemas.microsoft.com/office/drawing/2014/main" id="{168D6005-CC48-F4C9-99CA-9BF883C6A5FE}"/>
              </a:ext>
            </a:extLst>
          </p:cNvPr>
          <p:cNvSpPr txBox="1"/>
          <p:nvPr/>
        </p:nvSpPr>
        <p:spPr>
          <a:xfrm>
            <a:off x="6363966" y="3111968"/>
            <a:ext cx="1258547" cy="276999"/>
          </a:xfrm>
          <a:prstGeom prst="rect">
            <a:avLst/>
          </a:prstGeom>
          <a:noFill/>
        </p:spPr>
        <p:txBody>
          <a:bodyPr wrap="square" rtlCol="0" anchor="ctr">
            <a:spAutoFit/>
          </a:bodyPr>
          <a:lstStyle/>
          <a:p>
            <a:r>
              <a:rPr lang="en-US" sz="1200" b="1" dirty="0">
                <a:solidFill>
                  <a:schemeClr val="accent5">
                    <a:lumMod val="50000"/>
                  </a:schemeClr>
                </a:solidFill>
              </a:rPr>
              <a:t>Protein</a:t>
            </a:r>
          </a:p>
        </p:txBody>
      </p:sp>
      <p:sp>
        <p:nvSpPr>
          <p:cNvPr id="10" name="TextBox 9">
            <a:extLst>
              <a:ext uri="{FF2B5EF4-FFF2-40B4-BE49-F238E27FC236}">
                <a16:creationId xmlns:a16="http://schemas.microsoft.com/office/drawing/2014/main" id="{8248A4EE-1D2F-1D5E-0F4F-EB250F44468D}"/>
              </a:ext>
            </a:extLst>
          </p:cNvPr>
          <p:cNvSpPr txBox="1"/>
          <p:nvPr/>
        </p:nvSpPr>
        <p:spPr>
          <a:xfrm>
            <a:off x="6363966" y="3685351"/>
            <a:ext cx="1258547" cy="276999"/>
          </a:xfrm>
          <a:prstGeom prst="rect">
            <a:avLst/>
          </a:prstGeom>
          <a:noFill/>
        </p:spPr>
        <p:txBody>
          <a:bodyPr wrap="square" rtlCol="0" anchor="ctr">
            <a:spAutoFit/>
          </a:bodyPr>
          <a:lstStyle/>
          <a:p>
            <a:r>
              <a:rPr lang="en-US" sz="1200" b="1" dirty="0">
                <a:solidFill>
                  <a:schemeClr val="accent5">
                    <a:lumMod val="50000"/>
                  </a:schemeClr>
                </a:solidFill>
              </a:rPr>
              <a:t>Carbohydrates</a:t>
            </a:r>
          </a:p>
        </p:txBody>
      </p:sp>
      <p:sp>
        <p:nvSpPr>
          <p:cNvPr id="11" name="TextBox 10">
            <a:extLst>
              <a:ext uri="{FF2B5EF4-FFF2-40B4-BE49-F238E27FC236}">
                <a16:creationId xmlns:a16="http://schemas.microsoft.com/office/drawing/2014/main" id="{620C7D25-8915-41D3-F84A-1F607120698D}"/>
              </a:ext>
            </a:extLst>
          </p:cNvPr>
          <p:cNvSpPr txBox="1"/>
          <p:nvPr/>
        </p:nvSpPr>
        <p:spPr>
          <a:xfrm>
            <a:off x="6325866" y="4258734"/>
            <a:ext cx="1290487" cy="276999"/>
          </a:xfrm>
          <a:prstGeom prst="rect">
            <a:avLst/>
          </a:prstGeom>
          <a:noFill/>
        </p:spPr>
        <p:txBody>
          <a:bodyPr wrap="square" rtlCol="0" anchor="ctr">
            <a:spAutoFit/>
          </a:bodyPr>
          <a:lstStyle/>
          <a:p>
            <a:r>
              <a:rPr lang="en-US" sz="1200" b="1" dirty="0">
                <a:solidFill>
                  <a:schemeClr val="accent5">
                    <a:lumMod val="50000"/>
                  </a:schemeClr>
                </a:solidFill>
              </a:rPr>
              <a:t>Sugars</a:t>
            </a:r>
          </a:p>
        </p:txBody>
      </p:sp>
      <p:sp>
        <p:nvSpPr>
          <p:cNvPr id="12" name="TextBox 11">
            <a:extLst>
              <a:ext uri="{FF2B5EF4-FFF2-40B4-BE49-F238E27FC236}">
                <a16:creationId xmlns:a16="http://schemas.microsoft.com/office/drawing/2014/main" id="{E83830C5-5941-DDEE-B4A4-0788FC51DD8F}"/>
              </a:ext>
            </a:extLst>
          </p:cNvPr>
          <p:cNvSpPr txBox="1"/>
          <p:nvPr/>
        </p:nvSpPr>
        <p:spPr>
          <a:xfrm>
            <a:off x="6363966" y="4832117"/>
            <a:ext cx="1258547" cy="276999"/>
          </a:xfrm>
          <a:prstGeom prst="rect">
            <a:avLst/>
          </a:prstGeom>
          <a:noFill/>
        </p:spPr>
        <p:txBody>
          <a:bodyPr wrap="square" rtlCol="0" anchor="ctr">
            <a:spAutoFit/>
          </a:bodyPr>
          <a:lstStyle/>
          <a:p>
            <a:r>
              <a:rPr lang="en-US" sz="1200" b="1" dirty="0">
                <a:solidFill>
                  <a:schemeClr val="accent5">
                    <a:lumMod val="50000"/>
                  </a:schemeClr>
                </a:solidFill>
              </a:rPr>
              <a:t>Fats</a:t>
            </a:r>
          </a:p>
        </p:txBody>
      </p:sp>
      <p:sp>
        <p:nvSpPr>
          <p:cNvPr id="13" name="TextBox 12">
            <a:extLst>
              <a:ext uri="{FF2B5EF4-FFF2-40B4-BE49-F238E27FC236}">
                <a16:creationId xmlns:a16="http://schemas.microsoft.com/office/drawing/2014/main" id="{5B11B133-7F48-A8ED-24CC-5D998D8BA838}"/>
              </a:ext>
            </a:extLst>
          </p:cNvPr>
          <p:cNvSpPr txBox="1"/>
          <p:nvPr/>
        </p:nvSpPr>
        <p:spPr>
          <a:xfrm>
            <a:off x="6363966" y="5405500"/>
            <a:ext cx="1258549" cy="276999"/>
          </a:xfrm>
          <a:prstGeom prst="rect">
            <a:avLst/>
          </a:prstGeom>
          <a:noFill/>
        </p:spPr>
        <p:txBody>
          <a:bodyPr wrap="square" rtlCol="0" anchor="ctr">
            <a:spAutoFit/>
          </a:bodyPr>
          <a:lstStyle/>
          <a:p>
            <a:r>
              <a:rPr lang="en-US" sz="1200" b="1" dirty="0">
                <a:solidFill>
                  <a:schemeClr val="accent5">
                    <a:lumMod val="50000"/>
                  </a:schemeClr>
                </a:solidFill>
              </a:rPr>
              <a:t>Saturated fats</a:t>
            </a:r>
          </a:p>
        </p:txBody>
      </p:sp>
      <p:sp>
        <p:nvSpPr>
          <p:cNvPr id="16" name="Rectangle: Top Corners Rounded 15">
            <a:extLst>
              <a:ext uri="{FF2B5EF4-FFF2-40B4-BE49-F238E27FC236}">
                <a16:creationId xmlns:a16="http://schemas.microsoft.com/office/drawing/2014/main" id="{7EA0D3F4-4CBD-7880-3CD4-1A98A267A160}"/>
              </a:ext>
            </a:extLst>
          </p:cNvPr>
          <p:cNvSpPr/>
          <p:nvPr/>
        </p:nvSpPr>
        <p:spPr>
          <a:xfrm rot="16200000">
            <a:off x="8455607" y="355003"/>
            <a:ext cx="523636" cy="5790930"/>
          </a:xfrm>
          <a:prstGeom prst="round2SameRect">
            <a:avLst>
              <a:gd name="adj1" fmla="val 50000"/>
              <a:gd name="adj2" fmla="val 0"/>
            </a:avLst>
          </a:prstGeom>
          <a:noFill/>
          <a:ln w="63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Top Corners Rounded 16">
            <a:extLst>
              <a:ext uri="{FF2B5EF4-FFF2-40B4-BE49-F238E27FC236}">
                <a16:creationId xmlns:a16="http://schemas.microsoft.com/office/drawing/2014/main" id="{82A18297-9E57-20D4-F4F1-0237CF96C01E}"/>
              </a:ext>
            </a:extLst>
          </p:cNvPr>
          <p:cNvSpPr/>
          <p:nvPr/>
        </p:nvSpPr>
        <p:spPr>
          <a:xfrm rot="16200000">
            <a:off x="8455607" y="928386"/>
            <a:ext cx="523636" cy="5790930"/>
          </a:xfrm>
          <a:prstGeom prst="round2SameRect">
            <a:avLst>
              <a:gd name="adj1" fmla="val 50000"/>
              <a:gd name="adj2" fmla="val 0"/>
            </a:avLst>
          </a:prstGeom>
          <a:noFill/>
          <a:ln w="63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Top Corners Rounded 22">
            <a:extLst>
              <a:ext uri="{FF2B5EF4-FFF2-40B4-BE49-F238E27FC236}">
                <a16:creationId xmlns:a16="http://schemas.microsoft.com/office/drawing/2014/main" id="{C73D5899-F64E-6182-1CF9-E656D2A90D79}"/>
              </a:ext>
            </a:extLst>
          </p:cNvPr>
          <p:cNvSpPr/>
          <p:nvPr/>
        </p:nvSpPr>
        <p:spPr>
          <a:xfrm rot="16200000">
            <a:off x="8455607" y="1501769"/>
            <a:ext cx="523636" cy="5790930"/>
          </a:xfrm>
          <a:prstGeom prst="round2SameRect">
            <a:avLst>
              <a:gd name="adj1" fmla="val 50000"/>
              <a:gd name="adj2" fmla="val 0"/>
            </a:avLst>
          </a:prstGeom>
          <a:noFill/>
          <a:ln w="63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Top Corners Rounded 24">
            <a:extLst>
              <a:ext uri="{FF2B5EF4-FFF2-40B4-BE49-F238E27FC236}">
                <a16:creationId xmlns:a16="http://schemas.microsoft.com/office/drawing/2014/main" id="{548E5713-D768-EC79-F75A-AEE3FE397CAB}"/>
              </a:ext>
            </a:extLst>
          </p:cNvPr>
          <p:cNvSpPr/>
          <p:nvPr/>
        </p:nvSpPr>
        <p:spPr>
          <a:xfrm rot="16200000">
            <a:off x="8455607" y="2075152"/>
            <a:ext cx="523636" cy="5790930"/>
          </a:xfrm>
          <a:prstGeom prst="round2SameRect">
            <a:avLst>
              <a:gd name="adj1" fmla="val 50000"/>
              <a:gd name="adj2" fmla="val 0"/>
            </a:avLst>
          </a:prstGeom>
          <a:noFill/>
          <a:ln w="63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Top Corners Rounded 29">
            <a:extLst>
              <a:ext uri="{FF2B5EF4-FFF2-40B4-BE49-F238E27FC236}">
                <a16:creationId xmlns:a16="http://schemas.microsoft.com/office/drawing/2014/main" id="{F77D131C-7BDA-8836-8D3C-711B520CF1F7}"/>
              </a:ext>
            </a:extLst>
          </p:cNvPr>
          <p:cNvSpPr/>
          <p:nvPr/>
        </p:nvSpPr>
        <p:spPr>
          <a:xfrm rot="16200000">
            <a:off x="8455607" y="2648534"/>
            <a:ext cx="523636" cy="5790930"/>
          </a:xfrm>
          <a:prstGeom prst="round2SameRect">
            <a:avLst>
              <a:gd name="adj1" fmla="val 50000"/>
              <a:gd name="adj2" fmla="val 0"/>
            </a:avLst>
          </a:prstGeom>
          <a:noFill/>
          <a:ln w="63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FF8C275-FA8B-9939-3C5B-8C9453FB5878}"/>
              </a:ext>
            </a:extLst>
          </p:cNvPr>
          <p:cNvSpPr/>
          <p:nvPr/>
        </p:nvSpPr>
        <p:spPr>
          <a:xfrm>
            <a:off x="5884899" y="3034088"/>
            <a:ext cx="432758" cy="432758"/>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7C1E2A91-25E9-4F32-898B-B33DA4370FAE}"/>
              </a:ext>
            </a:extLst>
          </p:cNvPr>
          <p:cNvSpPr/>
          <p:nvPr/>
        </p:nvSpPr>
        <p:spPr>
          <a:xfrm>
            <a:off x="5884899" y="3607471"/>
            <a:ext cx="432758" cy="432758"/>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E97B3070-350D-C860-3086-A2B9FDF5F1C4}"/>
              </a:ext>
            </a:extLst>
          </p:cNvPr>
          <p:cNvSpPr/>
          <p:nvPr/>
        </p:nvSpPr>
        <p:spPr>
          <a:xfrm>
            <a:off x="5884899" y="4180854"/>
            <a:ext cx="432758" cy="432758"/>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65BED939-0FE1-E3EE-DABE-6D591EEEFB3E}"/>
              </a:ext>
            </a:extLst>
          </p:cNvPr>
          <p:cNvSpPr/>
          <p:nvPr/>
        </p:nvSpPr>
        <p:spPr>
          <a:xfrm>
            <a:off x="5884899" y="4754237"/>
            <a:ext cx="432758" cy="432758"/>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6955DD1B-A514-2035-F0AA-32FB1641F861}"/>
              </a:ext>
            </a:extLst>
          </p:cNvPr>
          <p:cNvSpPr/>
          <p:nvPr/>
        </p:nvSpPr>
        <p:spPr>
          <a:xfrm>
            <a:off x="5884899" y="5327620"/>
            <a:ext cx="432758" cy="432758"/>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descr="Bar graph with upward trend outline">
            <a:extLst>
              <a:ext uri="{FF2B5EF4-FFF2-40B4-BE49-F238E27FC236}">
                <a16:creationId xmlns:a16="http://schemas.microsoft.com/office/drawing/2014/main" id="{1B597370-5BBC-61B6-9E23-034A9477EEB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04279" y="2056254"/>
            <a:ext cx="447040" cy="447040"/>
          </a:xfrm>
          <a:prstGeom prst="rect">
            <a:avLst/>
          </a:prstGeom>
        </p:spPr>
      </p:pic>
      <p:pic>
        <p:nvPicPr>
          <p:cNvPr id="39" name="Graphic 38">
            <a:extLst>
              <a:ext uri="{FF2B5EF4-FFF2-40B4-BE49-F238E27FC236}">
                <a16:creationId xmlns:a16="http://schemas.microsoft.com/office/drawing/2014/main" id="{6DF88FC3-CC8A-B7FF-A447-446D1294732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972167" y="5433538"/>
            <a:ext cx="258222" cy="220923"/>
          </a:xfrm>
          <a:prstGeom prst="rect">
            <a:avLst/>
          </a:prstGeom>
        </p:spPr>
      </p:pic>
      <p:pic>
        <p:nvPicPr>
          <p:cNvPr id="40" name="Graphic 39">
            <a:extLst>
              <a:ext uri="{FF2B5EF4-FFF2-40B4-BE49-F238E27FC236}">
                <a16:creationId xmlns:a16="http://schemas.microsoft.com/office/drawing/2014/main" id="{1BD58938-B52E-7F6E-0F53-928C6B8D8D6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957217" y="3706266"/>
            <a:ext cx="288122" cy="235168"/>
          </a:xfrm>
          <a:prstGeom prst="rect">
            <a:avLst/>
          </a:prstGeom>
        </p:spPr>
      </p:pic>
      <p:pic>
        <p:nvPicPr>
          <p:cNvPr id="41" name="Graphic 40">
            <a:extLst>
              <a:ext uri="{FF2B5EF4-FFF2-40B4-BE49-F238E27FC236}">
                <a16:creationId xmlns:a16="http://schemas.microsoft.com/office/drawing/2014/main" id="{07892E30-010D-2359-9285-A887B71E22E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938528" y="4271408"/>
            <a:ext cx="325500" cy="231275"/>
          </a:xfrm>
          <a:prstGeom prst="rect">
            <a:avLst/>
          </a:prstGeom>
        </p:spPr>
      </p:pic>
      <p:pic>
        <p:nvPicPr>
          <p:cNvPr id="42" name="Graphic 41">
            <a:extLst>
              <a:ext uri="{FF2B5EF4-FFF2-40B4-BE49-F238E27FC236}">
                <a16:creationId xmlns:a16="http://schemas.microsoft.com/office/drawing/2014/main" id="{3385C92D-E517-CBF0-2E86-B2E2F9C1525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968508" y="3103993"/>
            <a:ext cx="265540" cy="292949"/>
          </a:xfrm>
          <a:prstGeom prst="rect">
            <a:avLst/>
          </a:prstGeom>
        </p:spPr>
      </p:pic>
      <p:grpSp>
        <p:nvGrpSpPr>
          <p:cNvPr id="43" name="Group 42">
            <a:extLst>
              <a:ext uri="{FF2B5EF4-FFF2-40B4-BE49-F238E27FC236}">
                <a16:creationId xmlns:a16="http://schemas.microsoft.com/office/drawing/2014/main" id="{75720C33-FBDD-5150-CB72-798989674E5E}"/>
              </a:ext>
            </a:extLst>
          </p:cNvPr>
          <p:cNvGrpSpPr/>
          <p:nvPr/>
        </p:nvGrpSpPr>
        <p:grpSpPr>
          <a:xfrm>
            <a:off x="5971305" y="4844391"/>
            <a:ext cx="259946" cy="252450"/>
            <a:chOff x="5712199" y="4753167"/>
            <a:chExt cx="380587" cy="369612"/>
          </a:xfrm>
        </p:grpSpPr>
        <p:sp>
          <p:nvSpPr>
            <p:cNvPr id="44" name="Freeform: Shape 43">
              <a:extLst>
                <a:ext uri="{FF2B5EF4-FFF2-40B4-BE49-F238E27FC236}">
                  <a16:creationId xmlns:a16="http://schemas.microsoft.com/office/drawing/2014/main" id="{2B36526E-0F83-4453-181F-E0481D44B381}"/>
                </a:ext>
              </a:extLst>
            </p:cNvPr>
            <p:cNvSpPr/>
            <p:nvPr/>
          </p:nvSpPr>
          <p:spPr>
            <a:xfrm>
              <a:off x="5880633" y="4829653"/>
              <a:ext cx="212153" cy="293126"/>
            </a:xfrm>
            <a:custGeom>
              <a:avLst/>
              <a:gdLst>
                <a:gd name="csX0" fmla="*/ 49589 w 212153"/>
                <a:gd name="csY0" fmla="*/ 32860 h 293126"/>
                <a:gd name="csX1" fmla="*/ 108015 w 212153"/>
                <a:gd name="csY1" fmla="*/ 187 h 293126"/>
                <a:gd name="csX2" fmla="*/ 159505 w 212153"/>
                <a:gd name="csY2" fmla="*/ 38809 h 293126"/>
                <a:gd name="csX3" fmla="*/ 175124 w 212153"/>
                <a:gd name="csY3" fmla="*/ 84153 h 293126"/>
                <a:gd name="csX4" fmla="*/ 196986 w 212153"/>
                <a:gd name="csY4" fmla="*/ 123523 h 293126"/>
                <a:gd name="csX5" fmla="*/ 206043 w 212153"/>
                <a:gd name="csY5" fmla="*/ 222992 h 293126"/>
                <a:gd name="csX6" fmla="*/ 174358 w 212153"/>
                <a:gd name="csY6" fmla="*/ 270519 h 293126"/>
                <a:gd name="csX7" fmla="*/ 82271 w 212153"/>
                <a:gd name="csY7" fmla="*/ 290324 h 293126"/>
                <a:gd name="csX8" fmla="*/ 14940 w 212153"/>
                <a:gd name="csY8" fmla="*/ 242797 h 293126"/>
                <a:gd name="csX9" fmla="*/ 86 w 212153"/>
                <a:gd name="csY9" fmla="*/ 184371 h 293126"/>
                <a:gd name="csX10" fmla="*/ 14940 w 212153"/>
                <a:gd name="csY10" fmla="*/ 116042 h 293126"/>
                <a:gd name="csX11" fmla="*/ 49598 w 212153"/>
                <a:gd name="csY11" fmla="*/ 32860 h 2931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12153" h="293126">
                  <a:moveTo>
                    <a:pt x="49589" y="32860"/>
                  </a:moveTo>
                  <a:cubicBezTo>
                    <a:pt x="60827" y="11176"/>
                    <a:pt x="83936" y="-1727"/>
                    <a:pt x="108015" y="187"/>
                  </a:cubicBezTo>
                  <a:cubicBezTo>
                    <a:pt x="131017" y="2013"/>
                    <a:pt x="151089" y="17071"/>
                    <a:pt x="159505" y="38809"/>
                  </a:cubicBezTo>
                  <a:cubicBezTo>
                    <a:pt x="165284" y="53725"/>
                    <a:pt x="168917" y="69406"/>
                    <a:pt x="175124" y="84153"/>
                  </a:cubicBezTo>
                  <a:cubicBezTo>
                    <a:pt x="181010" y="98134"/>
                    <a:pt x="190485" y="109862"/>
                    <a:pt x="196986" y="123523"/>
                  </a:cubicBezTo>
                  <a:cubicBezTo>
                    <a:pt x="211715" y="154441"/>
                    <a:pt x="217619" y="190044"/>
                    <a:pt x="206043" y="222992"/>
                  </a:cubicBezTo>
                  <a:cubicBezTo>
                    <a:pt x="198304" y="245032"/>
                    <a:pt x="185000" y="260616"/>
                    <a:pt x="174358" y="270519"/>
                  </a:cubicBezTo>
                  <a:cubicBezTo>
                    <a:pt x="169069" y="274490"/>
                    <a:pt x="131365" y="301820"/>
                    <a:pt x="82271" y="290324"/>
                  </a:cubicBezTo>
                  <a:cubicBezTo>
                    <a:pt x="40711" y="280590"/>
                    <a:pt x="19454" y="249699"/>
                    <a:pt x="14940" y="242797"/>
                  </a:cubicBezTo>
                  <a:cubicBezTo>
                    <a:pt x="9320" y="231506"/>
                    <a:pt x="1012" y="211095"/>
                    <a:pt x="86" y="184371"/>
                  </a:cubicBezTo>
                  <a:cubicBezTo>
                    <a:pt x="-1036" y="152224"/>
                    <a:pt x="9107" y="127788"/>
                    <a:pt x="14940" y="116042"/>
                  </a:cubicBezTo>
                  <a:cubicBezTo>
                    <a:pt x="26489" y="88312"/>
                    <a:pt x="38048" y="60590"/>
                    <a:pt x="49598" y="32860"/>
                  </a:cubicBezTo>
                  <a:close/>
                </a:path>
              </a:pathLst>
            </a:custGeom>
            <a:noFill/>
            <a:ln w="6350" cap="flat">
              <a:solidFill>
                <a:schemeClr val="accent5">
                  <a:lumMod val="50000"/>
                </a:schemeClr>
              </a:solidFill>
              <a:prstDash val="solid"/>
              <a:miter/>
            </a:ln>
          </p:spPr>
          <p:txBody>
            <a:bodyPr/>
            <a:lstStyle/>
            <a:p>
              <a:endParaRPr lang="en-GB"/>
            </a:p>
          </p:txBody>
        </p:sp>
        <p:sp>
          <p:nvSpPr>
            <p:cNvPr id="45" name="Freeform: Shape 44">
              <a:extLst>
                <a:ext uri="{FF2B5EF4-FFF2-40B4-BE49-F238E27FC236}">
                  <a16:creationId xmlns:a16="http://schemas.microsoft.com/office/drawing/2014/main" id="{09DDFE52-7CD9-BD5B-8200-391B9D95ACBE}"/>
                </a:ext>
              </a:extLst>
            </p:cNvPr>
            <p:cNvSpPr/>
            <p:nvPr/>
          </p:nvSpPr>
          <p:spPr>
            <a:xfrm>
              <a:off x="5712199" y="4800649"/>
              <a:ext cx="189500" cy="290112"/>
            </a:xfrm>
            <a:custGeom>
              <a:avLst/>
              <a:gdLst>
                <a:gd name="csX0" fmla="*/ 176410 w 189500"/>
                <a:gd name="csY0" fmla="*/ 255283 h 290112"/>
                <a:gd name="csX1" fmla="*/ 90289 w 189500"/>
                <a:gd name="csY1" fmla="*/ 289941 h 290112"/>
                <a:gd name="csX2" fmla="*/ 15210 w 189500"/>
                <a:gd name="csY2" fmla="*/ 252282 h 290112"/>
                <a:gd name="csX3" fmla="*/ 1879 w 189500"/>
                <a:gd name="csY3" fmla="*/ 167870 h 290112"/>
                <a:gd name="csX4" fmla="*/ 25388 w 189500"/>
                <a:gd name="csY4" fmla="*/ 76397 h 290112"/>
                <a:gd name="csX5" fmla="*/ 71152 w 189500"/>
                <a:gd name="csY5" fmla="*/ 6083 h 290112"/>
                <a:gd name="csX6" fmla="*/ 101518 w 189500"/>
                <a:gd name="csY6" fmla="*/ 143 h 290112"/>
                <a:gd name="csX7" fmla="*/ 136506 w 189500"/>
                <a:gd name="csY7" fmla="*/ 15985 h 290112"/>
                <a:gd name="csX8" fmla="*/ 147067 w 189500"/>
                <a:gd name="csY8" fmla="*/ 31827 h 290112"/>
                <a:gd name="csX9" fmla="*/ 189500 w 189500"/>
                <a:gd name="csY9" fmla="*/ 129632 h 2901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89500" h="290112">
                  <a:moveTo>
                    <a:pt x="176410" y="255283"/>
                  </a:moveTo>
                  <a:cubicBezTo>
                    <a:pt x="171708" y="260207"/>
                    <a:pt x="139596" y="292746"/>
                    <a:pt x="90289" y="289941"/>
                  </a:cubicBezTo>
                  <a:cubicBezTo>
                    <a:pt x="62086" y="288338"/>
                    <a:pt x="32281" y="275471"/>
                    <a:pt x="15210" y="252282"/>
                  </a:cubicBezTo>
                  <a:cubicBezTo>
                    <a:pt x="-1594" y="229458"/>
                    <a:pt x="-1701" y="194844"/>
                    <a:pt x="1879" y="167870"/>
                  </a:cubicBezTo>
                  <a:cubicBezTo>
                    <a:pt x="6020" y="136587"/>
                    <a:pt x="13936" y="105802"/>
                    <a:pt x="25388" y="76397"/>
                  </a:cubicBezTo>
                  <a:cubicBezTo>
                    <a:pt x="35068" y="51552"/>
                    <a:pt x="45532" y="18871"/>
                    <a:pt x="71152" y="6083"/>
                  </a:cubicBezTo>
                  <a:cubicBezTo>
                    <a:pt x="83743" y="-204"/>
                    <a:pt x="95552" y="-266"/>
                    <a:pt x="101518" y="143"/>
                  </a:cubicBezTo>
                  <a:cubicBezTo>
                    <a:pt x="106986" y="597"/>
                    <a:pt x="123469" y="2681"/>
                    <a:pt x="136506" y="15985"/>
                  </a:cubicBezTo>
                  <a:cubicBezTo>
                    <a:pt x="141956" y="21551"/>
                    <a:pt x="145171" y="27411"/>
                    <a:pt x="147067" y="31827"/>
                  </a:cubicBezTo>
                  <a:cubicBezTo>
                    <a:pt x="162099" y="61677"/>
                    <a:pt x="174468" y="99782"/>
                    <a:pt x="189500" y="129632"/>
                  </a:cubicBezTo>
                </a:path>
              </a:pathLst>
            </a:custGeom>
            <a:noFill/>
            <a:ln w="6350" cap="flat">
              <a:solidFill>
                <a:schemeClr val="accent5">
                  <a:lumMod val="50000"/>
                </a:schemeClr>
              </a:solidFill>
              <a:prstDash val="solid"/>
              <a:miter/>
            </a:ln>
          </p:spPr>
          <p:txBody>
            <a:bodyPr/>
            <a:lstStyle/>
            <a:p>
              <a:endParaRPr lang="en-GB"/>
            </a:p>
          </p:txBody>
        </p:sp>
        <p:sp>
          <p:nvSpPr>
            <p:cNvPr id="46" name="Freeform: Shape 45">
              <a:extLst>
                <a:ext uri="{FF2B5EF4-FFF2-40B4-BE49-F238E27FC236}">
                  <a16:creationId xmlns:a16="http://schemas.microsoft.com/office/drawing/2014/main" id="{3244CC2E-BE1A-884A-A4B3-4735D657989E}"/>
                </a:ext>
              </a:extLst>
            </p:cNvPr>
            <p:cNvSpPr/>
            <p:nvPr/>
          </p:nvSpPr>
          <p:spPr>
            <a:xfrm>
              <a:off x="5757657" y="4834293"/>
              <a:ext cx="33691" cy="71044"/>
            </a:xfrm>
            <a:custGeom>
              <a:avLst/>
              <a:gdLst>
                <a:gd name="csX0" fmla="*/ 33691 w 33691"/>
                <a:gd name="csY0" fmla="*/ 0 h 71044"/>
                <a:gd name="csX1" fmla="*/ 12150 w 33691"/>
                <a:gd name="csY1" fmla="*/ 24257 h 71044"/>
                <a:gd name="csX2" fmla="*/ 21 w 33691"/>
                <a:gd name="csY2" fmla="*/ 71045 h 71044"/>
              </a:gdLst>
              <a:ahLst/>
              <a:cxnLst>
                <a:cxn ang="0">
                  <a:pos x="csX0" y="csY0"/>
                </a:cxn>
                <a:cxn ang="0">
                  <a:pos x="csX1" y="csY1"/>
                </a:cxn>
                <a:cxn ang="0">
                  <a:pos x="csX2" y="csY2"/>
                </a:cxn>
              </a:cxnLst>
              <a:rect l="l" t="t" r="r" b="b"/>
              <a:pathLst>
                <a:path w="33691" h="71044">
                  <a:moveTo>
                    <a:pt x="33691" y="0"/>
                  </a:moveTo>
                  <a:cubicBezTo>
                    <a:pt x="27662" y="4657"/>
                    <a:pt x="19167" y="12449"/>
                    <a:pt x="12150" y="24257"/>
                  </a:cubicBezTo>
                  <a:cubicBezTo>
                    <a:pt x="662" y="43590"/>
                    <a:pt x="-166" y="62398"/>
                    <a:pt x="21" y="71045"/>
                  </a:cubicBezTo>
                </a:path>
              </a:pathLst>
            </a:custGeom>
            <a:noFill/>
            <a:ln w="6350" cap="rnd">
              <a:solidFill>
                <a:schemeClr val="accent5">
                  <a:lumMod val="50000"/>
                </a:schemeClr>
              </a:solidFill>
              <a:prstDash val="solid"/>
              <a:miter/>
            </a:ln>
          </p:spPr>
          <p:txBody>
            <a:bodyPr/>
            <a:lstStyle/>
            <a:p>
              <a:endParaRPr lang="en-GB"/>
            </a:p>
          </p:txBody>
        </p:sp>
        <p:sp>
          <p:nvSpPr>
            <p:cNvPr id="47" name="Freeform: Shape 46">
              <a:extLst>
                <a:ext uri="{FF2B5EF4-FFF2-40B4-BE49-F238E27FC236}">
                  <a16:creationId xmlns:a16="http://schemas.microsoft.com/office/drawing/2014/main" id="{B2991483-04DE-9FD0-CBA7-7655261DA28B}"/>
                </a:ext>
              </a:extLst>
            </p:cNvPr>
            <p:cNvSpPr/>
            <p:nvPr/>
          </p:nvSpPr>
          <p:spPr>
            <a:xfrm>
              <a:off x="5755397" y="4921554"/>
              <a:ext cx="2815" cy="21416"/>
            </a:xfrm>
            <a:custGeom>
              <a:avLst/>
              <a:gdLst>
                <a:gd name="csX0" fmla="*/ 2815 w 2815"/>
                <a:gd name="csY0" fmla="*/ 0 h 21416"/>
                <a:gd name="csX1" fmla="*/ 10 w 2815"/>
                <a:gd name="csY1" fmla="*/ 11265 h 21416"/>
                <a:gd name="csX2" fmla="*/ 1702 w 2815"/>
                <a:gd name="csY2" fmla="*/ 21417 h 21416"/>
              </a:gdLst>
              <a:ahLst/>
              <a:cxnLst>
                <a:cxn ang="0">
                  <a:pos x="csX0" y="csY0"/>
                </a:cxn>
                <a:cxn ang="0">
                  <a:pos x="csX1" y="csY1"/>
                </a:cxn>
                <a:cxn ang="0">
                  <a:pos x="csX2" y="csY2"/>
                </a:cxn>
              </a:cxnLst>
              <a:rect l="l" t="t" r="r" b="b"/>
              <a:pathLst>
                <a:path w="2815" h="21416">
                  <a:moveTo>
                    <a:pt x="2815" y="0"/>
                  </a:moveTo>
                  <a:cubicBezTo>
                    <a:pt x="1756" y="2146"/>
                    <a:pt x="153" y="6091"/>
                    <a:pt x="10" y="11265"/>
                  </a:cubicBezTo>
                  <a:cubicBezTo>
                    <a:pt x="-114" y="15726"/>
                    <a:pt x="910" y="19280"/>
                    <a:pt x="1702" y="21417"/>
                  </a:cubicBezTo>
                </a:path>
              </a:pathLst>
            </a:custGeom>
            <a:noFill/>
            <a:ln w="6350" cap="rnd">
              <a:solidFill>
                <a:schemeClr val="accent5">
                  <a:lumMod val="50000"/>
                </a:schemeClr>
              </a:solidFill>
              <a:prstDash val="solid"/>
              <a:miter/>
            </a:ln>
          </p:spPr>
          <p:txBody>
            <a:bodyPr/>
            <a:lstStyle/>
            <a:p>
              <a:endParaRPr lang="en-GB"/>
            </a:p>
          </p:txBody>
        </p:sp>
        <p:sp>
          <p:nvSpPr>
            <p:cNvPr id="48" name="Freeform: Shape 47">
              <a:extLst>
                <a:ext uri="{FF2B5EF4-FFF2-40B4-BE49-F238E27FC236}">
                  <a16:creationId xmlns:a16="http://schemas.microsoft.com/office/drawing/2014/main" id="{8782A3B5-E3C5-25BE-3B99-881CAFB7C38E}"/>
                </a:ext>
              </a:extLst>
            </p:cNvPr>
            <p:cNvSpPr/>
            <p:nvPr/>
          </p:nvSpPr>
          <p:spPr>
            <a:xfrm>
              <a:off x="5768488" y="4753167"/>
              <a:ext cx="90279" cy="23198"/>
            </a:xfrm>
            <a:custGeom>
              <a:avLst/>
              <a:gdLst>
                <a:gd name="csX0" fmla="*/ 0 w 90279"/>
                <a:gd name="csY0" fmla="*/ 419 h 23198"/>
                <a:gd name="csX1" fmla="*/ 10187 w 90279"/>
                <a:gd name="csY1" fmla="*/ 18 h 23198"/>
                <a:gd name="csX2" fmla="*/ 28452 w 90279"/>
                <a:gd name="csY2" fmla="*/ 7356 h 23198"/>
                <a:gd name="csX3" fmla="*/ 43742 w 90279"/>
                <a:gd name="csY3" fmla="*/ 23198 h 23198"/>
                <a:gd name="csX4" fmla="*/ 58898 w 90279"/>
                <a:gd name="csY4" fmla="*/ 10909 h 23198"/>
                <a:gd name="csX5" fmla="*/ 74055 w 90279"/>
                <a:gd name="csY5" fmla="*/ 5539 h 23198"/>
                <a:gd name="csX6" fmla="*/ 90280 w 90279"/>
                <a:gd name="csY6" fmla="*/ 5539 h 231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0279" h="23198">
                  <a:moveTo>
                    <a:pt x="0" y="419"/>
                  </a:moveTo>
                  <a:lnTo>
                    <a:pt x="10187" y="18"/>
                  </a:lnTo>
                  <a:cubicBezTo>
                    <a:pt x="17044" y="-249"/>
                    <a:pt x="23688" y="2414"/>
                    <a:pt x="28452" y="7356"/>
                  </a:cubicBezTo>
                  <a:lnTo>
                    <a:pt x="43742" y="23198"/>
                  </a:lnTo>
                  <a:lnTo>
                    <a:pt x="58898" y="10909"/>
                  </a:lnTo>
                  <a:cubicBezTo>
                    <a:pt x="63182" y="7436"/>
                    <a:pt x="68533" y="5539"/>
                    <a:pt x="74055" y="5539"/>
                  </a:cubicBezTo>
                  <a:lnTo>
                    <a:pt x="90280" y="5539"/>
                  </a:lnTo>
                </a:path>
              </a:pathLst>
            </a:custGeom>
            <a:noFill/>
            <a:ln w="6350" cap="rnd">
              <a:solidFill>
                <a:schemeClr val="accent5">
                  <a:lumMod val="50000"/>
                </a:schemeClr>
              </a:solidFill>
              <a:prstDash val="solid"/>
              <a:miter/>
            </a:ln>
          </p:spPr>
          <p:txBody>
            <a:bodyPr/>
            <a:lstStyle/>
            <a:p>
              <a:endParaRPr lang="en-GB"/>
            </a:p>
          </p:txBody>
        </p:sp>
        <p:sp>
          <p:nvSpPr>
            <p:cNvPr id="49" name="Freeform: Shape 48">
              <a:extLst>
                <a:ext uri="{FF2B5EF4-FFF2-40B4-BE49-F238E27FC236}">
                  <a16:creationId xmlns:a16="http://schemas.microsoft.com/office/drawing/2014/main" id="{B0E0A083-F599-E7D7-CB3A-7EE80706AC21}"/>
                </a:ext>
              </a:extLst>
            </p:cNvPr>
            <p:cNvSpPr/>
            <p:nvPr/>
          </p:nvSpPr>
          <p:spPr>
            <a:xfrm>
              <a:off x="5812221" y="4776365"/>
              <a:ext cx="890" cy="23402"/>
            </a:xfrm>
            <a:custGeom>
              <a:avLst/>
              <a:gdLst>
                <a:gd name="csX0" fmla="*/ 0 w 890"/>
                <a:gd name="csY0" fmla="*/ 0 h 23402"/>
                <a:gd name="csX1" fmla="*/ 0 w 890"/>
                <a:gd name="csY1" fmla="*/ 23403 h 23402"/>
              </a:gdLst>
              <a:ahLst/>
              <a:cxnLst>
                <a:cxn ang="0">
                  <a:pos x="csX0" y="csY0"/>
                </a:cxn>
                <a:cxn ang="0">
                  <a:pos x="csX1" y="csY1"/>
                </a:cxn>
              </a:cxnLst>
              <a:rect l="l" t="t" r="r" b="b"/>
              <a:pathLst>
                <a:path w="890" h="23402">
                  <a:moveTo>
                    <a:pt x="0" y="0"/>
                  </a:moveTo>
                  <a:lnTo>
                    <a:pt x="0" y="23403"/>
                  </a:lnTo>
                </a:path>
              </a:pathLst>
            </a:custGeom>
            <a:ln w="6350" cap="rnd">
              <a:solidFill>
                <a:schemeClr val="accent5">
                  <a:lumMod val="50000"/>
                </a:schemeClr>
              </a:solidFill>
              <a:prstDash val="solid"/>
              <a:miter/>
            </a:ln>
          </p:spPr>
          <p:txBody>
            <a:bodyPr/>
            <a:lstStyle/>
            <a:p>
              <a:endParaRPr lang="en-GB"/>
            </a:p>
          </p:txBody>
        </p:sp>
        <p:sp>
          <p:nvSpPr>
            <p:cNvPr id="50" name="Oval 49">
              <a:extLst>
                <a:ext uri="{FF2B5EF4-FFF2-40B4-BE49-F238E27FC236}">
                  <a16:creationId xmlns:a16="http://schemas.microsoft.com/office/drawing/2014/main" id="{C2517785-0708-56D5-02B0-6A21D45F3A8C}"/>
                </a:ext>
              </a:extLst>
            </p:cNvPr>
            <p:cNvSpPr/>
            <p:nvPr/>
          </p:nvSpPr>
          <p:spPr>
            <a:xfrm>
              <a:off x="5926260" y="4937271"/>
              <a:ext cx="114857" cy="139613"/>
            </a:xfrm>
            <a:prstGeom prst="ellipse">
              <a:avLst/>
            </a:prstGeom>
            <a:noFill/>
            <a:ln w="6350" cap="rnd">
              <a:solidFill>
                <a:schemeClr val="accent5">
                  <a:lumMod val="50000"/>
                </a:schemeClr>
              </a:solidFill>
              <a:prstDash val="solid"/>
              <a:miter/>
            </a:ln>
          </p:spPr>
          <p:txBody>
            <a:bodyPr/>
            <a:lstStyle/>
            <a:p>
              <a:endParaRPr lang="en-GB"/>
            </a:p>
          </p:txBody>
        </p:sp>
        <p:sp>
          <p:nvSpPr>
            <p:cNvPr id="51" name="Freeform: Shape 50">
              <a:extLst>
                <a:ext uri="{FF2B5EF4-FFF2-40B4-BE49-F238E27FC236}">
                  <a16:creationId xmlns:a16="http://schemas.microsoft.com/office/drawing/2014/main" id="{42423D5A-D564-71AC-B5FB-E1E8E5DE9607}"/>
                </a:ext>
              </a:extLst>
            </p:cNvPr>
            <p:cNvSpPr/>
            <p:nvPr/>
          </p:nvSpPr>
          <p:spPr>
            <a:xfrm>
              <a:off x="5993262" y="4965821"/>
              <a:ext cx="20799" cy="85488"/>
            </a:xfrm>
            <a:custGeom>
              <a:avLst/>
              <a:gdLst>
                <a:gd name="csX0" fmla="*/ 0 w 20799"/>
                <a:gd name="csY0" fmla="*/ 0 h 85488"/>
                <a:gd name="csX1" fmla="*/ 20793 w 20799"/>
                <a:gd name="csY1" fmla="*/ 43573 h 85488"/>
                <a:gd name="csX2" fmla="*/ 0 w 20799"/>
                <a:gd name="csY2" fmla="*/ 85489 h 85488"/>
              </a:gdLst>
              <a:ahLst/>
              <a:cxnLst>
                <a:cxn ang="0">
                  <a:pos x="csX0" y="csY0"/>
                </a:cxn>
                <a:cxn ang="0">
                  <a:pos x="csX1" y="csY1"/>
                </a:cxn>
                <a:cxn ang="0">
                  <a:pos x="csX2" y="csY2"/>
                </a:cxn>
              </a:cxnLst>
              <a:rect l="l" t="t" r="r" b="b"/>
              <a:pathLst>
                <a:path w="20799" h="85488">
                  <a:moveTo>
                    <a:pt x="0" y="0"/>
                  </a:moveTo>
                  <a:cubicBezTo>
                    <a:pt x="2208" y="1745"/>
                    <a:pt x="21194" y="17258"/>
                    <a:pt x="20793" y="43573"/>
                  </a:cubicBezTo>
                  <a:cubicBezTo>
                    <a:pt x="20410" y="68899"/>
                    <a:pt x="2395" y="83601"/>
                    <a:pt x="0" y="85489"/>
                  </a:cubicBezTo>
                </a:path>
              </a:pathLst>
            </a:custGeom>
            <a:noFill/>
            <a:ln w="6350" cap="rnd">
              <a:solidFill>
                <a:schemeClr val="accent5">
                  <a:lumMod val="50000"/>
                </a:schemeClr>
              </a:solidFill>
              <a:prstDash val="solid"/>
              <a:miter/>
            </a:ln>
          </p:spPr>
          <p:txBody>
            <a:bodyPr/>
            <a:lstStyle/>
            <a:p>
              <a:endParaRPr lang="en-GB"/>
            </a:p>
          </p:txBody>
        </p:sp>
      </p:grpSp>
      <p:sp>
        <p:nvSpPr>
          <p:cNvPr id="54" name="Content Placeholder 27">
            <a:extLst>
              <a:ext uri="{FF2B5EF4-FFF2-40B4-BE49-F238E27FC236}">
                <a16:creationId xmlns:a16="http://schemas.microsoft.com/office/drawing/2014/main" id="{24153C48-B708-8441-D40A-0CBE6A166B9C}"/>
              </a:ext>
            </a:extLst>
          </p:cNvPr>
          <p:cNvSpPr txBox="1">
            <a:spLocks/>
          </p:cNvSpPr>
          <p:nvPr/>
        </p:nvSpPr>
        <p:spPr>
          <a:xfrm>
            <a:off x="539750" y="1416785"/>
            <a:ext cx="5039494"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lang="en-GB" sz="1600" kern="1200" dirty="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4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 2018 population‑scale UK Biobank study found that </a:t>
            </a:r>
            <a:r>
              <a:rPr lang="en-US" b="1"/>
              <a:t>individuals with severe mental illness consumed more obesogenic foods than the general population, particularly those with schizophrenia</a:t>
            </a:r>
            <a:r>
              <a:rPr lang="en-US"/>
              <a:t>, and these dietary differences persisted after adjusting for social deprivation and education</a:t>
            </a:r>
            <a:r>
              <a:rPr lang="en-US" baseline="30000"/>
              <a:t>1,2</a:t>
            </a:r>
            <a:endParaRPr lang="en-US"/>
          </a:p>
          <a:p>
            <a:r>
              <a:rPr lang="en-US"/>
              <a:t>Psychotropic medications, including widely used SGAs, can drive cumulative cardiometabolic and dietary changes over time, underscoring the need for </a:t>
            </a:r>
            <a:r>
              <a:rPr lang="en-US" b="1"/>
              <a:t>early lifestyle and cardiometabolic‑risk interventions </a:t>
            </a:r>
            <a:r>
              <a:rPr lang="en-US"/>
              <a:t>to prevent downstream disease</a:t>
            </a:r>
            <a:r>
              <a:rPr lang="en-US" baseline="30000"/>
              <a:t>2</a:t>
            </a:r>
            <a:endParaRPr lang="en-US"/>
          </a:p>
        </p:txBody>
      </p:sp>
    </p:spTree>
    <p:extLst>
      <p:ext uri="{BB962C8B-B14F-4D97-AF65-F5344CB8AC3E}">
        <p14:creationId xmlns:p14="http://schemas.microsoft.com/office/powerpoint/2010/main" val="12049079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92BD1-7D90-745B-E596-B10F7398969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AB44D94-DF30-D7C4-E4BB-45137965516F}"/>
              </a:ext>
            </a:extLst>
          </p:cNvPr>
          <p:cNvSpPr>
            <a:spLocks noGrp="1"/>
          </p:cNvSpPr>
          <p:nvPr>
            <p:ph type="body" sz="quarter" idx="17"/>
          </p:nvPr>
        </p:nvSpPr>
        <p:spPr>
          <a:xfrm>
            <a:off x="539749" y="539750"/>
            <a:ext cx="9213851" cy="266676"/>
          </a:xfrm>
        </p:spPr>
        <p:txBody>
          <a:bodyPr vert="horz" wrap="square" lIns="0" tIns="0" rIns="0" bIns="0" rtlCol="0">
            <a:normAutofit/>
          </a:bodyPr>
          <a:lstStyle/>
          <a:p>
            <a:r>
              <a:rPr lang="en-US"/>
              <a:t>Schizophrenia – Comorbidity</a:t>
            </a:r>
          </a:p>
        </p:txBody>
      </p:sp>
      <p:sp>
        <p:nvSpPr>
          <p:cNvPr id="6" name="Title 5">
            <a:extLst>
              <a:ext uri="{FF2B5EF4-FFF2-40B4-BE49-F238E27FC236}">
                <a16:creationId xmlns:a16="http://schemas.microsoft.com/office/drawing/2014/main" id="{633FB683-51AA-8AB6-4474-DD09323E9CAC}"/>
              </a:ext>
            </a:extLst>
          </p:cNvPr>
          <p:cNvSpPr>
            <a:spLocks noGrp="1"/>
          </p:cNvSpPr>
          <p:nvPr>
            <p:ph type="title"/>
          </p:nvPr>
        </p:nvSpPr>
        <p:spPr>
          <a:xfrm>
            <a:off x="539749" y="814386"/>
            <a:ext cx="9213851" cy="332399"/>
          </a:xfrm>
        </p:spPr>
        <p:txBody>
          <a:bodyPr vert="horz" lIns="0" tIns="0" rIns="0" bIns="0" rtlCol="0" anchor="b" anchorCtr="0">
            <a:normAutofit/>
          </a:bodyPr>
          <a:lstStyle/>
          <a:p>
            <a:r>
              <a:rPr lang="en-US" dirty="0"/>
              <a:t>Integrated management of physical and mental comorbidities</a:t>
            </a:r>
            <a:endParaRPr lang="en-GB" dirty="0"/>
          </a:p>
        </p:txBody>
      </p:sp>
      <p:sp>
        <p:nvSpPr>
          <p:cNvPr id="30" name="Content Placeholder 29">
            <a:extLst>
              <a:ext uri="{FF2B5EF4-FFF2-40B4-BE49-F238E27FC236}">
                <a16:creationId xmlns:a16="http://schemas.microsoft.com/office/drawing/2014/main" id="{825BFEE3-8494-52C9-229A-E84DF4073B18}"/>
              </a:ext>
            </a:extLst>
          </p:cNvPr>
          <p:cNvSpPr>
            <a:spLocks noGrp="1"/>
          </p:cNvSpPr>
          <p:nvPr>
            <p:ph idx="19"/>
          </p:nvPr>
        </p:nvSpPr>
        <p:spPr>
          <a:xfrm>
            <a:off x="539750" y="1263600"/>
            <a:ext cx="8266113" cy="340735"/>
          </a:xfrm>
        </p:spPr>
        <p:txBody>
          <a:bodyPr tIns="46800" bIns="46800">
            <a:spAutoFit/>
          </a:bodyPr>
          <a:lstStyle/>
          <a:p>
            <a:pPr marL="0" indent="0" algn="ctr">
              <a:buNone/>
            </a:pPr>
            <a:r>
              <a:rPr lang="en-US" b="1" dirty="0"/>
              <a:t>Collaborative care model for people with physical and mental comorbidities</a:t>
            </a:r>
            <a:endParaRPr lang="en-GB" b="1" dirty="0"/>
          </a:p>
        </p:txBody>
      </p:sp>
      <p:sp>
        <p:nvSpPr>
          <p:cNvPr id="4" name="Text Placeholder 3">
            <a:extLst>
              <a:ext uri="{FF2B5EF4-FFF2-40B4-BE49-F238E27FC236}">
                <a16:creationId xmlns:a16="http://schemas.microsoft.com/office/drawing/2014/main" id="{81005C41-5DD9-DBFB-C65B-9C12EE43E41E}"/>
              </a:ext>
            </a:extLst>
          </p:cNvPr>
          <p:cNvSpPr>
            <a:spLocks noGrp="1"/>
          </p:cNvSpPr>
          <p:nvPr>
            <p:ph type="body" sz="quarter" idx="18"/>
          </p:nvPr>
        </p:nvSpPr>
        <p:spPr>
          <a:xfrm>
            <a:off x="539749" y="6102000"/>
            <a:ext cx="9213851" cy="619200"/>
          </a:xfrm>
        </p:spPr>
        <p:txBody>
          <a:bodyPr vert="horz" lIns="0" tIns="0" rIns="0" bIns="0" rtlCol="0" anchor="b" anchorCtr="0">
            <a:normAutofit/>
          </a:bodyPr>
          <a:lstStyle/>
          <a:p>
            <a:r>
              <a:rPr lang="en-GB" dirty="0"/>
              <a:t>Firth et al. Lancet Psychiatry 2019;6:675–712</a:t>
            </a:r>
          </a:p>
        </p:txBody>
      </p:sp>
      <p:sp>
        <p:nvSpPr>
          <p:cNvPr id="37" name="TextBox 36">
            <a:extLst>
              <a:ext uri="{FF2B5EF4-FFF2-40B4-BE49-F238E27FC236}">
                <a16:creationId xmlns:a16="http://schemas.microsoft.com/office/drawing/2014/main" id="{B9B8D154-A775-79D5-AF90-14962790BA3F}"/>
              </a:ext>
            </a:extLst>
          </p:cNvPr>
          <p:cNvSpPr txBox="1"/>
          <p:nvPr/>
        </p:nvSpPr>
        <p:spPr>
          <a:xfrm>
            <a:off x="9080500" y="1416785"/>
            <a:ext cx="3111501" cy="4415215"/>
          </a:xfrm>
          <a:prstGeom prst="snipRoundRect">
            <a:avLst>
              <a:gd name="adj1" fmla="val 10679"/>
              <a:gd name="adj2" fmla="val 0"/>
            </a:avLst>
          </a:prstGeom>
          <a:solidFill>
            <a:srgbClr val="D9D1CC"/>
          </a:solidFill>
        </p:spPr>
        <p:txBody>
          <a:bodyPr vert="horz" lIns="270000" tIns="270000" rIns="270000" bIns="270000" rtlCol="0">
            <a:normAutofit/>
          </a:bodyPr>
          <a:lstStyle/>
          <a:p>
            <a:pPr marL="180000" indent="-180000">
              <a:spcBef>
                <a:spcPts val="1800"/>
              </a:spcBef>
              <a:buFont typeface="Arial" panose="020B0604020202020204" pitchFamily="34" charset="0"/>
              <a:buChar char="•"/>
            </a:pPr>
            <a:r>
              <a:rPr lang="en-US" sz="1600">
                <a:solidFill>
                  <a:srgbClr val="3F1A01"/>
                </a:solidFill>
              </a:rPr>
              <a:t>Proposed model of collaborative care for people physical and mental comorbidities</a:t>
            </a:r>
          </a:p>
        </p:txBody>
      </p:sp>
      <p:sp>
        <p:nvSpPr>
          <p:cNvPr id="38" name="Content Placeholder 28">
            <a:extLst>
              <a:ext uri="{FF2B5EF4-FFF2-40B4-BE49-F238E27FC236}">
                <a16:creationId xmlns:a16="http://schemas.microsoft.com/office/drawing/2014/main" id="{80535733-25DA-FCAA-8D9F-297986B4CD1F}"/>
              </a:ext>
            </a:extLst>
          </p:cNvPr>
          <p:cNvSpPr>
            <a:spLocks noGrp="1"/>
          </p:cNvSpPr>
          <p:nvPr>
            <p:ph sz="half" idx="1"/>
          </p:nvPr>
        </p:nvSpPr>
        <p:spPr>
          <a:xfrm>
            <a:off x="9080500" y="1416785"/>
            <a:ext cx="3111501" cy="4844557"/>
          </a:xfrm>
        </p:spPr>
        <p:txBody>
          <a:bodyPr/>
          <a:lstStyle/>
          <a:p>
            <a:r>
              <a:rPr lang="en-US" dirty="0"/>
              <a:t>Collaborative care frameworks use </a:t>
            </a:r>
            <a:r>
              <a:rPr lang="en-US" b="1" dirty="0"/>
              <a:t>multidisciplinary teams </a:t>
            </a:r>
            <a:r>
              <a:rPr lang="en-US" dirty="0"/>
              <a:t>to coordinate integrated care, </a:t>
            </a:r>
            <a:r>
              <a:rPr lang="en-US" b="1" dirty="0"/>
              <a:t>improving clinical outcomes, treatment adherence, and cost‑effectiveness </a:t>
            </a:r>
            <a:r>
              <a:rPr lang="en-US" dirty="0"/>
              <a:t>for people with co‑occurring mental and physical health conditions</a:t>
            </a:r>
            <a:endParaRPr lang="en-GB" dirty="0"/>
          </a:p>
        </p:txBody>
      </p:sp>
      <p:sp>
        <p:nvSpPr>
          <p:cNvPr id="41" name="Arc 40">
            <a:extLst>
              <a:ext uri="{FF2B5EF4-FFF2-40B4-BE49-F238E27FC236}">
                <a16:creationId xmlns:a16="http://schemas.microsoft.com/office/drawing/2014/main" id="{9CA2B67A-DF30-5C91-6F47-660371D5972E}"/>
              </a:ext>
            </a:extLst>
          </p:cNvPr>
          <p:cNvSpPr/>
          <p:nvPr/>
        </p:nvSpPr>
        <p:spPr>
          <a:xfrm>
            <a:off x="2341669" y="2002394"/>
            <a:ext cx="2434112" cy="2434112"/>
          </a:xfrm>
          <a:prstGeom prst="arc">
            <a:avLst>
              <a:gd name="adj1" fmla="val 20315063"/>
              <a:gd name="adj2" fmla="val 1664654"/>
            </a:avLst>
          </a:prstGeom>
          <a:ln w="12700">
            <a:solidFill>
              <a:schemeClr val="accent5"/>
            </a:solidFill>
            <a:prstDash val="dash"/>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3" name="TextBox 42">
            <a:extLst>
              <a:ext uri="{FF2B5EF4-FFF2-40B4-BE49-F238E27FC236}">
                <a16:creationId xmlns:a16="http://schemas.microsoft.com/office/drawing/2014/main" id="{5D1DD2AC-6B9A-E8CC-B6FD-93B5507CA4EE}"/>
              </a:ext>
            </a:extLst>
          </p:cNvPr>
          <p:cNvSpPr txBox="1"/>
          <p:nvPr/>
        </p:nvSpPr>
        <p:spPr>
          <a:xfrm>
            <a:off x="545814" y="5361099"/>
            <a:ext cx="1629876" cy="738664"/>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050" b="0" i="0" u="none" strike="noStrike" kern="1200" cap="none" spc="0" normalizeH="0" baseline="0" noProof="0" dirty="0">
                <a:ln>
                  <a:noFill/>
                </a:ln>
                <a:solidFill>
                  <a:srgbClr val="3F1A01"/>
                </a:solidFill>
                <a:effectLst/>
                <a:uLnTx/>
                <a:uFillTx/>
                <a:latin typeface="Arial Nova" panose="020B0504020202020204" pitchFamily="34" charset="0"/>
              </a:rPr>
              <a:t>Protected hours for interdisciplinary meetings to supervise case management</a:t>
            </a:r>
          </a:p>
        </p:txBody>
      </p:sp>
      <p:sp>
        <p:nvSpPr>
          <p:cNvPr id="46" name="TextBox 45">
            <a:extLst>
              <a:ext uri="{FF2B5EF4-FFF2-40B4-BE49-F238E27FC236}">
                <a16:creationId xmlns:a16="http://schemas.microsoft.com/office/drawing/2014/main" id="{2FFD1E30-2324-7B30-5DB6-348F1D9915D9}"/>
              </a:ext>
            </a:extLst>
          </p:cNvPr>
          <p:cNvSpPr txBox="1"/>
          <p:nvPr/>
        </p:nvSpPr>
        <p:spPr>
          <a:xfrm>
            <a:off x="2090623" y="5361099"/>
            <a:ext cx="1835436" cy="738664"/>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GB" sz="1050" b="0" i="0" u="none" strike="noStrike" kern="1200" cap="none" spc="0" normalizeH="0" baseline="0" noProof="0" dirty="0">
                <a:ln>
                  <a:noFill/>
                </a:ln>
                <a:solidFill>
                  <a:srgbClr val="3F1A01"/>
                </a:solidFill>
                <a:effectLst/>
                <a:uLnTx/>
                <a:uFillTx/>
                <a:latin typeface="Arial Nova" panose="020B0504020202020204" pitchFamily="34" charset="0"/>
              </a:rPr>
              <a:t>Shared budget for liaison psychiatry services from mental health and non-mental health services</a:t>
            </a:r>
          </a:p>
        </p:txBody>
      </p:sp>
      <p:sp>
        <p:nvSpPr>
          <p:cNvPr id="48" name="TextBox 47">
            <a:extLst>
              <a:ext uri="{FF2B5EF4-FFF2-40B4-BE49-F238E27FC236}">
                <a16:creationId xmlns:a16="http://schemas.microsoft.com/office/drawing/2014/main" id="{D07A4381-1B67-2868-7B0F-9D23E36EE19C}"/>
              </a:ext>
            </a:extLst>
          </p:cNvPr>
          <p:cNvSpPr txBox="1"/>
          <p:nvPr/>
        </p:nvSpPr>
        <p:spPr>
          <a:xfrm>
            <a:off x="3854228" y="5361099"/>
            <a:ext cx="1673750" cy="900246"/>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GB" sz="1050" b="0" i="0" u="none" strike="noStrike" kern="1200" cap="none" spc="0" normalizeH="0" baseline="0" noProof="0" dirty="0">
                <a:ln>
                  <a:noFill/>
                </a:ln>
                <a:solidFill>
                  <a:srgbClr val="3F1A01"/>
                </a:solidFill>
                <a:effectLst/>
                <a:uLnTx/>
                <a:uFillTx/>
                <a:latin typeface="Arial Nova" panose="020B0504020202020204" pitchFamily="34" charset="0"/>
              </a:rPr>
              <a:t>Development of national guidelines that consider multimorbidity regardless of relationship with mental health</a:t>
            </a:r>
          </a:p>
        </p:txBody>
      </p:sp>
      <p:sp>
        <p:nvSpPr>
          <p:cNvPr id="49" name="TextBox 48">
            <a:extLst>
              <a:ext uri="{FF2B5EF4-FFF2-40B4-BE49-F238E27FC236}">
                <a16:creationId xmlns:a16="http://schemas.microsoft.com/office/drawing/2014/main" id="{3A0F839E-D6E0-EAE3-DA38-4E4DF722DC19}"/>
              </a:ext>
            </a:extLst>
          </p:cNvPr>
          <p:cNvSpPr txBox="1"/>
          <p:nvPr/>
        </p:nvSpPr>
        <p:spPr>
          <a:xfrm>
            <a:off x="5728212" y="5361099"/>
            <a:ext cx="2081184" cy="261610"/>
          </a:xfrm>
          <a:prstGeom prst="rect">
            <a:avLst/>
          </a:prstGeom>
          <a:noFill/>
        </p:spPr>
        <p:txBody>
          <a:bodyPr wrap="square" lIns="36000">
            <a:spAutoFit/>
          </a:bodyPr>
          <a:lstStyle/>
          <a:p>
            <a:pPr marR="0" lvl="0" algn="l" defTabSz="914400" rtl="0" eaLnBrk="1" fontAlgn="auto" latinLnBrk="0" hangingPunct="1">
              <a:lnSpc>
                <a:spcPct val="100000"/>
              </a:lnSpc>
              <a:spcBef>
                <a:spcPts val="0"/>
              </a:spcBef>
              <a:spcAft>
                <a:spcPts val="0"/>
              </a:spcAft>
              <a:buClrTx/>
              <a:buSzTx/>
              <a:tabLst/>
              <a:defRPr/>
            </a:pPr>
            <a:r>
              <a:rPr kumimoji="0" lang="en-GB" sz="1050" b="0" i="0" u="none" strike="noStrike" kern="1200" cap="none" spc="0" normalizeH="0" baseline="0" noProof="0" dirty="0">
                <a:ln>
                  <a:noFill/>
                </a:ln>
                <a:solidFill>
                  <a:srgbClr val="3F1A01"/>
                </a:solidFill>
                <a:effectLst/>
                <a:uLnTx/>
                <a:uFillTx/>
                <a:latin typeface="Arial Nova" panose="020B0504020202020204" pitchFamily="34" charset="0"/>
              </a:rPr>
              <a:t>Sharing of medical records</a:t>
            </a:r>
          </a:p>
        </p:txBody>
      </p:sp>
      <p:sp>
        <p:nvSpPr>
          <p:cNvPr id="50" name="TextBox 49">
            <a:extLst>
              <a:ext uri="{FF2B5EF4-FFF2-40B4-BE49-F238E27FC236}">
                <a16:creationId xmlns:a16="http://schemas.microsoft.com/office/drawing/2014/main" id="{FE9BFECB-D88D-623C-186F-9D06A2026B74}"/>
              </a:ext>
            </a:extLst>
          </p:cNvPr>
          <p:cNvSpPr txBox="1"/>
          <p:nvPr/>
        </p:nvSpPr>
        <p:spPr>
          <a:xfrm>
            <a:off x="5728212" y="5684264"/>
            <a:ext cx="3818724" cy="261610"/>
          </a:xfrm>
          <a:prstGeom prst="rect">
            <a:avLst/>
          </a:prstGeom>
          <a:noFill/>
        </p:spPr>
        <p:txBody>
          <a:bodyPr wrap="square" lIns="36000">
            <a:spAutoFit/>
          </a:bodyPr>
          <a:lstStyle/>
          <a:p>
            <a:pPr marR="0" lvl="0" algn="l" defTabSz="914400" rtl="0" eaLnBrk="1" fontAlgn="auto" latinLnBrk="0" hangingPunct="1">
              <a:lnSpc>
                <a:spcPct val="100000"/>
              </a:lnSpc>
              <a:spcBef>
                <a:spcPts val="0"/>
              </a:spcBef>
              <a:spcAft>
                <a:spcPts val="0"/>
              </a:spcAft>
              <a:buClrTx/>
              <a:buSzTx/>
              <a:tabLst/>
              <a:defRPr/>
            </a:pPr>
            <a:r>
              <a:rPr kumimoji="0" lang="en-GB" sz="1050" b="0" i="0" u="none" strike="noStrike" kern="1200" cap="none" spc="0" normalizeH="0" baseline="0" noProof="0" dirty="0">
                <a:ln>
                  <a:noFill/>
                </a:ln>
                <a:solidFill>
                  <a:srgbClr val="3F1A01"/>
                </a:solidFill>
                <a:effectLst/>
                <a:uLnTx/>
                <a:uFillTx/>
                <a:latin typeface="Arial Nova" panose="020B0504020202020204" pitchFamily="34" charset="0"/>
              </a:rPr>
              <a:t>Telepsychiatry and telemedicine for case supervision</a:t>
            </a:r>
          </a:p>
        </p:txBody>
      </p:sp>
      <p:sp>
        <p:nvSpPr>
          <p:cNvPr id="51" name="TextBox 50">
            <a:extLst>
              <a:ext uri="{FF2B5EF4-FFF2-40B4-BE49-F238E27FC236}">
                <a16:creationId xmlns:a16="http://schemas.microsoft.com/office/drawing/2014/main" id="{AF07F418-DD81-DA26-743E-7DFE7A1DE81D}"/>
              </a:ext>
            </a:extLst>
          </p:cNvPr>
          <p:cNvSpPr txBox="1"/>
          <p:nvPr/>
        </p:nvSpPr>
        <p:spPr>
          <a:xfrm>
            <a:off x="5728212" y="6007429"/>
            <a:ext cx="3288159" cy="253916"/>
          </a:xfrm>
          <a:prstGeom prst="rect">
            <a:avLst/>
          </a:prstGeom>
          <a:noFill/>
        </p:spPr>
        <p:txBody>
          <a:bodyPr wrap="square" lIns="36000">
            <a:spAutoFit/>
          </a:bodyPr>
          <a:lstStyle/>
          <a:p>
            <a:pPr marR="0" lvl="0" algn="l" defTabSz="914400" rtl="0" eaLnBrk="1" fontAlgn="auto" latinLnBrk="0" hangingPunct="1">
              <a:lnSpc>
                <a:spcPct val="100000"/>
              </a:lnSpc>
              <a:spcBef>
                <a:spcPts val="0"/>
              </a:spcBef>
              <a:spcAft>
                <a:spcPts val="0"/>
              </a:spcAft>
              <a:buClrTx/>
              <a:buSzTx/>
              <a:tabLst/>
              <a:defRPr/>
            </a:pPr>
            <a:r>
              <a:rPr kumimoji="0" lang="en-GB" sz="1050" b="0" i="0" u="none" strike="noStrike" kern="1200" cap="none" spc="0" normalizeH="0" baseline="0" noProof="0" dirty="0">
                <a:ln>
                  <a:noFill/>
                </a:ln>
                <a:solidFill>
                  <a:srgbClr val="3F1A01"/>
                </a:solidFill>
                <a:effectLst/>
                <a:uLnTx/>
                <a:uFillTx/>
                <a:latin typeface="Arial Nova" panose="020B0504020202020204" pitchFamily="34" charset="0"/>
              </a:rPr>
              <a:t>Continuity-of-care programmes at hospital discharge</a:t>
            </a:r>
          </a:p>
        </p:txBody>
      </p:sp>
      <p:cxnSp>
        <p:nvCxnSpPr>
          <p:cNvPr id="52" name="Straight Connector 51">
            <a:extLst>
              <a:ext uri="{FF2B5EF4-FFF2-40B4-BE49-F238E27FC236}">
                <a16:creationId xmlns:a16="http://schemas.microsoft.com/office/drawing/2014/main" id="{92839277-3A2B-0B37-D1D5-1DB5C8141FA0}"/>
              </a:ext>
            </a:extLst>
          </p:cNvPr>
          <p:cNvCxnSpPr>
            <a:cxnSpLocks/>
          </p:cNvCxnSpPr>
          <p:nvPr/>
        </p:nvCxnSpPr>
        <p:spPr>
          <a:xfrm>
            <a:off x="2041525" y="5353053"/>
            <a:ext cx="0" cy="90829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C088F37B-037F-42BD-3F96-48879BB02ACC}"/>
              </a:ext>
            </a:extLst>
          </p:cNvPr>
          <p:cNvCxnSpPr>
            <a:cxnSpLocks/>
          </p:cNvCxnSpPr>
          <p:nvPr/>
        </p:nvCxnSpPr>
        <p:spPr>
          <a:xfrm>
            <a:off x="3790728" y="5353053"/>
            <a:ext cx="0" cy="90829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6369F12-52C8-E175-F577-2F3A27CF22D1}"/>
              </a:ext>
            </a:extLst>
          </p:cNvPr>
          <p:cNvCxnSpPr>
            <a:cxnSpLocks/>
          </p:cNvCxnSpPr>
          <p:nvPr/>
        </p:nvCxnSpPr>
        <p:spPr>
          <a:xfrm>
            <a:off x="5593500" y="5353053"/>
            <a:ext cx="0" cy="90829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5" name="Group 54">
            <a:extLst>
              <a:ext uri="{FF2B5EF4-FFF2-40B4-BE49-F238E27FC236}">
                <a16:creationId xmlns:a16="http://schemas.microsoft.com/office/drawing/2014/main" id="{037CDFFF-AD05-B25D-E982-F07604D57750}"/>
              </a:ext>
            </a:extLst>
          </p:cNvPr>
          <p:cNvGrpSpPr/>
          <p:nvPr/>
        </p:nvGrpSpPr>
        <p:grpSpPr>
          <a:xfrm>
            <a:off x="5765397" y="5653487"/>
            <a:ext cx="3168000" cy="323166"/>
            <a:chOff x="5829525" y="5653487"/>
            <a:chExt cx="704847" cy="323166"/>
          </a:xfrm>
        </p:grpSpPr>
        <p:cxnSp>
          <p:nvCxnSpPr>
            <p:cNvPr id="57" name="Straight Connector 56">
              <a:extLst>
                <a:ext uri="{FF2B5EF4-FFF2-40B4-BE49-F238E27FC236}">
                  <a16:creationId xmlns:a16="http://schemas.microsoft.com/office/drawing/2014/main" id="{71B21AA2-DC51-E0D3-AE32-1ABE6849A922}"/>
                </a:ext>
              </a:extLst>
            </p:cNvPr>
            <p:cNvCxnSpPr>
              <a:cxnSpLocks/>
            </p:cNvCxnSpPr>
            <p:nvPr/>
          </p:nvCxnSpPr>
          <p:spPr>
            <a:xfrm rot="5400000">
              <a:off x="6181949" y="5301063"/>
              <a:ext cx="0" cy="704847"/>
            </a:xfrm>
            <a:prstGeom prst="line">
              <a:avLst/>
            </a:prstGeom>
            <a:ln w="3175">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0E7E22A-D59C-BDBD-3BA6-0603756C0AD6}"/>
                </a:ext>
              </a:extLst>
            </p:cNvPr>
            <p:cNvCxnSpPr>
              <a:cxnSpLocks/>
            </p:cNvCxnSpPr>
            <p:nvPr/>
          </p:nvCxnSpPr>
          <p:spPr>
            <a:xfrm rot="5400000">
              <a:off x="6181949" y="5624229"/>
              <a:ext cx="0" cy="704847"/>
            </a:xfrm>
            <a:prstGeom prst="line">
              <a:avLst/>
            </a:prstGeom>
            <a:ln w="3175">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cxnSp>
        <p:nvCxnSpPr>
          <p:cNvPr id="59" name="Straight Connector 58">
            <a:extLst>
              <a:ext uri="{FF2B5EF4-FFF2-40B4-BE49-F238E27FC236}">
                <a16:creationId xmlns:a16="http://schemas.microsoft.com/office/drawing/2014/main" id="{916C2D4B-542B-3BE5-5931-ACA751EC7BC3}"/>
              </a:ext>
            </a:extLst>
          </p:cNvPr>
          <p:cNvCxnSpPr>
            <a:cxnSpLocks/>
          </p:cNvCxnSpPr>
          <p:nvPr/>
        </p:nvCxnSpPr>
        <p:spPr>
          <a:xfrm flipH="1">
            <a:off x="609600" y="5242646"/>
            <a:ext cx="83160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Arrow: Up 60">
            <a:extLst>
              <a:ext uri="{FF2B5EF4-FFF2-40B4-BE49-F238E27FC236}">
                <a16:creationId xmlns:a16="http://schemas.microsoft.com/office/drawing/2014/main" id="{90CD5119-CB33-CAE0-466C-828859365E00}"/>
              </a:ext>
            </a:extLst>
          </p:cNvPr>
          <p:cNvSpPr/>
          <p:nvPr/>
        </p:nvSpPr>
        <p:spPr>
          <a:xfrm>
            <a:off x="3392334" y="4979801"/>
            <a:ext cx="332782" cy="262845"/>
          </a:xfrm>
          <a:prstGeom prst="up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6F0B3BBB-B8AA-3EE4-BB3B-E134D0A71077}"/>
              </a:ext>
            </a:extLst>
          </p:cNvPr>
          <p:cNvSpPr/>
          <p:nvPr/>
        </p:nvSpPr>
        <p:spPr>
          <a:xfrm>
            <a:off x="2016179" y="2783630"/>
            <a:ext cx="857864" cy="857864"/>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Oval 62">
            <a:extLst>
              <a:ext uri="{FF2B5EF4-FFF2-40B4-BE49-F238E27FC236}">
                <a16:creationId xmlns:a16="http://schemas.microsoft.com/office/drawing/2014/main" id="{DA795B1F-5E48-A8C8-622C-2E97AB99CDC8}"/>
              </a:ext>
            </a:extLst>
          </p:cNvPr>
          <p:cNvSpPr/>
          <p:nvPr/>
        </p:nvSpPr>
        <p:spPr>
          <a:xfrm>
            <a:off x="4191356" y="1935225"/>
            <a:ext cx="857864" cy="857864"/>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4" name="Graphic 63" descr="Care outline">
            <a:extLst>
              <a:ext uri="{FF2B5EF4-FFF2-40B4-BE49-F238E27FC236}">
                <a16:creationId xmlns:a16="http://schemas.microsoft.com/office/drawing/2014/main" id="{9C34F96E-F1FE-6B4B-71B4-028F190D206D}"/>
              </a:ext>
            </a:extLst>
          </p:cNvPr>
          <p:cNvPicPr>
            <a:picLocks noChangeAspect="1"/>
          </p:cNvPicPr>
          <p:nvPr/>
        </p:nvPicPr>
        <p:blipFill>
          <a:blip>
            <a:extLst>
              <a:ext uri="{96DAC541-7B7A-43D3-8B79-37D633B846F1}">
                <asvg:svgBlip xmlns:asvg="http://schemas.microsoft.com/office/drawing/2016/SVG/main" r:embed="rId3"/>
              </a:ext>
            </a:extLst>
          </a:blip>
          <a:srcRect l="69" r="69"/>
          <a:stretch/>
        </p:blipFill>
        <p:spPr>
          <a:xfrm>
            <a:off x="2118294" y="2885291"/>
            <a:ext cx="653636" cy="654545"/>
          </a:xfrm>
          <a:prstGeom prst="rect">
            <a:avLst/>
          </a:prstGeom>
        </p:spPr>
      </p:pic>
      <p:pic>
        <p:nvPicPr>
          <p:cNvPr id="65" name="Graphic 64" descr="Head with gears outline">
            <a:extLst>
              <a:ext uri="{FF2B5EF4-FFF2-40B4-BE49-F238E27FC236}">
                <a16:creationId xmlns:a16="http://schemas.microsoft.com/office/drawing/2014/main" id="{0CB5DD5A-3AAF-10C0-0D07-E991384980AB}"/>
              </a:ext>
            </a:extLst>
          </p:cNvPr>
          <p:cNvPicPr>
            <a:picLocks noChangeAspect="1"/>
          </p:cNvPicPr>
          <p:nvPr/>
        </p:nvPicPr>
        <p:blipFill>
          <a:blip>
            <a:extLst>
              <a:ext uri="{96DAC541-7B7A-43D3-8B79-37D633B846F1}">
                <asvg:svgBlip xmlns:asvg="http://schemas.microsoft.com/office/drawing/2016/SVG/main" r:embed="rId4"/>
              </a:ext>
            </a:extLst>
          </a:blip>
          <a:srcRect l="104" r="104"/>
          <a:stretch/>
        </p:blipFill>
        <p:spPr>
          <a:xfrm>
            <a:off x="4293470" y="2036886"/>
            <a:ext cx="653179" cy="654545"/>
          </a:xfrm>
          <a:prstGeom prst="rect">
            <a:avLst/>
          </a:prstGeom>
        </p:spPr>
      </p:pic>
      <p:sp>
        <p:nvSpPr>
          <p:cNvPr id="66" name="TextBox 65">
            <a:extLst>
              <a:ext uri="{FF2B5EF4-FFF2-40B4-BE49-F238E27FC236}">
                <a16:creationId xmlns:a16="http://schemas.microsoft.com/office/drawing/2014/main" id="{C6A8C461-9A64-8DFF-6AC8-BED78FC549FD}"/>
              </a:ext>
            </a:extLst>
          </p:cNvPr>
          <p:cNvSpPr txBox="1"/>
          <p:nvPr/>
        </p:nvSpPr>
        <p:spPr>
          <a:xfrm>
            <a:off x="5157327" y="1860477"/>
            <a:ext cx="3548523" cy="1215717"/>
          </a:xfrm>
          <a:prstGeom prst="rect">
            <a:avLst/>
          </a:prstGeom>
          <a:noFill/>
        </p:spPr>
        <p:txBody>
          <a:bodyPr wrap="square">
            <a:spAutoFit/>
          </a:bodyPr>
          <a:lstStyle/>
          <a:p>
            <a:pPr marR="0" lvl="0" algn="l" defTabSz="914400" rtl="0" eaLnBrk="1" fontAlgn="auto" latinLnBrk="0" hangingPunct="1">
              <a:lnSpc>
                <a:spcPct val="100000"/>
              </a:lnSpc>
              <a:spcBef>
                <a:spcPts val="300"/>
              </a:spcBef>
              <a:spcAft>
                <a:spcPts val="300"/>
              </a:spcAft>
              <a:buClrTx/>
              <a:buSzTx/>
              <a:tabLst/>
              <a:defRPr/>
            </a:pPr>
            <a:r>
              <a:rPr kumimoji="0" lang="en-US" sz="1400" b="1" i="0" u="none" strike="noStrike" kern="1200" cap="none" spc="0" normalizeH="0" baseline="0" noProof="0" dirty="0">
                <a:ln>
                  <a:noFill/>
                </a:ln>
                <a:solidFill>
                  <a:schemeClr val="accent5"/>
                </a:solidFill>
                <a:effectLst/>
                <a:uLnTx/>
                <a:uFillTx/>
                <a:latin typeface="Arial Nova" panose="020B0504020202020204" pitchFamily="34" charset="0"/>
              </a:rPr>
              <a:t>Patient</a:t>
            </a:r>
          </a:p>
          <a:p>
            <a:pPr marL="130175" marR="0" lvl="0" indent="-130175"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3F1A01"/>
                </a:solidFill>
                <a:effectLst/>
                <a:uLnTx/>
                <a:uFillTx/>
                <a:latin typeface="Arial Nova" panose="020B0504020202020204" pitchFamily="34" charset="0"/>
              </a:rPr>
              <a:t>Access to evidence-based lifestyle interventions</a:t>
            </a:r>
          </a:p>
          <a:p>
            <a:pPr marL="130175" marR="0" lvl="0" indent="-130175"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3F1A01"/>
                </a:solidFill>
                <a:effectLst/>
                <a:uLnTx/>
                <a:uFillTx/>
                <a:latin typeface="Arial Nova" panose="020B0504020202020204" pitchFamily="34" charset="0"/>
              </a:rPr>
              <a:t>Access to digital health technology</a:t>
            </a:r>
          </a:p>
          <a:p>
            <a:pPr marL="130175" marR="0" lvl="0" indent="-130175"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3F1A01"/>
                </a:solidFill>
                <a:effectLst/>
                <a:uLnTx/>
                <a:uFillTx/>
                <a:latin typeface="Arial Nova" panose="020B0504020202020204" pitchFamily="34" charset="0"/>
              </a:rPr>
              <a:t>Self-management and screening strategies for physical health risk factors</a:t>
            </a:r>
          </a:p>
        </p:txBody>
      </p:sp>
      <p:sp>
        <p:nvSpPr>
          <p:cNvPr id="67" name="TextBox 66">
            <a:extLst>
              <a:ext uri="{FF2B5EF4-FFF2-40B4-BE49-F238E27FC236}">
                <a16:creationId xmlns:a16="http://schemas.microsoft.com/office/drawing/2014/main" id="{DE421052-7CE2-6D5E-B056-B5A3A4D0B786}"/>
              </a:ext>
            </a:extLst>
          </p:cNvPr>
          <p:cNvSpPr txBox="1"/>
          <p:nvPr/>
        </p:nvSpPr>
        <p:spPr>
          <a:xfrm>
            <a:off x="5157327" y="3485003"/>
            <a:ext cx="3548523" cy="1554272"/>
          </a:xfrm>
          <a:prstGeom prst="rect">
            <a:avLst/>
          </a:prstGeom>
          <a:noFill/>
        </p:spPr>
        <p:txBody>
          <a:bodyPr wrap="square">
            <a:spAutoFit/>
          </a:bodyPr>
          <a:lstStyle/>
          <a:p>
            <a:pPr marR="0" lvl="0" algn="l" defTabSz="914400" rtl="0" eaLnBrk="1" fontAlgn="auto" latinLnBrk="0" hangingPunct="1">
              <a:lnSpc>
                <a:spcPct val="100000"/>
              </a:lnSpc>
              <a:spcBef>
                <a:spcPts val="300"/>
              </a:spcBef>
              <a:spcAft>
                <a:spcPts val="300"/>
              </a:spcAft>
              <a:buClrTx/>
              <a:buSzTx/>
              <a:tabLst/>
              <a:defRPr/>
            </a:pPr>
            <a:r>
              <a:rPr kumimoji="0" lang="en-US" sz="1400" b="1" i="0" u="none" strike="noStrike" kern="1200" cap="none" spc="0" normalizeH="0" baseline="0" noProof="0" dirty="0">
                <a:ln>
                  <a:noFill/>
                </a:ln>
                <a:solidFill>
                  <a:schemeClr val="accent5"/>
                </a:solidFill>
                <a:effectLst/>
                <a:uLnTx/>
                <a:uFillTx/>
                <a:latin typeface="Arial Nova" panose="020B0504020202020204" pitchFamily="34" charset="0"/>
              </a:rPr>
              <a:t>Health professionals</a:t>
            </a:r>
          </a:p>
          <a:p>
            <a:pPr marL="130175" marR="0" lvl="0" indent="-130175"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3F1A01"/>
                </a:solidFill>
                <a:effectLst/>
                <a:uLnTx/>
                <a:uFillTx/>
                <a:latin typeface="Arial Nova" panose="020B0504020202020204" pitchFamily="34" charset="0"/>
              </a:rPr>
              <a:t>Implementation and guidance of a collaborative model for patients with long-term conditions</a:t>
            </a:r>
          </a:p>
          <a:p>
            <a:pPr marL="130175" marR="0" lvl="0" indent="-130175"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3F1A01"/>
                </a:solidFill>
                <a:effectLst/>
                <a:uLnTx/>
                <a:uFillTx/>
                <a:latin typeface="Arial Nova" panose="020B0504020202020204" pitchFamily="34" charset="0"/>
              </a:rPr>
              <a:t>Multimorbidity awareness and education for health professionals, patients</a:t>
            </a:r>
            <a:r>
              <a:rPr kumimoji="0" lang="en-GB" sz="1100" b="0" i="0" u="none" strike="noStrike" kern="1200" cap="none" spc="0" normalizeH="0" baseline="0" noProof="0" dirty="0">
                <a:ln>
                  <a:noFill/>
                </a:ln>
                <a:solidFill>
                  <a:srgbClr val="FF0000"/>
                </a:solidFill>
                <a:effectLst/>
                <a:uLnTx/>
                <a:uFillTx/>
                <a:latin typeface="Arial Nova" panose="020B0504020202020204" pitchFamily="34" charset="0"/>
              </a:rPr>
              <a:t>,</a:t>
            </a:r>
            <a:r>
              <a:rPr kumimoji="0" lang="en-GB" sz="1100" b="0" i="0" u="none" strike="noStrike" kern="1200" cap="none" spc="0" normalizeH="0" baseline="0" noProof="0" dirty="0">
                <a:ln>
                  <a:noFill/>
                </a:ln>
                <a:solidFill>
                  <a:srgbClr val="3F1A01"/>
                </a:solidFill>
                <a:effectLst/>
                <a:uLnTx/>
                <a:uFillTx/>
                <a:latin typeface="Arial Nova" panose="020B0504020202020204" pitchFamily="34" charset="0"/>
              </a:rPr>
              <a:t> and carers</a:t>
            </a:r>
          </a:p>
          <a:p>
            <a:pPr marL="130175" marR="0" lvl="0" indent="-130175"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3F1A01"/>
                </a:solidFill>
                <a:effectLst/>
                <a:uLnTx/>
                <a:uFillTx/>
                <a:latin typeface="Arial Nova" panose="020B0504020202020204" pitchFamily="34" charset="0"/>
              </a:rPr>
              <a:t>Liaison psychiatry services in general hospitals and non-mental health outpatient services</a:t>
            </a:r>
          </a:p>
        </p:txBody>
      </p:sp>
      <p:sp>
        <p:nvSpPr>
          <p:cNvPr id="68" name="TextBox 67">
            <a:extLst>
              <a:ext uri="{FF2B5EF4-FFF2-40B4-BE49-F238E27FC236}">
                <a16:creationId xmlns:a16="http://schemas.microsoft.com/office/drawing/2014/main" id="{02331A16-9E78-870C-56A4-C5AA1677454F}"/>
              </a:ext>
            </a:extLst>
          </p:cNvPr>
          <p:cNvSpPr txBox="1"/>
          <p:nvPr/>
        </p:nvSpPr>
        <p:spPr>
          <a:xfrm>
            <a:off x="718691" y="3623154"/>
            <a:ext cx="1863136" cy="1061829"/>
          </a:xfrm>
          <a:prstGeom prst="rect">
            <a:avLst/>
          </a:prstGeom>
          <a:noFill/>
        </p:spPr>
        <p:txBody>
          <a:bodyPr wrap="square">
            <a:spAutoFit/>
          </a:bodyPr>
          <a:lstStyle/>
          <a:p>
            <a:pPr marR="0" lvl="0" defTabSz="914400" rtl="0" eaLnBrk="1" fontAlgn="auto" latinLnBrk="0" hangingPunct="1">
              <a:lnSpc>
                <a:spcPct val="100000"/>
              </a:lnSpc>
              <a:spcBef>
                <a:spcPts val="300"/>
              </a:spcBef>
              <a:spcAft>
                <a:spcPts val="300"/>
              </a:spcAft>
              <a:buClrTx/>
              <a:buSzTx/>
              <a:tabLst/>
              <a:defRPr/>
            </a:pPr>
            <a:r>
              <a:rPr kumimoji="0" lang="en-US" sz="1400" b="1" i="0" u="none" strike="noStrike" kern="1200" cap="none" spc="0" normalizeH="0" baseline="0" noProof="0" dirty="0">
                <a:ln>
                  <a:noFill/>
                </a:ln>
                <a:solidFill>
                  <a:schemeClr val="accent5"/>
                </a:solidFill>
                <a:effectLst/>
                <a:uLnTx/>
                <a:uFillTx/>
                <a:latin typeface="Arial Nova" panose="020B0504020202020204" pitchFamily="34" charset="0"/>
              </a:rPr>
              <a:t>Carers</a:t>
            </a:r>
          </a:p>
          <a:p>
            <a:pPr marL="130175" marR="0" lvl="0" indent="-130175"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3F1A01"/>
                </a:solidFill>
                <a:effectLst/>
                <a:uLnTx/>
                <a:uFillTx/>
                <a:latin typeface="Arial Nova" panose="020B0504020202020204" pitchFamily="34" charset="0"/>
              </a:rPr>
              <a:t>Multimorbidity awareness campaigns to improve access to self-monitoring of health</a:t>
            </a:r>
          </a:p>
        </p:txBody>
      </p:sp>
      <p:sp>
        <p:nvSpPr>
          <p:cNvPr id="69" name="Arc 68">
            <a:extLst>
              <a:ext uri="{FF2B5EF4-FFF2-40B4-BE49-F238E27FC236}">
                <a16:creationId xmlns:a16="http://schemas.microsoft.com/office/drawing/2014/main" id="{D0FACC96-366C-06B2-BB4A-2CDCDC0274C4}"/>
              </a:ext>
            </a:extLst>
          </p:cNvPr>
          <p:cNvSpPr/>
          <p:nvPr/>
        </p:nvSpPr>
        <p:spPr>
          <a:xfrm rot="6300000">
            <a:off x="2341669" y="2002394"/>
            <a:ext cx="2434112" cy="2434112"/>
          </a:xfrm>
          <a:prstGeom prst="arc">
            <a:avLst>
              <a:gd name="adj1" fmla="val 19350162"/>
              <a:gd name="adj2" fmla="val 3235204"/>
            </a:avLst>
          </a:prstGeom>
          <a:ln w="12700">
            <a:solidFill>
              <a:schemeClr val="accent5"/>
            </a:solidFill>
            <a:prstDash val="dash"/>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0" name="Arc 69">
            <a:extLst>
              <a:ext uri="{FF2B5EF4-FFF2-40B4-BE49-F238E27FC236}">
                <a16:creationId xmlns:a16="http://schemas.microsoft.com/office/drawing/2014/main" id="{9110ADD5-A5B2-4279-9E0E-5B5BF87B4F88}"/>
              </a:ext>
            </a:extLst>
          </p:cNvPr>
          <p:cNvSpPr/>
          <p:nvPr/>
        </p:nvSpPr>
        <p:spPr>
          <a:xfrm rot="14508434">
            <a:off x="2343785" y="2002393"/>
            <a:ext cx="2434112" cy="2434112"/>
          </a:xfrm>
          <a:prstGeom prst="arc">
            <a:avLst>
              <a:gd name="adj1" fmla="val 19183868"/>
              <a:gd name="adj2" fmla="val 3683407"/>
            </a:avLst>
          </a:prstGeom>
          <a:ln w="12700">
            <a:solidFill>
              <a:schemeClr val="accent5"/>
            </a:solidFill>
            <a:prstDash val="dash"/>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 name="Oval 70">
            <a:extLst>
              <a:ext uri="{FF2B5EF4-FFF2-40B4-BE49-F238E27FC236}">
                <a16:creationId xmlns:a16="http://schemas.microsoft.com/office/drawing/2014/main" id="{71A8C0AC-5249-8799-3FAA-34F433FE558B}"/>
              </a:ext>
            </a:extLst>
          </p:cNvPr>
          <p:cNvSpPr/>
          <p:nvPr/>
        </p:nvSpPr>
        <p:spPr>
          <a:xfrm>
            <a:off x="4008784" y="3774117"/>
            <a:ext cx="857864" cy="857864"/>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2" name="Graphic 71" descr="Doctor female outline">
            <a:extLst>
              <a:ext uri="{FF2B5EF4-FFF2-40B4-BE49-F238E27FC236}">
                <a16:creationId xmlns:a16="http://schemas.microsoft.com/office/drawing/2014/main" id="{9E9C86FC-2EAB-3A61-3CFC-B38734E3601C}"/>
              </a:ext>
            </a:extLst>
          </p:cNvPr>
          <p:cNvPicPr>
            <a:picLocks noChangeAspect="1"/>
          </p:cNvPicPr>
          <p:nvPr/>
        </p:nvPicPr>
        <p:blipFill>
          <a:blip>
            <a:extLst>
              <a:ext uri="{96DAC541-7B7A-43D3-8B79-37D633B846F1}">
                <asvg:svgBlip xmlns:asvg="http://schemas.microsoft.com/office/drawing/2016/SVG/main" r:embed="rId5"/>
              </a:ext>
            </a:extLst>
          </a:blip>
          <a:srcRect l="104" r="104"/>
          <a:stretch/>
        </p:blipFill>
        <p:spPr>
          <a:xfrm>
            <a:off x="4110899" y="3875776"/>
            <a:ext cx="653179" cy="654545"/>
          </a:xfrm>
          <a:prstGeom prst="rect">
            <a:avLst/>
          </a:prstGeom>
        </p:spPr>
      </p:pic>
    </p:spTree>
    <p:extLst>
      <p:ext uri="{BB962C8B-B14F-4D97-AF65-F5344CB8AC3E}">
        <p14:creationId xmlns:p14="http://schemas.microsoft.com/office/powerpoint/2010/main" val="9413612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FB00E-DC97-B0F2-49F0-4E87BA080B0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1D0B9D6-F76E-31B6-CF61-278C71AAE8A6}"/>
              </a:ext>
            </a:extLst>
          </p:cNvPr>
          <p:cNvSpPr>
            <a:spLocks noGrp="1"/>
          </p:cNvSpPr>
          <p:nvPr>
            <p:ph type="body" sz="quarter" idx="17"/>
          </p:nvPr>
        </p:nvSpPr>
        <p:spPr>
          <a:xfrm>
            <a:off x="539749" y="539750"/>
            <a:ext cx="9213851" cy="266676"/>
          </a:xfrm>
        </p:spPr>
        <p:txBody>
          <a:bodyPr/>
          <a:lstStyle/>
          <a:p>
            <a:r>
              <a:rPr lang="en-GB" dirty="0"/>
              <a:t>Schizophrenia – Comorbidity</a:t>
            </a:r>
          </a:p>
        </p:txBody>
      </p:sp>
      <p:sp>
        <p:nvSpPr>
          <p:cNvPr id="3" name="Title 2">
            <a:extLst>
              <a:ext uri="{FF2B5EF4-FFF2-40B4-BE49-F238E27FC236}">
                <a16:creationId xmlns:a16="http://schemas.microsoft.com/office/drawing/2014/main" id="{FE6E3F24-9A09-8A74-697C-15F5CDAEF454}"/>
              </a:ext>
            </a:extLst>
          </p:cNvPr>
          <p:cNvSpPr>
            <a:spLocks noGrp="1"/>
          </p:cNvSpPr>
          <p:nvPr>
            <p:ph type="title"/>
          </p:nvPr>
        </p:nvSpPr>
        <p:spPr>
          <a:xfrm>
            <a:off x="539749" y="814386"/>
            <a:ext cx="9213851" cy="332399"/>
          </a:xfrm>
        </p:spPr>
        <p:txBody>
          <a:bodyPr/>
          <a:lstStyle/>
          <a:p>
            <a:r>
              <a:rPr lang="en-US"/>
              <a:t>Leadership actions to protect physical health in mental illness</a:t>
            </a:r>
            <a:endParaRPr lang="en-GB"/>
          </a:p>
        </p:txBody>
      </p:sp>
      <p:sp>
        <p:nvSpPr>
          <p:cNvPr id="9" name="Content Placeholder 8">
            <a:extLst>
              <a:ext uri="{FF2B5EF4-FFF2-40B4-BE49-F238E27FC236}">
                <a16:creationId xmlns:a16="http://schemas.microsoft.com/office/drawing/2014/main" id="{6B386A02-6AEE-48D5-7D0A-CE4F11321AD8}"/>
              </a:ext>
            </a:extLst>
          </p:cNvPr>
          <p:cNvSpPr>
            <a:spLocks noGrp="1"/>
          </p:cNvSpPr>
          <p:nvPr>
            <p:ph sz="half" idx="20"/>
          </p:nvPr>
        </p:nvSpPr>
        <p:spPr>
          <a:xfrm>
            <a:off x="8133463" y="1598233"/>
            <a:ext cx="3517200" cy="3744000"/>
          </a:xfrm>
        </p:spPr>
        <p:txBody>
          <a:bodyPr lIns="216000" tIns="252000" rIns="252000" bIns="252000"/>
          <a:lstStyle/>
          <a:p>
            <a:pPr marL="0" indent="0" algn="ctr">
              <a:buNone/>
            </a:pPr>
            <a:r>
              <a:rPr lang="en-US" sz="1400" b="1" dirty="0"/>
              <a:t>Continuing care</a:t>
            </a:r>
          </a:p>
          <a:p>
            <a:r>
              <a:rPr lang="en-US" sz="1400" dirty="0"/>
              <a:t>Prioritize individualized treatment and continuously adjust care to limit long‑term side effects</a:t>
            </a:r>
          </a:p>
          <a:p>
            <a:r>
              <a:rPr lang="en-US" sz="1400" dirty="0"/>
              <a:t>Provide ongoing training for healthcare staff, including care coordinators and outreach teams</a:t>
            </a:r>
          </a:p>
          <a:p>
            <a:r>
              <a:rPr lang="en-US" sz="1400" dirty="0"/>
              <a:t>Ensure equitable access to health care for all</a:t>
            </a:r>
          </a:p>
        </p:txBody>
      </p:sp>
      <p:sp>
        <p:nvSpPr>
          <p:cNvPr id="10" name="Content Placeholder 9">
            <a:extLst>
              <a:ext uri="{FF2B5EF4-FFF2-40B4-BE49-F238E27FC236}">
                <a16:creationId xmlns:a16="http://schemas.microsoft.com/office/drawing/2014/main" id="{49A25EF0-1894-A38A-29E0-17F6F4312B93}"/>
              </a:ext>
            </a:extLst>
          </p:cNvPr>
          <p:cNvSpPr>
            <a:spLocks noGrp="1"/>
          </p:cNvSpPr>
          <p:nvPr>
            <p:ph sz="half" idx="21"/>
          </p:nvPr>
        </p:nvSpPr>
        <p:spPr>
          <a:xfrm>
            <a:off x="539749" y="1598233"/>
            <a:ext cx="3517200" cy="3744000"/>
          </a:xfrm>
        </p:spPr>
        <p:txBody>
          <a:bodyPr lIns="216000" tIns="252000" rIns="252000" bIns="252000"/>
          <a:lstStyle/>
          <a:p>
            <a:pPr marL="0" indent="0" algn="ctr">
              <a:buNone/>
            </a:pPr>
            <a:r>
              <a:rPr lang="en-US" sz="1400" b="1" dirty="0"/>
              <a:t>Primary prevention </a:t>
            </a:r>
          </a:p>
          <a:p>
            <a:r>
              <a:rPr lang="en-US" sz="1400" dirty="0"/>
              <a:t>Recognize the shared risk factors and interactions between physical and mental health conditions</a:t>
            </a:r>
          </a:p>
          <a:p>
            <a:r>
              <a:rPr lang="en-US" sz="1400" dirty="0"/>
              <a:t>Guarantee equitable access to healthcare services for people with schizophrenia</a:t>
            </a:r>
          </a:p>
          <a:p>
            <a:r>
              <a:rPr lang="en-US" sz="1400" dirty="0"/>
              <a:t>Implement large‑scale interventions targeting common risk factors (e.g., smoking, inactivity, poor diet)</a:t>
            </a:r>
          </a:p>
        </p:txBody>
      </p:sp>
      <p:sp>
        <p:nvSpPr>
          <p:cNvPr id="11" name="Content Placeholder 10">
            <a:extLst>
              <a:ext uri="{FF2B5EF4-FFF2-40B4-BE49-F238E27FC236}">
                <a16:creationId xmlns:a16="http://schemas.microsoft.com/office/drawing/2014/main" id="{30CBF0F9-F26F-74DE-422A-7ADB785054E9}"/>
              </a:ext>
            </a:extLst>
          </p:cNvPr>
          <p:cNvSpPr>
            <a:spLocks noGrp="1"/>
          </p:cNvSpPr>
          <p:nvPr>
            <p:ph sz="half" idx="22"/>
          </p:nvPr>
        </p:nvSpPr>
        <p:spPr>
          <a:xfrm>
            <a:off x="4336606" y="1598233"/>
            <a:ext cx="3517200" cy="3744000"/>
          </a:xfrm>
        </p:spPr>
        <p:txBody>
          <a:bodyPr lIns="216000" tIns="252000" rIns="252000" bIns="252000"/>
          <a:lstStyle/>
          <a:p>
            <a:pPr marL="0" indent="0" algn="ctr">
              <a:buNone/>
            </a:pPr>
            <a:r>
              <a:rPr lang="en-US" sz="1400" b="1" dirty="0"/>
              <a:t>Initial treatment</a:t>
            </a:r>
          </a:p>
          <a:p>
            <a:r>
              <a:rPr lang="en-US" sz="1400" dirty="0"/>
              <a:t>Embed a culture of physical healthcare within mental health services, including routine screening for cancer and cardiovascular disease</a:t>
            </a:r>
          </a:p>
          <a:p>
            <a:r>
              <a:rPr lang="en-US" sz="1400" dirty="0"/>
              <a:t>Strengthen referral pathways and promote integrated models of care</a:t>
            </a:r>
          </a:p>
          <a:p>
            <a:r>
              <a:rPr lang="en-US" sz="1400" dirty="0"/>
              <a:t>Monitor and support lifestyle interventions as part of early treatment planning</a:t>
            </a:r>
            <a:endParaRPr lang="en-GB" sz="1400" dirty="0"/>
          </a:p>
        </p:txBody>
      </p:sp>
      <p:sp>
        <p:nvSpPr>
          <p:cNvPr id="4" name="Text Placeholder 3">
            <a:extLst>
              <a:ext uri="{FF2B5EF4-FFF2-40B4-BE49-F238E27FC236}">
                <a16:creationId xmlns:a16="http://schemas.microsoft.com/office/drawing/2014/main" id="{6C6C76E2-BAB4-709A-6014-4204E624C11B}"/>
              </a:ext>
            </a:extLst>
          </p:cNvPr>
          <p:cNvSpPr>
            <a:spLocks noGrp="1"/>
          </p:cNvSpPr>
          <p:nvPr>
            <p:ph type="body" sz="quarter" idx="18"/>
          </p:nvPr>
        </p:nvSpPr>
        <p:spPr>
          <a:xfrm>
            <a:off x="539749" y="6102000"/>
            <a:ext cx="9213851" cy="619200"/>
          </a:xfrm>
        </p:spPr>
        <p:txBody>
          <a:bodyPr/>
          <a:lstStyle/>
          <a:p>
            <a:r>
              <a:rPr lang="fr-FR" dirty="0"/>
              <a:t>Firth et al. Lancet Psychiatry 2019;6:675–712</a:t>
            </a:r>
          </a:p>
        </p:txBody>
      </p:sp>
      <p:sp>
        <p:nvSpPr>
          <p:cNvPr id="5" name="Slide Number Placeholder 4">
            <a:extLst>
              <a:ext uri="{FF2B5EF4-FFF2-40B4-BE49-F238E27FC236}">
                <a16:creationId xmlns:a16="http://schemas.microsoft.com/office/drawing/2014/main" id="{F45A3BF8-2CC2-12C6-8B31-02B9941FBDD4}"/>
              </a:ext>
            </a:extLst>
          </p:cNvPr>
          <p:cNvSpPr>
            <a:spLocks noGrp="1"/>
          </p:cNvSpPr>
          <p:nvPr>
            <p:ph type="sldNum" sz="quarter" idx="4"/>
          </p:nvPr>
        </p:nvSpPr>
        <p:spPr>
          <a:xfrm>
            <a:off x="11326690" y="6434112"/>
            <a:ext cx="595310" cy="153888"/>
          </a:xfrm>
        </p:spPr>
        <p:txBody>
          <a:bodyPr/>
          <a:lstStyle/>
          <a:p>
            <a:fld id="{6DBC486D-4FAB-B746-8B02-8D7C842291C6}" type="slidenum">
              <a:rPr lang="en-US" smtClean="0"/>
              <a:pPr/>
              <a:t>28</a:t>
            </a:fld>
            <a:endParaRPr lang="en-US"/>
          </a:p>
        </p:txBody>
      </p:sp>
      <p:sp>
        <p:nvSpPr>
          <p:cNvPr id="6" name="Pladsholder til indhold 2">
            <a:extLst>
              <a:ext uri="{FF2B5EF4-FFF2-40B4-BE49-F238E27FC236}">
                <a16:creationId xmlns:a16="http://schemas.microsoft.com/office/drawing/2014/main" id="{718EE161-C2E5-406E-644E-252F82276BC2}"/>
              </a:ext>
            </a:extLst>
          </p:cNvPr>
          <p:cNvSpPr txBox="1">
            <a:spLocks/>
          </p:cNvSpPr>
          <p:nvPr/>
        </p:nvSpPr>
        <p:spPr>
          <a:xfrm>
            <a:off x="587265" y="1531778"/>
            <a:ext cx="11017469" cy="3997815"/>
          </a:xfrm>
          <a:prstGeom prst="rect">
            <a:avLst/>
          </a:prstGeom>
        </p:spPr>
        <p:txBody>
          <a:bodyPr numCol="2">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a-DK">
              <a:latin typeface="Arial" panose="020B060402020202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DCC33C02-305E-1C09-A713-91B9AD47B968}"/>
              </a:ext>
            </a:extLst>
          </p:cNvPr>
          <p:cNvSpPr/>
          <p:nvPr/>
        </p:nvSpPr>
        <p:spPr>
          <a:xfrm>
            <a:off x="539749" y="5612232"/>
            <a:ext cx="11110915" cy="706018"/>
          </a:xfrm>
          <a:prstGeom prst="roundRect">
            <a:avLst/>
          </a:prstGeom>
          <a:solidFill>
            <a:schemeClr val="accent3">
              <a:lumMod val="40000"/>
              <a:lumOff val="60000"/>
            </a:schemeClr>
          </a:solidFill>
          <a:ln w="28575">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2"/>
                </a:solidFill>
              </a:rPr>
              <a:t>Overall vision: </a:t>
            </a:r>
            <a:r>
              <a:rPr lang="en-US" dirty="0">
                <a:solidFill>
                  <a:schemeClr val="tx2"/>
                </a:solidFill>
              </a:rPr>
              <a:t>To ensure that patients with mental illness, including those with schizophrenia, </a:t>
            </a:r>
            <a:br>
              <a:rPr lang="en-US" dirty="0">
                <a:solidFill>
                  <a:schemeClr val="tx2"/>
                </a:solidFill>
              </a:rPr>
            </a:br>
            <a:r>
              <a:rPr lang="en-US" dirty="0">
                <a:solidFill>
                  <a:schemeClr val="tx2"/>
                </a:solidFill>
              </a:rPr>
              <a:t>receive the same </a:t>
            </a:r>
            <a:r>
              <a:rPr lang="en-US" b="1" dirty="0">
                <a:solidFill>
                  <a:schemeClr val="tx2"/>
                </a:solidFill>
              </a:rPr>
              <a:t>high level of prevention</a:t>
            </a:r>
            <a:r>
              <a:rPr lang="en-US" dirty="0">
                <a:solidFill>
                  <a:schemeClr val="tx2"/>
                </a:solidFill>
              </a:rPr>
              <a:t>, </a:t>
            </a:r>
            <a:r>
              <a:rPr lang="en-US" b="1" dirty="0">
                <a:solidFill>
                  <a:schemeClr val="tx2"/>
                </a:solidFill>
              </a:rPr>
              <a:t>treatment, and care </a:t>
            </a:r>
            <a:r>
              <a:rPr lang="en-US" dirty="0">
                <a:solidFill>
                  <a:schemeClr val="tx2"/>
                </a:solidFill>
              </a:rPr>
              <a:t>as those without mental illness</a:t>
            </a:r>
          </a:p>
        </p:txBody>
      </p:sp>
    </p:spTree>
    <p:extLst>
      <p:ext uri="{BB962C8B-B14F-4D97-AF65-F5344CB8AC3E}">
        <p14:creationId xmlns:p14="http://schemas.microsoft.com/office/powerpoint/2010/main" val="16231947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1B50C-262E-4236-C5AF-47D92F9007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DE498F4-0E3F-3703-A1E6-1AC48788655E}"/>
              </a:ext>
            </a:extLst>
          </p:cNvPr>
          <p:cNvSpPr>
            <a:spLocks noGrp="1"/>
          </p:cNvSpPr>
          <p:nvPr>
            <p:ph type="body" sz="quarter" idx="17"/>
          </p:nvPr>
        </p:nvSpPr>
        <p:spPr>
          <a:xfrm>
            <a:off x="539749" y="539750"/>
            <a:ext cx="9213851" cy="266676"/>
          </a:xfrm>
        </p:spPr>
        <p:txBody>
          <a:bodyPr/>
          <a:lstStyle/>
          <a:p>
            <a:r>
              <a:rPr lang="en-GB"/>
              <a:t>Schizophrenia – Comorbidity</a:t>
            </a:r>
          </a:p>
        </p:txBody>
      </p:sp>
      <p:sp>
        <p:nvSpPr>
          <p:cNvPr id="3" name="Title 2">
            <a:extLst>
              <a:ext uri="{FF2B5EF4-FFF2-40B4-BE49-F238E27FC236}">
                <a16:creationId xmlns:a16="http://schemas.microsoft.com/office/drawing/2014/main" id="{881CB8A4-6F31-6D71-1658-C3DFC57D8263}"/>
              </a:ext>
            </a:extLst>
          </p:cNvPr>
          <p:cNvSpPr>
            <a:spLocks noGrp="1"/>
          </p:cNvSpPr>
          <p:nvPr>
            <p:ph type="title"/>
          </p:nvPr>
        </p:nvSpPr>
        <p:spPr>
          <a:xfrm>
            <a:off x="539749" y="814386"/>
            <a:ext cx="9213851" cy="332399"/>
          </a:xfrm>
        </p:spPr>
        <p:txBody>
          <a:bodyPr/>
          <a:lstStyle/>
          <a:p>
            <a:r>
              <a:rPr lang="en-US" dirty="0"/>
              <a:t>Summary slide</a:t>
            </a:r>
            <a:endParaRPr lang="en-GB" dirty="0"/>
          </a:p>
        </p:txBody>
      </p:sp>
      <p:sp>
        <p:nvSpPr>
          <p:cNvPr id="11" name="Text Placeholder 10">
            <a:extLst>
              <a:ext uri="{FF2B5EF4-FFF2-40B4-BE49-F238E27FC236}">
                <a16:creationId xmlns:a16="http://schemas.microsoft.com/office/drawing/2014/main" id="{A312B25C-FE65-5B9E-8965-FDA42E403E9E}"/>
              </a:ext>
            </a:extLst>
          </p:cNvPr>
          <p:cNvSpPr>
            <a:spLocks noGrp="1"/>
          </p:cNvSpPr>
          <p:nvPr>
            <p:ph type="body" sz="quarter" idx="18"/>
          </p:nvPr>
        </p:nvSpPr>
        <p:spPr/>
        <p:txBody>
          <a:bodyPr/>
          <a:lstStyle/>
          <a:p>
            <a:endParaRPr lang="en-GB"/>
          </a:p>
        </p:txBody>
      </p:sp>
      <p:sp>
        <p:nvSpPr>
          <p:cNvPr id="5" name="Slide Number Placeholder 4">
            <a:extLst>
              <a:ext uri="{FF2B5EF4-FFF2-40B4-BE49-F238E27FC236}">
                <a16:creationId xmlns:a16="http://schemas.microsoft.com/office/drawing/2014/main" id="{3217A52F-1E42-1F66-B87B-FE1E53D55AC0}"/>
              </a:ext>
            </a:extLst>
          </p:cNvPr>
          <p:cNvSpPr>
            <a:spLocks noGrp="1"/>
          </p:cNvSpPr>
          <p:nvPr>
            <p:ph type="sldNum" sz="quarter" idx="4"/>
          </p:nvPr>
        </p:nvSpPr>
        <p:spPr>
          <a:xfrm>
            <a:off x="11326690" y="6434112"/>
            <a:ext cx="595310" cy="153888"/>
          </a:xfrm>
        </p:spPr>
        <p:txBody>
          <a:bodyPr/>
          <a:lstStyle/>
          <a:p>
            <a:fld id="{6DBC486D-4FAB-B746-8B02-8D7C842291C6}" type="slidenum">
              <a:rPr lang="en-US" smtClean="0"/>
              <a:pPr/>
              <a:t>29</a:t>
            </a:fld>
            <a:endParaRPr lang="en-US"/>
          </a:p>
        </p:txBody>
      </p:sp>
      <p:sp>
        <p:nvSpPr>
          <p:cNvPr id="8" name="Content Placeholder 3">
            <a:extLst>
              <a:ext uri="{FF2B5EF4-FFF2-40B4-BE49-F238E27FC236}">
                <a16:creationId xmlns:a16="http://schemas.microsoft.com/office/drawing/2014/main" id="{5D592061-E851-087B-D714-4C7B4C29FAC0}"/>
              </a:ext>
            </a:extLst>
          </p:cNvPr>
          <p:cNvSpPr>
            <a:spLocks noGrp="1"/>
          </p:cNvSpPr>
          <p:nvPr>
            <p:ph idx="19"/>
          </p:nvPr>
        </p:nvSpPr>
        <p:spPr>
          <a:xfrm>
            <a:off x="539750" y="1416787"/>
            <a:ext cx="11110913" cy="619200"/>
          </a:xfrm>
          <a:prstGeom prst="roundRect">
            <a:avLst>
              <a:gd name="adj" fmla="val 7607"/>
            </a:avLst>
          </a:prstGeom>
          <a:solidFill>
            <a:schemeClr val="accent3">
              <a:lumMod val="20000"/>
              <a:lumOff val="80000"/>
            </a:schemeClr>
          </a:solidFill>
        </p:spPr>
        <p:txBody>
          <a:bodyPr lIns="72000"/>
          <a:lstStyle/>
          <a:p>
            <a:pPr marL="0" indent="0">
              <a:buNone/>
            </a:pPr>
            <a:r>
              <a:rPr lang="en-US" sz="1800" dirty="0"/>
              <a:t>Schizophrenia is a severe, chronic mental disorder associated with substantial disease burden, reduced life expectancy, and markedly elevated morbidity and mortality </a:t>
            </a:r>
          </a:p>
        </p:txBody>
      </p:sp>
      <p:sp>
        <p:nvSpPr>
          <p:cNvPr id="9" name="Content Placeholder 3">
            <a:extLst>
              <a:ext uri="{FF2B5EF4-FFF2-40B4-BE49-F238E27FC236}">
                <a16:creationId xmlns:a16="http://schemas.microsoft.com/office/drawing/2014/main" id="{739E43B7-3754-4A3C-9507-A66F7B549980}"/>
              </a:ext>
            </a:extLst>
          </p:cNvPr>
          <p:cNvSpPr txBox="1">
            <a:spLocks/>
          </p:cNvSpPr>
          <p:nvPr/>
        </p:nvSpPr>
        <p:spPr>
          <a:xfrm>
            <a:off x="539748" y="2150345"/>
            <a:ext cx="11110915" cy="938471"/>
          </a:xfrm>
          <a:prstGeom prst="roundRect">
            <a:avLst>
              <a:gd name="adj" fmla="val 7607"/>
            </a:avLst>
          </a:prstGeom>
          <a:solidFill>
            <a:schemeClr val="accent3">
              <a:lumMod val="20000"/>
              <a:lumOff val="80000"/>
            </a:schemeClr>
          </a:solidFill>
        </p:spPr>
        <p:txBody>
          <a:bodyPr vert="horz" lIns="72000" tIns="0" rIns="0" bIns="0" rtlCol="0">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Alongside core symptoms, individuals with schizophrenia experience extensive psychiatric and somatic comorbidities (some associated with medication), many of which emerge before diagnosis and evolve across the life course </a:t>
            </a:r>
          </a:p>
        </p:txBody>
      </p:sp>
      <p:sp>
        <p:nvSpPr>
          <p:cNvPr id="13" name="Content Placeholder 3">
            <a:extLst>
              <a:ext uri="{FF2B5EF4-FFF2-40B4-BE49-F238E27FC236}">
                <a16:creationId xmlns:a16="http://schemas.microsoft.com/office/drawing/2014/main" id="{2A419B20-0290-0809-F701-1B6779A42A91}"/>
              </a:ext>
            </a:extLst>
          </p:cNvPr>
          <p:cNvSpPr txBox="1">
            <a:spLocks/>
          </p:cNvSpPr>
          <p:nvPr/>
        </p:nvSpPr>
        <p:spPr>
          <a:xfrm>
            <a:off x="539748" y="4670290"/>
            <a:ext cx="11110915" cy="619200"/>
          </a:xfrm>
          <a:prstGeom prst="roundRect">
            <a:avLst>
              <a:gd name="adj" fmla="val 7607"/>
            </a:avLst>
          </a:prstGeom>
          <a:solidFill>
            <a:schemeClr val="accent3">
              <a:lumMod val="20000"/>
              <a:lumOff val="80000"/>
            </a:schemeClr>
          </a:solidFill>
        </p:spPr>
        <p:txBody>
          <a:bodyPr vert="horz" lIns="72000" tIns="0" rIns="0" bIns="0" rtlCol="0">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Health inequities and preventive care gaps persist across diabetes, cardiovascular disease, cancer screening, and chronic disease management, contributing to morbidity and premature mortality</a:t>
            </a:r>
            <a:endParaRPr lang="en-GB" sz="1800" dirty="0"/>
          </a:p>
        </p:txBody>
      </p:sp>
      <p:sp>
        <p:nvSpPr>
          <p:cNvPr id="15" name="Content Placeholder 3">
            <a:extLst>
              <a:ext uri="{FF2B5EF4-FFF2-40B4-BE49-F238E27FC236}">
                <a16:creationId xmlns:a16="http://schemas.microsoft.com/office/drawing/2014/main" id="{F5EB0B6D-8E93-33B6-42C4-5740342EBC6A}"/>
              </a:ext>
            </a:extLst>
          </p:cNvPr>
          <p:cNvSpPr txBox="1">
            <a:spLocks/>
          </p:cNvSpPr>
          <p:nvPr/>
        </p:nvSpPr>
        <p:spPr>
          <a:xfrm>
            <a:off x="539748" y="3203174"/>
            <a:ext cx="11110915" cy="619200"/>
          </a:xfrm>
          <a:prstGeom prst="roundRect">
            <a:avLst>
              <a:gd name="adj" fmla="val 7607"/>
            </a:avLst>
          </a:prstGeom>
          <a:solidFill>
            <a:schemeClr val="accent3">
              <a:lumMod val="20000"/>
              <a:lumOff val="80000"/>
            </a:schemeClr>
          </a:solidFill>
        </p:spPr>
        <p:txBody>
          <a:bodyPr vert="horz" lIns="72000" tIns="0" rIns="0" bIns="0" rtlCol="0">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Schizophrenia is associated with markedly increased all‑cause and cause‑specific mortality, driven by both external causes (e.g., suicide) and natural causes (e.g., cardiovascular, respiratory, infectious diseases)</a:t>
            </a:r>
            <a:endParaRPr lang="en-GB" sz="1800" dirty="0"/>
          </a:p>
        </p:txBody>
      </p:sp>
      <p:sp>
        <p:nvSpPr>
          <p:cNvPr id="16" name="Content Placeholder 3">
            <a:extLst>
              <a:ext uri="{FF2B5EF4-FFF2-40B4-BE49-F238E27FC236}">
                <a16:creationId xmlns:a16="http://schemas.microsoft.com/office/drawing/2014/main" id="{2D64A44B-2052-CAA6-A837-2B0C53F10949}"/>
              </a:ext>
            </a:extLst>
          </p:cNvPr>
          <p:cNvSpPr txBox="1">
            <a:spLocks/>
          </p:cNvSpPr>
          <p:nvPr/>
        </p:nvSpPr>
        <p:spPr>
          <a:xfrm>
            <a:off x="540542" y="5403850"/>
            <a:ext cx="11110915" cy="619200"/>
          </a:xfrm>
          <a:prstGeom prst="roundRect">
            <a:avLst>
              <a:gd name="adj" fmla="val 7607"/>
            </a:avLst>
          </a:prstGeom>
          <a:solidFill>
            <a:schemeClr val="accent3">
              <a:lumMod val="20000"/>
              <a:lumOff val="80000"/>
            </a:schemeClr>
          </a:solidFill>
        </p:spPr>
        <p:txBody>
          <a:bodyPr vert="horz" lIns="72000" tIns="0" rIns="0" bIns="0" rtlCol="0">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Addressing inequities requires integrated, collaborative models of physical and mental healthcare, alongside system‑level action to ensure equitable access, coordinated care, and long‑term prevention</a:t>
            </a:r>
            <a:endParaRPr lang="en-GB" sz="1800" dirty="0"/>
          </a:p>
        </p:txBody>
      </p:sp>
      <p:sp>
        <p:nvSpPr>
          <p:cNvPr id="17" name="Content Placeholder 3">
            <a:extLst>
              <a:ext uri="{FF2B5EF4-FFF2-40B4-BE49-F238E27FC236}">
                <a16:creationId xmlns:a16="http://schemas.microsoft.com/office/drawing/2014/main" id="{00866749-F728-0473-4C4D-9B0141B27AEE}"/>
              </a:ext>
            </a:extLst>
          </p:cNvPr>
          <p:cNvSpPr txBox="1">
            <a:spLocks/>
          </p:cNvSpPr>
          <p:nvPr/>
        </p:nvSpPr>
        <p:spPr>
          <a:xfrm>
            <a:off x="539748" y="3936732"/>
            <a:ext cx="11110915" cy="619200"/>
          </a:xfrm>
          <a:prstGeom prst="roundRect">
            <a:avLst>
              <a:gd name="adj" fmla="val 7607"/>
            </a:avLst>
          </a:prstGeom>
          <a:solidFill>
            <a:schemeClr val="accent3">
              <a:lumMod val="20000"/>
              <a:lumOff val="80000"/>
            </a:schemeClr>
          </a:solidFill>
        </p:spPr>
        <p:txBody>
          <a:bodyPr vert="horz" lIns="72000" tIns="0" rIns="0" bIns="0" rtlCol="0">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chemeClr val="tx1"/>
                </a:solidFill>
              </a:rPr>
              <a:t>People with schizophrenia are exposed to more risk factors for somatic disorders such as substance use, smoking, poor dietary habits, and sedentary lifestyle</a:t>
            </a:r>
          </a:p>
        </p:txBody>
      </p:sp>
    </p:spTree>
    <p:extLst>
      <p:ext uri="{BB962C8B-B14F-4D97-AF65-F5344CB8AC3E}">
        <p14:creationId xmlns:p14="http://schemas.microsoft.com/office/powerpoint/2010/main" val="3932965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81D2E-B035-7661-7599-716EECC0D20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09594D3-58C3-F582-A1A0-E0E72A1449E1}"/>
              </a:ext>
            </a:extLst>
          </p:cNvPr>
          <p:cNvSpPr>
            <a:spLocks noGrp="1"/>
          </p:cNvSpPr>
          <p:nvPr>
            <p:ph type="body" sz="quarter" idx="17"/>
          </p:nvPr>
        </p:nvSpPr>
        <p:spPr/>
        <p:txBody>
          <a:bodyPr/>
          <a:lstStyle/>
          <a:p>
            <a:r>
              <a:rPr lang="en-GB"/>
              <a:t>Schizophrenia – Comorbidity</a:t>
            </a:r>
          </a:p>
        </p:txBody>
      </p:sp>
      <p:sp>
        <p:nvSpPr>
          <p:cNvPr id="5" name="Title 4">
            <a:extLst>
              <a:ext uri="{FF2B5EF4-FFF2-40B4-BE49-F238E27FC236}">
                <a16:creationId xmlns:a16="http://schemas.microsoft.com/office/drawing/2014/main" id="{2D6284B0-782A-C368-A6CC-F85822F72A8E}"/>
              </a:ext>
            </a:extLst>
          </p:cNvPr>
          <p:cNvSpPr>
            <a:spLocks noGrp="1"/>
          </p:cNvSpPr>
          <p:nvPr>
            <p:ph type="title"/>
          </p:nvPr>
        </p:nvSpPr>
        <p:spPr/>
        <p:txBody>
          <a:bodyPr/>
          <a:lstStyle/>
          <a:p>
            <a:r>
              <a:rPr lang="en-GB"/>
              <a:t>The burden of schizophrenia </a:t>
            </a:r>
          </a:p>
        </p:txBody>
      </p:sp>
      <p:sp>
        <p:nvSpPr>
          <p:cNvPr id="2" name="Text Placeholder 1">
            <a:extLst>
              <a:ext uri="{FF2B5EF4-FFF2-40B4-BE49-F238E27FC236}">
                <a16:creationId xmlns:a16="http://schemas.microsoft.com/office/drawing/2014/main" id="{F3B3DD2D-5BE4-1E48-5BAE-DB7A57A4DBD0}"/>
              </a:ext>
            </a:extLst>
          </p:cNvPr>
          <p:cNvSpPr>
            <a:spLocks noGrp="1"/>
          </p:cNvSpPr>
          <p:nvPr>
            <p:ph type="body" sz="quarter" idx="18"/>
          </p:nvPr>
        </p:nvSpPr>
        <p:spPr>
          <a:xfrm>
            <a:off x="539748" y="6102000"/>
            <a:ext cx="10951200" cy="619200"/>
          </a:xfrm>
        </p:spPr>
        <p:txBody>
          <a:bodyPr/>
          <a:lstStyle/>
          <a:p>
            <a:r>
              <a:rPr lang="en-US" baseline="30000" dirty="0" err="1"/>
              <a:t>a</a:t>
            </a:r>
            <a:r>
              <a:rPr lang="en-US" dirty="0" err="1"/>
              <a:t>The</a:t>
            </a:r>
            <a:r>
              <a:rPr lang="en-US" dirty="0"/>
              <a:t> </a:t>
            </a:r>
            <a:r>
              <a:rPr lang="en-US" dirty="0" err="1"/>
              <a:t>HeLP</a:t>
            </a:r>
            <a:r>
              <a:rPr lang="en-US" dirty="0"/>
              <a:t> quantifies the average individual disability associated with each index mental or substance use disorder and can be decomposed into disability attributable to the index disorder itself and to non‑index disorder comorbidity; </a:t>
            </a:r>
            <a:r>
              <a:rPr lang="en-US" baseline="30000" dirty="0" err="1"/>
              <a:t>b</a:t>
            </a:r>
            <a:r>
              <a:rPr lang="en-US" dirty="0" err="1"/>
              <a:t>Adjusted</a:t>
            </a:r>
            <a:r>
              <a:rPr lang="en-US" dirty="0"/>
              <a:t> for observed comorbidity of mental and substance use disorders</a:t>
            </a:r>
            <a:r>
              <a:rPr lang="en-US" baseline="30000" dirty="0"/>
              <a:t>1</a:t>
            </a:r>
            <a:br>
              <a:rPr lang="en-US" dirty="0"/>
            </a:br>
            <a:r>
              <a:rPr lang="en-US" dirty="0"/>
              <a:t>Data are from a prospective population‑based cohort including all individuals living in Denmark between 1 January 2000, and 31 December 2015. Participants were followed from 1 January 2000, birth, or immigration (whichever occurred last) until death, age 95 years, emigration, or 31 December 2015, whichever came first. Diagnoses were based on the Danish modification of ICD‑10</a:t>
            </a:r>
            <a:r>
              <a:rPr lang="en-US" baseline="30000" dirty="0"/>
              <a:t>1</a:t>
            </a:r>
            <a:r>
              <a:rPr lang="en-US" dirty="0"/>
              <a:t> </a:t>
            </a:r>
          </a:p>
          <a:p>
            <a:r>
              <a:rPr lang="en-US" dirty="0"/>
              <a:t>ADHD=attention-deficit/hyperactivity disorder; CI=confidence interval; </a:t>
            </a:r>
            <a:r>
              <a:rPr lang="en-US" dirty="0" err="1"/>
              <a:t>HeLP</a:t>
            </a:r>
            <a:r>
              <a:rPr lang="en-US" dirty="0"/>
              <a:t>=Health Loss Proportion; ICD-10=International Classification of Diseases, 10</a:t>
            </a:r>
            <a:r>
              <a:rPr lang="en-US" baseline="30000" dirty="0"/>
              <a:t>th</a:t>
            </a:r>
            <a:r>
              <a:rPr lang="en-US" dirty="0"/>
              <a:t> revision; YLD=years lived with disability </a:t>
            </a:r>
          </a:p>
          <a:p>
            <a:r>
              <a:rPr lang="en-US" dirty="0"/>
              <a:t>1. Weye et al. Lancet Psychiatry 2021;8:310–319; 2. </a:t>
            </a:r>
            <a:r>
              <a:rPr lang="en-GB" dirty="0"/>
              <a:t>Leucht et al. Nat Rev Dis Primers 2025;11:83</a:t>
            </a:r>
          </a:p>
        </p:txBody>
      </p:sp>
      <p:sp>
        <p:nvSpPr>
          <p:cNvPr id="3" name="Slide Number Placeholder 2">
            <a:extLst>
              <a:ext uri="{FF2B5EF4-FFF2-40B4-BE49-F238E27FC236}">
                <a16:creationId xmlns:a16="http://schemas.microsoft.com/office/drawing/2014/main" id="{BD486ECA-6808-91B5-0266-59C26365C7A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GB"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sp>
        <p:nvSpPr>
          <p:cNvPr id="20" name="Content Placeholder 19">
            <a:extLst>
              <a:ext uri="{FF2B5EF4-FFF2-40B4-BE49-F238E27FC236}">
                <a16:creationId xmlns:a16="http://schemas.microsoft.com/office/drawing/2014/main" id="{008E1439-1C7B-A793-DEC0-CB96C9012BB6}"/>
              </a:ext>
            </a:extLst>
          </p:cNvPr>
          <p:cNvSpPr>
            <a:spLocks noGrp="1"/>
          </p:cNvSpPr>
          <p:nvPr>
            <p:ph idx="19"/>
          </p:nvPr>
        </p:nvSpPr>
        <p:spPr>
          <a:xfrm>
            <a:off x="539751" y="1416786"/>
            <a:ext cx="5112000" cy="3971644"/>
          </a:xfrm>
        </p:spPr>
        <p:txBody>
          <a:bodyPr/>
          <a:lstStyle/>
          <a:p>
            <a:r>
              <a:rPr lang="en-US" dirty="0"/>
              <a:t>Schizophrenia was found to be the </a:t>
            </a:r>
            <a:r>
              <a:rPr lang="en-US" b="1" dirty="0"/>
              <a:t>single largest contributor to YLDs (36%) </a:t>
            </a:r>
            <a:r>
              <a:rPr lang="en-US" dirty="0"/>
              <a:t>among all 18 mental and substance use disorders examined in the entire Danish population between 2000 and 2015</a:t>
            </a:r>
            <a:r>
              <a:rPr lang="en-US" baseline="30000" dirty="0"/>
              <a:t>1</a:t>
            </a:r>
            <a:endParaRPr lang="en-US" dirty="0"/>
          </a:p>
          <a:p>
            <a:r>
              <a:rPr lang="en-US" dirty="0"/>
              <a:t>The novel </a:t>
            </a:r>
            <a:r>
              <a:rPr lang="en-US" dirty="0" err="1"/>
              <a:t>HeLP</a:t>
            </a:r>
            <a:r>
              <a:rPr lang="en-US" baseline="30000" dirty="0" err="1"/>
              <a:t>a</a:t>
            </a:r>
            <a:r>
              <a:rPr lang="en-US" dirty="0"/>
              <a:t> metric showed that schizophrenia was associated with the greatest individual health loss, with affected individuals </a:t>
            </a:r>
            <a:r>
              <a:rPr lang="en-US" b="1" dirty="0"/>
              <a:t>losing ~73% of a healthy year annually </a:t>
            </a:r>
            <a:r>
              <a:rPr lang="en-US" dirty="0"/>
              <a:t>(</a:t>
            </a:r>
            <a:r>
              <a:rPr lang="en-US" dirty="0" err="1"/>
              <a:t>HeLP</a:t>
            </a:r>
            <a:r>
              <a:rPr lang="en-US" dirty="0"/>
              <a:t> = 0.73; 95% CI: 0.63, 0.83)</a:t>
            </a:r>
            <a:r>
              <a:rPr lang="en-US" baseline="30000" dirty="0"/>
              <a:t>1</a:t>
            </a:r>
            <a:endParaRPr lang="en-US" dirty="0"/>
          </a:p>
          <a:p>
            <a:r>
              <a:rPr lang="en-US" dirty="0"/>
              <a:t>Schizophrenia, while considered a </a:t>
            </a:r>
            <a:r>
              <a:rPr lang="en-US" b="1" dirty="0"/>
              <a:t>disabling condition in itself</a:t>
            </a:r>
            <a:r>
              <a:rPr lang="en-US" dirty="0"/>
              <a:t>, is frequently accompanied by </a:t>
            </a:r>
            <a:r>
              <a:rPr lang="en-US" b="1" dirty="0"/>
              <a:t>multiple psychiatric and physical comorbidities</a:t>
            </a:r>
            <a:r>
              <a:rPr lang="en-US" dirty="0"/>
              <a:t>,</a:t>
            </a:r>
            <a:r>
              <a:rPr lang="en-US" baseline="30000" dirty="0"/>
              <a:t>2</a:t>
            </a:r>
            <a:r>
              <a:rPr lang="en-US" dirty="0"/>
              <a:t> which substantially </a:t>
            </a:r>
            <a:r>
              <a:rPr lang="en-US" b="1" dirty="0"/>
              <a:t>increase the overall burden </a:t>
            </a:r>
            <a:r>
              <a:rPr lang="en-US" dirty="0"/>
              <a:t>on affected individuals</a:t>
            </a:r>
          </a:p>
        </p:txBody>
      </p:sp>
      <p:sp>
        <p:nvSpPr>
          <p:cNvPr id="21" name="TextBox 20">
            <a:extLst>
              <a:ext uri="{FF2B5EF4-FFF2-40B4-BE49-F238E27FC236}">
                <a16:creationId xmlns:a16="http://schemas.microsoft.com/office/drawing/2014/main" id="{B90554D5-3428-03B8-0C16-0C1420F79AF7}"/>
              </a:ext>
            </a:extLst>
          </p:cNvPr>
          <p:cNvSpPr txBox="1"/>
          <p:nvPr/>
        </p:nvSpPr>
        <p:spPr>
          <a:xfrm>
            <a:off x="6281406" y="1102039"/>
            <a:ext cx="5540479" cy="492443"/>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F1A01"/>
                </a:solidFill>
                <a:effectLst/>
                <a:uLnTx/>
                <a:uFillTx/>
                <a:latin typeface="Arial" panose="020B0604020202020204" pitchFamily="34" charset="0"/>
                <a:ea typeface="+mn-ea"/>
                <a:cs typeface="+mn-cs"/>
              </a:rPr>
              <a:t>Rank ordered estimates of YLD per 100,000 </a:t>
            </a:r>
            <a:br>
              <a:rPr kumimoji="0" lang="en-US" sz="1600" b="1" i="0" u="none" strike="noStrike" kern="1200" cap="none" spc="0" normalizeH="0" baseline="0" noProof="0" dirty="0">
                <a:ln>
                  <a:noFill/>
                </a:ln>
                <a:solidFill>
                  <a:srgbClr val="3F1A01"/>
                </a:solidFill>
                <a:effectLst/>
                <a:uLnTx/>
                <a:uFillTx/>
                <a:latin typeface="Arial" panose="020B0604020202020204" pitchFamily="34" charset="0"/>
                <a:ea typeface="+mn-ea"/>
                <a:cs typeface="+mn-cs"/>
              </a:rPr>
            </a:br>
            <a:r>
              <a:rPr kumimoji="0" lang="en-US" sz="1600" b="1" i="0" u="none" strike="noStrike" kern="1200" cap="none" spc="0" normalizeH="0" baseline="0" noProof="0" dirty="0">
                <a:ln>
                  <a:noFill/>
                </a:ln>
                <a:solidFill>
                  <a:srgbClr val="3F1A01"/>
                </a:solidFill>
                <a:effectLst/>
                <a:uLnTx/>
                <a:uFillTx/>
                <a:latin typeface="Arial" panose="020B0604020202020204" pitchFamily="34" charset="0"/>
                <a:ea typeface="+mn-ea"/>
                <a:cs typeface="+mn-cs"/>
              </a:rPr>
              <a:t>person-years for the Danish population (2000–2015)</a:t>
            </a:r>
            <a:r>
              <a:rPr kumimoji="0" lang="en-US" sz="1600" b="1" i="0" u="none" strike="noStrike" kern="1200" cap="none" spc="0" normalizeH="0" baseline="30000" noProof="0" dirty="0">
                <a:ln>
                  <a:noFill/>
                </a:ln>
                <a:solidFill>
                  <a:srgbClr val="3F1A01"/>
                </a:solidFill>
                <a:effectLst/>
                <a:uLnTx/>
                <a:uFillTx/>
                <a:latin typeface="Arial" panose="020B0604020202020204" pitchFamily="34" charset="0"/>
                <a:ea typeface="+mn-ea"/>
                <a:cs typeface="+mn-cs"/>
              </a:rPr>
              <a:t>1,b</a:t>
            </a:r>
            <a:endParaRPr kumimoji="0" lang="en-GB" sz="1600" b="1" i="0" u="none" strike="noStrike" kern="1200" cap="none" spc="0" normalizeH="0" baseline="0" noProof="0" dirty="0">
              <a:ln>
                <a:noFill/>
              </a:ln>
              <a:solidFill>
                <a:srgbClr val="3F1A01"/>
              </a:solidFill>
              <a:effectLst/>
              <a:uLnTx/>
              <a:uFillTx/>
              <a:latin typeface="Arial"/>
              <a:ea typeface="+mn-ea"/>
              <a:cs typeface="+mn-cs"/>
            </a:endParaRPr>
          </a:p>
        </p:txBody>
      </p:sp>
      <p:sp>
        <p:nvSpPr>
          <p:cNvPr id="4" name="TextBox 7">
            <a:extLst>
              <a:ext uri="{FF2B5EF4-FFF2-40B4-BE49-F238E27FC236}">
                <a16:creationId xmlns:a16="http://schemas.microsoft.com/office/drawing/2014/main" id="{4A68F6F9-D0EB-817B-A6DB-0162FB4CA7CA}"/>
              </a:ext>
            </a:extLst>
          </p:cNvPr>
          <p:cNvSpPr txBox="1"/>
          <p:nvPr/>
        </p:nvSpPr>
        <p:spPr>
          <a:xfrm>
            <a:off x="5757838" y="5237384"/>
            <a:ext cx="6011556" cy="461665"/>
          </a:xfrm>
          <a:prstGeom prst="rect">
            <a:avLst/>
          </a:prstGeom>
          <a:noFill/>
        </p:spPr>
        <p:txBody>
          <a:bodyPr wrap="square">
            <a:spAutoFit/>
          </a:bodyPr>
          <a:lstStyle/>
          <a:p>
            <a:pPr fontAlgn="base"/>
            <a:r>
              <a:rPr lang="en-US" sz="800" kern="1200" dirty="0">
                <a:solidFill>
                  <a:srgbClr val="3F1A01"/>
                </a:solidFill>
                <a:effectLst/>
                <a:latin typeface="+mj-lt"/>
                <a:ea typeface="Arial" panose="020B0604020202020204" pitchFamily="34" charset="0"/>
              </a:rPr>
              <a:t>This work is adapted from ‘</a:t>
            </a:r>
            <a:r>
              <a:rPr lang="en-US" sz="800" dirty="0">
                <a:solidFill>
                  <a:srgbClr val="3F1A01"/>
                </a:solidFill>
              </a:rPr>
              <a:t>Register-based metrics of years lived with disability associated with mental and substance use disorders: a register-based cohort study in Denmark</a:t>
            </a:r>
            <a:r>
              <a:rPr lang="en-US" sz="800" kern="1200" dirty="0">
                <a:solidFill>
                  <a:srgbClr val="3F1A01"/>
                </a:solidFill>
                <a:effectLst/>
                <a:latin typeface="+mj-lt"/>
                <a:ea typeface="Arial" panose="020B0604020202020204" pitchFamily="34" charset="0"/>
              </a:rPr>
              <a:t>' by Weye et al. Lancet Psychiatry 2021, used under </a:t>
            </a:r>
            <a:br>
              <a:rPr lang="en-US" sz="800" kern="1200" dirty="0">
                <a:solidFill>
                  <a:srgbClr val="3F1A01"/>
                </a:solidFill>
                <a:effectLst/>
                <a:latin typeface="+mj-lt"/>
                <a:ea typeface="Arial" panose="020B0604020202020204" pitchFamily="34" charset="0"/>
              </a:rPr>
            </a:br>
            <a:r>
              <a:rPr lang="en-US" sz="800" kern="1200" dirty="0">
                <a:solidFill>
                  <a:srgbClr val="3F1A01"/>
                </a:solidFill>
                <a:effectLst/>
                <a:latin typeface="+mj-lt"/>
                <a:ea typeface="Arial" panose="020B0604020202020204" pitchFamily="34" charset="0"/>
              </a:rPr>
              <a:t>CC-BY 4.0. This work is licensed under Creative Commons license CC-BY-SA by The Lundbeck Foundation.</a:t>
            </a:r>
            <a:endParaRPr lang="en-GB" sz="800" dirty="0">
              <a:solidFill>
                <a:srgbClr val="3F1A01"/>
              </a:solidFill>
              <a:effectLst/>
              <a:latin typeface="+mj-lt"/>
              <a:ea typeface="Arial" panose="020B0604020202020204" pitchFamily="34" charset="0"/>
            </a:endParaRPr>
          </a:p>
        </p:txBody>
      </p:sp>
      <p:graphicFrame>
        <p:nvGraphicFramePr>
          <p:cNvPr id="8" name="Table 7">
            <a:extLst>
              <a:ext uri="{FF2B5EF4-FFF2-40B4-BE49-F238E27FC236}">
                <a16:creationId xmlns:a16="http://schemas.microsoft.com/office/drawing/2014/main" id="{4481CE2C-3A17-26C1-7C9B-57F966CBB59E}"/>
              </a:ext>
            </a:extLst>
          </p:cNvPr>
          <p:cNvGraphicFramePr>
            <a:graphicFrameLocks noGrp="1"/>
          </p:cNvGraphicFramePr>
          <p:nvPr>
            <p:extLst>
              <p:ext uri="{D42A27DB-BD31-4B8C-83A1-F6EECF244321}">
                <p14:modId xmlns:p14="http://schemas.microsoft.com/office/powerpoint/2010/main" val="574778439"/>
              </p:ext>
            </p:extLst>
          </p:nvPr>
        </p:nvGraphicFramePr>
        <p:xfrm>
          <a:off x="5757838" y="1867757"/>
          <a:ext cx="1420579" cy="2857680"/>
        </p:xfrm>
        <a:graphic>
          <a:graphicData uri="http://schemas.openxmlformats.org/drawingml/2006/table">
            <a:tbl>
              <a:tblPr/>
              <a:tblGrid>
                <a:gridCol w="1420579">
                  <a:extLst>
                    <a:ext uri="{9D8B030D-6E8A-4147-A177-3AD203B41FA5}">
                      <a16:colId xmlns:a16="http://schemas.microsoft.com/office/drawing/2014/main" val="3423385035"/>
                    </a:ext>
                  </a:extLst>
                </a:gridCol>
              </a:tblGrid>
              <a:tr h="0">
                <a:tc>
                  <a:txBody>
                    <a:bodyPr/>
                    <a:lstStyle/>
                    <a:p>
                      <a:pPr algn="r" rtl="0">
                        <a:buNone/>
                      </a:pPr>
                      <a:r>
                        <a:rPr lang="en-GB" sz="900" dirty="0">
                          <a:solidFill>
                            <a:schemeClr val="tx1"/>
                          </a:solidFill>
                          <a:effectLst/>
                          <a:latin typeface="+mn-lt"/>
                        </a:rPr>
                        <a:t>Schizophrenia</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979091874"/>
                  </a:ext>
                </a:extLst>
              </a:tr>
              <a:tr h="0">
                <a:tc>
                  <a:txBody>
                    <a:bodyPr/>
                    <a:lstStyle/>
                    <a:p>
                      <a:pPr algn="r" rtl="0">
                        <a:buNone/>
                      </a:pPr>
                      <a:r>
                        <a:rPr lang="en-GB" sz="900">
                          <a:solidFill>
                            <a:schemeClr val="tx1"/>
                          </a:solidFill>
                          <a:effectLst/>
                          <a:latin typeface="+mn-lt"/>
                        </a:rPr>
                        <a:t>Personality disorders</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898460368"/>
                  </a:ext>
                </a:extLst>
              </a:tr>
              <a:tr h="0">
                <a:tc>
                  <a:txBody>
                    <a:bodyPr/>
                    <a:lstStyle/>
                    <a:p>
                      <a:pPr algn="r" rtl="0">
                        <a:buNone/>
                      </a:pPr>
                      <a:r>
                        <a:rPr lang="en-GB" sz="900">
                          <a:solidFill>
                            <a:schemeClr val="tx1"/>
                          </a:solidFill>
                          <a:effectLst/>
                          <a:latin typeface="+mn-lt"/>
                        </a:rPr>
                        <a:t>Anxiety disorders</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69714256"/>
                  </a:ext>
                </a:extLst>
              </a:tr>
              <a:tr h="0">
                <a:tc>
                  <a:txBody>
                    <a:bodyPr/>
                    <a:lstStyle/>
                    <a:p>
                      <a:pPr algn="r" rtl="0">
                        <a:buNone/>
                      </a:pPr>
                      <a:r>
                        <a:rPr lang="en-GB" sz="900" dirty="0">
                          <a:solidFill>
                            <a:schemeClr val="tx1"/>
                          </a:solidFill>
                          <a:effectLst/>
                          <a:latin typeface="+mn-lt"/>
                        </a:rPr>
                        <a:t>Major depressive disorder</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027328217"/>
                  </a:ext>
                </a:extLst>
              </a:tr>
              <a:tr h="0">
                <a:tc>
                  <a:txBody>
                    <a:bodyPr/>
                    <a:lstStyle/>
                    <a:p>
                      <a:pPr algn="r" rtl="0">
                        <a:buNone/>
                      </a:pPr>
                      <a:r>
                        <a:rPr lang="en-GB" sz="900" dirty="0">
                          <a:solidFill>
                            <a:schemeClr val="tx1"/>
                          </a:solidFill>
                          <a:effectLst/>
                          <a:latin typeface="+mn-lt"/>
                        </a:rPr>
                        <a:t>Bipolar disorder</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947360073"/>
                  </a:ext>
                </a:extLst>
              </a:tr>
              <a:tr h="0">
                <a:tc>
                  <a:txBody>
                    <a:bodyPr/>
                    <a:lstStyle/>
                    <a:p>
                      <a:pPr algn="r" rtl="0">
                        <a:buNone/>
                      </a:pPr>
                      <a:r>
                        <a:rPr lang="en-GB" sz="900" dirty="0">
                          <a:solidFill>
                            <a:schemeClr val="tx1"/>
                          </a:solidFill>
                          <a:effectLst/>
                          <a:latin typeface="+mn-lt"/>
                        </a:rPr>
                        <a:t>Alcohol use disorder</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089789600"/>
                  </a:ext>
                </a:extLst>
              </a:tr>
              <a:tr h="0">
                <a:tc>
                  <a:txBody>
                    <a:bodyPr/>
                    <a:lstStyle/>
                    <a:p>
                      <a:pPr algn="r" rtl="0">
                        <a:buNone/>
                      </a:pPr>
                      <a:r>
                        <a:rPr lang="en-GB" sz="900">
                          <a:solidFill>
                            <a:schemeClr val="tx1"/>
                          </a:solidFill>
                          <a:effectLst/>
                          <a:latin typeface="+mn-lt"/>
                        </a:rPr>
                        <a:t>Anorexia</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366734448"/>
                  </a:ext>
                </a:extLst>
              </a:tr>
              <a:tr h="0">
                <a:tc>
                  <a:txBody>
                    <a:bodyPr/>
                    <a:lstStyle/>
                    <a:p>
                      <a:pPr algn="r" rtl="0">
                        <a:buNone/>
                      </a:pPr>
                      <a:r>
                        <a:rPr lang="en-GB" sz="900">
                          <a:solidFill>
                            <a:schemeClr val="tx1"/>
                          </a:solidFill>
                          <a:effectLst/>
                          <a:latin typeface="+mn-lt"/>
                        </a:rPr>
                        <a:t>Autism spectrum disorders</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369758842"/>
                  </a:ext>
                </a:extLst>
              </a:tr>
              <a:tr h="0">
                <a:tc>
                  <a:txBody>
                    <a:bodyPr/>
                    <a:lstStyle/>
                    <a:p>
                      <a:pPr algn="r" rtl="0">
                        <a:buNone/>
                      </a:pPr>
                      <a:r>
                        <a:rPr lang="en-GB" sz="900" dirty="0">
                          <a:solidFill>
                            <a:schemeClr val="tx1"/>
                          </a:solidFill>
                          <a:effectLst/>
                          <a:latin typeface="+mn-lt"/>
                        </a:rPr>
                        <a:t>Opioid use disorder</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373045431"/>
                  </a:ext>
                </a:extLst>
              </a:tr>
              <a:tr h="0">
                <a:tc>
                  <a:txBody>
                    <a:bodyPr/>
                    <a:lstStyle/>
                    <a:p>
                      <a:pPr algn="r" rtl="0">
                        <a:buNone/>
                      </a:pPr>
                      <a:r>
                        <a:rPr lang="en-GB" sz="900" dirty="0">
                          <a:solidFill>
                            <a:schemeClr val="tx1"/>
                          </a:solidFill>
                          <a:effectLst/>
                          <a:latin typeface="+mn-lt"/>
                        </a:rPr>
                        <a:t>Intellectual disability</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155416581"/>
                  </a:ext>
                </a:extLst>
              </a:tr>
              <a:tr h="0">
                <a:tc>
                  <a:txBody>
                    <a:bodyPr/>
                    <a:lstStyle/>
                    <a:p>
                      <a:pPr algn="r" rtl="0">
                        <a:buNone/>
                      </a:pPr>
                      <a:r>
                        <a:rPr lang="en-GB" sz="900">
                          <a:solidFill>
                            <a:schemeClr val="tx1"/>
                          </a:solidFill>
                          <a:effectLst/>
                          <a:latin typeface="+mn-lt"/>
                        </a:rPr>
                        <a:t>Bulimia</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668091787"/>
                  </a:ext>
                </a:extLst>
              </a:tr>
              <a:tr h="0">
                <a:tc>
                  <a:txBody>
                    <a:bodyPr/>
                    <a:lstStyle/>
                    <a:p>
                      <a:pPr algn="r" rtl="0">
                        <a:buNone/>
                      </a:pPr>
                      <a:r>
                        <a:rPr lang="en-GB" sz="900" dirty="0">
                          <a:solidFill>
                            <a:schemeClr val="tx1"/>
                          </a:solidFill>
                          <a:effectLst/>
                          <a:latin typeface="+mn-lt"/>
                        </a:rPr>
                        <a:t>Dysthymia</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73130294"/>
                  </a:ext>
                </a:extLst>
              </a:tr>
              <a:tr h="0">
                <a:tc>
                  <a:txBody>
                    <a:bodyPr/>
                    <a:lstStyle/>
                    <a:p>
                      <a:pPr algn="r" rtl="0">
                        <a:buNone/>
                      </a:pPr>
                      <a:r>
                        <a:rPr lang="en-GB" sz="900" dirty="0">
                          <a:solidFill>
                            <a:schemeClr val="tx1"/>
                          </a:solidFill>
                          <a:effectLst/>
                          <a:latin typeface="+mn-lt"/>
                        </a:rPr>
                        <a:t>ADHD</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87199750"/>
                  </a:ext>
                </a:extLst>
              </a:tr>
              <a:tr h="0">
                <a:tc>
                  <a:txBody>
                    <a:bodyPr/>
                    <a:lstStyle/>
                    <a:p>
                      <a:pPr algn="r" rtl="0">
                        <a:buNone/>
                      </a:pPr>
                      <a:r>
                        <a:rPr lang="en-GB" sz="900" dirty="0">
                          <a:solidFill>
                            <a:schemeClr val="tx1"/>
                          </a:solidFill>
                          <a:effectLst/>
                          <a:latin typeface="+mn-lt"/>
                        </a:rPr>
                        <a:t>Cannabis use disorder</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90769433"/>
                  </a:ext>
                </a:extLst>
              </a:tr>
              <a:tr h="0">
                <a:tc>
                  <a:txBody>
                    <a:bodyPr/>
                    <a:lstStyle/>
                    <a:p>
                      <a:pPr algn="r" rtl="0">
                        <a:buNone/>
                      </a:pPr>
                      <a:r>
                        <a:rPr lang="en-GB" sz="900" dirty="0">
                          <a:solidFill>
                            <a:schemeClr val="tx1"/>
                          </a:solidFill>
                          <a:effectLst/>
                          <a:latin typeface="+mn-lt"/>
                        </a:rPr>
                        <a:t>Amphetamine use disorder</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953134201"/>
                  </a:ext>
                </a:extLst>
              </a:tr>
              <a:tr h="0">
                <a:tc>
                  <a:txBody>
                    <a:bodyPr/>
                    <a:lstStyle/>
                    <a:p>
                      <a:pPr algn="r" rtl="0">
                        <a:buNone/>
                      </a:pPr>
                      <a:r>
                        <a:rPr lang="en-GB" sz="900" dirty="0">
                          <a:solidFill>
                            <a:schemeClr val="tx1"/>
                          </a:solidFill>
                          <a:effectLst/>
                          <a:latin typeface="+mn-lt"/>
                        </a:rPr>
                        <a:t>Cocaine use disorder</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01736641"/>
                  </a:ext>
                </a:extLst>
              </a:tr>
              <a:tr h="0">
                <a:tc>
                  <a:txBody>
                    <a:bodyPr/>
                    <a:lstStyle/>
                    <a:p>
                      <a:pPr algn="r" rtl="0">
                        <a:buNone/>
                      </a:pPr>
                      <a:r>
                        <a:rPr lang="en-GB" sz="900" dirty="0">
                          <a:solidFill>
                            <a:schemeClr val="tx1"/>
                          </a:solidFill>
                          <a:effectLst/>
                          <a:latin typeface="+mn-lt"/>
                        </a:rPr>
                        <a:t>Other drug use disorders</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143433"/>
                  </a:ext>
                </a:extLst>
              </a:tr>
              <a:tr h="0">
                <a:tc>
                  <a:txBody>
                    <a:bodyPr/>
                    <a:lstStyle/>
                    <a:p>
                      <a:pPr algn="r" rtl="0">
                        <a:buNone/>
                      </a:pPr>
                      <a:r>
                        <a:rPr lang="en-GB" sz="900" dirty="0">
                          <a:solidFill>
                            <a:schemeClr val="tx1"/>
                          </a:solidFill>
                          <a:effectLst/>
                          <a:latin typeface="+mn-lt"/>
                        </a:rPr>
                        <a:t>Conduct disorder</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431640280"/>
                  </a:ext>
                </a:extLst>
              </a:tr>
            </a:tbl>
          </a:graphicData>
        </a:graphic>
      </p:graphicFrame>
      <p:graphicFrame>
        <p:nvGraphicFramePr>
          <p:cNvPr id="9" name="Table 8">
            <a:extLst>
              <a:ext uri="{FF2B5EF4-FFF2-40B4-BE49-F238E27FC236}">
                <a16:creationId xmlns:a16="http://schemas.microsoft.com/office/drawing/2014/main" id="{C47D8BF4-19EF-BAD6-EFFB-D39F3050C9E1}"/>
              </a:ext>
            </a:extLst>
          </p:cNvPr>
          <p:cNvGraphicFramePr>
            <a:graphicFrameLocks noGrp="1"/>
          </p:cNvGraphicFramePr>
          <p:nvPr>
            <p:extLst>
              <p:ext uri="{D42A27DB-BD31-4B8C-83A1-F6EECF244321}">
                <p14:modId xmlns:p14="http://schemas.microsoft.com/office/powerpoint/2010/main" val="3316727331"/>
              </p:ext>
            </p:extLst>
          </p:nvPr>
        </p:nvGraphicFramePr>
        <p:xfrm>
          <a:off x="10317958" y="1867757"/>
          <a:ext cx="1420580" cy="2857680"/>
        </p:xfrm>
        <a:graphic>
          <a:graphicData uri="http://schemas.openxmlformats.org/drawingml/2006/table">
            <a:tbl>
              <a:tblPr/>
              <a:tblGrid>
                <a:gridCol w="1420580">
                  <a:extLst>
                    <a:ext uri="{9D8B030D-6E8A-4147-A177-3AD203B41FA5}">
                      <a16:colId xmlns:a16="http://schemas.microsoft.com/office/drawing/2014/main" val="1640507452"/>
                    </a:ext>
                  </a:extLst>
                </a:gridCol>
              </a:tblGrid>
              <a:tr h="77302">
                <a:tc>
                  <a:txBody>
                    <a:bodyPr/>
                    <a:lstStyle/>
                    <a:p>
                      <a:pPr rtl="0">
                        <a:buNone/>
                      </a:pPr>
                      <a:r>
                        <a:rPr lang="en-GB" sz="900" dirty="0">
                          <a:solidFill>
                            <a:schemeClr val="tx1"/>
                          </a:solidFill>
                          <a:effectLst/>
                          <a:latin typeface="+mn-lt"/>
                        </a:rPr>
                        <a:t>Schizophrenia</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992678259"/>
                  </a:ext>
                </a:extLst>
              </a:tr>
              <a:tr h="77302">
                <a:tc>
                  <a:txBody>
                    <a:bodyPr/>
                    <a:lstStyle/>
                    <a:p>
                      <a:pPr rtl="0">
                        <a:buNone/>
                      </a:pPr>
                      <a:r>
                        <a:rPr lang="en-GB" sz="900" dirty="0">
                          <a:solidFill>
                            <a:schemeClr val="tx1"/>
                          </a:solidFill>
                          <a:effectLst/>
                          <a:latin typeface="+mn-lt"/>
                        </a:rPr>
                        <a:t>Personality disorders</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158531475"/>
                  </a:ext>
                </a:extLst>
              </a:tr>
              <a:tr h="77302">
                <a:tc>
                  <a:txBody>
                    <a:bodyPr/>
                    <a:lstStyle/>
                    <a:p>
                      <a:pPr rtl="0">
                        <a:buNone/>
                      </a:pPr>
                      <a:r>
                        <a:rPr lang="en-GB" sz="900" dirty="0">
                          <a:solidFill>
                            <a:schemeClr val="tx1"/>
                          </a:solidFill>
                          <a:effectLst/>
                          <a:latin typeface="+mn-lt"/>
                        </a:rPr>
                        <a:t>Alcohol use disorder</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015476627"/>
                  </a:ext>
                </a:extLst>
              </a:tr>
              <a:tr h="77302">
                <a:tc>
                  <a:txBody>
                    <a:bodyPr/>
                    <a:lstStyle/>
                    <a:p>
                      <a:pPr rtl="0">
                        <a:buNone/>
                      </a:pPr>
                      <a:r>
                        <a:rPr lang="en-GB" sz="900" dirty="0">
                          <a:solidFill>
                            <a:schemeClr val="tx1"/>
                          </a:solidFill>
                          <a:effectLst/>
                          <a:latin typeface="+mn-lt"/>
                        </a:rPr>
                        <a:t>Anxiety disorders</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182259341"/>
                  </a:ext>
                </a:extLst>
              </a:tr>
              <a:tr h="77302">
                <a:tc>
                  <a:txBody>
                    <a:bodyPr/>
                    <a:lstStyle/>
                    <a:p>
                      <a:pPr rtl="0">
                        <a:buNone/>
                      </a:pPr>
                      <a:r>
                        <a:rPr lang="en-GB" sz="900">
                          <a:solidFill>
                            <a:schemeClr val="tx1"/>
                          </a:solidFill>
                          <a:effectLst/>
                          <a:latin typeface="+mn-lt"/>
                        </a:rPr>
                        <a:t>Autism spectrum disorders</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388757673"/>
                  </a:ext>
                </a:extLst>
              </a:tr>
              <a:tr h="77302">
                <a:tc>
                  <a:txBody>
                    <a:bodyPr/>
                    <a:lstStyle/>
                    <a:p>
                      <a:pPr rtl="0">
                        <a:buNone/>
                      </a:pPr>
                      <a:r>
                        <a:rPr lang="en-GB" sz="900" dirty="0">
                          <a:solidFill>
                            <a:schemeClr val="tx1"/>
                          </a:solidFill>
                          <a:effectLst/>
                          <a:latin typeface="+mn-lt"/>
                        </a:rPr>
                        <a:t>Major depressive disorder</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31075168"/>
                  </a:ext>
                </a:extLst>
              </a:tr>
              <a:tr h="77302">
                <a:tc>
                  <a:txBody>
                    <a:bodyPr/>
                    <a:lstStyle/>
                    <a:p>
                      <a:pPr rtl="0">
                        <a:buNone/>
                      </a:pPr>
                      <a:r>
                        <a:rPr lang="en-GB" sz="900">
                          <a:solidFill>
                            <a:schemeClr val="tx1"/>
                          </a:solidFill>
                          <a:effectLst/>
                          <a:latin typeface="+mn-lt"/>
                        </a:rPr>
                        <a:t>Bipolar disorder</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309056241"/>
                  </a:ext>
                </a:extLst>
              </a:tr>
              <a:tr h="77302">
                <a:tc>
                  <a:txBody>
                    <a:bodyPr/>
                    <a:lstStyle/>
                    <a:p>
                      <a:pPr rtl="0">
                        <a:buNone/>
                      </a:pPr>
                      <a:r>
                        <a:rPr lang="en-GB" sz="900" dirty="0">
                          <a:solidFill>
                            <a:schemeClr val="tx1"/>
                          </a:solidFill>
                          <a:effectLst/>
                          <a:latin typeface="+mn-lt"/>
                        </a:rPr>
                        <a:t>Opioid use disorder</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50036563"/>
                  </a:ext>
                </a:extLst>
              </a:tr>
              <a:tr h="77302">
                <a:tc>
                  <a:txBody>
                    <a:bodyPr/>
                    <a:lstStyle/>
                    <a:p>
                      <a:pPr rtl="0">
                        <a:buNone/>
                      </a:pPr>
                      <a:r>
                        <a:rPr lang="en-GB" sz="900">
                          <a:solidFill>
                            <a:schemeClr val="tx1"/>
                          </a:solidFill>
                          <a:effectLst/>
                          <a:latin typeface="+mn-lt"/>
                        </a:rPr>
                        <a:t>ADHD</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600690509"/>
                  </a:ext>
                </a:extLst>
              </a:tr>
              <a:tr h="77302">
                <a:tc>
                  <a:txBody>
                    <a:bodyPr/>
                    <a:lstStyle/>
                    <a:p>
                      <a:pPr rtl="0">
                        <a:buNone/>
                      </a:pPr>
                      <a:r>
                        <a:rPr lang="en-GB" sz="900">
                          <a:solidFill>
                            <a:schemeClr val="tx1"/>
                          </a:solidFill>
                          <a:effectLst/>
                          <a:latin typeface="+mn-lt"/>
                        </a:rPr>
                        <a:t>Intellectual disability</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682311382"/>
                  </a:ext>
                </a:extLst>
              </a:tr>
              <a:tr h="77302">
                <a:tc>
                  <a:txBody>
                    <a:bodyPr/>
                    <a:lstStyle/>
                    <a:p>
                      <a:pPr rtl="0">
                        <a:buNone/>
                      </a:pPr>
                      <a:r>
                        <a:rPr lang="en-GB" sz="900" dirty="0">
                          <a:solidFill>
                            <a:schemeClr val="tx1"/>
                          </a:solidFill>
                          <a:effectLst/>
                          <a:latin typeface="+mn-lt"/>
                        </a:rPr>
                        <a:t>Cannabis use disorder</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312138504"/>
                  </a:ext>
                </a:extLst>
              </a:tr>
              <a:tr h="77302">
                <a:tc>
                  <a:txBody>
                    <a:bodyPr/>
                    <a:lstStyle/>
                    <a:p>
                      <a:pPr rtl="0">
                        <a:buNone/>
                      </a:pPr>
                      <a:r>
                        <a:rPr lang="en-GB" sz="900" dirty="0">
                          <a:solidFill>
                            <a:schemeClr val="tx1"/>
                          </a:solidFill>
                          <a:effectLst/>
                          <a:latin typeface="+mn-lt"/>
                        </a:rPr>
                        <a:t>Amphetamine use disorder</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272968314"/>
                  </a:ext>
                </a:extLst>
              </a:tr>
              <a:tr h="77302">
                <a:tc>
                  <a:txBody>
                    <a:bodyPr/>
                    <a:lstStyle/>
                    <a:p>
                      <a:pPr rtl="0">
                        <a:buNone/>
                      </a:pPr>
                      <a:r>
                        <a:rPr lang="en-GB" sz="900" dirty="0">
                          <a:solidFill>
                            <a:schemeClr val="tx1"/>
                          </a:solidFill>
                          <a:effectLst/>
                          <a:latin typeface="+mn-lt"/>
                        </a:rPr>
                        <a:t>Cocaine use disorder</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754301711"/>
                  </a:ext>
                </a:extLst>
              </a:tr>
              <a:tr h="77302">
                <a:tc>
                  <a:txBody>
                    <a:bodyPr/>
                    <a:lstStyle/>
                    <a:p>
                      <a:pPr rtl="0">
                        <a:buNone/>
                      </a:pPr>
                      <a:r>
                        <a:rPr lang="en-GB" sz="900">
                          <a:solidFill>
                            <a:schemeClr val="tx1"/>
                          </a:solidFill>
                          <a:effectLst/>
                          <a:latin typeface="+mn-lt"/>
                        </a:rPr>
                        <a:t>Dysthymia</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659301720"/>
                  </a:ext>
                </a:extLst>
              </a:tr>
              <a:tr h="77302">
                <a:tc>
                  <a:txBody>
                    <a:bodyPr/>
                    <a:lstStyle/>
                    <a:p>
                      <a:pPr rtl="0">
                        <a:buNone/>
                      </a:pPr>
                      <a:r>
                        <a:rPr lang="en-GB" sz="900">
                          <a:solidFill>
                            <a:schemeClr val="tx1"/>
                          </a:solidFill>
                          <a:effectLst/>
                          <a:latin typeface="+mn-lt"/>
                        </a:rPr>
                        <a:t>Conduct disorder</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166256751"/>
                  </a:ext>
                </a:extLst>
              </a:tr>
              <a:tr h="77302">
                <a:tc>
                  <a:txBody>
                    <a:bodyPr/>
                    <a:lstStyle/>
                    <a:p>
                      <a:pPr rtl="0">
                        <a:buNone/>
                      </a:pPr>
                      <a:r>
                        <a:rPr lang="en-GB" sz="900" dirty="0">
                          <a:solidFill>
                            <a:schemeClr val="tx1"/>
                          </a:solidFill>
                          <a:effectLst/>
                          <a:latin typeface="+mn-lt"/>
                        </a:rPr>
                        <a:t>Anorexia</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453118740"/>
                  </a:ext>
                </a:extLst>
              </a:tr>
              <a:tr h="77302">
                <a:tc>
                  <a:txBody>
                    <a:bodyPr/>
                    <a:lstStyle/>
                    <a:p>
                      <a:pPr rtl="0">
                        <a:buNone/>
                      </a:pPr>
                      <a:r>
                        <a:rPr lang="en-GB" sz="900" dirty="0">
                          <a:solidFill>
                            <a:schemeClr val="tx1"/>
                          </a:solidFill>
                          <a:effectLst/>
                          <a:latin typeface="+mn-lt"/>
                        </a:rPr>
                        <a:t>Other drug use disorders</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7487608"/>
                  </a:ext>
                </a:extLst>
              </a:tr>
              <a:tr h="77302">
                <a:tc>
                  <a:txBody>
                    <a:bodyPr/>
                    <a:lstStyle/>
                    <a:p>
                      <a:pPr rtl="0">
                        <a:buNone/>
                      </a:pPr>
                      <a:r>
                        <a:rPr lang="en-GB" sz="900" dirty="0">
                          <a:solidFill>
                            <a:schemeClr val="tx1"/>
                          </a:solidFill>
                          <a:effectLst/>
                          <a:latin typeface="+mn-lt"/>
                        </a:rPr>
                        <a:t>Bulimia</a:t>
                      </a:r>
                    </a:p>
                  </a:txBody>
                  <a:tcPr marL="0" marR="0" marT="10800" marB="108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952200497"/>
                  </a:ext>
                </a:extLst>
              </a:tr>
            </a:tbl>
          </a:graphicData>
        </a:graphic>
      </p:graphicFrame>
      <p:grpSp>
        <p:nvGrpSpPr>
          <p:cNvPr id="95" name="Group 94">
            <a:extLst>
              <a:ext uri="{FF2B5EF4-FFF2-40B4-BE49-F238E27FC236}">
                <a16:creationId xmlns:a16="http://schemas.microsoft.com/office/drawing/2014/main" id="{209B4774-8757-4EC5-5FEE-5F1DBA0BBE30}"/>
              </a:ext>
            </a:extLst>
          </p:cNvPr>
          <p:cNvGrpSpPr/>
          <p:nvPr/>
        </p:nvGrpSpPr>
        <p:grpSpPr>
          <a:xfrm>
            <a:off x="7071714" y="1623996"/>
            <a:ext cx="3362453" cy="3577021"/>
            <a:chOff x="7071714" y="1623996"/>
            <a:chExt cx="3362453" cy="3577021"/>
          </a:xfrm>
        </p:grpSpPr>
        <p:sp>
          <p:nvSpPr>
            <p:cNvPr id="10" name="Rectangle 10">
              <a:extLst>
                <a:ext uri="{FF2B5EF4-FFF2-40B4-BE49-F238E27FC236}">
                  <a16:creationId xmlns:a16="http://schemas.microsoft.com/office/drawing/2014/main" id="{4BB911CB-617B-6CFA-FF30-067A8B612FD8}"/>
                </a:ext>
              </a:extLst>
            </p:cNvPr>
            <p:cNvSpPr>
              <a:spLocks noChangeArrowheads="1"/>
            </p:cNvSpPr>
            <p:nvPr/>
          </p:nvSpPr>
          <p:spPr bwMode="auto">
            <a:xfrm>
              <a:off x="7071714" y="4772951"/>
              <a:ext cx="201978" cy="218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spcBef>
                  <a:spcPct val="0"/>
                </a:spcBef>
                <a:spcAft>
                  <a:spcPct val="0"/>
                </a:spcAft>
              </a:pPr>
              <a:r>
                <a:rPr lang="en-US" sz="950" dirty="0">
                  <a:latin typeface="Arial" pitchFamily="34" charset="0"/>
                  <a:cs typeface="Arial" pitchFamily="34" charset="0"/>
                </a:rPr>
                <a:t>350</a:t>
              </a:r>
            </a:p>
          </p:txBody>
        </p:sp>
        <p:sp>
          <p:nvSpPr>
            <p:cNvPr id="11" name="Line 20">
              <a:extLst>
                <a:ext uri="{FF2B5EF4-FFF2-40B4-BE49-F238E27FC236}">
                  <a16:creationId xmlns:a16="http://schemas.microsoft.com/office/drawing/2014/main" id="{A09C13AE-4A67-BE84-B5B3-42349924486F}"/>
                </a:ext>
              </a:extLst>
            </p:cNvPr>
            <p:cNvSpPr>
              <a:spLocks noChangeShapeType="1"/>
            </p:cNvSpPr>
            <p:nvPr/>
          </p:nvSpPr>
          <p:spPr bwMode="auto">
            <a:xfrm rot="16200000">
              <a:off x="7148918" y="4796353"/>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00" dirty="0">
                <a:latin typeface="Arial" pitchFamily="34" charset="0"/>
                <a:cs typeface="Arial" pitchFamily="34" charset="0"/>
              </a:endParaRPr>
            </a:p>
          </p:txBody>
        </p:sp>
        <p:sp>
          <p:nvSpPr>
            <p:cNvPr id="12" name="Line 22">
              <a:extLst>
                <a:ext uri="{FF2B5EF4-FFF2-40B4-BE49-F238E27FC236}">
                  <a16:creationId xmlns:a16="http://schemas.microsoft.com/office/drawing/2014/main" id="{53C71828-04D3-3829-8F11-6B685F4ACB03}"/>
                </a:ext>
              </a:extLst>
            </p:cNvPr>
            <p:cNvSpPr>
              <a:spLocks noChangeShapeType="1"/>
            </p:cNvSpPr>
            <p:nvPr/>
          </p:nvSpPr>
          <p:spPr bwMode="auto">
            <a:xfrm rot="16200000">
              <a:off x="7374694" y="4796353"/>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00" dirty="0">
                <a:latin typeface="Arial" pitchFamily="34" charset="0"/>
                <a:cs typeface="Arial" pitchFamily="34" charset="0"/>
              </a:endParaRPr>
            </a:p>
          </p:txBody>
        </p:sp>
        <p:sp>
          <p:nvSpPr>
            <p:cNvPr id="13" name="Line 24">
              <a:extLst>
                <a:ext uri="{FF2B5EF4-FFF2-40B4-BE49-F238E27FC236}">
                  <a16:creationId xmlns:a16="http://schemas.microsoft.com/office/drawing/2014/main" id="{A6008263-CBE5-86A8-50BF-CA8E02835BDB}"/>
                </a:ext>
              </a:extLst>
            </p:cNvPr>
            <p:cNvSpPr>
              <a:spLocks noChangeShapeType="1"/>
            </p:cNvSpPr>
            <p:nvPr/>
          </p:nvSpPr>
          <p:spPr bwMode="auto">
            <a:xfrm rot="16200000">
              <a:off x="7600470" y="4796352"/>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00" dirty="0">
                <a:latin typeface="Arial" pitchFamily="34" charset="0"/>
                <a:cs typeface="Arial" pitchFamily="34" charset="0"/>
              </a:endParaRPr>
            </a:p>
          </p:txBody>
        </p:sp>
        <p:sp>
          <p:nvSpPr>
            <p:cNvPr id="14" name="Line 26">
              <a:extLst>
                <a:ext uri="{FF2B5EF4-FFF2-40B4-BE49-F238E27FC236}">
                  <a16:creationId xmlns:a16="http://schemas.microsoft.com/office/drawing/2014/main" id="{4373C469-195D-9A21-E53C-23EC55741EF8}"/>
                </a:ext>
              </a:extLst>
            </p:cNvPr>
            <p:cNvSpPr>
              <a:spLocks noChangeShapeType="1"/>
            </p:cNvSpPr>
            <p:nvPr/>
          </p:nvSpPr>
          <p:spPr bwMode="auto">
            <a:xfrm rot="16200000">
              <a:off x="8729350" y="4796352"/>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00" dirty="0">
                <a:latin typeface="Arial" pitchFamily="34" charset="0"/>
                <a:cs typeface="Arial" pitchFamily="34" charset="0"/>
              </a:endParaRPr>
            </a:p>
          </p:txBody>
        </p:sp>
        <p:sp>
          <p:nvSpPr>
            <p:cNvPr id="15" name="Line 32">
              <a:extLst>
                <a:ext uri="{FF2B5EF4-FFF2-40B4-BE49-F238E27FC236}">
                  <a16:creationId xmlns:a16="http://schemas.microsoft.com/office/drawing/2014/main" id="{65091881-494D-CDA5-CFB7-8EE3CAC92495}"/>
                </a:ext>
              </a:extLst>
            </p:cNvPr>
            <p:cNvSpPr>
              <a:spLocks noChangeShapeType="1"/>
            </p:cNvSpPr>
            <p:nvPr/>
          </p:nvSpPr>
          <p:spPr bwMode="auto">
            <a:xfrm rot="16200000">
              <a:off x="10309777" y="4796352"/>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00" dirty="0">
                <a:latin typeface="Arial" pitchFamily="34" charset="0"/>
                <a:cs typeface="Arial" pitchFamily="34" charset="0"/>
              </a:endParaRPr>
            </a:p>
          </p:txBody>
        </p:sp>
        <p:sp>
          <p:nvSpPr>
            <p:cNvPr id="16" name="Rectangle 15">
              <a:extLst>
                <a:ext uri="{FF2B5EF4-FFF2-40B4-BE49-F238E27FC236}">
                  <a16:creationId xmlns:a16="http://schemas.microsoft.com/office/drawing/2014/main" id="{2915BC25-9741-DF07-B3FE-771D37108051}"/>
                </a:ext>
              </a:extLst>
            </p:cNvPr>
            <p:cNvSpPr>
              <a:spLocks noChangeArrowheads="1"/>
            </p:cNvSpPr>
            <p:nvPr/>
          </p:nvSpPr>
          <p:spPr bwMode="auto">
            <a:xfrm>
              <a:off x="7297462" y="4772951"/>
              <a:ext cx="201978" cy="218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spcBef>
                  <a:spcPct val="0"/>
                </a:spcBef>
                <a:spcAft>
                  <a:spcPct val="0"/>
                </a:spcAft>
              </a:pPr>
              <a:r>
                <a:rPr lang="en-US" sz="950" dirty="0">
                  <a:latin typeface="Arial" pitchFamily="34" charset="0"/>
                  <a:cs typeface="Arial" pitchFamily="34" charset="0"/>
                </a:rPr>
                <a:t>300</a:t>
              </a:r>
            </a:p>
          </p:txBody>
        </p:sp>
        <p:sp>
          <p:nvSpPr>
            <p:cNvPr id="17" name="Rectangle 10">
              <a:extLst>
                <a:ext uri="{FF2B5EF4-FFF2-40B4-BE49-F238E27FC236}">
                  <a16:creationId xmlns:a16="http://schemas.microsoft.com/office/drawing/2014/main" id="{D856265C-7198-5FE5-0B89-3AEF6FED5770}"/>
                </a:ext>
              </a:extLst>
            </p:cNvPr>
            <p:cNvSpPr>
              <a:spLocks noChangeArrowheads="1"/>
            </p:cNvSpPr>
            <p:nvPr/>
          </p:nvSpPr>
          <p:spPr bwMode="auto">
            <a:xfrm>
              <a:off x="7523210" y="4772951"/>
              <a:ext cx="201978" cy="218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spcBef>
                  <a:spcPct val="0"/>
                </a:spcBef>
                <a:spcAft>
                  <a:spcPct val="0"/>
                </a:spcAft>
              </a:pPr>
              <a:r>
                <a:rPr lang="en-US" sz="950" dirty="0">
                  <a:latin typeface="Arial" pitchFamily="34" charset="0"/>
                  <a:cs typeface="Arial" pitchFamily="34" charset="0"/>
                </a:rPr>
                <a:t>250</a:t>
              </a:r>
            </a:p>
          </p:txBody>
        </p:sp>
        <p:sp>
          <p:nvSpPr>
            <p:cNvPr id="18" name="Rectangle 10">
              <a:extLst>
                <a:ext uri="{FF2B5EF4-FFF2-40B4-BE49-F238E27FC236}">
                  <a16:creationId xmlns:a16="http://schemas.microsoft.com/office/drawing/2014/main" id="{E1A85595-09CC-93D2-CF9E-7131DBE33EE9}"/>
                </a:ext>
              </a:extLst>
            </p:cNvPr>
            <p:cNvSpPr>
              <a:spLocks noChangeArrowheads="1"/>
            </p:cNvSpPr>
            <p:nvPr/>
          </p:nvSpPr>
          <p:spPr bwMode="auto">
            <a:xfrm>
              <a:off x="8719275" y="4772951"/>
              <a:ext cx="67326" cy="218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spcBef>
                  <a:spcPct val="0"/>
                </a:spcBef>
                <a:spcAft>
                  <a:spcPct val="0"/>
                </a:spcAft>
              </a:pPr>
              <a:r>
                <a:rPr lang="en-US" sz="950" dirty="0">
                  <a:latin typeface="Arial" pitchFamily="34" charset="0"/>
                  <a:cs typeface="Arial" pitchFamily="34" charset="0"/>
                </a:rPr>
                <a:t>0</a:t>
              </a:r>
            </a:p>
          </p:txBody>
        </p:sp>
        <p:sp>
          <p:nvSpPr>
            <p:cNvPr id="22" name="Rectangle 10">
              <a:extLst>
                <a:ext uri="{FF2B5EF4-FFF2-40B4-BE49-F238E27FC236}">
                  <a16:creationId xmlns:a16="http://schemas.microsoft.com/office/drawing/2014/main" id="{9F8D1373-58C9-60FF-B24A-8CE9C8400DA1}"/>
                </a:ext>
              </a:extLst>
            </p:cNvPr>
            <p:cNvSpPr>
              <a:spLocks noChangeArrowheads="1"/>
            </p:cNvSpPr>
            <p:nvPr/>
          </p:nvSpPr>
          <p:spPr bwMode="auto">
            <a:xfrm>
              <a:off x="10232189" y="4772951"/>
              <a:ext cx="201978" cy="218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spcBef>
                  <a:spcPct val="0"/>
                </a:spcBef>
                <a:spcAft>
                  <a:spcPct val="0"/>
                </a:spcAft>
              </a:pPr>
              <a:r>
                <a:rPr lang="en-US" sz="950" dirty="0">
                  <a:latin typeface="Arial" pitchFamily="34" charset="0"/>
                  <a:cs typeface="Arial" pitchFamily="34" charset="0"/>
                </a:rPr>
                <a:t>350</a:t>
              </a:r>
            </a:p>
          </p:txBody>
        </p:sp>
        <p:sp>
          <p:nvSpPr>
            <p:cNvPr id="23" name="Line 16">
              <a:extLst>
                <a:ext uri="{FF2B5EF4-FFF2-40B4-BE49-F238E27FC236}">
                  <a16:creationId xmlns:a16="http://schemas.microsoft.com/office/drawing/2014/main" id="{8C447EB6-200C-DEA2-3427-B2A0F3F024A2}"/>
                </a:ext>
              </a:extLst>
            </p:cNvPr>
            <p:cNvSpPr>
              <a:spLocks noChangeShapeType="1"/>
            </p:cNvSpPr>
            <p:nvPr/>
          </p:nvSpPr>
          <p:spPr bwMode="auto">
            <a:xfrm>
              <a:off x="7172701" y="4772952"/>
              <a:ext cx="31572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00" dirty="0">
                <a:latin typeface="Arial" pitchFamily="34" charset="0"/>
                <a:cs typeface="Arial" pitchFamily="34" charset="0"/>
              </a:endParaRPr>
            </a:p>
          </p:txBody>
        </p:sp>
        <p:sp>
          <p:nvSpPr>
            <p:cNvPr id="24" name="Line 24">
              <a:extLst>
                <a:ext uri="{FF2B5EF4-FFF2-40B4-BE49-F238E27FC236}">
                  <a16:creationId xmlns:a16="http://schemas.microsoft.com/office/drawing/2014/main" id="{93FB38BD-B1B4-EA08-1DF5-ADE49BD5254F}"/>
                </a:ext>
              </a:extLst>
            </p:cNvPr>
            <p:cNvSpPr>
              <a:spLocks noChangeShapeType="1"/>
            </p:cNvSpPr>
            <p:nvPr/>
          </p:nvSpPr>
          <p:spPr bwMode="auto">
            <a:xfrm rot="16200000">
              <a:off x="7296739" y="3316752"/>
              <a:ext cx="2912401" cy="0"/>
            </a:xfrm>
            <a:prstGeom prst="line">
              <a:avLst/>
            </a:prstGeom>
            <a:noFill/>
            <a:ln w="9525" cap="sq">
              <a:solidFill>
                <a:schemeClr val="tx1"/>
              </a:solidFill>
              <a:prstDash val="dash"/>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00" dirty="0">
                <a:latin typeface="Arial" pitchFamily="34" charset="0"/>
                <a:cs typeface="Arial" pitchFamily="34" charset="0"/>
              </a:endParaRPr>
            </a:p>
          </p:txBody>
        </p:sp>
        <p:sp>
          <p:nvSpPr>
            <p:cNvPr id="28" name="Rectangle 10">
              <a:extLst>
                <a:ext uri="{FF2B5EF4-FFF2-40B4-BE49-F238E27FC236}">
                  <a16:creationId xmlns:a16="http://schemas.microsoft.com/office/drawing/2014/main" id="{A46BE4DA-D98E-9735-33A6-22695C87C150}"/>
                </a:ext>
              </a:extLst>
            </p:cNvPr>
            <p:cNvSpPr>
              <a:spLocks noChangeArrowheads="1"/>
            </p:cNvSpPr>
            <p:nvPr/>
          </p:nvSpPr>
          <p:spPr bwMode="auto">
            <a:xfrm>
              <a:off x="7842442" y="5047129"/>
              <a:ext cx="182101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fontAlgn="base" hangingPunct="0">
                <a:spcBef>
                  <a:spcPct val="0"/>
                </a:spcBef>
                <a:spcAft>
                  <a:spcPct val="0"/>
                </a:spcAft>
              </a:pPr>
              <a:r>
                <a:rPr lang="en-US" sz="1000" b="1" dirty="0">
                  <a:latin typeface="Arial" pitchFamily="34" charset="0"/>
                  <a:cs typeface="Arial" pitchFamily="34" charset="0"/>
                </a:rPr>
                <a:t>YLD per 100,000 person-years</a:t>
              </a:r>
            </a:p>
          </p:txBody>
        </p:sp>
        <p:sp>
          <p:nvSpPr>
            <p:cNvPr id="26" name="TextBox 25">
              <a:extLst>
                <a:ext uri="{FF2B5EF4-FFF2-40B4-BE49-F238E27FC236}">
                  <a16:creationId xmlns:a16="http://schemas.microsoft.com/office/drawing/2014/main" id="{64DEBF61-F4E4-9D4C-B4E4-07D3DD20C02D}"/>
                </a:ext>
              </a:extLst>
            </p:cNvPr>
            <p:cNvSpPr txBox="1"/>
            <p:nvPr/>
          </p:nvSpPr>
          <p:spPr>
            <a:xfrm>
              <a:off x="7170738" y="1623996"/>
              <a:ext cx="1580356" cy="246221"/>
            </a:xfrm>
            <a:prstGeom prst="rect">
              <a:avLst/>
            </a:prstGeom>
            <a:noFill/>
          </p:spPr>
          <p:txBody>
            <a:bodyPr wrap="square" rtlCol="0">
              <a:spAutoFit/>
            </a:bodyPr>
            <a:lstStyle/>
            <a:p>
              <a:pPr algn="ctr"/>
              <a:r>
                <a:rPr lang="en-GB" sz="1000" b="1" dirty="0"/>
                <a:t>Females</a:t>
              </a:r>
            </a:p>
          </p:txBody>
        </p:sp>
        <p:sp>
          <p:nvSpPr>
            <p:cNvPr id="27" name="TextBox 26">
              <a:extLst>
                <a:ext uri="{FF2B5EF4-FFF2-40B4-BE49-F238E27FC236}">
                  <a16:creationId xmlns:a16="http://schemas.microsoft.com/office/drawing/2014/main" id="{0D752904-8BE5-D6C2-4EAF-1AF91E2DEA4E}"/>
                </a:ext>
              </a:extLst>
            </p:cNvPr>
            <p:cNvSpPr txBox="1"/>
            <p:nvPr/>
          </p:nvSpPr>
          <p:spPr>
            <a:xfrm>
              <a:off x="8753475" y="1623996"/>
              <a:ext cx="1579563" cy="246221"/>
            </a:xfrm>
            <a:prstGeom prst="rect">
              <a:avLst/>
            </a:prstGeom>
            <a:noFill/>
          </p:spPr>
          <p:txBody>
            <a:bodyPr wrap="square" rtlCol="0">
              <a:spAutoFit/>
            </a:bodyPr>
            <a:lstStyle/>
            <a:p>
              <a:pPr algn="ctr"/>
              <a:r>
                <a:rPr lang="en-GB" sz="1000" b="1" dirty="0"/>
                <a:t>Males</a:t>
              </a:r>
            </a:p>
          </p:txBody>
        </p:sp>
        <p:sp>
          <p:nvSpPr>
            <p:cNvPr id="29" name="Line 32">
              <a:extLst>
                <a:ext uri="{FF2B5EF4-FFF2-40B4-BE49-F238E27FC236}">
                  <a16:creationId xmlns:a16="http://schemas.microsoft.com/office/drawing/2014/main" id="{2B477929-5DAE-A9E3-423A-01A7CEE8A79E}"/>
                </a:ext>
              </a:extLst>
            </p:cNvPr>
            <p:cNvSpPr>
              <a:spLocks noChangeShapeType="1"/>
            </p:cNvSpPr>
            <p:nvPr/>
          </p:nvSpPr>
          <p:spPr bwMode="auto">
            <a:xfrm rot="16200000">
              <a:off x="10084006" y="4796352"/>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00" dirty="0">
                <a:latin typeface="Arial" pitchFamily="34" charset="0"/>
                <a:cs typeface="Arial" pitchFamily="34" charset="0"/>
              </a:endParaRPr>
            </a:p>
          </p:txBody>
        </p:sp>
        <p:sp>
          <p:nvSpPr>
            <p:cNvPr id="30" name="Rectangle 10">
              <a:extLst>
                <a:ext uri="{FF2B5EF4-FFF2-40B4-BE49-F238E27FC236}">
                  <a16:creationId xmlns:a16="http://schemas.microsoft.com/office/drawing/2014/main" id="{18D6A0D5-0DC2-F2F5-E170-799DCB50D650}"/>
                </a:ext>
              </a:extLst>
            </p:cNvPr>
            <p:cNvSpPr>
              <a:spLocks noChangeArrowheads="1"/>
            </p:cNvSpPr>
            <p:nvPr/>
          </p:nvSpPr>
          <p:spPr bwMode="auto">
            <a:xfrm>
              <a:off x="10006438" y="4772951"/>
              <a:ext cx="201978" cy="218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spcBef>
                  <a:spcPct val="0"/>
                </a:spcBef>
                <a:spcAft>
                  <a:spcPct val="0"/>
                </a:spcAft>
              </a:pPr>
              <a:r>
                <a:rPr lang="en-US" sz="950" dirty="0">
                  <a:latin typeface="Arial" pitchFamily="34" charset="0"/>
                  <a:cs typeface="Arial" pitchFamily="34" charset="0"/>
                </a:rPr>
                <a:t>300</a:t>
              </a:r>
            </a:p>
          </p:txBody>
        </p:sp>
        <p:sp>
          <p:nvSpPr>
            <p:cNvPr id="31" name="Line 32">
              <a:extLst>
                <a:ext uri="{FF2B5EF4-FFF2-40B4-BE49-F238E27FC236}">
                  <a16:creationId xmlns:a16="http://schemas.microsoft.com/office/drawing/2014/main" id="{06267F78-A81E-3CA9-A23C-459B2CB75C86}"/>
                </a:ext>
              </a:extLst>
            </p:cNvPr>
            <p:cNvSpPr>
              <a:spLocks noChangeShapeType="1"/>
            </p:cNvSpPr>
            <p:nvPr/>
          </p:nvSpPr>
          <p:spPr bwMode="auto">
            <a:xfrm rot="16200000">
              <a:off x="9858230" y="4796352"/>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00" dirty="0">
                <a:latin typeface="Arial" pitchFamily="34" charset="0"/>
                <a:cs typeface="Arial" pitchFamily="34" charset="0"/>
              </a:endParaRPr>
            </a:p>
          </p:txBody>
        </p:sp>
        <p:sp>
          <p:nvSpPr>
            <p:cNvPr id="32" name="Rectangle 10">
              <a:extLst>
                <a:ext uri="{FF2B5EF4-FFF2-40B4-BE49-F238E27FC236}">
                  <a16:creationId xmlns:a16="http://schemas.microsoft.com/office/drawing/2014/main" id="{3C292C9A-F52F-3345-C019-B61E88A5089A}"/>
                </a:ext>
              </a:extLst>
            </p:cNvPr>
            <p:cNvSpPr>
              <a:spLocks noChangeArrowheads="1"/>
            </p:cNvSpPr>
            <p:nvPr/>
          </p:nvSpPr>
          <p:spPr bwMode="auto">
            <a:xfrm>
              <a:off x="9780690" y="4772951"/>
              <a:ext cx="201978" cy="218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spcBef>
                  <a:spcPct val="0"/>
                </a:spcBef>
                <a:spcAft>
                  <a:spcPct val="0"/>
                </a:spcAft>
              </a:pPr>
              <a:r>
                <a:rPr lang="en-US" sz="950" dirty="0">
                  <a:latin typeface="Arial" pitchFamily="34" charset="0"/>
                  <a:cs typeface="Arial" pitchFamily="34" charset="0"/>
                </a:rPr>
                <a:t>250</a:t>
              </a:r>
            </a:p>
          </p:txBody>
        </p:sp>
        <p:sp>
          <p:nvSpPr>
            <p:cNvPr id="33" name="Line 32">
              <a:extLst>
                <a:ext uri="{FF2B5EF4-FFF2-40B4-BE49-F238E27FC236}">
                  <a16:creationId xmlns:a16="http://schemas.microsoft.com/office/drawing/2014/main" id="{1DF0791C-6CA0-52EF-16B7-3253134AC0ED}"/>
                </a:ext>
              </a:extLst>
            </p:cNvPr>
            <p:cNvSpPr>
              <a:spLocks noChangeShapeType="1"/>
            </p:cNvSpPr>
            <p:nvPr/>
          </p:nvSpPr>
          <p:spPr bwMode="auto">
            <a:xfrm rot="16200000">
              <a:off x="9632454" y="4796352"/>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00" dirty="0">
                <a:latin typeface="Arial" pitchFamily="34" charset="0"/>
                <a:cs typeface="Arial" pitchFamily="34" charset="0"/>
              </a:endParaRPr>
            </a:p>
          </p:txBody>
        </p:sp>
        <p:sp>
          <p:nvSpPr>
            <p:cNvPr id="34" name="Rectangle 10">
              <a:extLst>
                <a:ext uri="{FF2B5EF4-FFF2-40B4-BE49-F238E27FC236}">
                  <a16:creationId xmlns:a16="http://schemas.microsoft.com/office/drawing/2014/main" id="{4E58F0F1-611F-92D7-C42B-88E7009D0E71}"/>
                </a:ext>
              </a:extLst>
            </p:cNvPr>
            <p:cNvSpPr>
              <a:spLocks noChangeArrowheads="1"/>
            </p:cNvSpPr>
            <p:nvPr/>
          </p:nvSpPr>
          <p:spPr bwMode="auto">
            <a:xfrm>
              <a:off x="9554942" y="4772951"/>
              <a:ext cx="201978" cy="218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spcBef>
                  <a:spcPct val="0"/>
                </a:spcBef>
                <a:spcAft>
                  <a:spcPct val="0"/>
                </a:spcAft>
              </a:pPr>
              <a:r>
                <a:rPr lang="en-US" sz="950" dirty="0">
                  <a:latin typeface="Arial" pitchFamily="34" charset="0"/>
                  <a:cs typeface="Arial" pitchFamily="34" charset="0"/>
                </a:rPr>
                <a:t>200</a:t>
              </a:r>
            </a:p>
          </p:txBody>
        </p:sp>
        <p:sp>
          <p:nvSpPr>
            <p:cNvPr id="35" name="Line 32">
              <a:extLst>
                <a:ext uri="{FF2B5EF4-FFF2-40B4-BE49-F238E27FC236}">
                  <a16:creationId xmlns:a16="http://schemas.microsoft.com/office/drawing/2014/main" id="{43D6DF2C-9E85-BA11-634B-BF86EAC6E9FF}"/>
                </a:ext>
              </a:extLst>
            </p:cNvPr>
            <p:cNvSpPr>
              <a:spLocks noChangeShapeType="1"/>
            </p:cNvSpPr>
            <p:nvPr/>
          </p:nvSpPr>
          <p:spPr bwMode="auto">
            <a:xfrm rot="16200000">
              <a:off x="9406678" y="4796352"/>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00" dirty="0">
                <a:latin typeface="Arial" pitchFamily="34" charset="0"/>
                <a:cs typeface="Arial" pitchFamily="34" charset="0"/>
              </a:endParaRPr>
            </a:p>
          </p:txBody>
        </p:sp>
        <p:sp>
          <p:nvSpPr>
            <p:cNvPr id="36" name="Rectangle 10">
              <a:extLst>
                <a:ext uri="{FF2B5EF4-FFF2-40B4-BE49-F238E27FC236}">
                  <a16:creationId xmlns:a16="http://schemas.microsoft.com/office/drawing/2014/main" id="{BA672449-0A71-CB6A-5DFB-9F20F4D92513}"/>
                </a:ext>
              </a:extLst>
            </p:cNvPr>
            <p:cNvSpPr>
              <a:spLocks noChangeArrowheads="1"/>
            </p:cNvSpPr>
            <p:nvPr/>
          </p:nvSpPr>
          <p:spPr bwMode="auto">
            <a:xfrm>
              <a:off x="9329194" y="4772951"/>
              <a:ext cx="201978" cy="218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spcBef>
                  <a:spcPct val="0"/>
                </a:spcBef>
                <a:spcAft>
                  <a:spcPct val="0"/>
                </a:spcAft>
              </a:pPr>
              <a:r>
                <a:rPr lang="en-US" sz="950" dirty="0">
                  <a:latin typeface="Arial" pitchFamily="34" charset="0"/>
                  <a:cs typeface="Arial" pitchFamily="34" charset="0"/>
                </a:rPr>
                <a:t>150</a:t>
              </a:r>
            </a:p>
          </p:txBody>
        </p:sp>
        <p:sp>
          <p:nvSpPr>
            <p:cNvPr id="37" name="Line 32">
              <a:extLst>
                <a:ext uri="{FF2B5EF4-FFF2-40B4-BE49-F238E27FC236}">
                  <a16:creationId xmlns:a16="http://schemas.microsoft.com/office/drawing/2014/main" id="{4B73DFC9-4039-8477-1F19-98F962885C95}"/>
                </a:ext>
              </a:extLst>
            </p:cNvPr>
            <p:cNvSpPr>
              <a:spLocks noChangeShapeType="1"/>
            </p:cNvSpPr>
            <p:nvPr/>
          </p:nvSpPr>
          <p:spPr bwMode="auto">
            <a:xfrm rot="16200000">
              <a:off x="9180902" y="4796352"/>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00" dirty="0">
                <a:latin typeface="Arial" pitchFamily="34" charset="0"/>
                <a:cs typeface="Arial" pitchFamily="34" charset="0"/>
              </a:endParaRPr>
            </a:p>
          </p:txBody>
        </p:sp>
        <p:sp>
          <p:nvSpPr>
            <p:cNvPr id="38" name="Rectangle 10">
              <a:extLst>
                <a:ext uri="{FF2B5EF4-FFF2-40B4-BE49-F238E27FC236}">
                  <a16:creationId xmlns:a16="http://schemas.microsoft.com/office/drawing/2014/main" id="{60D6B2FD-DB62-C230-C600-288F1AB70D70}"/>
                </a:ext>
              </a:extLst>
            </p:cNvPr>
            <p:cNvSpPr>
              <a:spLocks noChangeArrowheads="1"/>
            </p:cNvSpPr>
            <p:nvPr/>
          </p:nvSpPr>
          <p:spPr bwMode="auto">
            <a:xfrm>
              <a:off x="9103446" y="4772951"/>
              <a:ext cx="201978" cy="218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spcBef>
                  <a:spcPct val="0"/>
                </a:spcBef>
                <a:spcAft>
                  <a:spcPct val="0"/>
                </a:spcAft>
              </a:pPr>
              <a:r>
                <a:rPr lang="en-US" sz="950" dirty="0">
                  <a:latin typeface="Arial" pitchFamily="34" charset="0"/>
                  <a:cs typeface="Arial" pitchFamily="34" charset="0"/>
                </a:rPr>
                <a:t>100</a:t>
              </a:r>
            </a:p>
          </p:txBody>
        </p:sp>
        <p:sp>
          <p:nvSpPr>
            <p:cNvPr id="39" name="Line 32">
              <a:extLst>
                <a:ext uri="{FF2B5EF4-FFF2-40B4-BE49-F238E27FC236}">
                  <a16:creationId xmlns:a16="http://schemas.microsoft.com/office/drawing/2014/main" id="{E27373FA-A921-03DB-1B07-F2D62D1DB2C4}"/>
                </a:ext>
              </a:extLst>
            </p:cNvPr>
            <p:cNvSpPr>
              <a:spLocks noChangeShapeType="1"/>
            </p:cNvSpPr>
            <p:nvPr/>
          </p:nvSpPr>
          <p:spPr bwMode="auto">
            <a:xfrm rot="16200000">
              <a:off x="8955126" y="4796352"/>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00" dirty="0">
                <a:latin typeface="Arial" pitchFamily="34" charset="0"/>
                <a:cs typeface="Arial" pitchFamily="34" charset="0"/>
              </a:endParaRPr>
            </a:p>
          </p:txBody>
        </p:sp>
        <p:sp>
          <p:nvSpPr>
            <p:cNvPr id="40" name="Rectangle 10">
              <a:extLst>
                <a:ext uri="{FF2B5EF4-FFF2-40B4-BE49-F238E27FC236}">
                  <a16:creationId xmlns:a16="http://schemas.microsoft.com/office/drawing/2014/main" id="{A07ED2F7-3B23-1C4C-1DD0-37B3890332E5}"/>
                </a:ext>
              </a:extLst>
            </p:cNvPr>
            <p:cNvSpPr>
              <a:spLocks noChangeArrowheads="1"/>
            </p:cNvSpPr>
            <p:nvPr/>
          </p:nvSpPr>
          <p:spPr bwMode="auto">
            <a:xfrm>
              <a:off x="8911361" y="4772951"/>
              <a:ext cx="134652" cy="218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spcBef>
                  <a:spcPct val="0"/>
                </a:spcBef>
                <a:spcAft>
                  <a:spcPct val="0"/>
                </a:spcAft>
              </a:pPr>
              <a:r>
                <a:rPr lang="en-US" sz="950" dirty="0">
                  <a:latin typeface="Arial" pitchFamily="34" charset="0"/>
                  <a:cs typeface="Arial" pitchFamily="34" charset="0"/>
                </a:rPr>
                <a:t>50</a:t>
              </a:r>
            </a:p>
          </p:txBody>
        </p:sp>
        <p:sp>
          <p:nvSpPr>
            <p:cNvPr id="41" name="Line 32">
              <a:extLst>
                <a:ext uri="{FF2B5EF4-FFF2-40B4-BE49-F238E27FC236}">
                  <a16:creationId xmlns:a16="http://schemas.microsoft.com/office/drawing/2014/main" id="{EF043B26-6F29-158E-95BA-4C3AEF05957A}"/>
                </a:ext>
              </a:extLst>
            </p:cNvPr>
            <p:cNvSpPr>
              <a:spLocks noChangeShapeType="1"/>
            </p:cNvSpPr>
            <p:nvPr/>
          </p:nvSpPr>
          <p:spPr bwMode="auto">
            <a:xfrm rot="16200000">
              <a:off x="8503574" y="4796352"/>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00" dirty="0">
                <a:latin typeface="Arial" pitchFamily="34" charset="0"/>
                <a:cs typeface="Arial" pitchFamily="34" charset="0"/>
              </a:endParaRPr>
            </a:p>
          </p:txBody>
        </p:sp>
        <p:sp>
          <p:nvSpPr>
            <p:cNvPr id="42" name="Rectangle 10">
              <a:extLst>
                <a:ext uri="{FF2B5EF4-FFF2-40B4-BE49-F238E27FC236}">
                  <a16:creationId xmlns:a16="http://schemas.microsoft.com/office/drawing/2014/main" id="{471821F7-2257-DEEC-CFEB-26A6242143E3}"/>
                </a:ext>
              </a:extLst>
            </p:cNvPr>
            <p:cNvSpPr>
              <a:spLocks noChangeArrowheads="1"/>
            </p:cNvSpPr>
            <p:nvPr/>
          </p:nvSpPr>
          <p:spPr bwMode="auto">
            <a:xfrm>
              <a:off x="8459865" y="4772951"/>
              <a:ext cx="134652" cy="218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spcBef>
                  <a:spcPct val="0"/>
                </a:spcBef>
                <a:spcAft>
                  <a:spcPct val="0"/>
                </a:spcAft>
              </a:pPr>
              <a:r>
                <a:rPr lang="en-US" sz="950" dirty="0">
                  <a:latin typeface="Arial" pitchFamily="34" charset="0"/>
                  <a:cs typeface="Arial" pitchFamily="34" charset="0"/>
                </a:rPr>
                <a:t>50</a:t>
              </a:r>
            </a:p>
          </p:txBody>
        </p:sp>
        <p:sp>
          <p:nvSpPr>
            <p:cNvPr id="43" name="Line 32">
              <a:extLst>
                <a:ext uri="{FF2B5EF4-FFF2-40B4-BE49-F238E27FC236}">
                  <a16:creationId xmlns:a16="http://schemas.microsoft.com/office/drawing/2014/main" id="{9E734CA7-5F14-664A-073D-32A6E3D25E68}"/>
                </a:ext>
              </a:extLst>
            </p:cNvPr>
            <p:cNvSpPr>
              <a:spLocks noChangeShapeType="1"/>
            </p:cNvSpPr>
            <p:nvPr/>
          </p:nvSpPr>
          <p:spPr bwMode="auto">
            <a:xfrm rot="16200000">
              <a:off x="8277798" y="4796352"/>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00" dirty="0">
                <a:latin typeface="Arial" pitchFamily="34" charset="0"/>
                <a:cs typeface="Arial" pitchFamily="34" charset="0"/>
              </a:endParaRPr>
            </a:p>
          </p:txBody>
        </p:sp>
        <p:sp>
          <p:nvSpPr>
            <p:cNvPr id="44" name="Rectangle 10">
              <a:extLst>
                <a:ext uri="{FF2B5EF4-FFF2-40B4-BE49-F238E27FC236}">
                  <a16:creationId xmlns:a16="http://schemas.microsoft.com/office/drawing/2014/main" id="{4EC2D768-D91E-77E9-55E1-27E1FB613F22}"/>
                </a:ext>
              </a:extLst>
            </p:cNvPr>
            <p:cNvSpPr>
              <a:spLocks noChangeArrowheads="1"/>
            </p:cNvSpPr>
            <p:nvPr/>
          </p:nvSpPr>
          <p:spPr bwMode="auto">
            <a:xfrm>
              <a:off x="8200454" y="4772951"/>
              <a:ext cx="201978" cy="218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spcBef>
                  <a:spcPct val="0"/>
                </a:spcBef>
                <a:spcAft>
                  <a:spcPct val="0"/>
                </a:spcAft>
              </a:pPr>
              <a:r>
                <a:rPr lang="en-US" sz="950" dirty="0">
                  <a:latin typeface="Arial" pitchFamily="34" charset="0"/>
                  <a:cs typeface="Arial" pitchFamily="34" charset="0"/>
                </a:rPr>
                <a:t>100</a:t>
              </a:r>
            </a:p>
          </p:txBody>
        </p:sp>
        <p:sp>
          <p:nvSpPr>
            <p:cNvPr id="45" name="Line 32">
              <a:extLst>
                <a:ext uri="{FF2B5EF4-FFF2-40B4-BE49-F238E27FC236}">
                  <a16:creationId xmlns:a16="http://schemas.microsoft.com/office/drawing/2014/main" id="{C9608182-7B8D-E5BD-77D1-43B0AC2575B7}"/>
                </a:ext>
              </a:extLst>
            </p:cNvPr>
            <p:cNvSpPr>
              <a:spLocks noChangeShapeType="1"/>
            </p:cNvSpPr>
            <p:nvPr/>
          </p:nvSpPr>
          <p:spPr bwMode="auto">
            <a:xfrm rot="16200000">
              <a:off x="8052022" y="4796352"/>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00" dirty="0">
                <a:latin typeface="Arial" pitchFamily="34" charset="0"/>
                <a:cs typeface="Arial" pitchFamily="34" charset="0"/>
              </a:endParaRPr>
            </a:p>
          </p:txBody>
        </p:sp>
        <p:sp>
          <p:nvSpPr>
            <p:cNvPr id="46" name="Rectangle 10">
              <a:extLst>
                <a:ext uri="{FF2B5EF4-FFF2-40B4-BE49-F238E27FC236}">
                  <a16:creationId xmlns:a16="http://schemas.microsoft.com/office/drawing/2014/main" id="{1319344D-7551-4943-AE98-F0D8D8BF0E8D}"/>
                </a:ext>
              </a:extLst>
            </p:cNvPr>
            <p:cNvSpPr>
              <a:spLocks noChangeArrowheads="1"/>
            </p:cNvSpPr>
            <p:nvPr/>
          </p:nvSpPr>
          <p:spPr bwMode="auto">
            <a:xfrm>
              <a:off x="7974706" y="4772951"/>
              <a:ext cx="201978" cy="218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spcBef>
                  <a:spcPct val="0"/>
                </a:spcBef>
                <a:spcAft>
                  <a:spcPct val="0"/>
                </a:spcAft>
              </a:pPr>
              <a:r>
                <a:rPr lang="en-US" sz="950" dirty="0">
                  <a:latin typeface="Arial" pitchFamily="34" charset="0"/>
                  <a:cs typeface="Arial" pitchFamily="34" charset="0"/>
                </a:rPr>
                <a:t>150</a:t>
              </a:r>
            </a:p>
          </p:txBody>
        </p:sp>
        <p:sp>
          <p:nvSpPr>
            <p:cNvPr id="47" name="Line 32">
              <a:extLst>
                <a:ext uri="{FF2B5EF4-FFF2-40B4-BE49-F238E27FC236}">
                  <a16:creationId xmlns:a16="http://schemas.microsoft.com/office/drawing/2014/main" id="{EAD2031F-8D55-FCC2-F34C-5BBE05B78790}"/>
                </a:ext>
              </a:extLst>
            </p:cNvPr>
            <p:cNvSpPr>
              <a:spLocks noChangeShapeType="1"/>
            </p:cNvSpPr>
            <p:nvPr/>
          </p:nvSpPr>
          <p:spPr bwMode="auto">
            <a:xfrm rot="16200000">
              <a:off x="7826246" y="4796352"/>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00" dirty="0">
                <a:latin typeface="Arial" pitchFamily="34" charset="0"/>
                <a:cs typeface="Arial" pitchFamily="34" charset="0"/>
              </a:endParaRPr>
            </a:p>
          </p:txBody>
        </p:sp>
        <p:sp>
          <p:nvSpPr>
            <p:cNvPr id="48" name="Rectangle 10">
              <a:extLst>
                <a:ext uri="{FF2B5EF4-FFF2-40B4-BE49-F238E27FC236}">
                  <a16:creationId xmlns:a16="http://schemas.microsoft.com/office/drawing/2014/main" id="{6E645DC8-0B57-2B44-D7F7-438A14AE055A}"/>
                </a:ext>
              </a:extLst>
            </p:cNvPr>
            <p:cNvSpPr>
              <a:spLocks noChangeArrowheads="1"/>
            </p:cNvSpPr>
            <p:nvPr/>
          </p:nvSpPr>
          <p:spPr bwMode="auto">
            <a:xfrm>
              <a:off x="7748958" y="4772951"/>
              <a:ext cx="201978" cy="218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spcBef>
                  <a:spcPct val="0"/>
                </a:spcBef>
                <a:spcAft>
                  <a:spcPct val="0"/>
                </a:spcAft>
              </a:pPr>
              <a:r>
                <a:rPr lang="en-US" sz="950" dirty="0">
                  <a:latin typeface="Arial" pitchFamily="34" charset="0"/>
                  <a:cs typeface="Arial" pitchFamily="34" charset="0"/>
                </a:rPr>
                <a:t>200</a:t>
              </a:r>
            </a:p>
          </p:txBody>
        </p:sp>
        <p:sp>
          <p:nvSpPr>
            <p:cNvPr id="59" name="Rectangle 10">
              <a:extLst>
                <a:ext uri="{FF2B5EF4-FFF2-40B4-BE49-F238E27FC236}">
                  <a16:creationId xmlns:a16="http://schemas.microsoft.com/office/drawing/2014/main" id="{FA1E6307-1B63-413D-AA67-F6FDCDFA9A52}"/>
                </a:ext>
              </a:extLst>
            </p:cNvPr>
            <p:cNvSpPr>
              <a:spLocks noChangeArrowheads="1"/>
            </p:cNvSpPr>
            <p:nvPr/>
          </p:nvSpPr>
          <p:spPr bwMode="auto">
            <a:xfrm>
              <a:off x="7734008" y="1886468"/>
              <a:ext cx="1016000" cy="101600"/>
            </a:xfrm>
            <a:prstGeom prst="rect">
              <a:avLst/>
            </a:prstGeom>
            <a:solidFill>
              <a:srgbClr val="86B44A"/>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0" name="Rectangle 11">
              <a:extLst>
                <a:ext uri="{FF2B5EF4-FFF2-40B4-BE49-F238E27FC236}">
                  <a16:creationId xmlns:a16="http://schemas.microsoft.com/office/drawing/2014/main" id="{B8342944-E07A-A9C2-7223-2F330096C354}"/>
                </a:ext>
              </a:extLst>
            </p:cNvPr>
            <p:cNvSpPr>
              <a:spLocks noChangeArrowheads="1"/>
            </p:cNvSpPr>
            <p:nvPr/>
          </p:nvSpPr>
          <p:spPr bwMode="auto">
            <a:xfrm>
              <a:off x="8032458" y="2048393"/>
              <a:ext cx="717550" cy="101600"/>
            </a:xfrm>
            <a:prstGeom prst="rect">
              <a:avLst/>
            </a:prstGeom>
            <a:solidFill>
              <a:srgbClr val="BBA0BF"/>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1" name="Rectangle 12">
              <a:extLst>
                <a:ext uri="{FF2B5EF4-FFF2-40B4-BE49-F238E27FC236}">
                  <a16:creationId xmlns:a16="http://schemas.microsoft.com/office/drawing/2014/main" id="{B33AC5CE-E09A-38AD-2562-720E4F3806AA}"/>
                </a:ext>
              </a:extLst>
            </p:cNvPr>
            <p:cNvSpPr>
              <a:spLocks noChangeArrowheads="1"/>
            </p:cNvSpPr>
            <p:nvPr/>
          </p:nvSpPr>
          <p:spPr bwMode="auto">
            <a:xfrm>
              <a:off x="8203908" y="2207143"/>
              <a:ext cx="546100" cy="104775"/>
            </a:xfrm>
            <a:prstGeom prst="rect">
              <a:avLst/>
            </a:prstGeom>
            <a:solidFill>
              <a:srgbClr val="ADD5E8"/>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2" name="Rectangle 13">
              <a:extLst>
                <a:ext uri="{FF2B5EF4-FFF2-40B4-BE49-F238E27FC236}">
                  <a16:creationId xmlns:a16="http://schemas.microsoft.com/office/drawing/2014/main" id="{AEB5C0B8-FEBC-4F41-64E1-AB8C3C9C1DDC}"/>
                </a:ext>
              </a:extLst>
            </p:cNvPr>
            <p:cNvSpPr>
              <a:spLocks noChangeArrowheads="1"/>
            </p:cNvSpPr>
            <p:nvPr/>
          </p:nvSpPr>
          <p:spPr bwMode="auto">
            <a:xfrm>
              <a:off x="8422983" y="2369068"/>
              <a:ext cx="327025" cy="101600"/>
            </a:xfrm>
            <a:prstGeom prst="rect">
              <a:avLst/>
            </a:prstGeom>
            <a:solidFill>
              <a:srgbClr val="A3ADD4"/>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3" name="Rectangle 14">
              <a:extLst>
                <a:ext uri="{FF2B5EF4-FFF2-40B4-BE49-F238E27FC236}">
                  <a16:creationId xmlns:a16="http://schemas.microsoft.com/office/drawing/2014/main" id="{5650CDE7-EFCD-E67C-08D3-5FB334FF00D2}"/>
                </a:ext>
              </a:extLst>
            </p:cNvPr>
            <p:cNvSpPr>
              <a:spLocks noChangeArrowheads="1"/>
            </p:cNvSpPr>
            <p:nvPr/>
          </p:nvSpPr>
          <p:spPr bwMode="auto">
            <a:xfrm>
              <a:off x="8483308" y="2530993"/>
              <a:ext cx="266700" cy="101600"/>
            </a:xfrm>
            <a:prstGeom prst="rect">
              <a:avLst/>
            </a:prstGeom>
            <a:solidFill>
              <a:srgbClr val="896FAD"/>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4" name="Rectangle 15">
              <a:extLst>
                <a:ext uri="{FF2B5EF4-FFF2-40B4-BE49-F238E27FC236}">
                  <a16:creationId xmlns:a16="http://schemas.microsoft.com/office/drawing/2014/main" id="{0DA1EC88-3A2E-D4CD-4928-FE6BB0C6E812}"/>
                </a:ext>
              </a:extLst>
            </p:cNvPr>
            <p:cNvSpPr>
              <a:spLocks noChangeArrowheads="1"/>
            </p:cNvSpPr>
            <p:nvPr/>
          </p:nvSpPr>
          <p:spPr bwMode="auto">
            <a:xfrm>
              <a:off x="8635708" y="2692918"/>
              <a:ext cx="114300" cy="101600"/>
            </a:xfrm>
            <a:prstGeom prst="rect">
              <a:avLst/>
            </a:prstGeom>
            <a:solidFill>
              <a:srgbClr val="30569B"/>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5" name="Rectangle 16">
              <a:extLst>
                <a:ext uri="{FF2B5EF4-FFF2-40B4-BE49-F238E27FC236}">
                  <a16:creationId xmlns:a16="http://schemas.microsoft.com/office/drawing/2014/main" id="{CE642238-89F2-988A-4CD5-A897EEEDBC03}"/>
                </a:ext>
              </a:extLst>
            </p:cNvPr>
            <p:cNvSpPr>
              <a:spLocks noChangeArrowheads="1"/>
            </p:cNvSpPr>
            <p:nvPr/>
          </p:nvSpPr>
          <p:spPr bwMode="auto">
            <a:xfrm>
              <a:off x="8654758" y="2854843"/>
              <a:ext cx="95250" cy="101600"/>
            </a:xfrm>
            <a:prstGeom prst="rect">
              <a:avLst/>
            </a:prstGeom>
            <a:solidFill>
              <a:srgbClr val="D2A4A0"/>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6" name="Rectangle 17">
              <a:extLst>
                <a:ext uri="{FF2B5EF4-FFF2-40B4-BE49-F238E27FC236}">
                  <a16:creationId xmlns:a16="http://schemas.microsoft.com/office/drawing/2014/main" id="{B77FF0B2-9B66-F003-FFB9-889B38EA8CD0}"/>
                </a:ext>
              </a:extLst>
            </p:cNvPr>
            <p:cNvSpPr>
              <a:spLocks noChangeArrowheads="1"/>
            </p:cNvSpPr>
            <p:nvPr/>
          </p:nvSpPr>
          <p:spPr bwMode="auto">
            <a:xfrm>
              <a:off x="8680158" y="3016768"/>
              <a:ext cx="69850" cy="101600"/>
            </a:xfrm>
            <a:prstGeom prst="rect">
              <a:avLst/>
            </a:prstGeom>
            <a:solidFill>
              <a:srgbClr val="CFDFB5"/>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7" name="Rectangle 18">
              <a:extLst>
                <a:ext uri="{FF2B5EF4-FFF2-40B4-BE49-F238E27FC236}">
                  <a16:creationId xmlns:a16="http://schemas.microsoft.com/office/drawing/2014/main" id="{B3E4F875-C32F-96C1-9491-49F7705CE6C0}"/>
                </a:ext>
              </a:extLst>
            </p:cNvPr>
            <p:cNvSpPr>
              <a:spLocks noChangeArrowheads="1"/>
            </p:cNvSpPr>
            <p:nvPr/>
          </p:nvSpPr>
          <p:spPr bwMode="auto">
            <a:xfrm>
              <a:off x="8689683" y="3178693"/>
              <a:ext cx="60325" cy="101600"/>
            </a:xfrm>
            <a:prstGeom prst="rect">
              <a:avLst/>
            </a:prstGeom>
            <a:solidFill>
              <a:srgbClr val="99113B"/>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8" name="Rectangle 19">
              <a:extLst>
                <a:ext uri="{FF2B5EF4-FFF2-40B4-BE49-F238E27FC236}">
                  <a16:creationId xmlns:a16="http://schemas.microsoft.com/office/drawing/2014/main" id="{19EBE683-954A-2132-0866-5C0BB949F6A1}"/>
                </a:ext>
              </a:extLst>
            </p:cNvPr>
            <p:cNvSpPr>
              <a:spLocks noChangeArrowheads="1"/>
            </p:cNvSpPr>
            <p:nvPr/>
          </p:nvSpPr>
          <p:spPr bwMode="auto">
            <a:xfrm>
              <a:off x="8699208" y="3340618"/>
              <a:ext cx="50800" cy="101600"/>
            </a:xfrm>
            <a:prstGeom prst="rect">
              <a:avLst/>
            </a:prstGeom>
            <a:solidFill>
              <a:srgbClr val="E9B79D"/>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9" name="Rectangle 20">
              <a:extLst>
                <a:ext uri="{FF2B5EF4-FFF2-40B4-BE49-F238E27FC236}">
                  <a16:creationId xmlns:a16="http://schemas.microsoft.com/office/drawing/2014/main" id="{13380075-B89C-7D0B-3CEE-FE21FD063290}"/>
                </a:ext>
              </a:extLst>
            </p:cNvPr>
            <p:cNvSpPr>
              <a:spLocks noChangeArrowheads="1"/>
            </p:cNvSpPr>
            <p:nvPr/>
          </p:nvSpPr>
          <p:spPr bwMode="auto">
            <a:xfrm>
              <a:off x="8711908" y="3502543"/>
              <a:ext cx="38100" cy="101600"/>
            </a:xfrm>
            <a:prstGeom prst="rect">
              <a:avLst/>
            </a:prstGeom>
            <a:solidFill>
              <a:srgbClr val="9FBDA7"/>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0" name="Rectangle 21">
              <a:extLst>
                <a:ext uri="{FF2B5EF4-FFF2-40B4-BE49-F238E27FC236}">
                  <a16:creationId xmlns:a16="http://schemas.microsoft.com/office/drawing/2014/main" id="{7966DF83-712B-B44F-F6B2-D788A57506E5}"/>
                </a:ext>
              </a:extLst>
            </p:cNvPr>
            <p:cNvSpPr>
              <a:spLocks noChangeArrowheads="1"/>
            </p:cNvSpPr>
            <p:nvPr/>
          </p:nvSpPr>
          <p:spPr bwMode="auto">
            <a:xfrm>
              <a:off x="8715083" y="3661293"/>
              <a:ext cx="34925" cy="104775"/>
            </a:xfrm>
            <a:prstGeom prst="rect">
              <a:avLst/>
            </a:prstGeom>
            <a:solidFill>
              <a:srgbClr val="586C74"/>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1" name="Rectangle 22">
              <a:extLst>
                <a:ext uri="{FF2B5EF4-FFF2-40B4-BE49-F238E27FC236}">
                  <a16:creationId xmlns:a16="http://schemas.microsoft.com/office/drawing/2014/main" id="{4C8132C1-F74E-01C1-9019-7F6E235DBF13}"/>
                </a:ext>
              </a:extLst>
            </p:cNvPr>
            <p:cNvSpPr>
              <a:spLocks noChangeArrowheads="1"/>
            </p:cNvSpPr>
            <p:nvPr/>
          </p:nvSpPr>
          <p:spPr bwMode="auto">
            <a:xfrm>
              <a:off x="8724608" y="3823218"/>
              <a:ext cx="25400" cy="101600"/>
            </a:xfrm>
            <a:prstGeom prst="rect">
              <a:avLst/>
            </a:prstGeom>
            <a:solidFill>
              <a:srgbClr val="CCC3DE"/>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2" name="Rectangle 23">
              <a:extLst>
                <a:ext uri="{FF2B5EF4-FFF2-40B4-BE49-F238E27FC236}">
                  <a16:creationId xmlns:a16="http://schemas.microsoft.com/office/drawing/2014/main" id="{26A8D479-C072-7ADC-2CDA-A4E738A6D8C7}"/>
                </a:ext>
              </a:extLst>
            </p:cNvPr>
            <p:cNvSpPr>
              <a:spLocks noChangeArrowheads="1"/>
            </p:cNvSpPr>
            <p:nvPr/>
          </p:nvSpPr>
          <p:spPr bwMode="auto">
            <a:xfrm>
              <a:off x="8740483" y="3985143"/>
              <a:ext cx="9525" cy="101600"/>
            </a:xfrm>
            <a:prstGeom prst="rect">
              <a:avLst/>
            </a:prstGeom>
            <a:solidFill>
              <a:srgbClr val="586C74"/>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3" name="Rectangle 24">
              <a:extLst>
                <a:ext uri="{FF2B5EF4-FFF2-40B4-BE49-F238E27FC236}">
                  <a16:creationId xmlns:a16="http://schemas.microsoft.com/office/drawing/2014/main" id="{965EF833-FBC5-58AA-3E50-B94EB00EF96E}"/>
                </a:ext>
              </a:extLst>
            </p:cNvPr>
            <p:cNvSpPr>
              <a:spLocks noChangeArrowheads="1"/>
            </p:cNvSpPr>
            <p:nvPr/>
          </p:nvSpPr>
          <p:spPr bwMode="auto">
            <a:xfrm>
              <a:off x="8740483" y="4147068"/>
              <a:ext cx="9525" cy="101600"/>
            </a:xfrm>
            <a:prstGeom prst="rect">
              <a:avLst/>
            </a:prstGeom>
            <a:solidFill>
              <a:srgbClr val="B4BBC0"/>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4" name="Rectangle 25">
              <a:extLst>
                <a:ext uri="{FF2B5EF4-FFF2-40B4-BE49-F238E27FC236}">
                  <a16:creationId xmlns:a16="http://schemas.microsoft.com/office/drawing/2014/main" id="{78C63D17-B513-F388-E24C-E9A482D1310D}"/>
                </a:ext>
              </a:extLst>
            </p:cNvPr>
            <p:cNvSpPr>
              <a:spLocks noChangeArrowheads="1"/>
            </p:cNvSpPr>
            <p:nvPr/>
          </p:nvSpPr>
          <p:spPr bwMode="auto">
            <a:xfrm>
              <a:off x="8743658" y="4308993"/>
              <a:ext cx="6350" cy="101600"/>
            </a:xfrm>
            <a:prstGeom prst="rect">
              <a:avLst/>
            </a:prstGeom>
            <a:solidFill>
              <a:srgbClr val="D2A4A0"/>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5" name="Rectangle 26">
              <a:extLst>
                <a:ext uri="{FF2B5EF4-FFF2-40B4-BE49-F238E27FC236}">
                  <a16:creationId xmlns:a16="http://schemas.microsoft.com/office/drawing/2014/main" id="{D03F315E-F417-DDE1-38E6-026A7B956E36}"/>
                </a:ext>
              </a:extLst>
            </p:cNvPr>
            <p:cNvSpPr>
              <a:spLocks noChangeArrowheads="1"/>
            </p:cNvSpPr>
            <p:nvPr/>
          </p:nvSpPr>
          <p:spPr bwMode="auto">
            <a:xfrm>
              <a:off x="8743658" y="4470918"/>
              <a:ext cx="6350" cy="101600"/>
            </a:xfrm>
            <a:prstGeom prst="rect">
              <a:avLst/>
            </a:prstGeom>
            <a:solidFill>
              <a:srgbClr val="272425"/>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6" name="Rectangle 27">
              <a:extLst>
                <a:ext uri="{FF2B5EF4-FFF2-40B4-BE49-F238E27FC236}">
                  <a16:creationId xmlns:a16="http://schemas.microsoft.com/office/drawing/2014/main" id="{9C9CCD8D-1074-7CB0-1A9A-F1185E14883B}"/>
                </a:ext>
              </a:extLst>
            </p:cNvPr>
            <p:cNvSpPr>
              <a:spLocks noChangeArrowheads="1"/>
            </p:cNvSpPr>
            <p:nvPr/>
          </p:nvSpPr>
          <p:spPr bwMode="auto">
            <a:xfrm>
              <a:off x="8746833" y="4636018"/>
              <a:ext cx="3175" cy="101600"/>
            </a:xfrm>
            <a:prstGeom prst="rect">
              <a:avLst/>
            </a:prstGeom>
            <a:solidFill>
              <a:srgbClr val="4B5960"/>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7" name="Rectangle 28">
              <a:extLst>
                <a:ext uri="{FF2B5EF4-FFF2-40B4-BE49-F238E27FC236}">
                  <a16:creationId xmlns:a16="http://schemas.microsoft.com/office/drawing/2014/main" id="{E0CE8AFC-FBDC-A068-6C10-24CE9941F45A}"/>
                </a:ext>
              </a:extLst>
            </p:cNvPr>
            <p:cNvSpPr>
              <a:spLocks noChangeArrowheads="1"/>
            </p:cNvSpPr>
            <p:nvPr/>
          </p:nvSpPr>
          <p:spPr bwMode="auto">
            <a:xfrm>
              <a:off x="8750008" y="1886468"/>
              <a:ext cx="1460500" cy="101600"/>
            </a:xfrm>
            <a:prstGeom prst="rect">
              <a:avLst/>
            </a:prstGeom>
            <a:solidFill>
              <a:srgbClr val="86B44A"/>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8" name="Rectangle 29">
              <a:extLst>
                <a:ext uri="{FF2B5EF4-FFF2-40B4-BE49-F238E27FC236}">
                  <a16:creationId xmlns:a16="http://schemas.microsoft.com/office/drawing/2014/main" id="{6C42928D-FF27-C02D-F2F2-42C79DA38086}"/>
                </a:ext>
              </a:extLst>
            </p:cNvPr>
            <p:cNvSpPr>
              <a:spLocks noChangeArrowheads="1"/>
            </p:cNvSpPr>
            <p:nvPr/>
          </p:nvSpPr>
          <p:spPr bwMode="auto">
            <a:xfrm>
              <a:off x="8750008" y="2048393"/>
              <a:ext cx="403225" cy="101600"/>
            </a:xfrm>
            <a:prstGeom prst="rect">
              <a:avLst/>
            </a:prstGeom>
            <a:solidFill>
              <a:srgbClr val="BBA0BF"/>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9" name="Rectangle 30">
              <a:extLst>
                <a:ext uri="{FF2B5EF4-FFF2-40B4-BE49-F238E27FC236}">
                  <a16:creationId xmlns:a16="http://schemas.microsoft.com/office/drawing/2014/main" id="{A35DF217-B1A2-FCBC-5A82-6928C030537C}"/>
                </a:ext>
              </a:extLst>
            </p:cNvPr>
            <p:cNvSpPr>
              <a:spLocks noChangeArrowheads="1"/>
            </p:cNvSpPr>
            <p:nvPr/>
          </p:nvSpPr>
          <p:spPr bwMode="auto">
            <a:xfrm>
              <a:off x="8750008" y="2207143"/>
              <a:ext cx="288925" cy="104775"/>
            </a:xfrm>
            <a:prstGeom prst="rect">
              <a:avLst/>
            </a:prstGeom>
            <a:solidFill>
              <a:srgbClr val="30569B"/>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0" name="Rectangle 31">
              <a:extLst>
                <a:ext uri="{FF2B5EF4-FFF2-40B4-BE49-F238E27FC236}">
                  <a16:creationId xmlns:a16="http://schemas.microsoft.com/office/drawing/2014/main" id="{39C06749-4DEE-F35E-5BE0-270C98E27D53}"/>
                </a:ext>
              </a:extLst>
            </p:cNvPr>
            <p:cNvSpPr>
              <a:spLocks noChangeArrowheads="1"/>
            </p:cNvSpPr>
            <p:nvPr/>
          </p:nvSpPr>
          <p:spPr bwMode="auto">
            <a:xfrm>
              <a:off x="8750008" y="2369068"/>
              <a:ext cx="279400" cy="101600"/>
            </a:xfrm>
            <a:prstGeom prst="rect">
              <a:avLst/>
            </a:prstGeom>
            <a:solidFill>
              <a:srgbClr val="ADD5E8"/>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1" name="Rectangle 32">
              <a:extLst>
                <a:ext uri="{FF2B5EF4-FFF2-40B4-BE49-F238E27FC236}">
                  <a16:creationId xmlns:a16="http://schemas.microsoft.com/office/drawing/2014/main" id="{B296D31C-D9DB-E98A-19C2-8C701BB6831C}"/>
                </a:ext>
              </a:extLst>
            </p:cNvPr>
            <p:cNvSpPr>
              <a:spLocks noChangeArrowheads="1"/>
            </p:cNvSpPr>
            <p:nvPr/>
          </p:nvSpPr>
          <p:spPr bwMode="auto">
            <a:xfrm>
              <a:off x="8750008" y="2530993"/>
              <a:ext cx="269875" cy="101600"/>
            </a:xfrm>
            <a:prstGeom prst="rect">
              <a:avLst/>
            </a:prstGeom>
            <a:solidFill>
              <a:srgbClr val="CFDFB5"/>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2" name="Rectangle 33">
              <a:extLst>
                <a:ext uri="{FF2B5EF4-FFF2-40B4-BE49-F238E27FC236}">
                  <a16:creationId xmlns:a16="http://schemas.microsoft.com/office/drawing/2014/main" id="{A313C91C-4905-545B-2F20-D4AEED563847}"/>
                </a:ext>
              </a:extLst>
            </p:cNvPr>
            <p:cNvSpPr>
              <a:spLocks noChangeArrowheads="1"/>
            </p:cNvSpPr>
            <p:nvPr/>
          </p:nvSpPr>
          <p:spPr bwMode="auto">
            <a:xfrm>
              <a:off x="8750008" y="2692918"/>
              <a:ext cx="180975" cy="101600"/>
            </a:xfrm>
            <a:prstGeom prst="rect">
              <a:avLst/>
            </a:prstGeom>
            <a:solidFill>
              <a:srgbClr val="A3ADD4"/>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3" name="Rectangle 34">
              <a:extLst>
                <a:ext uri="{FF2B5EF4-FFF2-40B4-BE49-F238E27FC236}">
                  <a16:creationId xmlns:a16="http://schemas.microsoft.com/office/drawing/2014/main" id="{A29B9622-B25C-E545-9E72-56A02F3BCBDC}"/>
                </a:ext>
              </a:extLst>
            </p:cNvPr>
            <p:cNvSpPr>
              <a:spLocks noChangeArrowheads="1"/>
            </p:cNvSpPr>
            <p:nvPr/>
          </p:nvSpPr>
          <p:spPr bwMode="auto">
            <a:xfrm>
              <a:off x="8750008" y="2854843"/>
              <a:ext cx="174625" cy="101600"/>
            </a:xfrm>
            <a:prstGeom prst="rect">
              <a:avLst/>
            </a:prstGeom>
            <a:solidFill>
              <a:srgbClr val="896FAD"/>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4" name="Rectangle 35">
              <a:extLst>
                <a:ext uri="{FF2B5EF4-FFF2-40B4-BE49-F238E27FC236}">
                  <a16:creationId xmlns:a16="http://schemas.microsoft.com/office/drawing/2014/main" id="{5670B619-DB33-4B26-C3CE-D7BCDC17CF77}"/>
                </a:ext>
              </a:extLst>
            </p:cNvPr>
            <p:cNvSpPr>
              <a:spLocks noChangeArrowheads="1"/>
            </p:cNvSpPr>
            <p:nvPr/>
          </p:nvSpPr>
          <p:spPr bwMode="auto">
            <a:xfrm>
              <a:off x="8750008" y="3016768"/>
              <a:ext cx="139700" cy="101600"/>
            </a:xfrm>
            <a:prstGeom prst="rect">
              <a:avLst/>
            </a:prstGeom>
            <a:solidFill>
              <a:srgbClr val="99113B"/>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5" name="Rectangle 36">
              <a:extLst>
                <a:ext uri="{FF2B5EF4-FFF2-40B4-BE49-F238E27FC236}">
                  <a16:creationId xmlns:a16="http://schemas.microsoft.com/office/drawing/2014/main" id="{5AC2D7E3-B3C4-86A7-33BF-7A02B48D18BB}"/>
                </a:ext>
              </a:extLst>
            </p:cNvPr>
            <p:cNvSpPr>
              <a:spLocks noChangeArrowheads="1"/>
            </p:cNvSpPr>
            <p:nvPr/>
          </p:nvSpPr>
          <p:spPr bwMode="auto">
            <a:xfrm>
              <a:off x="8750008" y="3178693"/>
              <a:ext cx="79375" cy="101600"/>
            </a:xfrm>
            <a:prstGeom prst="rect">
              <a:avLst/>
            </a:prstGeom>
            <a:solidFill>
              <a:srgbClr val="CCC3DE"/>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6" name="Rectangle 37">
              <a:extLst>
                <a:ext uri="{FF2B5EF4-FFF2-40B4-BE49-F238E27FC236}">
                  <a16:creationId xmlns:a16="http://schemas.microsoft.com/office/drawing/2014/main" id="{BBC6B697-4254-4480-B907-3100FFD1B904}"/>
                </a:ext>
              </a:extLst>
            </p:cNvPr>
            <p:cNvSpPr>
              <a:spLocks noChangeArrowheads="1"/>
            </p:cNvSpPr>
            <p:nvPr/>
          </p:nvSpPr>
          <p:spPr bwMode="auto">
            <a:xfrm>
              <a:off x="8750008" y="3340618"/>
              <a:ext cx="76200" cy="101600"/>
            </a:xfrm>
            <a:prstGeom prst="rect">
              <a:avLst/>
            </a:prstGeom>
            <a:solidFill>
              <a:srgbClr val="E9B79D"/>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7" name="Rectangle 38">
              <a:extLst>
                <a:ext uri="{FF2B5EF4-FFF2-40B4-BE49-F238E27FC236}">
                  <a16:creationId xmlns:a16="http://schemas.microsoft.com/office/drawing/2014/main" id="{C5A391CC-BA2E-CDF7-FE39-4A9E07176AC9}"/>
                </a:ext>
              </a:extLst>
            </p:cNvPr>
            <p:cNvSpPr>
              <a:spLocks noChangeArrowheads="1"/>
            </p:cNvSpPr>
            <p:nvPr/>
          </p:nvSpPr>
          <p:spPr bwMode="auto">
            <a:xfrm>
              <a:off x="8750008" y="3502543"/>
              <a:ext cx="38100" cy="101600"/>
            </a:xfrm>
            <a:prstGeom prst="rect">
              <a:avLst/>
            </a:prstGeom>
            <a:solidFill>
              <a:srgbClr val="5A9FC1"/>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8" name="Rectangle 39">
              <a:extLst>
                <a:ext uri="{FF2B5EF4-FFF2-40B4-BE49-F238E27FC236}">
                  <a16:creationId xmlns:a16="http://schemas.microsoft.com/office/drawing/2014/main" id="{6A2FA253-9726-79DB-B982-CF8BFF27617C}"/>
                </a:ext>
              </a:extLst>
            </p:cNvPr>
            <p:cNvSpPr>
              <a:spLocks noChangeArrowheads="1"/>
            </p:cNvSpPr>
            <p:nvPr/>
          </p:nvSpPr>
          <p:spPr bwMode="auto">
            <a:xfrm>
              <a:off x="8750008" y="3661293"/>
              <a:ext cx="22225" cy="104775"/>
            </a:xfrm>
            <a:prstGeom prst="rect">
              <a:avLst/>
            </a:prstGeom>
            <a:solidFill>
              <a:srgbClr val="72156D"/>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9" name="Rectangle 40">
              <a:extLst>
                <a:ext uri="{FF2B5EF4-FFF2-40B4-BE49-F238E27FC236}">
                  <a16:creationId xmlns:a16="http://schemas.microsoft.com/office/drawing/2014/main" id="{02FE5561-4B0A-5FA9-9837-18BF35B3D7AA}"/>
                </a:ext>
              </a:extLst>
            </p:cNvPr>
            <p:cNvSpPr>
              <a:spLocks noChangeArrowheads="1"/>
            </p:cNvSpPr>
            <p:nvPr/>
          </p:nvSpPr>
          <p:spPr bwMode="auto">
            <a:xfrm>
              <a:off x="8750008" y="3823218"/>
              <a:ext cx="19050" cy="101600"/>
            </a:xfrm>
            <a:prstGeom prst="rect">
              <a:avLst/>
            </a:prstGeom>
            <a:solidFill>
              <a:srgbClr val="395F71"/>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0" name="Rectangle 41">
              <a:extLst>
                <a:ext uri="{FF2B5EF4-FFF2-40B4-BE49-F238E27FC236}">
                  <a16:creationId xmlns:a16="http://schemas.microsoft.com/office/drawing/2014/main" id="{B3023228-3D7B-C18D-1EF3-47A61F66E1FD}"/>
                </a:ext>
              </a:extLst>
            </p:cNvPr>
            <p:cNvSpPr>
              <a:spLocks noChangeArrowheads="1"/>
            </p:cNvSpPr>
            <p:nvPr/>
          </p:nvSpPr>
          <p:spPr bwMode="auto">
            <a:xfrm>
              <a:off x="8750008" y="3985143"/>
              <a:ext cx="19050" cy="101600"/>
            </a:xfrm>
            <a:prstGeom prst="rect">
              <a:avLst/>
            </a:prstGeom>
            <a:solidFill>
              <a:srgbClr val="586C74"/>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1" name="Rectangle 42">
              <a:extLst>
                <a:ext uri="{FF2B5EF4-FFF2-40B4-BE49-F238E27FC236}">
                  <a16:creationId xmlns:a16="http://schemas.microsoft.com/office/drawing/2014/main" id="{0C34C7E0-BAAF-CE5A-5B9D-201199A58F3E}"/>
                </a:ext>
              </a:extLst>
            </p:cNvPr>
            <p:cNvSpPr>
              <a:spLocks noChangeArrowheads="1"/>
            </p:cNvSpPr>
            <p:nvPr/>
          </p:nvSpPr>
          <p:spPr bwMode="auto">
            <a:xfrm>
              <a:off x="8750008" y="4147068"/>
              <a:ext cx="12700" cy="101600"/>
            </a:xfrm>
            <a:prstGeom prst="rect">
              <a:avLst/>
            </a:prstGeom>
            <a:solidFill>
              <a:srgbClr val="B4BBC0"/>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2" name="Rectangle 43">
              <a:extLst>
                <a:ext uri="{FF2B5EF4-FFF2-40B4-BE49-F238E27FC236}">
                  <a16:creationId xmlns:a16="http://schemas.microsoft.com/office/drawing/2014/main" id="{16CDE519-977D-E2A9-92C8-41043C1D9EE5}"/>
                </a:ext>
              </a:extLst>
            </p:cNvPr>
            <p:cNvSpPr>
              <a:spLocks noChangeArrowheads="1"/>
            </p:cNvSpPr>
            <p:nvPr/>
          </p:nvSpPr>
          <p:spPr bwMode="auto">
            <a:xfrm>
              <a:off x="8750008" y="4308993"/>
              <a:ext cx="6350" cy="101600"/>
            </a:xfrm>
            <a:prstGeom prst="rect">
              <a:avLst/>
            </a:prstGeom>
            <a:solidFill>
              <a:srgbClr val="D2A4A0"/>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3" name="Rectangle 44">
              <a:extLst>
                <a:ext uri="{FF2B5EF4-FFF2-40B4-BE49-F238E27FC236}">
                  <a16:creationId xmlns:a16="http://schemas.microsoft.com/office/drawing/2014/main" id="{1FE04F15-BA11-F9FA-4223-24B977F1C94A}"/>
                </a:ext>
              </a:extLst>
            </p:cNvPr>
            <p:cNvSpPr>
              <a:spLocks noChangeArrowheads="1"/>
            </p:cNvSpPr>
            <p:nvPr/>
          </p:nvSpPr>
          <p:spPr bwMode="auto">
            <a:xfrm>
              <a:off x="8750008" y="4636018"/>
              <a:ext cx="6350" cy="101600"/>
            </a:xfrm>
            <a:prstGeom prst="rect">
              <a:avLst/>
            </a:prstGeom>
            <a:solidFill>
              <a:srgbClr val="4B5960"/>
            </a:solidFill>
            <a:ln w="3175">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en-GB"/>
            </a:p>
          </p:txBody>
        </p:sp>
      </p:grpSp>
    </p:spTree>
    <p:custDataLst>
      <p:tags r:id="rId1"/>
    </p:custDataLst>
    <p:extLst>
      <p:ext uri="{BB962C8B-B14F-4D97-AF65-F5344CB8AC3E}">
        <p14:creationId xmlns:p14="http://schemas.microsoft.com/office/powerpoint/2010/main" val="1058221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DF18-9D2A-2CE7-D353-5838F4A7116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BCB5B26-4014-125F-1B54-C7F51900C0FB}"/>
              </a:ext>
            </a:extLst>
          </p:cNvPr>
          <p:cNvSpPr>
            <a:spLocks noGrp="1"/>
          </p:cNvSpPr>
          <p:nvPr>
            <p:ph type="title"/>
          </p:nvPr>
        </p:nvSpPr>
        <p:spPr/>
        <p:txBody>
          <a:bodyPr/>
          <a:lstStyle/>
          <a:p>
            <a:r>
              <a:rPr lang="en-US"/>
              <a:t>Schizophrenia and psychiatric comorbidities</a:t>
            </a:r>
            <a:endParaRPr lang="en-GB"/>
          </a:p>
        </p:txBody>
      </p:sp>
      <p:sp>
        <p:nvSpPr>
          <p:cNvPr id="6" name="Text Placeholder 5">
            <a:extLst>
              <a:ext uri="{FF2B5EF4-FFF2-40B4-BE49-F238E27FC236}">
                <a16:creationId xmlns:a16="http://schemas.microsoft.com/office/drawing/2014/main" id="{0AFDFC6A-BF67-73F8-8EF6-C8FF1CCBD401}"/>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822758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19257-C392-02E9-5460-7AB9FE659B0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494700D-B7AC-A4F5-B033-CAAAAFE33687}"/>
              </a:ext>
            </a:extLst>
          </p:cNvPr>
          <p:cNvSpPr>
            <a:spLocks noGrp="1"/>
          </p:cNvSpPr>
          <p:nvPr>
            <p:ph type="body" sz="quarter" idx="17"/>
          </p:nvPr>
        </p:nvSpPr>
        <p:spPr>
          <a:xfrm>
            <a:off x="539749" y="539750"/>
            <a:ext cx="9213851" cy="266676"/>
          </a:xfrm>
        </p:spPr>
        <p:txBody>
          <a:bodyPr vert="horz" wrap="square" lIns="0" tIns="0" rIns="0" bIns="0" rtlCol="0">
            <a:normAutofit/>
          </a:bodyPr>
          <a:lstStyle/>
          <a:p>
            <a:r>
              <a:rPr lang="en-US"/>
              <a:t>Schizophrenia – Comorbidity</a:t>
            </a:r>
          </a:p>
        </p:txBody>
      </p:sp>
      <p:sp>
        <p:nvSpPr>
          <p:cNvPr id="5" name="Title 4">
            <a:extLst>
              <a:ext uri="{FF2B5EF4-FFF2-40B4-BE49-F238E27FC236}">
                <a16:creationId xmlns:a16="http://schemas.microsoft.com/office/drawing/2014/main" id="{448F2324-1927-B096-936B-6D41FAEDE0EB}"/>
              </a:ext>
            </a:extLst>
          </p:cNvPr>
          <p:cNvSpPr>
            <a:spLocks noGrp="1"/>
          </p:cNvSpPr>
          <p:nvPr>
            <p:ph type="title"/>
          </p:nvPr>
        </p:nvSpPr>
        <p:spPr>
          <a:xfrm>
            <a:off x="539749" y="814386"/>
            <a:ext cx="9213851" cy="332399"/>
          </a:xfrm>
        </p:spPr>
        <p:txBody>
          <a:bodyPr vert="horz" lIns="0" tIns="0" rIns="0" bIns="0" rtlCol="0" anchor="b" anchorCtr="0">
            <a:normAutofit/>
          </a:bodyPr>
          <a:lstStyle/>
          <a:p>
            <a:r>
              <a:rPr lang="en-US" dirty="0"/>
              <a:t>Schizophrenia’s hidden genetic relationships</a:t>
            </a:r>
          </a:p>
        </p:txBody>
      </p:sp>
      <p:sp>
        <p:nvSpPr>
          <p:cNvPr id="17" name="Text Placeholder 16">
            <a:extLst>
              <a:ext uri="{FF2B5EF4-FFF2-40B4-BE49-F238E27FC236}">
                <a16:creationId xmlns:a16="http://schemas.microsoft.com/office/drawing/2014/main" id="{5CF5699A-229C-3E8D-91C1-93067E6C8620}"/>
              </a:ext>
            </a:extLst>
          </p:cNvPr>
          <p:cNvSpPr>
            <a:spLocks noGrp="1"/>
          </p:cNvSpPr>
          <p:nvPr>
            <p:ph type="body" sz="quarter" idx="18"/>
          </p:nvPr>
        </p:nvSpPr>
        <p:spPr>
          <a:xfrm>
            <a:off x="539749" y="6102000"/>
            <a:ext cx="10951200" cy="619200"/>
          </a:xfrm>
        </p:spPr>
        <p:txBody>
          <a:bodyPr/>
          <a:lstStyle/>
          <a:p>
            <a:r>
              <a:rPr lang="en-US" baseline="30000" dirty="0" err="1"/>
              <a:t>a</a:t>
            </a:r>
            <a:r>
              <a:rPr lang="en-US" dirty="0" err="1"/>
              <a:t>Data</a:t>
            </a:r>
            <a:r>
              <a:rPr lang="en-US" dirty="0"/>
              <a:t> are from the Brainstorm Consortium GWAS meta-analysis of 265,218 cases and 784,643 controls across 25 common brain disorders</a:t>
            </a:r>
          </a:p>
          <a:p>
            <a:r>
              <a:rPr lang="en-GB" dirty="0"/>
              <a:t>ADHD=attention-deficit/hyperactivity disorder; ASD=autism spectrum disorder; GWAS=genome-wide association study; MDD=major depressive disorder; </a:t>
            </a:r>
            <a:br>
              <a:rPr lang="en-GB" dirty="0"/>
            </a:br>
            <a:r>
              <a:rPr lang="en-GB" dirty="0"/>
              <a:t>OCD=obsessive–compulsive disorder; PTSD=post-traumatic stress disorder; SE=standard error</a:t>
            </a:r>
          </a:p>
          <a:p>
            <a:r>
              <a:rPr lang="en-US" dirty="0"/>
              <a:t>1. Marshall. Nature 2020;581:19–21; 2. </a:t>
            </a:r>
            <a:r>
              <a:rPr lang="en-GB" dirty="0"/>
              <a:t>Brainstorm Consortium. Science 2018;360:eaap8757 </a:t>
            </a:r>
            <a:r>
              <a:rPr lang="en-US" dirty="0"/>
              <a:t> </a:t>
            </a:r>
            <a:endParaRPr lang="en-GB" dirty="0"/>
          </a:p>
        </p:txBody>
      </p:sp>
      <p:sp>
        <p:nvSpPr>
          <p:cNvPr id="3" name="Slide Number Placeholder 2">
            <a:extLst>
              <a:ext uri="{FF2B5EF4-FFF2-40B4-BE49-F238E27FC236}">
                <a16:creationId xmlns:a16="http://schemas.microsoft.com/office/drawing/2014/main" id="{28F69BB4-4A50-937C-5B9A-BAD6582D86EC}"/>
              </a:ext>
            </a:extLst>
          </p:cNvPr>
          <p:cNvSpPr>
            <a:spLocks noGrp="1"/>
          </p:cNvSpPr>
          <p:nvPr>
            <p:ph type="sldNum" sz="quarter" idx="4"/>
          </p:nvPr>
        </p:nvSpPr>
        <p:spPr>
          <a:xfrm>
            <a:off x="11326690" y="6434112"/>
            <a:ext cx="595310" cy="153888"/>
          </a:xfrm>
        </p:spPr>
        <p:txBody>
          <a:bodyPr lIns="0" tIns="0" rIns="0" bIns="0" anchor="t" anchorCtr="0">
            <a:normAutofit/>
          </a:bodyPr>
          <a:lstStyle/>
          <a:p>
            <a:fld id="{6DBC486D-4FAB-B746-8B02-8D7C842291C6}" type="slidenum">
              <a:rPr lang="en-US" smtClean="0"/>
              <a:pPr/>
              <a:t>5</a:t>
            </a:fld>
            <a:endParaRPr lang="en-US"/>
          </a:p>
        </p:txBody>
      </p:sp>
      <p:sp>
        <p:nvSpPr>
          <p:cNvPr id="8" name="Tekstfelt 4">
            <a:extLst>
              <a:ext uri="{FF2B5EF4-FFF2-40B4-BE49-F238E27FC236}">
                <a16:creationId xmlns:a16="http://schemas.microsoft.com/office/drawing/2014/main" id="{68A89859-E810-16DC-ADFC-182D2880E533}"/>
              </a:ext>
            </a:extLst>
          </p:cNvPr>
          <p:cNvSpPr txBox="1">
            <a:spLocks noChangeArrowheads="1"/>
          </p:cNvSpPr>
          <p:nvPr/>
        </p:nvSpPr>
        <p:spPr bwMode="auto">
          <a:xfrm>
            <a:off x="539749" y="1416785"/>
            <a:ext cx="4640599" cy="4074857"/>
          </a:xfrm>
          <a:prstGeom prst="round2DiagRect">
            <a:avLst>
              <a:gd name="adj1" fmla="val 0"/>
              <a:gd name="adj2" fmla="val 5647"/>
            </a:avLst>
          </a:prstGeom>
          <a:solidFill>
            <a:srgbClr val="D9D1CC"/>
          </a:solidFill>
          <a:extLst>
            <a:ext uri="{91240B29-F687-4F45-9708-019B960494DF}">
              <a14:hiddenLine xmlns:a14="http://schemas.microsoft.com/office/drawing/2010/main" w="9525">
                <a:solidFill>
                  <a:srgbClr val="000000"/>
                </a:solidFill>
                <a:miter lim="800000"/>
                <a:headEnd/>
                <a:tailEnd/>
              </a14:hiddenLine>
            </a:ext>
          </a:extLst>
        </p:spPr>
        <p:txBody>
          <a:bodyPr vert="horz" lIns="270000" tIns="270000" rIns="270000" bIns="270000" rtlCol="0">
            <a:noAutofit/>
          </a:bodyPr>
          <a:lstStyle>
            <a:lvl1pPr>
              <a:spcBef>
                <a:spcPct val="20000"/>
              </a:spcBef>
              <a:buClr>
                <a:schemeClr val="accent1"/>
              </a:buClr>
              <a:buSzPct val="110000"/>
              <a:buChar char="•"/>
              <a:defRPr sz="2400">
                <a:solidFill>
                  <a:srgbClr val="404040"/>
                </a:solidFill>
                <a:latin typeface="Arial" panose="020B0604020202020204" pitchFamily="34" charset="0"/>
                <a:ea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404040"/>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a:solidFill>
                  <a:srgbClr val="404040"/>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gt;"/>
              <a:defRPr sz="1600">
                <a:solidFill>
                  <a:srgbClr val="404040"/>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1600">
                <a:solidFill>
                  <a:srgbClr val="404040"/>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rgbClr val="404040"/>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rgbClr val="404040"/>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rgbClr val="404040"/>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rgbClr val="404040"/>
                </a:solidFill>
                <a:latin typeface="Arial" panose="020B0604020202020204" pitchFamily="34" charset="0"/>
                <a:ea typeface="Arial" panose="020B0604020202020204" pitchFamily="34" charset="0"/>
                <a:cs typeface="Arial" panose="020B0604020202020204" pitchFamily="34" charset="0"/>
              </a:defRPr>
            </a:lvl9pPr>
          </a:lstStyle>
          <a:p>
            <a:pPr marL="180000" indent="-180000">
              <a:lnSpc>
                <a:spcPct val="90000"/>
              </a:lnSpc>
              <a:spcBef>
                <a:spcPts val="1800"/>
              </a:spcBef>
              <a:buClrTx/>
              <a:buSzTx/>
              <a:buFont typeface="Arial" panose="020B0604020202020204" pitchFamily="34" charset="0"/>
              <a:buChar char="•"/>
            </a:pPr>
            <a:r>
              <a:rPr lang="en-US" altLang="da-DK" sz="1600" b="1" dirty="0">
                <a:solidFill>
                  <a:srgbClr val="3F1A01"/>
                </a:solidFill>
                <a:latin typeface="+mn-lt"/>
              </a:rPr>
              <a:t>Schizophrenia shares genetic variants with most other psychiatric disorders</a:t>
            </a:r>
            <a:r>
              <a:rPr lang="en-US" altLang="da-DK" sz="1600" b="1" baseline="30000" dirty="0">
                <a:solidFill>
                  <a:srgbClr val="3F1A01"/>
                </a:solidFill>
                <a:latin typeface="+mn-lt"/>
              </a:rPr>
              <a:t>1,2</a:t>
            </a:r>
            <a:endParaRPr lang="en-US" altLang="da-DK" sz="1600" b="1" dirty="0">
              <a:solidFill>
                <a:srgbClr val="3F1A01"/>
              </a:solidFill>
              <a:latin typeface="+mn-lt"/>
              <a:ea typeface="+mn-ea"/>
              <a:cs typeface="+mn-cs"/>
            </a:endParaRPr>
          </a:p>
          <a:p>
            <a:pPr marL="180000" indent="-180000">
              <a:lnSpc>
                <a:spcPct val="90000"/>
              </a:lnSpc>
              <a:spcBef>
                <a:spcPts val="1800"/>
              </a:spcBef>
              <a:buClrTx/>
              <a:buSzTx/>
              <a:buFont typeface="Arial" panose="020B0604020202020204" pitchFamily="34" charset="0"/>
              <a:buChar char="•"/>
            </a:pPr>
            <a:r>
              <a:rPr lang="en-US" altLang="da-DK" sz="1600" dirty="0">
                <a:solidFill>
                  <a:srgbClr val="3F1A01"/>
                </a:solidFill>
                <a:latin typeface="+mn-lt"/>
                <a:ea typeface="+mn-ea"/>
                <a:cs typeface="+mn-cs"/>
              </a:rPr>
              <a:t>A large GWAS meta-analysis showed that schizophrenia shares </a:t>
            </a:r>
            <a:r>
              <a:rPr lang="en-US" altLang="da-DK" sz="1600" b="1" dirty="0">
                <a:solidFill>
                  <a:srgbClr val="3F1A01"/>
                </a:solidFill>
                <a:latin typeface="+mn-lt"/>
                <a:ea typeface="+mn-ea"/>
                <a:cs typeface="+mn-cs"/>
              </a:rPr>
              <a:t>extensive common genetic risk </a:t>
            </a:r>
            <a:r>
              <a:rPr lang="en-US" altLang="da-DK" sz="1600" dirty="0">
                <a:solidFill>
                  <a:srgbClr val="3F1A01"/>
                </a:solidFill>
                <a:latin typeface="+mn-lt"/>
                <a:ea typeface="+mn-ea"/>
                <a:cs typeface="+mn-cs"/>
              </a:rPr>
              <a:t>with other psychiatric disorders, including bipolar disorder, MDD, ADHD, OCD, anorexia nervosa, and ASD</a:t>
            </a:r>
            <a:r>
              <a:rPr lang="en-US" altLang="da-DK" sz="1600" baseline="30000" dirty="0">
                <a:solidFill>
                  <a:srgbClr val="3F1A01"/>
                </a:solidFill>
                <a:latin typeface="+mn-lt"/>
                <a:ea typeface="+mn-ea"/>
                <a:cs typeface="+mn-cs"/>
              </a:rPr>
              <a:t>2</a:t>
            </a:r>
            <a:r>
              <a:rPr lang="en-US" altLang="da-DK" sz="1200" baseline="30000" dirty="0">
                <a:solidFill>
                  <a:srgbClr val="3F1A01"/>
                </a:solidFill>
                <a:latin typeface="+mn-lt"/>
                <a:ea typeface="+mn-ea"/>
                <a:cs typeface="+mn-cs"/>
              </a:rPr>
              <a:t> </a:t>
            </a:r>
          </a:p>
          <a:p>
            <a:pPr marL="180000" indent="-180000">
              <a:lnSpc>
                <a:spcPct val="90000"/>
              </a:lnSpc>
              <a:spcBef>
                <a:spcPts val="1800"/>
              </a:spcBef>
              <a:buClrTx/>
              <a:buSzTx/>
              <a:buFont typeface="Arial" panose="020B0604020202020204" pitchFamily="34" charset="0"/>
              <a:buChar char="•"/>
            </a:pPr>
            <a:r>
              <a:rPr lang="en-US" altLang="da-DK" sz="1600" dirty="0">
                <a:solidFill>
                  <a:srgbClr val="3F1A01"/>
                </a:solidFill>
                <a:latin typeface="+mn-lt"/>
                <a:ea typeface="+mn-ea"/>
                <a:cs typeface="+mn-cs"/>
              </a:rPr>
              <a:t>The findings support the idea of </a:t>
            </a:r>
            <a:r>
              <a:rPr lang="en-US" altLang="da-DK" sz="1600" b="1" dirty="0">
                <a:solidFill>
                  <a:srgbClr val="3F1A01"/>
                </a:solidFill>
                <a:latin typeface="+mn-lt"/>
                <a:ea typeface="+mn-ea"/>
                <a:cs typeface="+mn-cs"/>
              </a:rPr>
              <a:t>overlapping biological mechanisms </a:t>
            </a:r>
            <a:r>
              <a:rPr lang="en-US" altLang="da-DK" sz="1600" dirty="0">
                <a:solidFill>
                  <a:srgbClr val="3F1A01"/>
                </a:solidFill>
                <a:latin typeface="+mn-lt"/>
                <a:ea typeface="+mn-ea"/>
                <a:cs typeface="+mn-cs"/>
              </a:rPr>
              <a:t>and a highly </a:t>
            </a:r>
            <a:r>
              <a:rPr lang="en-US" altLang="da-DK" sz="1600" b="1" dirty="0">
                <a:solidFill>
                  <a:srgbClr val="3F1A01"/>
                </a:solidFill>
                <a:latin typeface="+mn-lt"/>
                <a:ea typeface="+mn-ea"/>
                <a:cs typeface="+mn-cs"/>
              </a:rPr>
              <a:t>interconnected psychiatric spectrum</a:t>
            </a:r>
            <a:r>
              <a:rPr lang="en-US" altLang="da-DK" sz="1600" baseline="30000" dirty="0">
                <a:solidFill>
                  <a:srgbClr val="3F1A01"/>
                </a:solidFill>
                <a:latin typeface="+mn-lt"/>
                <a:ea typeface="+mn-ea"/>
                <a:cs typeface="+mn-cs"/>
              </a:rPr>
              <a:t>2 </a:t>
            </a:r>
          </a:p>
        </p:txBody>
      </p:sp>
      <p:sp>
        <p:nvSpPr>
          <p:cNvPr id="18" name="TextBox 17">
            <a:extLst>
              <a:ext uri="{FF2B5EF4-FFF2-40B4-BE49-F238E27FC236}">
                <a16:creationId xmlns:a16="http://schemas.microsoft.com/office/drawing/2014/main" id="{1F11ECEB-7BD9-E403-9C77-C2CEBE987FB6}"/>
              </a:ext>
            </a:extLst>
          </p:cNvPr>
          <p:cNvSpPr txBox="1"/>
          <p:nvPr/>
        </p:nvSpPr>
        <p:spPr>
          <a:xfrm>
            <a:off x="6016462" y="1427574"/>
            <a:ext cx="5556251" cy="584775"/>
          </a:xfrm>
          <a:prstGeom prst="rect">
            <a:avLst/>
          </a:prstGeom>
          <a:noFill/>
        </p:spPr>
        <p:txBody>
          <a:bodyPr wrap="square" rtlCol="0">
            <a:spAutoFit/>
          </a:bodyPr>
          <a:lstStyle/>
          <a:p>
            <a:pPr algn="ctr"/>
            <a:r>
              <a:rPr lang="en-US" sz="1600" b="1" dirty="0">
                <a:solidFill>
                  <a:srgbClr val="3F1A01"/>
                </a:solidFill>
                <a:latin typeface="Arial" panose="020B0604020202020204" pitchFamily="34" charset="0"/>
              </a:rPr>
              <a:t>Genetic correlations (SE) between schizophrenia and other psychiatric disorders</a:t>
            </a:r>
            <a:r>
              <a:rPr lang="en-US" sz="1600" b="1" baseline="30000" dirty="0">
                <a:solidFill>
                  <a:srgbClr val="3F1A01"/>
                </a:solidFill>
                <a:latin typeface="Arial" panose="020B0604020202020204" pitchFamily="34" charset="0"/>
              </a:rPr>
              <a:t>2,a</a:t>
            </a:r>
            <a:endParaRPr lang="en-GB" sz="1600" b="1" dirty="0"/>
          </a:p>
        </p:txBody>
      </p:sp>
      <p:sp>
        <p:nvSpPr>
          <p:cNvPr id="21" name="Oval 20">
            <a:extLst>
              <a:ext uri="{FF2B5EF4-FFF2-40B4-BE49-F238E27FC236}">
                <a16:creationId xmlns:a16="http://schemas.microsoft.com/office/drawing/2014/main" id="{8BAB5A4A-6538-3FF8-34E4-75A36973C589}"/>
              </a:ext>
            </a:extLst>
          </p:cNvPr>
          <p:cNvSpPr/>
          <p:nvPr/>
        </p:nvSpPr>
        <p:spPr>
          <a:xfrm>
            <a:off x="5470224" y="2213715"/>
            <a:ext cx="661566" cy="661566"/>
          </a:xfrm>
          <a:prstGeom prst="ellipse">
            <a:avLst/>
          </a:prstGeom>
          <a:solidFill>
            <a:schemeClr val="accent4"/>
          </a:solidFill>
          <a:ln w="22225">
            <a:noFill/>
          </a:ln>
          <a:effectLst>
            <a:outerShdw blurRad="127000" dist="63500" dir="5400000" algn="t"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5" name="Oval 24">
            <a:extLst>
              <a:ext uri="{FF2B5EF4-FFF2-40B4-BE49-F238E27FC236}">
                <a16:creationId xmlns:a16="http://schemas.microsoft.com/office/drawing/2014/main" id="{E52BDD87-0666-352A-7586-E9D0A99F71ED}"/>
              </a:ext>
            </a:extLst>
          </p:cNvPr>
          <p:cNvSpPr/>
          <p:nvPr/>
        </p:nvSpPr>
        <p:spPr>
          <a:xfrm>
            <a:off x="5470224" y="3357182"/>
            <a:ext cx="661566" cy="661566"/>
          </a:xfrm>
          <a:prstGeom prst="ellipse">
            <a:avLst/>
          </a:prstGeom>
          <a:solidFill>
            <a:schemeClr val="accent4"/>
          </a:solidFill>
          <a:ln w="22225">
            <a:noFill/>
          </a:ln>
          <a:effectLst>
            <a:outerShdw blurRad="127000" dist="63500" dir="5400000" algn="t"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6" name="Oval 25">
            <a:extLst>
              <a:ext uri="{FF2B5EF4-FFF2-40B4-BE49-F238E27FC236}">
                <a16:creationId xmlns:a16="http://schemas.microsoft.com/office/drawing/2014/main" id="{6F54C597-A2F8-5A90-0429-4F4B98286C51}"/>
              </a:ext>
            </a:extLst>
          </p:cNvPr>
          <p:cNvSpPr/>
          <p:nvPr/>
        </p:nvSpPr>
        <p:spPr>
          <a:xfrm>
            <a:off x="5470224" y="4500649"/>
            <a:ext cx="661566" cy="661566"/>
          </a:xfrm>
          <a:prstGeom prst="ellipse">
            <a:avLst/>
          </a:prstGeom>
          <a:solidFill>
            <a:schemeClr val="accent4"/>
          </a:solidFill>
          <a:ln w="22225">
            <a:noFill/>
          </a:ln>
          <a:effectLst>
            <a:outerShdw blurRad="127000" dist="63500" dir="5400000" algn="t"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7" name="Oval 26">
            <a:extLst>
              <a:ext uri="{FF2B5EF4-FFF2-40B4-BE49-F238E27FC236}">
                <a16:creationId xmlns:a16="http://schemas.microsoft.com/office/drawing/2014/main" id="{2F8D68A5-71CD-9108-AE04-D401D9F0FD53}"/>
              </a:ext>
            </a:extLst>
          </p:cNvPr>
          <p:cNvSpPr/>
          <p:nvPr/>
        </p:nvSpPr>
        <p:spPr>
          <a:xfrm>
            <a:off x="7555214" y="4500649"/>
            <a:ext cx="661566" cy="661566"/>
          </a:xfrm>
          <a:prstGeom prst="ellipse">
            <a:avLst/>
          </a:prstGeom>
          <a:solidFill>
            <a:schemeClr val="accent4"/>
          </a:solidFill>
          <a:ln w="22225">
            <a:noFill/>
          </a:ln>
          <a:effectLst>
            <a:outerShdw blurRad="127000" dist="63500" dir="5400000" algn="t"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8" name="Oval 27">
            <a:extLst>
              <a:ext uri="{FF2B5EF4-FFF2-40B4-BE49-F238E27FC236}">
                <a16:creationId xmlns:a16="http://schemas.microsoft.com/office/drawing/2014/main" id="{536A84EB-90B1-C0FB-AC79-E570FAEC651D}"/>
              </a:ext>
            </a:extLst>
          </p:cNvPr>
          <p:cNvSpPr/>
          <p:nvPr/>
        </p:nvSpPr>
        <p:spPr>
          <a:xfrm>
            <a:off x="9546741" y="4500649"/>
            <a:ext cx="661566" cy="661566"/>
          </a:xfrm>
          <a:prstGeom prst="ellipse">
            <a:avLst/>
          </a:prstGeom>
          <a:solidFill>
            <a:schemeClr val="accent4"/>
          </a:solidFill>
          <a:ln w="22225">
            <a:noFill/>
          </a:ln>
          <a:effectLst>
            <a:outerShdw blurRad="127000" dist="63500" dir="5400000" algn="t"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9" name="Oval 28">
            <a:extLst>
              <a:ext uri="{FF2B5EF4-FFF2-40B4-BE49-F238E27FC236}">
                <a16:creationId xmlns:a16="http://schemas.microsoft.com/office/drawing/2014/main" id="{4E097417-84CA-D739-6AB4-B05D8D19C937}"/>
              </a:ext>
            </a:extLst>
          </p:cNvPr>
          <p:cNvSpPr/>
          <p:nvPr/>
        </p:nvSpPr>
        <p:spPr>
          <a:xfrm>
            <a:off x="9546741" y="3345475"/>
            <a:ext cx="661566" cy="661566"/>
          </a:xfrm>
          <a:prstGeom prst="ellipse">
            <a:avLst/>
          </a:prstGeom>
          <a:solidFill>
            <a:schemeClr val="accent4"/>
          </a:solidFill>
          <a:ln w="22225">
            <a:noFill/>
          </a:ln>
          <a:effectLst>
            <a:outerShdw blurRad="127000" dist="63500" dir="5400000" algn="t"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0" name="Oval 29">
            <a:extLst>
              <a:ext uri="{FF2B5EF4-FFF2-40B4-BE49-F238E27FC236}">
                <a16:creationId xmlns:a16="http://schemas.microsoft.com/office/drawing/2014/main" id="{23D81A85-6965-CA1E-97EF-A8DDA848C72D}"/>
              </a:ext>
            </a:extLst>
          </p:cNvPr>
          <p:cNvSpPr/>
          <p:nvPr/>
        </p:nvSpPr>
        <p:spPr>
          <a:xfrm>
            <a:off x="7555214" y="3345475"/>
            <a:ext cx="661566" cy="661566"/>
          </a:xfrm>
          <a:prstGeom prst="ellipse">
            <a:avLst/>
          </a:prstGeom>
          <a:solidFill>
            <a:schemeClr val="accent4"/>
          </a:solidFill>
          <a:ln w="22225">
            <a:noFill/>
          </a:ln>
          <a:effectLst>
            <a:outerShdw blurRad="127000" dist="63500" dir="5400000" algn="t"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1" name="Oval 30">
            <a:extLst>
              <a:ext uri="{FF2B5EF4-FFF2-40B4-BE49-F238E27FC236}">
                <a16:creationId xmlns:a16="http://schemas.microsoft.com/office/drawing/2014/main" id="{E3597F74-CFFF-DB2C-074A-CE7F96134B96}"/>
              </a:ext>
            </a:extLst>
          </p:cNvPr>
          <p:cNvSpPr/>
          <p:nvPr/>
        </p:nvSpPr>
        <p:spPr>
          <a:xfrm>
            <a:off x="7555214" y="2190301"/>
            <a:ext cx="661566" cy="661566"/>
          </a:xfrm>
          <a:prstGeom prst="ellipse">
            <a:avLst/>
          </a:prstGeom>
          <a:solidFill>
            <a:schemeClr val="accent4"/>
          </a:solidFill>
          <a:ln w="22225">
            <a:noFill/>
          </a:ln>
          <a:effectLst>
            <a:outerShdw blurRad="127000" dist="63500" dir="5400000" algn="t"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2" name="Oval 31">
            <a:extLst>
              <a:ext uri="{FF2B5EF4-FFF2-40B4-BE49-F238E27FC236}">
                <a16:creationId xmlns:a16="http://schemas.microsoft.com/office/drawing/2014/main" id="{8B9479F7-6C81-08ED-870C-780854F64389}"/>
              </a:ext>
            </a:extLst>
          </p:cNvPr>
          <p:cNvSpPr/>
          <p:nvPr/>
        </p:nvSpPr>
        <p:spPr>
          <a:xfrm>
            <a:off x="9546741" y="2190301"/>
            <a:ext cx="661566" cy="661566"/>
          </a:xfrm>
          <a:prstGeom prst="ellipse">
            <a:avLst/>
          </a:prstGeom>
          <a:solidFill>
            <a:schemeClr val="accent4"/>
          </a:solidFill>
          <a:ln w="22225">
            <a:noFill/>
          </a:ln>
          <a:effectLst>
            <a:outerShdw blurRad="127000" dist="63500" dir="5400000" algn="t"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34" name="Graphic 33" descr="Brain outline">
            <a:extLst>
              <a:ext uri="{FF2B5EF4-FFF2-40B4-BE49-F238E27FC236}">
                <a16:creationId xmlns:a16="http://schemas.microsoft.com/office/drawing/2014/main" id="{A26200B2-0AE7-BD30-AE31-B443A3DE60F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07433" y="2263127"/>
            <a:ext cx="549916" cy="549916"/>
          </a:xfrm>
          <a:prstGeom prst="rect">
            <a:avLst/>
          </a:prstGeom>
        </p:spPr>
      </p:pic>
      <p:sp>
        <p:nvSpPr>
          <p:cNvPr id="35" name="TextBox 34">
            <a:extLst>
              <a:ext uri="{FF2B5EF4-FFF2-40B4-BE49-F238E27FC236}">
                <a16:creationId xmlns:a16="http://schemas.microsoft.com/office/drawing/2014/main" id="{3AD213D0-DB2B-0B0F-7714-D4BC7C1446E7}"/>
              </a:ext>
            </a:extLst>
          </p:cNvPr>
          <p:cNvSpPr txBox="1"/>
          <p:nvPr/>
        </p:nvSpPr>
        <p:spPr>
          <a:xfrm>
            <a:off x="5963122" y="2190301"/>
            <a:ext cx="1639677" cy="815608"/>
          </a:xfrm>
          <a:prstGeom prst="rect">
            <a:avLst/>
          </a:prstGeom>
          <a:noFill/>
        </p:spPr>
        <p:txBody>
          <a:bodyPr wrap="square" rtlCol="0">
            <a:spAutoFit/>
          </a:bodyPr>
          <a:lstStyle/>
          <a:p>
            <a:pPr algn="ctr">
              <a:spcAft>
                <a:spcPts val="600"/>
              </a:spcAft>
            </a:pPr>
            <a:r>
              <a:rPr lang="en-GB" sz="1300" b="1" dirty="0"/>
              <a:t>Bipolar disorder</a:t>
            </a:r>
          </a:p>
          <a:p>
            <a:pPr algn="ctr">
              <a:spcAft>
                <a:spcPts val="600"/>
              </a:spcAft>
            </a:pPr>
            <a:r>
              <a:rPr lang="en-GB" sz="1200" b="1" dirty="0"/>
              <a:t>0.6808 </a:t>
            </a:r>
            <a:r>
              <a:rPr lang="en-GB" sz="1200" dirty="0"/>
              <a:t>(−0.021)</a:t>
            </a:r>
          </a:p>
          <a:p>
            <a:pPr algn="ctr">
              <a:spcAft>
                <a:spcPts val="600"/>
              </a:spcAft>
            </a:pPr>
            <a:r>
              <a:rPr lang="en-GB" sz="1200" dirty="0"/>
              <a:t>p=2.1×10</a:t>
            </a:r>
            <a:r>
              <a:rPr lang="en-GB" sz="1200" baseline="30000" dirty="0"/>
              <a:t>−230</a:t>
            </a:r>
          </a:p>
        </p:txBody>
      </p:sp>
      <p:sp>
        <p:nvSpPr>
          <p:cNvPr id="36" name="TextBox 35">
            <a:extLst>
              <a:ext uri="{FF2B5EF4-FFF2-40B4-BE49-F238E27FC236}">
                <a16:creationId xmlns:a16="http://schemas.microsoft.com/office/drawing/2014/main" id="{623B08DF-C601-5539-5968-21B6E21E1660}"/>
              </a:ext>
            </a:extLst>
          </p:cNvPr>
          <p:cNvSpPr txBox="1"/>
          <p:nvPr/>
        </p:nvSpPr>
        <p:spPr>
          <a:xfrm>
            <a:off x="8013358" y="2190301"/>
            <a:ext cx="1639677" cy="815608"/>
          </a:xfrm>
          <a:prstGeom prst="rect">
            <a:avLst/>
          </a:prstGeom>
          <a:noFill/>
        </p:spPr>
        <p:txBody>
          <a:bodyPr wrap="square" rtlCol="0">
            <a:spAutoFit/>
          </a:bodyPr>
          <a:lstStyle/>
          <a:p>
            <a:pPr algn="ctr">
              <a:spcAft>
                <a:spcPts val="600"/>
              </a:spcAft>
            </a:pPr>
            <a:r>
              <a:rPr lang="en-GB" sz="1300" b="1" dirty="0"/>
              <a:t>MDD</a:t>
            </a:r>
          </a:p>
          <a:p>
            <a:pPr algn="ctr">
              <a:spcAft>
                <a:spcPts val="600"/>
              </a:spcAft>
            </a:pPr>
            <a:r>
              <a:rPr lang="en-GB" sz="1200" b="1" dirty="0"/>
              <a:t>0.3377 </a:t>
            </a:r>
            <a:r>
              <a:rPr lang="en-GB" sz="1200" dirty="0"/>
              <a:t>(−0.0282)</a:t>
            </a:r>
          </a:p>
          <a:p>
            <a:pPr algn="ctr">
              <a:spcAft>
                <a:spcPts val="600"/>
              </a:spcAft>
            </a:pPr>
            <a:r>
              <a:rPr lang="en-GB" sz="1200" dirty="0"/>
              <a:t>p=5.45×10</a:t>
            </a:r>
            <a:r>
              <a:rPr lang="en-GB" sz="1200" baseline="30000" dirty="0"/>
              <a:t>−33</a:t>
            </a:r>
          </a:p>
        </p:txBody>
      </p:sp>
      <p:sp>
        <p:nvSpPr>
          <p:cNvPr id="37" name="TextBox 36">
            <a:extLst>
              <a:ext uri="{FF2B5EF4-FFF2-40B4-BE49-F238E27FC236}">
                <a16:creationId xmlns:a16="http://schemas.microsoft.com/office/drawing/2014/main" id="{90EBC7AE-E771-6761-7461-BEADA7E61E9D}"/>
              </a:ext>
            </a:extLst>
          </p:cNvPr>
          <p:cNvSpPr txBox="1"/>
          <p:nvPr/>
        </p:nvSpPr>
        <p:spPr>
          <a:xfrm>
            <a:off x="10124956" y="2190301"/>
            <a:ext cx="1639677" cy="815608"/>
          </a:xfrm>
          <a:prstGeom prst="rect">
            <a:avLst/>
          </a:prstGeom>
          <a:noFill/>
        </p:spPr>
        <p:txBody>
          <a:bodyPr wrap="square" rtlCol="0">
            <a:spAutoFit/>
          </a:bodyPr>
          <a:lstStyle/>
          <a:p>
            <a:pPr algn="ctr">
              <a:spcAft>
                <a:spcPts val="600"/>
              </a:spcAft>
            </a:pPr>
            <a:r>
              <a:rPr lang="en-GB" sz="1300" b="1" dirty="0"/>
              <a:t>OCD</a:t>
            </a:r>
          </a:p>
          <a:p>
            <a:pPr algn="ctr">
              <a:spcAft>
                <a:spcPts val="600"/>
              </a:spcAft>
            </a:pPr>
            <a:r>
              <a:rPr lang="en-GB" sz="1200" b="1" dirty="0"/>
              <a:t>0.3273 </a:t>
            </a:r>
            <a:r>
              <a:rPr lang="en-GB" sz="1200" dirty="0"/>
              <a:t>(−0.0588)</a:t>
            </a:r>
          </a:p>
          <a:p>
            <a:pPr algn="ctr">
              <a:spcAft>
                <a:spcPts val="600"/>
              </a:spcAft>
            </a:pPr>
            <a:r>
              <a:rPr lang="en-GB" sz="1200" dirty="0"/>
              <a:t>p=2.58×10</a:t>
            </a:r>
            <a:r>
              <a:rPr lang="en-GB" sz="1200" baseline="30000" dirty="0"/>
              <a:t>−8</a:t>
            </a:r>
          </a:p>
        </p:txBody>
      </p:sp>
      <p:sp>
        <p:nvSpPr>
          <p:cNvPr id="38" name="TextBox 37">
            <a:extLst>
              <a:ext uri="{FF2B5EF4-FFF2-40B4-BE49-F238E27FC236}">
                <a16:creationId xmlns:a16="http://schemas.microsoft.com/office/drawing/2014/main" id="{1F3429A6-51E1-90FC-2545-C85E5854795E}"/>
              </a:ext>
            </a:extLst>
          </p:cNvPr>
          <p:cNvSpPr txBox="1"/>
          <p:nvPr/>
        </p:nvSpPr>
        <p:spPr>
          <a:xfrm>
            <a:off x="10124956" y="3275307"/>
            <a:ext cx="1639677" cy="815608"/>
          </a:xfrm>
          <a:prstGeom prst="rect">
            <a:avLst/>
          </a:prstGeom>
          <a:noFill/>
        </p:spPr>
        <p:txBody>
          <a:bodyPr wrap="square" rtlCol="0">
            <a:spAutoFit/>
          </a:bodyPr>
          <a:lstStyle/>
          <a:p>
            <a:pPr algn="ctr">
              <a:spcAft>
                <a:spcPts val="600"/>
              </a:spcAft>
            </a:pPr>
            <a:r>
              <a:rPr lang="en-GB" sz="1300" b="1" dirty="0"/>
              <a:t>Anorexia nervosa</a:t>
            </a:r>
          </a:p>
          <a:p>
            <a:pPr algn="ctr">
              <a:spcAft>
                <a:spcPts val="600"/>
              </a:spcAft>
            </a:pPr>
            <a:r>
              <a:rPr lang="en-GB" sz="1200" b="1" dirty="0"/>
              <a:t>0.2194 </a:t>
            </a:r>
            <a:r>
              <a:rPr lang="en-GB" sz="1200" dirty="0"/>
              <a:t>(−0.0543)</a:t>
            </a:r>
          </a:p>
          <a:p>
            <a:pPr algn="ctr">
              <a:spcAft>
                <a:spcPts val="600"/>
              </a:spcAft>
            </a:pPr>
            <a:r>
              <a:rPr lang="en-GB" sz="1200" dirty="0"/>
              <a:t>p=5.35×10</a:t>
            </a:r>
            <a:r>
              <a:rPr lang="en-GB" sz="1200" baseline="30000" dirty="0"/>
              <a:t>−5</a:t>
            </a:r>
          </a:p>
        </p:txBody>
      </p:sp>
      <p:sp>
        <p:nvSpPr>
          <p:cNvPr id="39" name="TextBox 38">
            <a:extLst>
              <a:ext uri="{FF2B5EF4-FFF2-40B4-BE49-F238E27FC236}">
                <a16:creationId xmlns:a16="http://schemas.microsoft.com/office/drawing/2014/main" id="{1E37A509-F97D-5A09-3174-5159E270946F}"/>
              </a:ext>
            </a:extLst>
          </p:cNvPr>
          <p:cNvSpPr txBox="1"/>
          <p:nvPr/>
        </p:nvSpPr>
        <p:spPr>
          <a:xfrm>
            <a:off x="8013358" y="3275307"/>
            <a:ext cx="1639677" cy="815608"/>
          </a:xfrm>
          <a:prstGeom prst="rect">
            <a:avLst/>
          </a:prstGeom>
          <a:noFill/>
        </p:spPr>
        <p:txBody>
          <a:bodyPr wrap="square" rtlCol="0">
            <a:spAutoFit/>
          </a:bodyPr>
          <a:lstStyle/>
          <a:p>
            <a:pPr algn="ctr">
              <a:spcAft>
                <a:spcPts val="600"/>
              </a:spcAft>
            </a:pPr>
            <a:r>
              <a:rPr lang="en-GB" sz="1300" b="1" dirty="0"/>
              <a:t>ADHD</a:t>
            </a:r>
          </a:p>
          <a:p>
            <a:pPr algn="ctr">
              <a:spcAft>
                <a:spcPts val="600"/>
              </a:spcAft>
            </a:pPr>
            <a:r>
              <a:rPr lang="en-GB" sz="1200" b="1" dirty="0"/>
              <a:t>0.2226 </a:t>
            </a:r>
            <a:r>
              <a:rPr lang="en-GB" sz="1200" dirty="0"/>
              <a:t>(−0.0459)</a:t>
            </a:r>
          </a:p>
          <a:p>
            <a:pPr algn="ctr">
              <a:spcAft>
                <a:spcPts val="600"/>
              </a:spcAft>
            </a:pPr>
            <a:r>
              <a:rPr lang="en-GB" sz="1200" dirty="0"/>
              <a:t>p=1.22×10</a:t>
            </a:r>
            <a:r>
              <a:rPr lang="en-GB" sz="1200" baseline="30000" dirty="0"/>
              <a:t>−6</a:t>
            </a:r>
          </a:p>
        </p:txBody>
      </p:sp>
      <p:sp>
        <p:nvSpPr>
          <p:cNvPr id="40" name="TextBox 39">
            <a:extLst>
              <a:ext uri="{FF2B5EF4-FFF2-40B4-BE49-F238E27FC236}">
                <a16:creationId xmlns:a16="http://schemas.microsoft.com/office/drawing/2014/main" id="{E702A5E1-6537-B0F8-963E-5A04DF85BC5E}"/>
              </a:ext>
            </a:extLst>
          </p:cNvPr>
          <p:cNvSpPr txBox="1"/>
          <p:nvPr/>
        </p:nvSpPr>
        <p:spPr>
          <a:xfrm>
            <a:off x="5963122" y="3275307"/>
            <a:ext cx="1639677" cy="815608"/>
          </a:xfrm>
          <a:prstGeom prst="rect">
            <a:avLst/>
          </a:prstGeom>
          <a:noFill/>
        </p:spPr>
        <p:txBody>
          <a:bodyPr wrap="square" rtlCol="0">
            <a:spAutoFit/>
          </a:bodyPr>
          <a:lstStyle/>
          <a:p>
            <a:pPr algn="ctr">
              <a:spcAft>
                <a:spcPts val="600"/>
              </a:spcAft>
            </a:pPr>
            <a:r>
              <a:rPr lang="en-GB" sz="1300" b="1" dirty="0"/>
              <a:t>Anxiety disorder</a:t>
            </a:r>
          </a:p>
          <a:p>
            <a:pPr algn="ctr">
              <a:spcAft>
                <a:spcPts val="600"/>
              </a:spcAft>
            </a:pPr>
            <a:r>
              <a:rPr lang="en-GB" sz="1200" b="1" dirty="0"/>
              <a:t>0.2582 </a:t>
            </a:r>
            <a:r>
              <a:rPr lang="en-GB" sz="1200" dirty="0"/>
              <a:t>(−0.0898)</a:t>
            </a:r>
          </a:p>
          <a:p>
            <a:pPr algn="ctr">
              <a:spcAft>
                <a:spcPts val="600"/>
              </a:spcAft>
            </a:pPr>
            <a:r>
              <a:rPr lang="en-GB" sz="1200" dirty="0"/>
              <a:t>p=0.004</a:t>
            </a:r>
          </a:p>
        </p:txBody>
      </p:sp>
      <p:sp>
        <p:nvSpPr>
          <p:cNvPr id="41" name="TextBox 40">
            <a:extLst>
              <a:ext uri="{FF2B5EF4-FFF2-40B4-BE49-F238E27FC236}">
                <a16:creationId xmlns:a16="http://schemas.microsoft.com/office/drawing/2014/main" id="{E373FAC1-D93D-DF6D-480B-8B72BBB4C5F0}"/>
              </a:ext>
            </a:extLst>
          </p:cNvPr>
          <p:cNvSpPr txBox="1"/>
          <p:nvPr/>
        </p:nvSpPr>
        <p:spPr>
          <a:xfrm>
            <a:off x="5963122" y="4449517"/>
            <a:ext cx="1639677" cy="815608"/>
          </a:xfrm>
          <a:prstGeom prst="rect">
            <a:avLst/>
          </a:prstGeom>
          <a:noFill/>
        </p:spPr>
        <p:txBody>
          <a:bodyPr wrap="square" rtlCol="0">
            <a:spAutoFit/>
          </a:bodyPr>
          <a:lstStyle/>
          <a:p>
            <a:pPr algn="ctr">
              <a:spcAft>
                <a:spcPts val="600"/>
              </a:spcAft>
            </a:pPr>
            <a:r>
              <a:rPr lang="en-GB" sz="1300" b="1" dirty="0"/>
              <a:t>ASD</a:t>
            </a:r>
          </a:p>
          <a:p>
            <a:pPr algn="ctr">
              <a:spcAft>
                <a:spcPts val="600"/>
              </a:spcAft>
            </a:pPr>
            <a:r>
              <a:rPr lang="en-GB" sz="1200" b="1" dirty="0"/>
              <a:t>0.2082 </a:t>
            </a:r>
            <a:r>
              <a:rPr lang="en-GB" sz="1200" dirty="0"/>
              <a:t>(−0.0577)</a:t>
            </a:r>
          </a:p>
          <a:p>
            <a:pPr algn="ctr">
              <a:spcAft>
                <a:spcPts val="600"/>
              </a:spcAft>
            </a:pPr>
            <a:r>
              <a:rPr lang="en-GB" sz="1200" dirty="0"/>
              <a:t>p=0.0003</a:t>
            </a:r>
          </a:p>
        </p:txBody>
      </p:sp>
      <p:sp>
        <p:nvSpPr>
          <p:cNvPr id="42" name="TextBox 41">
            <a:extLst>
              <a:ext uri="{FF2B5EF4-FFF2-40B4-BE49-F238E27FC236}">
                <a16:creationId xmlns:a16="http://schemas.microsoft.com/office/drawing/2014/main" id="{1874192B-F3E0-9090-2ED9-EA094C4937DE}"/>
              </a:ext>
            </a:extLst>
          </p:cNvPr>
          <p:cNvSpPr txBox="1"/>
          <p:nvPr/>
        </p:nvSpPr>
        <p:spPr>
          <a:xfrm>
            <a:off x="8013358" y="4449517"/>
            <a:ext cx="1639677" cy="815608"/>
          </a:xfrm>
          <a:prstGeom prst="rect">
            <a:avLst/>
          </a:prstGeom>
          <a:noFill/>
        </p:spPr>
        <p:txBody>
          <a:bodyPr wrap="square" rtlCol="0">
            <a:spAutoFit/>
          </a:bodyPr>
          <a:lstStyle/>
          <a:p>
            <a:pPr algn="ctr">
              <a:spcAft>
                <a:spcPts val="600"/>
              </a:spcAft>
            </a:pPr>
            <a:r>
              <a:rPr lang="en-GB" sz="1300" b="1" dirty="0"/>
              <a:t>PTSD</a:t>
            </a:r>
          </a:p>
          <a:p>
            <a:pPr algn="ctr">
              <a:spcAft>
                <a:spcPts val="600"/>
              </a:spcAft>
            </a:pPr>
            <a:r>
              <a:rPr lang="en-GB" sz="1200" b="1" dirty="0"/>
              <a:t>0.1471 </a:t>
            </a:r>
            <a:r>
              <a:rPr lang="en-GB" sz="1200" dirty="0"/>
              <a:t>(−0.088)</a:t>
            </a:r>
          </a:p>
          <a:p>
            <a:pPr algn="ctr">
              <a:spcAft>
                <a:spcPts val="600"/>
              </a:spcAft>
            </a:pPr>
            <a:r>
              <a:rPr lang="en-GB" sz="1200" dirty="0"/>
              <a:t>p=0.0945</a:t>
            </a:r>
          </a:p>
        </p:txBody>
      </p:sp>
      <p:sp>
        <p:nvSpPr>
          <p:cNvPr id="43" name="TextBox 42">
            <a:extLst>
              <a:ext uri="{FF2B5EF4-FFF2-40B4-BE49-F238E27FC236}">
                <a16:creationId xmlns:a16="http://schemas.microsoft.com/office/drawing/2014/main" id="{6738B21D-BF59-9FD0-0AC6-13D71E5F3A70}"/>
              </a:ext>
            </a:extLst>
          </p:cNvPr>
          <p:cNvSpPr txBox="1"/>
          <p:nvPr/>
        </p:nvSpPr>
        <p:spPr>
          <a:xfrm>
            <a:off x="10124956" y="4449517"/>
            <a:ext cx="1797044" cy="815608"/>
          </a:xfrm>
          <a:prstGeom prst="rect">
            <a:avLst/>
          </a:prstGeom>
          <a:noFill/>
        </p:spPr>
        <p:txBody>
          <a:bodyPr wrap="square" rtlCol="0">
            <a:spAutoFit/>
          </a:bodyPr>
          <a:lstStyle/>
          <a:p>
            <a:pPr algn="ctr">
              <a:spcAft>
                <a:spcPts val="600"/>
              </a:spcAft>
            </a:pPr>
            <a:r>
              <a:rPr lang="en-GB" sz="1300" b="1" dirty="0"/>
              <a:t>Tourette syndrome</a:t>
            </a:r>
          </a:p>
          <a:p>
            <a:pPr algn="ctr">
              <a:spcAft>
                <a:spcPts val="600"/>
              </a:spcAft>
            </a:pPr>
            <a:r>
              <a:rPr lang="en-GB" sz="1200" b="1" dirty="0"/>
              <a:t>0.0627 </a:t>
            </a:r>
            <a:r>
              <a:rPr lang="en-GB" sz="1200" dirty="0"/>
              <a:t>(−0.0416)</a:t>
            </a:r>
          </a:p>
          <a:p>
            <a:pPr algn="ctr">
              <a:spcAft>
                <a:spcPts val="600"/>
              </a:spcAft>
            </a:pPr>
            <a:r>
              <a:rPr lang="en-GB" sz="1200" dirty="0"/>
              <a:t>p=0.1313</a:t>
            </a:r>
          </a:p>
        </p:txBody>
      </p:sp>
      <p:pic>
        <p:nvPicPr>
          <p:cNvPr id="45" name="Graphic 44" descr="Rain outline">
            <a:extLst>
              <a:ext uri="{FF2B5EF4-FFF2-40B4-BE49-F238E27FC236}">
                <a16:creationId xmlns:a16="http://schemas.microsoft.com/office/drawing/2014/main" id="{0E907501-3237-17B0-71E7-74B0D088DA7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625370" y="2269536"/>
            <a:ext cx="539365" cy="539365"/>
          </a:xfrm>
          <a:prstGeom prst="rect">
            <a:avLst/>
          </a:prstGeom>
        </p:spPr>
      </p:pic>
      <p:pic>
        <p:nvPicPr>
          <p:cNvPr id="47" name="Graphic 46" descr="Head with gears outline">
            <a:extLst>
              <a:ext uri="{FF2B5EF4-FFF2-40B4-BE49-F238E27FC236}">
                <a16:creationId xmlns:a16="http://schemas.microsoft.com/office/drawing/2014/main" id="{BFBC27AB-69FD-6E57-E66A-CA87D7CA0AC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581342" y="2227780"/>
            <a:ext cx="618516" cy="618516"/>
          </a:xfrm>
          <a:prstGeom prst="rect">
            <a:avLst/>
          </a:prstGeom>
        </p:spPr>
      </p:pic>
      <p:pic>
        <p:nvPicPr>
          <p:cNvPr id="51" name="Graphic 50" descr="Artificial Intelligence outline">
            <a:extLst>
              <a:ext uri="{FF2B5EF4-FFF2-40B4-BE49-F238E27FC236}">
                <a16:creationId xmlns:a16="http://schemas.microsoft.com/office/drawing/2014/main" id="{5A3CA880-0B2C-4BD5-D9BE-51A92291AD7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590083" y="4564069"/>
            <a:ext cx="574881" cy="574881"/>
          </a:xfrm>
          <a:prstGeom prst="rect">
            <a:avLst/>
          </a:prstGeom>
        </p:spPr>
      </p:pic>
      <p:pic>
        <p:nvPicPr>
          <p:cNvPr id="53" name="Graphic 52" descr="Table setting outline">
            <a:extLst>
              <a:ext uri="{FF2B5EF4-FFF2-40B4-BE49-F238E27FC236}">
                <a16:creationId xmlns:a16="http://schemas.microsoft.com/office/drawing/2014/main" id="{0AC2A8B9-D950-0EA8-9DF2-323E34696D4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584895" y="3362896"/>
            <a:ext cx="600874" cy="600874"/>
          </a:xfrm>
          <a:prstGeom prst="rect">
            <a:avLst/>
          </a:prstGeom>
        </p:spPr>
      </p:pic>
      <p:pic>
        <p:nvPicPr>
          <p:cNvPr id="55" name="Graphic 54" descr="Puzzle pieces outline">
            <a:extLst>
              <a:ext uri="{FF2B5EF4-FFF2-40B4-BE49-F238E27FC236}">
                <a16:creationId xmlns:a16="http://schemas.microsoft.com/office/drawing/2014/main" id="{04049012-C81D-F9E4-132C-3CF07E3154C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549250" y="4551751"/>
            <a:ext cx="525467" cy="525467"/>
          </a:xfrm>
          <a:prstGeom prst="rect">
            <a:avLst/>
          </a:prstGeom>
        </p:spPr>
      </p:pic>
      <p:grpSp>
        <p:nvGrpSpPr>
          <p:cNvPr id="58" name="Group 57">
            <a:extLst>
              <a:ext uri="{FF2B5EF4-FFF2-40B4-BE49-F238E27FC236}">
                <a16:creationId xmlns:a16="http://schemas.microsoft.com/office/drawing/2014/main" id="{B08A99C8-02A3-8339-ACEC-1EBBA3EDF444}"/>
              </a:ext>
            </a:extLst>
          </p:cNvPr>
          <p:cNvGrpSpPr/>
          <p:nvPr/>
        </p:nvGrpSpPr>
        <p:grpSpPr>
          <a:xfrm>
            <a:off x="5531415" y="3399592"/>
            <a:ext cx="576778" cy="596724"/>
            <a:chOff x="5949946" y="5229819"/>
            <a:chExt cx="914400" cy="914400"/>
          </a:xfrm>
        </p:grpSpPr>
        <p:pic>
          <p:nvPicPr>
            <p:cNvPr id="49" name="Graphic 48" descr="Head with gears outline">
              <a:extLst>
                <a:ext uri="{FF2B5EF4-FFF2-40B4-BE49-F238E27FC236}">
                  <a16:creationId xmlns:a16="http://schemas.microsoft.com/office/drawing/2014/main" id="{AF177685-5C55-DD30-0C59-82D01521BEF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949946" y="5229819"/>
              <a:ext cx="914400" cy="914400"/>
            </a:xfrm>
            <a:prstGeom prst="rect">
              <a:avLst/>
            </a:prstGeom>
          </p:spPr>
        </p:pic>
        <p:sp>
          <p:nvSpPr>
            <p:cNvPr id="56" name="Oval 55">
              <a:extLst>
                <a:ext uri="{FF2B5EF4-FFF2-40B4-BE49-F238E27FC236}">
                  <a16:creationId xmlns:a16="http://schemas.microsoft.com/office/drawing/2014/main" id="{E56FF1DD-1CF5-BD29-06C8-3E1D185AFCBD}"/>
                </a:ext>
              </a:extLst>
            </p:cNvPr>
            <p:cNvSpPr/>
            <p:nvPr/>
          </p:nvSpPr>
          <p:spPr>
            <a:xfrm>
              <a:off x="6124979" y="5313500"/>
              <a:ext cx="477840" cy="5010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Freeform: Shape 56">
              <a:extLst>
                <a:ext uri="{FF2B5EF4-FFF2-40B4-BE49-F238E27FC236}">
                  <a16:creationId xmlns:a16="http://schemas.microsoft.com/office/drawing/2014/main" id="{66043E82-2353-E5FE-7F3F-F699B51785AA}"/>
                </a:ext>
              </a:extLst>
            </p:cNvPr>
            <p:cNvSpPr/>
            <p:nvPr/>
          </p:nvSpPr>
          <p:spPr>
            <a:xfrm>
              <a:off x="6185963" y="5433844"/>
              <a:ext cx="279706" cy="243812"/>
            </a:xfrm>
            <a:custGeom>
              <a:avLst/>
              <a:gdLst>
                <a:gd name="csX0" fmla="*/ 159493 w 396085"/>
                <a:gd name="csY0" fmla="*/ 265814 h 525739"/>
                <a:gd name="csX1" fmla="*/ 265818 w 396085"/>
                <a:gd name="csY1" fmla="*/ 191386 h 525739"/>
                <a:gd name="csX2" fmla="*/ 297716 w 396085"/>
                <a:gd name="csY2" fmla="*/ 202019 h 525739"/>
                <a:gd name="csX3" fmla="*/ 308349 w 396085"/>
                <a:gd name="csY3" fmla="*/ 350875 h 525739"/>
                <a:gd name="csX4" fmla="*/ 170125 w 396085"/>
                <a:gd name="csY4" fmla="*/ 329610 h 525739"/>
                <a:gd name="csX5" fmla="*/ 180758 w 396085"/>
                <a:gd name="csY5" fmla="*/ 191386 h 525739"/>
                <a:gd name="csX6" fmla="*/ 287083 w 396085"/>
                <a:gd name="csY6" fmla="*/ 233917 h 525739"/>
                <a:gd name="csX7" fmla="*/ 340246 w 396085"/>
                <a:gd name="csY7" fmla="*/ 361507 h 525739"/>
                <a:gd name="csX8" fmla="*/ 159493 w 396085"/>
                <a:gd name="csY8" fmla="*/ 435935 h 525739"/>
                <a:gd name="csX9" fmla="*/ 180758 w 396085"/>
                <a:gd name="csY9" fmla="*/ 318977 h 525739"/>
                <a:gd name="csX10" fmla="*/ 202023 w 396085"/>
                <a:gd name="csY10" fmla="*/ 287080 h 525739"/>
                <a:gd name="csX11" fmla="*/ 318981 w 396085"/>
                <a:gd name="csY11" fmla="*/ 159489 h 525739"/>
                <a:gd name="csX12" fmla="*/ 308349 w 396085"/>
                <a:gd name="csY12" fmla="*/ 21266 h 525739"/>
                <a:gd name="csX13" fmla="*/ 265818 w 396085"/>
                <a:gd name="csY13" fmla="*/ 0 h 525739"/>
                <a:gd name="csX14" fmla="*/ 31902 w 396085"/>
                <a:gd name="csY14" fmla="*/ 74428 h 525739"/>
                <a:gd name="csX15" fmla="*/ 42535 w 396085"/>
                <a:gd name="csY15" fmla="*/ 297712 h 525739"/>
                <a:gd name="csX16" fmla="*/ 170125 w 396085"/>
                <a:gd name="csY16" fmla="*/ 318977 h 525739"/>
                <a:gd name="csX17" fmla="*/ 361511 w 396085"/>
                <a:gd name="csY17" fmla="*/ 372140 h 525739"/>
                <a:gd name="csX18" fmla="*/ 308349 w 396085"/>
                <a:gd name="csY18" fmla="*/ 499731 h 525739"/>
                <a:gd name="csX19" fmla="*/ 138228 w 396085"/>
                <a:gd name="csY19" fmla="*/ 393405 h 525739"/>
                <a:gd name="csX20" fmla="*/ 180758 w 396085"/>
                <a:gd name="csY20" fmla="*/ 265814 h 525739"/>
                <a:gd name="csX21" fmla="*/ 361511 w 396085"/>
                <a:gd name="csY21" fmla="*/ 255182 h 525739"/>
                <a:gd name="csX22" fmla="*/ 265818 w 396085"/>
                <a:gd name="csY22" fmla="*/ 42531 h 525739"/>
                <a:gd name="csX23" fmla="*/ 202023 w 396085"/>
                <a:gd name="csY23" fmla="*/ 116959 h 525739"/>
                <a:gd name="csX24" fmla="*/ 191390 w 396085"/>
                <a:gd name="csY24" fmla="*/ 265814 h 525739"/>
                <a:gd name="csX25" fmla="*/ 212656 w 396085"/>
                <a:gd name="csY25" fmla="*/ 287080 h 525739"/>
                <a:gd name="csX26" fmla="*/ 223288 w 396085"/>
                <a:gd name="csY26" fmla="*/ 308345 h 5257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396085" h="525739">
                  <a:moveTo>
                    <a:pt x="159493" y="265814"/>
                  </a:moveTo>
                  <a:cubicBezTo>
                    <a:pt x="194608" y="230700"/>
                    <a:pt x="213411" y="197937"/>
                    <a:pt x="265818" y="191386"/>
                  </a:cubicBezTo>
                  <a:cubicBezTo>
                    <a:pt x="276939" y="189996"/>
                    <a:pt x="287083" y="198475"/>
                    <a:pt x="297716" y="202019"/>
                  </a:cubicBezTo>
                  <a:cubicBezTo>
                    <a:pt x="309433" y="231313"/>
                    <a:pt x="357186" y="326457"/>
                    <a:pt x="308349" y="350875"/>
                  </a:cubicBezTo>
                  <a:cubicBezTo>
                    <a:pt x="266654" y="371723"/>
                    <a:pt x="216200" y="336698"/>
                    <a:pt x="170125" y="329610"/>
                  </a:cubicBezTo>
                  <a:cubicBezTo>
                    <a:pt x="173669" y="283535"/>
                    <a:pt x="144993" y="220648"/>
                    <a:pt x="180758" y="191386"/>
                  </a:cubicBezTo>
                  <a:cubicBezTo>
                    <a:pt x="210301" y="167214"/>
                    <a:pt x="256827" y="210643"/>
                    <a:pt x="287083" y="233917"/>
                  </a:cubicBezTo>
                  <a:cubicBezTo>
                    <a:pt x="305876" y="248374"/>
                    <a:pt x="333269" y="340576"/>
                    <a:pt x="340246" y="361507"/>
                  </a:cubicBezTo>
                  <a:cubicBezTo>
                    <a:pt x="319523" y="396045"/>
                    <a:pt x="253889" y="582773"/>
                    <a:pt x="159493" y="435935"/>
                  </a:cubicBezTo>
                  <a:cubicBezTo>
                    <a:pt x="138065" y="402603"/>
                    <a:pt x="169872" y="357078"/>
                    <a:pt x="180758" y="318977"/>
                  </a:cubicBezTo>
                  <a:cubicBezTo>
                    <a:pt x="184269" y="306690"/>
                    <a:pt x="193427" y="296535"/>
                    <a:pt x="202023" y="287080"/>
                  </a:cubicBezTo>
                  <a:cubicBezTo>
                    <a:pt x="341440" y="133721"/>
                    <a:pt x="244539" y="258743"/>
                    <a:pt x="318981" y="159489"/>
                  </a:cubicBezTo>
                  <a:cubicBezTo>
                    <a:pt x="326257" y="108561"/>
                    <a:pt x="343377" y="67970"/>
                    <a:pt x="308349" y="21266"/>
                  </a:cubicBezTo>
                  <a:cubicBezTo>
                    <a:pt x="298839" y="8586"/>
                    <a:pt x="279995" y="7089"/>
                    <a:pt x="265818" y="0"/>
                  </a:cubicBezTo>
                  <a:cubicBezTo>
                    <a:pt x="187846" y="24809"/>
                    <a:pt x="103294" y="34449"/>
                    <a:pt x="31902" y="74428"/>
                  </a:cubicBezTo>
                  <a:cubicBezTo>
                    <a:pt x="-37826" y="113476"/>
                    <a:pt x="26050" y="281227"/>
                    <a:pt x="42535" y="297712"/>
                  </a:cubicBezTo>
                  <a:cubicBezTo>
                    <a:pt x="73023" y="328200"/>
                    <a:pt x="128136" y="309180"/>
                    <a:pt x="170125" y="318977"/>
                  </a:cubicBezTo>
                  <a:cubicBezTo>
                    <a:pt x="234604" y="334022"/>
                    <a:pt x="297716" y="354419"/>
                    <a:pt x="361511" y="372140"/>
                  </a:cubicBezTo>
                  <a:cubicBezTo>
                    <a:pt x="343790" y="414670"/>
                    <a:pt x="350365" y="480824"/>
                    <a:pt x="308349" y="499731"/>
                  </a:cubicBezTo>
                  <a:cubicBezTo>
                    <a:pt x="140344" y="575333"/>
                    <a:pt x="149104" y="469540"/>
                    <a:pt x="138228" y="393405"/>
                  </a:cubicBezTo>
                  <a:cubicBezTo>
                    <a:pt x="152405" y="350875"/>
                    <a:pt x="142640" y="289411"/>
                    <a:pt x="180758" y="265814"/>
                  </a:cubicBezTo>
                  <a:cubicBezTo>
                    <a:pt x="232076" y="234046"/>
                    <a:pt x="317480" y="296461"/>
                    <a:pt x="361511" y="255182"/>
                  </a:cubicBezTo>
                  <a:cubicBezTo>
                    <a:pt x="464824" y="158326"/>
                    <a:pt x="307693" y="73937"/>
                    <a:pt x="265818" y="42531"/>
                  </a:cubicBezTo>
                  <a:cubicBezTo>
                    <a:pt x="244553" y="67340"/>
                    <a:pt x="218235" y="88589"/>
                    <a:pt x="202023" y="116959"/>
                  </a:cubicBezTo>
                  <a:cubicBezTo>
                    <a:pt x="175885" y="162701"/>
                    <a:pt x="175155" y="217110"/>
                    <a:pt x="191390" y="265814"/>
                  </a:cubicBezTo>
                  <a:cubicBezTo>
                    <a:pt x="194560" y="275324"/>
                    <a:pt x="206641" y="279060"/>
                    <a:pt x="212656" y="287080"/>
                  </a:cubicBezTo>
                  <a:cubicBezTo>
                    <a:pt x="217411" y="293420"/>
                    <a:pt x="219744" y="301257"/>
                    <a:pt x="223288" y="308345"/>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4" name="Group 63">
            <a:extLst>
              <a:ext uri="{FF2B5EF4-FFF2-40B4-BE49-F238E27FC236}">
                <a16:creationId xmlns:a16="http://schemas.microsoft.com/office/drawing/2014/main" id="{54B496FD-6BF2-BE00-D5E8-F61296B12125}"/>
              </a:ext>
            </a:extLst>
          </p:cNvPr>
          <p:cNvGrpSpPr/>
          <p:nvPr/>
        </p:nvGrpSpPr>
        <p:grpSpPr>
          <a:xfrm>
            <a:off x="7619319" y="4542226"/>
            <a:ext cx="576778" cy="596724"/>
            <a:chOff x="5949946" y="5229819"/>
            <a:chExt cx="914400" cy="914400"/>
          </a:xfrm>
        </p:grpSpPr>
        <p:pic>
          <p:nvPicPr>
            <p:cNvPr id="65" name="Graphic 64" descr="Head with gears outline">
              <a:extLst>
                <a:ext uri="{FF2B5EF4-FFF2-40B4-BE49-F238E27FC236}">
                  <a16:creationId xmlns:a16="http://schemas.microsoft.com/office/drawing/2014/main" id="{20DAB748-4AD7-726F-F097-877B2A160FA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949946" y="5229819"/>
              <a:ext cx="914400" cy="914400"/>
            </a:xfrm>
            <a:prstGeom prst="rect">
              <a:avLst/>
            </a:prstGeom>
          </p:spPr>
        </p:pic>
        <p:sp>
          <p:nvSpPr>
            <p:cNvPr id="66" name="Oval 65">
              <a:extLst>
                <a:ext uri="{FF2B5EF4-FFF2-40B4-BE49-F238E27FC236}">
                  <a16:creationId xmlns:a16="http://schemas.microsoft.com/office/drawing/2014/main" id="{BAB28CC5-02D4-441B-3A1C-B02F3C3EDAFF}"/>
                </a:ext>
              </a:extLst>
            </p:cNvPr>
            <p:cNvSpPr/>
            <p:nvPr/>
          </p:nvSpPr>
          <p:spPr>
            <a:xfrm>
              <a:off x="6124979" y="5313500"/>
              <a:ext cx="477840" cy="5010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69" name="Graphic 68" descr="Lightning outline">
            <a:extLst>
              <a:ext uri="{FF2B5EF4-FFF2-40B4-BE49-F238E27FC236}">
                <a16:creationId xmlns:a16="http://schemas.microsoft.com/office/drawing/2014/main" id="{6095D1B1-5297-BA00-3E92-A37034799E9A}"/>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706511" y="4551751"/>
            <a:ext cx="362487" cy="362487"/>
          </a:xfrm>
          <a:prstGeom prst="rect">
            <a:avLst/>
          </a:prstGeom>
        </p:spPr>
      </p:pic>
      <p:grpSp>
        <p:nvGrpSpPr>
          <p:cNvPr id="80" name="Group 79">
            <a:extLst>
              <a:ext uri="{FF2B5EF4-FFF2-40B4-BE49-F238E27FC236}">
                <a16:creationId xmlns:a16="http://schemas.microsoft.com/office/drawing/2014/main" id="{F273E935-5FCE-4C03-FE5E-3B17DC5AC157}"/>
              </a:ext>
            </a:extLst>
          </p:cNvPr>
          <p:cNvGrpSpPr/>
          <p:nvPr/>
        </p:nvGrpSpPr>
        <p:grpSpPr>
          <a:xfrm>
            <a:off x="7484131" y="3357956"/>
            <a:ext cx="626648" cy="619200"/>
            <a:chOff x="8219014" y="5510482"/>
            <a:chExt cx="626648" cy="619200"/>
          </a:xfrm>
        </p:grpSpPr>
        <p:pic>
          <p:nvPicPr>
            <p:cNvPr id="76" name="Graphic 75" descr="Dance outline">
              <a:extLst>
                <a:ext uri="{FF2B5EF4-FFF2-40B4-BE49-F238E27FC236}">
                  <a16:creationId xmlns:a16="http://schemas.microsoft.com/office/drawing/2014/main" id="{53681954-2C35-9831-554C-A6751CB891B9}"/>
                </a:ext>
              </a:extLst>
            </p:cNvPr>
            <p:cNvPicPr>
              <a:picLocks noChangeAspect="1"/>
            </p:cNvPicPr>
            <p:nvPr/>
          </p:nvPicPr>
          <p:blipFill>
            <a:blip>
              <a:extLst>
                <a:ext uri="{96DAC541-7B7A-43D3-8B79-37D633B846F1}">
                  <asvg:svgBlip xmlns:asvg="http://schemas.microsoft.com/office/drawing/2016/SVG/main" r:embed="rId11"/>
                </a:ext>
              </a:extLst>
            </a:blip>
            <a:srcRect r="43578"/>
            <a:stretch>
              <a:fillRect/>
            </a:stretch>
          </p:blipFill>
          <p:spPr>
            <a:xfrm>
              <a:off x="8470509" y="5510482"/>
              <a:ext cx="349366" cy="619200"/>
            </a:xfrm>
            <a:prstGeom prst="rect">
              <a:avLst/>
            </a:prstGeom>
          </p:spPr>
        </p:pic>
        <p:pic>
          <p:nvPicPr>
            <p:cNvPr id="78" name="Graphic 77" descr="Wireless outline">
              <a:extLst>
                <a:ext uri="{FF2B5EF4-FFF2-40B4-BE49-F238E27FC236}">
                  <a16:creationId xmlns:a16="http://schemas.microsoft.com/office/drawing/2014/main" id="{2DD94220-4A75-1D12-A2A6-B2E100FAC5AB}"/>
                </a:ext>
              </a:extLst>
            </p:cNvPr>
            <p:cNvPicPr>
              <a:picLocks noChangeAspect="1"/>
            </p:cNvPicPr>
            <p:nvPr/>
          </p:nvPicPr>
          <p:blipFill>
            <a:blip>
              <a:extLst>
                <a:ext uri="{96DAC541-7B7A-43D3-8B79-37D633B846F1}">
                  <asvg:svgBlip xmlns:asvg="http://schemas.microsoft.com/office/drawing/2016/SVG/main" r:embed="rId12"/>
                </a:ext>
              </a:extLst>
            </a:blip>
            <a:srcRect r="29902" b="36048"/>
            <a:stretch>
              <a:fillRect/>
            </a:stretch>
          </p:blipFill>
          <p:spPr>
            <a:xfrm rot="20532664">
              <a:off x="8219014" y="5548008"/>
              <a:ext cx="257821" cy="235217"/>
            </a:xfrm>
            <a:prstGeom prst="rect">
              <a:avLst/>
            </a:prstGeom>
          </p:spPr>
        </p:pic>
        <p:sp>
          <p:nvSpPr>
            <p:cNvPr id="79" name="Rectangle 78">
              <a:extLst>
                <a:ext uri="{FF2B5EF4-FFF2-40B4-BE49-F238E27FC236}">
                  <a16:creationId xmlns:a16="http://schemas.microsoft.com/office/drawing/2014/main" id="{08E093D0-595F-FF46-97CF-BB258EFC7DBD}"/>
                </a:ext>
              </a:extLst>
            </p:cNvPr>
            <p:cNvSpPr/>
            <p:nvPr/>
          </p:nvSpPr>
          <p:spPr>
            <a:xfrm>
              <a:off x="8730727" y="5715325"/>
              <a:ext cx="114935" cy="5807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ustDataLst>
      <p:tags r:id="rId1"/>
    </p:custDataLst>
    <p:extLst>
      <p:ext uri="{BB962C8B-B14F-4D97-AF65-F5344CB8AC3E}">
        <p14:creationId xmlns:p14="http://schemas.microsoft.com/office/powerpoint/2010/main" val="1023815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EE083-8908-9B21-13FB-AC9F44407EFF}"/>
            </a:ext>
          </a:extLst>
        </p:cNvPr>
        <p:cNvGrpSpPr/>
        <p:nvPr/>
      </p:nvGrpSpPr>
      <p:grpSpPr>
        <a:xfrm>
          <a:off x="0" y="0"/>
          <a:ext cx="0" cy="0"/>
          <a:chOff x="0" y="0"/>
          <a:chExt cx="0" cy="0"/>
        </a:xfrm>
      </p:grpSpPr>
      <p:pic>
        <p:nvPicPr>
          <p:cNvPr id="38" name="Content Placeholder 9" hidden="1">
            <a:extLst>
              <a:ext uri="{FF2B5EF4-FFF2-40B4-BE49-F238E27FC236}">
                <a16:creationId xmlns:a16="http://schemas.microsoft.com/office/drawing/2014/main" id="{FF1832AC-9885-407C-994A-19ED30FE8473}"/>
              </a:ext>
            </a:extLst>
          </p:cNvPr>
          <p:cNvPicPr>
            <a:picLocks/>
          </p:cNvPicPr>
          <p:nvPr/>
        </p:nvPicPr>
        <p:blipFill>
          <a:blip r:embed="rId4"/>
          <a:stretch>
            <a:fillRect/>
          </a:stretch>
        </p:blipFill>
        <p:spPr>
          <a:xfrm>
            <a:off x="839598" y="1654339"/>
            <a:ext cx="6912000" cy="3096000"/>
          </a:xfrm>
          <a:prstGeom prst="rect">
            <a:avLst/>
          </a:prstGeom>
        </p:spPr>
      </p:pic>
      <p:sp>
        <p:nvSpPr>
          <p:cNvPr id="7" name="Text Placeholder 6">
            <a:extLst>
              <a:ext uri="{FF2B5EF4-FFF2-40B4-BE49-F238E27FC236}">
                <a16:creationId xmlns:a16="http://schemas.microsoft.com/office/drawing/2014/main" id="{373F35FB-D3C1-E925-B948-41D99CAC7C32}"/>
              </a:ext>
            </a:extLst>
          </p:cNvPr>
          <p:cNvSpPr>
            <a:spLocks noGrp="1"/>
          </p:cNvSpPr>
          <p:nvPr>
            <p:ph type="body" sz="quarter" idx="17"/>
          </p:nvPr>
        </p:nvSpPr>
        <p:spPr/>
        <p:txBody>
          <a:bodyPr/>
          <a:lstStyle/>
          <a:p>
            <a:r>
              <a:rPr lang="en-GB"/>
              <a:t>Schizophrenia – Comorbidity</a:t>
            </a:r>
          </a:p>
        </p:txBody>
      </p:sp>
      <p:sp>
        <p:nvSpPr>
          <p:cNvPr id="5" name="Title 4">
            <a:extLst>
              <a:ext uri="{FF2B5EF4-FFF2-40B4-BE49-F238E27FC236}">
                <a16:creationId xmlns:a16="http://schemas.microsoft.com/office/drawing/2014/main" id="{2BF23DE9-1206-F1BF-0FC0-4BA59486C358}"/>
              </a:ext>
            </a:extLst>
          </p:cNvPr>
          <p:cNvSpPr>
            <a:spLocks noGrp="1"/>
          </p:cNvSpPr>
          <p:nvPr>
            <p:ph type="title"/>
          </p:nvPr>
        </p:nvSpPr>
        <p:spPr/>
        <p:txBody>
          <a:bodyPr/>
          <a:lstStyle/>
          <a:p>
            <a:r>
              <a:rPr lang="en-US" dirty="0"/>
              <a:t>Enriched phenotypes preceding a diagnosis of schizophrenia</a:t>
            </a:r>
          </a:p>
        </p:txBody>
      </p:sp>
      <p:sp>
        <p:nvSpPr>
          <p:cNvPr id="6" name="Content Placeholder 5">
            <a:extLst>
              <a:ext uri="{FF2B5EF4-FFF2-40B4-BE49-F238E27FC236}">
                <a16:creationId xmlns:a16="http://schemas.microsoft.com/office/drawing/2014/main" id="{7B471990-2917-4599-67BA-51F287B629EE}"/>
              </a:ext>
            </a:extLst>
          </p:cNvPr>
          <p:cNvSpPr>
            <a:spLocks noGrp="1"/>
          </p:cNvSpPr>
          <p:nvPr>
            <p:ph idx="19"/>
          </p:nvPr>
        </p:nvSpPr>
        <p:spPr>
          <a:xfrm>
            <a:off x="539750" y="1264385"/>
            <a:ext cx="9213849" cy="246221"/>
          </a:xfrm>
        </p:spPr>
        <p:txBody>
          <a:bodyPr>
            <a:spAutoFit/>
          </a:bodyPr>
          <a:lstStyle/>
          <a:p>
            <a:pPr marL="0" indent="0">
              <a:buNone/>
            </a:pPr>
            <a:r>
              <a:rPr lang="en-US" b="1" dirty="0"/>
              <a:t>Systematic analysis of phenotypes </a:t>
            </a:r>
            <a:r>
              <a:rPr lang="en-US" b="1" dirty="0">
                <a:solidFill>
                  <a:schemeClr val="accent3"/>
                </a:solidFill>
              </a:rPr>
              <a:t>preceding</a:t>
            </a:r>
            <a:r>
              <a:rPr lang="en-US" b="1" dirty="0"/>
              <a:t> schizophrenia </a:t>
            </a:r>
            <a:r>
              <a:rPr lang="en-US" b="1" dirty="0" err="1"/>
              <a:t>diagnoses</a:t>
            </a:r>
            <a:r>
              <a:rPr lang="en-US" b="1" baseline="30000" dirty="0" err="1"/>
              <a:t>a</a:t>
            </a:r>
            <a:endParaRPr lang="en-US" dirty="0"/>
          </a:p>
        </p:txBody>
      </p:sp>
      <p:sp>
        <p:nvSpPr>
          <p:cNvPr id="2" name="Text Placeholder 1">
            <a:extLst>
              <a:ext uri="{FF2B5EF4-FFF2-40B4-BE49-F238E27FC236}">
                <a16:creationId xmlns:a16="http://schemas.microsoft.com/office/drawing/2014/main" id="{DA061670-84D2-103B-1A2F-9ED8C9B0BDC6}"/>
              </a:ext>
            </a:extLst>
          </p:cNvPr>
          <p:cNvSpPr>
            <a:spLocks noGrp="1"/>
          </p:cNvSpPr>
          <p:nvPr>
            <p:ph type="body" sz="quarter" idx="18"/>
          </p:nvPr>
        </p:nvSpPr>
        <p:spPr/>
        <p:txBody>
          <a:bodyPr/>
          <a:lstStyle/>
          <a:p>
            <a:r>
              <a:rPr lang="en-GB" baseline="30000" dirty="0" err="1"/>
              <a:t>a</a:t>
            </a:r>
            <a:r>
              <a:rPr lang="en-GB" dirty="0" err="1"/>
              <a:t>The</a:t>
            </a:r>
            <a:r>
              <a:rPr lang="en-GB" dirty="0"/>
              <a:t> volcano plot displays both ORs (log</a:t>
            </a:r>
            <a:r>
              <a:rPr lang="en-GB" baseline="-25000" dirty="0"/>
              <a:t>2</a:t>
            </a:r>
            <a:r>
              <a:rPr lang="en-GB" dirty="0"/>
              <a:t> scale) and statistical significance (−log</a:t>
            </a:r>
            <a:r>
              <a:rPr lang="en-GB" baseline="-25000" dirty="0"/>
              <a:t>10 </a:t>
            </a:r>
            <a:r>
              <a:rPr lang="en-GB" dirty="0"/>
              <a:t>p value). T</a:t>
            </a:r>
            <a:r>
              <a:rPr lang="en-US" dirty="0"/>
              <a:t>he red horizontal dashed line indicates the same Bonferroni-corrected p value threshold, the red vertical dashed line designates OR=1, and the grey vertical dashed line indicates an OR=8 threshold, above which phenotypes enriched in the schizophrenic group are annotated; </a:t>
            </a:r>
            <a:r>
              <a:rPr lang="en-US" baseline="30000" dirty="0" err="1"/>
              <a:t>b</a:t>
            </a:r>
            <a:r>
              <a:rPr lang="en-US" dirty="0" err="1"/>
              <a:t>Bonferroni</a:t>
            </a:r>
            <a:r>
              <a:rPr lang="en-US" dirty="0"/>
              <a:t>-corrected p value&lt;0.05</a:t>
            </a:r>
          </a:p>
          <a:p>
            <a:r>
              <a:rPr lang="en-US" dirty="0"/>
              <a:t>ASD=autism spectrum disorder; MDD=</a:t>
            </a:r>
            <a:r>
              <a:rPr lang="en-GB" dirty="0"/>
              <a:t>major depressive disorder; </a:t>
            </a:r>
            <a:r>
              <a:rPr lang="en-US" dirty="0"/>
              <a:t>OR=odds ratio; PTSD=</a:t>
            </a:r>
            <a:r>
              <a:rPr lang="en-GB" dirty="0"/>
              <a:t>post-traumatic stress disorder</a:t>
            </a:r>
            <a:endParaRPr lang="en-US" dirty="0"/>
          </a:p>
          <a:p>
            <a:r>
              <a:rPr lang="en-GB" dirty="0"/>
              <a:t>Lu et al. Transl Psychiatry 2022;12:154 </a:t>
            </a:r>
          </a:p>
        </p:txBody>
      </p:sp>
      <p:sp>
        <p:nvSpPr>
          <p:cNvPr id="3" name="Slide Number Placeholder 2">
            <a:extLst>
              <a:ext uri="{FF2B5EF4-FFF2-40B4-BE49-F238E27FC236}">
                <a16:creationId xmlns:a16="http://schemas.microsoft.com/office/drawing/2014/main" id="{9E4933F0-9A84-FB22-3524-8D06196AFB11}"/>
              </a:ext>
            </a:extLst>
          </p:cNvPr>
          <p:cNvSpPr>
            <a:spLocks noGrp="1"/>
          </p:cNvSpPr>
          <p:nvPr>
            <p:ph type="sldNum" sz="quarter" idx="4"/>
          </p:nvPr>
        </p:nvSpPr>
        <p:spPr/>
        <p:txBody>
          <a:bodyPr/>
          <a:lstStyle/>
          <a:p>
            <a:fld id="{6DBC486D-4FAB-B746-8B02-8D7C842291C6}" type="slidenum">
              <a:rPr lang="en-GB" smtClean="0"/>
              <a:pPr/>
              <a:t>6</a:t>
            </a:fld>
            <a:endParaRPr lang="en-GB"/>
          </a:p>
        </p:txBody>
      </p:sp>
      <p:sp>
        <p:nvSpPr>
          <p:cNvPr id="25" name="Rectangle: Rounded Corners 24">
            <a:extLst>
              <a:ext uri="{FF2B5EF4-FFF2-40B4-BE49-F238E27FC236}">
                <a16:creationId xmlns:a16="http://schemas.microsoft.com/office/drawing/2014/main" id="{6E07BB68-9F76-80C2-EA3A-2784A8FD2121}"/>
              </a:ext>
            </a:extLst>
          </p:cNvPr>
          <p:cNvSpPr/>
          <p:nvPr/>
        </p:nvSpPr>
        <p:spPr>
          <a:xfrm>
            <a:off x="539749" y="5256265"/>
            <a:ext cx="11110915" cy="706367"/>
          </a:xfrm>
          <a:prstGeom prst="roundRect">
            <a:avLst/>
          </a:prstGeom>
          <a:solidFill>
            <a:srgbClr val="D9D1CC"/>
          </a:solidFill>
          <a:ln w="28575">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2"/>
                </a:solidFill>
              </a:rPr>
              <a:t>Phenotype mapping revealed </a:t>
            </a:r>
            <a:r>
              <a:rPr lang="en-GB" b="1" dirty="0">
                <a:solidFill>
                  <a:schemeClr val="tx2"/>
                </a:solidFill>
              </a:rPr>
              <a:t>144 </a:t>
            </a:r>
            <a:r>
              <a:rPr lang="en-GB" b="1" dirty="0" err="1">
                <a:solidFill>
                  <a:schemeClr val="tx2"/>
                </a:solidFill>
              </a:rPr>
              <a:t>significantly</a:t>
            </a:r>
            <a:r>
              <a:rPr lang="en-GB" b="1" baseline="30000" dirty="0" err="1">
                <a:solidFill>
                  <a:schemeClr val="tx2"/>
                </a:solidFill>
              </a:rPr>
              <a:t>b</a:t>
            </a:r>
            <a:r>
              <a:rPr lang="en-GB" b="1" dirty="0">
                <a:solidFill>
                  <a:schemeClr val="tx2"/>
                </a:solidFill>
              </a:rPr>
              <a:t> enriched </a:t>
            </a:r>
            <a:r>
              <a:rPr lang="en-GB" b="1" dirty="0" err="1">
                <a:solidFill>
                  <a:schemeClr val="tx2"/>
                </a:solidFill>
              </a:rPr>
              <a:t>phecodes</a:t>
            </a:r>
            <a:r>
              <a:rPr lang="en-GB" b="1" dirty="0">
                <a:solidFill>
                  <a:schemeClr val="tx2"/>
                </a:solidFill>
              </a:rPr>
              <a:t> </a:t>
            </a:r>
            <a:r>
              <a:rPr lang="en-GB" dirty="0">
                <a:solidFill>
                  <a:schemeClr val="tx2"/>
                </a:solidFill>
              </a:rPr>
              <a:t>before schizophrenia diagnosis </a:t>
            </a:r>
            <a:br>
              <a:rPr lang="en-GB" dirty="0">
                <a:solidFill>
                  <a:schemeClr val="tx2"/>
                </a:solidFill>
              </a:rPr>
            </a:br>
            <a:r>
              <a:rPr lang="en-GB" dirty="0">
                <a:solidFill>
                  <a:schemeClr val="tx2"/>
                </a:solidFill>
              </a:rPr>
              <a:t>in adolescents and young adults (15–29 years; n=13,828) versus matched controls</a:t>
            </a:r>
          </a:p>
        </p:txBody>
      </p:sp>
      <p:sp>
        <p:nvSpPr>
          <p:cNvPr id="24" name="TextBox 23">
            <a:extLst>
              <a:ext uri="{FF2B5EF4-FFF2-40B4-BE49-F238E27FC236}">
                <a16:creationId xmlns:a16="http://schemas.microsoft.com/office/drawing/2014/main" id="{B7D7E1A1-1080-94BC-4C52-299F050BEBE7}"/>
              </a:ext>
            </a:extLst>
          </p:cNvPr>
          <p:cNvSpPr txBox="1"/>
          <p:nvPr/>
        </p:nvSpPr>
        <p:spPr>
          <a:xfrm>
            <a:off x="7947212" y="1264385"/>
            <a:ext cx="3730346" cy="3447098"/>
          </a:xfrm>
          <a:prstGeom prst="rect">
            <a:avLst/>
          </a:prstGeom>
          <a:noFill/>
        </p:spPr>
        <p:txBody>
          <a:bodyPr wrap="square" rtlCol="0">
            <a:spAutoFit/>
          </a:bodyPr>
          <a:lstStyle/>
          <a:p>
            <a:pPr algn="ctr">
              <a:spcAft>
                <a:spcPts val="600"/>
              </a:spcAft>
            </a:pPr>
            <a:r>
              <a:rPr lang="en-GB" sz="1400" b="1" dirty="0"/>
              <a:t>Top ten significantly enriched phenotypes preceding schizophrenia diagnoses</a:t>
            </a:r>
          </a:p>
          <a:p>
            <a:pPr marL="182563" indent="-182563">
              <a:spcAft>
                <a:spcPts val="600"/>
              </a:spcAft>
              <a:buClr>
                <a:schemeClr val="accent3"/>
              </a:buClr>
              <a:buSzPct val="100000"/>
              <a:buFont typeface="Arial" panose="020B0604020202020204" pitchFamily="34" charset="0"/>
              <a:buChar char="•"/>
            </a:pPr>
            <a:r>
              <a:rPr lang="en-GB" sz="1400" dirty="0"/>
              <a:t>Suicidal ideation</a:t>
            </a:r>
          </a:p>
          <a:p>
            <a:pPr marL="182563" indent="-182563">
              <a:spcAft>
                <a:spcPts val="600"/>
              </a:spcAft>
              <a:buClr>
                <a:schemeClr val="accent3"/>
              </a:buClr>
              <a:buSzPct val="100000"/>
              <a:buFont typeface="Arial" panose="020B0604020202020204" pitchFamily="34" charset="0"/>
              <a:buChar char="•"/>
            </a:pPr>
            <a:r>
              <a:rPr lang="en-GB" sz="1400" dirty="0"/>
              <a:t>Bipolar disorder</a:t>
            </a:r>
          </a:p>
          <a:p>
            <a:pPr marL="182563" indent="-182563">
              <a:spcAft>
                <a:spcPts val="600"/>
              </a:spcAft>
              <a:buClr>
                <a:schemeClr val="accent3"/>
              </a:buClr>
              <a:buSzPct val="100000"/>
              <a:buFont typeface="Arial" panose="020B0604020202020204" pitchFamily="34" charset="0"/>
              <a:buChar char="•"/>
            </a:pPr>
            <a:r>
              <a:rPr lang="en-GB" sz="1400" dirty="0"/>
              <a:t>Antisocial/borderline personality disorder</a:t>
            </a:r>
          </a:p>
          <a:p>
            <a:pPr marL="182563" indent="-182563">
              <a:spcAft>
                <a:spcPts val="600"/>
              </a:spcAft>
              <a:buClr>
                <a:schemeClr val="accent3"/>
              </a:buClr>
              <a:buSzPct val="100000"/>
              <a:buFont typeface="Arial" panose="020B0604020202020204" pitchFamily="34" charset="0"/>
              <a:buChar char="•"/>
            </a:pPr>
            <a:r>
              <a:rPr lang="en-GB" sz="1400" dirty="0"/>
              <a:t>Substance addiction and disorders</a:t>
            </a:r>
          </a:p>
          <a:p>
            <a:pPr marL="182563" indent="-182563">
              <a:spcAft>
                <a:spcPts val="600"/>
              </a:spcAft>
              <a:buClr>
                <a:schemeClr val="accent3"/>
              </a:buClr>
              <a:buSzPct val="100000"/>
              <a:buFont typeface="Arial" panose="020B0604020202020204" pitchFamily="34" charset="0"/>
              <a:buChar char="•"/>
            </a:pPr>
            <a:r>
              <a:rPr lang="en-GB" sz="1400" dirty="0"/>
              <a:t>Mood disorders</a:t>
            </a:r>
          </a:p>
          <a:p>
            <a:pPr marL="182563" indent="-182563">
              <a:spcAft>
                <a:spcPts val="600"/>
              </a:spcAft>
              <a:buClr>
                <a:schemeClr val="accent3"/>
              </a:buClr>
              <a:buSzPct val="100000"/>
              <a:buFont typeface="Arial" panose="020B0604020202020204" pitchFamily="34" charset="0"/>
              <a:buChar char="•"/>
            </a:pPr>
            <a:r>
              <a:rPr lang="en-GB" sz="1400" dirty="0"/>
              <a:t>PTSD</a:t>
            </a:r>
          </a:p>
          <a:p>
            <a:pPr marL="182563" indent="-182563">
              <a:spcAft>
                <a:spcPts val="600"/>
              </a:spcAft>
              <a:buClr>
                <a:schemeClr val="accent3"/>
              </a:buClr>
              <a:buSzPct val="100000"/>
              <a:buFont typeface="Arial" panose="020B0604020202020204" pitchFamily="34" charset="0"/>
              <a:buChar char="•"/>
            </a:pPr>
            <a:r>
              <a:rPr lang="en-GB" sz="1400" dirty="0"/>
              <a:t>Anxiety, phobic, and dissociative disorders</a:t>
            </a:r>
          </a:p>
          <a:p>
            <a:pPr marL="182563" indent="-182563">
              <a:spcAft>
                <a:spcPts val="600"/>
              </a:spcAft>
              <a:buClr>
                <a:schemeClr val="accent3"/>
              </a:buClr>
              <a:buSzPct val="100000"/>
              <a:buFont typeface="Arial" panose="020B0604020202020204" pitchFamily="34" charset="0"/>
              <a:buChar char="•"/>
            </a:pPr>
            <a:r>
              <a:rPr lang="en-GB" sz="1400" dirty="0"/>
              <a:t>Alcohol-related disorders</a:t>
            </a:r>
          </a:p>
          <a:p>
            <a:pPr marL="182563" indent="-182563">
              <a:spcAft>
                <a:spcPts val="600"/>
              </a:spcAft>
              <a:buClr>
                <a:schemeClr val="accent3"/>
              </a:buClr>
              <a:buSzPct val="100000"/>
              <a:buFont typeface="Arial" panose="020B0604020202020204" pitchFamily="34" charset="0"/>
              <a:buChar char="•"/>
            </a:pPr>
            <a:r>
              <a:rPr lang="en-GB" sz="1400" dirty="0"/>
              <a:t>MDD</a:t>
            </a:r>
          </a:p>
          <a:p>
            <a:pPr marL="182563" indent="-182563">
              <a:spcAft>
                <a:spcPts val="600"/>
              </a:spcAft>
              <a:buClr>
                <a:schemeClr val="accent3"/>
              </a:buClr>
              <a:buSzPct val="100000"/>
              <a:buFont typeface="Arial" panose="020B0604020202020204" pitchFamily="34" charset="0"/>
              <a:buChar char="•"/>
            </a:pPr>
            <a:r>
              <a:rPr lang="en-GB" sz="1400" dirty="0"/>
              <a:t>Personality disorders</a:t>
            </a:r>
          </a:p>
        </p:txBody>
      </p:sp>
      <p:sp>
        <p:nvSpPr>
          <p:cNvPr id="4" name="TextBox 7">
            <a:extLst>
              <a:ext uri="{FF2B5EF4-FFF2-40B4-BE49-F238E27FC236}">
                <a16:creationId xmlns:a16="http://schemas.microsoft.com/office/drawing/2014/main" id="{77B501F5-85EB-C880-7FB2-12586786D4DC}"/>
              </a:ext>
            </a:extLst>
          </p:cNvPr>
          <p:cNvSpPr txBox="1"/>
          <p:nvPr/>
        </p:nvSpPr>
        <p:spPr>
          <a:xfrm>
            <a:off x="518546" y="4936388"/>
            <a:ext cx="6937864" cy="338554"/>
          </a:xfrm>
          <a:prstGeom prst="rect">
            <a:avLst/>
          </a:prstGeom>
          <a:noFill/>
        </p:spPr>
        <p:txBody>
          <a:bodyPr wrap="square">
            <a:spAutoFit/>
          </a:bodyPr>
          <a:lstStyle/>
          <a:p>
            <a:pPr fontAlgn="base"/>
            <a:r>
              <a:rPr lang="en-US" sz="800" kern="1200" dirty="0">
                <a:solidFill>
                  <a:srgbClr val="3F1A01"/>
                </a:solidFill>
                <a:effectLst/>
                <a:latin typeface="+mj-lt"/>
                <a:ea typeface="Arial" panose="020B0604020202020204" pitchFamily="34" charset="0"/>
              </a:rPr>
              <a:t>This work is adapted from ‘</a:t>
            </a:r>
            <a:r>
              <a:rPr lang="en-US" sz="800" dirty="0">
                <a:solidFill>
                  <a:srgbClr val="3F1A01"/>
                </a:solidFill>
              </a:rPr>
              <a:t>Large-scale real-world data analysis identifies comorbidity patterns in schizophrenia</a:t>
            </a:r>
            <a:r>
              <a:rPr lang="en-US" sz="800" kern="1200" dirty="0">
                <a:solidFill>
                  <a:srgbClr val="3F1A01"/>
                </a:solidFill>
                <a:effectLst/>
                <a:latin typeface="+mj-lt"/>
                <a:ea typeface="Arial" panose="020B0604020202020204" pitchFamily="34" charset="0"/>
              </a:rPr>
              <a:t>' by </a:t>
            </a:r>
            <a:r>
              <a:rPr lang="en-US" sz="800" dirty="0">
                <a:solidFill>
                  <a:srgbClr val="3F1A01"/>
                </a:solidFill>
                <a:latin typeface="+mj-lt"/>
                <a:ea typeface="Arial" panose="020B0604020202020204" pitchFamily="34" charset="0"/>
              </a:rPr>
              <a:t>Lu </a:t>
            </a:r>
            <a:r>
              <a:rPr lang="en-US" sz="800" kern="1200" dirty="0">
                <a:solidFill>
                  <a:srgbClr val="3F1A01"/>
                </a:solidFill>
                <a:effectLst/>
                <a:latin typeface="+mj-lt"/>
                <a:ea typeface="Arial" panose="020B0604020202020204" pitchFamily="34" charset="0"/>
              </a:rPr>
              <a:t>et al. Transl Psychiatry 2022, used under CC-BY 4.0. This work is licensed under Creative Commons license CC-BY-SA by The Lundbeck Foundation.</a:t>
            </a:r>
            <a:endParaRPr lang="en-GB" sz="800" dirty="0">
              <a:solidFill>
                <a:srgbClr val="3F1A01"/>
              </a:solidFill>
              <a:effectLst/>
              <a:latin typeface="+mj-lt"/>
              <a:ea typeface="Arial" panose="020B0604020202020204" pitchFamily="34" charset="0"/>
            </a:endParaRPr>
          </a:p>
        </p:txBody>
      </p:sp>
      <p:grpSp>
        <p:nvGrpSpPr>
          <p:cNvPr id="479" name="Group 478">
            <a:extLst>
              <a:ext uri="{FF2B5EF4-FFF2-40B4-BE49-F238E27FC236}">
                <a16:creationId xmlns:a16="http://schemas.microsoft.com/office/drawing/2014/main" id="{BEA7C9AA-0D0E-2F4D-FBE8-BBD2B81F7B9F}"/>
              </a:ext>
            </a:extLst>
          </p:cNvPr>
          <p:cNvGrpSpPr/>
          <p:nvPr/>
        </p:nvGrpSpPr>
        <p:grpSpPr>
          <a:xfrm>
            <a:off x="300322" y="1667376"/>
            <a:ext cx="7349864" cy="3157523"/>
            <a:chOff x="300322" y="1667376"/>
            <a:chExt cx="7349864" cy="3157523"/>
          </a:xfrm>
        </p:grpSpPr>
        <p:sp>
          <p:nvSpPr>
            <p:cNvPr id="16" name="Line 17">
              <a:extLst>
                <a:ext uri="{FF2B5EF4-FFF2-40B4-BE49-F238E27FC236}">
                  <a16:creationId xmlns:a16="http://schemas.microsoft.com/office/drawing/2014/main" id="{4171E1B5-EE47-4476-D035-FABAE851C451}"/>
                </a:ext>
              </a:extLst>
            </p:cNvPr>
            <p:cNvSpPr>
              <a:spLocks noChangeShapeType="1"/>
            </p:cNvSpPr>
            <p:nvPr/>
          </p:nvSpPr>
          <p:spPr bwMode="auto">
            <a:xfrm>
              <a:off x="843676" y="2853165"/>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50" dirty="0">
                <a:latin typeface="Arial" pitchFamily="34" charset="0"/>
                <a:cs typeface="Arial" pitchFamily="34" charset="0"/>
              </a:endParaRPr>
            </a:p>
          </p:txBody>
        </p:sp>
        <p:sp>
          <p:nvSpPr>
            <p:cNvPr id="12" name="Freeform 8">
              <a:extLst>
                <a:ext uri="{FF2B5EF4-FFF2-40B4-BE49-F238E27FC236}">
                  <a16:creationId xmlns:a16="http://schemas.microsoft.com/office/drawing/2014/main" id="{CBAFCF0E-1B9A-ACFB-23AD-FF33D0931668}"/>
                </a:ext>
              </a:extLst>
            </p:cNvPr>
            <p:cNvSpPr>
              <a:spLocks/>
            </p:cNvSpPr>
            <p:nvPr/>
          </p:nvSpPr>
          <p:spPr bwMode="auto">
            <a:xfrm>
              <a:off x="893491" y="1710431"/>
              <a:ext cx="6450132" cy="2629320"/>
            </a:xfrm>
            <a:custGeom>
              <a:avLst/>
              <a:gdLst>
                <a:gd name="T0" fmla="*/ 0 w 3067"/>
                <a:gd name="T1" fmla="*/ 0 h 1963"/>
                <a:gd name="T2" fmla="*/ 0 w 3067"/>
                <a:gd name="T3" fmla="*/ 2147483647 h 1963"/>
                <a:gd name="T4" fmla="*/ 2147483647 w 3067"/>
                <a:gd name="T5" fmla="*/ 2147483647 h 1963"/>
                <a:gd name="T6" fmla="*/ 0 60000 65536"/>
                <a:gd name="T7" fmla="*/ 0 60000 65536"/>
                <a:gd name="T8" fmla="*/ 0 60000 65536"/>
                <a:gd name="T9" fmla="*/ 0 w 3067"/>
                <a:gd name="T10" fmla="*/ 0 h 1963"/>
                <a:gd name="T11" fmla="*/ 3067 w 3067"/>
                <a:gd name="T12" fmla="*/ 1963 h 1963"/>
              </a:gdLst>
              <a:ahLst/>
              <a:cxnLst>
                <a:cxn ang="T6">
                  <a:pos x="T0" y="T1"/>
                </a:cxn>
                <a:cxn ang="T7">
                  <a:pos x="T2" y="T3"/>
                </a:cxn>
                <a:cxn ang="T8">
                  <a:pos x="T4" y="T5"/>
                </a:cxn>
              </a:cxnLst>
              <a:rect l="T9" t="T10" r="T11" b="T12"/>
              <a:pathLst>
                <a:path w="3067" h="1963">
                  <a:moveTo>
                    <a:pt x="0" y="0"/>
                  </a:moveTo>
                  <a:lnTo>
                    <a:pt x="0" y="1963"/>
                  </a:lnTo>
                  <a:lnTo>
                    <a:pt x="3067" y="1963"/>
                  </a:lnTo>
                </a:path>
              </a:pathLst>
            </a:custGeom>
            <a:noFill/>
            <a:ln w="9525" cap="sq"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oAutofit/>
            </a:bodyPr>
            <a:lstStyle/>
            <a:p>
              <a:pPr fontAlgn="base">
                <a:spcBef>
                  <a:spcPct val="0"/>
                </a:spcBef>
                <a:spcAft>
                  <a:spcPct val="0"/>
                </a:spcAft>
              </a:pPr>
              <a:endParaRPr lang="en-GB" sz="1050" dirty="0">
                <a:latin typeface="Arial" pitchFamily="34" charset="0"/>
                <a:cs typeface="Arial" pitchFamily="34" charset="0"/>
              </a:endParaRPr>
            </a:p>
          </p:txBody>
        </p:sp>
        <p:sp>
          <p:nvSpPr>
            <p:cNvPr id="19" name="Line 20">
              <a:extLst>
                <a:ext uri="{FF2B5EF4-FFF2-40B4-BE49-F238E27FC236}">
                  <a16:creationId xmlns:a16="http://schemas.microsoft.com/office/drawing/2014/main" id="{100031AD-E4F3-2BED-CE53-79CB32CBCBC2}"/>
                </a:ext>
              </a:extLst>
            </p:cNvPr>
            <p:cNvSpPr>
              <a:spLocks noChangeShapeType="1"/>
            </p:cNvSpPr>
            <p:nvPr/>
          </p:nvSpPr>
          <p:spPr bwMode="auto">
            <a:xfrm rot="16200000">
              <a:off x="1847659" y="4364536"/>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50" dirty="0">
                <a:latin typeface="Arial" pitchFamily="34" charset="0"/>
                <a:cs typeface="Arial" pitchFamily="34" charset="0"/>
              </a:endParaRPr>
            </a:p>
          </p:txBody>
        </p:sp>
        <p:sp>
          <p:nvSpPr>
            <p:cNvPr id="20" name="Line 22">
              <a:extLst>
                <a:ext uri="{FF2B5EF4-FFF2-40B4-BE49-F238E27FC236}">
                  <a16:creationId xmlns:a16="http://schemas.microsoft.com/office/drawing/2014/main" id="{95C81707-4E69-862E-6083-EF192F392B9C}"/>
                </a:ext>
              </a:extLst>
            </p:cNvPr>
            <p:cNvSpPr>
              <a:spLocks noChangeShapeType="1"/>
            </p:cNvSpPr>
            <p:nvPr/>
          </p:nvSpPr>
          <p:spPr bwMode="auto">
            <a:xfrm rot="16200000">
              <a:off x="3670832" y="4364537"/>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50" dirty="0">
                <a:latin typeface="Arial" pitchFamily="34" charset="0"/>
                <a:cs typeface="Arial" pitchFamily="34" charset="0"/>
              </a:endParaRPr>
            </a:p>
          </p:txBody>
        </p:sp>
        <p:sp>
          <p:nvSpPr>
            <p:cNvPr id="21" name="Line 24">
              <a:extLst>
                <a:ext uri="{FF2B5EF4-FFF2-40B4-BE49-F238E27FC236}">
                  <a16:creationId xmlns:a16="http://schemas.microsoft.com/office/drawing/2014/main" id="{1F23CE3A-19DB-2490-139D-E33A7E4C483E}"/>
                </a:ext>
              </a:extLst>
            </p:cNvPr>
            <p:cNvSpPr>
              <a:spLocks noChangeShapeType="1"/>
            </p:cNvSpPr>
            <p:nvPr/>
          </p:nvSpPr>
          <p:spPr bwMode="auto">
            <a:xfrm rot="16200000">
              <a:off x="5492771" y="4364537"/>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50" dirty="0">
                <a:latin typeface="Arial" pitchFamily="34" charset="0"/>
                <a:cs typeface="Arial" pitchFamily="34" charset="0"/>
              </a:endParaRPr>
            </a:p>
          </p:txBody>
        </p:sp>
        <p:sp>
          <p:nvSpPr>
            <p:cNvPr id="22" name="Line 26">
              <a:extLst>
                <a:ext uri="{FF2B5EF4-FFF2-40B4-BE49-F238E27FC236}">
                  <a16:creationId xmlns:a16="http://schemas.microsoft.com/office/drawing/2014/main" id="{7ECA377E-A56A-2674-AF93-24AE114785B8}"/>
                </a:ext>
              </a:extLst>
            </p:cNvPr>
            <p:cNvSpPr>
              <a:spLocks noChangeShapeType="1"/>
            </p:cNvSpPr>
            <p:nvPr/>
          </p:nvSpPr>
          <p:spPr bwMode="auto">
            <a:xfrm rot="16200000">
              <a:off x="7320223" y="4364537"/>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50" dirty="0">
                <a:latin typeface="Arial" pitchFamily="34" charset="0"/>
                <a:cs typeface="Arial" pitchFamily="34" charset="0"/>
              </a:endParaRPr>
            </a:p>
          </p:txBody>
        </p:sp>
        <p:sp>
          <p:nvSpPr>
            <p:cNvPr id="39" name="Line 17">
              <a:extLst>
                <a:ext uri="{FF2B5EF4-FFF2-40B4-BE49-F238E27FC236}">
                  <a16:creationId xmlns:a16="http://schemas.microsoft.com/office/drawing/2014/main" id="{5967CA11-C6E7-D98B-EF59-B558A408A4C4}"/>
                </a:ext>
              </a:extLst>
            </p:cNvPr>
            <p:cNvSpPr>
              <a:spLocks noChangeShapeType="1"/>
            </p:cNvSpPr>
            <p:nvPr/>
          </p:nvSpPr>
          <p:spPr bwMode="auto">
            <a:xfrm>
              <a:off x="893491" y="3951718"/>
              <a:ext cx="6451691" cy="0"/>
            </a:xfrm>
            <a:prstGeom prst="line">
              <a:avLst/>
            </a:prstGeom>
            <a:noFill/>
            <a:ln w="9525" cap="sq">
              <a:solidFill>
                <a:srgbClr val="C00000"/>
              </a:solidFill>
              <a:prstDash val="dash"/>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50" dirty="0">
                <a:latin typeface="Arial" pitchFamily="34" charset="0"/>
                <a:cs typeface="Arial" pitchFamily="34" charset="0"/>
              </a:endParaRPr>
            </a:p>
          </p:txBody>
        </p:sp>
        <p:sp>
          <p:nvSpPr>
            <p:cNvPr id="40" name="Line 20">
              <a:extLst>
                <a:ext uri="{FF2B5EF4-FFF2-40B4-BE49-F238E27FC236}">
                  <a16:creationId xmlns:a16="http://schemas.microsoft.com/office/drawing/2014/main" id="{017A0F84-E97D-6D0D-F303-C478F360E930}"/>
                </a:ext>
              </a:extLst>
            </p:cNvPr>
            <p:cNvSpPr>
              <a:spLocks noChangeShapeType="1"/>
            </p:cNvSpPr>
            <p:nvPr/>
          </p:nvSpPr>
          <p:spPr bwMode="auto">
            <a:xfrm rot="16200000">
              <a:off x="925145" y="3393838"/>
              <a:ext cx="1891827" cy="0"/>
            </a:xfrm>
            <a:prstGeom prst="line">
              <a:avLst/>
            </a:prstGeom>
            <a:noFill/>
            <a:ln w="9525" cap="sq">
              <a:solidFill>
                <a:srgbClr val="C00000"/>
              </a:solidFill>
              <a:prstDash val="dash"/>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50" dirty="0">
                <a:latin typeface="Arial" pitchFamily="34" charset="0"/>
                <a:cs typeface="Arial" pitchFamily="34" charset="0"/>
              </a:endParaRPr>
            </a:p>
          </p:txBody>
        </p:sp>
        <p:sp>
          <p:nvSpPr>
            <p:cNvPr id="41" name="Line 20">
              <a:extLst>
                <a:ext uri="{FF2B5EF4-FFF2-40B4-BE49-F238E27FC236}">
                  <a16:creationId xmlns:a16="http://schemas.microsoft.com/office/drawing/2014/main" id="{AF9988E9-1F34-95EC-758F-D74665400B94}"/>
                </a:ext>
              </a:extLst>
            </p:cNvPr>
            <p:cNvSpPr>
              <a:spLocks noChangeShapeType="1"/>
            </p:cNvSpPr>
            <p:nvPr/>
          </p:nvSpPr>
          <p:spPr bwMode="auto">
            <a:xfrm rot="16200000">
              <a:off x="3289504" y="3018793"/>
              <a:ext cx="2641918" cy="0"/>
            </a:xfrm>
            <a:prstGeom prst="line">
              <a:avLst/>
            </a:prstGeom>
            <a:noFill/>
            <a:ln w="9525" cap="sq">
              <a:solidFill>
                <a:schemeClr val="accent4"/>
              </a:solidFill>
              <a:prstDash val="dash"/>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50" dirty="0">
                <a:latin typeface="Arial" pitchFamily="34" charset="0"/>
                <a:cs typeface="Arial" pitchFamily="34" charset="0"/>
              </a:endParaRPr>
            </a:p>
          </p:txBody>
        </p:sp>
        <p:sp>
          <p:nvSpPr>
            <p:cNvPr id="195" name="Oval 10">
              <a:extLst>
                <a:ext uri="{FF2B5EF4-FFF2-40B4-BE49-F238E27FC236}">
                  <a16:creationId xmlns:a16="http://schemas.microsoft.com/office/drawing/2014/main" id="{1FE3EB7B-D104-2547-DDE7-E1143A7BD1A7}"/>
                </a:ext>
              </a:extLst>
            </p:cNvPr>
            <p:cNvSpPr>
              <a:spLocks noChangeArrowheads="1"/>
            </p:cNvSpPr>
            <p:nvPr/>
          </p:nvSpPr>
          <p:spPr bwMode="auto">
            <a:xfrm>
              <a:off x="4266819" y="34751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96" name="Oval 11">
              <a:extLst>
                <a:ext uri="{FF2B5EF4-FFF2-40B4-BE49-F238E27FC236}">
                  <a16:creationId xmlns:a16="http://schemas.microsoft.com/office/drawing/2014/main" id="{1AFE5730-C389-63C9-C8D8-1CC26A436D4F}"/>
                </a:ext>
              </a:extLst>
            </p:cNvPr>
            <p:cNvSpPr>
              <a:spLocks noChangeArrowheads="1"/>
            </p:cNvSpPr>
            <p:nvPr/>
          </p:nvSpPr>
          <p:spPr bwMode="auto">
            <a:xfrm>
              <a:off x="4365244" y="37291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97" name="Oval 12">
              <a:extLst>
                <a:ext uri="{FF2B5EF4-FFF2-40B4-BE49-F238E27FC236}">
                  <a16:creationId xmlns:a16="http://schemas.microsoft.com/office/drawing/2014/main" id="{8CB7404A-6083-3FE2-5CFC-E02B78AFB7E2}"/>
                </a:ext>
              </a:extLst>
            </p:cNvPr>
            <p:cNvSpPr>
              <a:spLocks noChangeArrowheads="1"/>
            </p:cNvSpPr>
            <p:nvPr/>
          </p:nvSpPr>
          <p:spPr bwMode="auto">
            <a:xfrm>
              <a:off x="4584318" y="36243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98" name="Oval 13">
              <a:extLst>
                <a:ext uri="{FF2B5EF4-FFF2-40B4-BE49-F238E27FC236}">
                  <a16:creationId xmlns:a16="http://schemas.microsoft.com/office/drawing/2014/main" id="{18438D29-03F8-34D9-5778-90328393ABFB}"/>
                </a:ext>
              </a:extLst>
            </p:cNvPr>
            <p:cNvSpPr>
              <a:spLocks noChangeArrowheads="1"/>
            </p:cNvSpPr>
            <p:nvPr/>
          </p:nvSpPr>
          <p:spPr bwMode="auto">
            <a:xfrm>
              <a:off x="4362069" y="37482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99" name="Oval 14">
              <a:extLst>
                <a:ext uri="{FF2B5EF4-FFF2-40B4-BE49-F238E27FC236}">
                  <a16:creationId xmlns:a16="http://schemas.microsoft.com/office/drawing/2014/main" id="{CAAF8C70-84EE-16D1-7B67-BE3C67606B66}"/>
                </a:ext>
              </a:extLst>
            </p:cNvPr>
            <p:cNvSpPr>
              <a:spLocks noChangeArrowheads="1"/>
            </p:cNvSpPr>
            <p:nvPr/>
          </p:nvSpPr>
          <p:spPr bwMode="auto">
            <a:xfrm>
              <a:off x="4228719" y="37450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00" name="Oval 15">
              <a:extLst>
                <a:ext uri="{FF2B5EF4-FFF2-40B4-BE49-F238E27FC236}">
                  <a16:creationId xmlns:a16="http://schemas.microsoft.com/office/drawing/2014/main" id="{1BCB4F08-E28C-F9B9-7F02-02875275B889}"/>
                </a:ext>
              </a:extLst>
            </p:cNvPr>
            <p:cNvSpPr>
              <a:spLocks noChangeArrowheads="1"/>
            </p:cNvSpPr>
            <p:nvPr/>
          </p:nvSpPr>
          <p:spPr bwMode="auto">
            <a:xfrm>
              <a:off x="4250943" y="37069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01" name="Oval 16">
              <a:extLst>
                <a:ext uri="{FF2B5EF4-FFF2-40B4-BE49-F238E27FC236}">
                  <a16:creationId xmlns:a16="http://schemas.microsoft.com/office/drawing/2014/main" id="{5632A3BF-A726-2065-2230-9BD1B6A80BA6}"/>
                </a:ext>
              </a:extLst>
            </p:cNvPr>
            <p:cNvSpPr>
              <a:spLocks noChangeArrowheads="1"/>
            </p:cNvSpPr>
            <p:nvPr/>
          </p:nvSpPr>
          <p:spPr bwMode="auto">
            <a:xfrm>
              <a:off x="4260468" y="36720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02" name="Oval 17">
              <a:extLst>
                <a:ext uri="{FF2B5EF4-FFF2-40B4-BE49-F238E27FC236}">
                  <a16:creationId xmlns:a16="http://schemas.microsoft.com/office/drawing/2014/main" id="{882A508E-F61D-3BBB-8D64-B4D5917473CA}"/>
                </a:ext>
              </a:extLst>
            </p:cNvPr>
            <p:cNvSpPr>
              <a:spLocks noChangeArrowheads="1"/>
            </p:cNvSpPr>
            <p:nvPr/>
          </p:nvSpPr>
          <p:spPr bwMode="auto">
            <a:xfrm>
              <a:off x="4298569" y="35672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03" name="Oval 18">
              <a:extLst>
                <a:ext uri="{FF2B5EF4-FFF2-40B4-BE49-F238E27FC236}">
                  <a16:creationId xmlns:a16="http://schemas.microsoft.com/office/drawing/2014/main" id="{3267F531-4495-BDB5-706D-1804168F0EBB}"/>
                </a:ext>
              </a:extLst>
            </p:cNvPr>
            <p:cNvSpPr>
              <a:spLocks noChangeArrowheads="1"/>
            </p:cNvSpPr>
            <p:nvPr/>
          </p:nvSpPr>
          <p:spPr bwMode="auto">
            <a:xfrm>
              <a:off x="4152519" y="35354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04" name="Oval 19">
              <a:extLst>
                <a:ext uri="{FF2B5EF4-FFF2-40B4-BE49-F238E27FC236}">
                  <a16:creationId xmlns:a16="http://schemas.microsoft.com/office/drawing/2014/main" id="{DE7B1795-F6D3-2F9F-A4D3-AD02BAD6FBD0}"/>
                </a:ext>
              </a:extLst>
            </p:cNvPr>
            <p:cNvSpPr>
              <a:spLocks noChangeArrowheads="1"/>
            </p:cNvSpPr>
            <p:nvPr/>
          </p:nvSpPr>
          <p:spPr bwMode="auto">
            <a:xfrm>
              <a:off x="3796918" y="35958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05" name="Oval 20">
              <a:extLst>
                <a:ext uri="{FF2B5EF4-FFF2-40B4-BE49-F238E27FC236}">
                  <a16:creationId xmlns:a16="http://schemas.microsoft.com/office/drawing/2014/main" id="{BE71D007-5855-6CDD-0888-3461733C9295}"/>
                </a:ext>
              </a:extLst>
            </p:cNvPr>
            <p:cNvSpPr>
              <a:spLocks noChangeArrowheads="1"/>
            </p:cNvSpPr>
            <p:nvPr/>
          </p:nvSpPr>
          <p:spPr bwMode="auto">
            <a:xfrm>
              <a:off x="4038218" y="37228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06" name="Oval 21">
              <a:extLst>
                <a:ext uri="{FF2B5EF4-FFF2-40B4-BE49-F238E27FC236}">
                  <a16:creationId xmlns:a16="http://schemas.microsoft.com/office/drawing/2014/main" id="{7B5EC5EF-E761-E092-6454-DC8F713243AE}"/>
                </a:ext>
              </a:extLst>
            </p:cNvPr>
            <p:cNvSpPr>
              <a:spLocks noChangeArrowheads="1"/>
            </p:cNvSpPr>
            <p:nvPr/>
          </p:nvSpPr>
          <p:spPr bwMode="auto">
            <a:xfrm>
              <a:off x="3892169" y="37069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07" name="Oval 22">
              <a:extLst>
                <a:ext uri="{FF2B5EF4-FFF2-40B4-BE49-F238E27FC236}">
                  <a16:creationId xmlns:a16="http://schemas.microsoft.com/office/drawing/2014/main" id="{788AD5F3-21FA-29B7-6F8C-CB5239DC832B}"/>
                </a:ext>
              </a:extLst>
            </p:cNvPr>
            <p:cNvSpPr>
              <a:spLocks noChangeArrowheads="1"/>
            </p:cNvSpPr>
            <p:nvPr/>
          </p:nvSpPr>
          <p:spPr bwMode="auto">
            <a:xfrm>
              <a:off x="3895343" y="37259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08" name="Oval 23">
              <a:extLst>
                <a:ext uri="{FF2B5EF4-FFF2-40B4-BE49-F238E27FC236}">
                  <a16:creationId xmlns:a16="http://schemas.microsoft.com/office/drawing/2014/main" id="{26B91EF4-AC42-B0E2-BE15-13653A3A7694}"/>
                </a:ext>
              </a:extLst>
            </p:cNvPr>
            <p:cNvSpPr>
              <a:spLocks noChangeArrowheads="1"/>
            </p:cNvSpPr>
            <p:nvPr/>
          </p:nvSpPr>
          <p:spPr bwMode="auto">
            <a:xfrm>
              <a:off x="3850893" y="37767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09" name="Oval 24">
              <a:extLst>
                <a:ext uri="{FF2B5EF4-FFF2-40B4-BE49-F238E27FC236}">
                  <a16:creationId xmlns:a16="http://schemas.microsoft.com/office/drawing/2014/main" id="{6FDEAC4A-DA28-F0D1-A42F-912DCBEC2238}"/>
                </a:ext>
              </a:extLst>
            </p:cNvPr>
            <p:cNvSpPr>
              <a:spLocks noChangeArrowheads="1"/>
            </p:cNvSpPr>
            <p:nvPr/>
          </p:nvSpPr>
          <p:spPr bwMode="auto">
            <a:xfrm>
              <a:off x="3793744" y="37894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10" name="Oval 25">
              <a:extLst>
                <a:ext uri="{FF2B5EF4-FFF2-40B4-BE49-F238E27FC236}">
                  <a16:creationId xmlns:a16="http://schemas.microsoft.com/office/drawing/2014/main" id="{C5C356B1-E677-32C8-ABD6-C204CA23B61E}"/>
                </a:ext>
              </a:extLst>
            </p:cNvPr>
            <p:cNvSpPr>
              <a:spLocks noChangeArrowheads="1"/>
            </p:cNvSpPr>
            <p:nvPr/>
          </p:nvSpPr>
          <p:spPr bwMode="auto">
            <a:xfrm>
              <a:off x="3787393" y="38180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11" name="Oval 26">
              <a:extLst>
                <a:ext uri="{FF2B5EF4-FFF2-40B4-BE49-F238E27FC236}">
                  <a16:creationId xmlns:a16="http://schemas.microsoft.com/office/drawing/2014/main" id="{0A4EE6DD-DC4B-1DF6-29EE-D3FA89BABBD6}"/>
                </a:ext>
              </a:extLst>
            </p:cNvPr>
            <p:cNvSpPr>
              <a:spLocks noChangeArrowheads="1"/>
            </p:cNvSpPr>
            <p:nvPr/>
          </p:nvSpPr>
          <p:spPr bwMode="auto">
            <a:xfrm>
              <a:off x="3850893" y="38561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12" name="Oval 27">
              <a:extLst>
                <a:ext uri="{FF2B5EF4-FFF2-40B4-BE49-F238E27FC236}">
                  <a16:creationId xmlns:a16="http://schemas.microsoft.com/office/drawing/2014/main" id="{8F101AC4-A54E-8292-A6E9-BF5704220B59}"/>
                </a:ext>
              </a:extLst>
            </p:cNvPr>
            <p:cNvSpPr>
              <a:spLocks noChangeArrowheads="1"/>
            </p:cNvSpPr>
            <p:nvPr/>
          </p:nvSpPr>
          <p:spPr bwMode="auto">
            <a:xfrm>
              <a:off x="3796918" y="38688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13" name="Oval 28">
              <a:extLst>
                <a:ext uri="{FF2B5EF4-FFF2-40B4-BE49-F238E27FC236}">
                  <a16:creationId xmlns:a16="http://schemas.microsoft.com/office/drawing/2014/main" id="{A8B751FC-283E-0FEC-9CD8-826B227633AB}"/>
                </a:ext>
              </a:extLst>
            </p:cNvPr>
            <p:cNvSpPr>
              <a:spLocks noChangeArrowheads="1"/>
            </p:cNvSpPr>
            <p:nvPr/>
          </p:nvSpPr>
          <p:spPr bwMode="auto">
            <a:xfrm>
              <a:off x="3765169" y="38752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14" name="Oval 29">
              <a:extLst>
                <a:ext uri="{FF2B5EF4-FFF2-40B4-BE49-F238E27FC236}">
                  <a16:creationId xmlns:a16="http://schemas.microsoft.com/office/drawing/2014/main" id="{DD9CED9C-C7FD-D5E6-DB76-4FFC3735FE2F}"/>
                </a:ext>
              </a:extLst>
            </p:cNvPr>
            <p:cNvSpPr>
              <a:spLocks noChangeArrowheads="1"/>
            </p:cNvSpPr>
            <p:nvPr/>
          </p:nvSpPr>
          <p:spPr bwMode="auto">
            <a:xfrm>
              <a:off x="3676269" y="36751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15" name="Oval 30">
              <a:extLst>
                <a:ext uri="{FF2B5EF4-FFF2-40B4-BE49-F238E27FC236}">
                  <a16:creationId xmlns:a16="http://schemas.microsoft.com/office/drawing/2014/main" id="{EBC3A97A-8682-B025-989A-414D6C585D6F}"/>
                </a:ext>
              </a:extLst>
            </p:cNvPr>
            <p:cNvSpPr>
              <a:spLocks noChangeArrowheads="1"/>
            </p:cNvSpPr>
            <p:nvPr/>
          </p:nvSpPr>
          <p:spPr bwMode="auto">
            <a:xfrm>
              <a:off x="3663568" y="38371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16" name="Oval 31">
              <a:extLst>
                <a:ext uri="{FF2B5EF4-FFF2-40B4-BE49-F238E27FC236}">
                  <a16:creationId xmlns:a16="http://schemas.microsoft.com/office/drawing/2014/main" id="{9E9AFDE9-9A58-9FEC-F1E8-E406F496ECB6}"/>
                </a:ext>
              </a:extLst>
            </p:cNvPr>
            <p:cNvSpPr>
              <a:spLocks noChangeArrowheads="1"/>
            </p:cNvSpPr>
            <p:nvPr/>
          </p:nvSpPr>
          <p:spPr bwMode="auto">
            <a:xfrm>
              <a:off x="3654043" y="38879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17" name="Oval 32">
              <a:extLst>
                <a:ext uri="{FF2B5EF4-FFF2-40B4-BE49-F238E27FC236}">
                  <a16:creationId xmlns:a16="http://schemas.microsoft.com/office/drawing/2014/main" id="{AB800ED7-E8AB-6F21-39DF-EE5B99AC7E6F}"/>
                </a:ext>
              </a:extLst>
            </p:cNvPr>
            <p:cNvSpPr>
              <a:spLocks noChangeArrowheads="1"/>
            </p:cNvSpPr>
            <p:nvPr/>
          </p:nvSpPr>
          <p:spPr bwMode="auto">
            <a:xfrm>
              <a:off x="3577844" y="39291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18" name="Oval 33">
              <a:extLst>
                <a:ext uri="{FF2B5EF4-FFF2-40B4-BE49-F238E27FC236}">
                  <a16:creationId xmlns:a16="http://schemas.microsoft.com/office/drawing/2014/main" id="{E83D8EAF-C8E0-323C-C568-22F3C3EA1236}"/>
                </a:ext>
              </a:extLst>
            </p:cNvPr>
            <p:cNvSpPr>
              <a:spLocks noChangeArrowheads="1"/>
            </p:cNvSpPr>
            <p:nvPr/>
          </p:nvSpPr>
          <p:spPr bwMode="auto">
            <a:xfrm>
              <a:off x="3558793" y="39196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19" name="Oval 34">
              <a:extLst>
                <a:ext uri="{FF2B5EF4-FFF2-40B4-BE49-F238E27FC236}">
                  <a16:creationId xmlns:a16="http://schemas.microsoft.com/office/drawing/2014/main" id="{946A2477-7A43-BA8D-9C45-5B547F6AFB2E}"/>
                </a:ext>
              </a:extLst>
            </p:cNvPr>
            <p:cNvSpPr>
              <a:spLocks noChangeArrowheads="1"/>
            </p:cNvSpPr>
            <p:nvPr/>
          </p:nvSpPr>
          <p:spPr bwMode="auto">
            <a:xfrm>
              <a:off x="3549268" y="38974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20" name="Oval 35">
              <a:extLst>
                <a:ext uri="{FF2B5EF4-FFF2-40B4-BE49-F238E27FC236}">
                  <a16:creationId xmlns:a16="http://schemas.microsoft.com/office/drawing/2014/main" id="{9C073393-806F-0ABD-F6ED-0728C3E3457E}"/>
                </a:ext>
              </a:extLst>
            </p:cNvPr>
            <p:cNvSpPr>
              <a:spLocks noChangeArrowheads="1"/>
            </p:cNvSpPr>
            <p:nvPr/>
          </p:nvSpPr>
          <p:spPr bwMode="auto">
            <a:xfrm>
              <a:off x="3558793" y="38847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21" name="Oval 36">
              <a:extLst>
                <a:ext uri="{FF2B5EF4-FFF2-40B4-BE49-F238E27FC236}">
                  <a16:creationId xmlns:a16="http://schemas.microsoft.com/office/drawing/2014/main" id="{DD262E5E-4884-EE00-8CAD-1F6F9B19188D}"/>
                </a:ext>
              </a:extLst>
            </p:cNvPr>
            <p:cNvSpPr>
              <a:spLocks noChangeArrowheads="1"/>
            </p:cNvSpPr>
            <p:nvPr/>
          </p:nvSpPr>
          <p:spPr bwMode="auto">
            <a:xfrm>
              <a:off x="3568318" y="38752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22" name="Oval 37">
              <a:extLst>
                <a:ext uri="{FF2B5EF4-FFF2-40B4-BE49-F238E27FC236}">
                  <a16:creationId xmlns:a16="http://schemas.microsoft.com/office/drawing/2014/main" id="{F7843C01-1A41-A160-A464-D842AB94695F}"/>
                </a:ext>
              </a:extLst>
            </p:cNvPr>
            <p:cNvSpPr>
              <a:spLocks noChangeArrowheads="1"/>
            </p:cNvSpPr>
            <p:nvPr/>
          </p:nvSpPr>
          <p:spPr bwMode="auto">
            <a:xfrm>
              <a:off x="3568318" y="38434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23" name="Oval 38">
              <a:extLst>
                <a:ext uri="{FF2B5EF4-FFF2-40B4-BE49-F238E27FC236}">
                  <a16:creationId xmlns:a16="http://schemas.microsoft.com/office/drawing/2014/main" id="{C26CB835-A564-BF37-DB9E-FD856FD5F91C}"/>
                </a:ext>
              </a:extLst>
            </p:cNvPr>
            <p:cNvSpPr>
              <a:spLocks noChangeArrowheads="1"/>
            </p:cNvSpPr>
            <p:nvPr/>
          </p:nvSpPr>
          <p:spPr bwMode="auto">
            <a:xfrm>
              <a:off x="3612768" y="38212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24" name="Oval 39">
              <a:extLst>
                <a:ext uri="{FF2B5EF4-FFF2-40B4-BE49-F238E27FC236}">
                  <a16:creationId xmlns:a16="http://schemas.microsoft.com/office/drawing/2014/main" id="{D50D88D6-F8BD-F85F-DC51-BD03A858258F}"/>
                </a:ext>
              </a:extLst>
            </p:cNvPr>
            <p:cNvSpPr>
              <a:spLocks noChangeArrowheads="1"/>
            </p:cNvSpPr>
            <p:nvPr/>
          </p:nvSpPr>
          <p:spPr bwMode="auto">
            <a:xfrm>
              <a:off x="3600068" y="38148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25" name="Oval 40">
              <a:extLst>
                <a:ext uri="{FF2B5EF4-FFF2-40B4-BE49-F238E27FC236}">
                  <a16:creationId xmlns:a16="http://schemas.microsoft.com/office/drawing/2014/main" id="{8658BB82-3EF9-B505-F874-1676A6B5BFE4}"/>
                </a:ext>
              </a:extLst>
            </p:cNvPr>
            <p:cNvSpPr>
              <a:spLocks noChangeArrowheads="1"/>
            </p:cNvSpPr>
            <p:nvPr/>
          </p:nvSpPr>
          <p:spPr bwMode="auto">
            <a:xfrm>
              <a:off x="3593719" y="37577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26" name="Oval 41">
              <a:extLst>
                <a:ext uri="{FF2B5EF4-FFF2-40B4-BE49-F238E27FC236}">
                  <a16:creationId xmlns:a16="http://schemas.microsoft.com/office/drawing/2014/main" id="{ACC6C81B-749A-AC80-ED91-C90E195895FA}"/>
                </a:ext>
              </a:extLst>
            </p:cNvPr>
            <p:cNvSpPr>
              <a:spLocks noChangeArrowheads="1"/>
            </p:cNvSpPr>
            <p:nvPr/>
          </p:nvSpPr>
          <p:spPr bwMode="auto">
            <a:xfrm>
              <a:off x="3612768" y="37132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27" name="Oval 42">
              <a:extLst>
                <a:ext uri="{FF2B5EF4-FFF2-40B4-BE49-F238E27FC236}">
                  <a16:creationId xmlns:a16="http://schemas.microsoft.com/office/drawing/2014/main" id="{493EE222-2FB7-7163-A123-23A612555153}"/>
                </a:ext>
              </a:extLst>
            </p:cNvPr>
            <p:cNvSpPr>
              <a:spLocks noChangeArrowheads="1"/>
            </p:cNvSpPr>
            <p:nvPr/>
          </p:nvSpPr>
          <p:spPr bwMode="auto">
            <a:xfrm>
              <a:off x="3619118" y="36339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28" name="Oval 43">
              <a:extLst>
                <a:ext uri="{FF2B5EF4-FFF2-40B4-BE49-F238E27FC236}">
                  <a16:creationId xmlns:a16="http://schemas.microsoft.com/office/drawing/2014/main" id="{7233BAF8-E294-BD08-ABC4-B25754D9A358}"/>
                </a:ext>
              </a:extLst>
            </p:cNvPr>
            <p:cNvSpPr>
              <a:spLocks noChangeArrowheads="1"/>
            </p:cNvSpPr>
            <p:nvPr/>
          </p:nvSpPr>
          <p:spPr bwMode="auto">
            <a:xfrm>
              <a:off x="3482593" y="36783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29" name="Oval 44">
              <a:extLst>
                <a:ext uri="{FF2B5EF4-FFF2-40B4-BE49-F238E27FC236}">
                  <a16:creationId xmlns:a16="http://schemas.microsoft.com/office/drawing/2014/main" id="{506751D9-F750-0BEC-994B-D6892B1C4EEF}"/>
                </a:ext>
              </a:extLst>
            </p:cNvPr>
            <p:cNvSpPr>
              <a:spLocks noChangeArrowheads="1"/>
            </p:cNvSpPr>
            <p:nvPr/>
          </p:nvSpPr>
          <p:spPr bwMode="auto">
            <a:xfrm>
              <a:off x="3479418" y="38402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30" name="Oval 45">
              <a:extLst>
                <a:ext uri="{FF2B5EF4-FFF2-40B4-BE49-F238E27FC236}">
                  <a16:creationId xmlns:a16="http://schemas.microsoft.com/office/drawing/2014/main" id="{5D1564EE-81D8-2E96-753A-C87FFEE5138D}"/>
                </a:ext>
              </a:extLst>
            </p:cNvPr>
            <p:cNvSpPr>
              <a:spLocks noChangeArrowheads="1"/>
            </p:cNvSpPr>
            <p:nvPr/>
          </p:nvSpPr>
          <p:spPr bwMode="auto">
            <a:xfrm>
              <a:off x="3507993" y="38402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31" name="Oval 46">
              <a:extLst>
                <a:ext uri="{FF2B5EF4-FFF2-40B4-BE49-F238E27FC236}">
                  <a16:creationId xmlns:a16="http://schemas.microsoft.com/office/drawing/2014/main" id="{3BF4DFE0-10A6-A03C-9AB5-F7019CB1CD70}"/>
                </a:ext>
              </a:extLst>
            </p:cNvPr>
            <p:cNvSpPr>
              <a:spLocks noChangeArrowheads="1"/>
            </p:cNvSpPr>
            <p:nvPr/>
          </p:nvSpPr>
          <p:spPr bwMode="auto">
            <a:xfrm>
              <a:off x="3507993" y="38752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32" name="Oval 47">
              <a:extLst>
                <a:ext uri="{FF2B5EF4-FFF2-40B4-BE49-F238E27FC236}">
                  <a16:creationId xmlns:a16="http://schemas.microsoft.com/office/drawing/2014/main" id="{4E3EBEAE-39D5-0BD9-DE82-7662589ABCC8}"/>
                </a:ext>
              </a:extLst>
            </p:cNvPr>
            <p:cNvSpPr>
              <a:spLocks noChangeArrowheads="1"/>
            </p:cNvSpPr>
            <p:nvPr/>
          </p:nvSpPr>
          <p:spPr bwMode="auto">
            <a:xfrm>
              <a:off x="3482593" y="38815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33" name="Oval 48">
              <a:extLst>
                <a:ext uri="{FF2B5EF4-FFF2-40B4-BE49-F238E27FC236}">
                  <a16:creationId xmlns:a16="http://schemas.microsoft.com/office/drawing/2014/main" id="{8AE6B1C2-A10A-3F19-8FE3-A03F7C03A07D}"/>
                </a:ext>
              </a:extLst>
            </p:cNvPr>
            <p:cNvSpPr>
              <a:spLocks noChangeArrowheads="1"/>
            </p:cNvSpPr>
            <p:nvPr/>
          </p:nvSpPr>
          <p:spPr bwMode="auto">
            <a:xfrm>
              <a:off x="3476243" y="39196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34" name="Oval 49">
              <a:extLst>
                <a:ext uri="{FF2B5EF4-FFF2-40B4-BE49-F238E27FC236}">
                  <a16:creationId xmlns:a16="http://schemas.microsoft.com/office/drawing/2014/main" id="{30042BAC-80ED-5A7C-9D36-1DD26210FF97}"/>
                </a:ext>
              </a:extLst>
            </p:cNvPr>
            <p:cNvSpPr>
              <a:spLocks noChangeArrowheads="1"/>
            </p:cNvSpPr>
            <p:nvPr/>
          </p:nvSpPr>
          <p:spPr bwMode="auto">
            <a:xfrm>
              <a:off x="3450844" y="39418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35" name="Oval 50">
              <a:extLst>
                <a:ext uri="{FF2B5EF4-FFF2-40B4-BE49-F238E27FC236}">
                  <a16:creationId xmlns:a16="http://schemas.microsoft.com/office/drawing/2014/main" id="{988A6358-980D-28A3-422A-C6E6CA6ADB54}"/>
                </a:ext>
              </a:extLst>
            </p:cNvPr>
            <p:cNvSpPr>
              <a:spLocks noChangeArrowheads="1"/>
            </p:cNvSpPr>
            <p:nvPr/>
          </p:nvSpPr>
          <p:spPr bwMode="auto">
            <a:xfrm>
              <a:off x="3425443" y="39577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36" name="Oval 51">
              <a:extLst>
                <a:ext uri="{FF2B5EF4-FFF2-40B4-BE49-F238E27FC236}">
                  <a16:creationId xmlns:a16="http://schemas.microsoft.com/office/drawing/2014/main" id="{C2A6FDE3-A4A8-8EB4-4ADB-7F75423201F8}"/>
                </a:ext>
              </a:extLst>
            </p:cNvPr>
            <p:cNvSpPr>
              <a:spLocks noChangeArrowheads="1"/>
            </p:cNvSpPr>
            <p:nvPr/>
          </p:nvSpPr>
          <p:spPr bwMode="auto">
            <a:xfrm>
              <a:off x="3412743" y="39482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37" name="Oval 52">
              <a:extLst>
                <a:ext uri="{FF2B5EF4-FFF2-40B4-BE49-F238E27FC236}">
                  <a16:creationId xmlns:a16="http://schemas.microsoft.com/office/drawing/2014/main" id="{6CA2AF37-48CF-8CD7-2E6A-22C6F3D9E4DE}"/>
                </a:ext>
              </a:extLst>
            </p:cNvPr>
            <p:cNvSpPr>
              <a:spLocks noChangeArrowheads="1"/>
            </p:cNvSpPr>
            <p:nvPr/>
          </p:nvSpPr>
          <p:spPr bwMode="auto">
            <a:xfrm>
              <a:off x="3400043" y="38529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38" name="Oval 53">
              <a:extLst>
                <a:ext uri="{FF2B5EF4-FFF2-40B4-BE49-F238E27FC236}">
                  <a16:creationId xmlns:a16="http://schemas.microsoft.com/office/drawing/2014/main" id="{2E941E77-9803-83C1-B1C8-6E5933266D62}"/>
                </a:ext>
              </a:extLst>
            </p:cNvPr>
            <p:cNvSpPr>
              <a:spLocks noChangeArrowheads="1"/>
            </p:cNvSpPr>
            <p:nvPr/>
          </p:nvSpPr>
          <p:spPr bwMode="auto">
            <a:xfrm>
              <a:off x="3415918" y="38402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39" name="Oval 54">
              <a:extLst>
                <a:ext uri="{FF2B5EF4-FFF2-40B4-BE49-F238E27FC236}">
                  <a16:creationId xmlns:a16="http://schemas.microsoft.com/office/drawing/2014/main" id="{FB6AC96A-D67B-6FED-AABD-613592842F90}"/>
                </a:ext>
              </a:extLst>
            </p:cNvPr>
            <p:cNvSpPr>
              <a:spLocks noChangeArrowheads="1"/>
            </p:cNvSpPr>
            <p:nvPr/>
          </p:nvSpPr>
          <p:spPr bwMode="auto">
            <a:xfrm>
              <a:off x="3412744" y="38085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40" name="Oval 55">
              <a:extLst>
                <a:ext uri="{FF2B5EF4-FFF2-40B4-BE49-F238E27FC236}">
                  <a16:creationId xmlns:a16="http://schemas.microsoft.com/office/drawing/2014/main" id="{52EBDEB9-30EC-4CD4-B84B-7049E7E8AC12}"/>
                </a:ext>
              </a:extLst>
            </p:cNvPr>
            <p:cNvSpPr>
              <a:spLocks noChangeArrowheads="1"/>
            </p:cNvSpPr>
            <p:nvPr/>
          </p:nvSpPr>
          <p:spPr bwMode="auto">
            <a:xfrm>
              <a:off x="3317493" y="37069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41" name="Oval 56">
              <a:extLst>
                <a:ext uri="{FF2B5EF4-FFF2-40B4-BE49-F238E27FC236}">
                  <a16:creationId xmlns:a16="http://schemas.microsoft.com/office/drawing/2014/main" id="{191E792E-4671-2239-DE05-05B64038BAAF}"/>
                </a:ext>
              </a:extLst>
            </p:cNvPr>
            <p:cNvSpPr>
              <a:spLocks noChangeArrowheads="1"/>
            </p:cNvSpPr>
            <p:nvPr/>
          </p:nvSpPr>
          <p:spPr bwMode="auto">
            <a:xfrm>
              <a:off x="3346068" y="38815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42" name="Oval 57">
              <a:extLst>
                <a:ext uri="{FF2B5EF4-FFF2-40B4-BE49-F238E27FC236}">
                  <a16:creationId xmlns:a16="http://schemas.microsoft.com/office/drawing/2014/main" id="{5C23F668-268B-7DBE-EE78-B65680B02D46}"/>
                </a:ext>
              </a:extLst>
            </p:cNvPr>
            <p:cNvSpPr>
              <a:spLocks noChangeArrowheads="1"/>
            </p:cNvSpPr>
            <p:nvPr/>
          </p:nvSpPr>
          <p:spPr bwMode="auto">
            <a:xfrm>
              <a:off x="3361944" y="39291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43" name="Oval 58">
              <a:extLst>
                <a:ext uri="{FF2B5EF4-FFF2-40B4-BE49-F238E27FC236}">
                  <a16:creationId xmlns:a16="http://schemas.microsoft.com/office/drawing/2014/main" id="{429B6241-C173-426B-7547-9E7C92B118A4}"/>
                </a:ext>
              </a:extLst>
            </p:cNvPr>
            <p:cNvSpPr>
              <a:spLocks noChangeArrowheads="1"/>
            </p:cNvSpPr>
            <p:nvPr/>
          </p:nvSpPr>
          <p:spPr bwMode="auto">
            <a:xfrm>
              <a:off x="3346068" y="39736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44" name="Oval 59">
              <a:extLst>
                <a:ext uri="{FF2B5EF4-FFF2-40B4-BE49-F238E27FC236}">
                  <a16:creationId xmlns:a16="http://schemas.microsoft.com/office/drawing/2014/main" id="{895D1DC6-A3F7-0893-F786-8B9A307FA725}"/>
                </a:ext>
              </a:extLst>
            </p:cNvPr>
            <p:cNvSpPr>
              <a:spLocks noChangeArrowheads="1"/>
            </p:cNvSpPr>
            <p:nvPr/>
          </p:nvSpPr>
          <p:spPr bwMode="auto">
            <a:xfrm>
              <a:off x="3336544" y="39514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45" name="Oval 60">
              <a:extLst>
                <a:ext uri="{FF2B5EF4-FFF2-40B4-BE49-F238E27FC236}">
                  <a16:creationId xmlns:a16="http://schemas.microsoft.com/office/drawing/2014/main" id="{66CA9336-CA41-5978-F461-4CB3E0C55F9D}"/>
                </a:ext>
              </a:extLst>
            </p:cNvPr>
            <p:cNvSpPr>
              <a:spLocks noChangeArrowheads="1"/>
            </p:cNvSpPr>
            <p:nvPr/>
          </p:nvSpPr>
          <p:spPr bwMode="auto">
            <a:xfrm>
              <a:off x="3330193" y="39164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46" name="Oval 61">
              <a:extLst>
                <a:ext uri="{FF2B5EF4-FFF2-40B4-BE49-F238E27FC236}">
                  <a16:creationId xmlns:a16="http://schemas.microsoft.com/office/drawing/2014/main" id="{C2BE893C-AB89-0BA6-7393-2DA4DC5A47DA}"/>
                </a:ext>
              </a:extLst>
            </p:cNvPr>
            <p:cNvSpPr>
              <a:spLocks noChangeArrowheads="1"/>
            </p:cNvSpPr>
            <p:nvPr/>
          </p:nvSpPr>
          <p:spPr bwMode="auto">
            <a:xfrm>
              <a:off x="3301619" y="39514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47" name="Oval 62">
              <a:extLst>
                <a:ext uri="{FF2B5EF4-FFF2-40B4-BE49-F238E27FC236}">
                  <a16:creationId xmlns:a16="http://schemas.microsoft.com/office/drawing/2014/main" id="{617C058C-E9FE-39ED-01EB-B8AB580A6B42}"/>
                </a:ext>
              </a:extLst>
            </p:cNvPr>
            <p:cNvSpPr>
              <a:spLocks noChangeArrowheads="1"/>
            </p:cNvSpPr>
            <p:nvPr/>
          </p:nvSpPr>
          <p:spPr bwMode="auto">
            <a:xfrm>
              <a:off x="3301619" y="39164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48" name="Oval 63">
              <a:extLst>
                <a:ext uri="{FF2B5EF4-FFF2-40B4-BE49-F238E27FC236}">
                  <a16:creationId xmlns:a16="http://schemas.microsoft.com/office/drawing/2014/main" id="{F0AAEF8E-67DD-3E4F-A2C1-BB6651DE2984}"/>
                </a:ext>
              </a:extLst>
            </p:cNvPr>
            <p:cNvSpPr>
              <a:spLocks noChangeArrowheads="1"/>
            </p:cNvSpPr>
            <p:nvPr/>
          </p:nvSpPr>
          <p:spPr bwMode="auto">
            <a:xfrm>
              <a:off x="3279394" y="39006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49" name="Oval 64">
              <a:extLst>
                <a:ext uri="{FF2B5EF4-FFF2-40B4-BE49-F238E27FC236}">
                  <a16:creationId xmlns:a16="http://schemas.microsoft.com/office/drawing/2014/main" id="{9FF1052E-DEEF-7524-1D58-FB8E8A9D5817}"/>
                </a:ext>
              </a:extLst>
            </p:cNvPr>
            <p:cNvSpPr>
              <a:spLocks noChangeArrowheads="1"/>
            </p:cNvSpPr>
            <p:nvPr/>
          </p:nvSpPr>
          <p:spPr bwMode="auto">
            <a:xfrm>
              <a:off x="3266693" y="38688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50" name="Oval 65">
              <a:extLst>
                <a:ext uri="{FF2B5EF4-FFF2-40B4-BE49-F238E27FC236}">
                  <a16:creationId xmlns:a16="http://schemas.microsoft.com/office/drawing/2014/main" id="{D24AAE27-8C19-DE8A-E61E-40CCDB82B5FA}"/>
                </a:ext>
              </a:extLst>
            </p:cNvPr>
            <p:cNvSpPr>
              <a:spLocks noChangeArrowheads="1"/>
            </p:cNvSpPr>
            <p:nvPr/>
          </p:nvSpPr>
          <p:spPr bwMode="auto">
            <a:xfrm>
              <a:off x="3234944" y="37831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51" name="Oval 66">
              <a:extLst>
                <a:ext uri="{FF2B5EF4-FFF2-40B4-BE49-F238E27FC236}">
                  <a16:creationId xmlns:a16="http://schemas.microsoft.com/office/drawing/2014/main" id="{75BE03D9-3D5A-1A48-2110-ABE458C6CA5F}"/>
                </a:ext>
              </a:extLst>
            </p:cNvPr>
            <p:cNvSpPr>
              <a:spLocks noChangeArrowheads="1"/>
            </p:cNvSpPr>
            <p:nvPr/>
          </p:nvSpPr>
          <p:spPr bwMode="auto">
            <a:xfrm>
              <a:off x="3231768" y="37450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52" name="Oval 67">
              <a:extLst>
                <a:ext uri="{FF2B5EF4-FFF2-40B4-BE49-F238E27FC236}">
                  <a16:creationId xmlns:a16="http://schemas.microsoft.com/office/drawing/2014/main" id="{E0CB83EC-D20F-AC5B-02AC-F9B44F980AF5}"/>
                </a:ext>
              </a:extLst>
            </p:cNvPr>
            <p:cNvSpPr>
              <a:spLocks noChangeArrowheads="1"/>
            </p:cNvSpPr>
            <p:nvPr/>
          </p:nvSpPr>
          <p:spPr bwMode="auto">
            <a:xfrm>
              <a:off x="3292093" y="36561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53" name="Oval 68">
              <a:extLst>
                <a:ext uri="{FF2B5EF4-FFF2-40B4-BE49-F238E27FC236}">
                  <a16:creationId xmlns:a16="http://schemas.microsoft.com/office/drawing/2014/main" id="{AB6BE3EB-A800-433A-65A9-85AAFF75E434}"/>
                </a:ext>
              </a:extLst>
            </p:cNvPr>
            <p:cNvSpPr>
              <a:spLocks noChangeArrowheads="1"/>
            </p:cNvSpPr>
            <p:nvPr/>
          </p:nvSpPr>
          <p:spPr bwMode="auto">
            <a:xfrm>
              <a:off x="3307968" y="36466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54" name="Oval 69">
              <a:extLst>
                <a:ext uri="{FF2B5EF4-FFF2-40B4-BE49-F238E27FC236}">
                  <a16:creationId xmlns:a16="http://schemas.microsoft.com/office/drawing/2014/main" id="{E7E23493-2897-5102-6995-CD5A1AB397BB}"/>
                </a:ext>
              </a:extLst>
            </p:cNvPr>
            <p:cNvSpPr>
              <a:spLocks noChangeArrowheads="1"/>
            </p:cNvSpPr>
            <p:nvPr/>
          </p:nvSpPr>
          <p:spPr bwMode="auto">
            <a:xfrm>
              <a:off x="3390518" y="34878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55" name="Oval 70">
              <a:extLst>
                <a:ext uri="{FF2B5EF4-FFF2-40B4-BE49-F238E27FC236}">
                  <a16:creationId xmlns:a16="http://schemas.microsoft.com/office/drawing/2014/main" id="{E40CCF48-934C-418A-9CCB-F3D087F2029B}"/>
                </a:ext>
              </a:extLst>
            </p:cNvPr>
            <p:cNvSpPr>
              <a:spLocks noChangeArrowheads="1"/>
            </p:cNvSpPr>
            <p:nvPr/>
          </p:nvSpPr>
          <p:spPr bwMode="auto">
            <a:xfrm>
              <a:off x="3244468" y="33735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56" name="Oval 71">
              <a:extLst>
                <a:ext uri="{FF2B5EF4-FFF2-40B4-BE49-F238E27FC236}">
                  <a16:creationId xmlns:a16="http://schemas.microsoft.com/office/drawing/2014/main" id="{E103303E-F78A-69C2-BE03-C162594A8E78}"/>
                </a:ext>
              </a:extLst>
            </p:cNvPr>
            <p:cNvSpPr>
              <a:spLocks noChangeArrowheads="1"/>
            </p:cNvSpPr>
            <p:nvPr/>
          </p:nvSpPr>
          <p:spPr bwMode="auto">
            <a:xfrm>
              <a:off x="2572956" y="35005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57" name="Oval 72">
              <a:extLst>
                <a:ext uri="{FF2B5EF4-FFF2-40B4-BE49-F238E27FC236}">
                  <a16:creationId xmlns:a16="http://schemas.microsoft.com/office/drawing/2014/main" id="{805CEAC4-76E6-9A21-3A62-A7AA2619FBED}"/>
                </a:ext>
              </a:extLst>
            </p:cNvPr>
            <p:cNvSpPr>
              <a:spLocks noChangeArrowheads="1"/>
            </p:cNvSpPr>
            <p:nvPr/>
          </p:nvSpPr>
          <p:spPr bwMode="auto">
            <a:xfrm>
              <a:off x="3215893" y="32275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58" name="Oval 73">
              <a:extLst>
                <a:ext uri="{FF2B5EF4-FFF2-40B4-BE49-F238E27FC236}">
                  <a16:creationId xmlns:a16="http://schemas.microsoft.com/office/drawing/2014/main" id="{87CA1E33-8DAE-294F-A9F3-A7387D980726}"/>
                </a:ext>
              </a:extLst>
            </p:cNvPr>
            <p:cNvSpPr>
              <a:spLocks noChangeArrowheads="1"/>
            </p:cNvSpPr>
            <p:nvPr/>
          </p:nvSpPr>
          <p:spPr bwMode="auto">
            <a:xfrm>
              <a:off x="3123819" y="31798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59" name="Oval 74">
              <a:extLst>
                <a:ext uri="{FF2B5EF4-FFF2-40B4-BE49-F238E27FC236}">
                  <a16:creationId xmlns:a16="http://schemas.microsoft.com/office/drawing/2014/main" id="{FD466B32-21DE-D3A3-EBED-BCB91EDBC55B}"/>
                </a:ext>
              </a:extLst>
            </p:cNvPr>
            <p:cNvSpPr>
              <a:spLocks noChangeArrowheads="1"/>
            </p:cNvSpPr>
            <p:nvPr/>
          </p:nvSpPr>
          <p:spPr bwMode="auto">
            <a:xfrm>
              <a:off x="3161919" y="31767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60" name="Oval 75">
              <a:extLst>
                <a:ext uri="{FF2B5EF4-FFF2-40B4-BE49-F238E27FC236}">
                  <a16:creationId xmlns:a16="http://schemas.microsoft.com/office/drawing/2014/main" id="{FB8DD938-09A6-A849-2C16-29A2E249EDCC}"/>
                </a:ext>
              </a:extLst>
            </p:cNvPr>
            <p:cNvSpPr>
              <a:spLocks noChangeArrowheads="1"/>
            </p:cNvSpPr>
            <p:nvPr/>
          </p:nvSpPr>
          <p:spPr bwMode="auto">
            <a:xfrm>
              <a:off x="3479418" y="31005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61" name="Oval 76">
              <a:extLst>
                <a:ext uri="{FF2B5EF4-FFF2-40B4-BE49-F238E27FC236}">
                  <a16:creationId xmlns:a16="http://schemas.microsoft.com/office/drawing/2014/main" id="{0ED32B94-9E2D-EF35-1E50-6BD6849B241F}"/>
                </a:ext>
              </a:extLst>
            </p:cNvPr>
            <p:cNvSpPr>
              <a:spLocks noChangeArrowheads="1"/>
            </p:cNvSpPr>
            <p:nvPr/>
          </p:nvSpPr>
          <p:spPr bwMode="auto">
            <a:xfrm>
              <a:off x="4320793" y="31798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62" name="Oval 77">
              <a:extLst>
                <a:ext uri="{FF2B5EF4-FFF2-40B4-BE49-F238E27FC236}">
                  <a16:creationId xmlns:a16="http://schemas.microsoft.com/office/drawing/2014/main" id="{C57C8C15-3322-232E-FDDF-23369E5FE2CF}"/>
                </a:ext>
              </a:extLst>
            </p:cNvPr>
            <p:cNvSpPr>
              <a:spLocks noChangeArrowheads="1"/>
            </p:cNvSpPr>
            <p:nvPr/>
          </p:nvSpPr>
          <p:spPr bwMode="auto">
            <a:xfrm>
              <a:off x="4279519" y="28973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63" name="Oval 78">
              <a:extLst>
                <a:ext uri="{FF2B5EF4-FFF2-40B4-BE49-F238E27FC236}">
                  <a16:creationId xmlns:a16="http://schemas.microsoft.com/office/drawing/2014/main" id="{C9BD743C-FFAC-E8DA-DFB8-4C3D6530C47A}"/>
                </a:ext>
              </a:extLst>
            </p:cNvPr>
            <p:cNvSpPr>
              <a:spLocks noChangeArrowheads="1"/>
            </p:cNvSpPr>
            <p:nvPr/>
          </p:nvSpPr>
          <p:spPr bwMode="auto">
            <a:xfrm>
              <a:off x="3730243" y="24401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64" name="Oval 79">
              <a:extLst>
                <a:ext uri="{FF2B5EF4-FFF2-40B4-BE49-F238E27FC236}">
                  <a16:creationId xmlns:a16="http://schemas.microsoft.com/office/drawing/2014/main" id="{C534C6E3-BD94-348E-29A4-42879451017F}"/>
                </a:ext>
              </a:extLst>
            </p:cNvPr>
            <p:cNvSpPr>
              <a:spLocks noChangeArrowheads="1"/>
            </p:cNvSpPr>
            <p:nvPr/>
          </p:nvSpPr>
          <p:spPr bwMode="auto">
            <a:xfrm>
              <a:off x="4396993" y="20654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65" name="Oval 80">
              <a:extLst>
                <a:ext uri="{FF2B5EF4-FFF2-40B4-BE49-F238E27FC236}">
                  <a16:creationId xmlns:a16="http://schemas.microsoft.com/office/drawing/2014/main" id="{F5FEA946-C71D-099A-D3E1-6AEAACEF56A7}"/>
                </a:ext>
              </a:extLst>
            </p:cNvPr>
            <p:cNvSpPr>
              <a:spLocks noChangeArrowheads="1"/>
            </p:cNvSpPr>
            <p:nvPr/>
          </p:nvSpPr>
          <p:spPr bwMode="auto">
            <a:xfrm>
              <a:off x="3695318" y="20781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66" name="Oval 81">
              <a:extLst>
                <a:ext uri="{FF2B5EF4-FFF2-40B4-BE49-F238E27FC236}">
                  <a16:creationId xmlns:a16="http://schemas.microsoft.com/office/drawing/2014/main" id="{792D6754-5AFE-4892-118D-810C35008054}"/>
                </a:ext>
              </a:extLst>
            </p:cNvPr>
            <p:cNvSpPr>
              <a:spLocks noChangeArrowheads="1"/>
            </p:cNvSpPr>
            <p:nvPr/>
          </p:nvSpPr>
          <p:spPr bwMode="auto">
            <a:xfrm>
              <a:off x="2930144" y="30274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67" name="Oval 82">
              <a:extLst>
                <a:ext uri="{FF2B5EF4-FFF2-40B4-BE49-F238E27FC236}">
                  <a16:creationId xmlns:a16="http://schemas.microsoft.com/office/drawing/2014/main" id="{5ABA66FE-27DD-5113-9A60-AE64507BAFE4}"/>
                </a:ext>
              </a:extLst>
            </p:cNvPr>
            <p:cNvSpPr>
              <a:spLocks noChangeArrowheads="1"/>
            </p:cNvSpPr>
            <p:nvPr/>
          </p:nvSpPr>
          <p:spPr bwMode="auto">
            <a:xfrm>
              <a:off x="2942843" y="33386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68" name="Oval 83">
              <a:extLst>
                <a:ext uri="{FF2B5EF4-FFF2-40B4-BE49-F238E27FC236}">
                  <a16:creationId xmlns:a16="http://schemas.microsoft.com/office/drawing/2014/main" id="{797434F7-B21B-045A-3A20-AC8E87195150}"/>
                </a:ext>
              </a:extLst>
            </p:cNvPr>
            <p:cNvSpPr>
              <a:spLocks noChangeArrowheads="1"/>
            </p:cNvSpPr>
            <p:nvPr/>
          </p:nvSpPr>
          <p:spPr bwMode="auto">
            <a:xfrm>
              <a:off x="2939668" y="34307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69" name="Oval 84">
              <a:extLst>
                <a:ext uri="{FF2B5EF4-FFF2-40B4-BE49-F238E27FC236}">
                  <a16:creationId xmlns:a16="http://schemas.microsoft.com/office/drawing/2014/main" id="{96F9358F-236A-27F0-B6CA-D975FEA22A73}"/>
                </a:ext>
              </a:extLst>
            </p:cNvPr>
            <p:cNvSpPr>
              <a:spLocks noChangeArrowheads="1"/>
            </p:cNvSpPr>
            <p:nvPr/>
          </p:nvSpPr>
          <p:spPr bwMode="auto">
            <a:xfrm>
              <a:off x="3053969" y="33989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70" name="Oval 85">
              <a:extLst>
                <a:ext uri="{FF2B5EF4-FFF2-40B4-BE49-F238E27FC236}">
                  <a16:creationId xmlns:a16="http://schemas.microsoft.com/office/drawing/2014/main" id="{5A009408-0680-AD01-F542-5BE94620B461}"/>
                </a:ext>
              </a:extLst>
            </p:cNvPr>
            <p:cNvSpPr>
              <a:spLocks noChangeArrowheads="1"/>
            </p:cNvSpPr>
            <p:nvPr/>
          </p:nvSpPr>
          <p:spPr bwMode="auto">
            <a:xfrm>
              <a:off x="3228593" y="35386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71" name="Oval 86">
              <a:extLst>
                <a:ext uri="{FF2B5EF4-FFF2-40B4-BE49-F238E27FC236}">
                  <a16:creationId xmlns:a16="http://schemas.microsoft.com/office/drawing/2014/main" id="{D10181C4-170A-E564-949D-4D3EF07BF993}"/>
                </a:ext>
              </a:extLst>
            </p:cNvPr>
            <p:cNvSpPr>
              <a:spLocks noChangeArrowheads="1"/>
            </p:cNvSpPr>
            <p:nvPr/>
          </p:nvSpPr>
          <p:spPr bwMode="auto">
            <a:xfrm>
              <a:off x="3174619" y="36339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72" name="Oval 87">
              <a:extLst>
                <a:ext uri="{FF2B5EF4-FFF2-40B4-BE49-F238E27FC236}">
                  <a16:creationId xmlns:a16="http://schemas.microsoft.com/office/drawing/2014/main" id="{42D3BF41-D2CF-E89F-A800-8933B2CBDA34}"/>
                </a:ext>
              </a:extLst>
            </p:cNvPr>
            <p:cNvSpPr>
              <a:spLocks noChangeArrowheads="1"/>
            </p:cNvSpPr>
            <p:nvPr/>
          </p:nvSpPr>
          <p:spPr bwMode="auto">
            <a:xfrm>
              <a:off x="3187318" y="37640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73" name="Oval 88">
              <a:extLst>
                <a:ext uri="{FF2B5EF4-FFF2-40B4-BE49-F238E27FC236}">
                  <a16:creationId xmlns:a16="http://schemas.microsoft.com/office/drawing/2014/main" id="{B7BC93FB-FEBB-58DA-9F56-FDC381A004CB}"/>
                </a:ext>
              </a:extLst>
            </p:cNvPr>
            <p:cNvSpPr>
              <a:spLocks noChangeArrowheads="1"/>
            </p:cNvSpPr>
            <p:nvPr/>
          </p:nvSpPr>
          <p:spPr bwMode="auto">
            <a:xfrm>
              <a:off x="3161918" y="37640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74" name="Oval 89">
              <a:extLst>
                <a:ext uri="{FF2B5EF4-FFF2-40B4-BE49-F238E27FC236}">
                  <a16:creationId xmlns:a16="http://schemas.microsoft.com/office/drawing/2014/main" id="{1ACACB25-77F8-9671-B674-4649FDCFF6E0}"/>
                </a:ext>
              </a:extLst>
            </p:cNvPr>
            <p:cNvSpPr>
              <a:spLocks noChangeArrowheads="1"/>
            </p:cNvSpPr>
            <p:nvPr/>
          </p:nvSpPr>
          <p:spPr bwMode="auto">
            <a:xfrm>
              <a:off x="3028568" y="36243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75" name="Oval 90">
              <a:extLst>
                <a:ext uri="{FF2B5EF4-FFF2-40B4-BE49-F238E27FC236}">
                  <a16:creationId xmlns:a16="http://schemas.microsoft.com/office/drawing/2014/main" id="{78FC8116-F98B-8EC5-055A-BE7486D05670}"/>
                </a:ext>
              </a:extLst>
            </p:cNvPr>
            <p:cNvSpPr>
              <a:spLocks noChangeArrowheads="1"/>
            </p:cNvSpPr>
            <p:nvPr/>
          </p:nvSpPr>
          <p:spPr bwMode="auto">
            <a:xfrm>
              <a:off x="3069844" y="36942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76" name="Oval 91">
              <a:extLst>
                <a:ext uri="{FF2B5EF4-FFF2-40B4-BE49-F238E27FC236}">
                  <a16:creationId xmlns:a16="http://schemas.microsoft.com/office/drawing/2014/main" id="{976E4637-577E-B7F6-453F-A647FB56CC31}"/>
                </a:ext>
              </a:extLst>
            </p:cNvPr>
            <p:cNvSpPr>
              <a:spLocks noChangeArrowheads="1"/>
            </p:cNvSpPr>
            <p:nvPr/>
          </p:nvSpPr>
          <p:spPr bwMode="auto">
            <a:xfrm>
              <a:off x="3050794" y="37609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77" name="Oval 92">
              <a:extLst>
                <a:ext uri="{FF2B5EF4-FFF2-40B4-BE49-F238E27FC236}">
                  <a16:creationId xmlns:a16="http://schemas.microsoft.com/office/drawing/2014/main" id="{B67BC4C2-5EC0-0DCA-3187-F8AB9666F626}"/>
                </a:ext>
              </a:extLst>
            </p:cNvPr>
            <p:cNvSpPr>
              <a:spLocks noChangeArrowheads="1"/>
            </p:cNvSpPr>
            <p:nvPr/>
          </p:nvSpPr>
          <p:spPr bwMode="auto">
            <a:xfrm>
              <a:off x="2974593" y="37799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78" name="Oval 93">
              <a:extLst>
                <a:ext uri="{FF2B5EF4-FFF2-40B4-BE49-F238E27FC236}">
                  <a16:creationId xmlns:a16="http://schemas.microsoft.com/office/drawing/2014/main" id="{25398A81-EF52-BE90-F380-4DCCF1480366}"/>
                </a:ext>
              </a:extLst>
            </p:cNvPr>
            <p:cNvSpPr>
              <a:spLocks noChangeArrowheads="1"/>
            </p:cNvSpPr>
            <p:nvPr/>
          </p:nvSpPr>
          <p:spPr bwMode="auto">
            <a:xfrm>
              <a:off x="2898394" y="38212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79" name="Oval 94">
              <a:extLst>
                <a:ext uri="{FF2B5EF4-FFF2-40B4-BE49-F238E27FC236}">
                  <a16:creationId xmlns:a16="http://schemas.microsoft.com/office/drawing/2014/main" id="{39F458BF-95D2-FD54-CD24-05AE8046CC1B}"/>
                </a:ext>
              </a:extLst>
            </p:cNvPr>
            <p:cNvSpPr>
              <a:spLocks noChangeArrowheads="1"/>
            </p:cNvSpPr>
            <p:nvPr/>
          </p:nvSpPr>
          <p:spPr bwMode="auto">
            <a:xfrm>
              <a:off x="2958718" y="38498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80" name="Oval 95">
              <a:extLst>
                <a:ext uri="{FF2B5EF4-FFF2-40B4-BE49-F238E27FC236}">
                  <a16:creationId xmlns:a16="http://schemas.microsoft.com/office/drawing/2014/main" id="{118E9E54-FF8D-330C-B1EA-3138A7AEC17E}"/>
                </a:ext>
              </a:extLst>
            </p:cNvPr>
            <p:cNvSpPr>
              <a:spLocks noChangeArrowheads="1"/>
            </p:cNvSpPr>
            <p:nvPr/>
          </p:nvSpPr>
          <p:spPr bwMode="auto">
            <a:xfrm>
              <a:off x="3022219" y="38371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81" name="Oval 96">
              <a:extLst>
                <a:ext uri="{FF2B5EF4-FFF2-40B4-BE49-F238E27FC236}">
                  <a16:creationId xmlns:a16="http://schemas.microsoft.com/office/drawing/2014/main" id="{EE11D6C4-BDBC-D3DA-D6F8-05C9DF1579E8}"/>
                </a:ext>
              </a:extLst>
            </p:cNvPr>
            <p:cNvSpPr>
              <a:spLocks noChangeArrowheads="1"/>
            </p:cNvSpPr>
            <p:nvPr/>
          </p:nvSpPr>
          <p:spPr bwMode="auto">
            <a:xfrm>
              <a:off x="3038094" y="38212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82" name="Oval 97">
              <a:extLst>
                <a:ext uri="{FF2B5EF4-FFF2-40B4-BE49-F238E27FC236}">
                  <a16:creationId xmlns:a16="http://schemas.microsoft.com/office/drawing/2014/main" id="{CDD6E772-BCB4-3C3B-C877-05398747BA55}"/>
                </a:ext>
              </a:extLst>
            </p:cNvPr>
            <p:cNvSpPr>
              <a:spLocks noChangeArrowheads="1"/>
            </p:cNvSpPr>
            <p:nvPr/>
          </p:nvSpPr>
          <p:spPr bwMode="auto">
            <a:xfrm>
              <a:off x="3107943" y="38085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83" name="Oval 98">
              <a:extLst>
                <a:ext uri="{FF2B5EF4-FFF2-40B4-BE49-F238E27FC236}">
                  <a16:creationId xmlns:a16="http://schemas.microsoft.com/office/drawing/2014/main" id="{64AC5172-900C-2773-C335-8F16E1E7E90A}"/>
                </a:ext>
              </a:extLst>
            </p:cNvPr>
            <p:cNvSpPr>
              <a:spLocks noChangeArrowheads="1"/>
            </p:cNvSpPr>
            <p:nvPr/>
          </p:nvSpPr>
          <p:spPr bwMode="auto">
            <a:xfrm>
              <a:off x="3085718" y="38593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84" name="Oval 99">
              <a:extLst>
                <a:ext uri="{FF2B5EF4-FFF2-40B4-BE49-F238E27FC236}">
                  <a16:creationId xmlns:a16="http://schemas.microsoft.com/office/drawing/2014/main" id="{42EA4438-A9E5-AFDC-FE28-D7451C04ABA3}"/>
                </a:ext>
              </a:extLst>
            </p:cNvPr>
            <p:cNvSpPr>
              <a:spLocks noChangeArrowheads="1"/>
            </p:cNvSpPr>
            <p:nvPr/>
          </p:nvSpPr>
          <p:spPr bwMode="auto">
            <a:xfrm>
              <a:off x="3028568" y="39101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85" name="Oval 100">
              <a:extLst>
                <a:ext uri="{FF2B5EF4-FFF2-40B4-BE49-F238E27FC236}">
                  <a16:creationId xmlns:a16="http://schemas.microsoft.com/office/drawing/2014/main" id="{FEFE7FF9-8D59-2CC4-3540-C7676E0FF16F}"/>
                </a:ext>
              </a:extLst>
            </p:cNvPr>
            <p:cNvSpPr>
              <a:spLocks noChangeArrowheads="1"/>
            </p:cNvSpPr>
            <p:nvPr/>
          </p:nvSpPr>
          <p:spPr bwMode="auto">
            <a:xfrm>
              <a:off x="3006343" y="38910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86" name="Oval 101">
              <a:extLst>
                <a:ext uri="{FF2B5EF4-FFF2-40B4-BE49-F238E27FC236}">
                  <a16:creationId xmlns:a16="http://schemas.microsoft.com/office/drawing/2014/main" id="{F94713C3-C3A2-11FB-C5C5-5D22A093EA2D}"/>
                </a:ext>
              </a:extLst>
            </p:cNvPr>
            <p:cNvSpPr>
              <a:spLocks noChangeArrowheads="1"/>
            </p:cNvSpPr>
            <p:nvPr/>
          </p:nvSpPr>
          <p:spPr bwMode="auto">
            <a:xfrm>
              <a:off x="2984118" y="39069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87" name="Oval 102">
              <a:extLst>
                <a:ext uri="{FF2B5EF4-FFF2-40B4-BE49-F238E27FC236}">
                  <a16:creationId xmlns:a16="http://schemas.microsoft.com/office/drawing/2014/main" id="{FEEEE2CF-CEA5-60ED-9D97-3B2ED44ECAAF}"/>
                </a:ext>
              </a:extLst>
            </p:cNvPr>
            <p:cNvSpPr>
              <a:spLocks noChangeArrowheads="1"/>
            </p:cNvSpPr>
            <p:nvPr/>
          </p:nvSpPr>
          <p:spPr bwMode="auto">
            <a:xfrm>
              <a:off x="2923793" y="38847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88" name="Oval 103">
              <a:extLst>
                <a:ext uri="{FF2B5EF4-FFF2-40B4-BE49-F238E27FC236}">
                  <a16:creationId xmlns:a16="http://schemas.microsoft.com/office/drawing/2014/main" id="{ABA3A9BC-A0D2-14BE-409C-A600FF49D642}"/>
                </a:ext>
              </a:extLst>
            </p:cNvPr>
            <p:cNvSpPr>
              <a:spLocks noChangeArrowheads="1"/>
            </p:cNvSpPr>
            <p:nvPr/>
          </p:nvSpPr>
          <p:spPr bwMode="auto">
            <a:xfrm>
              <a:off x="2879343" y="39101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89" name="Oval 104">
              <a:extLst>
                <a:ext uri="{FF2B5EF4-FFF2-40B4-BE49-F238E27FC236}">
                  <a16:creationId xmlns:a16="http://schemas.microsoft.com/office/drawing/2014/main" id="{B911BB69-A593-5671-C2D1-4B0717F0C02F}"/>
                </a:ext>
              </a:extLst>
            </p:cNvPr>
            <p:cNvSpPr>
              <a:spLocks noChangeArrowheads="1"/>
            </p:cNvSpPr>
            <p:nvPr/>
          </p:nvSpPr>
          <p:spPr bwMode="auto">
            <a:xfrm>
              <a:off x="2831719" y="39228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90" name="Oval 105">
              <a:extLst>
                <a:ext uri="{FF2B5EF4-FFF2-40B4-BE49-F238E27FC236}">
                  <a16:creationId xmlns:a16="http://schemas.microsoft.com/office/drawing/2014/main" id="{D45C0AD0-ED7A-3D2D-D127-8DE7F6333201}"/>
                </a:ext>
              </a:extLst>
            </p:cNvPr>
            <p:cNvSpPr>
              <a:spLocks noChangeArrowheads="1"/>
            </p:cNvSpPr>
            <p:nvPr/>
          </p:nvSpPr>
          <p:spPr bwMode="auto">
            <a:xfrm>
              <a:off x="2926968" y="39482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91" name="Oval 106">
              <a:extLst>
                <a:ext uri="{FF2B5EF4-FFF2-40B4-BE49-F238E27FC236}">
                  <a16:creationId xmlns:a16="http://schemas.microsoft.com/office/drawing/2014/main" id="{EA29A50F-26B0-E268-2F59-1EB3BF3697C5}"/>
                </a:ext>
              </a:extLst>
            </p:cNvPr>
            <p:cNvSpPr>
              <a:spLocks noChangeArrowheads="1"/>
            </p:cNvSpPr>
            <p:nvPr/>
          </p:nvSpPr>
          <p:spPr bwMode="auto">
            <a:xfrm>
              <a:off x="2958719" y="39450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92" name="Oval 107">
              <a:extLst>
                <a:ext uri="{FF2B5EF4-FFF2-40B4-BE49-F238E27FC236}">
                  <a16:creationId xmlns:a16="http://schemas.microsoft.com/office/drawing/2014/main" id="{F1B60AFE-52FB-2787-28DF-92980C322E41}"/>
                </a:ext>
              </a:extLst>
            </p:cNvPr>
            <p:cNvSpPr>
              <a:spLocks noChangeArrowheads="1"/>
            </p:cNvSpPr>
            <p:nvPr/>
          </p:nvSpPr>
          <p:spPr bwMode="auto">
            <a:xfrm>
              <a:off x="3123818" y="39291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93" name="Oval 108">
              <a:extLst>
                <a:ext uri="{FF2B5EF4-FFF2-40B4-BE49-F238E27FC236}">
                  <a16:creationId xmlns:a16="http://schemas.microsoft.com/office/drawing/2014/main" id="{019AC086-FBF9-3EAD-2DDA-9CB2892762F7}"/>
                </a:ext>
              </a:extLst>
            </p:cNvPr>
            <p:cNvSpPr>
              <a:spLocks noChangeArrowheads="1"/>
            </p:cNvSpPr>
            <p:nvPr/>
          </p:nvSpPr>
          <p:spPr bwMode="auto">
            <a:xfrm>
              <a:off x="3161918" y="38910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94" name="Oval 109">
              <a:extLst>
                <a:ext uri="{FF2B5EF4-FFF2-40B4-BE49-F238E27FC236}">
                  <a16:creationId xmlns:a16="http://schemas.microsoft.com/office/drawing/2014/main" id="{2A17EBDA-F07D-6AB9-01E2-414D942535FA}"/>
                </a:ext>
              </a:extLst>
            </p:cNvPr>
            <p:cNvSpPr>
              <a:spLocks noChangeArrowheads="1"/>
            </p:cNvSpPr>
            <p:nvPr/>
          </p:nvSpPr>
          <p:spPr bwMode="auto">
            <a:xfrm>
              <a:off x="3225418" y="39355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95" name="Oval 110">
              <a:extLst>
                <a:ext uri="{FF2B5EF4-FFF2-40B4-BE49-F238E27FC236}">
                  <a16:creationId xmlns:a16="http://schemas.microsoft.com/office/drawing/2014/main" id="{8AB2593C-45D2-9EB0-CA8F-0C51A6EB789C}"/>
                </a:ext>
              </a:extLst>
            </p:cNvPr>
            <p:cNvSpPr>
              <a:spLocks noChangeArrowheads="1"/>
            </p:cNvSpPr>
            <p:nvPr/>
          </p:nvSpPr>
          <p:spPr bwMode="auto">
            <a:xfrm>
              <a:off x="3231769" y="39164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96" name="Oval 111">
              <a:extLst>
                <a:ext uri="{FF2B5EF4-FFF2-40B4-BE49-F238E27FC236}">
                  <a16:creationId xmlns:a16="http://schemas.microsoft.com/office/drawing/2014/main" id="{DAAF5D89-6455-5CBE-1B9F-0C16F73542B4}"/>
                </a:ext>
              </a:extLst>
            </p:cNvPr>
            <p:cNvSpPr>
              <a:spLocks noChangeArrowheads="1"/>
            </p:cNvSpPr>
            <p:nvPr/>
          </p:nvSpPr>
          <p:spPr bwMode="auto">
            <a:xfrm>
              <a:off x="3263518" y="39768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97" name="Oval 112">
              <a:extLst>
                <a:ext uri="{FF2B5EF4-FFF2-40B4-BE49-F238E27FC236}">
                  <a16:creationId xmlns:a16="http://schemas.microsoft.com/office/drawing/2014/main" id="{F659C00E-354D-EB38-506F-077E2428C590}"/>
                </a:ext>
              </a:extLst>
            </p:cNvPr>
            <p:cNvSpPr>
              <a:spLocks noChangeArrowheads="1"/>
            </p:cNvSpPr>
            <p:nvPr/>
          </p:nvSpPr>
          <p:spPr bwMode="auto">
            <a:xfrm>
              <a:off x="3177793" y="39926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98" name="Oval 113">
              <a:extLst>
                <a:ext uri="{FF2B5EF4-FFF2-40B4-BE49-F238E27FC236}">
                  <a16:creationId xmlns:a16="http://schemas.microsoft.com/office/drawing/2014/main" id="{D8363628-EB93-080B-21B1-2F3F29437D1D}"/>
                </a:ext>
              </a:extLst>
            </p:cNvPr>
            <p:cNvSpPr>
              <a:spLocks noChangeArrowheads="1"/>
            </p:cNvSpPr>
            <p:nvPr/>
          </p:nvSpPr>
          <p:spPr bwMode="auto">
            <a:xfrm>
              <a:off x="3165093" y="40022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299" name="Oval 114">
              <a:extLst>
                <a:ext uri="{FF2B5EF4-FFF2-40B4-BE49-F238E27FC236}">
                  <a16:creationId xmlns:a16="http://schemas.microsoft.com/office/drawing/2014/main" id="{DE331513-95F4-E25E-2287-75F50F8BABBC}"/>
                </a:ext>
              </a:extLst>
            </p:cNvPr>
            <p:cNvSpPr>
              <a:spLocks noChangeArrowheads="1"/>
            </p:cNvSpPr>
            <p:nvPr/>
          </p:nvSpPr>
          <p:spPr bwMode="auto">
            <a:xfrm>
              <a:off x="3120644" y="39863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00" name="Oval 115">
              <a:extLst>
                <a:ext uri="{FF2B5EF4-FFF2-40B4-BE49-F238E27FC236}">
                  <a16:creationId xmlns:a16="http://schemas.microsoft.com/office/drawing/2014/main" id="{9800AFAA-9F43-3C72-0B9D-338A6D13EEB5}"/>
                </a:ext>
              </a:extLst>
            </p:cNvPr>
            <p:cNvSpPr>
              <a:spLocks noChangeArrowheads="1"/>
            </p:cNvSpPr>
            <p:nvPr/>
          </p:nvSpPr>
          <p:spPr bwMode="auto">
            <a:xfrm>
              <a:off x="3079368" y="39799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01" name="Oval 116">
              <a:extLst>
                <a:ext uri="{FF2B5EF4-FFF2-40B4-BE49-F238E27FC236}">
                  <a16:creationId xmlns:a16="http://schemas.microsoft.com/office/drawing/2014/main" id="{46A9718A-1AF6-AA9C-9545-80869ACA033A}"/>
                </a:ext>
              </a:extLst>
            </p:cNvPr>
            <p:cNvSpPr>
              <a:spLocks noChangeArrowheads="1"/>
            </p:cNvSpPr>
            <p:nvPr/>
          </p:nvSpPr>
          <p:spPr bwMode="auto">
            <a:xfrm>
              <a:off x="3063493" y="39641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02" name="Oval 117">
              <a:extLst>
                <a:ext uri="{FF2B5EF4-FFF2-40B4-BE49-F238E27FC236}">
                  <a16:creationId xmlns:a16="http://schemas.microsoft.com/office/drawing/2014/main" id="{57BFE17B-4A62-FD8E-DE3A-4CB9F9D502C0}"/>
                </a:ext>
              </a:extLst>
            </p:cNvPr>
            <p:cNvSpPr>
              <a:spLocks noChangeArrowheads="1"/>
            </p:cNvSpPr>
            <p:nvPr/>
          </p:nvSpPr>
          <p:spPr bwMode="auto">
            <a:xfrm>
              <a:off x="3063493" y="40212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03" name="Oval 118">
              <a:extLst>
                <a:ext uri="{FF2B5EF4-FFF2-40B4-BE49-F238E27FC236}">
                  <a16:creationId xmlns:a16="http://schemas.microsoft.com/office/drawing/2014/main" id="{10CD09E4-537B-ED02-C162-D3E3672C5E32}"/>
                </a:ext>
              </a:extLst>
            </p:cNvPr>
            <p:cNvSpPr>
              <a:spLocks noChangeArrowheads="1"/>
            </p:cNvSpPr>
            <p:nvPr/>
          </p:nvSpPr>
          <p:spPr bwMode="auto">
            <a:xfrm>
              <a:off x="3015868" y="39799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04" name="Oval 119">
              <a:extLst>
                <a:ext uri="{FF2B5EF4-FFF2-40B4-BE49-F238E27FC236}">
                  <a16:creationId xmlns:a16="http://schemas.microsoft.com/office/drawing/2014/main" id="{5E7A3A5F-6A90-FFB9-8736-91C0845112C1}"/>
                </a:ext>
              </a:extLst>
            </p:cNvPr>
            <p:cNvSpPr>
              <a:spLocks noChangeArrowheads="1"/>
            </p:cNvSpPr>
            <p:nvPr/>
          </p:nvSpPr>
          <p:spPr bwMode="auto">
            <a:xfrm>
              <a:off x="3019043" y="40117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05" name="Oval 120">
              <a:extLst>
                <a:ext uri="{FF2B5EF4-FFF2-40B4-BE49-F238E27FC236}">
                  <a16:creationId xmlns:a16="http://schemas.microsoft.com/office/drawing/2014/main" id="{58663F12-8844-B5CD-2BCE-7B21186CFAE8}"/>
                </a:ext>
              </a:extLst>
            </p:cNvPr>
            <p:cNvSpPr>
              <a:spLocks noChangeArrowheads="1"/>
            </p:cNvSpPr>
            <p:nvPr/>
          </p:nvSpPr>
          <p:spPr bwMode="auto">
            <a:xfrm>
              <a:off x="3006344" y="40276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06" name="Oval 121">
              <a:extLst>
                <a:ext uri="{FF2B5EF4-FFF2-40B4-BE49-F238E27FC236}">
                  <a16:creationId xmlns:a16="http://schemas.microsoft.com/office/drawing/2014/main" id="{41AF085C-62A3-7814-59E1-070184D4CC18}"/>
                </a:ext>
              </a:extLst>
            </p:cNvPr>
            <p:cNvSpPr>
              <a:spLocks noChangeArrowheads="1"/>
            </p:cNvSpPr>
            <p:nvPr/>
          </p:nvSpPr>
          <p:spPr bwMode="auto">
            <a:xfrm>
              <a:off x="2984119" y="40053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07" name="Oval 122">
              <a:extLst>
                <a:ext uri="{FF2B5EF4-FFF2-40B4-BE49-F238E27FC236}">
                  <a16:creationId xmlns:a16="http://schemas.microsoft.com/office/drawing/2014/main" id="{61CF4C19-C5D2-0581-0E6A-C5A82A211A90}"/>
                </a:ext>
              </a:extLst>
            </p:cNvPr>
            <p:cNvSpPr>
              <a:spLocks noChangeArrowheads="1"/>
            </p:cNvSpPr>
            <p:nvPr/>
          </p:nvSpPr>
          <p:spPr bwMode="auto">
            <a:xfrm>
              <a:off x="2923794" y="39831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08" name="Oval 123">
              <a:extLst>
                <a:ext uri="{FF2B5EF4-FFF2-40B4-BE49-F238E27FC236}">
                  <a16:creationId xmlns:a16="http://schemas.microsoft.com/office/drawing/2014/main" id="{B624F556-B21F-470D-31A8-985C7EF83BEE}"/>
                </a:ext>
              </a:extLst>
            </p:cNvPr>
            <p:cNvSpPr>
              <a:spLocks noChangeArrowheads="1"/>
            </p:cNvSpPr>
            <p:nvPr/>
          </p:nvSpPr>
          <p:spPr bwMode="auto">
            <a:xfrm>
              <a:off x="2888868" y="39831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09" name="Oval 124">
              <a:extLst>
                <a:ext uri="{FF2B5EF4-FFF2-40B4-BE49-F238E27FC236}">
                  <a16:creationId xmlns:a16="http://schemas.microsoft.com/office/drawing/2014/main" id="{B212F22F-2EBD-DAA5-0A89-9B4A164D6012}"/>
                </a:ext>
              </a:extLst>
            </p:cNvPr>
            <p:cNvSpPr>
              <a:spLocks noChangeArrowheads="1"/>
            </p:cNvSpPr>
            <p:nvPr/>
          </p:nvSpPr>
          <p:spPr bwMode="auto">
            <a:xfrm>
              <a:off x="2892044" y="39895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10" name="Oval 125">
              <a:extLst>
                <a:ext uri="{FF2B5EF4-FFF2-40B4-BE49-F238E27FC236}">
                  <a16:creationId xmlns:a16="http://schemas.microsoft.com/office/drawing/2014/main" id="{4615E69B-381F-C72E-F658-91B5D5502DEB}"/>
                </a:ext>
              </a:extLst>
            </p:cNvPr>
            <p:cNvSpPr>
              <a:spLocks noChangeArrowheads="1"/>
            </p:cNvSpPr>
            <p:nvPr/>
          </p:nvSpPr>
          <p:spPr bwMode="auto">
            <a:xfrm>
              <a:off x="2936493" y="40085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11" name="Oval 126">
              <a:extLst>
                <a:ext uri="{FF2B5EF4-FFF2-40B4-BE49-F238E27FC236}">
                  <a16:creationId xmlns:a16="http://schemas.microsoft.com/office/drawing/2014/main" id="{3EDCD5E1-0F1F-1187-2BD0-171043B96EBC}"/>
                </a:ext>
              </a:extLst>
            </p:cNvPr>
            <p:cNvSpPr>
              <a:spLocks noChangeArrowheads="1"/>
            </p:cNvSpPr>
            <p:nvPr/>
          </p:nvSpPr>
          <p:spPr bwMode="auto">
            <a:xfrm>
              <a:off x="2923793" y="40276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12" name="Oval 127">
              <a:extLst>
                <a:ext uri="{FF2B5EF4-FFF2-40B4-BE49-F238E27FC236}">
                  <a16:creationId xmlns:a16="http://schemas.microsoft.com/office/drawing/2014/main" id="{123655F5-18BB-EDC7-8A05-E35FC70DC792}"/>
                </a:ext>
              </a:extLst>
            </p:cNvPr>
            <p:cNvSpPr>
              <a:spLocks noChangeArrowheads="1"/>
            </p:cNvSpPr>
            <p:nvPr/>
          </p:nvSpPr>
          <p:spPr bwMode="auto">
            <a:xfrm>
              <a:off x="2952369" y="40371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13" name="Oval 128">
              <a:extLst>
                <a:ext uri="{FF2B5EF4-FFF2-40B4-BE49-F238E27FC236}">
                  <a16:creationId xmlns:a16="http://schemas.microsoft.com/office/drawing/2014/main" id="{7026CF39-1FDB-6015-3927-EB707FB9B8F7}"/>
                </a:ext>
              </a:extLst>
            </p:cNvPr>
            <p:cNvSpPr>
              <a:spLocks noChangeArrowheads="1"/>
            </p:cNvSpPr>
            <p:nvPr/>
          </p:nvSpPr>
          <p:spPr bwMode="auto">
            <a:xfrm>
              <a:off x="2892044" y="40466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14" name="Oval 129">
              <a:extLst>
                <a:ext uri="{FF2B5EF4-FFF2-40B4-BE49-F238E27FC236}">
                  <a16:creationId xmlns:a16="http://schemas.microsoft.com/office/drawing/2014/main" id="{B59A9574-AD43-593F-9722-47357F86F177}"/>
                </a:ext>
              </a:extLst>
            </p:cNvPr>
            <p:cNvSpPr>
              <a:spLocks noChangeArrowheads="1"/>
            </p:cNvSpPr>
            <p:nvPr/>
          </p:nvSpPr>
          <p:spPr bwMode="auto">
            <a:xfrm>
              <a:off x="2844418" y="40149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15" name="Oval 130">
              <a:extLst>
                <a:ext uri="{FF2B5EF4-FFF2-40B4-BE49-F238E27FC236}">
                  <a16:creationId xmlns:a16="http://schemas.microsoft.com/office/drawing/2014/main" id="{532BBBDD-86F0-A918-92C4-9670CBDDCEDA}"/>
                </a:ext>
              </a:extLst>
            </p:cNvPr>
            <p:cNvSpPr>
              <a:spLocks noChangeArrowheads="1"/>
            </p:cNvSpPr>
            <p:nvPr/>
          </p:nvSpPr>
          <p:spPr bwMode="auto">
            <a:xfrm>
              <a:off x="2799969" y="40085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16" name="Oval 131">
              <a:extLst>
                <a:ext uri="{FF2B5EF4-FFF2-40B4-BE49-F238E27FC236}">
                  <a16:creationId xmlns:a16="http://schemas.microsoft.com/office/drawing/2014/main" id="{3A86000F-2C6D-C7E0-C67C-5C706F49FD89}"/>
                </a:ext>
              </a:extLst>
            </p:cNvPr>
            <p:cNvSpPr>
              <a:spLocks noChangeArrowheads="1"/>
            </p:cNvSpPr>
            <p:nvPr/>
          </p:nvSpPr>
          <p:spPr bwMode="auto">
            <a:xfrm>
              <a:off x="2815843" y="40339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17" name="Oval 132">
              <a:extLst>
                <a:ext uri="{FF2B5EF4-FFF2-40B4-BE49-F238E27FC236}">
                  <a16:creationId xmlns:a16="http://schemas.microsoft.com/office/drawing/2014/main" id="{5612FD71-59EC-901F-639C-D74D3070CF46}"/>
                </a:ext>
              </a:extLst>
            </p:cNvPr>
            <p:cNvSpPr>
              <a:spLocks noChangeArrowheads="1"/>
            </p:cNvSpPr>
            <p:nvPr/>
          </p:nvSpPr>
          <p:spPr bwMode="auto">
            <a:xfrm>
              <a:off x="2825369" y="40466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18" name="Oval 133">
              <a:extLst>
                <a:ext uri="{FF2B5EF4-FFF2-40B4-BE49-F238E27FC236}">
                  <a16:creationId xmlns:a16="http://schemas.microsoft.com/office/drawing/2014/main" id="{49E2E8FA-CF9D-4F7A-E5B8-A62B907DBCA0}"/>
                </a:ext>
              </a:extLst>
            </p:cNvPr>
            <p:cNvSpPr>
              <a:spLocks noChangeArrowheads="1"/>
            </p:cNvSpPr>
            <p:nvPr/>
          </p:nvSpPr>
          <p:spPr bwMode="auto">
            <a:xfrm>
              <a:off x="2768218" y="40625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19" name="Oval 134">
              <a:extLst>
                <a:ext uri="{FF2B5EF4-FFF2-40B4-BE49-F238E27FC236}">
                  <a16:creationId xmlns:a16="http://schemas.microsoft.com/office/drawing/2014/main" id="{174303D6-E0E7-2E73-CE7A-CC616B7E15EA}"/>
                </a:ext>
              </a:extLst>
            </p:cNvPr>
            <p:cNvSpPr>
              <a:spLocks noChangeArrowheads="1"/>
            </p:cNvSpPr>
            <p:nvPr/>
          </p:nvSpPr>
          <p:spPr bwMode="auto">
            <a:xfrm>
              <a:off x="2768218" y="40434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20" name="Oval 135">
              <a:extLst>
                <a:ext uri="{FF2B5EF4-FFF2-40B4-BE49-F238E27FC236}">
                  <a16:creationId xmlns:a16="http://schemas.microsoft.com/office/drawing/2014/main" id="{988391D8-16FB-7722-5B17-257774672AD2}"/>
                </a:ext>
              </a:extLst>
            </p:cNvPr>
            <p:cNvSpPr>
              <a:spLocks noChangeArrowheads="1"/>
            </p:cNvSpPr>
            <p:nvPr/>
          </p:nvSpPr>
          <p:spPr bwMode="auto">
            <a:xfrm>
              <a:off x="2144331" y="36751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21" name="Oval 136">
              <a:extLst>
                <a:ext uri="{FF2B5EF4-FFF2-40B4-BE49-F238E27FC236}">
                  <a16:creationId xmlns:a16="http://schemas.microsoft.com/office/drawing/2014/main" id="{A6D994FB-8C3C-93EB-E583-3BE9ECEEF537}"/>
                </a:ext>
              </a:extLst>
            </p:cNvPr>
            <p:cNvSpPr>
              <a:spLocks noChangeArrowheads="1"/>
            </p:cNvSpPr>
            <p:nvPr/>
          </p:nvSpPr>
          <p:spPr bwMode="auto">
            <a:xfrm>
              <a:off x="2819018" y="38053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22" name="Oval 137">
              <a:extLst>
                <a:ext uri="{FF2B5EF4-FFF2-40B4-BE49-F238E27FC236}">
                  <a16:creationId xmlns:a16="http://schemas.microsoft.com/office/drawing/2014/main" id="{63EBCDB7-9652-C201-6BFC-C030156C6262}"/>
                </a:ext>
              </a:extLst>
            </p:cNvPr>
            <p:cNvSpPr>
              <a:spLocks noChangeArrowheads="1"/>
            </p:cNvSpPr>
            <p:nvPr/>
          </p:nvSpPr>
          <p:spPr bwMode="auto">
            <a:xfrm>
              <a:off x="2777743" y="37831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23" name="Oval 138">
              <a:extLst>
                <a:ext uri="{FF2B5EF4-FFF2-40B4-BE49-F238E27FC236}">
                  <a16:creationId xmlns:a16="http://schemas.microsoft.com/office/drawing/2014/main" id="{53A63D58-358B-A0B2-8C43-66392ADC3880}"/>
                </a:ext>
              </a:extLst>
            </p:cNvPr>
            <p:cNvSpPr>
              <a:spLocks noChangeArrowheads="1"/>
            </p:cNvSpPr>
            <p:nvPr/>
          </p:nvSpPr>
          <p:spPr bwMode="auto">
            <a:xfrm>
              <a:off x="2755519" y="36370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24" name="Oval 139">
              <a:extLst>
                <a:ext uri="{FF2B5EF4-FFF2-40B4-BE49-F238E27FC236}">
                  <a16:creationId xmlns:a16="http://schemas.microsoft.com/office/drawing/2014/main" id="{308647CC-100B-91A0-400B-4EB3CD98FAC4}"/>
                </a:ext>
              </a:extLst>
            </p:cNvPr>
            <p:cNvSpPr>
              <a:spLocks noChangeArrowheads="1"/>
            </p:cNvSpPr>
            <p:nvPr/>
          </p:nvSpPr>
          <p:spPr bwMode="auto">
            <a:xfrm>
              <a:off x="2630107" y="36974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25" name="Oval 140">
              <a:extLst>
                <a:ext uri="{FF2B5EF4-FFF2-40B4-BE49-F238E27FC236}">
                  <a16:creationId xmlns:a16="http://schemas.microsoft.com/office/drawing/2014/main" id="{3CF8249B-E370-D9A7-E8FC-8670B9A4D9FF}"/>
                </a:ext>
              </a:extLst>
            </p:cNvPr>
            <p:cNvSpPr>
              <a:spLocks noChangeArrowheads="1"/>
            </p:cNvSpPr>
            <p:nvPr/>
          </p:nvSpPr>
          <p:spPr bwMode="auto">
            <a:xfrm>
              <a:off x="2569782" y="37577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26" name="Oval 141">
              <a:extLst>
                <a:ext uri="{FF2B5EF4-FFF2-40B4-BE49-F238E27FC236}">
                  <a16:creationId xmlns:a16="http://schemas.microsoft.com/office/drawing/2014/main" id="{CB54D6E2-51D9-23F6-C031-D41D3A1A6E8C}"/>
                </a:ext>
              </a:extLst>
            </p:cNvPr>
            <p:cNvSpPr>
              <a:spLocks noChangeArrowheads="1"/>
            </p:cNvSpPr>
            <p:nvPr/>
          </p:nvSpPr>
          <p:spPr bwMode="auto">
            <a:xfrm>
              <a:off x="2711068" y="38117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27" name="Oval 142">
              <a:extLst>
                <a:ext uri="{FF2B5EF4-FFF2-40B4-BE49-F238E27FC236}">
                  <a16:creationId xmlns:a16="http://schemas.microsoft.com/office/drawing/2014/main" id="{272B7690-7C85-CE41-CC72-22A0580D2F9C}"/>
                </a:ext>
              </a:extLst>
            </p:cNvPr>
            <p:cNvSpPr>
              <a:spLocks noChangeArrowheads="1"/>
            </p:cNvSpPr>
            <p:nvPr/>
          </p:nvSpPr>
          <p:spPr bwMode="auto">
            <a:xfrm>
              <a:off x="2620582" y="38021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28" name="Oval 143">
              <a:extLst>
                <a:ext uri="{FF2B5EF4-FFF2-40B4-BE49-F238E27FC236}">
                  <a16:creationId xmlns:a16="http://schemas.microsoft.com/office/drawing/2014/main" id="{D284BC89-FBDB-281B-D47C-2A99234A7D8E}"/>
                </a:ext>
              </a:extLst>
            </p:cNvPr>
            <p:cNvSpPr>
              <a:spLocks noChangeArrowheads="1"/>
            </p:cNvSpPr>
            <p:nvPr/>
          </p:nvSpPr>
          <p:spPr bwMode="auto">
            <a:xfrm>
              <a:off x="2688843" y="38815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29" name="Oval 144">
              <a:extLst>
                <a:ext uri="{FF2B5EF4-FFF2-40B4-BE49-F238E27FC236}">
                  <a16:creationId xmlns:a16="http://schemas.microsoft.com/office/drawing/2014/main" id="{0ED0D44F-01FC-A7AA-4156-E7ED762460A1}"/>
                </a:ext>
              </a:extLst>
            </p:cNvPr>
            <p:cNvSpPr>
              <a:spLocks noChangeArrowheads="1"/>
            </p:cNvSpPr>
            <p:nvPr/>
          </p:nvSpPr>
          <p:spPr bwMode="auto">
            <a:xfrm>
              <a:off x="2726943" y="39133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30" name="Oval 145">
              <a:extLst>
                <a:ext uri="{FF2B5EF4-FFF2-40B4-BE49-F238E27FC236}">
                  <a16:creationId xmlns:a16="http://schemas.microsoft.com/office/drawing/2014/main" id="{2D927856-FD37-461C-B487-4C041520AFFA}"/>
                </a:ext>
              </a:extLst>
            </p:cNvPr>
            <p:cNvSpPr>
              <a:spLocks noChangeArrowheads="1"/>
            </p:cNvSpPr>
            <p:nvPr/>
          </p:nvSpPr>
          <p:spPr bwMode="auto">
            <a:xfrm>
              <a:off x="2704719" y="39418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31" name="Oval 146">
              <a:extLst>
                <a:ext uri="{FF2B5EF4-FFF2-40B4-BE49-F238E27FC236}">
                  <a16:creationId xmlns:a16="http://schemas.microsoft.com/office/drawing/2014/main" id="{0917CA08-9EF6-2E36-085A-CFB0D2114AEA}"/>
                </a:ext>
              </a:extLst>
            </p:cNvPr>
            <p:cNvSpPr>
              <a:spLocks noChangeArrowheads="1"/>
            </p:cNvSpPr>
            <p:nvPr/>
          </p:nvSpPr>
          <p:spPr bwMode="auto">
            <a:xfrm>
              <a:off x="2650744" y="39641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32" name="Oval 147">
              <a:extLst>
                <a:ext uri="{FF2B5EF4-FFF2-40B4-BE49-F238E27FC236}">
                  <a16:creationId xmlns:a16="http://schemas.microsoft.com/office/drawing/2014/main" id="{746B1438-B9CB-D35F-CF2B-E40A8A878612}"/>
                </a:ext>
              </a:extLst>
            </p:cNvPr>
            <p:cNvSpPr>
              <a:spLocks noChangeArrowheads="1"/>
            </p:cNvSpPr>
            <p:nvPr/>
          </p:nvSpPr>
          <p:spPr bwMode="auto">
            <a:xfrm>
              <a:off x="2685669" y="39672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33" name="Oval 148">
              <a:extLst>
                <a:ext uri="{FF2B5EF4-FFF2-40B4-BE49-F238E27FC236}">
                  <a16:creationId xmlns:a16="http://schemas.microsoft.com/office/drawing/2014/main" id="{C072500E-E3B4-19AC-E317-CE1DAC482503}"/>
                </a:ext>
              </a:extLst>
            </p:cNvPr>
            <p:cNvSpPr>
              <a:spLocks noChangeArrowheads="1"/>
            </p:cNvSpPr>
            <p:nvPr/>
          </p:nvSpPr>
          <p:spPr bwMode="auto">
            <a:xfrm>
              <a:off x="2711068" y="40085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34" name="Oval 149">
              <a:extLst>
                <a:ext uri="{FF2B5EF4-FFF2-40B4-BE49-F238E27FC236}">
                  <a16:creationId xmlns:a16="http://schemas.microsoft.com/office/drawing/2014/main" id="{BB91B591-289F-56E0-9689-0EF9C5494B27}"/>
                </a:ext>
              </a:extLst>
            </p:cNvPr>
            <p:cNvSpPr>
              <a:spLocks noChangeArrowheads="1"/>
            </p:cNvSpPr>
            <p:nvPr/>
          </p:nvSpPr>
          <p:spPr bwMode="auto">
            <a:xfrm>
              <a:off x="2717419" y="40053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35" name="Oval 150">
              <a:extLst>
                <a:ext uri="{FF2B5EF4-FFF2-40B4-BE49-F238E27FC236}">
                  <a16:creationId xmlns:a16="http://schemas.microsoft.com/office/drawing/2014/main" id="{8E96D9EF-C9F1-BFF0-7067-19E6A710CC21}"/>
                </a:ext>
              </a:extLst>
            </p:cNvPr>
            <p:cNvSpPr>
              <a:spLocks noChangeArrowheads="1"/>
            </p:cNvSpPr>
            <p:nvPr/>
          </p:nvSpPr>
          <p:spPr bwMode="auto">
            <a:xfrm>
              <a:off x="2723768" y="39958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36" name="Oval 151">
              <a:extLst>
                <a:ext uri="{FF2B5EF4-FFF2-40B4-BE49-F238E27FC236}">
                  <a16:creationId xmlns:a16="http://schemas.microsoft.com/office/drawing/2014/main" id="{C0C623E0-278F-07CF-A2D6-E50CB47FC43F}"/>
                </a:ext>
              </a:extLst>
            </p:cNvPr>
            <p:cNvSpPr>
              <a:spLocks noChangeArrowheads="1"/>
            </p:cNvSpPr>
            <p:nvPr/>
          </p:nvSpPr>
          <p:spPr bwMode="auto">
            <a:xfrm>
              <a:off x="2742818" y="39958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37" name="Oval 152">
              <a:extLst>
                <a:ext uri="{FF2B5EF4-FFF2-40B4-BE49-F238E27FC236}">
                  <a16:creationId xmlns:a16="http://schemas.microsoft.com/office/drawing/2014/main" id="{1E32D706-E67E-4449-E7C5-78EED7A04A48}"/>
                </a:ext>
              </a:extLst>
            </p:cNvPr>
            <p:cNvSpPr>
              <a:spLocks noChangeArrowheads="1"/>
            </p:cNvSpPr>
            <p:nvPr/>
          </p:nvSpPr>
          <p:spPr bwMode="auto">
            <a:xfrm>
              <a:off x="2736469" y="40022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38" name="Oval 153">
              <a:extLst>
                <a:ext uri="{FF2B5EF4-FFF2-40B4-BE49-F238E27FC236}">
                  <a16:creationId xmlns:a16="http://schemas.microsoft.com/office/drawing/2014/main" id="{29253CF7-3C5D-68DE-55D4-CC02EF967224}"/>
                </a:ext>
              </a:extLst>
            </p:cNvPr>
            <p:cNvSpPr>
              <a:spLocks noChangeArrowheads="1"/>
            </p:cNvSpPr>
            <p:nvPr/>
          </p:nvSpPr>
          <p:spPr bwMode="auto">
            <a:xfrm>
              <a:off x="2736469" y="40149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39" name="Oval 154">
              <a:extLst>
                <a:ext uri="{FF2B5EF4-FFF2-40B4-BE49-F238E27FC236}">
                  <a16:creationId xmlns:a16="http://schemas.microsoft.com/office/drawing/2014/main" id="{FEDCF454-90E6-3162-5C8A-6BF2D4FF9683}"/>
                </a:ext>
              </a:extLst>
            </p:cNvPr>
            <p:cNvSpPr>
              <a:spLocks noChangeArrowheads="1"/>
            </p:cNvSpPr>
            <p:nvPr/>
          </p:nvSpPr>
          <p:spPr bwMode="auto">
            <a:xfrm>
              <a:off x="2726943" y="40403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40" name="Oval 155">
              <a:extLst>
                <a:ext uri="{FF2B5EF4-FFF2-40B4-BE49-F238E27FC236}">
                  <a16:creationId xmlns:a16="http://schemas.microsoft.com/office/drawing/2014/main" id="{02EFCF08-F42D-851A-BCE8-B516AA79C35E}"/>
                </a:ext>
              </a:extLst>
            </p:cNvPr>
            <p:cNvSpPr>
              <a:spLocks noChangeArrowheads="1"/>
            </p:cNvSpPr>
            <p:nvPr/>
          </p:nvSpPr>
          <p:spPr bwMode="auto">
            <a:xfrm>
              <a:off x="2714244" y="40561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41" name="Oval 156">
              <a:extLst>
                <a:ext uri="{FF2B5EF4-FFF2-40B4-BE49-F238E27FC236}">
                  <a16:creationId xmlns:a16="http://schemas.microsoft.com/office/drawing/2014/main" id="{CD82C14B-C54C-800B-E6C8-CCDCB1555AC0}"/>
                </a:ext>
              </a:extLst>
            </p:cNvPr>
            <p:cNvSpPr>
              <a:spLocks noChangeArrowheads="1"/>
            </p:cNvSpPr>
            <p:nvPr/>
          </p:nvSpPr>
          <p:spPr bwMode="auto">
            <a:xfrm>
              <a:off x="2698369" y="40752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42" name="Oval 157">
              <a:extLst>
                <a:ext uri="{FF2B5EF4-FFF2-40B4-BE49-F238E27FC236}">
                  <a16:creationId xmlns:a16="http://schemas.microsoft.com/office/drawing/2014/main" id="{5BE6C06F-B137-D5C3-232D-8B747593E635}"/>
                </a:ext>
              </a:extLst>
            </p:cNvPr>
            <p:cNvSpPr>
              <a:spLocks noChangeArrowheads="1"/>
            </p:cNvSpPr>
            <p:nvPr/>
          </p:nvSpPr>
          <p:spPr bwMode="auto">
            <a:xfrm>
              <a:off x="2698369" y="40117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43" name="Oval 158">
              <a:extLst>
                <a:ext uri="{FF2B5EF4-FFF2-40B4-BE49-F238E27FC236}">
                  <a16:creationId xmlns:a16="http://schemas.microsoft.com/office/drawing/2014/main" id="{A7288A24-6CFF-86A9-63D0-48BF6843890A}"/>
                </a:ext>
              </a:extLst>
            </p:cNvPr>
            <p:cNvSpPr>
              <a:spLocks noChangeArrowheads="1"/>
            </p:cNvSpPr>
            <p:nvPr/>
          </p:nvSpPr>
          <p:spPr bwMode="auto">
            <a:xfrm>
              <a:off x="2672969" y="40053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44" name="Oval 159">
              <a:extLst>
                <a:ext uri="{FF2B5EF4-FFF2-40B4-BE49-F238E27FC236}">
                  <a16:creationId xmlns:a16="http://schemas.microsoft.com/office/drawing/2014/main" id="{46BC19EA-6426-C5A7-7F7A-08802B2865D8}"/>
                </a:ext>
              </a:extLst>
            </p:cNvPr>
            <p:cNvSpPr>
              <a:spLocks noChangeArrowheads="1"/>
            </p:cNvSpPr>
            <p:nvPr/>
          </p:nvSpPr>
          <p:spPr bwMode="auto">
            <a:xfrm>
              <a:off x="2669793" y="40085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45" name="Oval 160">
              <a:extLst>
                <a:ext uri="{FF2B5EF4-FFF2-40B4-BE49-F238E27FC236}">
                  <a16:creationId xmlns:a16="http://schemas.microsoft.com/office/drawing/2014/main" id="{11D0115E-20C8-731E-9655-02A08DFB324D}"/>
                </a:ext>
              </a:extLst>
            </p:cNvPr>
            <p:cNvSpPr>
              <a:spLocks noChangeArrowheads="1"/>
            </p:cNvSpPr>
            <p:nvPr/>
          </p:nvSpPr>
          <p:spPr bwMode="auto">
            <a:xfrm>
              <a:off x="2685669" y="40053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46" name="Oval 161">
              <a:extLst>
                <a:ext uri="{FF2B5EF4-FFF2-40B4-BE49-F238E27FC236}">
                  <a16:creationId xmlns:a16="http://schemas.microsoft.com/office/drawing/2014/main" id="{A2B4BF66-FF3A-E854-CAA5-05E2DCB86C9D}"/>
                </a:ext>
              </a:extLst>
            </p:cNvPr>
            <p:cNvSpPr>
              <a:spLocks noChangeArrowheads="1"/>
            </p:cNvSpPr>
            <p:nvPr/>
          </p:nvSpPr>
          <p:spPr bwMode="auto">
            <a:xfrm>
              <a:off x="2698368" y="40244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47" name="Oval 162">
              <a:extLst>
                <a:ext uri="{FF2B5EF4-FFF2-40B4-BE49-F238E27FC236}">
                  <a16:creationId xmlns:a16="http://schemas.microsoft.com/office/drawing/2014/main" id="{834CA515-4007-A82F-3884-FD7DBFC57584}"/>
                </a:ext>
              </a:extLst>
            </p:cNvPr>
            <p:cNvSpPr>
              <a:spLocks noChangeArrowheads="1"/>
            </p:cNvSpPr>
            <p:nvPr/>
          </p:nvSpPr>
          <p:spPr bwMode="auto">
            <a:xfrm>
              <a:off x="2692018" y="40371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48" name="Oval 163">
              <a:extLst>
                <a:ext uri="{FF2B5EF4-FFF2-40B4-BE49-F238E27FC236}">
                  <a16:creationId xmlns:a16="http://schemas.microsoft.com/office/drawing/2014/main" id="{5C689C50-1E79-67DB-D8EA-A91CCBA4BEE8}"/>
                </a:ext>
              </a:extLst>
            </p:cNvPr>
            <p:cNvSpPr>
              <a:spLocks noChangeArrowheads="1"/>
            </p:cNvSpPr>
            <p:nvPr/>
          </p:nvSpPr>
          <p:spPr bwMode="auto">
            <a:xfrm>
              <a:off x="2685668" y="40434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49" name="Oval 164">
              <a:extLst>
                <a:ext uri="{FF2B5EF4-FFF2-40B4-BE49-F238E27FC236}">
                  <a16:creationId xmlns:a16="http://schemas.microsoft.com/office/drawing/2014/main" id="{83F104A8-F5D3-5D0C-CBF7-73CB5B447A3D}"/>
                </a:ext>
              </a:extLst>
            </p:cNvPr>
            <p:cNvSpPr>
              <a:spLocks noChangeArrowheads="1"/>
            </p:cNvSpPr>
            <p:nvPr/>
          </p:nvSpPr>
          <p:spPr bwMode="auto">
            <a:xfrm>
              <a:off x="2657093" y="40403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50" name="Oval 165">
              <a:extLst>
                <a:ext uri="{FF2B5EF4-FFF2-40B4-BE49-F238E27FC236}">
                  <a16:creationId xmlns:a16="http://schemas.microsoft.com/office/drawing/2014/main" id="{1B14DF7D-334E-A72E-34E2-A7EA42A70309}"/>
                </a:ext>
              </a:extLst>
            </p:cNvPr>
            <p:cNvSpPr>
              <a:spLocks noChangeArrowheads="1"/>
            </p:cNvSpPr>
            <p:nvPr/>
          </p:nvSpPr>
          <p:spPr bwMode="auto">
            <a:xfrm>
              <a:off x="2676143" y="40530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51" name="Oval 166">
              <a:extLst>
                <a:ext uri="{FF2B5EF4-FFF2-40B4-BE49-F238E27FC236}">
                  <a16:creationId xmlns:a16="http://schemas.microsoft.com/office/drawing/2014/main" id="{6D8FE9CD-94C4-0531-5F4D-AB924939CA4F}"/>
                </a:ext>
              </a:extLst>
            </p:cNvPr>
            <p:cNvSpPr>
              <a:spLocks noChangeArrowheads="1"/>
            </p:cNvSpPr>
            <p:nvPr/>
          </p:nvSpPr>
          <p:spPr bwMode="auto">
            <a:xfrm>
              <a:off x="2663444" y="40657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52" name="Oval 167">
              <a:extLst>
                <a:ext uri="{FF2B5EF4-FFF2-40B4-BE49-F238E27FC236}">
                  <a16:creationId xmlns:a16="http://schemas.microsoft.com/office/drawing/2014/main" id="{D07F7964-41B3-717C-7EC2-6B6636C63AE4}"/>
                </a:ext>
              </a:extLst>
            </p:cNvPr>
            <p:cNvSpPr>
              <a:spLocks noChangeArrowheads="1"/>
            </p:cNvSpPr>
            <p:nvPr/>
          </p:nvSpPr>
          <p:spPr bwMode="auto">
            <a:xfrm>
              <a:off x="2645982" y="40752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53" name="Oval 168">
              <a:extLst>
                <a:ext uri="{FF2B5EF4-FFF2-40B4-BE49-F238E27FC236}">
                  <a16:creationId xmlns:a16="http://schemas.microsoft.com/office/drawing/2014/main" id="{2EE9BAC5-9DE8-72F0-DAE8-C7DDBCF697F7}"/>
                </a:ext>
              </a:extLst>
            </p:cNvPr>
            <p:cNvSpPr>
              <a:spLocks noChangeArrowheads="1"/>
            </p:cNvSpPr>
            <p:nvPr/>
          </p:nvSpPr>
          <p:spPr bwMode="auto">
            <a:xfrm>
              <a:off x="2630107" y="40847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54" name="Oval 169">
              <a:extLst>
                <a:ext uri="{FF2B5EF4-FFF2-40B4-BE49-F238E27FC236}">
                  <a16:creationId xmlns:a16="http://schemas.microsoft.com/office/drawing/2014/main" id="{8E5884E8-DB2A-ACD7-2A38-BF860DD1259E}"/>
                </a:ext>
              </a:extLst>
            </p:cNvPr>
            <p:cNvSpPr>
              <a:spLocks noChangeArrowheads="1"/>
            </p:cNvSpPr>
            <p:nvPr/>
          </p:nvSpPr>
          <p:spPr bwMode="auto">
            <a:xfrm>
              <a:off x="2630107" y="40593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55" name="Oval 170">
              <a:extLst>
                <a:ext uri="{FF2B5EF4-FFF2-40B4-BE49-F238E27FC236}">
                  <a16:creationId xmlns:a16="http://schemas.microsoft.com/office/drawing/2014/main" id="{9908DD64-A873-1339-F592-2A76D8D79BCD}"/>
                </a:ext>
              </a:extLst>
            </p:cNvPr>
            <p:cNvSpPr>
              <a:spLocks noChangeArrowheads="1"/>
            </p:cNvSpPr>
            <p:nvPr/>
          </p:nvSpPr>
          <p:spPr bwMode="auto">
            <a:xfrm>
              <a:off x="2623757" y="40466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56" name="Oval 171">
              <a:extLst>
                <a:ext uri="{FF2B5EF4-FFF2-40B4-BE49-F238E27FC236}">
                  <a16:creationId xmlns:a16="http://schemas.microsoft.com/office/drawing/2014/main" id="{2134CC68-78C7-DC90-7496-27664A135332}"/>
                </a:ext>
              </a:extLst>
            </p:cNvPr>
            <p:cNvSpPr>
              <a:spLocks noChangeArrowheads="1"/>
            </p:cNvSpPr>
            <p:nvPr/>
          </p:nvSpPr>
          <p:spPr bwMode="auto">
            <a:xfrm>
              <a:off x="2620582" y="39958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57" name="Oval 172">
              <a:extLst>
                <a:ext uri="{FF2B5EF4-FFF2-40B4-BE49-F238E27FC236}">
                  <a16:creationId xmlns:a16="http://schemas.microsoft.com/office/drawing/2014/main" id="{9A53A716-8863-1D6B-A94B-495602C38F51}"/>
                </a:ext>
              </a:extLst>
            </p:cNvPr>
            <p:cNvSpPr>
              <a:spLocks noChangeArrowheads="1"/>
            </p:cNvSpPr>
            <p:nvPr/>
          </p:nvSpPr>
          <p:spPr bwMode="auto">
            <a:xfrm>
              <a:off x="2611056" y="40149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58" name="Oval 173">
              <a:extLst>
                <a:ext uri="{FF2B5EF4-FFF2-40B4-BE49-F238E27FC236}">
                  <a16:creationId xmlns:a16="http://schemas.microsoft.com/office/drawing/2014/main" id="{745FC58F-6799-9005-967C-7055BC612BD7}"/>
                </a:ext>
              </a:extLst>
            </p:cNvPr>
            <p:cNvSpPr>
              <a:spLocks noChangeArrowheads="1"/>
            </p:cNvSpPr>
            <p:nvPr/>
          </p:nvSpPr>
          <p:spPr bwMode="auto">
            <a:xfrm>
              <a:off x="2601531" y="40244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59" name="Oval 174">
              <a:extLst>
                <a:ext uri="{FF2B5EF4-FFF2-40B4-BE49-F238E27FC236}">
                  <a16:creationId xmlns:a16="http://schemas.microsoft.com/office/drawing/2014/main" id="{B2157586-470E-33F3-EFB1-1A6120B86CD9}"/>
                </a:ext>
              </a:extLst>
            </p:cNvPr>
            <p:cNvSpPr>
              <a:spLocks noChangeArrowheads="1"/>
            </p:cNvSpPr>
            <p:nvPr/>
          </p:nvSpPr>
          <p:spPr bwMode="auto">
            <a:xfrm>
              <a:off x="2576132" y="40180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60" name="Oval 175">
              <a:extLst>
                <a:ext uri="{FF2B5EF4-FFF2-40B4-BE49-F238E27FC236}">
                  <a16:creationId xmlns:a16="http://schemas.microsoft.com/office/drawing/2014/main" id="{5BEA11A0-757C-F541-6557-404022F468EF}"/>
                </a:ext>
              </a:extLst>
            </p:cNvPr>
            <p:cNvSpPr>
              <a:spLocks noChangeArrowheads="1"/>
            </p:cNvSpPr>
            <p:nvPr/>
          </p:nvSpPr>
          <p:spPr bwMode="auto">
            <a:xfrm>
              <a:off x="2560256" y="40371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61" name="Oval 176">
              <a:extLst>
                <a:ext uri="{FF2B5EF4-FFF2-40B4-BE49-F238E27FC236}">
                  <a16:creationId xmlns:a16="http://schemas.microsoft.com/office/drawing/2014/main" id="{6177F96F-FAC4-B051-3D3B-E4B33BCDB1F0}"/>
                </a:ext>
              </a:extLst>
            </p:cNvPr>
            <p:cNvSpPr>
              <a:spLocks noChangeArrowheads="1"/>
            </p:cNvSpPr>
            <p:nvPr/>
          </p:nvSpPr>
          <p:spPr bwMode="auto">
            <a:xfrm>
              <a:off x="2547557" y="40403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62" name="Oval 177">
              <a:extLst>
                <a:ext uri="{FF2B5EF4-FFF2-40B4-BE49-F238E27FC236}">
                  <a16:creationId xmlns:a16="http://schemas.microsoft.com/office/drawing/2014/main" id="{0B26406C-965E-4DA4-14D8-9260EB7B31FE}"/>
                </a:ext>
              </a:extLst>
            </p:cNvPr>
            <p:cNvSpPr>
              <a:spLocks noChangeArrowheads="1"/>
            </p:cNvSpPr>
            <p:nvPr/>
          </p:nvSpPr>
          <p:spPr bwMode="auto">
            <a:xfrm>
              <a:off x="2544381" y="40085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63" name="Oval 178">
              <a:extLst>
                <a:ext uri="{FF2B5EF4-FFF2-40B4-BE49-F238E27FC236}">
                  <a16:creationId xmlns:a16="http://schemas.microsoft.com/office/drawing/2014/main" id="{9245F080-6331-0D68-DC4C-D107323B258B}"/>
                </a:ext>
              </a:extLst>
            </p:cNvPr>
            <p:cNvSpPr>
              <a:spLocks noChangeArrowheads="1"/>
            </p:cNvSpPr>
            <p:nvPr/>
          </p:nvSpPr>
          <p:spPr bwMode="auto">
            <a:xfrm>
              <a:off x="2538031" y="39990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64" name="Oval 179">
              <a:extLst>
                <a:ext uri="{FF2B5EF4-FFF2-40B4-BE49-F238E27FC236}">
                  <a16:creationId xmlns:a16="http://schemas.microsoft.com/office/drawing/2014/main" id="{3C0286F5-A1F9-7B82-84C5-A92C8A8E0D83}"/>
                </a:ext>
              </a:extLst>
            </p:cNvPr>
            <p:cNvSpPr>
              <a:spLocks noChangeArrowheads="1"/>
            </p:cNvSpPr>
            <p:nvPr/>
          </p:nvSpPr>
          <p:spPr bwMode="auto">
            <a:xfrm>
              <a:off x="2541206" y="39164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65" name="Oval 180">
              <a:extLst>
                <a:ext uri="{FF2B5EF4-FFF2-40B4-BE49-F238E27FC236}">
                  <a16:creationId xmlns:a16="http://schemas.microsoft.com/office/drawing/2014/main" id="{FE56CE22-3C5E-4F50-1FF4-84DB6118565A}"/>
                </a:ext>
              </a:extLst>
            </p:cNvPr>
            <p:cNvSpPr>
              <a:spLocks noChangeArrowheads="1"/>
            </p:cNvSpPr>
            <p:nvPr/>
          </p:nvSpPr>
          <p:spPr bwMode="auto">
            <a:xfrm>
              <a:off x="2512631" y="39101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66" name="Oval 181">
              <a:extLst>
                <a:ext uri="{FF2B5EF4-FFF2-40B4-BE49-F238E27FC236}">
                  <a16:creationId xmlns:a16="http://schemas.microsoft.com/office/drawing/2014/main" id="{57790F3E-3C4F-EED8-4F9E-50E82937AA99}"/>
                </a:ext>
              </a:extLst>
            </p:cNvPr>
            <p:cNvSpPr>
              <a:spLocks noChangeArrowheads="1"/>
            </p:cNvSpPr>
            <p:nvPr/>
          </p:nvSpPr>
          <p:spPr bwMode="auto">
            <a:xfrm>
              <a:off x="2503106" y="39482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67" name="Oval 182">
              <a:extLst>
                <a:ext uri="{FF2B5EF4-FFF2-40B4-BE49-F238E27FC236}">
                  <a16:creationId xmlns:a16="http://schemas.microsoft.com/office/drawing/2014/main" id="{42362C32-96DF-414E-1463-A1E584FD2B29}"/>
                </a:ext>
              </a:extLst>
            </p:cNvPr>
            <p:cNvSpPr>
              <a:spLocks noChangeArrowheads="1"/>
            </p:cNvSpPr>
            <p:nvPr/>
          </p:nvSpPr>
          <p:spPr bwMode="auto">
            <a:xfrm>
              <a:off x="2461831" y="39450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68" name="Oval 183">
              <a:extLst>
                <a:ext uri="{FF2B5EF4-FFF2-40B4-BE49-F238E27FC236}">
                  <a16:creationId xmlns:a16="http://schemas.microsoft.com/office/drawing/2014/main" id="{CA33787A-94AA-5E8E-8C39-2EC7CC41A07B}"/>
                </a:ext>
              </a:extLst>
            </p:cNvPr>
            <p:cNvSpPr>
              <a:spLocks noChangeArrowheads="1"/>
            </p:cNvSpPr>
            <p:nvPr/>
          </p:nvSpPr>
          <p:spPr bwMode="auto">
            <a:xfrm>
              <a:off x="2471357" y="39799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69" name="Oval 184">
              <a:extLst>
                <a:ext uri="{FF2B5EF4-FFF2-40B4-BE49-F238E27FC236}">
                  <a16:creationId xmlns:a16="http://schemas.microsoft.com/office/drawing/2014/main" id="{D29E7DC5-F7E0-18A1-B9E8-F4ADF16C0C0C}"/>
                </a:ext>
              </a:extLst>
            </p:cNvPr>
            <p:cNvSpPr>
              <a:spLocks noChangeArrowheads="1"/>
            </p:cNvSpPr>
            <p:nvPr/>
          </p:nvSpPr>
          <p:spPr bwMode="auto">
            <a:xfrm>
              <a:off x="2506281" y="40339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70" name="Oval 185">
              <a:extLst>
                <a:ext uri="{FF2B5EF4-FFF2-40B4-BE49-F238E27FC236}">
                  <a16:creationId xmlns:a16="http://schemas.microsoft.com/office/drawing/2014/main" id="{027B2909-C7B5-F493-B391-69F2687A9D6F}"/>
                </a:ext>
              </a:extLst>
            </p:cNvPr>
            <p:cNvSpPr>
              <a:spLocks noChangeArrowheads="1"/>
            </p:cNvSpPr>
            <p:nvPr/>
          </p:nvSpPr>
          <p:spPr bwMode="auto">
            <a:xfrm>
              <a:off x="2528506" y="40498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71" name="Oval 186">
              <a:extLst>
                <a:ext uri="{FF2B5EF4-FFF2-40B4-BE49-F238E27FC236}">
                  <a16:creationId xmlns:a16="http://schemas.microsoft.com/office/drawing/2014/main" id="{184B447C-0B83-F6BB-448A-8944A6766C8E}"/>
                </a:ext>
              </a:extLst>
            </p:cNvPr>
            <p:cNvSpPr>
              <a:spLocks noChangeArrowheads="1"/>
            </p:cNvSpPr>
            <p:nvPr/>
          </p:nvSpPr>
          <p:spPr bwMode="auto">
            <a:xfrm>
              <a:off x="2595181" y="40466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72" name="Oval 187">
              <a:extLst>
                <a:ext uri="{FF2B5EF4-FFF2-40B4-BE49-F238E27FC236}">
                  <a16:creationId xmlns:a16="http://schemas.microsoft.com/office/drawing/2014/main" id="{BA43B3B6-5231-5A7A-677D-6E913AEFC882}"/>
                </a:ext>
              </a:extLst>
            </p:cNvPr>
            <p:cNvSpPr>
              <a:spLocks noChangeArrowheads="1"/>
            </p:cNvSpPr>
            <p:nvPr/>
          </p:nvSpPr>
          <p:spPr bwMode="auto">
            <a:xfrm>
              <a:off x="2579306" y="40688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73" name="Oval 188">
              <a:extLst>
                <a:ext uri="{FF2B5EF4-FFF2-40B4-BE49-F238E27FC236}">
                  <a16:creationId xmlns:a16="http://schemas.microsoft.com/office/drawing/2014/main" id="{7A6FB623-B969-6871-33DF-A5DD4869408E}"/>
                </a:ext>
              </a:extLst>
            </p:cNvPr>
            <p:cNvSpPr>
              <a:spLocks noChangeArrowheads="1"/>
            </p:cNvSpPr>
            <p:nvPr/>
          </p:nvSpPr>
          <p:spPr bwMode="auto">
            <a:xfrm>
              <a:off x="2576131" y="40879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74" name="Oval 189">
              <a:extLst>
                <a:ext uri="{FF2B5EF4-FFF2-40B4-BE49-F238E27FC236}">
                  <a16:creationId xmlns:a16="http://schemas.microsoft.com/office/drawing/2014/main" id="{F8F2CE94-1CEB-DA5C-C122-70B0D4DAD7FB}"/>
                </a:ext>
              </a:extLst>
            </p:cNvPr>
            <p:cNvSpPr>
              <a:spLocks noChangeArrowheads="1"/>
            </p:cNvSpPr>
            <p:nvPr/>
          </p:nvSpPr>
          <p:spPr bwMode="auto">
            <a:xfrm>
              <a:off x="2553907" y="40942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75" name="Oval 190">
              <a:extLst>
                <a:ext uri="{FF2B5EF4-FFF2-40B4-BE49-F238E27FC236}">
                  <a16:creationId xmlns:a16="http://schemas.microsoft.com/office/drawing/2014/main" id="{1D647FBF-44ED-3804-4B89-5DAF046CE99C}"/>
                </a:ext>
              </a:extLst>
            </p:cNvPr>
            <p:cNvSpPr>
              <a:spLocks noChangeArrowheads="1"/>
            </p:cNvSpPr>
            <p:nvPr/>
          </p:nvSpPr>
          <p:spPr bwMode="auto">
            <a:xfrm>
              <a:off x="2547557" y="40847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76" name="Oval 191">
              <a:extLst>
                <a:ext uri="{FF2B5EF4-FFF2-40B4-BE49-F238E27FC236}">
                  <a16:creationId xmlns:a16="http://schemas.microsoft.com/office/drawing/2014/main" id="{1246746D-6D1C-ACDB-223C-721BD746D45B}"/>
                </a:ext>
              </a:extLst>
            </p:cNvPr>
            <p:cNvSpPr>
              <a:spLocks noChangeArrowheads="1"/>
            </p:cNvSpPr>
            <p:nvPr/>
          </p:nvSpPr>
          <p:spPr bwMode="auto">
            <a:xfrm>
              <a:off x="2531681" y="40911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77" name="Oval 192">
              <a:extLst>
                <a:ext uri="{FF2B5EF4-FFF2-40B4-BE49-F238E27FC236}">
                  <a16:creationId xmlns:a16="http://schemas.microsoft.com/office/drawing/2014/main" id="{3F21EF4F-DE69-598C-2C53-2AEE1F27856C}"/>
                </a:ext>
              </a:extLst>
            </p:cNvPr>
            <p:cNvSpPr>
              <a:spLocks noChangeArrowheads="1"/>
            </p:cNvSpPr>
            <p:nvPr/>
          </p:nvSpPr>
          <p:spPr bwMode="auto">
            <a:xfrm>
              <a:off x="2515807" y="40752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78" name="Oval 193">
              <a:extLst>
                <a:ext uri="{FF2B5EF4-FFF2-40B4-BE49-F238E27FC236}">
                  <a16:creationId xmlns:a16="http://schemas.microsoft.com/office/drawing/2014/main" id="{9E26858D-C71F-7DB9-4D39-4A332D153FD4}"/>
                </a:ext>
              </a:extLst>
            </p:cNvPr>
            <p:cNvSpPr>
              <a:spLocks noChangeArrowheads="1"/>
            </p:cNvSpPr>
            <p:nvPr/>
          </p:nvSpPr>
          <p:spPr bwMode="auto">
            <a:xfrm>
              <a:off x="2493581" y="40688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79" name="Oval 194">
              <a:extLst>
                <a:ext uri="{FF2B5EF4-FFF2-40B4-BE49-F238E27FC236}">
                  <a16:creationId xmlns:a16="http://schemas.microsoft.com/office/drawing/2014/main" id="{22A44C2B-8009-6341-F6EF-139238E87B81}"/>
                </a:ext>
              </a:extLst>
            </p:cNvPr>
            <p:cNvSpPr>
              <a:spLocks noChangeArrowheads="1"/>
            </p:cNvSpPr>
            <p:nvPr/>
          </p:nvSpPr>
          <p:spPr bwMode="auto">
            <a:xfrm>
              <a:off x="2471356" y="40561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80" name="Oval 195">
              <a:extLst>
                <a:ext uri="{FF2B5EF4-FFF2-40B4-BE49-F238E27FC236}">
                  <a16:creationId xmlns:a16="http://schemas.microsoft.com/office/drawing/2014/main" id="{75E612CD-BD37-C8E1-F81D-8CC615E7C108}"/>
                </a:ext>
              </a:extLst>
            </p:cNvPr>
            <p:cNvSpPr>
              <a:spLocks noChangeArrowheads="1"/>
            </p:cNvSpPr>
            <p:nvPr/>
          </p:nvSpPr>
          <p:spPr bwMode="auto">
            <a:xfrm>
              <a:off x="2461831" y="40371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81" name="Oval 196">
              <a:extLst>
                <a:ext uri="{FF2B5EF4-FFF2-40B4-BE49-F238E27FC236}">
                  <a16:creationId xmlns:a16="http://schemas.microsoft.com/office/drawing/2014/main" id="{F6626935-F442-BC06-6A68-43D1A64FCF55}"/>
                </a:ext>
              </a:extLst>
            </p:cNvPr>
            <p:cNvSpPr>
              <a:spLocks noChangeArrowheads="1"/>
            </p:cNvSpPr>
            <p:nvPr/>
          </p:nvSpPr>
          <p:spPr bwMode="auto">
            <a:xfrm>
              <a:off x="2455482" y="40117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82" name="Oval 197">
              <a:extLst>
                <a:ext uri="{FF2B5EF4-FFF2-40B4-BE49-F238E27FC236}">
                  <a16:creationId xmlns:a16="http://schemas.microsoft.com/office/drawing/2014/main" id="{C9871D2B-4093-37C1-473E-548DF248AC1A}"/>
                </a:ext>
              </a:extLst>
            </p:cNvPr>
            <p:cNvSpPr>
              <a:spLocks noChangeArrowheads="1"/>
            </p:cNvSpPr>
            <p:nvPr/>
          </p:nvSpPr>
          <p:spPr bwMode="auto">
            <a:xfrm>
              <a:off x="2436431" y="40053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83" name="Oval 198">
              <a:extLst>
                <a:ext uri="{FF2B5EF4-FFF2-40B4-BE49-F238E27FC236}">
                  <a16:creationId xmlns:a16="http://schemas.microsoft.com/office/drawing/2014/main" id="{E12E24D3-3630-48BF-213D-3ACF2221F88E}"/>
                </a:ext>
              </a:extLst>
            </p:cNvPr>
            <p:cNvSpPr>
              <a:spLocks noChangeArrowheads="1"/>
            </p:cNvSpPr>
            <p:nvPr/>
          </p:nvSpPr>
          <p:spPr bwMode="auto">
            <a:xfrm>
              <a:off x="2423731" y="40212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84" name="Oval 199">
              <a:extLst>
                <a:ext uri="{FF2B5EF4-FFF2-40B4-BE49-F238E27FC236}">
                  <a16:creationId xmlns:a16="http://schemas.microsoft.com/office/drawing/2014/main" id="{87311639-FA52-145A-6707-299BD1E247FD}"/>
                </a:ext>
              </a:extLst>
            </p:cNvPr>
            <p:cNvSpPr>
              <a:spLocks noChangeArrowheads="1"/>
            </p:cNvSpPr>
            <p:nvPr/>
          </p:nvSpPr>
          <p:spPr bwMode="auto">
            <a:xfrm>
              <a:off x="2436431" y="40371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85" name="Oval 200">
              <a:extLst>
                <a:ext uri="{FF2B5EF4-FFF2-40B4-BE49-F238E27FC236}">
                  <a16:creationId xmlns:a16="http://schemas.microsoft.com/office/drawing/2014/main" id="{EC7783ED-D35C-1BE0-F482-BF9C4D85F67A}"/>
                </a:ext>
              </a:extLst>
            </p:cNvPr>
            <p:cNvSpPr>
              <a:spLocks noChangeArrowheads="1"/>
            </p:cNvSpPr>
            <p:nvPr/>
          </p:nvSpPr>
          <p:spPr bwMode="auto">
            <a:xfrm>
              <a:off x="2433256" y="40498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86" name="Oval 201">
              <a:extLst>
                <a:ext uri="{FF2B5EF4-FFF2-40B4-BE49-F238E27FC236}">
                  <a16:creationId xmlns:a16="http://schemas.microsoft.com/office/drawing/2014/main" id="{E2C88A7C-68B0-D1FE-82A3-579A1B6E679F}"/>
                </a:ext>
              </a:extLst>
            </p:cNvPr>
            <p:cNvSpPr>
              <a:spLocks noChangeArrowheads="1"/>
            </p:cNvSpPr>
            <p:nvPr/>
          </p:nvSpPr>
          <p:spPr bwMode="auto">
            <a:xfrm>
              <a:off x="2430081" y="40752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87" name="Oval 202">
              <a:extLst>
                <a:ext uri="{FF2B5EF4-FFF2-40B4-BE49-F238E27FC236}">
                  <a16:creationId xmlns:a16="http://schemas.microsoft.com/office/drawing/2014/main" id="{85BE5023-B4F6-6D48-7C93-DFEE2418A5F0}"/>
                </a:ext>
              </a:extLst>
            </p:cNvPr>
            <p:cNvSpPr>
              <a:spLocks noChangeArrowheads="1"/>
            </p:cNvSpPr>
            <p:nvPr/>
          </p:nvSpPr>
          <p:spPr bwMode="auto">
            <a:xfrm>
              <a:off x="2490406" y="40911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88" name="Oval 203">
              <a:extLst>
                <a:ext uri="{FF2B5EF4-FFF2-40B4-BE49-F238E27FC236}">
                  <a16:creationId xmlns:a16="http://schemas.microsoft.com/office/drawing/2014/main" id="{3BB65B6E-6BD8-1305-73B3-6A9EAF495D96}"/>
                </a:ext>
              </a:extLst>
            </p:cNvPr>
            <p:cNvSpPr>
              <a:spLocks noChangeArrowheads="1"/>
            </p:cNvSpPr>
            <p:nvPr/>
          </p:nvSpPr>
          <p:spPr bwMode="auto">
            <a:xfrm>
              <a:off x="2461832" y="41006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389" name="Oval 204">
              <a:extLst>
                <a:ext uri="{FF2B5EF4-FFF2-40B4-BE49-F238E27FC236}">
                  <a16:creationId xmlns:a16="http://schemas.microsoft.com/office/drawing/2014/main" id="{67A89B80-4B1F-07BD-BD81-084BBFE8DDCB}"/>
                </a:ext>
              </a:extLst>
            </p:cNvPr>
            <p:cNvSpPr>
              <a:spLocks noChangeArrowheads="1"/>
            </p:cNvSpPr>
            <p:nvPr/>
          </p:nvSpPr>
          <p:spPr bwMode="auto">
            <a:xfrm>
              <a:off x="2452306" y="40942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3" name="Oval 206">
              <a:extLst>
                <a:ext uri="{FF2B5EF4-FFF2-40B4-BE49-F238E27FC236}">
                  <a16:creationId xmlns:a16="http://schemas.microsoft.com/office/drawing/2014/main" id="{7F06E0B9-75B7-E9CB-B0D0-1144AA540738}"/>
                </a:ext>
              </a:extLst>
            </p:cNvPr>
            <p:cNvSpPr>
              <a:spLocks noChangeArrowheads="1"/>
            </p:cNvSpPr>
            <p:nvPr/>
          </p:nvSpPr>
          <p:spPr bwMode="auto">
            <a:xfrm>
              <a:off x="2430082" y="41069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4" name="Oval 207">
              <a:extLst>
                <a:ext uri="{FF2B5EF4-FFF2-40B4-BE49-F238E27FC236}">
                  <a16:creationId xmlns:a16="http://schemas.microsoft.com/office/drawing/2014/main" id="{48B36E70-0CA7-50EC-B415-777DBDCDA436}"/>
                </a:ext>
              </a:extLst>
            </p:cNvPr>
            <p:cNvSpPr>
              <a:spLocks noChangeArrowheads="1"/>
            </p:cNvSpPr>
            <p:nvPr/>
          </p:nvSpPr>
          <p:spPr bwMode="auto">
            <a:xfrm>
              <a:off x="2417382" y="40974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5" name="Oval 208">
              <a:extLst>
                <a:ext uri="{FF2B5EF4-FFF2-40B4-BE49-F238E27FC236}">
                  <a16:creationId xmlns:a16="http://schemas.microsoft.com/office/drawing/2014/main" id="{53C81F61-9AD5-7C74-E27F-76964474BA72}"/>
                </a:ext>
              </a:extLst>
            </p:cNvPr>
            <p:cNvSpPr>
              <a:spLocks noChangeArrowheads="1"/>
            </p:cNvSpPr>
            <p:nvPr/>
          </p:nvSpPr>
          <p:spPr bwMode="auto">
            <a:xfrm>
              <a:off x="2369757" y="40847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6" name="Oval 209">
              <a:extLst>
                <a:ext uri="{FF2B5EF4-FFF2-40B4-BE49-F238E27FC236}">
                  <a16:creationId xmlns:a16="http://schemas.microsoft.com/office/drawing/2014/main" id="{AB52ED18-B3DE-8860-B20E-0438ABAA4FF7}"/>
                </a:ext>
              </a:extLst>
            </p:cNvPr>
            <p:cNvSpPr>
              <a:spLocks noChangeArrowheads="1"/>
            </p:cNvSpPr>
            <p:nvPr/>
          </p:nvSpPr>
          <p:spPr bwMode="auto">
            <a:xfrm>
              <a:off x="2391981" y="40688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7" name="Oval 210">
              <a:extLst>
                <a:ext uri="{FF2B5EF4-FFF2-40B4-BE49-F238E27FC236}">
                  <a16:creationId xmlns:a16="http://schemas.microsoft.com/office/drawing/2014/main" id="{A8FEAF83-3AAF-E874-2CE8-F6BF9114D6F9}"/>
                </a:ext>
              </a:extLst>
            </p:cNvPr>
            <p:cNvSpPr>
              <a:spLocks noChangeArrowheads="1"/>
            </p:cNvSpPr>
            <p:nvPr/>
          </p:nvSpPr>
          <p:spPr bwMode="auto">
            <a:xfrm>
              <a:off x="2391982" y="40466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8" name="Oval 211">
              <a:extLst>
                <a:ext uri="{FF2B5EF4-FFF2-40B4-BE49-F238E27FC236}">
                  <a16:creationId xmlns:a16="http://schemas.microsoft.com/office/drawing/2014/main" id="{7E6DB7BC-6E1C-200C-E2ED-46E7D1B717DF}"/>
                </a:ext>
              </a:extLst>
            </p:cNvPr>
            <p:cNvSpPr>
              <a:spLocks noChangeArrowheads="1"/>
            </p:cNvSpPr>
            <p:nvPr/>
          </p:nvSpPr>
          <p:spPr bwMode="auto">
            <a:xfrm>
              <a:off x="2398331" y="40117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9" name="Oval 212">
              <a:extLst>
                <a:ext uri="{FF2B5EF4-FFF2-40B4-BE49-F238E27FC236}">
                  <a16:creationId xmlns:a16="http://schemas.microsoft.com/office/drawing/2014/main" id="{1BC877D3-002D-0906-AADE-04C18D612215}"/>
                </a:ext>
              </a:extLst>
            </p:cNvPr>
            <p:cNvSpPr>
              <a:spLocks noChangeArrowheads="1"/>
            </p:cNvSpPr>
            <p:nvPr/>
          </p:nvSpPr>
          <p:spPr bwMode="auto">
            <a:xfrm>
              <a:off x="2401506" y="39641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0" name="Oval 213">
              <a:extLst>
                <a:ext uri="{FF2B5EF4-FFF2-40B4-BE49-F238E27FC236}">
                  <a16:creationId xmlns:a16="http://schemas.microsoft.com/office/drawing/2014/main" id="{EFF5D048-C5E0-6010-5074-60156986218A}"/>
                </a:ext>
              </a:extLst>
            </p:cNvPr>
            <p:cNvSpPr>
              <a:spLocks noChangeArrowheads="1"/>
            </p:cNvSpPr>
            <p:nvPr/>
          </p:nvSpPr>
          <p:spPr bwMode="auto">
            <a:xfrm>
              <a:off x="2369757" y="39863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1" name="Oval 214">
              <a:extLst>
                <a:ext uri="{FF2B5EF4-FFF2-40B4-BE49-F238E27FC236}">
                  <a16:creationId xmlns:a16="http://schemas.microsoft.com/office/drawing/2014/main" id="{5B14420A-5942-5558-F2DF-9EED6D2272FC}"/>
                </a:ext>
              </a:extLst>
            </p:cNvPr>
            <p:cNvSpPr>
              <a:spLocks noChangeArrowheads="1"/>
            </p:cNvSpPr>
            <p:nvPr/>
          </p:nvSpPr>
          <p:spPr bwMode="auto">
            <a:xfrm>
              <a:off x="2331656" y="39990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2" name="Oval 215">
              <a:extLst>
                <a:ext uri="{FF2B5EF4-FFF2-40B4-BE49-F238E27FC236}">
                  <a16:creationId xmlns:a16="http://schemas.microsoft.com/office/drawing/2014/main" id="{5FE3D4EB-9C4A-B8E3-B70A-17EA2CFAB185}"/>
                </a:ext>
              </a:extLst>
            </p:cNvPr>
            <p:cNvSpPr>
              <a:spLocks noChangeArrowheads="1"/>
            </p:cNvSpPr>
            <p:nvPr/>
          </p:nvSpPr>
          <p:spPr bwMode="auto">
            <a:xfrm>
              <a:off x="2347532" y="40530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3" name="Oval 216">
              <a:extLst>
                <a:ext uri="{FF2B5EF4-FFF2-40B4-BE49-F238E27FC236}">
                  <a16:creationId xmlns:a16="http://schemas.microsoft.com/office/drawing/2014/main" id="{85B8C3FF-F1B1-554A-9C36-4411E35F7CDA}"/>
                </a:ext>
              </a:extLst>
            </p:cNvPr>
            <p:cNvSpPr>
              <a:spLocks noChangeArrowheads="1"/>
            </p:cNvSpPr>
            <p:nvPr/>
          </p:nvSpPr>
          <p:spPr bwMode="auto">
            <a:xfrm>
              <a:off x="2328481" y="40498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4" name="Oval 217">
              <a:extLst>
                <a:ext uri="{FF2B5EF4-FFF2-40B4-BE49-F238E27FC236}">
                  <a16:creationId xmlns:a16="http://schemas.microsoft.com/office/drawing/2014/main" id="{BB6894CB-B3AA-055D-EBFF-342A44ABAE4A}"/>
                </a:ext>
              </a:extLst>
            </p:cNvPr>
            <p:cNvSpPr>
              <a:spLocks noChangeArrowheads="1"/>
            </p:cNvSpPr>
            <p:nvPr/>
          </p:nvSpPr>
          <p:spPr bwMode="auto">
            <a:xfrm>
              <a:off x="2328481" y="40561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5" name="Oval 218">
              <a:extLst>
                <a:ext uri="{FF2B5EF4-FFF2-40B4-BE49-F238E27FC236}">
                  <a16:creationId xmlns:a16="http://schemas.microsoft.com/office/drawing/2014/main" id="{7B4DF44F-EA55-81BA-BA23-236DD8410666}"/>
                </a:ext>
              </a:extLst>
            </p:cNvPr>
            <p:cNvSpPr>
              <a:spLocks noChangeArrowheads="1"/>
            </p:cNvSpPr>
            <p:nvPr/>
          </p:nvSpPr>
          <p:spPr bwMode="auto">
            <a:xfrm>
              <a:off x="2309431" y="40593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6" name="Oval 219">
              <a:extLst>
                <a:ext uri="{FF2B5EF4-FFF2-40B4-BE49-F238E27FC236}">
                  <a16:creationId xmlns:a16="http://schemas.microsoft.com/office/drawing/2014/main" id="{ECA666C6-448E-A608-8838-0E6642B2A9F8}"/>
                </a:ext>
              </a:extLst>
            </p:cNvPr>
            <p:cNvSpPr>
              <a:spLocks noChangeArrowheads="1"/>
            </p:cNvSpPr>
            <p:nvPr/>
          </p:nvSpPr>
          <p:spPr bwMode="auto">
            <a:xfrm>
              <a:off x="2331656" y="40657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7" name="Oval 220">
              <a:extLst>
                <a:ext uri="{FF2B5EF4-FFF2-40B4-BE49-F238E27FC236}">
                  <a16:creationId xmlns:a16="http://schemas.microsoft.com/office/drawing/2014/main" id="{6B2179B4-DBF1-B592-4796-7D9C88070333}"/>
                </a:ext>
              </a:extLst>
            </p:cNvPr>
            <p:cNvSpPr>
              <a:spLocks noChangeArrowheads="1"/>
            </p:cNvSpPr>
            <p:nvPr/>
          </p:nvSpPr>
          <p:spPr bwMode="auto">
            <a:xfrm>
              <a:off x="2312606" y="40847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8" name="Oval 221">
              <a:extLst>
                <a:ext uri="{FF2B5EF4-FFF2-40B4-BE49-F238E27FC236}">
                  <a16:creationId xmlns:a16="http://schemas.microsoft.com/office/drawing/2014/main" id="{B5FF45EE-8239-1A4E-338B-FE1ABD404CAF}"/>
                </a:ext>
              </a:extLst>
            </p:cNvPr>
            <p:cNvSpPr>
              <a:spLocks noChangeArrowheads="1"/>
            </p:cNvSpPr>
            <p:nvPr/>
          </p:nvSpPr>
          <p:spPr bwMode="auto">
            <a:xfrm>
              <a:off x="2391981" y="41133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9" name="Oval 222">
              <a:extLst>
                <a:ext uri="{FF2B5EF4-FFF2-40B4-BE49-F238E27FC236}">
                  <a16:creationId xmlns:a16="http://schemas.microsoft.com/office/drawing/2014/main" id="{6D5142E4-9A01-374E-B564-CE6EE1E108DB}"/>
                </a:ext>
              </a:extLst>
            </p:cNvPr>
            <p:cNvSpPr>
              <a:spLocks noChangeArrowheads="1"/>
            </p:cNvSpPr>
            <p:nvPr/>
          </p:nvSpPr>
          <p:spPr bwMode="auto">
            <a:xfrm>
              <a:off x="2299907" y="41165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0" name="Oval 223">
              <a:extLst>
                <a:ext uri="{FF2B5EF4-FFF2-40B4-BE49-F238E27FC236}">
                  <a16:creationId xmlns:a16="http://schemas.microsoft.com/office/drawing/2014/main" id="{E027FBB6-CA89-8B9D-E6D0-258910CD284A}"/>
                </a:ext>
              </a:extLst>
            </p:cNvPr>
            <p:cNvSpPr>
              <a:spLocks noChangeArrowheads="1"/>
            </p:cNvSpPr>
            <p:nvPr/>
          </p:nvSpPr>
          <p:spPr bwMode="auto">
            <a:xfrm>
              <a:off x="2293556" y="41165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1" name="Oval 224">
              <a:extLst>
                <a:ext uri="{FF2B5EF4-FFF2-40B4-BE49-F238E27FC236}">
                  <a16:creationId xmlns:a16="http://schemas.microsoft.com/office/drawing/2014/main" id="{0ADCCF03-7034-B917-FEC4-04882173364D}"/>
                </a:ext>
              </a:extLst>
            </p:cNvPr>
            <p:cNvSpPr>
              <a:spLocks noChangeArrowheads="1"/>
            </p:cNvSpPr>
            <p:nvPr/>
          </p:nvSpPr>
          <p:spPr bwMode="auto">
            <a:xfrm>
              <a:off x="2284031" y="41165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2" name="Oval 225">
              <a:extLst>
                <a:ext uri="{FF2B5EF4-FFF2-40B4-BE49-F238E27FC236}">
                  <a16:creationId xmlns:a16="http://schemas.microsoft.com/office/drawing/2014/main" id="{65FB2472-79C1-1CE0-88F5-77F4C56FE4AF}"/>
                </a:ext>
              </a:extLst>
            </p:cNvPr>
            <p:cNvSpPr>
              <a:spLocks noChangeArrowheads="1"/>
            </p:cNvSpPr>
            <p:nvPr/>
          </p:nvSpPr>
          <p:spPr bwMode="auto">
            <a:xfrm>
              <a:off x="2271331" y="41165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3" name="Oval 226">
              <a:extLst>
                <a:ext uri="{FF2B5EF4-FFF2-40B4-BE49-F238E27FC236}">
                  <a16:creationId xmlns:a16="http://schemas.microsoft.com/office/drawing/2014/main" id="{8052EC84-AE33-E72A-5434-276D60BAE612}"/>
                </a:ext>
              </a:extLst>
            </p:cNvPr>
            <p:cNvSpPr>
              <a:spLocks noChangeArrowheads="1"/>
            </p:cNvSpPr>
            <p:nvPr/>
          </p:nvSpPr>
          <p:spPr bwMode="auto">
            <a:xfrm>
              <a:off x="2258632" y="41165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4" name="Oval 227">
              <a:extLst>
                <a:ext uri="{FF2B5EF4-FFF2-40B4-BE49-F238E27FC236}">
                  <a16:creationId xmlns:a16="http://schemas.microsoft.com/office/drawing/2014/main" id="{91653612-74E6-BADA-F4D4-5696205D803A}"/>
                </a:ext>
              </a:extLst>
            </p:cNvPr>
            <p:cNvSpPr>
              <a:spLocks noChangeArrowheads="1"/>
            </p:cNvSpPr>
            <p:nvPr/>
          </p:nvSpPr>
          <p:spPr bwMode="auto">
            <a:xfrm>
              <a:off x="2261807" y="41069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5" name="Oval 228">
              <a:extLst>
                <a:ext uri="{FF2B5EF4-FFF2-40B4-BE49-F238E27FC236}">
                  <a16:creationId xmlns:a16="http://schemas.microsoft.com/office/drawing/2014/main" id="{278B08B1-D3A5-758A-77C3-1BAAB0C7DCD7}"/>
                </a:ext>
              </a:extLst>
            </p:cNvPr>
            <p:cNvSpPr>
              <a:spLocks noChangeArrowheads="1"/>
            </p:cNvSpPr>
            <p:nvPr/>
          </p:nvSpPr>
          <p:spPr bwMode="auto">
            <a:xfrm>
              <a:off x="2233231" y="41101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6" name="Oval 229">
              <a:extLst>
                <a:ext uri="{FF2B5EF4-FFF2-40B4-BE49-F238E27FC236}">
                  <a16:creationId xmlns:a16="http://schemas.microsoft.com/office/drawing/2014/main" id="{C56033FA-2A30-4F5A-299C-ABBC8254DBE4}"/>
                </a:ext>
              </a:extLst>
            </p:cNvPr>
            <p:cNvSpPr>
              <a:spLocks noChangeArrowheads="1"/>
            </p:cNvSpPr>
            <p:nvPr/>
          </p:nvSpPr>
          <p:spPr bwMode="auto">
            <a:xfrm>
              <a:off x="2214181" y="41260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7" name="Oval 230">
              <a:extLst>
                <a:ext uri="{FF2B5EF4-FFF2-40B4-BE49-F238E27FC236}">
                  <a16:creationId xmlns:a16="http://schemas.microsoft.com/office/drawing/2014/main" id="{B58AA7BE-B3FF-FB69-381D-C295FF00ED77}"/>
                </a:ext>
              </a:extLst>
            </p:cNvPr>
            <p:cNvSpPr>
              <a:spLocks noChangeArrowheads="1"/>
            </p:cNvSpPr>
            <p:nvPr/>
          </p:nvSpPr>
          <p:spPr bwMode="auto">
            <a:xfrm>
              <a:off x="2233232" y="41323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8" name="Oval 231">
              <a:extLst>
                <a:ext uri="{FF2B5EF4-FFF2-40B4-BE49-F238E27FC236}">
                  <a16:creationId xmlns:a16="http://schemas.microsoft.com/office/drawing/2014/main" id="{34BBB1F8-AD61-A2EF-DA12-E37566823C59}"/>
                </a:ext>
              </a:extLst>
            </p:cNvPr>
            <p:cNvSpPr>
              <a:spLocks noChangeArrowheads="1"/>
            </p:cNvSpPr>
            <p:nvPr/>
          </p:nvSpPr>
          <p:spPr bwMode="auto">
            <a:xfrm>
              <a:off x="2264981" y="41323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9" name="Oval 232">
              <a:extLst>
                <a:ext uri="{FF2B5EF4-FFF2-40B4-BE49-F238E27FC236}">
                  <a16:creationId xmlns:a16="http://schemas.microsoft.com/office/drawing/2014/main" id="{36E2D7AB-B0A5-EF0B-5FF3-6865A5B68294}"/>
                </a:ext>
              </a:extLst>
            </p:cNvPr>
            <p:cNvSpPr>
              <a:spLocks noChangeArrowheads="1"/>
            </p:cNvSpPr>
            <p:nvPr/>
          </p:nvSpPr>
          <p:spPr bwMode="auto">
            <a:xfrm>
              <a:off x="2299906" y="41323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0" name="Oval 233">
              <a:extLst>
                <a:ext uri="{FF2B5EF4-FFF2-40B4-BE49-F238E27FC236}">
                  <a16:creationId xmlns:a16="http://schemas.microsoft.com/office/drawing/2014/main" id="{71B2B407-0380-DAED-C613-29E0EF1DDF03}"/>
                </a:ext>
              </a:extLst>
            </p:cNvPr>
            <p:cNvSpPr>
              <a:spLocks noChangeArrowheads="1"/>
            </p:cNvSpPr>
            <p:nvPr/>
          </p:nvSpPr>
          <p:spPr bwMode="auto">
            <a:xfrm>
              <a:off x="2325307" y="41133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1" name="Oval 234">
              <a:extLst>
                <a:ext uri="{FF2B5EF4-FFF2-40B4-BE49-F238E27FC236}">
                  <a16:creationId xmlns:a16="http://schemas.microsoft.com/office/drawing/2014/main" id="{120E1869-5078-33E7-5E6B-37861662A547}"/>
                </a:ext>
              </a:extLst>
            </p:cNvPr>
            <p:cNvSpPr>
              <a:spLocks noChangeArrowheads="1"/>
            </p:cNvSpPr>
            <p:nvPr/>
          </p:nvSpPr>
          <p:spPr bwMode="auto">
            <a:xfrm>
              <a:off x="2268156" y="40784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2" name="Oval 235">
              <a:extLst>
                <a:ext uri="{FF2B5EF4-FFF2-40B4-BE49-F238E27FC236}">
                  <a16:creationId xmlns:a16="http://schemas.microsoft.com/office/drawing/2014/main" id="{74F038A7-0CC8-3D99-5A95-33F6073C8E9A}"/>
                </a:ext>
              </a:extLst>
            </p:cNvPr>
            <p:cNvSpPr>
              <a:spLocks noChangeArrowheads="1"/>
            </p:cNvSpPr>
            <p:nvPr/>
          </p:nvSpPr>
          <p:spPr bwMode="auto">
            <a:xfrm>
              <a:off x="2252282" y="40657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3" name="Oval 236">
              <a:extLst>
                <a:ext uri="{FF2B5EF4-FFF2-40B4-BE49-F238E27FC236}">
                  <a16:creationId xmlns:a16="http://schemas.microsoft.com/office/drawing/2014/main" id="{92A33F6F-EEFF-81DF-7D2B-425C7907E43B}"/>
                </a:ext>
              </a:extLst>
            </p:cNvPr>
            <p:cNvSpPr>
              <a:spLocks noChangeArrowheads="1"/>
            </p:cNvSpPr>
            <p:nvPr/>
          </p:nvSpPr>
          <p:spPr bwMode="auto">
            <a:xfrm>
              <a:off x="2264981" y="40657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4" name="Oval 237">
              <a:extLst>
                <a:ext uri="{FF2B5EF4-FFF2-40B4-BE49-F238E27FC236}">
                  <a16:creationId xmlns:a16="http://schemas.microsoft.com/office/drawing/2014/main" id="{9CAD4EBB-DFAC-910B-753D-BF667B82065A}"/>
                </a:ext>
              </a:extLst>
            </p:cNvPr>
            <p:cNvSpPr>
              <a:spLocks noChangeArrowheads="1"/>
            </p:cNvSpPr>
            <p:nvPr/>
          </p:nvSpPr>
          <p:spPr bwMode="auto">
            <a:xfrm>
              <a:off x="2274506" y="40434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5" name="Oval 238">
              <a:extLst>
                <a:ext uri="{FF2B5EF4-FFF2-40B4-BE49-F238E27FC236}">
                  <a16:creationId xmlns:a16="http://schemas.microsoft.com/office/drawing/2014/main" id="{6D2C3CA7-16AC-B1AE-6847-33EA00EA1AC0}"/>
                </a:ext>
              </a:extLst>
            </p:cNvPr>
            <p:cNvSpPr>
              <a:spLocks noChangeArrowheads="1"/>
            </p:cNvSpPr>
            <p:nvPr/>
          </p:nvSpPr>
          <p:spPr bwMode="auto">
            <a:xfrm>
              <a:off x="2274506" y="40371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6" name="Oval 239">
              <a:extLst>
                <a:ext uri="{FF2B5EF4-FFF2-40B4-BE49-F238E27FC236}">
                  <a16:creationId xmlns:a16="http://schemas.microsoft.com/office/drawing/2014/main" id="{223CC414-B02E-EEE2-B04A-8BAFE482C70A}"/>
                </a:ext>
              </a:extLst>
            </p:cNvPr>
            <p:cNvSpPr>
              <a:spLocks noChangeArrowheads="1"/>
            </p:cNvSpPr>
            <p:nvPr/>
          </p:nvSpPr>
          <p:spPr bwMode="auto">
            <a:xfrm>
              <a:off x="2274507" y="40022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7" name="Oval 240">
              <a:extLst>
                <a:ext uri="{FF2B5EF4-FFF2-40B4-BE49-F238E27FC236}">
                  <a16:creationId xmlns:a16="http://schemas.microsoft.com/office/drawing/2014/main" id="{83BCD5C4-0AD1-0752-1FF1-D1CCDA27C624}"/>
                </a:ext>
              </a:extLst>
            </p:cNvPr>
            <p:cNvSpPr>
              <a:spLocks noChangeArrowheads="1"/>
            </p:cNvSpPr>
            <p:nvPr/>
          </p:nvSpPr>
          <p:spPr bwMode="auto">
            <a:xfrm>
              <a:off x="2217356" y="39831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8" name="Oval 241">
              <a:extLst>
                <a:ext uri="{FF2B5EF4-FFF2-40B4-BE49-F238E27FC236}">
                  <a16:creationId xmlns:a16="http://schemas.microsoft.com/office/drawing/2014/main" id="{E9A3045C-DFBD-27E2-5CB8-5BD14D6E24EA}"/>
                </a:ext>
              </a:extLst>
            </p:cNvPr>
            <p:cNvSpPr>
              <a:spLocks noChangeArrowheads="1"/>
            </p:cNvSpPr>
            <p:nvPr/>
          </p:nvSpPr>
          <p:spPr bwMode="auto">
            <a:xfrm>
              <a:off x="2258631" y="39704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9" name="Oval 242">
              <a:extLst>
                <a:ext uri="{FF2B5EF4-FFF2-40B4-BE49-F238E27FC236}">
                  <a16:creationId xmlns:a16="http://schemas.microsoft.com/office/drawing/2014/main" id="{AAB83E71-1990-5BC6-6971-0E7FD5E3F671}"/>
                </a:ext>
              </a:extLst>
            </p:cNvPr>
            <p:cNvSpPr>
              <a:spLocks noChangeArrowheads="1"/>
            </p:cNvSpPr>
            <p:nvPr/>
          </p:nvSpPr>
          <p:spPr bwMode="auto">
            <a:xfrm>
              <a:off x="2401507" y="38815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0" name="Oval 243">
              <a:extLst>
                <a:ext uri="{FF2B5EF4-FFF2-40B4-BE49-F238E27FC236}">
                  <a16:creationId xmlns:a16="http://schemas.microsoft.com/office/drawing/2014/main" id="{0FC65137-04A3-BF92-8C63-E5D9D2300F0C}"/>
                </a:ext>
              </a:extLst>
            </p:cNvPr>
            <p:cNvSpPr>
              <a:spLocks noChangeArrowheads="1"/>
            </p:cNvSpPr>
            <p:nvPr/>
          </p:nvSpPr>
          <p:spPr bwMode="auto">
            <a:xfrm>
              <a:off x="2226881" y="38529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1" name="Oval 244">
              <a:extLst>
                <a:ext uri="{FF2B5EF4-FFF2-40B4-BE49-F238E27FC236}">
                  <a16:creationId xmlns:a16="http://schemas.microsoft.com/office/drawing/2014/main" id="{9A3F6728-162D-5532-42CB-FC999A5DBF36}"/>
                </a:ext>
              </a:extLst>
            </p:cNvPr>
            <p:cNvSpPr>
              <a:spLocks noChangeArrowheads="1"/>
            </p:cNvSpPr>
            <p:nvPr/>
          </p:nvSpPr>
          <p:spPr bwMode="auto">
            <a:xfrm>
              <a:off x="2103056" y="39069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2" name="Oval 245">
              <a:extLst>
                <a:ext uri="{FF2B5EF4-FFF2-40B4-BE49-F238E27FC236}">
                  <a16:creationId xmlns:a16="http://schemas.microsoft.com/office/drawing/2014/main" id="{E92C36F7-4940-A385-7471-7759D8F1B2CB}"/>
                </a:ext>
              </a:extLst>
            </p:cNvPr>
            <p:cNvSpPr>
              <a:spLocks noChangeArrowheads="1"/>
            </p:cNvSpPr>
            <p:nvPr/>
          </p:nvSpPr>
          <p:spPr bwMode="auto">
            <a:xfrm>
              <a:off x="2157031" y="41069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3" name="Oval 246">
              <a:extLst>
                <a:ext uri="{FF2B5EF4-FFF2-40B4-BE49-F238E27FC236}">
                  <a16:creationId xmlns:a16="http://schemas.microsoft.com/office/drawing/2014/main" id="{AF4EA3F0-DEF8-F7F8-CA69-D700E3037B44}"/>
                </a:ext>
              </a:extLst>
            </p:cNvPr>
            <p:cNvSpPr>
              <a:spLocks noChangeArrowheads="1"/>
            </p:cNvSpPr>
            <p:nvPr/>
          </p:nvSpPr>
          <p:spPr bwMode="auto">
            <a:xfrm>
              <a:off x="2166557" y="41133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4" name="Oval 247">
              <a:extLst>
                <a:ext uri="{FF2B5EF4-FFF2-40B4-BE49-F238E27FC236}">
                  <a16:creationId xmlns:a16="http://schemas.microsoft.com/office/drawing/2014/main" id="{812BD023-E34E-C2D1-BA2C-BF1D74409C43}"/>
                </a:ext>
              </a:extLst>
            </p:cNvPr>
            <p:cNvSpPr>
              <a:spLocks noChangeArrowheads="1"/>
            </p:cNvSpPr>
            <p:nvPr/>
          </p:nvSpPr>
          <p:spPr bwMode="auto">
            <a:xfrm>
              <a:off x="2176081" y="41133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5" name="Oval 248">
              <a:extLst>
                <a:ext uri="{FF2B5EF4-FFF2-40B4-BE49-F238E27FC236}">
                  <a16:creationId xmlns:a16="http://schemas.microsoft.com/office/drawing/2014/main" id="{2D3F3EE9-DFFB-128F-D4C0-66DEFA016EFB}"/>
                </a:ext>
              </a:extLst>
            </p:cNvPr>
            <p:cNvSpPr>
              <a:spLocks noChangeArrowheads="1"/>
            </p:cNvSpPr>
            <p:nvPr/>
          </p:nvSpPr>
          <p:spPr bwMode="auto">
            <a:xfrm>
              <a:off x="2185606" y="41133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6" name="Oval 249">
              <a:extLst>
                <a:ext uri="{FF2B5EF4-FFF2-40B4-BE49-F238E27FC236}">
                  <a16:creationId xmlns:a16="http://schemas.microsoft.com/office/drawing/2014/main" id="{74AB5CF7-EA99-E1AB-83B0-9D7DCAC08579}"/>
                </a:ext>
              </a:extLst>
            </p:cNvPr>
            <p:cNvSpPr>
              <a:spLocks noChangeArrowheads="1"/>
            </p:cNvSpPr>
            <p:nvPr/>
          </p:nvSpPr>
          <p:spPr bwMode="auto">
            <a:xfrm>
              <a:off x="2179257" y="41260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7" name="Oval 250">
              <a:extLst>
                <a:ext uri="{FF2B5EF4-FFF2-40B4-BE49-F238E27FC236}">
                  <a16:creationId xmlns:a16="http://schemas.microsoft.com/office/drawing/2014/main" id="{25AE99F1-1FC4-7151-635A-050D96457EA3}"/>
                </a:ext>
              </a:extLst>
            </p:cNvPr>
            <p:cNvSpPr>
              <a:spLocks noChangeArrowheads="1"/>
            </p:cNvSpPr>
            <p:nvPr/>
          </p:nvSpPr>
          <p:spPr bwMode="auto">
            <a:xfrm>
              <a:off x="2172906" y="41260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8" name="Oval 251">
              <a:extLst>
                <a:ext uri="{FF2B5EF4-FFF2-40B4-BE49-F238E27FC236}">
                  <a16:creationId xmlns:a16="http://schemas.microsoft.com/office/drawing/2014/main" id="{280FA17C-458E-E257-6DBA-84B1240D74D8}"/>
                </a:ext>
              </a:extLst>
            </p:cNvPr>
            <p:cNvSpPr>
              <a:spLocks noChangeArrowheads="1"/>
            </p:cNvSpPr>
            <p:nvPr/>
          </p:nvSpPr>
          <p:spPr bwMode="auto">
            <a:xfrm>
              <a:off x="2163381" y="41260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9" name="Oval 252">
              <a:extLst>
                <a:ext uri="{FF2B5EF4-FFF2-40B4-BE49-F238E27FC236}">
                  <a16:creationId xmlns:a16="http://schemas.microsoft.com/office/drawing/2014/main" id="{61F06838-C47C-E10E-0FE5-191A942AC5A5}"/>
                </a:ext>
              </a:extLst>
            </p:cNvPr>
            <p:cNvSpPr>
              <a:spLocks noChangeArrowheads="1"/>
            </p:cNvSpPr>
            <p:nvPr/>
          </p:nvSpPr>
          <p:spPr bwMode="auto">
            <a:xfrm>
              <a:off x="2185606" y="41387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00" name="Oval 253">
              <a:extLst>
                <a:ext uri="{FF2B5EF4-FFF2-40B4-BE49-F238E27FC236}">
                  <a16:creationId xmlns:a16="http://schemas.microsoft.com/office/drawing/2014/main" id="{60942C7B-C721-DC1A-EC77-1F6442CCB17E}"/>
                </a:ext>
              </a:extLst>
            </p:cNvPr>
            <p:cNvSpPr>
              <a:spLocks noChangeArrowheads="1"/>
            </p:cNvSpPr>
            <p:nvPr/>
          </p:nvSpPr>
          <p:spPr bwMode="auto">
            <a:xfrm>
              <a:off x="2150681" y="41387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01" name="Oval 254">
              <a:extLst>
                <a:ext uri="{FF2B5EF4-FFF2-40B4-BE49-F238E27FC236}">
                  <a16:creationId xmlns:a16="http://schemas.microsoft.com/office/drawing/2014/main" id="{9424EC5D-D616-8A26-070A-EE672792F965}"/>
                </a:ext>
              </a:extLst>
            </p:cNvPr>
            <p:cNvSpPr>
              <a:spLocks noChangeArrowheads="1"/>
            </p:cNvSpPr>
            <p:nvPr/>
          </p:nvSpPr>
          <p:spPr bwMode="auto">
            <a:xfrm>
              <a:off x="2131632" y="41292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02" name="Oval 255">
              <a:extLst>
                <a:ext uri="{FF2B5EF4-FFF2-40B4-BE49-F238E27FC236}">
                  <a16:creationId xmlns:a16="http://schemas.microsoft.com/office/drawing/2014/main" id="{190C3E71-0A36-7E2A-A24E-7B21F8CEDD9F}"/>
                </a:ext>
              </a:extLst>
            </p:cNvPr>
            <p:cNvSpPr>
              <a:spLocks noChangeArrowheads="1"/>
            </p:cNvSpPr>
            <p:nvPr/>
          </p:nvSpPr>
          <p:spPr bwMode="auto">
            <a:xfrm>
              <a:off x="2122106" y="41228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03" name="Oval 256">
              <a:extLst>
                <a:ext uri="{FF2B5EF4-FFF2-40B4-BE49-F238E27FC236}">
                  <a16:creationId xmlns:a16="http://schemas.microsoft.com/office/drawing/2014/main" id="{269753EF-ECB9-0A21-FB9D-D29955FF58DF}"/>
                </a:ext>
              </a:extLst>
            </p:cNvPr>
            <p:cNvSpPr>
              <a:spLocks noChangeArrowheads="1"/>
            </p:cNvSpPr>
            <p:nvPr/>
          </p:nvSpPr>
          <p:spPr bwMode="auto">
            <a:xfrm>
              <a:off x="2125281" y="40974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04" name="Oval 257">
              <a:extLst>
                <a:ext uri="{FF2B5EF4-FFF2-40B4-BE49-F238E27FC236}">
                  <a16:creationId xmlns:a16="http://schemas.microsoft.com/office/drawing/2014/main" id="{36B3C7BA-10A9-E090-D670-0FB54B86E30C}"/>
                </a:ext>
              </a:extLst>
            </p:cNvPr>
            <p:cNvSpPr>
              <a:spLocks noChangeArrowheads="1"/>
            </p:cNvSpPr>
            <p:nvPr/>
          </p:nvSpPr>
          <p:spPr bwMode="auto">
            <a:xfrm>
              <a:off x="2141156" y="40942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05" name="Oval 258">
              <a:extLst>
                <a:ext uri="{FF2B5EF4-FFF2-40B4-BE49-F238E27FC236}">
                  <a16:creationId xmlns:a16="http://schemas.microsoft.com/office/drawing/2014/main" id="{84BCE161-37D0-CD29-A800-136E12469305}"/>
                </a:ext>
              </a:extLst>
            </p:cNvPr>
            <p:cNvSpPr>
              <a:spLocks noChangeArrowheads="1"/>
            </p:cNvSpPr>
            <p:nvPr/>
          </p:nvSpPr>
          <p:spPr bwMode="auto">
            <a:xfrm>
              <a:off x="2147506" y="40530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06" name="Oval 259">
              <a:extLst>
                <a:ext uri="{FF2B5EF4-FFF2-40B4-BE49-F238E27FC236}">
                  <a16:creationId xmlns:a16="http://schemas.microsoft.com/office/drawing/2014/main" id="{7E7B2609-8E23-B9A3-E032-7D9F169EC94F}"/>
                </a:ext>
              </a:extLst>
            </p:cNvPr>
            <p:cNvSpPr>
              <a:spLocks noChangeArrowheads="1"/>
            </p:cNvSpPr>
            <p:nvPr/>
          </p:nvSpPr>
          <p:spPr bwMode="auto">
            <a:xfrm>
              <a:off x="2096707" y="39545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07" name="Oval 260">
              <a:extLst>
                <a:ext uri="{FF2B5EF4-FFF2-40B4-BE49-F238E27FC236}">
                  <a16:creationId xmlns:a16="http://schemas.microsoft.com/office/drawing/2014/main" id="{7E9B4C0D-2418-A76E-02CF-821F6DF2F22A}"/>
                </a:ext>
              </a:extLst>
            </p:cNvPr>
            <p:cNvSpPr>
              <a:spLocks noChangeArrowheads="1"/>
            </p:cNvSpPr>
            <p:nvPr/>
          </p:nvSpPr>
          <p:spPr bwMode="auto">
            <a:xfrm>
              <a:off x="2036381" y="40022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08" name="Oval 261">
              <a:extLst>
                <a:ext uri="{FF2B5EF4-FFF2-40B4-BE49-F238E27FC236}">
                  <a16:creationId xmlns:a16="http://schemas.microsoft.com/office/drawing/2014/main" id="{32162FB1-607F-45B5-2A52-12B94EDD002D}"/>
                </a:ext>
              </a:extLst>
            </p:cNvPr>
            <p:cNvSpPr>
              <a:spLocks noChangeArrowheads="1"/>
            </p:cNvSpPr>
            <p:nvPr/>
          </p:nvSpPr>
          <p:spPr bwMode="auto">
            <a:xfrm>
              <a:off x="2030031" y="40752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09" name="Oval 262">
              <a:extLst>
                <a:ext uri="{FF2B5EF4-FFF2-40B4-BE49-F238E27FC236}">
                  <a16:creationId xmlns:a16="http://schemas.microsoft.com/office/drawing/2014/main" id="{A188717F-173A-9EFF-8FEC-536CAF4A07BF}"/>
                </a:ext>
              </a:extLst>
            </p:cNvPr>
            <p:cNvSpPr>
              <a:spLocks noChangeArrowheads="1"/>
            </p:cNvSpPr>
            <p:nvPr/>
          </p:nvSpPr>
          <p:spPr bwMode="auto">
            <a:xfrm>
              <a:off x="1950656" y="40180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10" name="Oval 263">
              <a:extLst>
                <a:ext uri="{FF2B5EF4-FFF2-40B4-BE49-F238E27FC236}">
                  <a16:creationId xmlns:a16="http://schemas.microsoft.com/office/drawing/2014/main" id="{BE44978E-158E-727E-64E1-AE4B61F98EEF}"/>
                </a:ext>
              </a:extLst>
            </p:cNvPr>
            <p:cNvSpPr>
              <a:spLocks noChangeArrowheads="1"/>
            </p:cNvSpPr>
            <p:nvPr/>
          </p:nvSpPr>
          <p:spPr bwMode="auto">
            <a:xfrm>
              <a:off x="1991931" y="41069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11" name="Oval 264">
              <a:extLst>
                <a:ext uri="{FF2B5EF4-FFF2-40B4-BE49-F238E27FC236}">
                  <a16:creationId xmlns:a16="http://schemas.microsoft.com/office/drawing/2014/main" id="{CBCF60DF-327C-8D9B-4C37-EA27D0CF2401}"/>
                </a:ext>
              </a:extLst>
            </p:cNvPr>
            <p:cNvSpPr>
              <a:spLocks noChangeArrowheads="1"/>
            </p:cNvSpPr>
            <p:nvPr/>
          </p:nvSpPr>
          <p:spPr bwMode="auto">
            <a:xfrm>
              <a:off x="2014157" y="41101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12" name="Oval 265">
              <a:extLst>
                <a:ext uri="{FF2B5EF4-FFF2-40B4-BE49-F238E27FC236}">
                  <a16:creationId xmlns:a16="http://schemas.microsoft.com/office/drawing/2014/main" id="{8ADF8A4D-DBDE-9554-21A1-DB4736975F42}"/>
                </a:ext>
              </a:extLst>
            </p:cNvPr>
            <p:cNvSpPr>
              <a:spLocks noChangeArrowheads="1"/>
            </p:cNvSpPr>
            <p:nvPr/>
          </p:nvSpPr>
          <p:spPr bwMode="auto">
            <a:xfrm>
              <a:off x="2049081" y="41133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13" name="Oval 266">
              <a:extLst>
                <a:ext uri="{FF2B5EF4-FFF2-40B4-BE49-F238E27FC236}">
                  <a16:creationId xmlns:a16="http://schemas.microsoft.com/office/drawing/2014/main" id="{93CE43DB-A7EF-7331-2A6A-064076CC8789}"/>
                </a:ext>
              </a:extLst>
            </p:cNvPr>
            <p:cNvSpPr>
              <a:spLocks noChangeArrowheads="1"/>
            </p:cNvSpPr>
            <p:nvPr/>
          </p:nvSpPr>
          <p:spPr bwMode="auto">
            <a:xfrm>
              <a:off x="2061781" y="40974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14" name="Oval 267">
              <a:extLst>
                <a:ext uri="{FF2B5EF4-FFF2-40B4-BE49-F238E27FC236}">
                  <a16:creationId xmlns:a16="http://schemas.microsoft.com/office/drawing/2014/main" id="{A27167B8-87D3-EC9F-97A4-984A1F9EC071}"/>
                </a:ext>
              </a:extLst>
            </p:cNvPr>
            <p:cNvSpPr>
              <a:spLocks noChangeArrowheads="1"/>
            </p:cNvSpPr>
            <p:nvPr/>
          </p:nvSpPr>
          <p:spPr bwMode="auto">
            <a:xfrm>
              <a:off x="2084006" y="41133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15" name="Oval 268">
              <a:extLst>
                <a:ext uri="{FF2B5EF4-FFF2-40B4-BE49-F238E27FC236}">
                  <a16:creationId xmlns:a16="http://schemas.microsoft.com/office/drawing/2014/main" id="{1114FF4F-D148-414D-0B87-72E5F32F5FF9}"/>
                </a:ext>
              </a:extLst>
            </p:cNvPr>
            <p:cNvSpPr>
              <a:spLocks noChangeArrowheads="1"/>
            </p:cNvSpPr>
            <p:nvPr/>
          </p:nvSpPr>
          <p:spPr bwMode="auto">
            <a:xfrm>
              <a:off x="2052256" y="41292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16" name="Oval 269">
              <a:extLst>
                <a:ext uri="{FF2B5EF4-FFF2-40B4-BE49-F238E27FC236}">
                  <a16:creationId xmlns:a16="http://schemas.microsoft.com/office/drawing/2014/main" id="{B09BCD00-051D-7A34-619B-32F0F1284A7B}"/>
                </a:ext>
              </a:extLst>
            </p:cNvPr>
            <p:cNvSpPr>
              <a:spLocks noChangeArrowheads="1"/>
            </p:cNvSpPr>
            <p:nvPr/>
          </p:nvSpPr>
          <p:spPr bwMode="auto">
            <a:xfrm>
              <a:off x="2096707" y="41514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17" name="Oval 270">
              <a:extLst>
                <a:ext uri="{FF2B5EF4-FFF2-40B4-BE49-F238E27FC236}">
                  <a16:creationId xmlns:a16="http://schemas.microsoft.com/office/drawing/2014/main" id="{59361AE5-A029-45F0-DABE-42390E763441}"/>
                </a:ext>
              </a:extLst>
            </p:cNvPr>
            <p:cNvSpPr>
              <a:spLocks noChangeArrowheads="1"/>
            </p:cNvSpPr>
            <p:nvPr/>
          </p:nvSpPr>
          <p:spPr bwMode="auto">
            <a:xfrm>
              <a:off x="2068131" y="41419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18" name="Oval 271">
              <a:extLst>
                <a:ext uri="{FF2B5EF4-FFF2-40B4-BE49-F238E27FC236}">
                  <a16:creationId xmlns:a16="http://schemas.microsoft.com/office/drawing/2014/main" id="{965555D0-3503-5451-FCD1-0FFC54F98C60}"/>
                </a:ext>
              </a:extLst>
            </p:cNvPr>
            <p:cNvSpPr>
              <a:spLocks noChangeArrowheads="1"/>
            </p:cNvSpPr>
            <p:nvPr/>
          </p:nvSpPr>
          <p:spPr bwMode="auto">
            <a:xfrm>
              <a:off x="2049082" y="41419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19" name="Oval 272">
              <a:extLst>
                <a:ext uri="{FF2B5EF4-FFF2-40B4-BE49-F238E27FC236}">
                  <a16:creationId xmlns:a16="http://schemas.microsoft.com/office/drawing/2014/main" id="{1CDDE8C2-F6A8-53C5-2807-7C242D240910}"/>
                </a:ext>
              </a:extLst>
            </p:cNvPr>
            <p:cNvSpPr>
              <a:spLocks noChangeArrowheads="1"/>
            </p:cNvSpPr>
            <p:nvPr/>
          </p:nvSpPr>
          <p:spPr bwMode="auto">
            <a:xfrm>
              <a:off x="2055432" y="41609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20" name="Oval 273">
              <a:extLst>
                <a:ext uri="{FF2B5EF4-FFF2-40B4-BE49-F238E27FC236}">
                  <a16:creationId xmlns:a16="http://schemas.microsoft.com/office/drawing/2014/main" id="{929B5BDA-FAC6-B2B5-21E6-5A60AD25E769}"/>
                </a:ext>
              </a:extLst>
            </p:cNvPr>
            <p:cNvSpPr>
              <a:spLocks noChangeArrowheads="1"/>
            </p:cNvSpPr>
            <p:nvPr/>
          </p:nvSpPr>
          <p:spPr bwMode="auto">
            <a:xfrm>
              <a:off x="2045907" y="41609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21" name="Oval 274">
              <a:extLst>
                <a:ext uri="{FF2B5EF4-FFF2-40B4-BE49-F238E27FC236}">
                  <a16:creationId xmlns:a16="http://schemas.microsoft.com/office/drawing/2014/main" id="{3C5D5BD9-7BB7-8CDF-6DBE-4BB41F95C921}"/>
                </a:ext>
              </a:extLst>
            </p:cNvPr>
            <p:cNvSpPr>
              <a:spLocks noChangeArrowheads="1"/>
            </p:cNvSpPr>
            <p:nvPr/>
          </p:nvSpPr>
          <p:spPr bwMode="auto">
            <a:xfrm>
              <a:off x="2033206" y="41609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22" name="Oval 275">
              <a:extLst>
                <a:ext uri="{FF2B5EF4-FFF2-40B4-BE49-F238E27FC236}">
                  <a16:creationId xmlns:a16="http://schemas.microsoft.com/office/drawing/2014/main" id="{1B8753D1-5A08-D541-36F9-0AACE45D34F9}"/>
                </a:ext>
              </a:extLst>
            </p:cNvPr>
            <p:cNvSpPr>
              <a:spLocks noChangeArrowheads="1"/>
            </p:cNvSpPr>
            <p:nvPr/>
          </p:nvSpPr>
          <p:spPr bwMode="auto">
            <a:xfrm>
              <a:off x="2017332" y="41609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23" name="Oval 276">
              <a:extLst>
                <a:ext uri="{FF2B5EF4-FFF2-40B4-BE49-F238E27FC236}">
                  <a16:creationId xmlns:a16="http://schemas.microsoft.com/office/drawing/2014/main" id="{96B8FF05-B278-CBB4-895C-EE84D121278E}"/>
                </a:ext>
              </a:extLst>
            </p:cNvPr>
            <p:cNvSpPr>
              <a:spLocks noChangeArrowheads="1"/>
            </p:cNvSpPr>
            <p:nvPr/>
          </p:nvSpPr>
          <p:spPr bwMode="auto">
            <a:xfrm>
              <a:off x="1998282" y="41673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24" name="Oval 277">
              <a:extLst>
                <a:ext uri="{FF2B5EF4-FFF2-40B4-BE49-F238E27FC236}">
                  <a16:creationId xmlns:a16="http://schemas.microsoft.com/office/drawing/2014/main" id="{CE96BFED-7B8D-1E08-9178-02DE6FB15233}"/>
                </a:ext>
              </a:extLst>
            </p:cNvPr>
            <p:cNvSpPr>
              <a:spLocks noChangeArrowheads="1"/>
            </p:cNvSpPr>
            <p:nvPr/>
          </p:nvSpPr>
          <p:spPr bwMode="auto">
            <a:xfrm>
              <a:off x="1998282" y="41514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25" name="Oval 278">
              <a:extLst>
                <a:ext uri="{FF2B5EF4-FFF2-40B4-BE49-F238E27FC236}">
                  <a16:creationId xmlns:a16="http://schemas.microsoft.com/office/drawing/2014/main" id="{BAD0AA03-049E-753A-9867-02501CD3EA80}"/>
                </a:ext>
              </a:extLst>
            </p:cNvPr>
            <p:cNvSpPr>
              <a:spLocks noChangeArrowheads="1"/>
            </p:cNvSpPr>
            <p:nvPr/>
          </p:nvSpPr>
          <p:spPr bwMode="auto">
            <a:xfrm>
              <a:off x="1966531" y="41450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26" name="Oval 279">
              <a:extLst>
                <a:ext uri="{FF2B5EF4-FFF2-40B4-BE49-F238E27FC236}">
                  <a16:creationId xmlns:a16="http://schemas.microsoft.com/office/drawing/2014/main" id="{88148610-0BAF-AC7E-A5E4-CFE259E1FC4A}"/>
                </a:ext>
              </a:extLst>
            </p:cNvPr>
            <p:cNvSpPr>
              <a:spLocks noChangeArrowheads="1"/>
            </p:cNvSpPr>
            <p:nvPr/>
          </p:nvSpPr>
          <p:spPr bwMode="auto">
            <a:xfrm>
              <a:off x="1947482" y="41704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27" name="Oval 280">
              <a:extLst>
                <a:ext uri="{FF2B5EF4-FFF2-40B4-BE49-F238E27FC236}">
                  <a16:creationId xmlns:a16="http://schemas.microsoft.com/office/drawing/2014/main" id="{A1BE317E-2313-DD98-250E-EAA1ACA60E7C}"/>
                </a:ext>
              </a:extLst>
            </p:cNvPr>
            <p:cNvSpPr>
              <a:spLocks noChangeArrowheads="1"/>
            </p:cNvSpPr>
            <p:nvPr/>
          </p:nvSpPr>
          <p:spPr bwMode="auto">
            <a:xfrm>
              <a:off x="1903031" y="41641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28" name="Oval 281">
              <a:extLst>
                <a:ext uri="{FF2B5EF4-FFF2-40B4-BE49-F238E27FC236}">
                  <a16:creationId xmlns:a16="http://schemas.microsoft.com/office/drawing/2014/main" id="{9EBBEED3-8DAD-2400-28B4-AB6B1E55A29D}"/>
                </a:ext>
              </a:extLst>
            </p:cNvPr>
            <p:cNvSpPr>
              <a:spLocks noChangeArrowheads="1"/>
            </p:cNvSpPr>
            <p:nvPr/>
          </p:nvSpPr>
          <p:spPr bwMode="auto">
            <a:xfrm>
              <a:off x="1909382" y="41641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29" name="Oval 282">
              <a:extLst>
                <a:ext uri="{FF2B5EF4-FFF2-40B4-BE49-F238E27FC236}">
                  <a16:creationId xmlns:a16="http://schemas.microsoft.com/office/drawing/2014/main" id="{1CEB1011-1271-7DAC-C7A0-E4C0A4ED2D82}"/>
                </a:ext>
              </a:extLst>
            </p:cNvPr>
            <p:cNvSpPr>
              <a:spLocks noChangeArrowheads="1"/>
            </p:cNvSpPr>
            <p:nvPr/>
          </p:nvSpPr>
          <p:spPr bwMode="auto">
            <a:xfrm>
              <a:off x="1915731" y="41736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30" name="Oval 283">
              <a:extLst>
                <a:ext uri="{FF2B5EF4-FFF2-40B4-BE49-F238E27FC236}">
                  <a16:creationId xmlns:a16="http://schemas.microsoft.com/office/drawing/2014/main" id="{86C51818-9E0B-4738-5565-4E945D1CFCBB}"/>
                </a:ext>
              </a:extLst>
            </p:cNvPr>
            <p:cNvSpPr>
              <a:spLocks noChangeArrowheads="1"/>
            </p:cNvSpPr>
            <p:nvPr/>
          </p:nvSpPr>
          <p:spPr bwMode="auto">
            <a:xfrm>
              <a:off x="1944307" y="42022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31" name="Oval 284">
              <a:extLst>
                <a:ext uri="{FF2B5EF4-FFF2-40B4-BE49-F238E27FC236}">
                  <a16:creationId xmlns:a16="http://schemas.microsoft.com/office/drawing/2014/main" id="{C28ED703-9932-1DD9-75D5-408F2BF470B2}"/>
                </a:ext>
              </a:extLst>
            </p:cNvPr>
            <p:cNvSpPr>
              <a:spLocks noChangeArrowheads="1"/>
            </p:cNvSpPr>
            <p:nvPr/>
          </p:nvSpPr>
          <p:spPr bwMode="auto">
            <a:xfrm>
              <a:off x="1937956" y="42022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32" name="Oval 285">
              <a:extLst>
                <a:ext uri="{FF2B5EF4-FFF2-40B4-BE49-F238E27FC236}">
                  <a16:creationId xmlns:a16="http://schemas.microsoft.com/office/drawing/2014/main" id="{E896219D-33E6-5AE6-9329-2EEE01311DC5}"/>
                </a:ext>
              </a:extLst>
            </p:cNvPr>
            <p:cNvSpPr>
              <a:spLocks noChangeArrowheads="1"/>
            </p:cNvSpPr>
            <p:nvPr/>
          </p:nvSpPr>
          <p:spPr bwMode="auto">
            <a:xfrm>
              <a:off x="1893506" y="42022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33" name="Oval 286">
              <a:extLst>
                <a:ext uri="{FF2B5EF4-FFF2-40B4-BE49-F238E27FC236}">
                  <a16:creationId xmlns:a16="http://schemas.microsoft.com/office/drawing/2014/main" id="{109403B7-74CA-8963-340D-2EB8376705DE}"/>
                </a:ext>
              </a:extLst>
            </p:cNvPr>
            <p:cNvSpPr>
              <a:spLocks noChangeArrowheads="1"/>
            </p:cNvSpPr>
            <p:nvPr/>
          </p:nvSpPr>
          <p:spPr bwMode="auto">
            <a:xfrm>
              <a:off x="1887156" y="42022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34" name="Oval 287">
              <a:extLst>
                <a:ext uri="{FF2B5EF4-FFF2-40B4-BE49-F238E27FC236}">
                  <a16:creationId xmlns:a16="http://schemas.microsoft.com/office/drawing/2014/main" id="{CBA383B8-42A7-60C3-AA58-4CBBE63A72A7}"/>
                </a:ext>
              </a:extLst>
            </p:cNvPr>
            <p:cNvSpPr>
              <a:spLocks noChangeArrowheads="1"/>
            </p:cNvSpPr>
            <p:nvPr/>
          </p:nvSpPr>
          <p:spPr bwMode="auto">
            <a:xfrm>
              <a:off x="1807782" y="41355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35" name="Oval 288">
              <a:extLst>
                <a:ext uri="{FF2B5EF4-FFF2-40B4-BE49-F238E27FC236}">
                  <a16:creationId xmlns:a16="http://schemas.microsoft.com/office/drawing/2014/main" id="{1836CAE7-E04E-E5D1-16F4-C31B408B8D2B}"/>
                </a:ext>
              </a:extLst>
            </p:cNvPr>
            <p:cNvSpPr>
              <a:spLocks noChangeArrowheads="1"/>
            </p:cNvSpPr>
            <p:nvPr/>
          </p:nvSpPr>
          <p:spPr bwMode="auto">
            <a:xfrm>
              <a:off x="1791906" y="41609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36" name="Oval 289">
              <a:extLst>
                <a:ext uri="{FF2B5EF4-FFF2-40B4-BE49-F238E27FC236}">
                  <a16:creationId xmlns:a16="http://schemas.microsoft.com/office/drawing/2014/main" id="{DA36D67B-AD9D-9A3D-EDD7-780A06271000}"/>
                </a:ext>
              </a:extLst>
            </p:cNvPr>
            <p:cNvSpPr>
              <a:spLocks noChangeArrowheads="1"/>
            </p:cNvSpPr>
            <p:nvPr/>
          </p:nvSpPr>
          <p:spPr bwMode="auto">
            <a:xfrm>
              <a:off x="1804606" y="41609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37" name="Oval 290">
              <a:extLst>
                <a:ext uri="{FF2B5EF4-FFF2-40B4-BE49-F238E27FC236}">
                  <a16:creationId xmlns:a16="http://schemas.microsoft.com/office/drawing/2014/main" id="{9478CDFA-FAFD-00BA-C8E3-3586F6CEDF14}"/>
                </a:ext>
              </a:extLst>
            </p:cNvPr>
            <p:cNvSpPr>
              <a:spLocks noChangeArrowheads="1"/>
            </p:cNvSpPr>
            <p:nvPr/>
          </p:nvSpPr>
          <p:spPr bwMode="auto">
            <a:xfrm>
              <a:off x="1830006" y="416731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38" name="Oval 291">
              <a:extLst>
                <a:ext uri="{FF2B5EF4-FFF2-40B4-BE49-F238E27FC236}">
                  <a16:creationId xmlns:a16="http://schemas.microsoft.com/office/drawing/2014/main" id="{9F58477F-726F-7987-DE46-580B66017B42}"/>
                </a:ext>
              </a:extLst>
            </p:cNvPr>
            <p:cNvSpPr>
              <a:spLocks noChangeArrowheads="1"/>
            </p:cNvSpPr>
            <p:nvPr/>
          </p:nvSpPr>
          <p:spPr bwMode="auto">
            <a:xfrm>
              <a:off x="1823656" y="41768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39" name="Oval 292">
              <a:extLst>
                <a:ext uri="{FF2B5EF4-FFF2-40B4-BE49-F238E27FC236}">
                  <a16:creationId xmlns:a16="http://schemas.microsoft.com/office/drawing/2014/main" id="{3A03B2F1-3BCC-32AA-CC80-6FB37C46F4A1}"/>
                </a:ext>
              </a:extLst>
            </p:cNvPr>
            <p:cNvSpPr>
              <a:spLocks noChangeArrowheads="1"/>
            </p:cNvSpPr>
            <p:nvPr/>
          </p:nvSpPr>
          <p:spPr bwMode="auto">
            <a:xfrm>
              <a:off x="1810957" y="42022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40" name="Oval 293">
              <a:extLst>
                <a:ext uri="{FF2B5EF4-FFF2-40B4-BE49-F238E27FC236}">
                  <a16:creationId xmlns:a16="http://schemas.microsoft.com/office/drawing/2014/main" id="{30199FBE-63DB-46B8-75B3-34EEB20CFD53}"/>
                </a:ext>
              </a:extLst>
            </p:cNvPr>
            <p:cNvSpPr>
              <a:spLocks noChangeArrowheads="1"/>
            </p:cNvSpPr>
            <p:nvPr/>
          </p:nvSpPr>
          <p:spPr bwMode="auto">
            <a:xfrm>
              <a:off x="1801431" y="42022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41" name="Oval 294">
              <a:extLst>
                <a:ext uri="{FF2B5EF4-FFF2-40B4-BE49-F238E27FC236}">
                  <a16:creationId xmlns:a16="http://schemas.microsoft.com/office/drawing/2014/main" id="{984ED72F-9C74-55B2-37AE-590771C8D1AB}"/>
                </a:ext>
              </a:extLst>
            </p:cNvPr>
            <p:cNvSpPr>
              <a:spLocks noChangeArrowheads="1"/>
            </p:cNvSpPr>
            <p:nvPr/>
          </p:nvSpPr>
          <p:spPr bwMode="auto">
            <a:xfrm>
              <a:off x="1763331" y="42022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42" name="Oval 295">
              <a:extLst>
                <a:ext uri="{FF2B5EF4-FFF2-40B4-BE49-F238E27FC236}">
                  <a16:creationId xmlns:a16="http://schemas.microsoft.com/office/drawing/2014/main" id="{2E5086F5-A88D-7D70-A8F0-D2ED3510A891}"/>
                </a:ext>
              </a:extLst>
            </p:cNvPr>
            <p:cNvSpPr>
              <a:spLocks noChangeArrowheads="1"/>
            </p:cNvSpPr>
            <p:nvPr/>
          </p:nvSpPr>
          <p:spPr bwMode="auto">
            <a:xfrm>
              <a:off x="1753806" y="42022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43" name="Oval 296">
              <a:extLst>
                <a:ext uri="{FF2B5EF4-FFF2-40B4-BE49-F238E27FC236}">
                  <a16:creationId xmlns:a16="http://schemas.microsoft.com/office/drawing/2014/main" id="{7BD4FA93-B987-B386-2E8B-43FED9E13AD4}"/>
                </a:ext>
              </a:extLst>
            </p:cNvPr>
            <p:cNvSpPr>
              <a:spLocks noChangeArrowheads="1"/>
            </p:cNvSpPr>
            <p:nvPr/>
          </p:nvSpPr>
          <p:spPr bwMode="auto">
            <a:xfrm>
              <a:off x="1734756" y="42022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44" name="Oval 297">
              <a:extLst>
                <a:ext uri="{FF2B5EF4-FFF2-40B4-BE49-F238E27FC236}">
                  <a16:creationId xmlns:a16="http://schemas.microsoft.com/office/drawing/2014/main" id="{61676AAC-C120-653D-0BAA-33BA40D41427}"/>
                </a:ext>
              </a:extLst>
            </p:cNvPr>
            <p:cNvSpPr>
              <a:spLocks noChangeArrowheads="1"/>
            </p:cNvSpPr>
            <p:nvPr/>
          </p:nvSpPr>
          <p:spPr bwMode="auto">
            <a:xfrm>
              <a:off x="1734757" y="41673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45" name="Oval 298">
              <a:extLst>
                <a:ext uri="{FF2B5EF4-FFF2-40B4-BE49-F238E27FC236}">
                  <a16:creationId xmlns:a16="http://schemas.microsoft.com/office/drawing/2014/main" id="{539F905A-D0C1-D8F2-E6A4-1A32463969ED}"/>
                </a:ext>
              </a:extLst>
            </p:cNvPr>
            <p:cNvSpPr>
              <a:spLocks noChangeArrowheads="1"/>
            </p:cNvSpPr>
            <p:nvPr/>
          </p:nvSpPr>
          <p:spPr bwMode="auto">
            <a:xfrm>
              <a:off x="1728407" y="41673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46" name="Oval 299">
              <a:extLst>
                <a:ext uri="{FF2B5EF4-FFF2-40B4-BE49-F238E27FC236}">
                  <a16:creationId xmlns:a16="http://schemas.microsoft.com/office/drawing/2014/main" id="{A6113A63-DE1A-F271-E0B6-3F319B3B2CEB}"/>
                </a:ext>
              </a:extLst>
            </p:cNvPr>
            <p:cNvSpPr>
              <a:spLocks noChangeArrowheads="1"/>
            </p:cNvSpPr>
            <p:nvPr/>
          </p:nvSpPr>
          <p:spPr bwMode="auto">
            <a:xfrm>
              <a:off x="1722056" y="41673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47" name="Oval 300">
              <a:extLst>
                <a:ext uri="{FF2B5EF4-FFF2-40B4-BE49-F238E27FC236}">
                  <a16:creationId xmlns:a16="http://schemas.microsoft.com/office/drawing/2014/main" id="{C6F8AF8B-B011-91FD-15CB-278075E63739}"/>
                </a:ext>
              </a:extLst>
            </p:cNvPr>
            <p:cNvSpPr>
              <a:spLocks noChangeArrowheads="1"/>
            </p:cNvSpPr>
            <p:nvPr/>
          </p:nvSpPr>
          <p:spPr bwMode="auto">
            <a:xfrm>
              <a:off x="1712531" y="41673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48" name="Oval 301">
              <a:extLst>
                <a:ext uri="{FF2B5EF4-FFF2-40B4-BE49-F238E27FC236}">
                  <a16:creationId xmlns:a16="http://schemas.microsoft.com/office/drawing/2014/main" id="{953A918F-9659-6BFB-37EC-D5801A60C776}"/>
                </a:ext>
              </a:extLst>
            </p:cNvPr>
            <p:cNvSpPr>
              <a:spLocks noChangeArrowheads="1"/>
            </p:cNvSpPr>
            <p:nvPr/>
          </p:nvSpPr>
          <p:spPr bwMode="auto">
            <a:xfrm>
              <a:off x="1703006" y="41673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49" name="Oval 302">
              <a:extLst>
                <a:ext uri="{FF2B5EF4-FFF2-40B4-BE49-F238E27FC236}">
                  <a16:creationId xmlns:a16="http://schemas.microsoft.com/office/drawing/2014/main" id="{7DBD5FC2-65E0-26C7-318A-D85AD679470D}"/>
                </a:ext>
              </a:extLst>
            </p:cNvPr>
            <p:cNvSpPr>
              <a:spLocks noChangeArrowheads="1"/>
            </p:cNvSpPr>
            <p:nvPr/>
          </p:nvSpPr>
          <p:spPr bwMode="auto">
            <a:xfrm>
              <a:off x="1712531" y="41323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50" name="Oval 303">
              <a:extLst>
                <a:ext uri="{FF2B5EF4-FFF2-40B4-BE49-F238E27FC236}">
                  <a16:creationId xmlns:a16="http://schemas.microsoft.com/office/drawing/2014/main" id="{79F2DF91-D86E-F34E-A71D-5465C881E70A}"/>
                </a:ext>
              </a:extLst>
            </p:cNvPr>
            <p:cNvSpPr>
              <a:spLocks noChangeArrowheads="1"/>
            </p:cNvSpPr>
            <p:nvPr/>
          </p:nvSpPr>
          <p:spPr bwMode="auto">
            <a:xfrm>
              <a:off x="1709357" y="4084768"/>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51" name="Oval 304">
              <a:extLst>
                <a:ext uri="{FF2B5EF4-FFF2-40B4-BE49-F238E27FC236}">
                  <a16:creationId xmlns:a16="http://schemas.microsoft.com/office/drawing/2014/main" id="{D7F7C83F-540C-F386-7628-9192B1637E21}"/>
                </a:ext>
              </a:extLst>
            </p:cNvPr>
            <p:cNvSpPr>
              <a:spLocks noChangeArrowheads="1"/>
            </p:cNvSpPr>
            <p:nvPr/>
          </p:nvSpPr>
          <p:spPr bwMode="auto">
            <a:xfrm>
              <a:off x="1671256" y="41196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52" name="Oval 305">
              <a:extLst>
                <a:ext uri="{FF2B5EF4-FFF2-40B4-BE49-F238E27FC236}">
                  <a16:creationId xmlns:a16="http://schemas.microsoft.com/office/drawing/2014/main" id="{ABC5E089-B4F9-C1E0-1838-107FC68412DB}"/>
                </a:ext>
              </a:extLst>
            </p:cNvPr>
            <p:cNvSpPr>
              <a:spLocks noChangeArrowheads="1"/>
            </p:cNvSpPr>
            <p:nvPr/>
          </p:nvSpPr>
          <p:spPr bwMode="auto">
            <a:xfrm>
              <a:off x="1652207" y="41641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53" name="Oval 306">
              <a:extLst>
                <a:ext uri="{FF2B5EF4-FFF2-40B4-BE49-F238E27FC236}">
                  <a16:creationId xmlns:a16="http://schemas.microsoft.com/office/drawing/2014/main" id="{E93C4C60-AD04-60E4-8B15-DBC8BFA9C5FD}"/>
                </a:ext>
              </a:extLst>
            </p:cNvPr>
            <p:cNvSpPr>
              <a:spLocks noChangeArrowheads="1"/>
            </p:cNvSpPr>
            <p:nvPr/>
          </p:nvSpPr>
          <p:spPr bwMode="auto">
            <a:xfrm>
              <a:off x="1617281" y="41641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54" name="Oval 307">
              <a:extLst>
                <a:ext uri="{FF2B5EF4-FFF2-40B4-BE49-F238E27FC236}">
                  <a16:creationId xmlns:a16="http://schemas.microsoft.com/office/drawing/2014/main" id="{30577516-721C-BCDB-3905-3E1B27C72FA5}"/>
                </a:ext>
              </a:extLst>
            </p:cNvPr>
            <p:cNvSpPr>
              <a:spLocks noChangeArrowheads="1"/>
            </p:cNvSpPr>
            <p:nvPr/>
          </p:nvSpPr>
          <p:spPr bwMode="auto">
            <a:xfrm>
              <a:off x="1601406" y="41514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55" name="Oval 308">
              <a:extLst>
                <a:ext uri="{FF2B5EF4-FFF2-40B4-BE49-F238E27FC236}">
                  <a16:creationId xmlns:a16="http://schemas.microsoft.com/office/drawing/2014/main" id="{8E8F976E-8D28-9DE8-F408-4BF6A1BE8570}"/>
                </a:ext>
              </a:extLst>
            </p:cNvPr>
            <p:cNvSpPr>
              <a:spLocks noChangeArrowheads="1"/>
            </p:cNvSpPr>
            <p:nvPr/>
          </p:nvSpPr>
          <p:spPr bwMode="auto">
            <a:xfrm>
              <a:off x="1582357" y="41514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56" name="Oval 309">
              <a:extLst>
                <a:ext uri="{FF2B5EF4-FFF2-40B4-BE49-F238E27FC236}">
                  <a16:creationId xmlns:a16="http://schemas.microsoft.com/office/drawing/2014/main" id="{A6655360-73D3-8A3D-5214-B28D0DC0C91A}"/>
                </a:ext>
              </a:extLst>
            </p:cNvPr>
            <p:cNvSpPr>
              <a:spLocks noChangeArrowheads="1"/>
            </p:cNvSpPr>
            <p:nvPr/>
          </p:nvSpPr>
          <p:spPr bwMode="auto">
            <a:xfrm>
              <a:off x="1629981" y="40561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57" name="Oval 310">
              <a:extLst>
                <a:ext uri="{FF2B5EF4-FFF2-40B4-BE49-F238E27FC236}">
                  <a16:creationId xmlns:a16="http://schemas.microsoft.com/office/drawing/2014/main" id="{850E5709-A451-4EC5-80BD-A4F7300C7E41}"/>
                </a:ext>
              </a:extLst>
            </p:cNvPr>
            <p:cNvSpPr>
              <a:spLocks noChangeArrowheads="1"/>
            </p:cNvSpPr>
            <p:nvPr/>
          </p:nvSpPr>
          <p:spPr bwMode="auto">
            <a:xfrm>
              <a:off x="1563306" y="41133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58" name="Oval 311">
              <a:extLst>
                <a:ext uri="{FF2B5EF4-FFF2-40B4-BE49-F238E27FC236}">
                  <a16:creationId xmlns:a16="http://schemas.microsoft.com/office/drawing/2014/main" id="{B813A832-F2D4-EFFC-A140-4EB5A4A8B12F}"/>
                </a:ext>
              </a:extLst>
            </p:cNvPr>
            <p:cNvSpPr>
              <a:spLocks noChangeArrowheads="1"/>
            </p:cNvSpPr>
            <p:nvPr/>
          </p:nvSpPr>
          <p:spPr bwMode="auto">
            <a:xfrm>
              <a:off x="1449007" y="41323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59" name="Oval 312">
              <a:extLst>
                <a:ext uri="{FF2B5EF4-FFF2-40B4-BE49-F238E27FC236}">
                  <a16:creationId xmlns:a16="http://schemas.microsoft.com/office/drawing/2014/main" id="{E7AD0716-FC2A-8593-97A6-88119E14C0EC}"/>
                </a:ext>
              </a:extLst>
            </p:cNvPr>
            <p:cNvSpPr>
              <a:spLocks noChangeArrowheads="1"/>
            </p:cNvSpPr>
            <p:nvPr/>
          </p:nvSpPr>
          <p:spPr bwMode="auto">
            <a:xfrm>
              <a:off x="1414081" y="41323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60" name="Oval 313">
              <a:extLst>
                <a:ext uri="{FF2B5EF4-FFF2-40B4-BE49-F238E27FC236}">
                  <a16:creationId xmlns:a16="http://schemas.microsoft.com/office/drawing/2014/main" id="{997AFE90-11B8-51E9-754A-133BAEEF7DCA}"/>
                </a:ext>
              </a:extLst>
            </p:cNvPr>
            <p:cNvSpPr>
              <a:spLocks noChangeArrowheads="1"/>
            </p:cNvSpPr>
            <p:nvPr/>
          </p:nvSpPr>
          <p:spPr bwMode="auto">
            <a:xfrm>
              <a:off x="1433131" y="409429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61" name="Oval 314">
              <a:extLst>
                <a:ext uri="{FF2B5EF4-FFF2-40B4-BE49-F238E27FC236}">
                  <a16:creationId xmlns:a16="http://schemas.microsoft.com/office/drawing/2014/main" id="{A36EB3C1-DA62-6FE8-16CF-4F3EF69EC5C2}"/>
                </a:ext>
              </a:extLst>
            </p:cNvPr>
            <p:cNvSpPr>
              <a:spLocks noChangeArrowheads="1"/>
            </p:cNvSpPr>
            <p:nvPr/>
          </p:nvSpPr>
          <p:spPr bwMode="auto">
            <a:xfrm>
              <a:off x="1366456" y="41196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62" name="Oval 315">
              <a:extLst>
                <a:ext uri="{FF2B5EF4-FFF2-40B4-BE49-F238E27FC236}">
                  <a16:creationId xmlns:a16="http://schemas.microsoft.com/office/drawing/2014/main" id="{A0F2ACE8-5648-CEE1-468D-83B350E9948A}"/>
                </a:ext>
              </a:extLst>
            </p:cNvPr>
            <p:cNvSpPr>
              <a:spLocks noChangeArrowheads="1"/>
            </p:cNvSpPr>
            <p:nvPr/>
          </p:nvSpPr>
          <p:spPr bwMode="auto">
            <a:xfrm>
              <a:off x="1268031" y="4011743"/>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63" name="Oval 316">
              <a:extLst>
                <a:ext uri="{FF2B5EF4-FFF2-40B4-BE49-F238E27FC236}">
                  <a16:creationId xmlns:a16="http://schemas.microsoft.com/office/drawing/2014/main" id="{AF2FBD88-FDA9-CF66-2CE6-382AC8772EB8}"/>
                </a:ext>
              </a:extLst>
            </p:cNvPr>
            <p:cNvSpPr>
              <a:spLocks noChangeArrowheads="1"/>
            </p:cNvSpPr>
            <p:nvPr/>
          </p:nvSpPr>
          <p:spPr bwMode="auto">
            <a:xfrm>
              <a:off x="1166432" y="40180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164" name="Oval 317">
              <a:extLst>
                <a:ext uri="{FF2B5EF4-FFF2-40B4-BE49-F238E27FC236}">
                  <a16:creationId xmlns:a16="http://schemas.microsoft.com/office/drawing/2014/main" id="{D0399C47-C5DD-790F-182F-71CE452CED54}"/>
                </a:ext>
              </a:extLst>
            </p:cNvPr>
            <p:cNvSpPr>
              <a:spLocks noChangeArrowheads="1"/>
            </p:cNvSpPr>
            <p:nvPr/>
          </p:nvSpPr>
          <p:spPr bwMode="auto">
            <a:xfrm>
              <a:off x="1312481" y="3910144"/>
              <a:ext cx="36000" cy="36000"/>
            </a:xfrm>
            <a:prstGeom prst="ellipse">
              <a:avLst/>
            </a:pr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GB"/>
            </a:p>
          </p:txBody>
        </p:sp>
        <p:cxnSp>
          <p:nvCxnSpPr>
            <p:cNvPr id="396" name="Straight Connector 395">
              <a:extLst>
                <a:ext uri="{FF2B5EF4-FFF2-40B4-BE49-F238E27FC236}">
                  <a16:creationId xmlns:a16="http://schemas.microsoft.com/office/drawing/2014/main" id="{22126D03-F08E-4AE1-1326-DC21D305A740}"/>
                </a:ext>
              </a:extLst>
            </p:cNvPr>
            <p:cNvCxnSpPr>
              <a:cxnSpLocks/>
            </p:cNvCxnSpPr>
            <p:nvPr/>
          </p:nvCxnSpPr>
          <p:spPr>
            <a:xfrm flipH="1" flipV="1">
              <a:off x="4686789" y="3593306"/>
              <a:ext cx="57024" cy="8137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2" name="Straight Connector 401">
              <a:extLst>
                <a:ext uri="{FF2B5EF4-FFF2-40B4-BE49-F238E27FC236}">
                  <a16:creationId xmlns:a16="http://schemas.microsoft.com/office/drawing/2014/main" id="{43241BE8-00D7-EB39-B049-9D4F5A29F96D}"/>
                </a:ext>
              </a:extLst>
            </p:cNvPr>
            <p:cNvCxnSpPr>
              <a:cxnSpLocks/>
            </p:cNvCxnSpPr>
            <p:nvPr/>
          </p:nvCxnSpPr>
          <p:spPr>
            <a:xfrm flipH="1" flipV="1">
              <a:off x="5217807" y="3488531"/>
              <a:ext cx="662047" cy="1471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421BACB1-FB43-E076-5532-8F7D529F81F7}"/>
                </a:ext>
              </a:extLst>
            </p:cNvPr>
            <p:cNvCxnSpPr>
              <a:cxnSpLocks/>
              <a:stCxn id="404" idx="1"/>
            </p:cNvCxnSpPr>
            <p:nvPr/>
          </p:nvCxnSpPr>
          <p:spPr>
            <a:xfrm flipH="1" flipV="1">
              <a:off x="5153514" y="3359944"/>
              <a:ext cx="67048" cy="30864"/>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DC6CC6D5-5993-5275-309B-A1C9ECAF4591}"/>
                </a:ext>
              </a:extLst>
            </p:cNvPr>
            <p:cNvCxnSpPr>
              <a:cxnSpLocks/>
            </p:cNvCxnSpPr>
            <p:nvPr/>
          </p:nvCxnSpPr>
          <p:spPr>
            <a:xfrm flipH="1">
              <a:off x="5419758" y="3120770"/>
              <a:ext cx="118387" cy="120984"/>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2" name="Straight Connector 411">
              <a:extLst>
                <a:ext uri="{FF2B5EF4-FFF2-40B4-BE49-F238E27FC236}">
                  <a16:creationId xmlns:a16="http://schemas.microsoft.com/office/drawing/2014/main" id="{5216D148-93D6-226D-C031-356E2C3ACB58}"/>
                </a:ext>
              </a:extLst>
            </p:cNvPr>
            <p:cNvCxnSpPr>
              <a:cxnSpLocks/>
            </p:cNvCxnSpPr>
            <p:nvPr/>
          </p:nvCxnSpPr>
          <p:spPr>
            <a:xfrm flipH="1">
              <a:off x="4954108" y="3040856"/>
              <a:ext cx="75581" cy="53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5" name="Straight Connector 414">
              <a:extLst>
                <a:ext uri="{FF2B5EF4-FFF2-40B4-BE49-F238E27FC236}">
                  <a16:creationId xmlns:a16="http://schemas.microsoft.com/office/drawing/2014/main" id="{225C8635-6FE9-CCA4-F3F4-CFE67977C940}"/>
                </a:ext>
              </a:extLst>
            </p:cNvPr>
            <p:cNvCxnSpPr>
              <a:cxnSpLocks/>
            </p:cNvCxnSpPr>
            <p:nvPr/>
          </p:nvCxnSpPr>
          <p:spPr>
            <a:xfrm flipH="1" flipV="1">
              <a:off x="5320201" y="2786063"/>
              <a:ext cx="578728" cy="97147"/>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8" name="Straight Connector 417">
              <a:extLst>
                <a:ext uri="{FF2B5EF4-FFF2-40B4-BE49-F238E27FC236}">
                  <a16:creationId xmlns:a16="http://schemas.microsoft.com/office/drawing/2014/main" id="{F03A01A2-12F7-3E11-BA83-8D36C0757758}"/>
                </a:ext>
              </a:extLst>
            </p:cNvPr>
            <p:cNvCxnSpPr>
              <a:cxnSpLocks/>
            </p:cNvCxnSpPr>
            <p:nvPr/>
          </p:nvCxnSpPr>
          <p:spPr>
            <a:xfrm flipH="1">
              <a:off x="4960632" y="2713723"/>
              <a:ext cx="393326" cy="3283"/>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1" name="Straight Connector 420">
              <a:extLst>
                <a:ext uri="{FF2B5EF4-FFF2-40B4-BE49-F238E27FC236}">
                  <a16:creationId xmlns:a16="http://schemas.microsoft.com/office/drawing/2014/main" id="{0E518E98-99A0-44B4-601A-563B66EC84BD}"/>
                </a:ext>
              </a:extLst>
            </p:cNvPr>
            <p:cNvCxnSpPr>
              <a:cxnSpLocks/>
            </p:cNvCxnSpPr>
            <p:nvPr/>
          </p:nvCxnSpPr>
          <p:spPr>
            <a:xfrm flipH="1">
              <a:off x="5533837" y="2535585"/>
              <a:ext cx="61708" cy="6252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8" name="Straight Connector 427">
              <a:extLst>
                <a:ext uri="{FF2B5EF4-FFF2-40B4-BE49-F238E27FC236}">
                  <a16:creationId xmlns:a16="http://schemas.microsoft.com/office/drawing/2014/main" id="{7BB33E74-A561-F1DF-F002-94683144E95E}"/>
                </a:ext>
              </a:extLst>
            </p:cNvPr>
            <p:cNvCxnSpPr>
              <a:cxnSpLocks/>
            </p:cNvCxnSpPr>
            <p:nvPr/>
          </p:nvCxnSpPr>
          <p:spPr>
            <a:xfrm flipH="1" flipV="1">
              <a:off x="4667739" y="1814513"/>
              <a:ext cx="141073" cy="3658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1" name="Straight Connector 430">
              <a:extLst>
                <a:ext uri="{FF2B5EF4-FFF2-40B4-BE49-F238E27FC236}">
                  <a16:creationId xmlns:a16="http://schemas.microsoft.com/office/drawing/2014/main" id="{0EC80083-59DE-BD78-2FA5-E03D16B3727C}"/>
                </a:ext>
              </a:extLst>
            </p:cNvPr>
            <p:cNvCxnSpPr>
              <a:cxnSpLocks/>
            </p:cNvCxnSpPr>
            <p:nvPr/>
          </p:nvCxnSpPr>
          <p:spPr>
            <a:xfrm flipV="1">
              <a:off x="4584319" y="1816894"/>
              <a:ext cx="85801" cy="34204"/>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67" name="Oval 320">
              <a:extLst>
                <a:ext uri="{FF2B5EF4-FFF2-40B4-BE49-F238E27FC236}">
                  <a16:creationId xmlns:a16="http://schemas.microsoft.com/office/drawing/2014/main" id="{ACA3BEFC-B682-29C8-1F0F-96C3EE7EB28C}"/>
                </a:ext>
              </a:extLst>
            </p:cNvPr>
            <p:cNvSpPr>
              <a:spLocks noChangeArrowheads="1"/>
            </p:cNvSpPr>
            <p:nvPr/>
          </p:nvSpPr>
          <p:spPr bwMode="auto">
            <a:xfrm>
              <a:off x="5628893" y="1798769"/>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0" name="Oval 323">
              <a:extLst>
                <a:ext uri="{FF2B5EF4-FFF2-40B4-BE49-F238E27FC236}">
                  <a16:creationId xmlns:a16="http://schemas.microsoft.com/office/drawing/2014/main" id="{7B93C57B-EE3A-A02E-1F74-9519A6656D3E}"/>
                </a:ext>
              </a:extLst>
            </p:cNvPr>
            <p:cNvSpPr>
              <a:spLocks noChangeArrowheads="1"/>
            </p:cNvSpPr>
            <p:nvPr/>
          </p:nvSpPr>
          <p:spPr bwMode="auto">
            <a:xfrm>
              <a:off x="4654169" y="1798769"/>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1" name="Oval 324">
              <a:extLst>
                <a:ext uri="{FF2B5EF4-FFF2-40B4-BE49-F238E27FC236}">
                  <a16:creationId xmlns:a16="http://schemas.microsoft.com/office/drawing/2014/main" id="{12D0EE48-60B1-FBC5-086D-CD1CABCE2B0A}"/>
                </a:ext>
              </a:extLst>
            </p:cNvPr>
            <p:cNvSpPr>
              <a:spLocks noChangeArrowheads="1"/>
            </p:cNvSpPr>
            <p:nvPr/>
          </p:nvSpPr>
          <p:spPr bwMode="auto">
            <a:xfrm>
              <a:off x="5520727" y="2576859"/>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3" name="Oval 326">
              <a:extLst>
                <a:ext uri="{FF2B5EF4-FFF2-40B4-BE49-F238E27FC236}">
                  <a16:creationId xmlns:a16="http://schemas.microsoft.com/office/drawing/2014/main" id="{F1BA2FD1-5322-40D0-46C9-765D5644BB10}"/>
                </a:ext>
              </a:extLst>
            </p:cNvPr>
            <p:cNvSpPr>
              <a:spLocks noChangeArrowheads="1"/>
            </p:cNvSpPr>
            <p:nvPr/>
          </p:nvSpPr>
          <p:spPr bwMode="auto">
            <a:xfrm>
              <a:off x="4943094" y="2703643"/>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6" name="Oval 329">
              <a:extLst>
                <a:ext uri="{FF2B5EF4-FFF2-40B4-BE49-F238E27FC236}">
                  <a16:creationId xmlns:a16="http://schemas.microsoft.com/office/drawing/2014/main" id="{9B506A54-80C6-F7C4-AB1D-DB41EE47E8F4}"/>
                </a:ext>
              </a:extLst>
            </p:cNvPr>
            <p:cNvSpPr>
              <a:spLocks noChangeArrowheads="1"/>
            </p:cNvSpPr>
            <p:nvPr/>
          </p:nvSpPr>
          <p:spPr bwMode="auto">
            <a:xfrm>
              <a:off x="5301868" y="2770319"/>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8" name="Oval 331">
              <a:extLst>
                <a:ext uri="{FF2B5EF4-FFF2-40B4-BE49-F238E27FC236}">
                  <a16:creationId xmlns:a16="http://schemas.microsoft.com/office/drawing/2014/main" id="{9BC95813-EDBD-A150-66F2-F7329B670B3A}"/>
                </a:ext>
              </a:extLst>
            </p:cNvPr>
            <p:cNvSpPr>
              <a:spLocks noChangeArrowheads="1"/>
            </p:cNvSpPr>
            <p:nvPr/>
          </p:nvSpPr>
          <p:spPr bwMode="auto">
            <a:xfrm>
              <a:off x="4676393" y="2986218"/>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9" name="Oval 332">
              <a:extLst>
                <a:ext uri="{FF2B5EF4-FFF2-40B4-BE49-F238E27FC236}">
                  <a16:creationId xmlns:a16="http://schemas.microsoft.com/office/drawing/2014/main" id="{A57D8C2D-F0B3-2FD7-1C42-004A45A18298}"/>
                </a:ext>
              </a:extLst>
            </p:cNvPr>
            <p:cNvSpPr>
              <a:spLocks noChangeArrowheads="1"/>
            </p:cNvSpPr>
            <p:nvPr/>
          </p:nvSpPr>
          <p:spPr bwMode="auto">
            <a:xfrm>
              <a:off x="5019293" y="3018184"/>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80" name="Oval 333">
              <a:extLst>
                <a:ext uri="{FF2B5EF4-FFF2-40B4-BE49-F238E27FC236}">
                  <a16:creationId xmlns:a16="http://schemas.microsoft.com/office/drawing/2014/main" id="{600C3717-FA65-DC75-A52E-E609B363B879}"/>
                </a:ext>
              </a:extLst>
            </p:cNvPr>
            <p:cNvSpPr>
              <a:spLocks noChangeArrowheads="1"/>
            </p:cNvSpPr>
            <p:nvPr/>
          </p:nvSpPr>
          <p:spPr bwMode="auto">
            <a:xfrm>
              <a:off x="5393943" y="3230694"/>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81" name="Oval 334">
              <a:extLst>
                <a:ext uri="{FF2B5EF4-FFF2-40B4-BE49-F238E27FC236}">
                  <a16:creationId xmlns:a16="http://schemas.microsoft.com/office/drawing/2014/main" id="{6AC3ECD6-9680-2630-47E6-89B5B68BC2BA}"/>
                </a:ext>
              </a:extLst>
            </p:cNvPr>
            <p:cNvSpPr>
              <a:spLocks noChangeArrowheads="1"/>
            </p:cNvSpPr>
            <p:nvPr/>
          </p:nvSpPr>
          <p:spPr bwMode="auto">
            <a:xfrm>
              <a:off x="5689219" y="3271968"/>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82" name="Oval 335">
              <a:extLst>
                <a:ext uri="{FF2B5EF4-FFF2-40B4-BE49-F238E27FC236}">
                  <a16:creationId xmlns:a16="http://schemas.microsoft.com/office/drawing/2014/main" id="{51499448-131F-AD85-3382-4B280323D21F}"/>
                </a:ext>
              </a:extLst>
            </p:cNvPr>
            <p:cNvSpPr>
              <a:spLocks noChangeArrowheads="1"/>
            </p:cNvSpPr>
            <p:nvPr/>
          </p:nvSpPr>
          <p:spPr bwMode="auto">
            <a:xfrm>
              <a:off x="5203443" y="3468818"/>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83" name="Oval 336">
              <a:extLst>
                <a:ext uri="{FF2B5EF4-FFF2-40B4-BE49-F238E27FC236}">
                  <a16:creationId xmlns:a16="http://schemas.microsoft.com/office/drawing/2014/main" id="{37ADCB01-B9E7-3CF0-819A-4107AD4FBDC1}"/>
                </a:ext>
              </a:extLst>
            </p:cNvPr>
            <p:cNvSpPr>
              <a:spLocks noChangeArrowheads="1"/>
            </p:cNvSpPr>
            <p:nvPr/>
          </p:nvSpPr>
          <p:spPr bwMode="auto">
            <a:xfrm>
              <a:off x="5139944" y="3344993"/>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84" name="Oval 337">
              <a:extLst>
                <a:ext uri="{FF2B5EF4-FFF2-40B4-BE49-F238E27FC236}">
                  <a16:creationId xmlns:a16="http://schemas.microsoft.com/office/drawing/2014/main" id="{E97B8CF8-7336-0044-9DDE-4FE09CFABBD8}"/>
                </a:ext>
              </a:extLst>
            </p:cNvPr>
            <p:cNvSpPr>
              <a:spLocks noChangeArrowheads="1"/>
            </p:cNvSpPr>
            <p:nvPr/>
          </p:nvSpPr>
          <p:spPr bwMode="auto">
            <a:xfrm>
              <a:off x="4879593" y="3287843"/>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88" name="Oval 341">
              <a:extLst>
                <a:ext uri="{FF2B5EF4-FFF2-40B4-BE49-F238E27FC236}">
                  <a16:creationId xmlns:a16="http://schemas.microsoft.com/office/drawing/2014/main" id="{BA944455-5C18-FA2F-86BF-4DE75E460314}"/>
                </a:ext>
              </a:extLst>
            </p:cNvPr>
            <p:cNvSpPr>
              <a:spLocks noChangeArrowheads="1"/>
            </p:cNvSpPr>
            <p:nvPr/>
          </p:nvSpPr>
          <p:spPr bwMode="auto">
            <a:xfrm>
              <a:off x="4666869" y="3573593"/>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Rectangle 10">
              <a:extLst>
                <a:ext uri="{FF2B5EF4-FFF2-40B4-BE49-F238E27FC236}">
                  <a16:creationId xmlns:a16="http://schemas.microsoft.com/office/drawing/2014/main" id="{CA50824F-F304-E94B-ABE5-B76AE1465D53}"/>
                </a:ext>
              </a:extLst>
            </p:cNvPr>
            <p:cNvSpPr>
              <a:spLocks noChangeArrowheads="1"/>
            </p:cNvSpPr>
            <p:nvPr/>
          </p:nvSpPr>
          <p:spPr bwMode="auto">
            <a:xfrm>
              <a:off x="893491" y="4663316"/>
              <a:ext cx="6453948"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eaLnBrk="0" fontAlgn="base" hangingPunct="0">
                <a:spcBef>
                  <a:spcPct val="0"/>
                </a:spcBef>
                <a:spcAft>
                  <a:spcPct val="0"/>
                </a:spcAft>
              </a:pPr>
              <a:r>
                <a:rPr lang="en-US" sz="1050" b="1" dirty="0">
                  <a:latin typeface="Arial" pitchFamily="34" charset="0"/>
                  <a:cs typeface="Arial" pitchFamily="34" charset="0"/>
                </a:rPr>
                <a:t>Log</a:t>
              </a:r>
              <a:r>
                <a:rPr lang="en-US" sz="1050" b="1" baseline="-25000" dirty="0">
                  <a:latin typeface="Arial" pitchFamily="34" charset="0"/>
                  <a:cs typeface="Arial" pitchFamily="34" charset="0"/>
                </a:rPr>
                <a:t>2</a:t>
              </a:r>
              <a:r>
                <a:rPr lang="en-US" sz="1050" b="1" dirty="0">
                  <a:latin typeface="Arial" pitchFamily="34" charset="0"/>
                  <a:cs typeface="Arial" pitchFamily="34" charset="0"/>
                </a:rPr>
                <a:t> (OR)</a:t>
              </a:r>
            </a:p>
          </p:txBody>
        </p:sp>
        <p:sp>
          <p:nvSpPr>
            <p:cNvPr id="32" name="Rectangle 10">
              <a:extLst>
                <a:ext uri="{FF2B5EF4-FFF2-40B4-BE49-F238E27FC236}">
                  <a16:creationId xmlns:a16="http://schemas.microsoft.com/office/drawing/2014/main" id="{CAD8B06C-BF36-0B4D-C347-8C47F4D2A0D4}"/>
                </a:ext>
              </a:extLst>
            </p:cNvPr>
            <p:cNvSpPr>
              <a:spLocks noChangeArrowheads="1"/>
            </p:cNvSpPr>
            <p:nvPr/>
          </p:nvSpPr>
          <p:spPr bwMode="auto">
            <a:xfrm>
              <a:off x="549645" y="1766811"/>
              <a:ext cx="335079"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108000" bIns="0" anchor="ctr">
              <a:spAutoFit/>
            </a:bodyPr>
            <a:lstStyle/>
            <a:p>
              <a:pPr algn="r" eaLnBrk="0" fontAlgn="base" hangingPunct="0">
                <a:spcBef>
                  <a:spcPct val="0"/>
                </a:spcBef>
                <a:spcAft>
                  <a:spcPct val="0"/>
                </a:spcAft>
              </a:pPr>
              <a:r>
                <a:rPr lang="en-US" sz="1050" dirty="0">
                  <a:latin typeface="Arial" pitchFamily="34" charset="0"/>
                  <a:cs typeface="Arial" pitchFamily="34" charset="0"/>
                </a:rPr>
                <a:t>300</a:t>
              </a:r>
            </a:p>
          </p:txBody>
        </p:sp>
        <p:sp>
          <p:nvSpPr>
            <p:cNvPr id="33" name="Rectangle 10">
              <a:extLst>
                <a:ext uri="{FF2B5EF4-FFF2-40B4-BE49-F238E27FC236}">
                  <a16:creationId xmlns:a16="http://schemas.microsoft.com/office/drawing/2014/main" id="{B554E749-ECA0-B77C-1B8D-7C1D4774FFF7}"/>
                </a:ext>
              </a:extLst>
            </p:cNvPr>
            <p:cNvSpPr>
              <a:spLocks noChangeArrowheads="1"/>
            </p:cNvSpPr>
            <p:nvPr/>
          </p:nvSpPr>
          <p:spPr bwMode="auto">
            <a:xfrm>
              <a:off x="549645" y="2204105"/>
              <a:ext cx="335079"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108000" bIns="0" anchor="ctr">
              <a:spAutoFit/>
            </a:bodyPr>
            <a:lstStyle/>
            <a:p>
              <a:pPr algn="r" eaLnBrk="0" fontAlgn="base" hangingPunct="0">
                <a:spcBef>
                  <a:spcPct val="0"/>
                </a:spcBef>
                <a:spcAft>
                  <a:spcPct val="0"/>
                </a:spcAft>
              </a:pPr>
              <a:r>
                <a:rPr lang="en-US" sz="1050" dirty="0">
                  <a:latin typeface="Arial" pitchFamily="34" charset="0"/>
                  <a:cs typeface="Arial" pitchFamily="34" charset="0"/>
                </a:rPr>
                <a:t>200</a:t>
              </a:r>
            </a:p>
          </p:txBody>
        </p:sp>
        <p:sp>
          <p:nvSpPr>
            <p:cNvPr id="34" name="Rectangle 10">
              <a:extLst>
                <a:ext uri="{FF2B5EF4-FFF2-40B4-BE49-F238E27FC236}">
                  <a16:creationId xmlns:a16="http://schemas.microsoft.com/office/drawing/2014/main" id="{61622418-9370-FE37-8DBA-2F53D2AB6D5E}"/>
                </a:ext>
              </a:extLst>
            </p:cNvPr>
            <p:cNvSpPr>
              <a:spLocks noChangeArrowheads="1"/>
            </p:cNvSpPr>
            <p:nvPr/>
          </p:nvSpPr>
          <p:spPr bwMode="auto">
            <a:xfrm>
              <a:off x="549645" y="2772373"/>
              <a:ext cx="335079"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108000" bIns="0" anchor="ctr">
              <a:spAutoFit/>
            </a:bodyPr>
            <a:lstStyle/>
            <a:p>
              <a:pPr algn="r" eaLnBrk="0" fontAlgn="base" hangingPunct="0">
                <a:spcBef>
                  <a:spcPct val="0"/>
                </a:spcBef>
                <a:spcAft>
                  <a:spcPct val="0"/>
                </a:spcAft>
              </a:pPr>
              <a:r>
                <a:rPr lang="en-US" sz="1050" dirty="0">
                  <a:latin typeface="Arial" pitchFamily="34" charset="0"/>
                  <a:cs typeface="Arial" pitchFamily="34" charset="0"/>
                </a:rPr>
                <a:t>100</a:t>
              </a:r>
            </a:p>
          </p:txBody>
        </p:sp>
        <p:sp>
          <p:nvSpPr>
            <p:cNvPr id="11" name="Rectangle 10">
              <a:extLst>
                <a:ext uri="{FF2B5EF4-FFF2-40B4-BE49-F238E27FC236}">
                  <a16:creationId xmlns:a16="http://schemas.microsoft.com/office/drawing/2014/main" id="{5B9F9386-A901-2D40-9DAB-42A4D73D245E}"/>
                </a:ext>
              </a:extLst>
            </p:cNvPr>
            <p:cNvSpPr>
              <a:spLocks noChangeArrowheads="1"/>
            </p:cNvSpPr>
            <p:nvPr/>
          </p:nvSpPr>
          <p:spPr bwMode="auto">
            <a:xfrm>
              <a:off x="1832526" y="4339352"/>
              <a:ext cx="77067" cy="27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108000" rIns="0" bIns="0">
              <a:spAutoFit/>
            </a:bodyPr>
            <a:lstStyle/>
            <a:p>
              <a:pPr algn="ctr" eaLnBrk="0" fontAlgn="base" hangingPunct="0">
                <a:spcBef>
                  <a:spcPct val="0"/>
                </a:spcBef>
                <a:spcAft>
                  <a:spcPct val="0"/>
                </a:spcAft>
              </a:pPr>
              <a:r>
                <a:rPr lang="en-US" sz="1050" dirty="0">
                  <a:latin typeface="Arial" pitchFamily="34" charset="0"/>
                  <a:cs typeface="Arial" pitchFamily="34" charset="0"/>
                </a:rPr>
                <a:t>0</a:t>
              </a:r>
            </a:p>
          </p:txBody>
        </p:sp>
        <p:sp>
          <p:nvSpPr>
            <p:cNvPr id="27" name="Rectangle 10">
              <a:extLst>
                <a:ext uri="{FF2B5EF4-FFF2-40B4-BE49-F238E27FC236}">
                  <a16:creationId xmlns:a16="http://schemas.microsoft.com/office/drawing/2014/main" id="{5B4A31B1-E98C-ABFD-F73C-E7EA3031BCDB}"/>
                </a:ext>
              </a:extLst>
            </p:cNvPr>
            <p:cNvSpPr>
              <a:spLocks noChangeArrowheads="1"/>
            </p:cNvSpPr>
            <p:nvPr/>
          </p:nvSpPr>
          <p:spPr bwMode="auto">
            <a:xfrm>
              <a:off x="3655698" y="4339352"/>
              <a:ext cx="77067" cy="27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108000" rIns="0" bIns="0">
              <a:spAutoFit/>
            </a:bodyPr>
            <a:lstStyle/>
            <a:p>
              <a:pPr algn="ctr" eaLnBrk="0" fontAlgn="base" hangingPunct="0">
                <a:spcBef>
                  <a:spcPct val="0"/>
                </a:spcBef>
                <a:spcAft>
                  <a:spcPct val="0"/>
                </a:spcAft>
              </a:pPr>
              <a:r>
                <a:rPr lang="en-US" sz="1050" dirty="0">
                  <a:latin typeface="Arial" pitchFamily="34" charset="0"/>
                  <a:cs typeface="Arial" pitchFamily="34" charset="0"/>
                </a:rPr>
                <a:t>2</a:t>
              </a:r>
            </a:p>
          </p:txBody>
        </p:sp>
        <p:sp>
          <p:nvSpPr>
            <p:cNvPr id="28" name="Rectangle 10">
              <a:extLst>
                <a:ext uri="{FF2B5EF4-FFF2-40B4-BE49-F238E27FC236}">
                  <a16:creationId xmlns:a16="http://schemas.microsoft.com/office/drawing/2014/main" id="{6928C201-DA63-98EF-9150-9FC987E20753}"/>
                </a:ext>
              </a:extLst>
            </p:cNvPr>
            <p:cNvSpPr>
              <a:spLocks noChangeArrowheads="1"/>
            </p:cNvSpPr>
            <p:nvPr/>
          </p:nvSpPr>
          <p:spPr bwMode="auto">
            <a:xfrm>
              <a:off x="5477637" y="4339352"/>
              <a:ext cx="77067" cy="27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108000" rIns="0" bIns="0">
              <a:spAutoFit/>
            </a:bodyPr>
            <a:lstStyle/>
            <a:p>
              <a:pPr algn="ctr" eaLnBrk="0" fontAlgn="base" hangingPunct="0">
                <a:spcBef>
                  <a:spcPct val="0"/>
                </a:spcBef>
                <a:spcAft>
                  <a:spcPct val="0"/>
                </a:spcAft>
              </a:pPr>
              <a:r>
                <a:rPr lang="en-US" sz="1050" dirty="0">
                  <a:latin typeface="Arial" pitchFamily="34" charset="0"/>
                  <a:cs typeface="Arial" pitchFamily="34" charset="0"/>
                </a:rPr>
                <a:t>4</a:t>
              </a:r>
            </a:p>
          </p:txBody>
        </p:sp>
        <p:sp>
          <p:nvSpPr>
            <p:cNvPr id="29" name="Rectangle 10">
              <a:extLst>
                <a:ext uri="{FF2B5EF4-FFF2-40B4-BE49-F238E27FC236}">
                  <a16:creationId xmlns:a16="http://schemas.microsoft.com/office/drawing/2014/main" id="{3A499429-C5C6-2321-6CEC-55B4AF8A2D06}"/>
                </a:ext>
              </a:extLst>
            </p:cNvPr>
            <p:cNvSpPr>
              <a:spLocks noChangeArrowheads="1"/>
            </p:cNvSpPr>
            <p:nvPr/>
          </p:nvSpPr>
          <p:spPr bwMode="auto">
            <a:xfrm>
              <a:off x="7308536" y="4339352"/>
              <a:ext cx="77067" cy="27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108000" rIns="0" bIns="0">
              <a:spAutoFit/>
            </a:bodyPr>
            <a:lstStyle/>
            <a:p>
              <a:pPr algn="ctr" eaLnBrk="0" fontAlgn="base" hangingPunct="0">
                <a:spcBef>
                  <a:spcPct val="0"/>
                </a:spcBef>
                <a:spcAft>
                  <a:spcPct val="0"/>
                </a:spcAft>
              </a:pPr>
              <a:r>
                <a:rPr lang="en-US" sz="1050" dirty="0">
                  <a:latin typeface="Arial" pitchFamily="34" charset="0"/>
                  <a:cs typeface="Arial" pitchFamily="34" charset="0"/>
                </a:rPr>
                <a:t>6</a:t>
              </a:r>
            </a:p>
          </p:txBody>
        </p:sp>
        <p:sp>
          <p:nvSpPr>
            <p:cNvPr id="391" name="TextBox 390">
              <a:extLst>
                <a:ext uri="{FF2B5EF4-FFF2-40B4-BE49-F238E27FC236}">
                  <a16:creationId xmlns:a16="http://schemas.microsoft.com/office/drawing/2014/main" id="{16B144D5-7BA7-439A-0570-718B6E589033}"/>
                </a:ext>
              </a:extLst>
            </p:cNvPr>
            <p:cNvSpPr txBox="1"/>
            <p:nvPr/>
          </p:nvSpPr>
          <p:spPr>
            <a:xfrm>
              <a:off x="1042287" y="3770571"/>
              <a:ext cx="1161660" cy="126746"/>
            </a:xfrm>
            <a:prstGeom prst="rect">
              <a:avLst/>
            </a:prstGeom>
            <a:noFill/>
            <a:ln w="3175">
              <a:solidFill>
                <a:schemeClr val="tx1"/>
              </a:solidFill>
            </a:ln>
          </p:spPr>
          <p:txBody>
            <a:bodyPr wrap="none" lIns="18000" tIns="0" rIns="18000" bIns="3600" rtlCol="0">
              <a:spAutoFit/>
            </a:bodyPr>
            <a:lstStyle/>
            <a:p>
              <a:r>
                <a:rPr lang="en-GB" sz="800" dirty="0"/>
                <a:t>Benign neoplasm of skin</a:t>
              </a:r>
            </a:p>
          </p:txBody>
        </p:sp>
        <p:sp>
          <p:nvSpPr>
            <p:cNvPr id="392" name="TextBox 391">
              <a:extLst>
                <a:ext uri="{FF2B5EF4-FFF2-40B4-BE49-F238E27FC236}">
                  <a16:creationId xmlns:a16="http://schemas.microsoft.com/office/drawing/2014/main" id="{0D5B97CD-9AE7-D3A3-5CA6-A23A28926B91}"/>
                </a:ext>
              </a:extLst>
            </p:cNvPr>
            <p:cNvSpPr txBox="1"/>
            <p:nvPr/>
          </p:nvSpPr>
          <p:spPr>
            <a:xfrm>
              <a:off x="2901761" y="3445283"/>
              <a:ext cx="1705078" cy="126746"/>
            </a:xfrm>
            <a:prstGeom prst="rect">
              <a:avLst/>
            </a:prstGeom>
            <a:noFill/>
            <a:ln w="3175">
              <a:solidFill>
                <a:schemeClr val="tx1"/>
              </a:solidFill>
            </a:ln>
          </p:spPr>
          <p:txBody>
            <a:bodyPr wrap="none" lIns="18000" tIns="0" rIns="18000" bIns="3600" rtlCol="0">
              <a:spAutoFit/>
            </a:bodyPr>
            <a:lstStyle/>
            <a:p>
              <a:r>
                <a:rPr lang="en-GB" sz="800" dirty="0"/>
                <a:t>Developmental delays and disorders</a:t>
              </a:r>
            </a:p>
          </p:txBody>
        </p:sp>
        <p:sp>
          <p:nvSpPr>
            <p:cNvPr id="393" name="TextBox 392">
              <a:extLst>
                <a:ext uri="{FF2B5EF4-FFF2-40B4-BE49-F238E27FC236}">
                  <a16:creationId xmlns:a16="http://schemas.microsoft.com/office/drawing/2014/main" id="{2A2AD7D0-EC46-4872-ED6E-2436D565DAEE}"/>
                </a:ext>
              </a:extLst>
            </p:cNvPr>
            <p:cNvSpPr txBox="1"/>
            <p:nvPr/>
          </p:nvSpPr>
          <p:spPr>
            <a:xfrm>
              <a:off x="3788934" y="3703898"/>
              <a:ext cx="839457" cy="126746"/>
            </a:xfrm>
            <a:prstGeom prst="rect">
              <a:avLst/>
            </a:prstGeom>
            <a:noFill/>
            <a:ln w="3175">
              <a:solidFill>
                <a:schemeClr val="tx1"/>
              </a:solidFill>
            </a:ln>
          </p:spPr>
          <p:txBody>
            <a:bodyPr wrap="none" lIns="18000" tIns="0" rIns="18000" bIns="3600" rtlCol="0">
              <a:spAutoFit/>
            </a:bodyPr>
            <a:lstStyle/>
            <a:p>
              <a:r>
                <a:rPr lang="en-GB" sz="800" dirty="0"/>
                <a:t>Anorexia nervosa</a:t>
              </a:r>
            </a:p>
          </p:txBody>
        </p:sp>
        <p:sp>
          <p:nvSpPr>
            <p:cNvPr id="394" name="TextBox 393">
              <a:extLst>
                <a:ext uri="{FF2B5EF4-FFF2-40B4-BE49-F238E27FC236}">
                  <a16:creationId xmlns:a16="http://schemas.microsoft.com/office/drawing/2014/main" id="{0163635C-2CA1-F6D7-2C16-AEA0452AAD88}"/>
                </a:ext>
              </a:extLst>
            </p:cNvPr>
            <p:cNvSpPr txBox="1"/>
            <p:nvPr/>
          </p:nvSpPr>
          <p:spPr>
            <a:xfrm>
              <a:off x="4644642" y="3673897"/>
              <a:ext cx="861899" cy="126746"/>
            </a:xfrm>
            <a:prstGeom prst="rect">
              <a:avLst/>
            </a:prstGeom>
            <a:noFill/>
            <a:ln w="3175">
              <a:solidFill>
                <a:schemeClr val="tx1"/>
              </a:solidFill>
            </a:ln>
          </p:spPr>
          <p:txBody>
            <a:bodyPr wrap="none" lIns="18000" tIns="0" rIns="18000" bIns="3600" rtlCol="0">
              <a:spAutoFit/>
            </a:bodyPr>
            <a:lstStyle/>
            <a:p>
              <a:r>
                <a:rPr lang="en-GB" sz="800" dirty="0"/>
                <a:t>Hypopotassaemia</a:t>
              </a:r>
            </a:p>
          </p:txBody>
        </p:sp>
        <p:sp>
          <p:nvSpPr>
            <p:cNvPr id="399" name="TextBox 398">
              <a:extLst>
                <a:ext uri="{FF2B5EF4-FFF2-40B4-BE49-F238E27FC236}">
                  <a16:creationId xmlns:a16="http://schemas.microsoft.com/office/drawing/2014/main" id="{2A1A37C7-BABD-4E5E-B802-7B91F3A5EB86}"/>
                </a:ext>
              </a:extLst>
            </p:cNvPr>
            <p:cNvSpPr txBox="1"/>
            <p:nvPr/>
          </p:nvSpPr>
          <p:spPr>
            <a:xfrm>
              <a:off x="4820014" y="3521996"/>
              <a:ext cx="1033419" cy="126746"/>
            </a:xfrm>
            <a:prstGeom prst="rect">
              <a:avLst/>
            </a:prstGeom>
            <a:noFill/>
            <a:ln w="3175">
              <a:solidFill>
                <a:schemeClr val="tx1"/>
              </a:solidFill>
            </a:ln>
          </p:spPr>
          <p:txBody>
            <a:bodyPr wrap="none" lIns="18000" tIns="0" rIns="18000" bIns="3600" rtlCol="0">
              <a:spAutoFit/>
            </a:bodyPr>
            <a:lstStyle/>
            <a:p>
              <a:r>
                <a:rPr lang="en-GB" sz="800" dirty="0"/>
                <a:t>Intellectual disabilities</a:t>
              </a:r>
            </a:p>
          </p:txBody>
        </p:sp>
        <p:sp>
          <p:nvSpPr>
            <p:cNvPr id="401" name="TextBox 400">
              <a:extLst>
                <a:ext uri="{FF2B5EF4-FFF2-40B4-BE49-F238E27FC236}">
                  <a16:creationId xmlns:a16="http://schemas.microsoft.com/office/drawing/2014/main" id="{94D83D67-5CC7-EA38-285A-1707B9E1F338}"/>
                </a:ext>
              </a:extLst>
            </p:cNvPr>
            <p:cNvSpPr txBox="1"/>
            <p:nvPr/>
          </p:nvSpPr>
          <p:spPr>
            <a:xfrm>
              <a:off x="5880614" y="3477975"/>
              <a:ext cx="998153" cy="126746"/>
            </a:xfrm>
            <a:prstGeom prst="rect">
              <a:avLst/>
            </a:prstGeom>
            <a:noFill/>
            <a:ln w="3175">
              <a:solidFill>
                <a:schemeClr val="tx1"/>
              </a:solidFill>
            </a:ln>
          </p:spPr>
          <p:txBody>
            <a:bodyPr wrap="none" lIns="18000" tIns="0" rIns="18000" bIns="3600" rtlCol="0">
              <a:spAutoFit/>
            </a:bodyPr>
            <a:lstStyle/>
            <a:p>
              <a:r>
                <a:rPr lang="en-GB" sz="800" dirty="0"/>
                <a:t>Personality disorders</a:t>
              </a:r>
            </a:p>
          </p:txBody>
        </p:sp>
        <p:sp>
          <p:nvSpPr>
            <p:cNvPr id="404" name="TextBox 403">
              <a:extLst>
                <a:ext uri="{FF2B5EF4-FFF2-40B4-BE49-F238E27FC236}">
                  <a16:creationId xmlns:a16="http://schemas.microsoft.com/office/drawing/2014/main" id="{E5FC27E4-46DE-B43D-B85A-701FBE25C4DD}"/>
                </a:ext>
              </a:extLst>
            </p:cNvPr>
            <p:cNvSpPr txBox="1"/>
            <p:nvPr/>
          </p:nvSpPr>
          <p:spPr>
            <a:xfrm>
              <a:off x="5220562" y="3327435"/>
              <a:ext cx="1833318" cy="126746"/>
            </a:xfrm>
            <a:prstGeom prst="rect">
              <a:avLst/>
            </a:prstGeom>
            <a:noFill/>
            <a:ln w="3175">
              <a:solidFill>
                <a:schemeClr val="tx1"/>
              </a:solidFill>
            </a:ln>
          </p:spPr>
          <p:txBody>
            <a:bodyPr wrap="none" lIns="18000" tIns="0" rIns="18000" bIns="3600" rtlCol="0">
              <a:spAutoFit/>
            </a:bodyPr>
            <a:lstStyle/>
            <a:p>
              <a:r>
                <a:rPr lang="en-GB" sz="800" dirty="0"/>
                <a:t>Adverse drug events and drug allergies</a:t>
              </a:r>
            </a:p>
          </p:txBody>
        </p:sp>
        <p:sp>
          <p:nvSpPr>
            <p:cNvPr id="407" name="TextBox 406">
              <a:extLst>
                <a:ext uri="{FF2B5EF4-FFF2-40B4-BE49-F238E27FC236}">
                  <a16:creationId xmlns:a16="http://schemas.microsoft.com/office/drawing/2014/main" id="{16F5886D-278F-90F6-9B81-F8B0EC2CFAB6}"/>
                </a:ext>
              </a:extLst>
            </p:cNvPr>
            <p:cNvSpPr txBox="1"/>
            <p:nvPr/>
          </p:nvSpPr>
          <p:spPr>
            <a:xfrm>
              <a:off x="5757557" y="3151044"/>
              <a:ext cx="1892629" cy="126746"/>
            </a:xfrm>
            <a:prstGeom prst="rect">
              <a:avLst/>
            </a:prstGeom>
            <a:noFill/>
            <a:ln w="3175">
              <a:solidFill>
                <a:schemeClr val="tx1"/>
              </a:solidFill>
            </a:ln>
          </p:spPr>
          <p:txBody>
            <a:bodyPr wrap="none" lIns="18000" tIns="0" rIns="18000" bIns="3600" rtlCol="0">
              <a:spAutoFit/>
            </a:bodyPr>
            <a:lstStyle/>
            <a:p>
              <a:r>
                <a:rPr lang="en-GB" sz="800" dirty="0"/>
                <a:t>Antisocial/borderline personality disorder</a:t>
              </a:r>
            </a:p>
          </p:txBody>
        </p:sp>
        <p:sp>
          <p:nvSpPr>
            <p:cNvPr id="408" name="TextBox 407">
              <a:extLst>
                <a:ext uri="{FF2B5EF4-FFF2-40B4-BE49-F238E27FC236}">
                  <a16:creationId xmlns:a16="http://schemas.microsoft.com/office/drawing/2014/main" id="{13E1BB73-3282-31A5-19D9-0B2DB5CACA00}"/>
                </a:ext>
              </a:extLst>
            </p:cNvPr>
            <p:cNvSpPr txBox="1"/>
            <p:nvPr/>
          </p:nvSpPr>
          <p:spPr>
            <a:xfrm>
              <a:off x="5458042" y="2991643"/>
              <a:ext cx="1980795" cy="126746"/>
            </a:xfrm>
            <a:prstGeom prst="rect">
              <a:avLst/>
            </a:prstGeom>
            <a:noFill/>
            <a:ln w="3175">
              <a:solidFill>
                <a:schemeClr val="tx1"/>
              </a:solidFill>
            </a:ln>
          </p:spPr>
          <p:txBody>
            <a:bodyPr wrap="none" lIns="18000" tIns="0" rIns="18000" bIns="3600" rtlCol="0">
              <a:spAutoFit/>
            </a:bodyPr>
            <a:lstStyle/>
            <a:p>
              <a:r>
                <a:rPr lang="en-GB" sz="800" dirty="0"/>
                <a:t>Anxiety, phobic, and dissociative disorders</a:t>
              </a:r>
            </a:p>
          </p:txBody>
        </p:sp>
        <p:sp>
          <p:nvSpPr>
            <p:cNvPr id="411" name="TextBox 410">
              <a:extLst>
                <a:ext uri="{FF2B5EF4-FFF2-40B4-BE49-F238E27FC236}">
                  <a16:creationId xmlns:a16="http://schemas.microsoft.com/office/drawing/2014/main" id="{46EA6F08-AAF4-0156-C3C1-B4E48D705FBC}"/>
                </a:ext>
              </a:extLst>
            </p:cNvPr>
            <p:cNvSpPr txBox="1"/>
            <p:nvPr/>
          </p:nvSpPr>
          <p:spPr>
            <a:xfrm>
              <a:off x="4498097" y="3028527"/>
              <a:ext cx="454736" cy="126746"/>
            </a:xfrm>
            <a:prstGeom prst="rect">
              <a:avLst/>
            </a:prstGeom>
            <a:noFill/>
            <a:ln w="3175">
              <a:solidFill>
                <a:schemeClr val="tx1"/>
              </a:solidFill>
            </a:ln>
          </p:spPr>
          <p:txBody>
            <a:bodyPr wrap="none" lIns="18000" tIns="0" rIns="18000" bIns="3600" rtlCol="0">
              <a:spAutoFit/>
            </a:bodyPr>
            <a:lstStyle/>
            <a:p>
              <a:r>
                <a:rPr lang="en-GB" sz="800" dirty="0"/>
                <a:t>Insomnia</a:t>
              </a:r>
            </a:p>
          </p:txBody>
        </p:sp>
        <p:sp>
          <p:nvSpPr>
            <p:cNvPr id="414" name="TextBox 413">
              <a:extLst>
                <a:ext uri="{FF2B5EF4-FFF2-40B4-BE49-F238E27FC236}">
                  <a16:creationId xmlns:a16="http://schemas.microsoft.com/office/drawing/2014/main" id="{B0D09055-698E-3F9D-B1BA-CF502182C774}"/>
                </a:ext>
              </a:extLst>
            </p:cNvPr>
            <p:cNvSpPr txBox="1"/>
            <p:nvPr/>
          </p:nvSpPr>
          <p:spPr>
            <a:xfrm>
              <a:off x="5897839" y="2813943"/>
              <a:ext cx="1176087" cy="126746"/>
            </a:xfrm>
            <a:prstGeom prst="rect">
              <a:avLst/>
            </a:prstGeom>
            <a:noFill/>
            <a:ln w="3175">
              <a:solidFill>
                <a:schemeClr val="tx1"/>
              </a:solidFill>
            </a:ln>
          </p:spPr>
          <p:txBody>
            <a:bodyPr wrap="none" lIns="18000" tIns="0" rIns="18000" bIns="3600" rtlCol="0">
              <a:spAutoFit/>
            </a:bodyPr>
            <a:lstStyle/>
            <a:p>
              <a:r>
                <a:rPr lang="en-GB" sz="800" dirty="0"/>
                <a:t>Alcohol-related disorders</a:t>
              </a:r>
            </a:p>
          </p:txBody>
        </p:sp>
        <p:sp>
          <p:nvSpPr>
            <p:cNvPr id="417" name="TextBox 416">
              <a:extLst>
                <a:ext uri="{FF2B5EF4-FFF2-40B4-BE49-F238E27FC236}">
                  <a16:creationId xmlns:a16="http://schemas.microsoft.com/office/drawing/2014/main" id="{B3DB1457-90F1-A9A3-7BD3-A5CF8F13DF3D}"/>
                </a:ext>
              </a:extLst>
            </p:cNvPr>
            <p:cNvSpPr txBox="1"/>
            <p:nvPr/>
          </p:nvSpPr>
          <p:spPr>
            <a:xfrm>
              <a:off x="5352868" y="2644456"/>
              <a:ext cx="247948" cy="126746"/>
            </a:xfrm>
            <a:prstGeom prst="rect">
              <a:avLst/>
            </a:prstGeom>
            <a:noFill/>
            <a:ln w="3175">
              <a:solidFill>
                <a:schemeClr val="tx1"/>
              </a:solidFill>
            </a:ln>
          </p:spPr>
          <p:txBody>
            <a:bodyPr wrap="none" lIns="18000" tIns="0" rIns="18000" bIns="3600" rtlCol="0">
              <a:spAutoFit/>
            </a:bodyPr>
            <a:lstStyle/>
            <a:p>
              <a:r>
                <a:rPr lang="en-US" sz="800" dirty="0"/>
                <a:t>ASD</a:t>
              </a:r>
              <a:endParaRPr lang="en-GB" sz="800" dirty="0"/>
            </a:p>
          </p:txBody>
        </p:sp>
        <p:sp>
          <p:nvSpPr>
            <p:cNvPr id="420" name="TextBox 419">
              <a:extLst>
                <a:ext uri="{FF2B5EF4-FFF2-40B4-BE49-F238E27FC236}">
                  <a16:creationId xmlns:a16="http://schemas.microsoft.com/office/drawing/2014/main" id="{3EDBC683-3A1F-A626-CA0F-667BCB88109B}"/>
                </a:ext>
              </a:extLst>
            </p:cNvPr>
            <p:cNvSpPr txBox="1"/>
            <p:nvPr/>
          </p:nvSpPr>
          <p:spPr>
            <a:xfrm>
              <a:off x="5596305" y="2430999"/>
              <a:ext cx="310466" cy="126746"/>
            </a:xfrm>
            <a:prstGeom prst="rect">
              <a:avLst/>
            </a:prstGeom>
            <a:noFill/>
            <a:ln w="3175">
              <a:solidFill>
                <a:schemeClr val="tx1"/>
              </a:solidFill>
            </a:ln>
          </p:spPr>
          <p:txBody>
            <a:bodyPr wrap="none" lIns="18000" tIns="0" rIns="18000" bIns="3600" rtlCol="0">
              <a:spAutoFit/>
            </a:bodyPr>
            <a:lstStyle/>
            <a:p>
              <a:r>
                <a:rPr lang="en-US" sz="800" dirty="0"/>
                <a:t>P</a:t>
              </a:r>
              <a:r>
                <a:rPr lang="en-GB" sz="800" dirty="0"/>
                <a:t>TSD</a:t>
              </a:r>
            </a:p>
          </p:txBody>
        </p:sp>
        <p:sp>
          <p:nvSpPr>
            <p:cNvPr id="422" name="TextBox 421">
              <a:extLst>
                <a:ext uri="{FF2B5EF4-FFF2-40B4-BE49-F238E27FC236}">
                  <a16:creationId xmlns:a16="http://schemas.microsoft.com/office/drawing/2014/main" id="{547EF696-CB9C-F7E4-1E61-925CDC628A00}"/>
                </a:ext>
              </a:extLst>
            </p:cNvPr>
            <p:cNvSpPr txBox="1"/>
            <p:nvPr/>
          </p:nvSpPr>
          <p:spPr>
            <a:xfrm>
              <a:off x="6190778" y="2176158"/>
              <a:ext cx="788160" cy="126746"/>
            </a:xfrm>
            <a:prstGeom prst="rect">
              <a:avLst/>
            </a:prstGeom>
            <a:noFill/>
            <a:ln w="3175">
              <a:solidFill>
                <a:schemeClr val="tx1"/>
              </a:solidFill>
            </a:ln>
          </p:spPr>
          <p:txBody>
            <a:bodyPr wrap="none" lIns="18000" tIns="0" rIns="18000" bIns="3600" rtlCol="0">
              <a:spAutoFit/>
            </a:bodyPr>
            <a:lstStyle/>
            <a:p>
              <a:r>
                <a:rPr lang="en-GB" sz="800" dirty="0"/>
                <a:t>Suicidal ideation</a:t>
              </a:r>
            </a:p>
          </p:txBody>
        </p:sp>
        <p:sp>
          <p:nvSpPr>
            <p:cNvPr id="423" name="TextBox 422">
              <a:extLst>
                <a:ext uri="{FF2B5EF4-FFF2-40B4-BE49-F238E27FC236}">
                  <a16:creationId xmlns:a16="http://schemas.microsoft.com/office/drawing/2014/main" id="{3CCC1AA0-2A2F-C4D6-0CBD-AEEED3DF1464}"/>
                </a:ext>
              </a:extLst>
            </p:cNvPr>
            <p:cNvSpPr txBox="1"/>
            <p:nvPr/>
          </p:nvSpPr>
          <p:spPr>
            <a:xfrm>
              <a:off x="6549288" y="1865021"/>
              <a:ext cx="757703" cy="126746"/>
            </a:xfrm>
            <a:prstGeom prst="rect">
              <a:avLst/>
            </a:prstGeom>
            <a:noFill/>
            <a:ln w="3175">
              <a:solidFill>
                <a:schemeClr val="tx1"/>
              </a:solidFill>
            </a:ln>
          </p:spPr>
          <p:txBody>
            <a:bodyPr wrap="none" lIns="18000" tIns="0" rIns="18000" bIns="3600" rtlCol="0">
              <a:spAutoFit/>
            </a:bodyPr>
            <a:lstStyle/>
            <a:p>
              <a:r>
                <a:rPr lang="en-GB" sz="800" dirty="0"/>
                <a:t>Bipolar disorder</a:t>
              </a:r>
            </a:p>
          </p:txBody>
        </p:sp>
        <p:sp>
          <p:nvSpPr>
            <p:cNvPr id="424" name="TextBox 423">
              <a:extLst>
                <a:ext uri="{FF2B5EF4-FFF2-40B4-BE49-F238E27FC236}">
                  <a16:creationId xmlns:a16="http://schemas.microsoft.com/office/drawing/2014/main" id="{E4A8E0C5-9B7C-A4F8-6D4A-8BF4E11F691F}"/>
                </a:ext>
              </a:extLst>
            </p:cNvPr>
            <p:cNvSpPr txBox="1"/>
            <p:nvPr/>
          </p:nvSpPr>
          <p:spPr>
            <a:xfrm>
              <a:off x="5339523" y="1865021"/>
              <a:ext cx="746482" cy="126746"/>
            </a:xfrm>
            <a:prstGeom prst="rect">
              <a:avLst/>
            </a:prstGeom>
            <a:noFill/>
            <a:ln w="3175">
              <a:solidFill>
                <a:schemeClr val="tx1"/>
              </a:solidFill>
            </a:ln>
          </p:spPr>
          <p:txBody>
            <a:bodyPr wrap="none" lIns="18000" tIns="0" rIns="18000" bIns="3600" rtlCol="0">
              <a:spAutoFit/>
            </a:bodyPr>
            <a:lstStyle/>
            <a:p>
              <a:r>
                <a:rPr lang="en-GB" sz="800" dirty="0"/>
                <a:t>Mood disorders</a:t>
              </a:r>
            </a:p>
          </p:txBody>
        </p:sp>
        <p:sp>
          <p:nvSpPr>
            <p:cNvPr id="425" name="TextBox 424">
              <a:extLst>
                <a:ext uri="{FF2B5EF4-FFF2-40B4-BE49-F238E27FC236}">
                  <a16:creationId xmlns:a16="http://schemas.microsoft.com/office/drawing/2014/main" id="{BC9B2364-293F-EE01-B581-75A3BDEA611D}"/>
                </a:ext>
              </a:extLst>
            </p:cNvPr>
            <p:cNvSpPr txBox="1"/>
            <p:nvPr/>
          </p:nvSpPr>
          <p:spPr>
            <a:xfrm>
              <a:off x="5329997" y="1667376"/>
              <a:ext cx="1621722" cy="126746"/>
            </a:xfrm>
            <a:prstGeom prst="rect">
              <a:avLst/>
            </a:prstGeom>
            <a:noFill/>
            <a:ln w="3175">
              <a:solidFill>
                <a:schemeClr val="tx1"/>
              </a:solidFill>
            </a:ln>
          </p:spPr>
          <p:txBody>
            <a:bodyPr wrap="none" lIns="18000" tIns="0" rIns="18000" bIns="3600" rtlCol="0">
              <a:spAutoFit/>
            </a:bodyPr>
            <a:lstStyle/>
            <a:p>
              <a:r>
                <a:rPr lang="en-GB" sz="800" dirty="0"/>
                <a:t>Substance addiction and disorders</a:t>
              </a:r>
            </a:p>
          </p:txBody>
        </p:sp>
        <p:sp>
          <p:nvSpPr>
            <p:cNvPr id="426" name="TextBox 425">
              <a:extLst>
                <a:ext uri="{FF2B5EF4-FFF2-40B4-BE49-F238E27FC236}">
                  <a16:creationId xmlns:a16="http://schemas.microsoft.com/office/drawing/2014/main" id="{15832D1D-EFFD-67E9-FDAC-49889CA5D6C4}"/>
                </a:ext>
              </a:extLst>
            </p:cNvPr>
            <p:cNvSpPr txBox="1"/>
            <p:nvPr/>
          </p:nvSpPr>
          <p:spPr>
            <a:xfrm>
              <a:off x="4927568" y="1682973"/>
              <a:ext cx="268787" cy="126746"/>
            </a:xfrm>
            <a:prstGeom prst="rect">
              <a:avLst/>
            </a:prstGeom>
            <a:noFill/>
            <a:ln w="3175">
              <a:solidFill>
                <a:schemeClr val="tx1"/>
              </a:solidFill>
            </a:ln>
          </p:spPr>
          <p:txBody>
            <a:bodyPr wrap="none" lIns="18000" tIns="0" rIns="18000" bIns="3600" rtlCol="0">
              <a:spAutoFit/>
            </a:bodyPr>
            <a:lstStyle/>
            <a:p>
              <a:r>
                <a:rPr lang="en-GB" sz="800" dirty="0"/>
                <a:t>MDD</a:t>
              </a:r>
            </a:p>
          </p:txBody>
        </p:sp>
        <p:sp>
          <p:nvSpPr>
            <p:cNvPr id="427" name="TextBox 426">
              <a:extLst>
                <a:ext uri="{FF2B5EF4-FFF2-40B4-BE49-F238E27FC236}">
                  <a16:creationId xmlns:a16="http://schemas.microsoft.com/office/drawing/2014/main" id="{5F54BF55-E633-7D4B-3133-26AFCF17D96E}"/>
                </a:ext>
              </a:extLst>
            </p:cNvPr>
            <p:cNvSpPr txBox="1"/>
            <p:nvPr/>
          </p:nvSpPr>
          <p:spPr>
            <a:xfrm>
              <a:off x="4719215" y="1850728"/>
              <a:ext cx="557328" cy="126746"/>
            </a:xfrm>
            <a:prstGeom prst="rect">
              <a:avLst/>
            </a:prstGeom>
            <a:noFill/>
            <a:ln w="3175">
              <a:solidFill>
                <a:schemeClr val="tx1"/>
              </a:solidFill>
            </a:ln>
          </p:spPr>
          <p:txBody>
            <a:bodyPr wrap="none" lIns="18000" tIns="0" rIns="18000" bIns="3600" rtlCol="0">
              <a:spAutoFit/>
            </a:bodyPr>
            <a:lstStyle/>
            <a:p>
              <a:r>
                <a:rPr lang="en-GB" sz="800" dirty="0"/>
                <a:t>Depression</a:t>
              </a:r>
            </a:p>
          </p:txBody>
        </p:sp>
        <p:sp>
          <p:nvSpPr>
            <p:cNvPr id="430" name="TextBox 429">
              <a:extLst>
                <a:ext uri="{FF2B5EF4-FFF2-40B4-BE49-F238E27FC236}">
                  <a16:creationId xmlns:a16="http://schemas.microsoft.com/office/drawing/2014/main" id="{3389A326-6D29-5DA1-A909-6F3260136147}"/>
                </a:ext>
              </a:extLst>
            </p:cNvPr>
            <p:cNvSpPr txBox="1"/>
            <p:nvPr/>
          </p:nvSpPr>
          <p:spPr>
            <a:xfrm>
              <a:off x="3921421" y="1850728"/>
              <a:ext cx="775336" cy="126746"/>
            </a:xfrm>
            <a:prstGeom prst="rect">
              <a:avLst/>
            </a:prstGeom>
            <a:noFill/>
            <a:ln w="3175">
              <a:solidFill>
                <a:schemeClr val="tx1"/>
              </a:solidFill>
            </a:ln>
          </p:spPr>
          <p:txBody>
            <a:bodyPr wrap="none" lIns="18000" tIns="0" rIns="18000" bIns="3600" rtlCol="0">
              <a:spAutoFit/>
            </a:bodyPr>
            <a:lstStyle/>
            <a:p>
              <a:r>
                <a:rPr lang="en-GB" sz="800" dirty="0"/>
                <a:t>Anxiety disorder</a:t>
              </a:r>
            </a:p>
          </p:txBody>
        </p:sp>
        <p:sp>
          <p:nvSpPr>
            <p:cNvPr id="433" name="TextBox 432">
              <a:extLst>
                <a:ext uri="{FF2B5EF4-FFF2-40B4-BE49-F238E27FC236}">
                  <a16:creationId xmlns:a16="http://schemas.microsoft.com/office/drawing/2014/main" id="{23DEC184-22C5-0E11-17A2-64BDF0F85D2A}"/>
                </a:ext>
              </a:extLst>
            </p:cNvPr>
            <p:cNvSpPr txBox="1"/>
            <p:nvPr/>
          </p:nvSpPr>
          <p:spPr>
            <a:xfrm>
              <a:off x="4128591" y="2365085"/>
              <a:ext cx="1028611" cy="126746"/>
            </a:xfrm>
            <a:prstGeom prst="rect">
              <a:avLst/>
            </a:prstGeom>
            <a:noFill/>
            <a:ln w="3175">
              <a:solidFill>
                <a:schemeClr val="tx1"/>
              </a:solidFill>
            </a:ln>
          </p:spPr>
          <p:txBody>
            <a:bodyPr wrap="none" lIns="18000" tIns="0" rIns="18000" bIns="3600" rtlCol="0">
              <a:spAutoFit/>
            </a:bodyPr>
            <a:lstStyle/>
            <a:p>
              <a:r>
                <a:rPr lang="en-GB" sz="800" dirty="0"/>
                <a:t>Tobacco use disorder</a:t>
              </a:r>
            </a:p>
          </p:txBody>
        </p:sp>
        <p:sp>
          <p:nvSpPr>
            <p:cNvPr id="434" name="TextBox 433">
              <a:extLst>
                <a:ext uri="{FF2B5EF4-FFF2-40B4-BE49-F238E27FC236}">
                  <a16:creationId xmlns:a16="http://schemas.microsoft.com/office/drawing/2014/main" id="{5B3C9C7B-52CA-11DB-EB55-F3E794E751A9}"/>
                </a:ext>
              </a:extLst>
            </p:cNvPr>
            <p:cNvSpPr txBox="1"/>
            <p:nvPr/>
          </p:nvSpPr>
          <p:spPr>
            <a:xfrm>
              <a:off x="3023163" y="2541305"/>
              <a:ext cx="2248496" cy="126746"/>
            </a:xfrm>
            <a:prstGeom prst="rect">
              <a:avLst/>
            </a:prstGeom>
            <a:noFill/>
            <a:ln w="3175">
              <a:solidFill>
                <a:schemeClr val="tx1"/>
              </a:solidFill>
            </a:ln>
          </p:spPr>
          <p:txBody>
            <a:bodyPr wrap="none" lIns="18000" tIns="0" rIns="18000" bIns="3600" rtlCol="0">
              <a:spAutoFit/>
            </a:bodyPr>
            <a:lstStyle/>
            <a:p>
              <a:r>
                <a:rPr lang="en-GB" sz="800" dirty="0"/>
                <a:t>Agoraphobia, social phobia, and panic disorder</a:t>
              </a:r>
            </a:p>
          </p:txBody>
        </p:sp>
        <p:sp>
          <p:nvSpPr>
            <p:cNvPr id="435" name="TextBox 434">
              <a:extLst>
                <a:ext uri="{FF2B5EF4-FFF2-40B4-BE49-F238E27FC236}">
                  <a16:creationId xmlns:a16="http://schemas.microsoft.com/office/drawing/2014/main" id="{BC437D5C-7621-15E0-2333-BFF655888D64}"/>
                </a:ext>
              </a:extLst>
            </p:cNvPr>
            <p:cNvSpPr txBox="1"/>
            <p:nvPr/>
          </p:nvSpPr>
          <p:spPr>
            <a:xfrm>
              <a:off x="3904759" y="2738956"/>
              <a:ext cx="873119" cy="126746"/>
            </a:xfrm>
            <a:prstGeom prst="rect">
              <a:avLst/>
            </a:prstGeom>
            <a:noFill/>
            <a:ln w="3175">
              <a:solidFill>
                <a:schemeClr val="tx1"/>
              </a:solidFill>
            </a:ln>
          </p:spPr>
          <p:txBody>
            <a:bodyPr wrap="none" lIns="18000" tIns="0" rIns="18000" bIns="3600" rtlCol="0">
              <a:spAutoFit/>
            </a:bodyPr>
            <a:lstStyle/>
            <a:p>
              <a:r>
                <a:rPr lang="en-GB" sz="800" dirty="0"/>
                <a:t>Conduct disorders</a:t>
              </a:r>
            </a:p>
          </p:txBody>
        </p:sp>
        <p:sp>
          <p:nvSpPr>
            <p:cNvPr id="436" name="TextBox 435">
              <a:extLst>
                <a:ext uri="{FF2B5EF4-FFF2-40B4-BE49-F238E27FC236}">
                  <a16:creationId xmlns:a16="http://schemas.microsoft.com/office/drawing/2014/main" id="{B8830A74-835B-F927-DCB6-8F884CA80E5D}"/>
                </a:ext>
              </a:extLst>
            </p:cNvPr>
            <p:cNvSpPr txBox="1"/>
            <p:nvPr/>
          </p:nvSpPr>
          <p:spPr>
            <a:xfrm>
              <a:off x="4797754" y="2872317"/>
              <a:ext cx="533282" cy="126746"/>
            </a:xfrm>
            <a:prstGeom prst="rect">
              <a:avLst/>
            </a:prstGeom>
            <a:noFill/>
            <a:ln w="3175">
              <a:solidFill>
                <a:schemeClr val="tx1"/>
              </a:solidFill>
            </a:ln>
          </p:spPr>
          <p:txBody>
            <a:bodyPr wrap="none" lIns="18000" tIns="0" rIns="18000" bIns="3600" rtlCol="0">
              <a:spAutoFit/>
            </a:bodyPr>
            <a:lstStyle/>
            <a:p>
              <a:r>
                <a:rPr lang="en-GB" sz="800" dirty="0"/>
                <a:t>Alcoholism</a:t>
              </a:r>
            </a:p>
          </p:txBody>
        </p:sp>
        <p:sp>
          <p:nvSpPr>
            <p:cNvPr id="438" name="TextBox 437">
              <a:extLst>
                <a:ext uri="{FF2B5EF4-FFF2-40B4-BE49-F238E27FC236}">
                  <a16:creationId xmlns:a16="http://schemas.microsoft.com/office/drawing/2014/main" id="{A92F45C2-06EA-FDC1-C0AC-A053E34C1C6E}"/>
                </a:ext>
              </a:extLst>
            </p:cNvPr>
            <p:cNvSpPr txBox="1"/>
            <p:nvPr/>
          </p:nvSpPr>
          <p:spPr>
            <a:xfrm>
              <a:off x="4054702" y="3159498"/>
              <a:ext cx="1136012" cy="126746"/>
            </a:xfrm>
            <a:prstGeom prst="rect">
              <a:avLst/>
            </a:prstGeom>
            <a:noFill/>
            <a:ln w="3175">
              <a:solidFill>
                <a:schemeClr val="tx1"/>
              </a:solidFill>
            </a:ln>
          </p:spPr>
          <p:txBody>
            <a:bodyPr wrap="none" lIns="18000" tIns="0" rIns="18000" bIns="3600" rtlCol="0">
              <a:spAutoFit/>
            </a:bodyPr>
            <a:lstStyle/>
            <a:p>
              <a:r>
                <a:rPr lang="en-GB" sz="800" dirty="0"/>
                <a:t>Impulse control disorder</a:t>
              </a:r>
            </a:p>
          </p:txBody>
        </p:sp>
        <p:sp>
          <p:nvSpPr>
            <p:cNvPr id="439" name="TextBox 438">
              <a:extLst>
                <a:ext uri="{FF2B5EF4-FFF2-40B4-BE49-F238E27FC236}">
                  <a16:creationId xmlns:a16="http://schemas.microsoft.com/office/drawing/2014/main" id="{5FC7CBED-BB3C-FFF4-E953-EBB9B9AA69EE}"/>
                </a:ext>
              </a:extLst>
            </p:cNvPr>
            <p:cNvSpPr txBox="1"/>
            <p:nvPr/>
          </p:nvSpPr>
          <p:spPr>
            <a:xfrm>
              <a:off x="3852769" y="3307133"/>
              <a:ext cx="730452" cy="126746"/>
            </a:xfrm>
            <a:prstGeom prst="rect">
              <a:avLst/>
            </a:prstGeom>
            <a:noFill/>
            <a:ln w="3175">
              <a:solidFill>
                <a:schemeClr val="tx1"/>
              </a:solidFill>
            </a:ln>
          </p:spPr>
          <p:txBody>
            <a:bodyPr wrap="none" lIns="18000" tIns="0" rIns="18000" bIns="3600" rtlCol="0">
              <a:spAutoFit/>
            </a:bodyPr>
            <a:lstStyle/>
            <a:p>
              <a:r>
                <a:rPr lang="en-GB" sz="800" dirty="0"/>
                <a:t>Eating disorder</a:t>
              </a:r>
            </a:p>
          </p:txBody>
        </p:sp>
        <p:cxnSp>
          <p:nvCxnSpPr>
            <p:cNvPr id="18" name="Straight Connector 17">
              <a:extLst>
                <a:ext uri="{FF2B5EF4-FFF2-40B4-BE49-F238E27FC236}">
                  <a16:creationId xmlns:a16="http://schemas.microsoft.com/office/drawing/2014/main" id="{0BE6CB03-B134-1B28-B217-340FCC8D4132}"/>
                </a:ext>
              </a:extLst>
            </p:cNvPr>
            <p:cNvCxnSpPr>
              <a:cxnSpLocks/>
              <a:endCxn id="422" idx="3"/>
            </p:cNvCxnSpPr>
            <p:nvPr/>
          </p:nvCxnSpPr>
          <p:spPr>
            <a:xfrm flipH="1">
              <a:off x="6978938" y="2235547"/>
              <a:ext cx="65359" cy="3984"/>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65" name="Oval 318">
              <a:extLst>
                <a:ext uri="{FF2B5EF4-FFF2-40B4-BE49-F238E27FC236}">
                  <a16:creationId xmlns:a16="http://schemas.microsoft.com/office/drawing/2014/main" id="{B09BACDF-0C34-2285-EEA2-FB3A19A47413}"/>
                </a:ext>
              </a:extLst>
            </p:cNvPr>
            <p:cNvSpPr>
              <a:spLocks noChangeArrowheads="1"/>
            </p:cNvSpPr>
            <p:nvPr/>
          </p:nvSpPr>
          <p:spPr bwMode="auto">
            <a:xfrm>
              <a:off x="7030656" y="2221043"/>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cxnSp>
          <p:nvCxnSpPr>
            <p:cNvPr id="30" name="Straight Connector 29">
              <a:extLst>
                <a:ext uri="{FF2B5EF4-FFF2-40B4-BE49-F238E27FC236}">
                  <a16:creationId xmlns:a16="http://schemas.microsoft.com/office/drawing/2014/main" id="{E90A3F73-0A28-55E5-669B-F013A706327D}"/>
                </a:ext>
              </a:extLst>
            </p:cNvPr>
            <p:cNvCxnSpPr>
              <a:cxnSpLocks/>
            </p:cNvCxnSpPr>
            <p:nvPr/>
          </p:nvCxnSpPr>
          <p:spPr>
            <a:xfrm flipH="1" flipV="1">
              <a:off x="6595663" y="1823168"/>
              <a:ext cx="50894" cy="4067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66" name="Oval 319">
              <a:extLst>
                <a:ext uri="{FF2B5EF4-FFF2-40B4-BE49-F238E27FC236}">
                  <a16:creationId xmlns:a16="http://schemas.microsoft.com/office/drawing/2014/main" id="{CC5DE450-474D-C141-AED3-D1CD961A7CDE}"/>
                </a:ext>
              </a:extLst>
            </p:cNvPr>
            <p:cNvSpPr>
              <a:spLocks noChangeArrowheads="1"/>
            </p:cNvSpPr>
            <p:nvPr/>
          </p:nvSpPr>
          <p:spPr bwMode="auto">
            <a:xfrm>
              <a:off x="6570282" y="1798769"/>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cxnSp>
          <p:nvCxnSpPr>
            <p:cNvPr id="37" name="Straight Connector 36">
              <a:extLst>
                <a:ext uri="{FF2B5EF4-FFF2-40B4-BE49-F238E27FC236}">
                  <a16:creationId xmlns:a16="http://schemas.microsoft.com/office/drawing/2014/main" id="{F5E8972B-D6FC-E453-338E-D426F482C72B}"/>
                </a:ext>
              </a:extLst>
            </p:cNvPr>
            <p:cNvCxnSpPr>
              <a:cxnSpLocks/>
            </p:cNvCxnSpPr>
            <p:nvPr/>
          </p:nvCxnSpPr>
          <p:spPr>
            <a:xfrm flipH="1" flipV="1">
              <a:off x="5531456" y="1828682"/>
              <a:ext cx="44866" cy="3675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68" name="Oval 321">
              <a:extLst>
                <a:ext uri="{FF2B5EF4-FFF2-40B4-BE49-F238E27FC236}">
                  <a16:creationId xmlns:a16="http://schemas.microsoft.com/office/drawing/2014/main" id="{497892C9-4AA2-66B7-7D3B-332699F7F1F9}"/>
                </a:ext>
              </a:extLst>
            </p:cNvPr>
            <p:cNvSpPr>
              <a:spLocks noChangeArrowheads="1"/>
            </p:cNvSpPr>
            <p:nvPr/>
          </p:nvSpPr>
          <p:spPr bwMode="auto">
            <a:xfrm>
              <a:off x="5520943" y="1811468"/>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cxnSp>
          <p:nvCxnSpPr>
            <p:cNvPr id="51" name="Straight Connector 50">
              <a:extLst>
                <a:ext uri="{FF2B5EF4-FFF2-40B4-BE49-F238E27FC236}">
                  <a16:creationId xmlns:a16="http://schemas.microsoft.com/office/drawing/2014/main" id="{7E23200E-87AB-2E70-8DE3-781ECA9C550D}"/>
                </a:ext>
              </a:extLst>
            </p:cNvPr>
            <p:cNvCxnSpPr>
              <a:cxnSpLocks/>
            </p:cNvCxnSpPr>
            <p:nvPr/>
          </p:nvCxnSpPr>
          <p:spPr>
            <a:xfrm flipH="1">
              <a:off x="5659621" y="1793476"/>
              <a:ext cx="20149" cy="1294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6999C120-D8A5-7F2E-9688-18E6970525DD}"/>
                </a:ext>
              </a:extLst>
            </p:cNvPr>
            <p:cNvCxnSpPr>
              <a:cxnSpLocks/>
            </p:cNvCxnSpPr>
            <p:nvPr/>
          </p:nvCxnSpPr>
          <p:spPr>
            <a:xfrm flipH="1" flipV="1">
              <a:off x="5196376" y="1793476"/>
              <a:ext cx="98958" cy="23713"/>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69" name="Oval 322">
              <a:extLst>
                <a:ext uri="{FF2B5EF4-FFF2-40B4-BE49-F238E27FC236}">
                  <a16:creationId xmlns:a16="http://schemas.microsoft.com/office/drawing/2014/main" id="{DAF04D64-011E-B1CC-675C-44BA90E90995}"/>
                </a:ext>
              </a:extLst>
            </p:cNvPr>
            <p:cNvSpPr>
              <a:spLocks noChangeArrowheads="1"/>
            </p:cNvSpPr>
            <p:nvPr/>
          </p:nvSpPr>
          <p:spPr bwMode="auto">
            <a:xfrm>
              <a:off x="5270118" y="1798769"/>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cxnSp>
          <p:nvCxnSpPr>
            <p:cNvPr id="398" name="Straight Connector 397">
              <a:extLst>
                <a:ext uri="{FF2B5EF4-FFF2-40B4-BE49-F238E27FC236}">
                  <a16:creationId xmlns:a16="http://schemas.microsoft.com/office/drawing/2014/main" id="{8A504296-0755-2451-572B-827CD5BA2020}"/>
                </a:ext>
              </a:extLst>
            </p:cNvPr>
            <p:cNvCxnSpPr>
              <a:cxnSpLocks/>
            </p:cNvCxnSpPr>
            <p:nvPr/>
          </p:nvCxnSpPr>
          <p:spPr>
            <a:xfrm flipH="1" flipV="1">
              <a:off x="4770132" y="2490513"/>
              <a:ext cx="24514" cy="19242"/>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72" name="Oval 325">
              <a:extLst>
                <a:ext uri="{FF2B5EF4-FFF2-40B4-BE49-F238E27FC236}">
                  <a16:creationId xmlns:a16="http://schemas.microsoft.com/office/drawing/2014/main" id="{1277329B-4D06-F6F1-2BE2-9646C7BF0623}"/>
                </a:ext>
              </a:extLst>
            </p:cNvPr>
            <p:cNvSpPr>
              <a:spLocks noChangeArrowheads="1"/>
            </p:cNvSpPr>
            <p:nvPr/>
          </p:nvSpPr>
          <p:spPr bwMode="auto">
            <a:xfrm>
              <a:off x="4780953" y="2497484"/>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cxnSp>
          <p:nvCxnSpPr>
            <p:cNvPr id="406" name="Straight Connector 405">
              <a:extLst>
                <a:ext uri="{FF2B5EF4-FFF2-40B4-BE49-F238E27FC236}">
                  <a16:creationId xmlns:a16="http://schemas.microsoft.com/office/drawing/2014/main" id="{A7B72861-F472-DD41-3818-7297162A86B6}"/>
                </a:ext>
              </a:extLst>
            </p:cNvPr>
            <p:cNvCxnSpPr>
              <a:cxnSpLocks/>
            </p:cNvCxnSpPr>
            <p:nvPr/>
          </p:nvCxnSpPr>
          <p:spPr>
            <a:xfrm flipH="1" flipV="1">
              <a:off x="4720126" y="2666788"/>
              <a:ext cx="36057" cy="22227"/>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74" name="Oval 327">
              <a:extLst>
                <a:ext uri="{FF2B5EF4-FFF2-40B4-BE49-F238E27FC236}">
                  <a16:creationId xmlns:a16="http://schemas.microsoft.com/office/drawing/2014/main" id="{1438E2F8-0792-E6E0-E704-93EFA7EA4FD4}"/>
                </a:ext>
              </a:extLst>
            </p:cNvPr>
            <p:cNvSpPr>
              <a:spLocks noChangeArrowheads="1"/>
            </p:cNvSpPr>
            <p:nvPr/>
          </p:nvSpPr>
          <p:spPr bwMode="auto">
            <a:xfrm>
              <a:off x="4739678" y="2672110"/>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cxnSp>
          <p:nvCxnSpPr>
            <p:cNvPr id="429" name="Straight Connector 428">
              <a:extLst>
                <a:ext uri="{FF2B5EF4-FFF2-40B4-BE49-F238E27FC236}">
                  <a16:creationId xmlns:a16="http://schemas.microsoft.com/office/drawing/2014/main" id="{4548DF14-8416-6473-53B2-6BE8FC604097}"/>
                </a:ext>
              </a:extLst>
            </p:cNvPr>
            <p:cNvCxnSpPr>
              <a:cxnSpLocks/>
            </p:cNvCxnSpPr>
            <p:nvPr/>
          </p:nvCxnSpPr>
          <p:spPr>
            <a:xfrm flipH="1" flipV="1">
              <a:off x="4937700" y="2846244"/>
              <a:ext cx="37016" cy="26863"/>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77" name="Oval 330">
              <a:extLst>
                <a:ext uri="{FF2B5EF4-FFF2-40B4-BE49-F238E27FC236}">
                  <a16:creationId xmlns:a16="http://schemas.microsoft.com/office/drawing/2014/main" id="{ADBD84E5-50CD-BD98-BFBC-1B4FC9AC9223}"/>
                </a:ext>
              </a:extLst>
            </p:cNvPr>
            <p:cNvSpPr>
              <a:spLocks noChangeArrowheads="1"/>
            </p:cNvSpPr>
            <p:nvPr/>
          </p:nvSpPr>
          <p:spPr bwMode="auto">
            <a:xfrm>
              <a:off x="4911344" y="2821119"/>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444" name="TextBox 443">
              <a:extLst>
                <a:ext uri="{FF2B5EF4-FFF2-40B4-BE49-F238E27FC236}">
                  <a16:creationId xmlns:a16="http://schemas.microsoft.com/office/drawing/2014/main" id="{5E99D648-E0EA-29E6-27FB-1DAE192E271A}"/>
                </a:ext>
              </a:extLst>
            </p:cNvPr>
            <p:cNvSpPr txBox="1"/>
            <p:nvPr/>
          </p:nvSpPr>
          <p:spPr>
            <a:xfrm>
              <a:off x="2913839" y="2953037"/>
              <a:ext cx="1466230" cy="126746"/>
            </a:xfrm>
            <a:prstGeom prst="rect">
              <a:avLst/>
            </a:prstGeom>
            <a:noFill/>
            <a:ln w="3175">
              <a:solidFill>
                <a:schemeClr val="tx1"/>
              </a:solidFill>
            </a:ln>
          </p:spPr>
          <p:txBody>
            <a:bodyPr wrap="none" lIns="18000" tIns="0" rIns="18000" bIns="3600" rtlCol="0">
              <a:spAutoFit/>
            </a:bodyPr>
            <a:lstStyle/>
            <a:p>
              <a:r>
                <a:rPr lang="en-GB" sz="800" dirty="0"/>
                <a:t>Obsessive-compulsive disorder</a:t>
              </a:r>
            </a:p>
          </p:txBody>
        </p:sp>
        <p:cxnSp>
          <p:nvCxnSpPr>
            <p:cNvPr id="445" name="Straight Connector 444">
              <a:extLst>
                <a:ext uri="{FF2B5EF4-FFF2-40B4-BE49-F238E27FC236}">
                  <a16:creationId xmlns:a16="http://schemas.microsoft.com/office/drawing/2014/main" id="{9FA1D534-8555-DED9-7450-8AA79D05A170}"/>
                </a:ext>
              </a:extLst>
            </p:cNvPr>
            <p:cNvCxnSpPr>
              <a:cxnSpLocks/>
              <a:stCxn id="178" idx="2"/>
            </p:cNvCxnSpPr>
            <p:nvPr/>
          </p:nvCxnSpPr>
          <p:spPr>
            <a:xfrm flipH="1">
              <a:off x="4376740" y="3004218"/>
              <a:ext cx="299653" cy="10182"/>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7" name="Straight Connector 446">
              <a:extLst>
                <a:ext uri="{FF2B5EF4-FFF2-40B4-BE49-F238E27FC236}">
                  <a16:creationId xmlns:a16="http://schemas.microsoft.com/office/drawing/2014/main" id="{2278D839-849E-BE72-B154-F6C3E29A44F5}"/>
                </a:ext>
              </a:extLst>
            </p:cNvPr>
            <p:cNvCxnSpPr>
              <a:cxnSpLocks/>
              <a:endCxn id="435" idx="3"/>
            </p:cNvCxnSpPr>
            <p:nvPr/>
          </p:nvCxnSpPr>
          <p:spPr>
            <a:xfrm flipH="1">
              <a:off x="4777878" y="2770139"/>
              <a:ext cx="31147" cy="3219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75" name="Oval 328">
              <a:extLst>
                <a:ext uri="{FF2B5EF4-FFF2-40B4-BE49-F238E27FC236}">
                  <a16:creationId xmlns:a16="http://schemas.microsoft.com/office/drawing/2014/main" id="{31ADCD85-C6A1-60A3-E697-22D78DFAEC70}"/>
                </a:ext>
              </a:extLst>
            </p:cNvPr>
            <p:cNvSpPr>
              <a:spLocks noChangeArrowheads="1"/>
            </p:cNvSpPr>
            <p:nvPr/>
          </p:nvSpPr>
          <p:spPr bwMode="auto">
            <a:xfrm>
              <a:off x="4790693" y="2754443"/>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cxnSp>
          <p:nvCxnSpPr>
            <p:cNvPr id="450" name="Straight Connector 449">
              <a:extLst>
                <a:ext uri="{FF2B5EF4-FFF2-40B4-BE49-F238E27FC236}">
                  <a16:creationId xmlns:a16="http://schemas.microsoft.com/office/drawing/2014/main" id="{E13DD9D3-AFCE-60BC-0094-D7E39BE0574B}"/>
                </a:ext>
              </a:extLst>
            </p:cNvPr>
            <p:cNvCxnSpPr>
              <a:cxnSpLocks/>
              <a:endCxn id="184" idx="6"/>
            </p:cNvCxnSpPr>
            <p:nvPr/>
          </p:nvCxnSpPr>
          <p:spPr>
            <a:xfrm flipH="1">
              <a:off x="4915593" y="3286014"/>
              <a:ext cx="71233" cy="19829"/>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3" name="Straight Connector 452">
              <a:extLst>
                <a:ext uri="{FF2B5EF4-FFF2-40B4-BE49-F238E27FC236}">
                  <a16:creationId xmlns:a16="http://schemas.microsoft.com/office/drawing/2014/main" id="{B6739C37-AAF9-B735-525D-9C956F49035E}"/>
                </a:ext>
              </a:extLst>
            </p:cNvPr>
            <p:cNvCxnSpPr>
              <a:cxnSpLocks/>
              <a:stCxn id="185" idx="5"/>
            </p:cNvCxnSpPr>
            <p:nvPr/>
          </p:nvCxnSpPr>
          <p:spPr>
            <a:xfrm flipH="1" flipV="1">
              <a:off x="4584318" y="3371696"/>
              <a:ext cx="49778" cy="389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85" name="Oval 338">
              <a:extLst>
                <a:ext uri="{FF2B5EF4-FFF2-40B4-BE49-F238E27FC236}">
                  <a16:creationId xmlns:a16="http://schemas.microsoft.com/office/drawing/2014/main" id="{6295DC7C-CD64-FA9D-E55B-322E81B316C0}"/>
                </a:ext>
              </a:extLst>
            </p:cNvPr>
            <p:cNvSpPr>
              <a:spLocks noChangeArrowheads="1"/>
            </p:cNvSpPr>
            <p:nvPr/>
          </p:nvSpPr>
          <p:spPr bwMode="auto">
            <a:xfrm>
              <a:off x="4603368" y="3379918"/>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cxnSp>
          <p:nvCxnSpPr>
            <p:cNvPr id="456" name="Straight Connector 455">
              <a:extLst>
                <a:ext uri="{FF2B5EF4-FFF2-40B4-BE49-F238E27FC236}">
                  <a16:creationId xmlns:a16="http://schemas.microsoft.com/office/drawing/2014/main" id="{233BBF7D-0276-1F8A-6B81-84AC80D9496F}"/>
                </a:ext>
              </a:extLst>
            </p:cNvPr>
            <p:cNvCxnSpPr>
              <a:cxnSpLocks/>
              <a:endCxn id="392" idx="3"/>
            </p:cNvCxnSpPr>
            <p:nvPr/>
          </p:nvCxnSpPr>
          <p:spPr>
            <a:xfrm flipH="1">
              <a:off x="4606839" y="3502543"/>
              <a:ext cx="32200" cy="6113"/>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86" name="Oval 339">
              <a:extLst>
                <a:ext uri="{FF2B5EF4-FFF2-40B4-BE49-F238E27FC236}">
                  <a16:creationId xmlns:a16="http://schemas.microsoft.com/office/drawing/2014/main" id="{2FC758DF-A22F-41D6-9E17-88A948F87742}"/>
                </a:ext>
              </a:extLst>
            </p:cNvPr>
            <p:cNvSpPr>
              <a:spLocks noChangeArrowheads="1"/>
            </p:cNvSpPr>
            <p:nvPr/>
          </p:nvSpPr>
          <p:spPr bwMode="auto">
            <a:xfrm>
              <a:off x="4625593" y="3487868"/>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cxnSp>
          <p:nvCxnSpPr>
            <p:cNvPr id="462" name="Straight Connector 461">
              <a:extLst>
                <a:ext uri="{FF2B5EF4-FFF2-40B4-BE49-F238E27FC236}">
                  <a16:creationId xmlns:a16="http://schemas.microsoft.com/office/drawing/2014/main" id="{C911BC7C-8D25-1E76-5D9C-76DF5C32F56C}"/>
                </a:ext>
              </a:extLst>
            </p:cNvPr>
            <p:cNvCxnSpPr>
              <a:cxnSpLocks/>
            </p:cNvCxnSpPr>
            <p:nvPr/>
          </p:nvCxnSpPr>
          <p:spPr>
            <a:xfrm flipH="1">
              <a:off x="4514318" y="3657277"/>
              <a:ext cx="108381" cy="44904"/>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89" name="Oval 342">
              <a:extLst>
                <a:ext uri="{FF2B5EF4-FFF2-40B4-BE49-F238E27FC236}">
                  <a16:creationId xmlns:a16="http://schemas.microsoft.com/office/drawing/2014/main" id="{82C29D26-E0F4-4B42-9419-43AD48F1F270}"/>
                </a:ext>
              </a:extLst>
            </p:cNvPr>
            <p:cNvSpPr>
              <a:spLocks noChangeArrowheads="1"/>
            </p:cNvSpPr>
            <p:nvPr/>
          </p:nvSpPr>
          <p:spPr bwMode="auto">
            <a:xfrm>
              <a:off x="4603368" y="3640268"/>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cxnSp>
          <p:nvCxnSpPr>
            <p:cNvPr id="464" name="Straight Connector 463">
              <a:extLst>
                <a:ext uri="{FF2B5EF4-FFF2-40B4-BE49-F238E27FC236}">
                  <a16:creationId xmlns:a16="http://schemas.microsoft.com/office/drawing/2014/main" id="{B6892FB7-2981-EB34-8EC6-B88B32A09EE2}"/>
                </a:ext>
              </a:extLst>
            </p:cNvPr>
            <p:cNvCxnSpPr>
              <a:cxnSpLocks/>
            </p:cNvCxnSpPr>
            <p:nvPr/>
          </p:nvCxnSpPr>
          <p:spPr>
            <a:xfrm flipH="1">
              <a:off x="4765293" y="3554045"/>
              <a:ext cx="54390" cy="8179"/>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87" name="Oval 340">
              <a:extLst>
                <a:ext uri="{FF2B5EF4-FFF2-40B4-BE49-F238E27FC236}">
                  <a16:creationId xmlns:a16="http://schemas.microsoft.com/office/drawing/2014/main" id="{E3F5E8F1-CD98-9C39-D05A-026C3E6E1C6E}"/>
                </a:ext>
              </a:extLst>
            </p:cNvPr>
            <p:cNvSpPr>
              <a:spLocks noChangeArrowheads="1"/>
            </p:cNvSpPr>
            <p:nvPr/>
          </p:nvSpPr>
          <p:spPr bwMode="auto">
            <a:xfrm>
              <a:off x="4765293" y="3541843"/>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cxnSp>
          <p:nvCxnSpPr>
            <p:cNvPr id="467" name="Straight Connector 466">
              <a:extLst>
                <a:ext uri="{FF2B5EF4-FFF2-40B4-BE49-F238E27FC236}">
                  <a16:creationId xmlns:a16="http://schemas.microsoft.com/office/drawing/2014/main" id="{034C7BFF-23C4-5487-A4A5-58FE228FC516}"/>
                </a:ext>
              </a:extLst>
            </p:cNvPr>
            <p:cNvCxnSpPr>
              <a:cxnSpLocks/>
              <a:stCxn id="407" idx="1"/>
              <a:endCxn id="181" idx="7"/>
            </p:cNvCxnSpPr>
            <p:nvPr/>
          </p:nvCxnSpPr>
          <p:spPr>
            <a:xfrm flipH="1">
              <a:off x="5719947" y="3214417"/>
              <a:ext cx="37610" cy="62823"/>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73" name="Rectangle 10">
              <a:extLst>
                <a:ext uri="{FF2B5EF4-FFF2-40B4-BE49-F238E27FC236}">
                  <a16:creationId xmlns:a16="http://schemas.microsoft.com/office/drawing/2014/main" id="{891BE0AC-7231-6312-D518-952EF20892C2}"/>
                </a:ext>
              </a:extLst>
            </p:cNvPr>
            <p:cNvSpPr>
              <a:spLocks noChangeArrowheads="1"/>
            </p:cNvSpPr>
            <p:nvPr/>
          </p:nvSpPr>
          <p:spPr bwMode="auto">
            <a:xfrm rot="16200000">
              <a:off x="-892489" y="2893023"/>
              <a:ext cx="2639538"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b">
              <a:spAutoFit/>
            </a:bodyPr>
            <a:lstStyle/>
            <a:p>
              <a:pPr algn="ctr" eaLnBrk="0" fontAlgn="base" hangingPunct="0">
                <a:spcBef>
                  <a:spcPct val="0"/>
                </a:spcBef>
                <a:spcAft>
                  <a:spcPct val="0"/>
                </a:spcAft>
              </a:pPr>
              <a:r>
                <a:rPr lang="en-US" sz="1050" b="1" dirty="0">
                  <a:latin typeface="Arial" pitchFamily="34" charset="0"/>
                  <a:cs typeface="Arial" pitchFamily="34" charset="0"/>
                </a:rPr>
                <a:t>−Log</a:t>
              </a:r>
              <a:r>
                <a:rPr lang="en-US" sz="1050" b="1" baseline="-25000" dirty="0">
                  <a:latin typeface="Arial" pitchFamily="34" charset="0"/>
                  <a:cs typeface="Arial" pitchFamily="34" charset="0"/>
                </a:rPr>
                <a:t>10</a:t>
              </a:r>
              <a:r>
                <a:rPr lang="en-US" sz="1050" b="1" dirty="0">
                  <a:latin typeface="Arial" pitchFamily="34" charset="0"/>
                  <a:cs typeface="Arial" pitchFamily="34" charset="0"/>
                </a:rPr>
                <a:t> (p value)</a:t>
              </a:r>
            </a:p>
          </p:txBody>
        </p:sp>
        <p:sp>
          <p:nvSpPr>
            <p:cNvPr id="475" name="Oval 474">
              <a:extLst>
                <a:ext uri="{FF2B5EF4-FFF2-40B4-BE49-F238E27FC236}">
                  <a16:creationId xmlns:a16="http://schemas.microsoft.com/office/drawing/2014/main" id="{2D74C699-1819-870F-075E-5DB3200BD386}"/>
                </a:ext>
              </a:extLst>
            </p:cNvPr>
            <p:cNvSpPr/>
            <p:nvPr/>
          </p:nvSpPr>
          <p:spPr>
            <a:xfrm>
              <a:off x="1131667" y="1989133"/>
              <a:ext cx="36000" cy="36000"/>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6" name="Oval 475">
              <a:extLst>
                <a:ext uri="{FF2B5EF4-FFF2-40B4-BE49-F238E27FC236}">
                  <a16:creationId xmlns:a16="http://schemas.microsoft.com/office/drawing/2014/main" id="{3906D1BD-27C2-062B-9FA1-D13D2F964A82}"/>
                </a:ext>
              </a:extLst>
            </p:cNvPr>
            <p:cNvSpPr/>
            <p:nvPr/>
          </p:nvSpPr>
          <p:spPr>
            <a:xfrm>
              <a:off x="1131667" y="2148534"/>
              <a:ext cx="36000" cy="36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7" name="Oval 476">
              <a:extLst>
                <a:ext uri="{FF2B5EF4-FFF2-40B4-BE49-F238E27FC236}">
                  <a16:creationId xmlns:a16="http://schemas.microsoft.com/office/drawing/2014/main" id="{117ED6B9-AE59-13DD-D276-F92B45A95050}"/>
                </a:ext>
              </a:extLst>
            </p:cNvPr>
            <p:cNvSpPr/>
            <p:nvPr/>
          </p:nvSpPr>
          <p:spPr>
            <a:xfrm>
              <a:off x="1131667" y="2307935"/>
              <a:ext cx="36000" cy="36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8" name="Rectangle 10">
              <a:extLst>
                <a:ext uri="{FF2B5EF4-FFF2-40B4-BE49-F238E27FC236}">
                  <a16:creationId xmlns:a16="http://schemas.microsoft.com/office/drawing/2014/main" id="{0A2BAD4D-291D-B3CB-71DA-4A3958340B9B}"/>
                </a:ext>
              </a:extLst>
            </p:cNvPr>
            <p:cNvSpPr>
              <a:spLocks noChangeArrowheads="1"/>
            </p:cNvSpPr>
            <p:nvPr/>
          </p:nvSpPr>
          <p:spPr bwMode="auto">
            <a:xfrm>
              <a:off x="1040822" y="1733474"/>
              <a:ext cx="1110932" cy="719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4000" tIns="36000" rIns="54000" bIns="36000" anchor="t">
              <a:spAutoFit/>
            </a:bodyPr>
            <a:lstStyle/>
            <a:p>
              <a:pPr eaLnBrk="0" fontAlgn="base" hangingPunct="0">
                <a:spcBef>
                  <a:spcPct val="0"/>
                </a:spcBef>
                <a:spcAft>
                  <a:spcPct val="0"/>
                </a:spcAft>
              </a:pPr>
              <a:r>
                <a:rPr lang="en-US" sz="1050" b="1" dirty="0">
                  <a:latin typeface="Arial" pitchFamily="34" charset="0"/>
                  <a:cs typeface="Arial" pitchFamily="34" charset="0"/>
                </a:rPr>
                <a:t>Significance</a:t>
              </a:r>
            </a:p>
            <a:p>
              <a:pPr marL="142875" eaLnBrk="0" fontAlgn="base" hangingPunct="0">
                <a:spcBef>
                  <a:spcPct val="0"/>
                </a:spcBef>
                <a:spcAft>
                  <a:spcPct val="0"/>
                </a:spcAft>
              </a:pPr>
              <a:r>
                <a:rPr lang="en-US" sz="1050" dirty="0">
                  <a:latin typeface="Arial" pitchFamily="34" charset="0"/>
                  <a:cs typeface="Arial" pitchFamily="34" charset="0"/>
                </a:rPr>
                <a:t>Controls</a:t>
              </a:r>
            </a:p>
            <a:p>
              <a:pPr marL="142875" eaLnBrk="0" fontAlgn="base" hangingPunct="0">
                <a:spcBef>
                  <a:spcPct val="0"/>
                </a:spcBef>
                <a:spcAft>
                  <a:spcPct val="0"/>
                </a:spcAft>
              </a:pPr>
              <a:r>
                <a:rPr lang="en-US" sz="1050" dirty="0">
                  <a:latin typeface="Arial" pitchFamily="34" charset="0"/>
                  <a:cs typeface="Arial" pitchFamily="34" charset="0"/>
                </a:rPr>
                <a:t>Not significant</a:t>
              </a:r>
            </a:p>
            <a:p>
              <a:pPr marL="142875" eaLnBrk="0" fontAlgn="base" hangingPunct="0">
                <a:spcBef>
                  <a:spcPct val="0"/>
                </a:spcBef>
                <a:spcAft>
                  <a:spcPct val="0"/>
                </a:spcAft>
              </a:pPr>
              <a:r>
                <a:rPr lang="en-US" sz="1050" dirty="0">
                  <a:latin typeface="Arial" pitchFamily="34" charset="0"/>
                  <a:cs typeface="Arial" pitchFamily="34" charset="0"/>
                </a:rPr>
                <a:t>Schizophrenia</a:t>
              </a:r>
            </a:p>
          </p:txBody>
        </p:sp>
      </p:grpSp>
    </p:spTree>
    <p:custDataLst>
      <p:tags r:id="rId1"/>
    </p:custDataLst>
    <p:extLst>
      <p:ext uri="{BB962C8B-B14F-4D97-AF65-F5344CB8AC3E}">
        <p14:creationId xmlns:p14="http://schemas.microsoft.com/office/powerpoint/2010/main" val="1503087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E5B66-AC8B-8505-54A7-B203F4D8B61C}"/>
            </a:ext>
          </a:extLst>
        </p:cNvPr>
        <p:cNvGrpSpPr/>
        <p:nvPr/>
      </p:nvGrpSpPr>
      <p:grpSpPr>
        <a:xfrm>
          <a:off x="0" y="0"/>
          <a:ext cx="0" cy="0"/>
          <a:chOff x="0" y="0"/>
          <a:chExt cx="0" cy="0"/>
        </a:xfrm>
      </p:grpSpPr>
      <p:pic>
        <p:nvPicPr>
          <p:cNvPr id="404" name="Content Placeholder 9" hidden="1">
            <a:extLst>
              <a:ext uri="{FF2B5EF4-FFF2-40B4-BE49-F238E27FC236}">
                <a16:creationId xmlns:a16="http://schemas.microsoft.com/office/drawing/2014/main" id="{D1266A7C-0C7B-F669-47C6-584EF537EAF6}"/>
              </a:ext>
            </a:extLst>
          </p:cNvPr>
          <p:cNvPicPr>
            <a:picLocks/>
          </p:cNvPicPr>
          <p:nvPr/>
        </p:nvPicPr>
        <p:blipFill>
          <a:blip r:embed="rId4">
            <a:extLst>
              <a:ext uri="{28A0092B-C50C-407E-A947-70E740481C1C}">
                <a14:useLocalDpi xmlns:a14="http://schemas.microsoft.com/office/drawing/2010/main" val="0"/>
              </a:ext>
            </a:extLst>
          </a:blip>
          <a:srcRect/>
          <a:stretch/>
        </p:blipFill>
        <p:spPr>
          <a:xfrm>
            <a:off x="847701" y="1638582"/>
            <a:ext cx="6912000" cy="3110400"/>
          </a:xfrm>
          <a:prstGeom prst="rect">
            <a:avLst/>
          </a:prstGeom>
        </p:spPr>
      </p:pic>
      <p:sp>
        <p:nvSpPr>
          <p:cNvPr id="7" name="Text Placeholder 6">
            <a:extLst>
              <a:ext uri="{FF2B5EF4-FFF2-40B4-BE49-F238E27FC236}">
                <a16:creationId xmlns:a16="http://schemas.microsoft.com/office/drawing/2014/main" id="{16E7F31E-4E9D-203A-0DCF-4AC9C8AB2F46}"/>
              </a:ext>
            </a:extLst>
          </p:cNvPr>
          <p:cNvSpPr>
            <a:spLocks noGrp="1"/>
          </p:cNvSpPr>
          <p:nvPr>
            <p:ph type="body" sz="quarter" idx="17"/>
          </p:nvPr>
        </p:nvSpPr>
        <p:spPr/>
        <p:txBody>
          <a:bodyPr/>
          <a:lstStyle/>
          <a:p>
            <a:r>
              <a:rPr lang="en-GB"/>
              <a:t>Schizophrenia – Comorbidity</a:t>
            </a:r>
          </a:p>
        </p:txBody>
      </p:sp>
      <p:sp>
        <p:nvSpPr>
          <p:cNvPr id="5" name="Title 4">
            <a:extLst>
              <a:ext uri="{FF2B5EF4-FFF2-40B4-BE49-F238E27FC236}">
                <a16:creationId xmlns:a16="http://schemas.microsoft.com/office/drawing/2014/main" id="{B42D4ADA-9EAE-A680-DBFB-3D4C8A0E0927}"/>
              </a:ext>
            </a:extLst>
          </p:cNvPr>
          <p:cNvSpPr>
            <a:spLocks noGrp="1"/>
          </p:cNvSpPr>
          <p:nvPr>
            <p:ph type="title"/>
          </p:nvPr>
        </p:nvSpPr>
        <p:spPr/>
        <p:txBody>
          <a:bodyPr/>
          <a:lstStyle/>
          <a:p>
            <a:r>
              <a:rPr lang="en-US" dirty="0"/>
              <a:t>Enriched phenotypes succeeding a diagnosis of schizophrenia</a:t>
            </a:r>
          </a:p>
        </p:txBody>
      </p:sp>
      <p:sp>
        <p:nvSpPr>
          <p:cNvPr id="2" name="Text Placeholder 1">
            <a:extLst>
              <a:ext uri="{FF2B5EF4-FFF2-40B4-BE49-F238E27FC236}">
                <a16:creationId xmlns:a16="http://schemas.microsoft.com/office/drawing/2014/main" id="{03E15DB1-114E-A3F2-54D0-16B7A3F02FB0}"/>
              </a:ext>
            </a:extLst>
          </p:cNvPr>
          <p:cNvSpPr>
            <a:spLocks noGrp="1"/>
          </p:cNvSpPr>
          <p:nvPr>
            <p:ph type="body" sz="quarter" idx="18"/>
          </p:nvPr>
        </p:nvSpPr>
        <p:spPr>
          <a:xfrm>
            <a:off x="539748" y="6102000"/>
            <a:ext cx="10951200" cy="619200"/>
          </a:xfrm>
        </p:spPr>
        <p:txBody>
          <a:bodyPr/>
          <a:lstStyle/>
          <a:p>
            <a:r>
              <a:rPr lang="en-US" baseline="30000" dirty="0"/>
              <a:t>a</a:t>
            </a:r>
            <a:r>
              <a:rPr lang="en-GB" dirty="0"/>
              <a:t>The volcano plot displays both HRs (log₂ scale) and statistical significance (−log₁₀ p value). Th</a:t>
            </a:r>
            <a:r>
              <a:rPr lang="en-US" dirty="0"/>
              <a:t>e red horizontal dashed line indicates the same Bonferroni-corrected p value threshold, the red vertical dashed line designates an HR=1 threshold, and the grey vertical dashed lines indicate HR=16 and HR=0.5. Phenotypes with more extreme HRs are labeled in the figure; </a:t>
            </a:r>
            <a:r>
              <a:rPr lang="en-GB" baseline="30000" dirty="0"/>
              <a:t>b</a:t>
            </a:r>
            <a:r>
              <a:rPr lang="en-US" dirty="0"/>
              <a:t>Bonferroni-corrected p value&lt;0.05</a:t>
            </a:r>
            <a:endParaRPr lang="en-GB" dirty="0"/>
          </a:p>
          <a:p>
            <a:r>
              <a:rPr lang="en-US" dirty="0"/>
              <a:t>ASD=autism spectrum disorder; HR=hazard ratio; MDD=</a:t>
            </a:r>
            <a:r>
              <a:rPr lang="en-GB" dirty="0"/>
              <a:t>major depressive disorder; </a:t>
            </a:r>
            <a:r>
              <a:rPr lang="en-US" dirty="0"/>
              <a:t>PTSD=</a:t>
            </a:r>
            <a:r>
              <a:rPr lang="en-GB" dirty="0"/>
              <a:t>post-traumatic stress disorder</a:t>
            </a:r>
            <a:endParaRPr lang="en-US" dirty="0"/>
          </a:p>
          <a:p>
            <a:r>
              <a:rPr lang="en-GB" dirty="0"/>
              <a:t>Lu et al. Transl Psychiatry 2022;12:154 </a:t>
            </a:r>
          </a:p>
        </p:txBody>
      </p:sp>
      <p:sp>
        <p:nvSpPr>
          <p:cNvPr id="3" name="Slide Number Placeholder 2">
            <a:extLst>
              <a:ext uri="{FF2B5EF4-FFF2-40B4-BE49-F238E27FC236}">
                <a16:creationId xmlns:a16="http://schemas.microsoft.com/office/drawing/2014/main" id="{1946414D-9A1B-2060-2E6F-7CB0585D4C43}"/>
              </a:ext>
            </a:extLst>
          </p:cNvPr>
          <p:cNvSpPr>
            <a:spLocks noGrp="1"/>
          </p:cNvSpPr>
          <p:nvPr>
            <p:ph type="sldNum" sz="quarter" idx="4"/>
          </p:nvPr>
        </p:nvSpPr>
        <p:spPr/>
        <p:txBody>
          <a:bodyPr/>
          <a:lstStyle/>
          <a:p>
            <a:fld id="{6DBC486D-4FAB-B746-8B02-8D7C842291C6}" type="slidenum">
              <a:rPr lang="en-GB" smtClean="0"/>
              <a:pPr/>
              <a:t>7</a:t>
            </a:fld>
            <a:endParaRPr lang="en-GB"/>
          </a:p>
        </p:txBody>
      </p:sp>
      <p:sp>
        <p:nvSpPr>
          <p:cNvPr id="26" name="Content Placeholder 5">
            <a:extLst>
              <a:ext uri="{FF2B5EF4-FFF2-40B4-BE49-F238E27FC236}">
                <a16:creationId xmlns:a16="http://schemas.microsoft.com/office/drawing/2014/main" id="{6F67C6EE-FEA9-FB6C-8A5C-4833D30DDFEB}"/>
              </a:ext>
            </a:extLst>
          </p:cNvPr>
          <p:cNvSpPr>
            <a:spLocks noGrp="1"/>
          </p:cNvSpPr>
          <p:nvPr>
            <p:ph idx="19"/>
          </p:nvPr>
        </p:nvSpPr>
        <p:spPr>
          <a:xfrm>
            <a:off x="539750" y="1264385"/>
            <a:ext cx="9213849" cy="246221"/>
          </a:xfrm>
        </p:spPr>
        <p:txBody>
          <a:bodyPr>
            <a:spAutoFit/>
          </a:bodyPr>
          <a:lstStyle/>
          <a:p>
            <a:pPr marL="0" indent="0">
              <a:buNone/>
            </a:pPr>
            <a:r>
              <a:rPr lang="en-US" b="1" dirty="0"/>
              <a:t>Systematic analysis of phenotypes </a:t>
            </a:r>
            <a:r>
              <a:rPr lang="en-US" b="1" dirty="0">
                <a:solidFill>
                  <a:schemeClr val="accent3"/>
                </a:solidFill>
              </a:rPr>
              <a:t>succeeding</a:t>
            </a:r>
            <a:r>
              <a:rPr lang="en-US" b="1" dirty="0"/>
              <a:t> schizophrenia </a:t>
            </a:r>
            <a:r>
              <a:rPr lang="en-US" b="1" dirty="0" err="1"/>
              <a:t>diagnoses</a:t>
            </a:r>
            <a:r>
              <a:rPr lang="en-US" b="1" baseline="30000" dirty="0" err="1"/>
              <a:t>a</a:t>
            </a:r>
            <a:endParaRPr lang="en-US" dirty="0"/>
          </a:p>
        </p:txBody>
      </p:sp>
      <p:sp>
        <p:nvSpPr>
          <p:cNvPr id="29" name="Rectangle: Rounded Corners 28">
            <a:extLst>
              <a:ext uri="{FF2B5EF4-FFF2-40B4-BE49-F238E27FC236}">
                <a16:creationId xmlns:a16="http://schemas.microsoft.com/office/drawing/2014/main" id="{D3ACF47B-CF5D-E155-E646-382D95BA874A}"/>
              </a:ext>
            </a:extLst>
          </p:cNvPr>
          <p:cNvSpPr/>
          <p:nvPr/>
        </p:nvSpPr>
        <p:spPr>
          <a:xfrm>
            <a:off x="539749" y="5256265"/>
            <a:ext cx="11110915" cy="706367"/>
          </a:xfrm>
          <a:prstGeom prst="roundRect">
            <a:avLst/>
          </a:prstGeom>
          <a:solidFill>
            <a:srgbClr val="D9D1CC"/>
          </a:solidFill>
          <a:ln w="28575">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2"/>
                </a:solidFill>
              </a:rPr>
              <a:t>Phenotype mapping after schizophrenia diagnosis (n=61,453) revealed </a:t>
            </a:r>
            <a:br>
              <a:rPr lang="en-GB" dirty="0">
                <a:solidFill>
                  <a:schemeClr val="tx2"/>
                </a:solidFill>
              </a:rPr>
            </a:br>
            <a:r>
              <a:rPr lang="en-GB" b="1" dirty="0">
                <a:solidFill>
                  <a:schemeClr val="tx2"/>
                </a:solidFill>
              </a:rPr>
              <a:t>402 </a:t>
            </a:r>
            <a:r>
              <a:rPr lang="en-GB" b="1" dirty="0" err="1">
                <a:solidFill>
                  <a:schemeClr val="tx2"/>
                </a:solidFill>
              </a:rPr>
              <a:t>significantly</a:t>
            </a:r>
            <a:r>
              <a:rPr lang="en-GB" b="1" baseline="30000" dirty="0" err="1">
                <a:solidFill>
                  <a:schemeClr val="tx2"/>
                </a:solidFill>
              </a:rPr>
              <a:t>b</a:t>
            </a:r>
            <a:r>
              <a:rPr lang="en-GB" b="1" dirty="0">
                <a:solidFill>
                  <a:schemeClr val="tx2"/>
                </a:solidFill>
              </a:rPr>
              <a:t> enriched </a:t>
            </a:r>
            <a:r>
              <a:rPr lang="en-GB" b="1" dirty="0" err="1">
                <a:solidFill>
                  <a:schemeClr val="tx2"/>
                </a:solidFill>
              </a:rPr>
              <a:t>phecodes</a:t>
            </a:r>
            <a:r>
              <a:rPr lang="en-GB" b="1" dirty="0">
                <a:solidFill>
                  <a:schemeClr val="tx2"/>
                </a:solidFill>
              </a:rPr>
              <a:t> </a:t>
            </a:r>
            <a:r>
              <a:rPr lang="en-GB" dirty="0">
                <a:solidFill>
                  <a:schemeClr val="tx2"/>
                </a:solidFill>
              </a:rPr>
              <a:t>versus matched controls</a:t>
            </a:r>
          </a:p>
        </p:txBody>
      </p:sp>
      <p:sp>
        <p:nvSpPr>
          <p:cNvPr id="28" name="TextBox 27">
            <a:extLst>
              <a:ext uri="{FF2B5EF4-FFF2-40B4-BE49-F238E27FC236}">
                <a16:creationId xmlns:a16="http://schemas.microsoft.com/office/drawing/2014/main" id="{D20CD3E3-1EF9-F4FB-00FB-CA16A9F54F82}"/>
              </a:ext>
            </a:extLst>
          </p:cNvPr>
          <p:cNvSpPr txBox="1"/>
          <p:nvPr/>
        </p:nvSpPr>
        <p:spPr>
          <a:xfrm>
            <a:off x="7960659" y="1264385"/>
            <a:ext cx="3757240" cy="3447098"/>
          </a:xfrm>
          <a:prstGeom prst="rect">
            <a:avLst/>
          </a:prstGeom>
          <a:noFill/>
        </p:spPr>
        <p:txBody>
          <a:bodyPr wrap="square" rtlCol="0">
            <a:spAutoFit/>
          </a:bodyPr>
          <a:lstStyle/>
          <a:p>
            <a:pPr algn="ctr">
              <a:spcAft>
                <a:spcPts val="600"/>
              </a:spcAft>
            </a:pPr>
            <a:r>
              <a:rPr lang="en-GB" sz="1400" b="1" dirty="0"/>
              <a:t>Top ten significantly enriched phenotypes succeeding schizophrenia diagnoses</a:t>
            </a:r>
          </a:p>
          <a:p>
            <a:pPr marL="182563" indent="-182563">
              <a:spcAft>
                <a:spcPts val="600"/>
              </a:spcAft>
              <a:buClr>
                <a:schemeClr val="accent3"/>
              </a:buClr>
              <a:buSzPct val="100000"/>
              <a:buFont typeface="Arial" panose="020B0604020202020204" pitchFamily="34" charset="0"/>
              <a:buChar char="•"/>
            </a:pPr>
            <a:r>
              <a:rPr lang="en-GB" sz="1400" dirty="0"/>
              <a:t>Coma; stupor; and brain damage</a:t>
            </a:r>
          </a:p>
          <a:p>
            <a:pPr marL="182563" indent="-182563">
              <a:spcAft>
                <a:spcPts val="600"/>
              </a:spcAft>
              <a:buClr>
                <a:schemeClr val="accent3"/>
              </a:buClr>
              <a:buSzPct val="100000"/>
              <a:buFont typeface="Arial" panose="020B0604020202020204" pitchFamily="34" charset="0"/>
              <a:buChar char="•"/>
            </a:pPr>
            <a:r>
              <a:rPr lang="en-GB" sz="1400" dirty="0"/>
              <a:t>Altered mental state</a:t>
            </a:r>
          </a:p>
          <a:p>
            <a:pPr marL="182563" indent="-182563">
              <a:spcAft>
                <a:spcPts val="600"/>
              </a:spcAft>
              <a:buClr>
                <a:schemeClr val="accent3"/>
              </a:buClr>
              <a:buSzPct val="100000"/>
              <a:buFont typeface="Arial" panose="020B0604020202020204" pitchFamily="34" charset="0"/>
              <a:buChar char="•"/>
            </a:pPr>
            <a:r>
              <a:rPr lang="en-GB" sz="1400" dirty="0"/>
              <a:t>Other conditions of brain</a:t>
            </a:r>
          </a:p>
          <a:p>
            <a:pPr marL="182563" indent="-182563">
              <a:spcAft>
                <a:spcPts val="600"/>
              </a:spcAft>
              <a:buClr>
                <a:schemeClr val="accent3"/>
              </a:buClr>
              <a:buSzPct val="100000"/>
              <a:buFont typeface="Arial" panose="020B0604020202020204" pitchFamily="34" charset="0"/>
              <a:buChar char="•"/>
            </a:pPr>
            <a:r>
              <a:rPr lang="en-GB" sz="1400" dirty="0"/>
              <a:t>Bipolar disorder</a:t>
            </a:r>
          </a:p>
          <a:p>
            <a:pPr marL="182563" indent="-182563">
              <a:spcAft>
                <a:spcPts val="600"/>
              </a:spcAft>
              <a:buClr>
                <a:schemeClr val="accent3"/>
              </a:buClr>
              <a:buSzPct val="100000"/>
              <a:buFont typeface="Arial" panose="020B0604020202020204" pitchFamily="34" charset="0"/>
              <a:buChar char="•"/>
            </a:pPr>
            <a:r>
              <a:rPr lang="en-GB" sz="1400" dirty="0"/>
              <a:t>Alcoholism</a:t>
            </a:r>
          </a:p>
          <a:p>
            <a:pPr marL="182563" indent="-182563">
              <a:spcAft>
                <a:spcPts val="600"/>
              </a:spcAft>
              <a:buClr>
                <a:schemeClr val="accent3"/>
              </a:buClr>
              <a:buSzPct val="100000"/>
              <a:buFont typeface="Arial" panose="020B0604020202020204" pitchFamily="34" charset="0"/>
              <a:buChar char="•"/>
            </a:pPr>
            <a:r>
              <a:rPr lang="en-GB" sz="1400" dirty="0"/>
              <a:t>Substance addiction and disorders</a:t>
            </a:r>
          </a:p>
          <a:p>
            <a:pPr marL="182563" indent="-182563">
              <a:spcAft>
                <a:spcPts val="600"/>
              </a:spcAft>
              <a:buClr>
                <a:schemeClr val="accent3"/>
              </a:buClr>
              <a:buSzPct val="100000"/>
              <a:buFont typeface="Arial" panose="020B0604020202020204" pitchFamily="34" charset="0"/>
              <a:buChar char="•"/>
            </a:pPr>
            <a:r>
              <a:rPr lang="en-GB" sz="1400" dirty="0"/>
              <a:t>Mood disorders</a:t>
            </a:r>
          </a:p>
          <a:p>
            <a:pPr marL="182563" indent="-182563">
              <a:spcAft>
                <a:spcPts val="600"/>
              </a:spcAft>
              <a:buClr>
                <a:schemeClr val="accent3"/>
              </a:buClr>
              <a:buSzPct val="100000"/>
              <a:buFont typeface="Arial" panose="020B0604020202020204" pitchFamily="34" charset="0"/>
              <a:buChar char="•"/>
            </a:pPr>
            <a:r>
              <a:rPr lang="en-GB" sz="1400" dirty="0"/>
              <a:t>Alcohol-related disorders</a:t>
            </a:r>
          </a:p>
          <a:p>
            <a:pPr marL="182563" indent="-182563">
              <a:spcAft>
                <a:spcPts val="600"/>
              </a:spcAft>
              <a:buClr>
                <a:schemeClr val="accent3"/>
              </a:buClr>
              <a:buSzPct val="100000"/>
              <a:buFont typeface="Arial" panose="020B0604020202020204" pitchFamily="34" charset="0"/>
              <a:buChar char="•"/>
            </a:pPr>
            <a:r>
              <a:rPr lang="en-GB" sz="1400" dirty="0"/>
              <a:t>PTSD</a:t>
            </a:r>
          </a:p>
          <a:p>
            <a:pPr marL="182563" indent="-182563">
              <a:spcAft>
                <a:spcPts val="600"/>
              </a:spcAft>
              <a:buClr>
                <a:schemeClr val="accent3"/>
              </a:buClr>
              <a:buSzPct val="100000"/>
              <a:buFont typeface="Arial" panose="020B0604020202020204" pitchFamily="34" charset="0"/>
              <a:buChar char="•"/>
            </a:pPr>
            <a:r>
              <a:rPr lang="en-GB" sz="1400" dirty="0"/>
              <a:t>Septicaemia</a:t>
            </a:r>
          </a:p>
        </p:txBody>
      </p:sp>
      <p:sp>
        <p:nvSpPr>
          <p:cNvPr id="4" name="TextBox 7">
            <a:extLst>
              <a:ext uri="{FF2B5EF4-FFF2-40B4-BE49-F238E27FC236}">
                <a16:creationId xmlns:a16="http://schemas.microsoft.com/office/drawing/2014/main" id="{76BD8A1E-07EA-70B8-A857-BCF96B455BE4}"/>
              </a:ext>
            </a:extLst>
          </p:cNvPr>
          <p:cNvSpPr txBox="1"/>
          <p:nvPr/>
        </p:nvSpPr>
        <p:spPr>
          <a:xfrm>
            <a:off x="539749" y="4936388"/>
            <a:ext cx="6937864" cy="338554"/>
          </a:xfrm>
          <a:prstGeom prst="rect">
            <a:avLst/>
          </a:prstGeom>
          <a:noFill/>
        </p:spPr>
        <p:txBody>
          <a:bodyPr wrap="square">
            <a:spAutoFit/>
          </a:bodyPr>
          <a:lstStyle/>
          <a:p>
            <a:pPr fontAlgn="base"/>
            <a:r>
              <a:rPr lang="en-US" sz="800" kern="1200" dirty="0">
                <a:solidFill>
                  <a:srgbClr val="3F1A01"/>
                </a:solidFill>
                <a:effectLst/>
                <a:latin typeface="+mj-lt"/>
                <a:ea typeface="Arial" panose="020B0604020202020204" pitchFamily="34" charset="0"/>
              </a:rPr>
              <a:t>This work is adapted from ‘</a:t>
            </a:r>
            <a:r>
              <a:rPr lang="en-US" sz="800" dirty="0">
                <a:solidFill>
                  <a:srgbClr val="3F1A01"/>
                </a:solidFill>
              </a:rPr>
              <a:t>Large-scale real-world data analysis identifies comorbidity patterns in schizophrenia</a:t>
            </a:r>
            <a:r>
              <a:rPr lang="en-US" sz="800" kern="1200" dirty="0">
                <a:solidFill>
                  <a:srgbClr val="3F1A01"/>
                </a:solidFill>
                <a:effectLst/>
                <a:latin typeface="+mj-lt"/>
                <a:ea typeface="Arial" panose="020B0604020202020204" pitchFamily="34" charset="0"/>
              </a:rPr>
              <a:t>' by </a:t>
            </a:r>
            <a:r>
              <a:rPr lang="en-US" sz="800" dirty="0">
                <a:solidFill>
                  <a:srgbClr val="3F1A01"/>
                </a:solidFill>
                <a:latin typeface="+mj-lt"/>
                <a:ea typeface="Arial" panose="020B0604020202020204" pitchFamily="34" charset="0"/>
              </a:rPr>
              <a:t>Lu </a:t>
            </a:r>
            <a:r>
              <a:rPr lang="en-US" sz="800" kern="1200" dirty="0">
                <a:solidFill>
                  <a:srgbClr val="3F1A01"/>
                </a:solidFill>
                <a:effectLst/>
                <a:latin typeface="+mj-lt"/>
                <a:ea typeface="Arial" panose="020B0604020202020204" pitchFamily="34" charset="0"/>
              </a:rPr>
              <a:t>et al. Transl Psychiatry 2022, used under CC-BY 4.0. This work is licensed under Creative Commons license CC-BY-SA by The Lundbeck Foundation.</a:t>
            </a:r>
            <a:endParaRPr lang="en-GB" sz="800" dirty="0">
              <a:solidFill>
                <a:srgbClr val="3F1A01"/>
              </a:solidFill>
              <a:effectLst/>
              <a:latin typeface="+mj-lt"/>
              <a:ea typeface="Arial" panose="020B0604020202020204" pitchFamily="34" charset="0"/>
            </a:endParaRPr>
          </a:p>
        </p:txBody>
      </p:sp>
      <p:grpSp>
        <p:nvGrpSpPr>
          <p:cNvPr id="1098" name="Group 1097">
            <a:extLst>
              <a:ext uri="{FF2B5EF4-FFF2-40B4-BE49-F238E27FC236}">
                <a16:creationId xmlns:a16="http://schemas.microsoft.com/office/drawing/2014/main" id="{CB71CE9F-D5EC-1FF4-4AFB-181DE9E1D0BD}"/>
              </a:ext>
            </a:extLst>
          </p:cNvPr>
          <p:cNvGrpSpPr/>
          <p:nvPr/>
        </p:nvGrpSpPr>
        <p:grpSpPr>
          <a:xfrm>
            <a:off x="298094" y="1536765"/>
            <a:ext cx="7662565" cy="3260255"/>
            <a:chOff x="300322" y="1564644"/>
            <a:chExt cx="7662565" cy="3260255"/>
          </a:xfrm>
        </p:grpSpPr>
        <p:sp>
          <p:nvSpPr>
            <p:cNvPr id="9" name="Line 15">
              <a:extLst>
                <a:ext uri="{FF2B5EF4-FFF2-40B4-BE49-F238E27FC236}">
                  <a16:creationId xmlns:a16="http://schemas.microsoft.com/office/drawing/2014/main" id="{7139B5F1-C527-2DFF-68FF-E31E17860DBD}"/>
                </a:ext>
              </a:extLst>
            </p:cNvPr>
            <p:cNvSpPr>
              <a:spLocks noChangeShapeType="1"/>
            </p:cNvSpPr>
            <p:nvPr/>
          </p:nvSpPr>
          <p:spPr bwMode="auto">
            <a:xfrm>
              <a:off x="846194" y="1847603"/>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50" dirty="0">
                <a:latin typeface="Arial" pitchFamily="34" charset="0"/>
                <a:cs typeface="Arial" pitchFamily="34" charset="0"/>
              </a:endParaRPr>
            </a:p>
          </p:txBody>
        </p:sp>
        <p:sp>
          <p:nvSpPr>
            <p:cNvPr id="10" name="Line 16">
              <a:extLst>
                <a:ext uri="{FF2B5EF4-FFF2-40B4-BE49-F238E27FC236}">
                  <a16:creationId xmlns:a16="http://schemas.microsoft.com/office/drawing/2014/main" id="{610698EA-D08D-F112-CA25-B83F04F0FD68}"/>
                </a:ext>
              </a:extLst>
            </p:cNvPr>
            <p:cNvSpPr>
              <a:spLocks noChangeShapeType="1"/>
            </p:cNvSpPr>
            <p:nvPr/>
          </p:nvSpPr>
          <p:spPr bwMode="auto">
            <a:xfrm>
              <a:off x="846194" y="2284897"/>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50" dirty="0">
                <a:latin typeface="Arial" pitchFamily="34" charset="0"/>
                <a:cs typeface="Arial" pitchFamily="34" charset="0"/>
              </a:endParaRPr>
            </a:p>
          </p:txBody>
        </p:sp>
        <p:sp>
          <p:nvSpPr>
            <p:cNvPr id="11" name="Line 17">
              <a:extLst>
                <a:ext uri="{FF2B5EF4-FFF2-40B4-BE49-F238E27FC236}">
                  <a16:creationId xmlns:a16="http://schemas.microsoft.com/office/drawing/2014/main" id="{85EE166E-6508-92E9-9039-A019255E7B7F}"/>
                </a:ext>
              </a:extLst>
            </p:cNvPr>
            <p:cNvSpPr>
              <a:spLocks noChangeShapeType="1"/>
            </p:cNvSpPr>
            <p:nvPr/>
          </p:nvSpPr>
          <p:spPr bwMode="auto">
            <a:xfrm>
              <a:off x="846194" y="2853165"/>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50" dirty="0">
                <a:latin typeface="Arial" pitchFamily="34" charset="0"/>
                <a:cs typeface="Arial" pitchFamily="34" charset="0"/>
              </a:endParaRPr>
            </a:p>
          </p:txBody>
        </p:sp>
        <p:sp>
          <p:nvSpPr>
            <p:cNvPr id="17" name="Freeform 8">
              <a:extLst>
                <a:ext uri="{FF2B5EF4-FFF2-40B4-BE49-F238E27FC236}">
                  <a16:creationId xmlns:a16="http://schemas.microsoft.com/office/drawing/2014/main" id="{FD209C7A-19F7-B84E-9178-D3A404E1AB4F}"/>
                </a:ext>
              </a:extLst>
            </p:cNvPr>
            <p:cNvSpPr>
              <a:spLocks/>
            </p:cNvSpPr>
            <p:nvPr/>
          </p:nvSpPr>
          <p:spPr bwMode="auto">
            <a:xfrm>
              <a:off x="888315" y="1710431"/>
              <a:ext cx="6519247" cy="2629320"/>
            </a:xfrm>
            <a:custGeom>
              <a:avLst/>
              <a:gdLst>
                <a:gd name="T0" fmla="*/ 0 w 3067"/>
                <a:gd name="T1" fmla="*/ 0 h 1963"/>
                <a:gd name="T2" fmla="*/ 0 w 3067"/>
                <a:gd name="T3" fmla="*/ 2147483647 h 1963"/>
                <a:gd name="T4" fmla="*/ 2147483647 w 3067"/>
                <a:gd name="T5" fmla="*/ 2147483647 h 1963"/>
                <a:gd name="T6" fmla="*/ 0 60000 65536"/>
                <a:gd name="T7" fmla="*/ 0 60000 65536"/>
                <a:gd name="T8" fmla="*/ 0 60000 65536"/>
                <a:gd name="T9" fmla="*/ 0 w 3067"/>
                <a:gd name="T10" fmla="*/ 0 h 1963"/>
                <a:gd name="T11" fmla="*/ 3067 w 3067"/>
                <a:gd name="T12" fmla="*/ 1963 h 1963"/>
              </a:gdLst>
              <a:ahLst/>
              <a:cxnLst>
                <a:cxn ang="T6">
                  <a:pos x="T0" y="T1"/>
                </a:cxn>
                <a:cxn ang="T7">
                  <a:pos x="T2" y="T3"/>
                </a:cxn>
                <a:cxn ang="T8">
                  <a:pos x="T4" y="T5"/>
                </a:cxn>
              </a:cxnLst>
              <a:rect l="T9" t="T10" r="T11" b="T12"/>
              <a:pathLst>
                <a:path w="3067" h="1963">
                  <a:moveTo>
                    <a:pt x="0" y="0"/>
                  </a:moveTo>
                  <a:lnTo>
                    <a:pt x="0" y="1963"/>
                  </a:lnTo>
                  <a:lnTo>
                    <a:pt x="3067" y="1963"/>
                  </a:lnTo>
                </a:path>
              </a:pathLst>
            </a:custGeom>
            <a:noFill/>
            <a:ln w="9525" cap="sq"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oAutofit/>
            </a:bodyPr>
            <a:lstStyle/>
            <a:p>
              <a:pPr fontAlgn="base">
                <a:spcBef>
                  <a:spcPct val="0"/>
                </a:spcBef>
                <a:spcAft>
                  <a:spcPct val="0"/>
                </a:spcAft>
              </a:pPr>
              <a:endParaRPr lang="en-GB" sz="1050" dirty="0">
                <a:latin typeface="Arial" pitchFamily="34" charset="0"/>
                <a:cs typeface="Arial" pitchFamily="34" charset="0"/>
              </a:endParaRPr>
            </a:p>
          </p:txBody>
        </p:sp>
        <p:sp>
          <p:nvSpPr>
            <p:cNvPr id="18" name="Line 20">
              <a:extLst>
                <a:ext uri="{FF2B5EF4-FFF2-40B4-BE49-F238E27FC236}">
                  <a16:creationId xmlns:a16="http://schemas.microsoft.com/office/drawing/2014/main" id="{C745C9BC-EF16-7FD1-AC5B-D59B0E6F2BB5}"/>
                </a:ext>
              </a:extLst>
            </p:cNvPr>
            <p:cNvSpPr>
              <a:spLocks noChangeShapeType="1"/>
            </p:cNvSpPr>
            <p:nvPr/>
          </p:nvSpPr>
          <p:spPr bwMode="auto">
            <a:xfrm rot="16200000">
              <a:off x="2500801" y="4364537"/>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50" dirty="0">
                <a:latin typeface="Arial" pitchFamily="34" charset="0"/>
                <a:cs typeface="Arial" pitchFamily="34" charset="0"/>
              </a:endParaRPr>
            </a:p>
          </p:txBody>
        </p:sp>
        <p:sp>
          <p:nvSpPr>
            <p:cNvPr id="19" name="Line 22">
              <a:extLst>
                <a:ext uri="{FF2B5EF4-FFF2-40B4-BE49-F238E27FC236}">
                  <a16:creationId xmlns:a16="http://schemas.microsoft.com/office/drawing/2014/main" id="{EC2C6607-BCE8-68ED-CC94-CC24DD368E3F}"/>
                </a:ext>
              </a:extLst>
            </p:cNvPr>
            <p:cNvSpPr>
              <a:spLocks noChangeShapeType="1"/>
            </p:cNvSpPr>
            <p:nvPr/>
          </p:nvSpPr>
          <p:spPr bwMode="auto">
            <a:xfrm rot="16200000">
              <a:off x="4280466" y="4364538"/>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50" dirty="0">
                <a:latin typeface="Arial" pitchFamily="34" charset="0"/>
                <a:cs typeface="Arial" pitchFamily="34" charset="0"/>
              </a:endParaRPr>
            </a:p>
          </p:txBody>
        </p:sp>
        <p:sp>
          <p:nvSpPr>
            <p:cNvPr id="20" name="Line 24">
              <a:extLst>
                <a:ext uri="{FF2B5EF4-FFF2-40B4-BE49-F238E27FC236}">
                  <a16:creationId xmlns:a16="http://schemas.microsoft.com/office/drawing/2014/main" id="{A18C3F9D-2C6D-16F5-B604-21798D92F030}"/>
                </a:ext>
              </a:extLst>
            </p:cNvPr>
            <p:cNvSpPr>
              <a:spLocks noChangeShapeType="1"/>
            </p:cNvSpPr>
            <p:nvPr/>
          </p:nvSpPr>
          <p:spPr bwMode="auto">
            <a:xfrm rot="16200000">
              <a:off x="6053694" y="4364538"/>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50" dirty="0">
                <a:latin typeface="Arial" pitchFamily="34" charset="0"/>
                <a:cs typeface="Arial" pitchFamily="34" charset="0"/>
              </a:endParaRPr>
            </a:p>
          </p:txBody>
        </p:sp>
        <p:sp>
          <p:nvSpPr>
            <p:cNvPr id="25" name="Line 17">
              <a:extLst>
                <a:ext uri="{FF2B5EF4-FFF2-40B4-BE49-F238E27FC236}">
                  <a16:creationId xmlns:a16="http://schemas.microsoft.com/office/drawing/2014/main" id="{DEC47663-7626-50F2-448D-EC87037612D6}"/>
                </a:ext>
              </a:extLst>
            </p:cNvPr>
            <p:cNvSpPr>
              <a:spLocks noChangeShapeType="1"/>
            </p:cNvSpPr>
            <p:nvPr/>
          </p:nvSpPr>
          <p:spPr bwMode="auto">
            <a:xfrm>
              <a:off x="921367" y="3946854"/>
              <a:ext cx="6451691" cy="0"/>
            </a:xfrm>
            <a:prstGeom prst="line">
              <a:avLst/>
            </a:prstGeom>
            <a:noFill/>
            <a:ln w="9525" cap="sq">
              <a:solidFill>
                <a:srgbClr val="C00000"/>
              </a:solidFill>
              <a:prstDash val="dash"/>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50" dirty="0">
                <a:latin typeface="Arial" pitchFamily="34" charset="0"/>
                <a:cs typeface="Arial" pitchFamily="34" charset="0"/>
              </a:endParaRPr>
            </a:p>
          </p:txBody>
        </p:sp>
        <p:sp>
          <p:nvSpPr>
            <p:cNvPr id="27" name="Line 20">
              <a:extLst>
                <a:ext uri="{FF2B5EF4-FFF2-40B4-BE49-F238E27FC236}">
                  <a16:creationId xmlns:a16="http://schemas.microsoft.com/office/drawing/2014/main" id="{343DB4C5-2816-C1A5-D63B-301D699544A3}"/>
                </a:ext>
              </a:extLst>
            </p:cNvPr>
            <p:cNvSpPr>
              <a:spLocks noChangeShapeType="1"/>
            </p:cNvSpPr>
            <p:nvPr/>
          </p:nvSpPr>
          <p:spPr bwMode="auto">
            <a:xfrm rot="16200000">
              <a:off x="1917124" y="3019983"/>
              <a:ext cx="2639540" cy="0"/>
            </a:xfrm>
            <a:prstGeom prst="line">
              <a:avLst/>
            </a:prstGeom>
            <a:noFill/>
            <a:ln w="9525" cap="sq">
              <a:solidFill>
                <a:srgbClr val="C00000"/>
              </a:solidFill>
              <a:prstDash val="dash"/>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50" dirty="0">
                <a:latin typeface="Arial" pitchFamily="34" charset="0"/>
                <a:cs typeface="Arial" pitchFamily="34" charset="0"/>
              </a:endParaRPr>
            </a:p>
          </p:txBody>
        </p:sp>
        <p:sp>
          <p:nvSpPr>
            <p:cNvPr id="31" name="Line 20">
              <a:extLst>
                <a:ext uri="{FF2B5EF4-FFF2-40B4-BE49-F238E27FC236}">
                  <a16:creationId xmlns:a16="http://schemas.microsoft.com/office/drawing/2014/main" id="{4CF5CB9B-FA72-2BAB-E7C0-6CDF8AD471F6}"/>
                </a:ext>
              </a:extLst>
            </p:cNvPr>
            <p:cNvSpPr>
              <a:spLocks noChangeShapeType="1"/>
            </p:cNvSpPr>
            <p:nvPr/>
          </p:nvSpPr>
          <p:spPr bwMode="auto">
            <a:xfrm rot="16200000">
              <a:off x="4043455" y="3013929"/>
              <a:ext cx="2641918" cy="0"/>
            </a:xfrm>
            <a:prstGeom prst="line">
              <a:avLst/>
            </a:prstGeom>
            <a:noFill/>
            <a:ln w="9525" cap="sq">
              <a:solidFill>
                <a:schemeClr val="accent4"/>
              </a:solidFill>
              <a:prstDash val="dash"/>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50" dirty="0">
                <a:latin typeface="Arial" pitchFamily="34" charset="0"/>
                <a:cs typeface="Arial" pitchFamily="34" charset="0"/>
              </a:endParaRPr>
            </a:p>
          </p:txBody>
        </p:sp>
        <p:sp>
          <p:nvSpPr>
            <p:cNvPr id="405" name="Line 20">
              <a:extLst>
                <a:ext uri="{FF2B5EF4-FFF2-40B4-BE49-F238E27FC236}">
                  <a16:creationId xmlns:a16="http://schemas.microsoft.com/office/drawing/2014/main" id="{9BF171F5-F439-EADE-9722-BD25C95ED1C8}"/>
                </a:ext>
              </a:extLst>
            </p:cNvPr>
            <p:cNvSpPr>
              <a:spLocks noChangeShapeType="1"/>
            </p:cNvSpPr>
            <p:nvPr/>
          </p:nvSpPr>
          <p:spPr bwMode="auto">
            <a:xfrm rot="16200000">
              <a:off x="859207" y="3389076"/>
              <a:ext cx="1901352" cy="0"/>
            </a:xfrm>
            <a:prstGeom prst="line">
              <a:avLst/>
            </a:prstGeom>
            <a:noFill/>
            <a:ln w="9525" cap="sq">
              <a:solidFill>
                <a:schemeClr val="accent4"/>
              </a:solidFill>
              <a:prstDash val="dash"/>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050" dirty="0">
                <a:latin typeface="Arial" pitchFamily="34" charset="0"/>
                <a:cs typeface="Arial" pitchFamily="34" charset="0"/>
              </a:endParaRPr>
            </a:p>
          </p:txBody>
        </p:sp>
        <p:cxnSp>
          <p:nvCxnSpPr>
            <p:cNvPr id="982" name="Straight Connector 981">
              <a:extLst>
                <a:ext uri="{FF2B5EF4-FFF2-40B4-BE49-F238E27FC236}">
                  <a16:creationId xmlns:a16="http://schemas.microsoft.com/office/drawing/2014/main" id="{58D266ED-E100-26AE-8995-3019562189BA}"/>
                </a:ext>
              </a:extLst>
            </p:cNvPr>
            <p:cNvCxnSpPr>
              <a:cxnSpLocks/>
              <a:stCxn id="537" idx="1"/>
            </p:cNvCxnSpPr>
            <p:nvPr/>
          </p:nvCxnSpPr>
          <p:spPr>
            <a:xfrm flipH="1" flipV="1">
              <a:off x="1379000" y="2909889"/>
              <a:ext cx="60468" cy="168227"/>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6" name="Straight Connector 985">
              <a:extLst>
                <a:ext uri="{FF2B5EF4-FFF2-40B4-BE49-F238E27FC236}">
                  <a16:creationId xmlns:a16="http://schemas.microsoft.com/office/drawing/2014/main" id="{FED2D6D7-2896-82CD-8EA7-8A54744F7C16}"/>
                </a:ext>
              </a:extLst>
            </p:cNvPr>
            <p:cNvCxnSpPr>
              <a:cxnSpLocks/>
              <a:endCxn id="985" idx="2"/>
            </p:cNvCxnSpPr>
            <p:nvPr/>
          </p:nvCxnSpPr>
          <p:spPr>
            <a:xfrm flipH="1" flipV="1">
              <a:off x="1502197" y="3353729"/>
              <a:ext cx="257336" cy="13956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9" name="Straight Connector 988">
              <a:extLst>
                <a:ext uri="{FF2B5EF4-FFF2-40B4-BE49-F238E27FC236}">
                  <a16:creationId xmlns:a16="http://schemas.microsoft.com/office/drawing/2014/main" id="{F36BF9D8-7C93-6006-0BC9-4815D23B58AB}"/>
                </a:ext>
              </a:extLst>
            </p:cNvPr>
            <p:cNvCxnSpPr>
              <a:cxnSpLocks/>
              <a:endCxn id="988" idx="1"/>
            </p:cNvCxnSpPr>
            <p:nvPr/>
          </p:nvCxnSpPr>
          <p:spPr>
            <a:xfrm flipV="1">
              <a:off x="1821446" y="3444040"/>
              <a:ext cx="43183" cy="154029"/>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2" name="Straight Connector 991">
              <a:extLst>
                <a:ext uri="{FF2B5EF4-FFF2-40B4-BE49-F238E27FC236}">
                  <a16:creationId xmlns:a16="http://schemas.microsoft.com/office/drawing/2014/main" id="{7E25981C-07BD-798A-BB0B-503FBAEEDA30}"/>
                </a:ext>
              </a:extLst>
            </p:cNvPr>
            <p:cNvCxnSpPr>
              <a:cxnSpLocks/>
            </p:cNvCxnSpPr>
            <p:nvPr/>
          </p:nvCxnSpPr>
          <p:spPr>
            <a:xfrm>
              <a:off x="1803643" y="3623917"/>
              <a:ext cx="376591" cy="614"/>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5" name="Straight Connector 994">
              <a:extLst>
                <a:ext uri="{FF2B5EF4-FFF2-40B4-BE49-F238E27FC236}">
                  <a16:creationId xmlns:a16="http://schemas.microsoft.com/office/drawing/2014/main" id="{6D82E582-3F02-72BE-EEA4-D2E56434508A}"/>
                </a:ext>
              </a:extLst>
            </p:cNvPr>
            <p:cNvCxnSpPr>
              <a:cxnSpLocks/>
              <a:endCxn id="542" idx="5"/>
            </p:cNvCxnSpPr>
            <p:nvPr/>
          </p:nvCxnSpPr>
          <p:spPr>
            <a:xfrm flipH="1" flipV="1">
              <a:off x="1666887" y="3659197"/>
              <a:ext cx="54448" cy="3451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8" name="Straight Connector 997">
              <a:extLst>
                <a:ext uri="{FF2B5EF4-FFF2-40B4-BE49-F238E27FC236}">
                  <a16:creationId xmlns:a16="http://schemas.microsoft.com/office/drawing/2014/main" id="{3B47F5E2-849D-84C2-3A59-EC357B84F5BD}"/>
                </a:ext>
              </a:extLst>
            </p:cNvPr>
            <p:cNvCxnSpPr>
              <a:cxnSpLocks/>
              <a:stCxn id="997" idx="1"/>
            </p:cNvCxnSpPr>
            <p:nvPr/>
          </p:nvCxnSpPr>
          <p:spPr>
            <a:xfrm flipH="1" flipV="1">
              <a:off x="1638090" y="3776663"/>
              <a:ext cx="504802" cy="119569"/>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7" name="Straight Connector 1006">
              <a:extLst>
                <a:ext uri="{FF2B5EF4-FFF2-40B4-BE49-F238E27FC236}">
                  <a16:creationId xmlns:a16="http://schemas.microsoft.com/office/drawing/2014/main" id="{DA212A3D-AB1D-70B7-6980-382EA281A403}"/>
                </a:ext>
              </a:extLst>
            </p:cNvPr>
            <p:cNvCxnSpPr>
              <a:cxnSpLocks/>
            </p:cNvCxnSpPr>
            <p:nvPr/>
          </p:nvCxnSpPr>
          <p:spPr>
            <a:xfrm flipV="1">
              <a:off x="1368445" y="3852864"/>
              <a:ext cx="105338" cy="202823"/>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9" name="Straight Connector 1008">
              <a:extLst>
                <a:ext uri="{FF2B5EF4-FFF2-40B4-BE49-F238E27FC236}">
                  <a16:creationId xmlns:a16="http://schemas.microsoft.com/office/drawing/2014/main" id="{F3D85938-32E6-60F7-5C9A-8A744AF1D08F}"/>
                </a:ext>
              </a:extLst>
            </p:cNvPr>
            <p:cNvCxnSpPr>
              <a:cxnSpLocks/>
            </p:cNvCxnSpPr>
            <p:nvPr/>
          </p:nvCxnSpPr>
          <p:spPr>
            <a:xfrm flipV="1">
              <a:off x="1102735" y="3933825"/>
              <a:ext cx="111492" cy="262773"/>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2" name="Straight Connector 1011">
              <a:extLst>
                <a:ext uri="{FF2B5EF4-FFF2-40B4-BE49-F238E27FC236}">
                  <a16:creationId xmlns:a16="http://schemas.microsoft.com/office/drawing/2014/main" id="{C7D844B2-B4B0-97BB-00D2-61B62069EEEC}"/>
                </a:ext>
              </a:extLst>
            </p:cNvPr>
            <p:cNvCxnSpPr>
              <a:cxnSpLocks/>
              <a:stCxn id="1011" idx="3"/>
              <a:endCxn id="573" idx="2"/>
            </p:cNvCxnSpPr>
            <p:nvPr/>
          </p:nvCxnSpPr>
          <p:spPr>
            <a:xfrm>
              <a:off x="5000389" y="3360142"/>
              <a:ext cx="368098" cy="12757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7" name="Straight Connector 1016">
              <a:extLst>
                <a:ext uri="{FF2B5EF4-FFF2-40B4-BE49-F238E27FC236}">
                  <a16:creationId xmlns:a16="http://schemas.microsoft.com/office/drawing/2014/main" id="{DD61206E-2304-365E-1E45-A718F93C8A1D}"/>
                </a:ext>
              </a:extLst>
            </p:cNvPr>
            <p:cNvCxnSpPr>
              <a:cxnSpLocks/>
            </p:cNvCxnSpPr>
            <p:nvPr/>
          </p:nvCxnSpPr>
          <p:spPr>
            <a:xfrm flipV="1">
              <a:off x="5586986" y="3617523"/>
              <a:ext cx="0" cy="19350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9" name="Straight Connector 1018">
              <a:extLst>
                <a:ext uri="{FF2B5EF4-FFF2-40B4-BE49-F238E27FC236}">
                  <a16:creationId xmlns:a16="http://schemas.microsoft.com/office/drawing/2014/main" id="{EC94842F-B547-A38B-3A69-CBC42F5249EC}"/>
                </a:ext>
              </a:extLst>
            </p:cNvPr>
            <p:cNvCxnSpPr>
              <a:cxnSpLocks/>
            </p:cNvCxnSpPr>
            <p:nvPr/>
          </p:nvCxnSpPr>
          <p:spPr>
            <a:xfrm flipV="1">
              <a:off x="5305560" y="3590925"/>
              <a:ext cx="96492" cy="99994"/>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4" name="Straight Connector 1023">
              <a:extLst>
                <a:ext uri="{FF2B5EF4-FFF2-40B4-BE49-F238E27FC236}">
                  <a16:creationId xmlns:a16="http://schemas.microsoft.com/office/drawing/2014/main" id="{38031492-85B4-B577-95FC-D35DD3D9CC24}"/>
                </a:ext>
              </a:extLst>
            </p:cNvPr>
            <p:cNvCxnSpPr>
              <a:cxnSpLocks/>
              <a:stCxn id="571" idx="1"/>
            </p:cNvCxnSpPr>
            <p:nvPr/>
          </p:nvCxnSpPr>
          <p:spPr>
            <a:xfrm flipH="1" flipV="1">
              <a:off x="5324603" y="3121191"/>
              <a:ext cx="154113" cy="26490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7" name="Straight Connector 1026">
              <a:extLst>
                <a:ext uri="{FF2B5EF4-FFF2-40B4-BE49-F238E27FC236}">
                  <a16:creationId xmlns:a16="http://schemas.microsoft.com/office/drawing/2014/main" id="{E06605A1-9AFB-837F-D1B4-E6A2CBFBA3CB}"/>
                </a:ext>
              </a:extLst>
            </p:cNvPr>
            <p:cNvCxnSpPr>
              <a:cxnSpLocks/>
              <a:stCxn id="568" idx="1"/>
              <a:endCxn id="1026" idx="3"/>
            </p:cNvCxnSpPr>
            <p:nvPr/>
          </p:nvCxnSpPr>
          <p:spPr>
            <a:xfrm flipH="1" flipV="1">
              <a:off x="5341772" y="2877194"/>
              <a:ext cx="89237" cy="36284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0" name="Straight Connector 1029">
              <a:extLst>
                <a:ext uri="{FF2B5EF4-FFF2-40B4-BE49-F238E27FC236}">
                  <a16:creationId xmlns:a16="http://schemas.microsoft.com/office/drawing/2014/main" id="{E888B392-6379-D696-354B-5DA25F797A89}"/>
                </a:ext>
              </a:extLst>
            </p:cNvPr>
            <p:cNvCxnSpPr>
              <a:cxnSpLocks/>
              <a:stCxn id="1029" idx="2"/>
            </p:cNvCxnSpPr>
            <p:nvPr/>
          </p:nvCxnSpPr>
          <p:spPr>
            <a:xfrm>
              <a:off x="5930719" y="2848769"/>
              <a:ext cx="166658" cy="11033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3" name="Straight Connector 1032">
              <a:extLst>
                <a:ext uri="{FF2B5EF4-FFF2-40B4-BE49-F238E27FC236}">
                  <a16:creationId xmlns:a16="http://schemas.microsoft.com/office/drawing/2014/main" id="{1A21ECB4-D1AB-25C2-C922-43DBC663FCBA}"/>
                </a:ext>
              </a:extLst>
            </p:cNvPr>
            <p:cNvCxnSpPr>
              <a:cxnSpLocks/>
            </p:cNvCxnSpPr>
            <p:nvPr/>
          </p:nvCxnSpPr>
          <p:spPr>
            <a:xfrm>
              <a:off x="5297625" y="2768205"/>
              <a:ext cx="244127" cy="9882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8" name="Straight Connector 1037">
              <a:extLst>
                <a:ext uri="{FF2B5EF4-FFF2-40B4-BE49-F238E27FC236}">
                  <a16:creationId xmlns:a16="http://schemas.microsoft.com/office/drawing/2014/main" id="{AD6BCE81-688F-4FFC-F071-8852EFD80625}"/>
                </a:ext>
              </a:extLst>
            </p:cNvPr>
            <p:cNvCxnSpPr>
              <a:cxnSpLocks/>
              <a:endCxn id="1037" idx="1"/>
            </p:cNvCxnSpPr>
            <p:nvPr/>
          </p:nvCxnSpPr>
          <p:spPr>
            <a:xfrm flipV="1">
              <a:off x="6288671" y="2794420"/>
              <a:ext cx="149869" cy="15833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1" name="Straight Connector 1040">
              <a:extLst>
                <a:ext uri="{FF2B5EF4-FFF2-40B4-BE49-F238E27FC236}">
                  <a16:creationId xmlns:a16="http://schemas.microsoft.com/office/drawing/2014/main" id="{F5A72F63-A570-0496-57F9-421768257DB7}"/>
                </a:ext>
              </a:extLst>
            </p:cNvPr>
            <p:cNvCxnSpPr>
              <a:cxnSpLocks/>
            </p:cNvCxnSpPr>
            <p:nvPr/>
          </p:nvCxnSpPr>
          <p:spPr>
            <a:xfrm>
              <a:off x="5290671" y="2620285"/>
              <a:ext cx="202278" cy="659"/>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4" name="Straight Connector 1043">
              <a:extLst>
                <a:ext uri="{FF2B5EF4-FFF2-40B4-BE49-F238E27FC236}">
                  <a16:creationId xmlns:a16="http://schemas.microsoft.com/office/drawing/2014/main" id="{9C9617B4-C9A0-503E-422D-5617F8F1A1C0}"/>
                </a:ext>
              </a:extLst>
            </p:cNvPr>
            <p:cNvCxnSpPr>
              <a:cxnSpLocks/>
              <a:stCxn id="1043" idx="3"/>
            </p:cNvCxnSpPr>
            <p:nvPr/>
          </p:nvCxnSpPr>
          <p:spPr>
            <a:xfrm>
              <a:off x="5319129" y="2400345"/>
              <a:ext cx="60698" cy="13330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8" name="Straight Connector 1057">
              <a:extLst>
                <a:ext uri="{FF2B5EF4-FFF2-40B4-BE49-F238E27FC236}">
                  <a16:creationId xmlns:a16="http://schemas.microsoft.com/office/drawing/2014/main" id="{97277CAD-E508-0DE6-9C51-BB411AEF16C4}"/>
                </a:ext>
              </a:extLst>
            </p:cNvPr>
            <p:cNvCxnSpPr>
              <a:cxnSpLocks/>
            </p:cNvCxnSpPr>
            <p:nvPr/>
          </p:nvCxnSpPr>
          <p:spPr>
            <a:xfrm flipH="1" flipV="1">
              <a:off x="6963358" y="2944813"/>
              <a:ext cx="63500" cy="4312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1" name="Straight Connector 1060">
              <a:extLst>
                <a:ext uri="{FF2B5EF4-FFF2-40B4-BE49-F238E27FC236}">
                  <a16:creationId xmlns:a16="http://schemas.microsoft.com/office/drawing/2014/main" id="{794C038C-2CE4-3DC1-A3C1-1A3B5E0BD09A}"/>
                </a:ext>
              </a:extLst>
            </p:cNvPr>
            <p:cNvCxnSpPr>
              <a:cxnSpLocks/>
              <a:stCxn id="1060" idx="0"/>
              <a:endCxn id="565" idx="5"/>
            </p:cNvCxnSpPr>
            <p:nvPr/>
          </p:nvCxnSpPr>
          <p:spPr>
            <a:xfrm flipH="1" flipV="1">
              <a:off x="6488541" y="3001972"/>
              <a:ext cx="22058" cy="1953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6" name="Straight Connector 1065">
              <a:extLst>
                <a:ext uri="{FF2B5EF4-FFF2-40B4-BE49-F238E27FC236}">
                  <a16:creationId xmlns:a16="http://schemas.microsoft.com/office/drawing/2014/main" id="{78459CAB-6D01-7358-D124-B72CCF72EEC3}"/>
                </a:ext>
              </a:extLst>
            </p:cNvPr>
            <p:cNvCxnSpPr>
              <a:cxnSpLocks/>
              <a:endCxn id="1065" idx="1"/>
            </p:cNvCxnSpPr>
            <p:nvPr/>
          </p:nvCxnSpPr>
          <p:spPr>
            <a:xfrm>
              <a:off x="5897352" y="3421857"/>
              <a:ext cx="98773" cy="6568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1" name="Straight Connector 1070">
              <a:extLst>
                <a:ext uri="{FF2B5EF4-FFF2-40B4-BE49-F238E27FC236}">
                  <a16:creationId xmlns:a16="http://schemas.microsoft.com/office/drawing/2014/main" id="{DBAD926D-4C5F-779A-D9A4-C3D243EA51BE}"/>
                </a:ext>
              </a:extLst>
            </p:cNvPr>
            <p:cNvCxnSpPr>
              <a:cxnSpLocks/>
              <a:stCxn id="1070" idx="1"/>
              <a:endCxn id="576" idx="5"/>
            </p:cNvCxnSpPr>
            <p:nvPr/>
          </p:nvCxnSpPr>
          <p:spPr>
            <a:xfrm flipH="1" flipV="1">
              <a:off x="5879472" y="3532197"/>
              <a:ext cx="449557" cy="152772"/>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4" name="Straight Connector 1073">
              <a:extLst>
                <a:ext uri="{FF2B5EF4-FFF2-40B4-BE49-F238E27FC236}">
                  <a16:creationId xmlns:a16="http://schemas.microsoft.com/office/drawing/2014/main" id="{D3C65B86-3A48-9301-9FEC-BF33E85734C2}"/>
                </a:ext>
              </a:extLst>
            </p:cNvPr>
            <p:cNvCxnSpPr>
              <a:cxnSpLocks/>
              <a:stCxn id="1073" idx="1"/>
              <a:endCxn id="577" idx="4"/>
            </p:cNvCxnSpPr>
            <p:nvPr/>
          </p:nvCxnSpPr>
          <p:spPr>
            <a:xfrm flipH="1" flipV="1">
              <a:off x="5866744" y="3575569"/>
              <a:ext cx="180859" cy="26880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9AFF068B-7D44-1DA5-911F-31D2B7931C92}"/>
                </a:ext>
              </a:extLst>
            </p:cNvPr>
            <p:cNvSpPr/>
            <p:nvPr/>
          </p:nvSpPr>
          <p:spPr>
            <a:xfrm>
              <a:off x="1131667" y="1989133"/>
              <a:ext cx="36000" cy="36000"/>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A4527A5C-777A-C06B-BA8B-EF7CECC07E85}"/>
                </a:ext>
              </a:extLst>
            </p:cNvPr>
            <p:cNvSpPr/>
            <p:nvPr/>
          </p:nvSpPr>
          <p:spPr>
            <a:xfrm>
              <a:off x="1131667" y="2148534"/>
              <a:ext cx="36000" cy="36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FADE7F82-27D5-7E01-CEF2-32ADF9530353}"/>
                </a:ext>
              </a:extLst>
            </p:cNvPr>
            <p:cNvSpPr/>
            <p:nvPr/>
          </p:nvSpPr>
          <p:spPr>
            <a:xfrm>
              <a:off x="1131667" y="2307935"/>
              <a:ext cx="36000" cy="36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6" name="Oval 11">
              <a:extLst>
                <a:ext uri="{FF2B5EF4-FFF2-40B4-BE49-F238E27FC236}">
                  <a16:creationId xmlns:a16="http://schemas.microsoft.com/office/drawing/2014/main" id="{99D4847A-A453-B100-4074-1C96FBE4BF43}"/>
                </a:ext>
              </a:extLst>
            </p:cNvPr>
            <p:cNvSpPr>
              <a:spLocks noChangeArrowheads="1"/>
            </p:cNvSpPr>
            <p:nvPr/>
          </p:nvSpPr>
          <p:spPr bwMode="auto">
            <a:xfrm>
              <a:off x="3991326" y="33554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87" name="Oval 12">
              <a:extLst>
                <a:ext uri="{FF2B5EF4-FFF2-40B4-BE49-F238E27FC236}">
                  <a16:creationId xmlns:a16="http://schemas.microsoft.com/office/drawing/2014/main" id="{16E9824E-ACB1-8F14-BD8B-3C94A7236D10}"/>
                </a:ext>
              </a:extLst>
            </p:cNvPr>
            <p:cNvSpPr>
              <a:spLocks noChangeArrowheads="1"/>
            </p:cNvSpPr>
            <p:nvPr/>
          </p:nvSpPr>
          <p:spPr bwMode="auto">
            <a:xfrm>
              <a:off x="4902543" y="373007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88" name="Oval 13">
              <a:extLst>
                <a:ext uri="{FF2B5EF4-FFF2-40B4-BE49-F238E27FC236}">
                  <a16:creationId xmlns:a16="http://schemas.microsoft.com/office/drawing/2014/main" id="{21A62C1F-D5F6-9583-A2BA-3742B87FB282}"/>
                </a:ext>
              </a:extLst>
            </p:cNvPr>
            <p:cNvSpPr>
              <a:spLocks noChangeArrowheads="1"/>
            </p:cNvSpPr>
            <p:nvPr/>
          </p:nvSpPr>
          <p:spPr bwMode="auto">
            <a:xfrm>
              <a:off x="4737157" y="36729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89" name="Oval 14">
              <a:extLst>
                <a:ext uri="{FF2B5EF4-FFF2-40B4-BE49-F238E27FC236}">
                  <a16:creationId xmlns:a16="http://schemas.microsoft.com/office/drawing/2014/main" id="{C22AB45F-0735-A2D9-3C29-6D6BDB9F4AAE}"/>
                </a:ext>
              </a:extLst>
            </p:cNvPr>
            <p:cNvSpPr>
              <a:spLocks noChangeArrowheads="1"/>
            </p:cNvSpPr>
            <p:nvPr/>
          </p:nvSpPr>
          <p:spPr bwMode="auto">
            <a:xfrm>
              <a:off x="4629019" y="37824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90" name="Oval 15">
              <a:extLst>
                <a:ext uri="{FF2B5EF4-FFF2-40B4-BE49-F238E27FC236}">
                  <a16:creationId xmlns:a16="http://schemas.microsoft.com/office/drawing/2014/main" id="{C2B579E6-E5BD-F100-378A-A35EC1B92EB9}"/>
                </a:ext>
              </a:extLst>
            </p:cNvPr>
            <p:cNvSpPr>
              <a:spLocks noChangeArrowheads="1"/>
            </p:cNvSpPr>
            <p:nvPr/>
          </p:nvSpPr>
          <p:spPr bwMode="auto">
            <a:xfrm>
              <a:off x="4619478" y="37014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91" name="Oval 16">
              <a:extLst>
                <a:ext uri="{FF2B5EF4-FFF2-40B4-BE49-F238E27FC236}">
                  <a16:creationId xmlns:a16="http://schemas.microsoft.com/office/drawing/2014/main" id="{82CCC021-1C47-ADA3-A71E-D6AE1292784A}"/>
                </a:ext>
              </a:extLst>
            </p:cNvPr>
            <p:cNvSpPr>
              <a:spLocks noChangeArrowheads="1"/>
            </p:cNvSpPr>
            <p:nvPr/>
          </p:nvSpPr>
          <p:spPr bwMode="auto">
            <a:xfrm>
              <a:off x="4559048" y="373324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92" name="Oval 17">
              <a:extLst>
                <a:ext uri="{FF2B5EF4-FFF2-40B4-BE49-F238E27FC236}">
                  <a16:creationId xmlns:a16="http://schemas.microsoft.com/office/drawing/2014/main" id="{890586D2-0AD3-26BA-29F9-79F696F05132}"/>
                </a:ext>
              </a:extLst>
            </p:cNvPr>
            <p:cNvSpPr>
              <a:spLocks noChangeArrowheads="1"/>
            </p:cNvSpPr>
            <p:nvPr/>
          </p:nvSpPr>
          <p:spPr bwMode="auto">
            <a:xfrm>
              <a:off x="4533604" y="37507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93" name="Oval 18">
              <a:extLst>
                <a:ext uri="{FF2B5EF4-FFF2-40B4-BE49-F238E27FC236}">
                  <a16:creationId xmlns:a16="http://schemas.microsoft.com/office/drawing/2014/main" id="{043F0F61-267C-86AE-A43E-11E81F87D1EA}"/>
                </a:ext>
              </a:extLst>
            </p:cNvPr>
            <p:cNvSpPr>
              <a:spLocks noChangeArrowheads="1"/>
            </p:cNvSpPr>
            <p:nvPr/>
          </p:nvSpPr>
          <p:spPr bwMode="auto">
            <a:xfrm>
              <a:off x="4477944" y="37364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94" name="Oval 19">
              <a:extLst>
                <a:ext uri="{FF2B5EF4-FFF2-40B4-BE49-F238E27FC236}">
                  <a16:creationId xmlns:a16="http://schemas.microsoft.com/office/drawing/2014/main" id="{C32B2535-318B-BE25-BC9E-73F4E6C3A796}"/>
                </a:ext>
              </a:extLst>
            </p:cNvPr>
            <p:cNvSpPr>
              <a:spLocks noChangeArrowheads="1"/>
            </p:cNvSpPr>
            <p:nvPr/>
          </p:nvSpPr>
          <p:spPr bwMode="auto">
            <a:xfrm>
              <a:off x="4446139" y="37602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95" name="Oval 20">
              <a:extLst>
                <a:ext uri="{FF2B5EF4-FFF2-40B4-BE49-F238E27FC236}">
                  <a16:creationId xmlns:a16="http://schemas.microsoft.com/office/drawing/2014/main" id="{5D403DB3-C97B-E9E2-2D43-9B25AB8E13EC}"/>
                </a:ext>
              </a:extLst>
            </p:cNvPr>
            <p:cNvSpPr>
              <a:spLocks noChangeArrowheads="1"/>
            </p:cNvSpPr>
            <p:nvPr/>
          </p:nvSpPr>
          <p:spPr bwMode="auto">
            <a:xfrm>
              <a:off x="4420695" y="373324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96" name="Oval 21">
              <a:extLst>
                <a:ext uri="{FF2B5EF4-FFF2-40B4-BE49-F238E27FC236}">
                  <a16:creationId xmlns:a16="http://schemas.microsoft.com/office/drawing/2014/main" id="{143CF51B-50F7-03F8-D794-9575F555AAF8}"/>
                </a:ext>
              </a:extLst>
            </p:cNvPr>
            <p:cNvSpPr>
              <a:spLocks noChangeArrowheads="1"/>
            </p:cNvSpPr>
            <p:nvPr/>
          </p:nvSpPr>
          <p:spPr bwMode="auto">
            <a:xfrm>
              <a:off x="4597214" y="367609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97" name="Oval 22">
              <a:extLst>
                <a:ext uri="{FF2B5EF4-FFF2-40B4-BE49-F238E27FC236}">
                  <a16:creationId xmlns:a16="http://schemas.microsoft.com/office/drawing/2014/main" id="{FB9BF71F-5FC1-7A7E-DF6F-43FC2CC901CC}"/>
                </a:ext>
              </a:extLst>
            </p:cNvPr>
            <p:cNvSpPr>
              <a:spLocks noChangeArrowheads="1"/>
            </p:cNvSpPr>
            <p:nvPr/>
          </p:nvSpPr>
          <p:spPr bwMode="auto">
            <a:xfrm>
              <a:off x="4613117" y="361577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98" name="Oval 23">
              <a:extLst>
                <a:ext uri="{FF2B5EF4-FFF2-40B4-BE49-F238E27FC236}">
                  <a16:creationId xmlns:a16="http://schemas.microsoft.com/office/drawing/2014/main" id="{49884258-AAE6-5A5F-94B0-890625CF3955}"/>
                </a:ext>
              </a:extLst>
            </p:cNvPr>
            <p:cNvSpPr>
              <a:spLocks noChangeArrowheads="1"/>
            </p:cNvSpPr>
            <p:nvPr/>
          </p:nvSpPr>
          <p:spPr bwMode="auto">
            <a:xfrm>
              <a:off x="4477944" y="36570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99" name="Oval 24">
              <a:extLst>
                <a:ext uri="{FF2B5EF4-FFF2-40B4-BE49-F238E27FC236}">
                  <a16:creationId xmlns:a16="http://schemas.microsoft.com/office/drawing/2014/main" id="{BE985B66-C565-464E-F1F1-F8ACE1B0E19C}"/>
                </a:ext>
              </a:extLst>
            </p:cNvPr>
            <p:cNvSpPr>
              <a:spLocks noChangeArrowheads="1"/>
            </p:cNvSpPr>
            <p:nvPr/>
          </p:nvSpPr>
          <p:spPr bwMode="auto">
            <a:xfrm>
              <a:off x="4357085" y="36348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00" name="Oval 25">
              <a:extLst>
                <a:ext uri="{FF2B5EF4-FFF2-40B4-BE49-F238E27FC236}">
                  <a16:creationId xmlns:a16="http://schemas.microsoft.com/office/drawing/2014/main" id="{BCE76513-FB9D-23B0-3533-AF0611F232E3}"/>
                </a:ext>
              </a:extLst>
            </p:cNvPr>
            <p:cNvSpPr>
              <a:spLocks noChangeArrowheads="1"/>
            </p:cNvSpPr>
            <p:nvPr/>
          </p:nvSpPr>
          <p:spPr bwMode="auto">
            <a:xfrm>
              <a:off x="4331641" y="36729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01" name="Oval 26">
              <a:extLst>
                <a:ext uri="{FF2B5EF4-FFF2-40B4-BE49-F238E27FC236}">
                  <a16:creationId xmlns:a16="http://schemas.microsoft.com/office/drawing/2014/main" id="{04F8DBB2-50C4-08D3-3050-1492474DF556}"/>
                </a:ext>
              </a:extLst>
            </p:cNvPr>
            <p:cNvSpPr>
              <a:spLocks noChangeArrowheads="1"/>
            </p:cNvSpPr>
            <p:nvPr/>
          </p:nvSpPr>
          <p:spPr bwMode="auto">
            <a:xfrm>
              <a:off x="4347544" y="370467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02" name="Oval 27">
              <a:extLst>
                <a:ext uri="{FF2B5EF4-FFF2-40B4-BE49-F238E27FC236}">
                  <a16:creationId xmlns:a16="http://schemas.microsoft.com/office/drawing/2014/main" id="{EB568623-9D9B-B71D-FFBD-020385AC6969}"/>
                </a:ext>
              </a:extLst>
            </p:cNvPr>
            <p:cNvSpPr>
              <a:spLocks noChangeArrowheads="1"/>
            </p:cNvSpPr>
            <p:nvPr/>
          </p:nvSpPr>
          <p:spPr bwMode="auto">
            <a:xfrm>
              <a:off x="4331641" y="373324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03" name="Oval 28">
              <a:extLst>
                <a:ext uri="{FF2B5EF4-FFF2-40B4-BE49-F238E27FC236}">
                  <a16:creationId xmlns:a16="http://schemas.microsoft.com/office/drawing/2014/main" id="{4B0527DC-E481-FE39-59C2-B606B586D61C}"/>
                </a:ext>
              </a:extLst>
            </p:cNvPr>
            <p:cNvSpPr>
              <a:spLocks noChangeArrowheads="1"/>
            </p:cNvSpPr>
            <p:nvPr/>
          </p:nvSpPr>
          <p:spPr bwMode="auto">
            <a:xfrm>
              <a:off x="4449320" y="38173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04" name="Oval 29">
              <a:extLst>
                <a:ext uri="{FF2B5EF4-FFF2-40B4-BE49-F238E27FC236}">
                  <a16:creationId xmlns:a16="http://schemas.microsoft.com/office/drawing/2014/main" id="{C4FD6F3D-2540-FA35-9016-23439407A1D3}"/>
                </a:ext>
              </a:extLst>
            </p:cNvPr>
            <p:cNvSpPr>
              <a:spLocks noChangeArrowheads="1"/>
            </p:cNvSpPr>
            <p:nvPr/>
          </p:nvSpPr>
          <p:spPr bwMode="auto">
            <a:xfrm>
              <a:off x="4379349" y="38173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05" name="Oval 30">
              <a:extLst>
                <a:ext uri="{FF2B5EF4-FFF2-40B4-BE49-F238E27FC236}">
                  <a16:creationId xmlns:a16="http://schemas.microsoft.com/office/drawing/2014/main" id="{ABEC3FEE-344A-B56C-167D-160411B6D1EB}"/>
                </a:ext>
              </a:extLst>
            </p:cNvPr>
            <p:cNvSpPr>
              <a:spLocks noChangeArrowheads="1"/>
            </p:cNvSpPr>
            <p:nvPr/>
          </p:nvSpPr>
          <p:spPr bwMode="auto">
            <a:xfrm>
              <a:off x="4357085" y="38205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06" name="Oval 31">
              <a:extLst>
                <a:ext uri="{FF2B5EF4-FFF2-40B4-BE49-F238E27FC236}">
                  <a16:creationId xmlns:a16="http://schemas.microsoft.com/office/drawing/2014/main" id="{8BF30AB0-CA75-0193-2FFE-776AEC156698}"/>
                </a:ext>
              </a:extLst>
            </p:cNvPr>
            <p:cNvSpPr>
              <a:spLocks noChangeArrowheads="1"/>
            </p:cNvSpPr>
            <p:nvPr/>
          </p:nvSpPr>
          <p:spPr bwMode="auto">
            <a:xfrm>
              <a:off x="4325280" y="38110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07" name="Oval 32">
              <a:extLst>
                <a:ext uri="{FF2B5EF4-FFF2-40B4-BE49-F238E27FC236}">
                  <a16:creationId xmlns:a16="http://schemas.microsoft.com/office/drawing/2014/main" id="{70C81950-9589-C1A3-3945-28A5D5FEC8E6}"/>
                </a:ext>
              </a:extLst>
            </p:cNvPr>
            <p:cNvSpPr>
              <a:spLocks noChangeArrowheads="1"/>
            </p:cNvSpPr>
            <p:nvPr/>
          </p:nvSpPr>
          <p:spPr bwMode="auto">
            <a:xfrm>
              <a:off x="4258489" y="37983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08" name="Oval 33">
              <a:extLst>
                <a:ext uri="{FF2B5EF4-FFF2-40B4-BE49-F238E27FC236}">
                  <a16:creationId xmlns:a16="http://schemas.microsoft.com/office/drawing/2014/main" id="{E68AABC2-E792-EFFD-FADF-1017CD3B905F}"/>
                </a:ext>
              </a:extLst>
            </p:cNvPr>
            <p:cNvSpPr>
              <a:spLocks noChangeArrowheads="1"/>
            </p:cNvSpPr>
            <p:nvPr/>
          </p:nvSpPr>
          <p:spPr bwMode="auto">
            <a:xfrm>
              <a:off x="4274392" y="38110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09" name="Oval 34">
              <a:extLst>
                <a:ext uri="{FF2B5EF4-FFF2-40B4-BE49-F238E27FC236}">
                  <a16:creationId xmlns:a16="http://schemas.microsoft.com/office/drawing/2014/main" id="{33D16E31-F34F-2C5B-E725-14E8E59847B6}"/>
                </a:ext>
              </a:extLst>
            </p:cNvPr>
            <p:cNvSpPr>
              <a:spLocks noChangeArrowheads="1"/>
            </p:cNvSpPr>
            <p:nvPr/>
          </p:nvSpPr>
          <p:spPr bwMode="auto">
            <a:xfrm>
              <a:off x="4290294" y="38205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10" name="Oval 35">
              <a:extLst>
                <a:ext uri="{FF2B5EF4-FFF2-40B4-BE49-F238E27FC236}">
                  <a16:creationId xmlns:a16="http://schemas.microsoft.com/office/drawing/2014/main" id="{F6BA997F-F5E5-DA76-8450-0380BECB0FC4}"/>
                </a:ext>
              </a:extLst>
            </p:cNvPr>
            <p:cNvSpPr>
              <a:spLocks noChangeArrowheads="1"/>
            </p:cNvSpPr>
            <p:nvPr/>
          </p:nvSpPr>
          <p:spPr bwMode="auto">
            <a:xfrm>
              <a:off x="4303016" y="38491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11" name="Oval 36">
              <a:extLst>
                <a:ext uri="{FF2B5EF4-FFF2-40B4-BE49-F238E27FC236}">
                  <a16:creationId xmlns:a16="http://schemas.microsoft.com/office/drawing/2014/main" id="{38A8D47D-4853-6615-DA73-945F14D42EA8}"/>
                </a:ext>
              </a:extLst>
            </p:cNvPr>
            <p:cNvSpPr>
              <a:spLocks noChangeArrowheads="1"/>
            </p:cNvSpPr>
            <p:nvPr/>
          </p:nvSpPr>
          <p:spPr bwMode="auto">
            <a:xfrm>
              <a:off x="4194879" y="38586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12" name="Oval 37">
              <a:extLst>
                <a:ext uri="{FF2B5EF4-FFF2-40B4-BE49-F238E27FC236}">
                  <a16:creationId xmlns:a16="http://schemas.microsoft.com/office/drawing/2014/main" id="{EBB30A4E-DA36-ECC0-89A1-0D51076A9891}"/>
                </a:ext>
              </a:extLst>
            </p:cNvPr>
            <p:cNvSpPr>
              <a:spLocks noChangeArrowheads="1"/>
            </p:cNvSpPr>
            <p:nvPr/>
          </p:nvSpPr>
          <p:spPr bwMode="auto">
            <a:xfrm>
              <a:off x="4220323" y="38491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13" name="Oval 38">
              <a:extLst>
                <a:ext uri="{FF2B5EF4-FFF2-40B4-BE49-F238E27FC236}">
                  <a16:creationId xmlns:a16="http://schemas.microsoft.com/office/drawing/2014/main" id="{C83B477B-3AC4-1EF8-08B7-6BD37C5F4927}"/>
                </a:ext>
              </a:extLst>
            </p:cNvPr>
            <p:cNvSpPr>
              <a:spLocks noChangeArrowheads="1"/>
            </p:cNvSpPr>
            <p:nvPr/>
          </p:nvSpPr>
          <p:spPr bwMode="auto">
            <a:xfrm>
              <a:off x="4245767" y="38300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14" name="Oval 39">
              <a:extLst>
                <a:ext uri="{FF2B5EF4-FFF2-40B4-BE49-F238E27FC236}">
                  <a16:creationId xmlns:a16="http://schemas.microsoft.com/office/drawing/2014/main" id="{D3974DD8-D8E4-A8AD-468C-7E70F23A56F7}"/>
                </a:ext>
              </a:extLst>
            </p:cNvPr>
            <p:cNvSpPr>
              <a:spLocks noChangeArrowheads="1"/>
            </p:cNvSpPr>
            <p:nvPr/>
          </p:nvSpPr>
          <p:spPr bwMode="auto">
            <a:xfrm>
              <a:off x="4236226" y="38173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15" name="Oval 40">
              <a:extLst>
                <a:ext uri="{FF2B5EF4-FFF2-40B4-BE49-F238E27FC236}">
                  <a16:creationId xmlns:a16="http://schemas.microsoft.com/office/drawing/2014/main" id="{0F225832-DA44-24E1-338E-6151BFDE88FC}"/>
                </a:ext>
              </a:extLst>
            </p:cNvPr>
            <p:cNvSpPr>
              <a:spLocks noChangeArrowheads="1"/>
            </p:cNvSpPr>
            <p:nvPr/>
          </p:nvSpPr>
          <p:spPr bwMode="auto">
            <a:xfrm>
              <a:off x="4217143" y="38142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16" name="Oval 41">
              <a:extLst>
                <a:ext uri="{FF2B5EF4-FFF2-40B4-BE49-F238E27FC236}">
                  <a16:creationId xmlns:a16="http://schemas.microsoft.com/office/drawing/2014/main" id="{890A6CC5-543D-3FE3-1818-20A62DBE58F6}"/>
                </a:ext>
              </a:extLst>
            </p:cNvPr>
            <p:cNvSpPr>
              <a:spLocks noChangeArrowheads="1"/>
            </p:cNvSpPr>
            <p:nvPr/>
          </p:nvSpPr>
          <p:spPr bwMode="auto">
            <a:xfrm>
              <a:off x="4194879" y="37570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17" name="Oval 42">
              <a:extLst>
                <a:ext uri="{FF2B5EF4-FFF2-40B4-BE49-F238E27FC236}">
                  <a16:creationId xmlns:a16="http://schemas.microsoft.com/office/drawing/2014/main" id="{E9D833AA-4009-0324-87C4-752B8179EBE0}"/>
                </a:ext>
              </a:extLst>
            </p:cNvPr>
            <p:cNvSpPr>
              <a:spLocks noChangeArrowheads="1"/>
            </p:cNvSpPr>
            <p:nvPr/>
          </p:nvSpPr>
          <p:spPr bwMode="auto">
            <a:xfrm>
              <a:off x="4210782" y="37570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18" name="Oval 43">
              <a:extLst>
                <a:ext uri="{FF2B5EF4-FFF2-40B4-BE49-F238E27FC236}">
                  <a16:creationId xmlns:a16="http://schemas.microsoft.com/office/drawing/2014/main" id="{F205220F-A59B-F8C8-C00C-7F470A11F02B}"/>
                </a:ext>
              </a:extLst>
            </p:cNvPr>
            <p:cNvSpPr>
              <a:spLocks noChangeArrowheads="1"/>
            </p:cNvSpPr>
            <p:nvPr/>
          </p:nvSpPr>
          <p:spPr bwMode="auto">
            <a:xfrm>
              <a:off x="4229865" y="373007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19" name="Oval 44">
              <a:extLst>
                <a:ext uri="{FF2B5EF4-FFF2-40B4-BE49-F238E27FC236}">
                  <a16:creationId xmlns:a16="http://schemas.microsoft.com/office/drawing/2014/main" id="{55C1F31A-C7CC-7225-5FA8-F564179F913B}"/>
                </a:ext>
              </a:extLst>
            </p:cNvPr>
            <p:cNvSpPr>
              <a:spLocks noChangeArrowheads="1"/>
            </p:cNvSpPr>
            <p:nvPr/>
          </p:nvSpPr>
          <p:spPr bwMode="auto">
            <a:xfrm>
              <a:off x="4236226" y="36475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20" name="Oval 45">
              <a:extLst>
                <a:ext uri="{FF2B5EF4-FFF2-40B4-BE49-F238E27FC236}">
                  <a16:creationId xmlns:a16="http://schemas.microsoft.com/office/drawing/2014/main" id="{8256C08A-63EC-1734-A7FE-BBE9AA822B60}"/>
                </a:ext>
              </a:extLst>
            </p:cNvPr>
            <p:cNvSpPr>
              <a:spLocks noChangeArrowheads="1"/>
            </p:cNvSpPr>
            <p:nvPr/>
          </p:nvSpPr>
          <p:spPr bwMode="auto">
            <a:xfrm>
              <a:off x="4204421" y="36983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21" name="Oval 46">
              <a:extLst>
                <a:ext uri="{FF2B5EF4-FFF2-40B4-BE49-F238E27FC236}">
                  <a16:creationId xmlns:a16="http://schemas.microsoft.com/office/drawing/2014/main" id="{5E3ED553-FE93-5018-3846-7AB697250699}"/>
                </a:ext>
              </a:extLst>
            </p:cNvPr>
            <p:cNvSpPr>
              <a:spLocks noChangeArrowheads="1"/>
            </p:cNvSpPr>
            <p:nvPr/>
          </p:nvSpPr>
          <p:spPr bwMode="auto">
            <a:xfrm>
              <a:off x="4191699" y="37110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22" name="Oval 47">
              <a:extLst>
                <a:ext uri="{FF2B5EF4-FFF2-40B4-BE49-F238E27FC236}">
                  <a16:creationId xmlns:a16="http://schemas.microsoft.com/office/drawing/2014/main" id="{BBB4DDF2-E36C-9DC5-4DE3-0DC90BF8B342}"/>
                </a:ext>
              </a:extLst>
            </p:cNvPr>
            <p:cNvSpPr>
              <a:spLocks noChangeArrowheads="1"/>
            </p:cNvSpPr>
            <p:nvPr/>
          </p:nvSpPr>
          <p:spPr bwMode="auto">
            <a:xfrm>
              <a:off x="4153532" y="372689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23" name="Oval 48">
              <a:extLst>
                <a:ext uri="{FF2B5EF4-FFF2-40B4-BE49-F238E27FC236}">
                  <a16:creationId xmlns:a16="http://schemas.microsoft.com/office/drawing/2014/main" id="{7F5505F8-8A46-0C94-A35A-E5CDFD540DE0}"/>
                </a:ext>
              </a:extLst>
            </p:cNvPr>
            <p:cNvSpPr>
              <a:spLocks noChangeArrowheads="1"/>
            </p:cNvSpPr>
            <p:nvPr/>
          </p:nvSpPr>
          <p:spPr bwMode="auto">
            <a:xfrm>
              <a:off x="4140810" y="371737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24" name="Oval 49">
              <a:extLst>
                <a:ext uri="{FF2B5EF4-FFF2-40B4-BE49-F238E27FC236}">
                  <a16:creationId xmlns:a16="http://schemas.microsoft.com/office/drawing/2014/main" id="{4C0D8722-F815-1269-EBDE-38884922E6B4}"/>
                </a:ext>
              </a:extLst>
            </p:cNvPr>
            <p:cNvSpPr>
              <a:spLocks noChangeArrowheads="1"/>
            </p:cNvSpPr>
            <p:nvPr/>
          </p:nvSpPr>
          <p:spPr bwMode="auto">
            <a:xfrm>
              <a:off x="4143991" y="36602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25" name="Oval 50">
              <a:extLst>
                <a:ext uri="{FF2B5EF4-FFF2-40B4-BE49-F238E27FC236}">
                  <a16:creationId xmlns:a16="http://schemas.microsoft.com/office/drawing/2014/main" id="{7686DC6D-2FD6-202F-3009-71EAFDEE6213}"/>
                </a:ext>
              </a:extLst>
            </p:cNvPr>
            <p:cNvSpPr>
              <a:spLocks noChangeArrowheads="1"/>
            </p:cNvSpPr>
            <p:nvPr/>
          </p:nvSpPr>
          <p:spPr bwMode="auto">
            <a:xfrm>
              <a:off x="4137630" y="364117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26" name="Oval 51">
              <a:extLst>
                <a:ext uri="{FF2B5EF4-FFF2-40B4-BE49-F238E27FC236}">
                  <a16:creationId xmlns:a16="http://schemas.microsoft.com/office/drawing/2014/main" id="{815927EA-0CC4-ED37-2253-3237069F2E83}"/>
                </a:ext>
              </a:extLst>
            </p:cNvPr>
            <p:cNvSpPr>
              <a:spLocks noChangeArrowheads="1"/>
            </p:cNvSpPr>
            <p:nvPr/>
          </p:nvSpPr>
          <p:spPr bwMode="auto">
            <a:xfrm>
              <a:off x="4102644" y="36443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27" name="Oval 52">
              <a:extLst>
                <a:ext uri="{FF2B5EF4-FFF2-40B4-BE49-F238E27FC236}">
                  <a16:creationId xmlns:a16="http://schemas.microsoft.com/office/drawing/2014/main" id="{A521836E-F391-4DE3-6EF8-CFC51B0DD6E9}"/>
                </a:ext>
              </a:extLst>
            </p:cNvPr>
            <p:cNvSpPr>
              <a:spLocks noChangeArrowheads="1"/>
            </p:cNvSpPr>
            <p:nvPr/>
          </p:nvSpPr>
          <p:spPr bwMode="auto">
            <a:xfrm>
              <a:off x="4067659" y="363799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28" name="Oval 53">
              <a:extLst>
                <a:ext uri="{FF2B5EF4-FFF2-40B4-BE49-F238E27FC236}">
                  <a16:creationId xmlns:a16="http://schemas.microsoft.com/office/drawing/2014/main" id="{2C24DB6C-E6BA-6844-F4B7-15C796F9B3BE}"/>
                </a:ext>
              </a:extLst>
            </p:cNvPr>
            <p:cNvSpPr>
              <a:spLocks noChangeArrowheads="1"/>
            </p:cNvSpPr>
            <p:nvPr/>
          </p:nvSpPr>
          <p:spPr bwMode="auto">
            <a:xfrm>
              <a:off x="4077200" y="36633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29" name="Oval 54">
              <a:extLst>
                <a:ext uri="{FF2B5EF4-FFF2-40B4-BE49-F238E27FC236}">
                  <a16:creationId xmlns:a16="http://schemas.microsoft.com/office/drawing/2014/main" id="{8CF942FE-0D6B-32D2-A1FD-9E0C556E3D19}"/>
                </a:ext>
              </a:extLst>
            </p:cNvPr>
            <p:cNvSpPr>
              <a:spLocks noChangeArrowheads="1"/>
            </p:cNvSpPr>
            <p:nvPr/>
          </p:nvSpPr>
          <p:spPr bwMode="auto">
            <a:xfrm>
              <a:off x="4074020" y="36983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30" name="Oval 55">
              <a:extLst>
                <a:ext uri="{FF2B5EF4-FFF2-40B4-BE49-F238E27FC236}">
                  <a16:creationId xmlns:a16="http://schemas.microsoft.com/office/drawing/2014/main" id="{307ADAB2-772E-B56B-F7DE-4BC36052BE42}"/>
                </a:ext>
              </a:extLst>
            </p:cNvPr>
            <p:cNvSpPr>
              <a:spLocks noChangeArrowheads="1"/>
            </p:cNvSpPr>
            <p:nvPr/>
          </p:nvSpPr>
          <p:spPr bwMode="auto">
            <a:xfrm>
              <a:off x="4115366" y="37507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31" name="Oval 56">
              <a:extLst>
                <a:ext uri="{FF2B5EF4-FFF2-40B4-BE49-F238E27FC236}">
                  <a16:creationId xmlns:a16="http://schemas.microsoft.com/office/drawing/2014/main" id="{E64832A3-6364-571C-C797-02D5C105BE55}"/>
                </a:ext>
              </a:extLst>
            </p:cNvPr>
            <p:cNvSpPr>
              <a:spLocks noChangeArrowheads="1"/>
            </p:cNvSpPr>
            <p:nvPr/>
          </p:nvSpPr>
          <p:spPr bwMode="auto">
            <a:xfrm>
              <a:off x="4077200" y="37538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32" name="Oval 57">
              <a:extLst>
                <a:ext uri="{FF2B5EF4-FFF2-40B4-BE49-F238E27FC236}">
                  <a16:creationId xmlns:a16="http://schemas.microsoft.com/office/drawing/2014/main" id="{E2B1E658-832C-F304-EA27-CE30FDB6AF6F}"/>
                </a:ext>
              </a:extLst>
            </p:cNvPr>
            <p:cNvSpPr>
              <a:spLocks noChangeArrowheads="1"/>
            </p:cNvSpPr>
            <p:nvPr/>
          </p:nvSpPr>
          <p:spPr bwMode="auto">
            <a:xfrm>
              <a:off x="4039034" y="37570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33" name="Oval 58">
              <a:extLst>
                <a:ext uri="{FF2B5EF4-FFF2-40B4-BE49-F238E27FC236}">
                  <a16:creationId xmlns:a16="http://schemas.microsoft.com/office/drawing/2014/main" id="{BBB4868B-B31F-2CB3-E896-FD7BEDDD963A}"/>
                </a:ext>
              </a:extLst>
            </p:cNvPr>
            <p:cNvSpPr>
              <a:spLocks noChangeArrowheads="1"/>
            </p:cNvSpPr>
            <p:nvPr/>
          </p:nvSpPr>
          <p:spPr bwMode="auto">
            <a:xfrm>
              <a:off x="3994507" y="36919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34" name="Oval 59">
              <a:extLst>
                <a:ext uri="{FF2B5EF4-FFF2-40B4-BE49-F238E27FC236}">
                  <a16:creationId xmlns:a16="http://schemas.microsoft.com/office/drawing/2014/main" id="{8E15EB66-C98C-A019-6EAA-4DAF1D491903}"/>
                </a:ext>
              </a:extLst>
            </p:cNvPr>
            <p:cNvSpPr>
              <a:spLocks noChangeArrowheads="1"/>
            </p:cNvSpPr>
            <p:nvPr/>
          </p:nvSpPr>
          <p:spPr bwMode="auto">
            <a:xfrm>
              <a:off x="3981785" y="372054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35" name="Oval 60">
              <a:extLst>
                <a:ext uri="{FF2B5EF4-FFF2-40B4-BE49-F238E27FC236}">
                  <a16:creationId xmlns:a16="http://schemas.microsoft.com/office/drawing/2014/main" id="{993A053E-7CB6-9B49-316D-74D5FDC8B79C}"/>
                </a:ext>
              </a:extLst>
            </p:cNvPr>
            <p:cNvSpPr>
              <a:spLocks noChangeArrowheads="1"/>
            </p:cNvSpPr>
            <p:nvPr/>
          </p:nvSpPr>
          <p:spPr bwMode="auto">
            <a:xfrm>
              <a:off x="3946799" y="37475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36" name="Oval 61">
              <a:extLst>
                <a:ext uri="{FF2B5EF4-FFF2-40B4-BE49-F238E27FC236}">
                  <a16:creationId xmlns:a16="http://schemas.microsoft.com/office/drawing/2014/main" id="{1BDFE480-6F0C-2CA2-7DCE-C6C478A5BCB1}"/>
                </a:ext>
              </a:extLst>
            </p:cNvPr>
            <p:cNvSpPr>
              <a:spLocks noChangeArrowheads="1"/>
            </p:cNvSpPr>
            <p:nvPr/>
          </p:nvSpPr>
          <p:spPr bwMode="auto">
            <a:xfrm>
              <a:off x="3889550" y="37538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37" name="Oval 62">
              <a:extLst>
                <a:ext uri="{FF2B5EF4-FFF2-40B4-BE49-F238E27FC236}">
                  <a16:creationId xmlns:a16="http://schemas.microsoft.com/office/drawing/2014/main" id="{CF1E8209-EF15-26F4-4C8A-DDCA07884E8A}"/>
                </a:ext>
              </a:extLst>
            </p:cNvPr>
            <p:cNvSpPr>
              <a:spLocks noChangeArrowheads="1"/>
            </p:cNvSpPr>
            <p:nvPr/>
          </p:nvSpPr>
          <p:spPr bwMode="auto">
            <a:xfrm>
              <a:off x="3825940" y="38078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38" name="Oval 63">
              <a:extLst>
                <a:ext uri="{FF2B5EF4-FFF2-40B4-BE49-F238E27FC236}">
                  <a16:creationId xmlns:a16="http://schemas.microsoft.com/office/drawing/2014/main" id="{A6B5AC78-E889-076D-ACC9-23FBD5C4D3E3}"/>
                </a:ext>
              </a:extLst>
            </p:cNvPr>
            <p:cNvSpPr>
              <a:spLocks noChangeArrowheads="1"/>
            </p:cNvSpPr>
            <p:nvPr/>
          </p:nvSpPr>
          <p:spPr bwMode="auto">
            <a:xfrm>
              <a:off x="3860925" y="37983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39" name="Oval 64">
              <a:extLst>
                <a:ext uri="{FF2B5EF4-FFF2-40B4-BE49-F238E27FC236}">
                  <a16:creationId xmlns:a16="http://schemas.microsoft.com/office/drawing/2014/main" id="{E6E9D1D2-58AA-3454-DB2F-E46AAE6C201A}"/>
                </a:ext>
              </a:extLst>
            </p:cNvPr>
            <p:cNvSpPr>
              <a:spLocks noChangeArrowheads="1"/>
            </p:cNvSpPr>
            <p:nvPr/>
          </p:nvSpPr>
          <p:spPr bwMode="auto">
            <a:xfrm>
              <a:off x="3883189" y="37951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40" name="Oval 65">
              <a:extLst>
                <a:ext uri="{FF2B5EF4-FFF2-40B4-BE49-F238E27FC236}">
                  <a16:creationId xmlns:a16="http://schemas.microsoft.com/office/drawing/2014/main" id="{BDF7ED6A-F9AB-99E1-5C89-A821007982A7}"/>
                </a:ext>
              </a:extLst>
            </p:cNvPr>
            <p:cNvSpPr>
              <a:spLocks noChangeArrowheads="1"/>
            </p:cNvSpPr>
            <p:nvPr/>
          </p:nvSpPr>
          <p:spPr bwMode="auto">
            <a:xfrm>
              <a:off x="3905453" y="37729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41" name="Oval 66">
              <a:extLst>
                <a:ext uri="{FF2B5EF4-FFF2-40B4-BE49-F238E27FC236}">
                  <a16:creationId xmlns:a16="http://schemas.microsoft.com/office/drawing/2014/main" id="{F030C587-C79B-9B62-261F-3CA8577BF357}"/>
                </a:ext>
              </a:extLst>
            </p:cNvPr>
            <p:cNvSpPr>
              <a:spLocks noChangeArrowheads="1"/>
            </p:cNvSpPr>
            <p:nvPr/>
          </p:nvSpPr>
          <p:spPr bwMode="auto">
            <a:xfrm>
              <a:off x="3953160" y="37792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42" name="Oval 67">
              <a:extLst>
                <a:ext uri="{FF2B5EF4-FFF2-40B4-BE49-F238E27FC236}">
                  <a16:creationId xmlns:a16="http://schemas.microsoft.com/office/drawing/2014/main" id="{00281515-CF8F-A200-824C-90AC0782127B}"/>
                </a:ext>
              </a:extLst>
            </p:cNvPr>
            <p:cNvSpPr>
              <a:spLocks noChangeArrowheads="1"/>
            </p:cNvSpPr>
            <p:nvPr/>
          </p:nvSpPr>
          <p:spPr bwMode="auto">
            <a:xfrm>
              <a:off x="4010409" y="37919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43" name="Oval 68">
              <a:extLst>
                <a:ext uri="{FF2B5EF4-FFF2-40B4-BE49-F238E27FC236}">
                  <a16:creationId xmlns:a16="http://schemas.microsoft.com/office/drawing/2014/main" id="{1B87BEC2-D97C-9903-3584-0E107C0F4E18}"/>
                </a:ext>
              </a:extLst>
            </p:cNvPr>
            <p:cNvSpPr>
              <a:spLocks noChangeArrowheads="1"/>
            </p:cNvSpPr>
            <p:nvPr/>
          </p:nvSpPr>
          <p:spPr bwMode="auto">
            <a:xfrm>
              <a:off x="4023131" y="37856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44" name="Oval 69">
              <a:extLst>
                <a:ext uri="{FF2B5EF4-FFF2-40B4-BE49-F238E27FC236}">
                  <a16:creationId xmlns:a16="http://schemas.microsoft.com/office/drawing/2014/main" id="{AC77C37F-C2BC-974F-E34C-4FDF5B63B46D}"/>
                </a:ext>
              </a:extLst>
            </p:cNvPr>
            <p:cNvSpPr>
              <a:spLocks noChangeArrowheads="1"/>
            </p:cNvSpPr>
            <p:nvPr/>
          </p:nvSpPr>
          <p:spPr bwMode="auto">
            <a:xfrm>
              <a:off x="4054937" y="38300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45" name="Oval 70">
              <a:extLst>
                <a:ext uri="{FF2B5EF4-FFF2-40B4-BE49-F238E27FC236}">
                  <a16:creationId xmlns:a16="http://schemas.microsoft.com/office/drawing/2014/main" id="{C9DC9DB8-0A64-A03C-01F2-50598607E94E}"/>
                </a:ext>
              </a:extLst>
            </p:cNvPr>
            <p:cNvSpPr>
              <a:spLocks noChangeArrowheads="1"/>
            </p:cNvSpPr>
            <p:nvPr/>
          </p:nvSpPr>
          <p:spPr bwMode="auto">
            <a:xfrm>
              <a:off x="4096283" y="38300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46" name="Oval 71">
              <a:extLst>
                <a:ext uri="{FF2B5EF4-FFF2-40B4-BE49-F238E27FC236}">
                  <a16:creationId xmlns:a16="http://schemas.microsoft.com/office/drawing/2014/main" id="{B2813220-9A61-B0AF-C68F-D5586BC6AE82}"/>
                </a:ext>
              </a:extLst>
            </p:cNvPr>
            <p:cNvSpPr>
              <a:spLocks noChangeArrowheads="1"/>
            </p:cNvSpPr>
            <p:nvPr/>
          </p:nvSpPr>
          <p:spPr bwMode="auto">
            <a:xfrm>
              <a:off x="4067659" y="38459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47" name="Oval 72">
              <a:extLst>
                <a:ext uri="{FF2B5EF4-FFF2-40B4-BE49-F238E27FC236}">
                  <a16:creationId xmlns:a16="http://schemas.microsoft.com/office/drawing/2014/main" id="{B87689B9-29C3-190F-97CC-058C4768FC6E}"/>
                </a:ext>
              </a:extLst>
            </p:cNvPr>
            <p:cNvSpPr>
              <a:spLocks noChangeArrowheads="1"/>
            </p:cNvSpPr>
            <p:nvPr/>
          </p:nvSpPr>
          <p:spPr bwMode="auto">
            <a:xfrm>
              <a:off x="4080381" y="38459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48" name="Oval 73">
              <a:extLst>
                <a:ext uri="{FF2B5EF4-FFF2-40B4-BE49-F238E27FC236}">
                  <a16:creationId xmlns:a16="http://schemas.microsoft.com/office/drawing/2014/main" id="{5688469F-BA5D-96A8-9853-AA03F15548FD}"/>
                </a:ext>
              </a:extLst>
            </p:cNvPr>
            <p:cNvSpPr>
              <a:spLocks noChangeArrowheads="1"/>
            </p:cNvSpPr>
            <p:nvPr/>
          </p:nvSpPr>
          <p:spPr bwMode="auto">
            <a:xfrm>
              <a:off x="4086742" y="38650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49" name="Oval 74">
              <a:extLst>
                <a:ext uri="{FF2B5EF4-FFF2-40B4-BE49-F238E27FC236}">
                  <a16:creationId xmlns:a16="http://schemas.microsoft.com/office/drawing/2014/main" id="{61BA4C13-B46F-8A12-A522-92AE883D73BF}"/>
                </a:ext>
              </a:extLst>
            </p:cNvPr>
            <p:cNvSpPr>
              <a:spLocks noChangeArrowheads="1"/>
            </p:cNvSpPr>
            <p:nvPr/>
          </p:nvSpPr>
          <p:spPr bwMode="auto">
            <a:xfrm>
              <a:off x="4013590" y="38840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50" name="Oval 75">
              <a:extLst>
                <a:ext uri="{FF2B5EF4-FFF2-40B4-BE49-F238E27FC236}">
                  <a16:creationId xmlns:a16="http://schemas.microsoft.com/office/drawing/2014/main" id="{C858484C-07D4-E11B-6CCF-665F6A90BDD2}"/>
                </a:ext>
              </a:extLst>
            </p:cNvPr>
            <p:cNvSpPr>
              <a:spLocks noChangeArrowheads="1"/>
            </p:cNvSpPr>
            <p:nvPr/>
          </p:nvSpPr>
          <p:spPr bwMode="auto">
            <a:xfrm>
              <a:off x="4045395" y="38967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51" name="Oval 76">
              <a:extLst>
                <a:ext uri="{FF2B5EF4-FFF2-40B4-BE49-F238E27FC236}">
                  <a16:creationId xmlns:a16="http://schemas.microsoft.com/office/drawing/2014/main" id="{90C530FE-871D-9465-11ED-010B38F77162}"/>
                </a:ext>
              </a:extLst>
            </p:cNvPr>
            <p:cNvSpPr>
              <a:spLocks noChangeArrowheads="1"/>
            </p:cNvSpPr>
            <p:nvPr/>
          </p:nvSpPr>
          <p:spPr bwMode="auto">
            <a:xfrm>
              <a:off x="3949980" y="39221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52" name="Oval 77">
              <a:extLst>
                <a:ext uri="{FF2B5EF4-FFF2-40B4-BE49-F238E27FC236}">
                  <a16:creationId xmlns:a16="http://schemas.microsoft.com/office/drawing/2014/main" id="{24BE1232-0921-0854-2600-E7EE8538A391}"/>
                </a:ext>
              </a:extLst>
            </p:cNvPr>
            <p:cNvSpPr>
              <a:spLocks noChangeArrowheads="1"/>
            </p:cNvSpPr>
            <p:nvPr/>
          </p:nvSpPr>
          <p:spPr bwMode="auto">
            <a:xfrm>
              <a:off x="3924536" y="39094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53" name="Oval 78">
              <a:extLst>
                <a:ext uri="{FF2B5EF4-FFF2-40B4-BE49-F238E27FC236}">
                  <a16:creationId xmlns:a16="http://schemas.microsoft.com/office/drawing/2014/main" id="{A3127D62-A5E8-A80F-92C7-99D298C74B95}"/>
                </a:ext>
              </a:extLst>
            </p:cNvPr>
            <p:cNvSpPr>
              <a:spLocks noChangeArrowheads="1"/>
            </p:cNvSpPr>
            <p:nvPr/>
          </p:nvSpPr>
          <p:spPr bwMode="auto">
            <a:xfrm>
              <a:off x="3895911" y="38999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54" name="Oval 79">
              <a:extLst>
                <a:ext uri="{FF2B5EF4-FFF2-40B4-BE49-F238E27FC236}">
                  <a16:creationId xmlns:a16="http://schemas.microsoft.com/office/drawing/2014/main" id="{45310F37-ADC9-EA42-8F9A-4802EE51FE77}"/>
                </a:ext>
              </a:extLst>
            </p:cNvPr>
            <p:cNvSpPr>
              <a:spLocks noChangeArrowheads="1"/>
            </p:cNvSpPr>
            <p:nvPr/>
          </p:nvSpPr>
          <p:spPr bwMode="auto">
            <a:xfrm>
              <a:off x="3870467" y="38840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55" name="Oval 80">
              <a:extLst>
                <a:ext uri="{FF2B5EF4-FFF2-40B4-BE49-F238E27FC236}">
                  <a16:creationId xmlns:a16="http://schemas.microsoft.com/office/drawing/2014/main" id="{8EDE1165-5ACE-F119-60F3-92F8F406FE10}"/>
                </a:ext>
              </a:extLst>
            </p:cNvPr>
            <p:cNvSpPr>
              <a:spLocks noChangeArrowheads="1"/>
            </p:cNvSpPr>
            <p:nvPr/>
          </p:nvSpPr>
          <p:spPr bwMode="auto">
            <a:xfrm>
              <a:off x="3813218" y="38618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56" name="Oval 81">
              <a:extLst>
                <a:ext uri="{FF2B5EF4-FFF2-40B4-BE49-F238E27FC236}">
                  <a16:creationId xmlns:a16="http://schemas.microsoft.com/office/drawing/2014/main" id="{12497F6A-B227-45DE-0312-41F6BBDF0C3D}"/>
                </a:ext>
              </a:extLst>
            </p:cNvPr>
            <p:cNvSpPr>
              <a:spLocks noChangeArrowheads="1"/>
            </p:cNvSpPr>
            <p:nvPr/>
          </p:nvSpPr>
          <p:spPr bwMode="auto">
            <a:xfrm>
              <a:off x="3781413" y="38142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57" name="Oval 82">
              <a:extLst>
                <a:ext uri="{FF2B5EF4-FFF2-40B4-BE49-F238E27FC236}">
                  <a16:creationId xmlns:a16="http://schemas.microsoft.com/office/drawing/2014/main" id="{6463DF38-A1A9-CDC5-DAF2-4B77706B919C}"/>
                </a:ext>
              </a:extLst>
            </p:cNvPr>
            <p:cNvSpPr>
              <a:spLocks noChangeArrowheads="1"/>
            </p:cNvSpPr>
            <p:nvPr/>
          </p:nvSpPr>
          <p:spPr bwMode="auto">
            <a:xfrm>
              <a:off x="3751198" y="37602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58" name="Oval 83">
              <a:extLst>
                <a:ext uri="{FF2B5EF4-FFF2-40B4-BE49-F238E27FC236}">
                  <a16:creationId xmlns:a16="http://schemas.microsoft.com/office/drawing/2014/main" id="{359B8146-2D53-EC28-257A-604CE3CAD75A}"/>
                </a:ext>
              </a:extLst>
            </p:cNvPr>
            <p:cNvSpPr>
              <a:spLocks noChangeArrowheads="1"/>
            </p:cNvSpPr>
            <p:nvPr/>
          </p:nvSpPr>
          <p:spPr bwMode="auto">
            <a:xfrm>
              <a:off x="3768691" y="37411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59" name="Oval 84">
              <a:extLst>
                <a:ext uri="{FF2B5EF4-FFF2-40B4-BE49-F238E27FC236}">
                  <a16:creationId xmlns:a16="http://schemas.microsoft.com/office/drawing/2014/main" id="{C9558B09-5C63-9BB6-57A4-89BFD1C39188}"/>
                </a:ext>
              </a:extLst>
            </p:cNvPr>
            <p:cNvSpPr>
              <a:spLocks noChangeArrowheads="1"/>
            </p:cNvSpPr>
            <p:nvPr/>
          </p:nvSpPr>
          <p:spPr bwMode="auto">
            <a:xfrm>
              <a:off x="3969063" y="36475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60" name="Oval 85">
              <a:extLst>
                <a:ext uri="{FF2B5EF4-FFF2-40B4-BE49-F238E27FC236}">
                  <a16:creationId xmlns:a16="http://schemas.microsoft.com/office/drawing/2014/main" id="{5574C87C-E266-E48F-F220-75B20134E6D0}"/>
                </a:ext>
              </a:extLst>
            </p:cNvPr>
            <p:cNvSpPr>
              <a:spLocks noChangeArrowheads="1"/>
            </p:cNvSpPr>
            <p:nvPr/>
          </p:nvSpPr>
          <p:spPr bwMode="auto">
            <a:xfrm>
              <a:off x="3838662" y="365387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61" name="Oval 86">
              <a:extLst>
                <a:ext uri="{FF2B5EF4-FFF2-40B4-BE49-F238E27FC236}">
                  <a16:creationId xmlns:a16="http://schemas.microsoft.com/office/drawing/2014/main" id="{05E3E600-8792-E0F8-1B0B-30EE197AB01F}"/>
                </a:ext>
              </a:extLst>
            </p:cNvPr>
            <p:cNvSpPr>
              <a:spLocks noChangeArrowheads="1"/>
            </p:cNvSpPr>
            <p:nvPr/>
          </p:nvSpPr>
          <p:spPr bwMode="auto">
            <a:xfrm>
              <a:off x="3784593" y="370784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62" name="Oval 87">
              <a:extLst>
                <a:ext uri="{FF2B5EF4-FFF2-40B4-BE49-F238E27FC236}">
                  <a16:creationId xmlns:a16="http://schemas.microsoft.com/office/drawing/2014/main" id="{99E560B1-8F3F-F2B3-4C68-2CF8FCFF75C7}"/>
                </a:ext>
              </a:extLst>
            </p:cNvPr>
            <p:cNvSpPr>
              <a:spLocks noChangeArrowheads="1"/>
            </p:cNvSpPr>
            <p:nvPr/>
          </p:nvSpPr>
          <p:spPr bwMode="auto">
            <a:xfrm>
              <a:off x="3790954" y="36983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63" name="Oval 88">
              <a:extLst>
                <a:ext uri="{FF2B5EF4-FFF2-40B4-BE49-F238E27FC236}">
                  <a16:creationId xmlns:a16="http://schemas.microsoft.com/office/drawing/2014/main" id="{378AD28B-F659-D003-2086-60331F9EA587}"/>
                </a:ext>
              </a:extLst>
            </p:cNvPr>
            <p:cNvSpPr>
              <a:spLocks noChangeArrowheads="1"/>
            </p:cNvSpPr>
            <p:nvPr/>
          </p:nvSpPr>
          <p:spPr bwMode="auto">
            <a:xfrm>
              <a:off x="3700310" y="365704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64" name="Oval 89">
              <a:extLst>
                <a:ext uri="{FF2B5EF4-FFF2-40B4-BE49-F238E27FC236}">
                  <a16:creationId xmlns:a16="http://schemas.microsoft.com/office/drawing/2014/main" id="{172F586C-6BFE-E6A5-3A70-BBAA0ABDA2BC}"/>
                </a:ext>
              </a:extLst>
            </p:cNvPr>
            <p:cNvSpPr>
              <a:spLocks noChangeArrowheads="1"/>
            </p:cNvSpPr>
            <p:nvPr/>
          </p:nvSpPr>
          <p:spPr bwMode="auto">
            <a:xfrm>
              <a:off x="3728935" y="371737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65" name="Oval 90">
              <a:extLst>
                <a:ext uri="{FF2B5EF4-FFF2-40B4-BE49-F238E27FC236}">
                  <a16:creationId xmlns:a16="http://schemas.microsoft.com/office/drawing/2014/main" id="{E01C0D6F-12B7-17ED-C1F1-7277CAEA96A5}"/>
                </a:ext>
              </a:extLst>
            </p:cNvPr>
            <p:cNvSpPr>
              <a:spLocks noChangeArrowheads="1"/>
            </p:cNvSpPr>
            <p:nvPr/>
          </p:nvSpPr>
          <p:spPr bwMode="auto">
            <a:xfrm>
              <a:off x="3716213" y="37237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66" name="Oval 91">
              <a:extLst>
                <a:ext uri="{FF2B5EF4-FFF2-40B4-BE49-F238E27FC236}">
                  <a16:creationId xmlns:a16="http://schemas.microsoft.com/office/drawing/2014/main" id="{6C7C26AA-5787-2365-80FF-E7902C83750D}"/>
                </a:ext>
              </a:extLst>
            </p:cNvPr>
            <p:cNvSpPr>
              <a:spLocks noChangeArrowheads="1"/>
            </p:cNvSpPr>
            <p:nvPr/>
          </p:nvSpPr>
          <p:spPr bwMode="auto">
            <a:xfrm>
              <a:off x="3722574" y="37475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67" name="Oval 92">
              <a:extLst>
                <a:ext uri="{FF2B5EF4-FFF2-40B4-BE49-F238E27FC236}">
                  <a16:creationId xmlns:a16="http://schemas.microsoft.com/office/drawing/2014/main" id="{0433D987-2CE1-B233-88B5-66244506AE80}"/>
                </a:ext>
              </a:extLst>
            </p:cNvPr>
            <p:cNvSpPr>
              <a:spLocks noChangeArrowheads="1"/>
            </p:cNvSpPr>
            <p:nvPr/>
          </p:nvSpPr>
          <p:spPr bwMode="auto">
            <a:xfrm>
              <a:off x="3706671" y="37856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68" name="Oval 93">
              <a:extLst>
                <a:ext uri="{FF2B5EF4-FFF2-40B4-BE49-F238E27FC236}">
                  <a16:creationId xmlns:a16="http://schemas.microsoft.com/office/drawing/2014/main" id="{6840C5AA-D3A7-8547-A982-4502551E4C88}"/>
                </a:ext>
              </a:extLst>
            </p:cNvPr>
            <p:cNvSpPr>
              <a:spLocks noChangeArrowheads="1"/>
            </p:cNvSpPr>
            <p:nvPr/>
          </p:nvSpPr>
          <p:spPr bwMode="auto">
            <a:xfrm>
              <a:off x="3732115" y="38300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69" name="Oval 94">
              <a:extLst>
                <a:ext uri="{FF2B5EF4-FFF2-40B4-BE49-F238E27FC236}">
                  <a16:creationId xmlns:a16="http://schemas.microsoft.com/office/drawing/2014/main" id="{512F0F98-5B09-1D6B-4CB1-3172C0B35D21}"/>
                </a:ext>
              </a:extLst>
            </p:cNvPr>
            <p:cNvSpPr>
              <a:spLocks noChangeArrowheads="1"/>
            </p:cNvSpPr>
            <p:nvPr/>
          </p:nvSpPr>
          <p:spPr bwMode="auto">
            <a:xfrm>
              <a:off x="3728935" y="38237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70" name="Oval 95">
              <a:extLst>
                <a:ext uri="{FF2B5EF4-FFF2-40B4-BE49-F238E27FC236}">
                  <a16:creationId xmlns:a16="http://schemas.microsoft.com/office/drawing/2014/main" id="{EC62FB41-0664-9BA2-927B-E85B6F6D4E10}"/>
                </a:ext>
              </a:extLst>
            </p:cNvPr>
            <p:cNvSpPr>
              <a:spLocks noChangeArrowheads="1"/>
            </p:cNvSpPr>
            <p:nvPr/>
          </p:nvSpPr>
          <p:spPr bwMode="auto">
            <a:xfrm>
              <a:off x="3690769" y="38396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71" name="Oval 96">
              <a:extLst>
                <a:ext uri="{FF2B5EF4-FFF2-40B4-BE49-F238E27FC236}">
                  <a16:creationId xmlns:a16="http://schemas.microsoft.com/office/drawing/2014/main" id="{56546E5D-31D3-E46B-C6C6-D01E4FE8EB44}"/>
                </a:ext>
              </a:extLst>
            </p:cNvPr>
            <p:cNvSpPr>
              <a:spLocks noChangeArrowheads="1"/>
            </p:cNvSpPr>
            <p:nvPr/>
          </p:nvSpPr>
          <p:spPr bwMode="auto">
            <a:xfrm>
              <a:off x="3678047" y="38269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72" name="Oval 97">
              <a:extLst>
                <a:ext uri="{FF2B5EF4-FFF2-40B4-BE49-F238E27FC236}">
                  <a16:creationId xmlns:a16="http://schemas.microsoft.com/office/drawing/2014/main" id="{AFF0EAFC-4214-279C-9D68-323AD09B8281}"/>
                </a:ext>
              </a:extLst>
            </p:cNvPr>
            <p:cNvSpPr>
              <a:spLocks noChangeArrowheads="1"/>
            </p:cNvSpPr>
            <p:nvPr/>
          </p:nvSpPr>
          <p:spPr bwMode="auto">
            <a:xfrm>
              <a:off x="3652603" y="37761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73" name="Oval 98">
              <a:extLst>
                <a:ext uri="{FF2B5EF4-FFF2-40B4-BE49-F238E27FC236}">
                  <a16:creationId xmlns:a16="http://schemas.microsoft.com/office/drawing/2014/main" id="{008D1731-04CD-7A9B-E5C7-B44F609C9F0E}"/>
                </a:ext>
              </a:extLst>
            </p:cNvPr>
            <p:cNvSpPr>
              <a:spLocks noChangeArrowheads="1"/>
            </p:cNvSpPr>
            <p:nvPr/>
          </p:nvSpPr>
          <p:spPr bwMode="auto">
            <a:xfrm>
              <a:off x="3655783" y="37729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74" name="Oval 99">
              <a:extLst>
                <a:ext uri="{FF2B5EF4-FFF2-40B4-BE49-F238E27FC236}">
                  <a16:creationId xmlns:a16="http://schemas.microsoft.com/office/drawing/2014/main" id="{AA139F7E-2BF3-D4E9-3A0A-4D226F5E2DB1}"/>
                </a:ext>
              </a:extLst>
            </p:cNvPr>
            <p:cNvSpPr>
              <a:spLocks noChangeArrowheads="1"/>
            </p:cNvSpPr>
            <p:nvPr/>
          </p:nvSpPr>
          <p:spPr bwMode="auto">
            <a:xfrm>
              <a:off x="3668505" y="36919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75" name="Oval 100">
              <a:extLst>
                <a:ext uri="{FF2B5EF4-FFF2-40B4-BE49-F238E27FC236}">
                  <a16:creationId xmlns:a16="http://schemas.microsoft.com/office/drawing/2014/main" id="{DCFE4042-4DAE-FAD1-506E-2E4BE3BB7EBD}"/>
                </a:ext>
              </a:extLst>
            </p:cNvPr>
            <p:cNvSpPr>
              <a:spLocks noChangeArrowheads="1"/>
            </p:cNvSpPr>
            <p:nvPr/>
          </p:nvSpPr>
          <p:spPr bwMode="auto">
            <a:xfrm>
              <a:off x="3585812" y="367927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76" name="Oval 101">
              <a:extLst>
                <a:ext uri="{FF2B5EF4-FFF2-40B4-BE49-F238E27FC236}">
                  <a16:creationId xmlns:a16="http://schemas.microsoft.com/office/drawing/2014/main" id="{5206E179-B217-0F07-E6E2-816F8C64B4F1}"/>
                </a:ext>
              </a:extLst>
            </p:cNvPr>
            <p:cNvSpPr>
              <a:spLocks noChangeArrowheads="1"/>
            </p:cNvSpPr>
            <p:nvPr/>
          </p:nvSpPr>
          <p:spPr bwMode="auto">
            <a:xfrm>
              <a:off x="3601714" y="370784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77" name="Oval 102">
              <a:extLst>
                <a:ext uri="{FF2B5EF4-FFF2-40B4-BE49-F238E27FC236}">
                  <a16:creationId xmlns:a16="http://schemas.microsoft.com/office/drawing/2014/main" id="{9B989232-0C8E-935E-F0A1-291BB0D6E51B}"/>
                </a:ext>
              </a:extLst>
            </p:cNvPr>
            <p:cNvSpPr>
              <a:spLocks noChangeArrowheads="1"/>
            </p:cNvSpPr>
            <p:nvPr/>
          </p:nvSpPr>
          <p:spPr bwMode="auto">
            <a:xfrm>
              <a:off x="3601714" y="37364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78" name="Oval 103">
              <a:extLst>
                <a:ext uri="{FF2B5EF4-FFF2-40B4-BE49-F238E27FC236}">
                  <a16:creationId xmlns:a16="http://schemas.microsoft.com/office/drawing/2014/main" id="{47090CD0-00F8-8BA8-FDB8-CBA52FD0E5C4}"/>
                </a:ext>
              </a:extLst>
            </p:cNvPr>
            <p:cNvSpPr>
              <a:spLocks noChangeArrowheads="1"/>
            </p:cNvSpPr>
            <p:nvPr/>
          </p:nvSpPr>
          <p:spPr bwMode="auto">
            <a:xfrm>
              <a:off x="3604895" y="37761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79" name="Oval 104">
              <a:extLst>
                <a:ext uri="{FF2B5EF4-FFF2-40B4-BE49-F238E27FC236}">
                  <a16:creationId xmlns:a16="http://schemas.microsoft.com/office/drawing/2014/main" id="{6D3B9C92-B614-DEFE-270B-F9C4ED4914A2}"/>
                </a:ext>
              </a:extLst>
            </p:cNvPr>
            <p:cNvSpPr>
              <a:spLocks noChangeArrowheads="1"/>
            </p:cNvSpPr>
            <p:nvPr/>
          </p:nvSpPr>
          <p:spPr bwMode="auto">
            <a:xfrm>
              <a:off x="3560368" y="37951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80" name="Oval 105">
              <a:extLst>
                <a:ext uri="{FF2B5EF4-FFF2-40B4-BE49-F238E27FC236}">
                  <a16:creationId xmlns:a16="http://schemas.microsoft.com/office/drawing/2014/main" id="{9D862601-6217-CEE7-CF5E-130F730E3E88}"/>
                </a:ext>
              </a:extLst>
            </p:cNvPr>
            <p:cNvSpPr>
              <a:spLocks noChangeArrowheads="1"/>
            </p:cNvSpPr>
            <p:nvPr/>
          </p:nvSpPr>
          <p:spPr bwMode="auto">
            <a:xfrm>
              <a:off x="3576270" y="38110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81" name="Oval 106">
              <a:extLst>
                <a:ext uri="{FF2B5EF4-FFF2-40B4-BE49-F238E27FC236}">
                  <a16:creationId xmlns:a16="http://schemas.microsoft.com/office/drawing/2014/main" id="{F7DD2577-08EE-D797-3CBF-ADB1E2511E66}"/>
                </a:ext>
              </a:extLst>
            </p:cNvPr>
            <p:cNvSpPr>
              <a:spLocks noChangeArrowheads="1"/>
            </p:cNvSpPr>
            <p:nvPr/>
          </p:nvSpPr>
          <p:spPr bwMode="auto">
            <a:xfrm>
              <a:off x="3611256" y="38078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82" name="Oval 107">
              <a:extLst>
                <a:ext uri="{FF2B5EF4-FFF2-40B4-BE49-F238E27FC236}">
                  <a16:creationId xmlns:a16="http://schemas.microsoft.com/office/drawing/2014/main" id="{7D5F0398-BD9A-44A8-0881-CBACBE9C1152}"/>
                </a:ext>
              </a:extLst>
            </p:cNvPr>
            <p:cNvSpPr>
              <a:spLocks noChangeArrowheads="1"/>
            </p:cNvSpPr>
            <p:nvPr/>
          </p:nvSpPr>
          <p:spPr bwMode="auto">
            <a:xfrm>
              <a:off x="3611256" y="38237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83" name="Oval 108">
              <a:extLst>
                <a:ext uri="{FF2B5EF4-FFF2-40B4-BE49-F238E27FC236}">
                  <a16:creationId xmlns:a16="http://schemas.microsoft.com/office/drawing/2014/main" id="{8BB087CF-3709-42DB-3E52-0B19EBA70256}"/>
                </a:ext>
              </a:extLst>
            </p:cNvPr>
            <p:cNvSpPr>
              <a:spLocks noChangeArrowheads="1"/>
            </p:cNvSpPr>
            <p:nvPr/>
          </p:nvSpPr>
          <p:spPr bwMode="auto">
            <a:xfrm>
              <a:off x="3614436" y="38332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84" name="Oval 109">
              <a:extLst>
                <a:ext uri="{FF2B5EF4-FFF2-40B4-BE49-F238E27FC236}">
                  <a16:creationId xmlns:a16="http://schemas.microsoft.com/office/drawing/2014/main" id="{7BF5A5A4-A53A-040D-2994-6A45047CD2F7}"/>
                </a:ext>
              </a:extLst>
            </p:cNvPr>
            <p:cNvSpPr>
              <a:spLocks noChangeArrowheads="1"/>
            </p:cNvSpPr>
            <p:nvPr/>
          </p:nvSpPr>
          <p:spPr bwMode="auto">
            <a:xfrm>
              <a:off x="3604895" y="38427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85" name="Oval 110">
              <a:extLst>
                <a:ext uri="{FF2B5EF4-FFF2-40B4-BE49-F238E27FC236}">
                  <a16:creationId xmlns:a16="http://schemas.microsoft.com/office/drawing/2014/main" id="{871333AD-AA47-51AA-2A88-B15A1712F0DC}"/>
                </a:ext>
              </a:extLst>
            </p:cNvPr>
            <p:cNvSpPr>
              <a:spLocks noChangeArrowheads="1"/>
            </p:cNvSpPr>
            <p:nvPr/>
          </p:nvSpPr>
          <p:spPr bwMode="auto">
            <a:xfrm>
              <a:off x="3636700" y="38745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86" name="Oval 111">
              <a:extLst>
                <a:ext uri="{FF2B5EF4-FFF2-40B4-BE49-F238E27FC236}">
                  <a16:creationId xmlns:a16="http://schemas.microsoft.com/office/drawing/2014/main" id="{A2CF617D-F84F-9908-F042-14B8B120A1A6}"/>
                </a:ext>
              </a:extLst>
            </p:cNvPr>
            <p:cNvSpPr>
              <a:spLocks noChangeArrowheads="1"/>
            </p:cNvSpPr>
            <p:nvPr/>
          </p:nvSpPr>
          <p:spPr bwMode="auto">
            <a:xfrm>
              <a:off x="3706671" y="38777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87" name="Oval 112">
              <a:extLst>
                <a:ext uri="{FF2B5EF4-FFF2-40B4-BE49-F238E27FC236}">
                  <a16:creationId xmlns:a16="http://schemas.microsoft.com/office/drawing/2014/main" id="{8BF6D35A-6DC0-EE51-8140-35CC58C12BB8}"/>
                </a:ext>
              </a:extLst>
            </p:cNvPr>
            <p:cNvSpPr>
              <a:spLocks noChangeArrowheads="1"/>
            </p:cNvSpPr>
            <p:nvPr/>
          </p:nvSpPr>
          <p:spPr bwMode="auto">
            <a:xfrm>
              <a:off x="3703491" y="38840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88" name="Oval 113">
              <a:extLst>
                <a:ext uri="{FF2B5EF4-FFF2-40B4-BE49-F238E27FC236}">
                  <a16:creationId xmlns:a16="http://schemas.microsoft.com/office/drawing/2014/main" id="{F6FEDC9E-ED65-C6AD-BE91-6A4094B8E133}"/>
                </a:ext>
              </a:extLst>
            </p:cNvPr>
            <p:cNvSpPr>
              <a:spLocks noChangeArrowheads="1"/>
            </p:cNvSpPr>
            <p:nvPr/>
          </p:nvSpPr>
          <p:spPr bwMode="auto">
            <a:xfrm>
              <a:off x="3706671" y="39094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89" name="Oval 114">
              <a:extLst>
                <a:ext uri="{FF2B5EF4-FFF2-40B4-BE49-F238E27FC236}">
                  <a16:creationId xmlns:a16="http://schemas.microsoft.com/office/drawing/2014/main" id="{3003F46F-E698-EFC3-056B-00BB91419B1C}"/>
                </a:ext>
              </a:extLst>
            </p:cNvPr>
            <p:cNvSpPr>
              <a:spLocks noChangeArrowheads="1"/>
            </p:cNvSpPr>
            <p:nvPr/>
          </p:nvSpPr>
          <p:spPr bwMode="auto">
            <a:xfrm>
              <a:off x="3716213" y="38967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90" name="Oval 115">
              <a:extLst>
                <a:ext uri="{FF2B5EF4-FFF2-40B4-BE49-F238E27FC236}">
                  <a16:creationId xmlns:a16="http://schemas.microsoft.com/office/drawing/2014/main" id="{5EC024DE-6FE9-E0A5-83D4-6A79752BBC52}"/>
                </a:ext>
              </a:extLst>
            </p:cNvPr>
            <p:cNvSpPr>
              <a:spLocks noChangeArrowheads="1"/>
            </p:cNvSpPr>
            <p:nvPr/>
          </p:nvSpPr>
          <p:spPr bwMode="auto">
            <a:xfrm>
              <a:off x="3732115" y="38967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91" name="Oval 116">
              <a:extLst>
                <a:ext uri="{FF2B5EF4-FFF2-40B4-BE49-F238E27FC236}">
                  <a16:creationId xmlns:a16="http://schemas.microsoft.com/office/drawing/2014/main" id="{AC405E44-28BE-33EE-A4DC-AB769788EA8E}"/>
                </a:ext>
              </a:extLst>
            </p:cNvPr>
            <p:cNvSpPr>
              <a:spLocks noChangeArrowheads="1"/>
            </p:cNvSpPr>
            <p:nvPr/>
          </p:nvSpPr>
          <p:spPr bwMode="auto">
            <a:xfrm>
              <a:off x="3748018" y="38967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92" name="Oval 117">
              <a:extLst>
                <a:ext uri="{FF2B5EF4-FFF2-40B4-BE49-F238E27FC236}">
                  <a16:creationId xmlns:a16="http://schemas.microsoft.com/office/drawing/2014/main" id="{8B39ABFD-51D4-4C82-43DA-DEFF7897C81B}"/>
                </a:ext>
              </a:extLst>
            </p:cNvPr>
            <p:cNvSpPr>
              <a:spLocks noChangeArrowheads="1"/>
            </p:cNvSpPr>
            <p:nvPr/>
          </p:nvSpPr>
          <p:spPr bwMode="auto">
            <a:xfrm>
              <a:off x="3762330" y="38904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93" name="Oval 118">
              <a:extLst>
                <a:ext uri="{FF2B5EF4-FFF2-40B4-BE49-F238E27FC236}">
                  <a16:creationId xmlns:a16="http://schemas.microsoft.com/office/drawing/2014/main" id="{9F8EC307-8D78-7AED-B9D5-08FD2A90BB43}"/>
                </a:ext>
              </a:extLst>
            </p:cNvPr>
            <p:cNvSpPr>
              <a:spLocks noChangeArrowheads="1"/>
            </p:cNvSpPr>
            <p:nvPr/>
          </p:nvSpPr>
          <p:spPr bwMode="auto">
            <a:xfrm>
              <a:off x="3797315" y="39062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94" name="Oval 119">
              <a:extLst>
                <a:ext uri="{FF2B5EF4-FFF2-40B4-BE49-F238E27FC236}">
                  <a16:creationId xmlns:a16="http://schemas.microsoft.com/office/drawing/2014/main" id="{4A276A84-9E77-6DC6-5C17-3C11EBB03802}"/>
                </a:ext>
              </a:extLst>
            </p:cNvPr>
            <p:cNvSpPr>
              <a:spLocks noChangeArrowheads="1"/>
            </p:cNvSpPr>
            <p:nvPr/>
          </p:nvSpPr>
          <p:spPr bwMode="auto">
            <a:xfrm>
              <a:off x="3822759" y="39031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95" name="Oval 120">
              <a:extLst>
                <a:ext uri="{FF2B5EF4-FFF2-40B4-BE49-F238E27FC236}">
                  <a16:creationId xmlns:a16="http://schemas.microsoft.com/office/drawing/2014/main" id="{B0CAD13D-8F5F-45CF-C5EC-9449821633E6}"/>
                </a:ext>
              </a:extLst>
            </p:cNvPr>
            <p:cNvSpPr>
              <a:spLocks noChangeArrowheads="1"/>
            </p:cNvSpPr>
            <p:nvPr/>
          </p:nvSpPr>
          <p:spPr bwMode="auto">
            <a:xfrm>
              <a:off x="3851384" y="39062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96" name="Oval 121">
              <a:extLst>
                <a:ext uri="{FF2B5EF4-FFF2-40B4-BE49-F238E27FC236}">
                  <a16:creationId xmlns:a16="http://schemas.microsoft.com/office/drawing/2014/main" id="{70495829-9759-E26D-32FA-EE466D8DD65D}"/>
                </a:ext>
              </a:extLst>
            </p:cNvPr>
            <p:cNvSpPr>
              <a:spLocks noChangeArrowheads="1"/>
            </p:cNvSpPr>
            <p:nvPr/>
          </p:nvSpPr>
          <p:spPr bwMode="auto">
            <a:xfrm>
              <a:off x="3813218" y="39189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97" name="Oval 122">
              <a:extLst>
                <a:ext uri="{FF2B5EF4-FFF2-40B4-BE49-F238E27FC236}">
                  <a16:creationId xmlns:a16="http://schemas.microsoft.com/office/drawing/2014/main" id="{1F73B594-950F-CBD4-886A-39460EEF8AA5}"/>
                </a:ext>
              </a:extLst>
            </p:cNvPr>
            <p:cNvSpPr>
              <a:spLocks noChangeArrowheads="1"/>
            </p:cNvSpPr>
            <p:nvPr/>
          </p:nvSpPr>
          <p:spPr bwMode="auto">
            <a:xfrm>
              <a:off x="3778232" y="39285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98" name="Oval 123">
              <a:extLst>
                <a:ext uri="{FF2B5EF4-FFF2-40B4-BE49-F238E27FC236}">
                  <a16:creationId xmlns:a16="http://schemas.microsoft.com/office/drawing/2014/main" id="{1972206B-54F3-61EC-74B9-E83B9AF7A4E8}"/>
                </a:ext>
              </a:extLst>
            </p:cNvPr>
            <p:cNvSpPr>
              <a:spLocks noChangeArrowheads="1"/>
            </p:cNvSpPr>
            <p:nvPr/>
          </p:nvSpPr>
          <p:spPr bwMode="auto">
            <a:xfrm>
              <a:off x="3690769" y="39189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899" name="Oval 124">
              <a:extLst>
                <a:ext uri="{FF2B5EF4-FFF2-40B4-BE49-F238E27FC236}">
                  <a16:creationId xmlns:a16="http://schemas.microsoft.com/office/drawing/2014/main" id="{CC0B7C62-D306-20FC-3ABB-B6FDC214D039}"/>
                </a:ext>
              </a:extLst>
            </p:cNvPr>
            <p:cNvSpPr>
              <a:spLocks noChangeArrowheads="1"/>
            </p:cNvSpPr>
            <p:nvPr/>
          </p:nvSpPr>
          <p:spPr bwMode="auto">
            <a:xfrm>
              <a:off x="3759149" y="39507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00" name="Oval 125">
              <a:extLst>
                <a:ext uri="{FF2B5EF4-FFF2-40B4-BE49-F238E27FC236}">
                  <a16:creationId xmlns:a16="http://schemas.microsoft.com/office/drawing/2014/main" id="{123BAF8A-0FFF-F021-5A12-EBA9BD6B21FA}"/>
                </a:ext>
              </a:extLst>
            </p:cNvPr>
            <p:cNvSpPr>
              <a:spLocks noChangeArrowheads="1"/>
            </p:cNvSpPr>
            <p:nvPr/>
          </p:nvSpPr>
          <p:spPr bwMode="auto">
            <a:xfrm>
              <a:off x="3732115" y="39380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01" name="Oval 126">
              <a:extLst>
                <a:ext uri="{FF2B5EF4-FFF2-40B4-BE49-F238E27FC236}">
                  <a16:creationId xmlns:a16="http://schemas.microsoft.com/office/drawing/2014/main" id="{07DE3EDC-A70A-99B5-36EE-491AE3286464}"/>
                </a:ext>
              </a:extLst>
            </p:cNvPr>
            <p:cNvSpPr>
              <a:spLocks noChangeArrowheads="1"/>
            </p:cNvSpPr>
            <p:nvPr/>
          </p:nvSpPr>
          <p:spPr bwMode="auto">
            <a:xfrm>
              <a:off x="3706671" y="39475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02" name="Oval 127">
              <a:extLst>
                <a:ext uri="{FF2B5EF4-FFF2-40B4-BE49-F238E27FC236}">
                  <a16:creationId xmlns:a16="http://schemas.microsoft.com/office/drawing/2014/main" id="{F8055214-749E-43CD-EA16-E8415FB73022}"/>
                </a:ext>
              </a:extLst>
            </p:cNvPr>
            <p:cNvSpPr>
              <a:spLocks noChangeArrowheads="1"/>
            </p:cNvSpPr>
            <p:nvPr/>
          </p:nvSpPr>
          <p:spPr bwMode="auto">
            <a:xfrm>
              <a:off x="3671686" y="39475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03" name="Oval 128">
              <a:extLst>
                <a:ext uri="{FF2B5EF4-FFF2-40B4-BE49-F238E27FC236}">
                  <a16:creationId xmlns:a16="http://schemas.microsoft.com/office/drawing/2014/main" id="{94C6BDBD-7705-98E9-50D4-9F1C6698158D}"/>
                </a:ext>
              </a:extLst>
            </p:cNvPr>
            <p:cNvSpPr>
              <a:spLocks noChangeArrowheads="1"/>
            </p:cNvSpPr>
            <p:nvPr/>
          </p:nvSpPr>
          <p:spPr bwMode="auto">
            <a:xfrm>
              <a:off x="3671686" y="39697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04" name="Oval 129">
              <a:extLst>
                <a:ext uri="{FF2B5EF4-FFF2-40B4-BE49-F238E27FC236}">
                  <a16:creationId xmlns:a16="http://schemas.microsoft.com/office/drawing/2014/main" id="{103A3D20-C235-1E7B-62C1-4DC3F31E56AB}"/>
                </a:ext>
              </a:extLst>
            </p:cNvPr>
            <p:cNvSpPr>
              <a:spLocks noChangeArrowheads="1"/>
            </p:cNvSpPr>
            <p:nvPr/>
          </p:nvSpPr>
          <p:spPr bwMode="auto">
            <a:xfrm>
              <a:off x="3636700" y="39666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05" name="Oval 130">
              <a:extLst>
                <a:ext uri="{FF2B5EF4-FFF2-40B4-BE49-F238E27FC236}">
                  <a16:creationId xmlns:a16="http://schemas.microsoft.com/office/drawing/2014/main" id="{FAF7FF83-C48B-D026-BE28-0785A2F251B9}"/>
                </a:ext>
              </a:extLst>
            </p:cNvPr>
            <p:cNvSpPr>
              <a:spLocks noChangeArrowheads="1"/>
            </p:cNvSpPr>
            <p:nvPr/>
          </p:nvSpPr>
          <p:spPr bwMode="auto">
            <a:xfrm>
              <a:off x="3598534" y="38935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06" name="Oval 131">
              <a:extLst>
                <a:ext uri="{FF2B5EF4-FFF2-40B4-BE49-F238E27FC236}">
                  <a16:creationId xmlns:a16="http://schemas.microsoft.com/office/drawing/2014/main" id="{622E633A-67B9-B927-174C-E3A5DD4B884A}"/>
                </a:ext>
              </a:extLst>
            </p:cNvPr>
            <p:cNvSpPr>
              <a:spLocks noChangeArrowheads="1"/>
            </p:cNvSpPr>
            <p:nvPr/>
          </p:nvSpPr>
          <p:spPr bwMode="auto">
            <a:xfrm>
              <a:off x="3588992" y="38650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07" name="Oval 132">
              <a:extLst>
                <a:ext uri="{FF2B5EF4-FFF2-40B4-BE49-F238E27FC236}">
                  <a16:creationId xmlns:a16="http://schemas.microsoft.com/office/drawing/2014/main" id="{C00129B3-9C95-7887-6C9A-523C10945C5C}"/>
                </a:ext>
              </a:extLst>
            </p:cNvPr>
            <p:cNvSpPr>
              <a:spLocks noChangeArrowheads="1"/>
            </p:cNvSpPr>
            <p:nvPr/>
          </p:nvSpPr>
          <p:spPr bwMode="auto">
            <a:xfrm>
              <a:off x="3550826" y="38459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08" name="Oval 133">
              <a:extLst>
                <a:ext uri="{FF2B5EF4-FFF2-40B4-BE49-F238E27FC236}">
                  <a16:creationId xmlns:a16="http://schemas.microsoft.com/office/drawing/2014/main" id="{BE8451C5-BA49-D028-CF05-40B79B65B193}"/>
                </a:ext>
              </a:extLst>
            </p:cNvPr>
            <p:cNvSpPr>
              <a:spLocks noChangeArrowheads="1"/>
            </p:cNvSpPr>
            <p:nvPr/>
          </p:nvSpPr>
          <p:spPr bwMode="auto">
            <a:xfrm>
              <a:off x="3531743" y="38967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09" name="Oval 134">
              <a:extLst>
                <a:ext uri="{FF2B5EF4-FFF2-40B4-BE49-F238E27FC236}">
                  <a16:creationId xmlns:a16="http://schemas.microsoft.com/office/drawing/2014/main" id="{790021B6-9B22-C776-76FF-8C91FB82B400}"/>
                </a:ext>
              </a:extLst>
            </p:cNvPr>
            <p:cNvSpPr>
              <a:spLocks noChangeArrowheads="1"/>
            </p:cNvSpPr>
            <p:nvPr/>
          </p:nvSpPr>
          <p:spPr bwMode="auto">
            <a:xfrm>
              <a:off x="3557187" y="38967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10" name="Oval 135">
              <a:extLst>
                <a:ext uri="{FF2B5EF4-FFF2-40B4-BE49-F238E27FC236}">
                  <a16:creationId xmlns:a16="http://schemas.microsoft.com/office/drawing/2014/main" id="{EB0F659F-44F0-8E2C-C455-D1AF51D5F43D}"/>
                </a:ext>
              </a:extLst>
            </p:cNvPr>
            <p:cNvSpPr>
              <a:spLocks noChangeArrowheads="1"/>
            </p:cNvSpPr>
            <p:nvPr/>
          </p:nvSpPr>
          <p:spPr bwMode="auto">
            <a:xfrm>
              <a:off x="3560368" y="39221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11" name="Oval 136">
              <a:extLst>
                <a:ext uri="{FF2B5EF4-FFF2-40B4-BE49-F238E27FC236}">
                  <a16:creationId xmlns:a16="http://schemas.microsoft.com/office/drawing/2014/main" id="{E3744B6C-6D94-A0C0-5C20-E78880EF18E9}"/>
                </a:ext>
              </a:extLst>
            </p:cNvPr>
            <p:cNvSpPr>
              <a:spLocks noChangeArrowheads="1"/>
            </p:cNvSpPr>
            <p:nvPr/>
          </p:nvSpPr>
          <p:spPr bwMode="auto">
            <a:xfrm>
              <a:off x="3582631" y="39221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12" name="Oval 137">
              <a:extLst>
                <a:ext uri="{FF2B5EF4-FFF2-40B4-BE49-F238E27FC236}">
                  <a16:creationId xmlns:a16="http://schemas.microsoft.com/office/drawing/2014/main" id="{2CCE93F7-90D1-42CE-390A-73A15FABBED5}"/>
                </a:ext>
              </a:extLst>
            </p:cNvPr>
            <p:cNvSpPr>
              <a:spLocks noChangeArrowheads="1"/>
            </p:cNvSpPr>
            <p:nvPr/>
          </p:nvSpPr>
          <p:spPr bwMode="auto">
            <a:xfrm>
              <a:off x="3582631" y="39380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13" name="Oval 138">
              <a:extLst>
                <a:ext uri="{FF2B5EF4-FFF2-40B4-BE49-F238E27FC236}">
                  <a16:creationId xmlns:a16="http://schemas.microsoft.com/office/drawing/2014/main" id="{9C2CB0F1-4663-64D7-9B21-B56D8922DCE8}"/>
                </a:ext>
              </a:extLst>
            </p:cNvPr>
            <p:cNvSpPr>
              <a:spLocks noChangeArrowheads="1"/>
            </p:cNvSpPr>
            <p:nvPr/>
          </p:nvSpPr>
          <p:spPr bwMode="auto">
            <a:xfrm>
              <a:off x="3582631" y="39729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14" name="Oval 139">
              <a:extLst>
                <a:ext uri="{FF2B5EF4-FFF2-40B4-BE49-F238E27FC236}">
                  <a16:creationId xmlns:a16="http://schemas.microsoft.com/office/drawing/2014/main" id="{8C8E9038-8ACD-1536-EA0A-5CFB696C77D5}"/>
                </a:ext>
              </a:extLst>
            </p:cNvPr>
            <p:cNvSpPr>
              <a:spLocks noChangeArrowheads="1"/>
            </p:cNvSpPr>
            <p:nvPr/>
          </p:nvSpPr>
          <p:spPr bwMode="auto">
            <a:xfrm>
              <a:off x="3563548" y="39793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15" name="Oval 140">
              <a:extLst>
                <a:ext uri="{FF2B5EF4-FFF2-40B4-BE49-F238E27FC236}">
                  <a16:creationId xmlns:a16="http://schemas.microsoft.com/office/drawing/2014/main" id="{79497F9A-DEC8-4FAB-F739-8998D8283ED6}"/>
                </a:ext>
              </a:extLst>
            </p:cNvPr>
            <p:cNvSpPr>
              <a:spLocks noChangeArrowheads="1"/>
            </p:cNvSpPr>
            <p:nvPr/>
          </p:nvSpPr>
          <p:spPr bwMode="auto">
            <a:xfrm>
              <a:off x="3563548" y="39951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16" name="Oval 141">
              <a:extLst>
                <a:ext uri="{FF2B5EF4-FFF2-40B4-BE49-F238E27FC236}">
                  <a16:creationId xmlns:a16="http://schemas.microsoft.com/office/drawing/2014/main" id="{97FCF67A-8D4A-CF69-190E-0C4B3C868DFB}"/>
                </a:ext>
              </a:extLst>
            </p:cNvPr>
            <p:cNvSpPr>
              <a:spLocks noChangeArrowheads="1"/>
            </p:cNvSpPr>
            <p:nvPr/>
          </p:nvSpPr>
          <p:spPr bwMode="auto">
            <a:xfrm>
              <a:off x="3544465" y="39920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17" name="Oval 142">
              <a:extLst>
                <a:ext uri="{FF2B5EF4-FFF2-40B4-BE49-F238E27FC236}">
                  <a16:creationId xmlns:a16="http://schemas.microsoft.com/office/drawing/2014/main" id="{484F7C6A-D717-9C1F-A86D-36192DFAB807}"/>
                </a:ext>
              </a:extLst>
            </p:cNvPr>
            <p:cNvSpPr>
              <a:spLocks noChangeArrowheads="1"/>
            </p:cNvSpPr>
            <p:nvPr/>
          </p:nvSpPr>
          <p:spPr bwMode="auto">
            <a:xfrm>
              <a:off x="3522202" y="39634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18" name="Oval 143">
              <a:extLst>
                <a:ext uri="{FF2B5EF4-FFF2-40B4-BE49-F238E27FC236}">
                  <a16:creationId xmlns:a16="http://schemas.microsoft.com/office/drawing/2014/main" id="{45E8364E-877A-0EFB-F1CD-DF1E684BCE36}"/>
                </a:ext>
              </a:extLst>
            </p:cNvPr>
            <p:cNvSpPr>
              <a:spLocks noChangeArrowheads="1"/>
            </p:cNvSpPr>
            <p:nvPr/>
          </p:nvSpPr>
          <p:spPr bwMode="auto">
            <a:xfrm>
              <a:off x="3503119" y="39507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19" name="Oval 144">
              <a:extLst>
                <a:ext uri="{FF2B5EF4-FFF2-40B4-BE49-F238E27FC236}">
                  <a16:creationId xmlns:a16="http://schemas.microsoft.com/office/drawing/2014/main" id="{25225E47-C7E7-F3A9-13DA-510872582F28}"/>
                </a:ext>
              </a:extLst>
            </p:cNvPr>
            <p:cNvSpPr>
              <a:spLocks noChangeArrowheads="1"/>
            </p:cNvSpPr>
            <p:nvPr/>
          </p:nvSpPr>
          <p:spPr bwMode="auto">
            <a:xfrm>
              <a:off x="3490396" y="39570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20" name="Oval 145">
              <a:extLst>
                <a:ext uri="{FF2B5EF4-FFF2-40B4-BE49-F238E27FC236}">
                  <a16:creationId xmlns:a16="http://schemas.microsoft.com/office/drawing/2014/main" id="{02036EAE-913E-D195-E060-7505B08EA289}"/>
                </a:ext>
              </a:extLst>
            </p:cNvPr>
            <p:cNvSpPr>
              <a:spLocks noChangeArrowheads="1"/>
            </p:cNvSpPr>
            <p:nvPr/>
          </p:nvSpPr>
          <p:spPr bwMode="auto">
            <a:xfrm>
              <a:off x="3471313" y="39697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21" name="Oval 146">
              <a:extLst>
                <a:ext uri="{FF2B5EF4-FFF2-40B4-BE49-F238E27FC236}">
                  <a16:creationId xmlns:a16="http://schemas.microsoft.com/office/drawing/2014/main" id="{45FC7051-3364-1E91-FD01-4268878127A5}"/>
                </a:ext>
              </a:extLst>
            </p:cNvPr>
            <p:cNvSpPr>
              <a:spLocks noChangeArrowheads="1"/>
            </p:cNvSpPr>
            <p:nvPr/>
          </p:nvSpPr>
          <p:spPr bwMode="auto">
            <a:xfrm>
              <a:off x="3499938" y="39951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22" name="Oval 147">
              <a:extLst>
                <a:ext uri="{FF2B5EF4-FFF2-40B4-BE49-F238E27FC236}">
                  <a16:creationId xmlns:a16="http://schemas.microsoft.com/office/drawing/2014/main" id="{F3CFE01C-EE1E-04DC-8C21-855905A01B04}"/>
                </a:ext>
              </a:extLst>
            </p:cNvPr>
            <p:cNvSpPr>
              <a:spLocks noChangeArrowheads="1"/>
            </p:cNvSpPr>
            <p:nvPr/>
          </p:nvSpPr>
          <p:spPr bwMode="auto">
            <a:xfrm>
              <a:off x="3464952" y="39951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23" name="Oval 148">
              <a:extLst>
                <a:ext uri="{FF2B5EF4-FFF2-40B4-BE49-F238E27FC236}">
                  <a16:creationId xmlns:a16="http://schemas.microsoft.com/office/drawing/2014/main" id="{E2D0FBF8-99C4-BD74-2728-0128069B95AF}"/>
                </a:ext>
              </a:extLst>
            </p:cNvPr>
            <p:cNvSpPr>
              <a:spLocks noChangeArrowheads="1"/>
            </p:cNvSpPr>
            <p:nvPr/>
          </p:nvSpPr>
          <p:spPr bwMode="auto">
            <a:xfrm>
              <a:off x="3455411" y="39856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24" name="Oval 149">
              <a:extLst>
                <a:ext uri="{FF2B5EF4-FFF2-40B4-BE49-F238E27FC236}">
                  <a16:creationId xmlns:a16="http://schemas.microsoft.com/office/drawing/2014/main" id="{E41FED89-8AE4-93B9-BAAF-DE15C313CBA9}"/>
                </a:ext>
              </a:extLst>
            </p:cNvPr>
            <p:cNvSpPr>
              <a:spLocks noChangeArrowheads="1"/>
            </p:cNvSpPr>
            <p:nvPr/>
          </p:nvSpPr>
          <p:spPr bwMode="auto">
            <a:xfrm>
              <a:off x="3452230" y="38078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25" name="Oval 150">
              <a:extLst>
                <a:ext uri="{FF2B5EF4-FFF2-40B4-BE49-F238E27FC236}">
                  <a16:creationId xmlns:a16="http://schemas.microsoft.com/office/drawing/2014/main" id="{7093120D-2904-2D3D-3D55-199982703FE0}"/>
                </a:ext>
              </a:extLst>
            </p:cNvPr>
            <p:cNvSpPr>
              <a:spLocks noChangeArrowheads="1"/>
            </p:cNvSpPr>
            <p:nvPr/>
          </p:nvSpPr>
          <p:spPr bwMode="auto">
            <a:xfrm>
              <a:off x="3474494" y="37364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26" name="Oval 151">
              <a:extLst>
                <a:ext uri="{FF2B5EF4-FFF2-40B4-BE49-F238E27FC236}">
                  <a16:creationId xmlns:a16="http://schemas.microsoft.com/office/drawing/2014/main" id="{B0C86C19-9E37-565A-5BBA-F8FCC3CB9D2C}"/>
                </a:ext>
              </a:extLst>
            </p:cNvPr>
            <p:cNvSpPr>
              <a:spLocks noChangeArrowheads="1"/>
            </p:cNvSpPr>
            <p:nvPr/>
          </p:nvSpPr>
          <p:spPr bwMode="auto">
            <a:xfrm>
              <a:off x="3493577" y="36792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27" name="Oval 152">
              <a:extLst>
                <a:ext uri="{FF2B5EF4-FFF2-40B4-BE49-F238E27FC236}">
                  <a16:creationId xmlns:a16="http://schemas.microsoft.com/office/drawing/2014/main" id="{821DAE1B-4B41-23BA-0DD9-B2A6B84A8812}"/>
                </a:ext>
              </a:extLst>
            </p:cNvPr>
            <p:cNvSpPr>
              <a:spLocks noChangeArrowheads="1"/>
            </p:cNvSpPr>
            <p:nvPr/>
          </p:nvSpPr>
          <p:spPr bwMode="auto">
            <a:xfrm>
              <a:off x="3477674" y="36919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28" name="Oval 153">
              <a:extLst>
                <a:ext uri="{FF2B5EF4-FFF2-40B4-BE49-F238E27FC236}">
                  <a16:creationId xmlns:a16="http://schemas.microsoft.com/office/drawing/2014/main" id="{376BE5A3-813A-5149-C288-2A27BE89B3C2}"/>
                </a:ext>
              </a:extLst>
            </p:cNvPr>
            <p:cNvSpPr>
              <a:spLocks noChangeArrowheads="1"/>
            </p:cNvSpPr>
            <p:nvPr/>
          </p:nvSpPr>
          <p:spPr bwMode="auto">
            <a:xfrm>
              <a:off x="3426786" y="368879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29" name="Oval 154">
              <a:extLst>
                <a:ext uri="{FF2B5EF4-FFF2-40B4-BE49-F238E27FC236}">
                  <a16:creationId xmlns:a16="http://schemas.microsoft.com/office/drawing/2014/main" id="{C2416325-F471-4487-1253-8515574C3CA8}"/>
                </a:ext>
              </a:extLst>
            </p:cNvPr>
            <p:cNvSpPr>
              <a:spLocks noChangeArrowheads="1"/>
            </p:cNvSpPr>
            <p:nvPr/>
          </p:nvSpPr>
          <p:spPr bwMode="auto">
            <a:xfrm>
              <a:off x="3369537" y="37792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30" name="Oval 155">
              <a:extLst>
                <a:ext uri="{FF2B5EF4-FFF2-40B4-BE49-F238E27FC236}">
                  <a16:creationId xmlns:a16="http://schemas.microsoft.com/office/drawing/2014/main" id="{90FF157A-6416-4257-1308-5EEC45EF5F6B}"/>
                </a:ext>
              </a:extLst>
            </p:cNvPr>
            <p:cNvSpPr>
              <a:spLocks noChangeArrowheads="1"/>
            </p:cNvSpPr>
            <p:nvPr/>
          </p:nvSpPr>
          <p:spPr bwMode="auto">
            <a:xfrm>
              <a:off x="3385440" y="38078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31" name="Oval 156">
              <a:extLst>
                <a:ext uri="{FF2B5EF4-FFF2-40B4-BE49-F238E27FC236}">
                  <a16:creationId xmlns:a16="http://schemas.microsoft.com/office/drawing/2014/main" id="{24D09E58-CDE1-5EED-1155-5230C41660B1}"/>
                </a:ext>
              </a:extLst>
            </p:cNvPr>
            <p:cNvSpPr>
              <a:spLocks noChangeArrowheads="1"/>
            </p:cNvSpPr>
            <p:nvPr/>
          </p:nvSpPr>
          <p:spPr bwMode="auto">
            <a:xfrm>
              <a:off x="3309107" y="38618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32" name="Oval 157">
              <a:extLst>
                <a:ext uri="{FF2B5EF4-FFF2-40B4-BE49-F238E27FC236}">
                  <a16:creationId xmlns:a16="http://schemas.microsoft.com/office/drawing/2014/main" id="{ABCA6C7A-C1EC-07C6-F991-A9EC64F73747}"/>
                </a:ext>
              </a:extLst>
            </p:cNvPr>
            <p:cNvSpPr>
              <a:spLocks noChangeArrowheads="1"/>
            </p:cNvSpPr>
            <p:nvPr/>
          </p:nvSpPr>
          <p:spPr bwMode="auto">
            <a:xfrm>
              <a:off x="3318649" y="38554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33" name="Oval 158">
              <a:extLst>
                <a:ext uri="{FF2B5EF4-FFF2-40B4-BE49-F238E27FC236}">
                  <a16:creationId xmlns:a16="http://schemas.microsoft.com/office/drawing/2014/main" id="{0FD90A23-3381-4661-DEC6-5848B210ED76}"/>
                </a:ext>
              </a:extLst>
            </p:cNvPr>
            <p:cNvSpPr>
              <a:spLocks noChangeArrowheads="1"/>
            </p:cNvSpPr>
            <p:nvPr/>
          </p:nvSpPr>
          <p:spPr bwMode="auto">
            <a:xfrm>
              <a:off x="3426786" y="38396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34" name="Oval 159">
              <a:extLst>
                <a:ext uri="{FF2B5EF4-FFF2-40B4-BE49-F238E27FC236}">
                  <a16:creationId xmlns:a16="http://schemas.microsoft.com/office/drawing/2014/main" id="{3A633885-1AC5-76B0-CA4E-7D5C8FC5E2FF}"/>
                </a:ext>
              </a:extLst>
            </p:cNvPr>
            <p:cNvSpPr>
              <a:spLocks noChangeArrowheads="1"/>
            </p:cNvSpPr>
            <p:nvPr/>
          </p:nvSpPr>
          <p:spPr bwMode="auto">
            <a:xfrm>
              <a:off x="3423606" y="38745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35" name="Oval 160">
              <a:extLst>
                <a:ext uri="{FF2B5EF4-FFF2-40B4-BE49-F238E27FC236}">
                  <a16:creationId xmlns:a16="http://schemas.microsoft.com/office/drawing/2014/main" id="{2E908C4B-6537-F7D5-CBE6-49C916FBD4E1}"/>
                </a:ext>
              </a:extLst>
            </p:cNvPr>
            <p:cNvSpPr>
              <a:spLocks noChangeArrowheads="1"/>
            </p:cNvSpPr>
            <p:nvPr/>
          </p:nvSpPr>
          <p:spPr bwMode="auto">
            <a:xfrm>
              <a:off x="3398162" y="38872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36" name="Oval 161">
              <a:extLst>
                <a:ext uri="{FF2B5EF4-FFF2-40B4-BE49-F238E27FC236}">
                  <a16:creationId xmlns:a16="http://schemas.microsoft.com/office/drawing/2014/main" id="{C21065F5-8045-02EE-F11E-4E1780579E81}"/>
                </a:ext>
              </a:extLst>
            </p:cNvPr>
            <p:cNvSpPr>
              <a:spLocks noChangeArrowheads="1"/>
            </p:cNvSpPr>
            <p:nvPr/>
          </p:nvSpPr>
          <p:spPr bwMode="auto">
            <a:xfrm>
              <a:off x="3382259" y="38967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37" name="Oval 162">
              <a:extLst>
                <a:ext uri="{FF2B5EF4-FFF2-40B4-BE49-F238E27FC236}">
                  <a16:creationId xmlns:a16="http://schemas.microsoft.com/office/drawing/2014/main" id="{99D3F976-F6C8-7747-5929-BE2015613348}"/>
                </a:ext>
              </a:extLst>
            </p:cNvPr>
            <p:cNvSpPr>
              <a:spLocks noChangeArrowheads="1"/>
            </p:cNvSpPr>
            <p:nvPr/>
          </p:nvSpPr>
          <p:spPr bwMode="auto">
            <a:xfrm>
              <a:off x="3391801" y="39094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38" name="Oval 163">
              <a:extLst>
                <a:ext uri="{FF2B5EF4-FFF2-40B4-BE49-F238E27FC236}">
                  <a16:creationId xmlns:a16="http://schemas.microsoft.com/office/drawing/2014/main" id="{D7220346-B6B1-7F42-F4AA-A857EF2699FB}"/>
                </a:ext>
              </a:extLst>
            </p:cNvPr>
            <p:cNvSpPr>
              <a:spLocks noChangeArrowheads="1"/>
            </p:cNvSpPr>
            <p:nvPr/>
          </p:nvSpPr>
          <p:spPr bwMode="auto">
            <a:xfrm>
              <a:off x="3417245" y="38999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39" name="Oval 164">
              <a:extLst>
                <a:ext uri="{FF2B5EF4-FFF2-40B4-BE49-F238E27FC236}">
                  <a16:creationId xmlns:a16="http://schemas.microsoft.com/office/drawing/2014/main" id="{0989AEA7-FA77-8D25-31E8-F222701CE8B7}"/>
                </a:ext>
              </a:extLst>
            </p:cNvPr>
            <p:cNvSpPr>
              <a:spLocks noChangeArrowheads="1"/>
            </p:cNvSpPr>
            <p:nvPr/>
          </p:nvSpPr>
          <p:spPr bwMode="auto">
            <a:xfrm>
              <a:off x="3455411" y="38904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40" name="Oval 165">
              <a:extLst>
                <a:ext uri="{FF2B5EF4-FFF2-40B4-BE49-F238E27FC236}">
                  <a16:creationId xmlns:a16="http://schemas.microsoft.com/office/drawing/2014/main" id="{A771613F-C7BD-5114-E4FF-6D9CE763F79A}"/>
                </a:ext>
              </a:extLst>
            </p:cNvPr>
            <p:cNvSpPr>
              <a:spLocks noChangeArrowheads="1"/>
            </p:cNvSpPr>
            <p:nvPr/>
          </p:nvSpPr>
          <p:spPr bwMode="auto">
            <a:xfrm>
              <a:off x="3474494" y="38967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41" name="Oval 166">
              <a:extLst>
                <a:ext uri="{FF2B5EF4-FFF2-40B4-BE49-F238E27FC236}">
                  <a16:creationId xmlns:a16="http://schemas.microsoft.com/office/drawing/2014/main" id="{6CA25735-1874-03D9-00B9-EDD6F9359366}"/>
                </a:ext>
              </a:extLst>
            </p:cNvPr>
            <p:cNvSpPr>
              <a:spLocks noChangeArrowheads="1"/>
            </p:cNvSpPr>
            <p:nvPr/>
          </p:nvSpPr>
          <p:spPr bwMode="auto">
            <a:xfrm>
              <a:off x="3455411" y="39062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42" name="Oval 167">
              <a:extLst>
                <a:ext uri="{FF2B5EF4-FFF2-40B4-BE49-F238E27FC236}">
                  <a16:creationId xmlns:a16="http://schemas.microsoft.com/office/drawing/2014/main" id="{8AE8EF67-9B15-DE99-F969-2CCCEF8E203B}"/>
                </a:ext>
              </a:extLst>
            </p:cNvPr>
            <p:cNvSpPr>
              <a:spLocks noChangeArrowheads="1"/>
            </p:cNvSpPr>
            <p:nvPr/>
          </p:nvSpPr>
          <p:spPr bwMode="auto">
            <a:xfrm>
              <a:off x="3474494" y="39253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43" name="Oval 168">
              <a:extLst>
                <a:ext uri="{FF2B5EF4-FFF2-40B4-BE49-F238E27FC236}">
                  <a16:creationId xmlns:a16="http://schemas.microsoft.com/office/drawing/2014/main" id="{303815B4-C871-732A-1F86-620F816A53AE}"/>
                </a:ext>
              </a:extLst>
            </p:cNvPr>
            <p:cNvSpPr>
              <a:spLocks noChangeArrowheads="1"/>
            </p:cNvSpPr>
            <p:nvPr/>
          </p:nvSpPr>
          <p:spPr bwMode="auto">
            <a:xfrm>
              <a:off x="3464952" y="39253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44" name="Oval 169">
              <a:extLst>
                <a:ext uri="{FF2B5EF4-FFF2-40B4-BE49-F238E27FC236}">
                  <a16:creationId xmlns:a16="http://schemas.microsoft.com/office/drawing/2014/main" id="{8A4A42FD-7D99-2935-BF0F-243EB939ABFA}"/>
                </a:ext>
              </a:extLst>
            </p:cNvPr>
            <p:cNvSpPr>
              <a:spLocks noChangeArrowheads="1"/>
            </p:cNvSpPr>
            <p:nvPr/>
          </p:nvSpPr>
          <p:spPr bwMode="auto">
            <a:xfrm>
              <a:off x="3449050" y="39189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45" name="Oval 170">
              <a:extLst>
                <a:ext uri="{FF2B5EF4-FFF2-40B4-BE49-F238E27FC236}">
                  <a16:creationId xmlns:a16="http://schemas.microsoft.com/office/drawing/2014/main" id="{8F91A418-1A6B-44F3-F969-3ABBD9C070A5}"/>
                </a:ext>
              </a:extLst>
            </p:cNvPr>
            <p:cNvSpPr>
              <a:spLocks noChangeArrowheads="1"/>
            </p:cNvSpPr>
            <p:nvPr/>
          </p:nvSpPr>
          <p:spPr bwMode="auto">
            <a:xfrm>
              <a:off x="3442689" y="39253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46" name="Oval 171">
              <a:extLst>
                <a:ext uri="{FF2B5EF4-FFF2-40B4-BE49-F238E27FC236}">
                  <a16:creationId xmlns:a16="http://schemas.microsoft.com/office/drawing/2014/main" id="{C4DD9B94-EE3D-FADE-679F-693FC2CC7585}"/>
                </a:ext>
              </a:extLst>
            </p:cNvPr>
            <p:cNvSpPr>
              <a:spLocks noChangeArrowheads="1"/>
            </p:cNvSpPr>
            <p:nvPr/>
          </p:nvSpPr>
          <p:spPr bwMode="auto">
            <a:xfrm>
              <a:off x="3423606" y="39253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47" name="Oval 172">
              <a:extLst>
                <a:ext uri="{FF2B5EF4-FFF2-40B4-BE49-F238E27FC236}">
                  <a16:creationId xmlns:a16="http://schemas.microsoft.com/office/drawing/2014/main" id="{07ADEB5A-C81A-1B0F-FD33-71DCE554440F}"/>
                </a:ext>
              </a:extLst>
            </p:cNvPr>
            <p:cNvSpPr>
              <a:spLocks noChangeArrowheads="1"/>
            </p:cNvSpPr>
            <p:nvPr/>
          </p:nvSpPr>
          <p:spPr bwMode="auto">
            <a:xfrm>
              <a:off x="3398162" y="39189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48" name="Oval 173">
              <a:extLst>
                <a:ext uri="{FF2B5EF4-FFF2-40B4-BE49-F238E27FC236}">
                  <a16:creationId xmlns:a16="http://schemas.microsoft.com/office/drawing/2014/main" id="{7FEB053C-2663-5F8A-ABEA-77368ECC18D2}"/>
                </a:ext>
              </a:extLst>
            </p:cNvPr>
            <p:cNvSpPr>
              <a:spLocks noChangeArrowheads="1"/>
            </p:cNvSpPr>
            <p:nvPr/>
          </p:nvSpPr>
          <p:spPr bwMode="auto">
            <a:xfrm>
              <a:off x="3407703" y="39443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49" name="Oval 174">
              <a:extLst>
                <a:ext uri="{FF2B5EF4-FFF2-40B4-BE49-F238E27FC236}">
                  <a16:creationId xmlns:a16="http://schemas.microsoft.com/office/drawing/2014/main" id="{987FE15C-5AD6-EA40-C02B-C590B28B6F7E}"/>
                </a:ext>
              </a:extLst>
            </p:cNvPr>
            <p:cNvSpPr>
              <a:spLocks noChangeArrowheads="1"/>
            </p:cNvSpPr>
            <p:nvPr/>
          </p:nvSpPr>
          <p:spPr bwMode="auto">
            <a:xfrm>
              <a:off x="3426786" y="39348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50" name="Oval 175">
              <a:extLst>
                <a:ext uri="{FF2B5EF4-FFF2-40B4-BE49-F238E27FC236}">
                  <a16:creationId xmlns:a16="http://schemas.microsoft.com/office/drawing/2014/main" id="{D3141655-2FD6-A9C5-43A3-0931D048F7A4}"/>
                </a:ext>
              </a:extLst>
            </p:cNvPr>
            <p:cNvSpPr>
              <a:spLocks noChangeArrowheads="1"/>
            </p:cNvSpPr>
            <p:nvPr/>
          </p:nvSpPr>
          <p:spPr bwMode="auto">
            <a:xfrm>
              <a:off x="3449050" y="39570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51" name="Oval 176">
              <a:extLst>
                <a:ext uri="{FF2B5EF4-FFF2-40B4-BE49-F238E27FC236}">
                  <a16:creationId xmlns:a16="http://schemas.microsoft.com/office/drawing/2014/main" id="{12773340-F99D-BE2F-2091-685C5F73AC45}"/>
                </a:ext>
              </a:extLst>
            </p:cNvPr>
            <p:cNvSpPr>
              <a:spLocks noChangeArrowheads="1"/>
            </p:cNvSpPr>
            <p:nvPr/>
          </p:nvSpPr>
          <p:spPr bwMode="auto">
            <a:xfrm>
              <a:off x="3426786" y="39666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52" name="Oval 177">
              <a:extLst>
                <a:ext uri="{FF2B5EF4-FFF2-40B4-BE49-F238E27FC236}">
                  <a16:creationId xmlns:a16="http://schemas.microsoft.com/office/drawing/2014/main" id="{488CAB75-55A1-822C-734B-CB0B1BC7978A}"/>
                </a:ext>
              </a:extLst>
            </p:cNvPr>
            <p:cNvSpPr>
              <a:spLocks noChangeArrowheads="1"/>
            </p:cNvSpPr>
            <p:nvPr/>
          </p:nvSpPr>
          <p:spPr bwMode="auto">
            <a:xfrm>
              <a:off x="3391801" y="39634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53" name="Oval 178">
              <a:extLst>
                <a:ext uri="{FF2B5EF4-FFF2-40B4-BE49-F238E27FC236}">
                  <a16:creationId xmlns:a16="http://schemas.microsoft.com/office/drawing/2014/main" id="{51886CE2-02F9-6C10-48AD-A6C30866BF32}"/>
                </a:ext>
              </a:extLst>
            </p:cNvPr>
            <p:cNvSpPr>
              <a:spLocks noChangeArrowheads="1"/>
            </p:cNvSpPr>
            <p:nvPr/>
          </p:nvSpPr>
          <p:spPr bwMode="auto">
            <a:xfrm>
              <a:off x="3401342" y="39983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54" name="Oval 179">
              <a:extLst>
                <a:ext uri="{FF2B5EF4-FFF2-40B4-BE49-F238E27FC236}">
                  <a16:creationId xmlns:a16="http://schemas.microsoft.com/office/drawing/2014/main" id="{00DCCA88-7ED1-7EC3-678F-DEB8D4884AF3}"/>
                </a:ext>
              </a:extLst>
            </p:cNvPr>
            <p:cNvSpPr>
              <a:spLocks noChangeArrowheads="1"/>
            </p:cNvSpPr>
            <p:nvPr/>
          </p:nvSpPr>
          <p:spPr bwMode="auto">
            <a:xfrm>
              <a:off x="3379079" y="39856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55" name="Oval 180">
              <a:extLst>
                <a:ext uri="{FF2B5EF4-FFF2-40B4-BE49-F238E27FC236}">
                  <a16:creationId xmlns:a16="http://schemas.microsoft.com/office/drawing/2014/main" id="{416B41D1-02B0-1FC2-8D55-CE63036F0EF1}"/>
                </a:ext>
              </a:extLst>
            </p:cNvPr>
            <p:cNvSpPr>
              <a:spLocks noChangeArrowheads="1"/>
            </p:cNvSpPr>
            <p:nvPr/>
          </p:nvSpPr>
          <p:spPr bwMode="auto">
            <a:xfrm>
              <a:off x="3353635" y="39570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56" name="Oval 181">
              <a:extLst>
                <a:ext uri="{FF2B5EF4-FFF2-40B4-BE49-F238E27FC236}">
                  <a16:creationId xmlns:a16="http://schemas.microsoft.com/office/drawing/2014/main" id="{8559EBD4-F1F2-9CAF-0664-5BADEA4A6CF1}"/>
                </a:ext>
              </a:extLst>
            </p:cNvPr>
            <p:cNvSpPr>
              <a:spLocks noChangeArrowheads="1"/>
            </p:cNvSpPr>
            <p:nvPr/>
          </p:nvSpPr>
          <p:spPr bwMode="auto">
            <a:xfrm>
              <a:off x="3321829" y="39634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57" name="Oval 182">
              <a:extLst>
                <a:ext uri="{FF2B5EF4-FFF2-40B4-BE49-F238E27FC236}">
                  <a16:creationId xmlns:a16="http://schemas.microsoft.com/office/drawing/2014/main" id="{3EF8CDE4-3FB7-DCAE-6AC0-7827739FD9E5}"/>
                </a:ext>
              </a:extLst>
            </p:cNvPr>
            <p:cNvSpPr>
              <a:spLocks noChangeArrowheads="1"/>
            </p:cNvSpPr>
            <p:nvPr/>
          </p:nvSpPr>
          <p:spPr bwMode="auto">
            <a:xfrm>
              <a:off x="3312288" y="39729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58" name="Oval 183">
              <a:extLst>
                <a:ext uri="{FF2B5EF4-FFF2-40B4-BE49-F238E27FC236}">
                  <a16:creationId xmlns:a16="http://schemas.microsoft.com/office/drawing/2014/main" id="{63F91B98-61ED-EF62-64E1-D90A38E7655F}"/>
                </a:ext>
              </a:extLst>
            </p:cNvPr>
            <p:cNvSpPr>
              <a:spLocks noChangeArrowheads="1"/>
            </p:cNvSpPr>
            <p:nvPr/>
          </p:nvSpPr>
          <p:spPr bwMode="auto">
            <a:xfrm>
              <a:off x="3321829" y="39824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59" name="Oval 184">
              <a:extLst>
                <a:ext uri="{FF2B5EF4-FFF2-40B4-BE49-F238E27FC236}">
                  <a16:creationId xmlns:a16="http://schemas.microsoft.com/office/drawing/2014/main" id="{A48953AF-DE16-9639-0AAB-415FADCE2927}"/>
                </a:ext>
              </a:extLst>
            </p:cNvPr>
            <p:cNvSpPr>
              <a:spLocks noChangeArrowheads="1"/>
            </p:cNvSpPr>
            <p:nvPr/>
          </p:nvSpPr>
          <p:spPr bwMode="auto">
            <a:xfrm>
              <a:off x="3337732" y="39983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60" name="Oval 185">
              <a:extLst>
                <a:ext uri="{FF2B5EF4-FFF2-40B4-BE49-F238E27FC236}">
                  <a16:creationId xmlns:a16="http://schemas.microsoft.com/office/drawing/2014/main" id="{95E54ECD-660A-674A-6D0F-C849CB58C999}"/>
                </a:ext>
              </a:extLst>
            </p:cNvPr>
            <p:cNvSpPr>
              <a:spLocks noChangeArrowheads="1"/>
            </p:cNvSpPr>
            <p:nvPr/>
          </p:nvSpPr>
          <p:spPr bwMode="auto">
            <a:xfrm>
              <a:off x="3347274" y="40047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61" name="Oval 186">
              <a:extLst>
                <a:ext uri="{FF2B5EF4-FFF2-40B4-BE49-F238E27FC236}">
                  <a16:creationId xmlns:a16="http://schemas.microsoft.com/office/drawing/2014/main" id="{2949893E-12DD-7B11-4BDF-DEFAF12B36EE}"/>
                </a:ext>
              </a:extLst>
            </p:cNvPr>
            <p:cNvSpPr>
              <a:spLocks noChangeArrowheads="1"/>
            </p:cNvSpPr>
            <p:nvPr/>
          </p:nvSpPr>
          <p:spPr bwMode="auto">
            <a:xfrm>
              <a:off x="3344093" y="40269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62" name="Oval 187">
              <a:extLst>
                <a:ext uri="{FF2B5EF4-FFF2-40B4-BE49-F238E27FC236}">
                  <a16:creationId xmlns:a16="http://schemas.microsoft.com/office/drawing/2014/main" id="{5860A261-941D-22B2-6AE1-4C53C110B926}"/>
                </a:ext>
              </a:extLst>
            </p:cNvPr>
            <p:cNvSpPr>
              <a:spLocks noChangeArrowheads="1"/>
            </p:cNvSpPr>
            <p:nvPr/>
          </p:nvSpPr>
          <p:spPr bwMode="auto">
            <a:xfrm>
              <a:off x="3299566" y="40269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63" name="Oval 188">
              <a:extLst>
                <a:ext uri="{FF2B5EF4-FFF2-40B4-BE49-F238E27FC236}">
                  <a16:creationId xmlns:a16="http://schemas.microsoft.com/office/drawing/2014/main" id="{687D9DB9-58C8-B6C6-B8A0-A035636A2FC0}"/>
                </a:ext>
              </a:extLst>
            </p:cNvPr>
            <p:cNvSpPr>
              <a:spLocks noChangeArrowheads="1"/>
            </p:cNvSpPr>
            <p:nvPr/>
          </p:nvSpPr>
          <p:spPr bwMode="auto">
            <a:xfrm>
              <a:off x="3255039" y="40301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64" name="Oval 189">
              <a:extLst>
                <a:ext uri="{FF2B5EF4-FFF2-40B4-BE49-F238E27FC236}">
                  <a16:creationId xmlns:a16="http://schemas.microsoft.com/office/drawing/2014/main" id="{8C615B24-595F-CC5E-2C9A-63343B08DC51}"/>
                </a:ext>
              </a:extLst>
            </p:cNvPr>
            <p:cNvSpPr>
              <a:spLocks noChangeArrowheads="1"/>
            </p:cNvSpPr>
            <p:nvPr/>
          </p:nvSpPr>
          <p:spPr bwMode="auto">
            <a:xfrm>
              <a:off x="3270941" y="40174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65" name="Oval 190">
              <a:extLst>
                <a:ext uri="{FF2B5EF4-FFF2-40B4-BE49-F238E27FC236}">
                  <a16:creationId xmlns:a16="http://schemas.microsoft.com/office/drawing/2014/main" id="{6B4FB45D-193C-66E8-4456-1E7964E5294D}"/>
                </a:ext>
              </a:extLst>
            </p:cNvPr>
            <p:cNvSpPr>
              <a:spLocks noChangeArrowheads="1"/>
            </p:cNvSpPr>
            <p:nvPr/>
          </p:nvSpPr>
          <p:spPr bwMode="auto">
            <a:xfrm>
              <a:off x="3258219" y="40142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66" name="Oval 191">
              <a:extLst>
                <a:ext uri="{FF2B5EF4-FFF2-40B4-BE49-F238E27FC236}">
                  <a16:creationId xmlns:a16="http://schemas.microsoft.com/office/drawing/2014/main" id="{88BB8BFC-072A-202C-7A0B-7D1798E0FD0C}"/>
                </a:ext>
              </a:extLst>
            </p:cNvPr>
            <p:cNvSpPr>
              <a:spLocks noChangeArrowheads="1"/>
            </p:cNvSpPr>
            <p:nvPr/>
          </p:nvSpPr>
          <p:spPr bwMode="auto">
            <a:xfrm>
              <a:off x="3261400" y="39697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67" name="Oval 192">
              <a:extLst>
                <a:ext uri="{FF2B5EF4-FFF2-40B4-BE49-F238E27FC236}">
                  <a16:creationId xmlns:a16="http://schemas.microsoft.com/office/drawing/2014/main" id="{AE5D3D09-1D80-DD77-ABD5-B65CF785FFE4}"/>
                </a:ext>
              </a:extLst>
            </p:cNvPr>
            <p:cNvSpPr>
              <a:spLocks noChangeArrowheads="1"/>
            </p:cNvSpPr>
            <p:nvPr/>
          </p:nvSpPr>
          <p:spPr bwMode="auto">
            <a:xfrm>
              <a:off x="3251858" y="39539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68" name="Oval 193">
              <a:extLst>
                <a:ext uri="{FF2B5EF4-FFF2-40B4-BE49-F238E27FC236}">
                  <a16:creationId xmlns:a16="http://schemas.microsoft.com/office/drawing/2014/main" id="{C2244618-7583-9E4A-96C4-5AEC45F46E42}"/>
                </a:ext>
              </a:extLst>
            </p:cNvPr>
            <p:cNvSpPr>
              <a:spLocks noChangeArrowheads="1"/>
            </p:cNvSpPr>
            <p:nvPr/>
          </p:nvSpPr>
          <p:spPr bwMode="auto">
            <a:xfrm>
              <a:off x="3245497" y="39602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69" name="Oval 194">
              <a:extLst>
                <a:ext uri="{FF2B5EF4-FFF2-40B4-BE49-F238E27FC236}">
                  <a16:creationId xmlns:a16="http://schemas.microsoft.com/office/drawing/2014/main" id="{9BE84634-6112-C51F-12D8-DE79447BC512}"/>
                </a:ext>
              </a:extLst>
            </p:cNvPr>
            <p:cNvSpPr>
              <a:spLocks noChangeArrowheads="1"/>
            </p:cNvSpPr>
            <p:nvPr/>
          </p:nvSpPr>
          <p:spPr bwMode="auto">
            <a:xfrm>
              <a:off x="3235956" y="39158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70" name="Oval 195">
              <a:extLst>
                <a:ext uri="{FF2B5EF4-FFF2-40B4-BE49-F238E27FC236}">
                  <a16:creationId xmlns:a16="http://schemas.microsoft.com/office/drawing/2014/main" id="{E040BC52-6D77-E939-2FA2-5667780D1118}"/>
                </a:ext>
              </a:extLst>
            </p:cNvPr>
            <p:cNvSpPr>
              <a:spLocks noChangeArrowheads="1"/>
            </p:cNvSpPr>
            <p:nvPr/>
          </p:nvSpPr>
          <p:spPr bwMode="auto">
            <a:xfrm>
              <a:off x="3210512" y="38459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71" name="Oval 196">
              <a:extLst>
                <a:ext uri="{FF2B5EF4-FFF2-40B4-BE49-F238E27FC236}">
                  <a16:creationId xmlns:a16="http://schemas.microsoft.com/office/drawing/2014/main" id="{452C82ED-04D8-BFB0-0AD7-536EE23CFAB5}"/>
                </a:ext>
              </a:extLst>
            </p:cNvPr>
            <p:cNvSpPr>
              <a:spLocks noChangeArrowheads="1"/>
            </p:cNvSpPr>
            <p:nvPr/>
          </p:nvSpPr>
          <p:spPr bwMode="auto">
            <a:xfrm>
              <a:off x="3261400" y="38332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72" name="Oval 197">
              <a:extLst>
                <a:ext uri="{FF2B5EF4-FFF2-40B4-BE49-F238E27FC236}">
                  <a16:creationId xmlns:a16="http://schemas.microsoft.com/office/drawing/2014/main" id="{0B2F2339-8261-4445-9634-9F32C520420F}"/>
                </a:ext>
              </a:extLst>
            </p:cNvPr>
            <p:cNvSpPr>
              <a:spLocks noChangeArrowheads="1"/>
            </p:cNvSpPr>
            <p:nvPr/>
          </p:nvSpPr>
          <p:spPr bwMode="auto">
            <a:xfrm>
              <a:off x="3296385" y="38015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73" name="Oval 198">
              <a:extLst>
                <a:ext uri="{FF2B5EF4-FFF2-40B4-BE49-F238E27FC236}">
                  <a16:creationId xmlns:a16="http://schemas.microsoft.com/office/drawing/2014/main" id="{45128BDF-D02D-356C-5192-D7F941A5ACBA}"/>
                </a:ext>
              </a:extLst>
            </p:cNvPr>
            <p:cNvSpPr>
              <a:spLocks noChangeArrowheads="1"/>
            </p:cNvSpPr>
            <p:nvPr/>
          </p:nvSpPr>
          <p:spPr bwMode="auto">
            <a:xfrm>
              <a:off x="3334551" y="37538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74" name="Oval 199">
              <a:extLst>
                <a:ext uri="{FF2B5EF4-FFF2-40B4-BE49-F238E27FC236}">
                  <a16:creationId xmlns:a16="http://schemas.microsoft.com/office/drawing/2014/main" id="{A1812A78-12CD-BD9E-21CB-948DE0307AA0}"/>
                </a:ext>
              </a:extLst>
            </p:cNvPr>
            <p:cNvSpPr>
              <a:spLocks noChangeArrowheads="1"/>
            </p:cNvSpPr>
            <p:nvPr/>
          </p:nvSpPr>
          <p:spPr bwMode="auto">
            <a:xfrm>
              <a:off x="3277302" y="37364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75" name="Oval 200">
              <a:extLst>
                <a:ext uri="{FF2B5EF4-FFF2-40B4-BE49-F238E27FC236}">
                  <a16:creationId xmlns:a16="http://schemas.microsoft.com/office/drawing/2014/main" id="{712F64E3-0595-568D-0C1B-39BFCDEC6749}"/>
                </a:ext>
              </a:extLst>
            </p:cNvPr>
            <p:cNvSpPr>
              <a:spLocks noChangeArrowheads="1"/>
            </p:cNvSpPr>
            <p:nvPr/>
          </p:nvSpPr>
          <p:spPr bwMode="auto">
            <a:xfrm>
              <a:off x="3420425" y="36602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76" name="Oval 201">
              <a:extLst>
                <a:ext uri="{FF2B5EF4-FFF2-40B4-BE49-F238E27FC236}">
                  <a16:creationId xmlns:a16="http://schemas.microsoft.com/office/drawing/2014/main" id="{734BE198-2F47-8F10-B6E5-453146242849}"/>
                </a:ext>
              </a:extLst>
            </p:cNvPr>
            <p:cNvSpPr>
              <a:spLocks noChangeArrowheads="1"/>
            </p:cNvSpPr>
            <p:nvPr/>
          </p:nvSpPr>
          <p:spPr bwMode="auto">
            <a:xfrm>
              <a:off x="3835481" y="35490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77" name="Oval 202">
              <a:extLst>
                <a:ext uri="{FF2B5EF4-FFF2-40B4-BE49-F238E27FC236}">
                  <a16:creationId xmlns:a16="http://schemas.microsoft.com/office/drawing/2014/main" id="{8CEDAF09-ACB3-D78B-E90A-0A726353D755}"/>
                </a:ext>
              </a:extLst>
            </p:cNvPr>
            <p:cNvSpPr>
              <a:spLocks noChangeArrowheads="1"/>
            </p:cNvSpPr>
            <p:nvPr/>
          </p:nvSpPr>
          <p:spPr bwMode="auto">
            <a:xfrm>
              <a:off x="3738476" y="34474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78" name="Oval 203">
              <a:extLst>
                <a:ext uri="{FF2B5EF4-FFF2-40B4-BE49-F238E27FC236}">
                  <a16:creationId xmlns:a16="http://schemas.microsoft.com/office/drawing/2014/main" id="{93331013-B98E-2B07-BC63-BEEE96410B10}"/>
                </a:ext>
              </a:extLst>
            </p:cNvPr>
            <p:cNvSpPr>
              <a:spLocks noChangeArrowheads="1"/>
            </p:cNvSpPr>
            <p:nvPr/>
          </p:nvSpPr>
          <p:spPr bwMode="auto">
            <a:xfrm>
              <a:off x="3585812" y="332049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979" name="Oval 204">
              <a:extLst>
                <a:ext uri="{FF2B5EF4-FFF2-40B4-BE49-F238E27FC236}">
                  <a16:creationId xmlns:a16="http://schemas.microsoft.com/office/drawing/2014/main" id="{5EC7BCCA-EAFA-9BFB-1C93-7B6C27C1D75C}"/>
                </a:ext>
              </a:extLst>
            </p:cNvPr>
            <p:cNvSpPr>
              <a:spLocks noChangeArrowheads="1"/>
            </p:cNvSpPr>
            <p:nvPr/>
          </p:nvSpPr>
          <p:spPr bwMode="auto">
            <a:xfrm>
              <a:off x="3728935" y="34062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80" name="Oval 206">
              <a:extLst>
                <a:ext uri="{FF2B5EF4-FFF2-40B4-BE49-F238E27FC236}">
                  <a16:creationId xmlns:a16="http://schemas.microsoft.com/office/drawing/2014/main" id="{D07EC5E6-7A15-98FB-7E24-6CF7C8B9788C}"/>
                </a:ext>
              </a:extLst>
            </p:cNvPr>
            <p:cNvSpPr>
              <a:spLocks noChangeArrowheads="1"/>
            </p:cNvSpPr>
            <p:nvPr/>
          </p:nvSpPr>
          <p:spPr bwMode="auto">
            <a:xfrm>
              <a:off x="3794135" y="34220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81" name="Oval 207">
              <a:extLst>
                <a:ext uri="{FF2B5EF4-FFF2-40B4-BE49-F238E27FC236}">
                  <a16:creationId xmlns:a16="http://schemas.microsoft.com/office/drawing/2014/main" id="{D4837328-705B-503A-AD50-8FECA39FCF0C}"/>
                </a:ext>
              </a:extLst>
            </p:cNvPr>
            <p:cNvSpPr>
              <a:spLocks noChangeArrowheads="1"/>
            </p:cNvSpPr>
            <p:nvPr/>
          </p:nvSpPr>
          <p:spPr bwMode="auto">
            <a:xfrm>
              <a:off x="4220323" y="35490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82" name="Oval 208">
              <a:extLst>
                <a:ext uri="{FF2B5EF4-FFF2-40B4-BE49-F238E27FC236}">
                  <a16:creationId xmlns:a16="http://schemas.microsoft.com/office/drawing/2014/main" id="{2833845B-04F9-E49A-7053-79A50BA0C14E}"/>
                </a:ext>
              </a:extLst>
            </p:cNvPr>
            <p:cNvSpPr>
              <a:spLocks noChangeArrowheads="1"/>
            </p:cNvSpPr>
            <p:nvPr/>
          </p:nvSpPr>
          <p:spPr bwMode="auto">
            <a:xfrm>
              <a:off x="4248948" y="34951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83" name="Oval 209">
              <a:extLst>
                <a:ext uri="{FF2B5EF4-FFF2-40B4-BE49-F238E27FC236}">
                  <a16:creationId xmlns:a16="http://schemas.microsoft.com/office/drawing/2014/main" id="{DC15F62F-D36B-1EFC-F3BC-BE0FB7E5D187}"/>
                </a:ext>
              </a:extLst>
            </p:cNvPr>
            <p:cNvSpPr>
              <a:spLocks noChangeArrowheads="1"/>
            </p:cNvSpPr>
            <p:nvPr/>
          </p:nvSpPr>
          <p:spPr bwMode="auto">
            <a:xfrm>
              <a:off x="4312558" y="35586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84" name="Oval 210">
              <a:extLst>
                <a:ext uri="{FF2B5EF4-FFF2-40B4-BE49-F238E27FC236}">
                  <a16:creationId xmlns:a16="http://schemas.microsoft.com/office/drawing/2014/main" id="{7F793325-9AE7-834B-9835-49B067335724}"/>
                </a:ext>
              </a:extLst>
            </p:cNvPr>
            <p:cNvSpPr>
              <a:spLocks noChangeArrowheads="1"/>
            </p:cNvSpPr>
            <p:nvPr/>
          </p:nvSpPr>
          <p:spPr bwMode="auto">
            <a:xfrm>
              <a:off x="4439778" y="35713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85" name="Oval 211">
              <a:extLst>
                <a:ext uri="{FF2B5EF4-FFF2-40B4-BE49-F238E27FC236}">
                  <a16:creationId xmlns:a16="http://schemas.microsoft.com/office/drawing/2014/main" id="{A2D0963B-C4C7-8666-431B-BE528C9D99AD}"/>
                </a:ext>
              </a:extLst>
            </p:cNvPr>
            <p:cNvSpPr>
              <a:spLocks noChangeArrowheads="1"/>
            </p:cNvSpPr>
            <p:nvPr/>
          </p:nvSpPr>
          <p:spPr bwMode="auto">
            <a:xfrm>
              <a:off x="4517701" y="35617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86" name="Oval 212">
              <a:extLst>
                <a:ext uri="{FF2B5EF4-FFF2-40B4-BE49-F238E27FC236}">
                  <a16:creationId xmlns:a16="http://schemas.microsoft.com/office/drawing/2014/main" id="{C691B787-7770-8490-790F-4B9BB857A457}"/>
                </a:ext>
              </a:extLst>
            </p:cNvPr>
            <p:cNvSpPr>
              <a:spLocks noChangeArrowheads="1"/>
            </p:cNvSpPr>
            <p:nvPr/>
          </p:nvSpPr>
          <p:spPr bwMode="auto">
            <a:xfrm>
              <a:off x="4835752" y="35649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87" name="Oval 213">
              <a:extLst>
                <a:ext uri="{FF2B5EF4-FFF2-40B4-BE49-F238E27FC236}">
                  <a16:creationId xmlns:a16="http://schemas.microsoft.com/office/drawing/2014/main" id="{402925F3-59AF-1551-6F56-DC28B1547541}"/>
                </a:ext>
              </a:extLst>
            </p:cNvPr>
            <p:cNvSpPr>
              <a:spLocks noChangeArrowheads="1"/>
            </p:cNvSpPr>
            <p:nvPr/>
          </p:nvSpPr>
          <p:spPr bwMode="auto">
            <a:xfrm>
              <a:off x="4921626" y="35617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88" name="Oval 214">
              <a:extLst>
                <a:ext uri="{FF2B5EF4-FFF2-40B4-BE49-F238E27FC236}">
                  <a16:creationId xmlns:a16="http://schemas.microsoft.com/office/drawing/2014/main" id="{EE8E0EA9-4B60-3B44-3EB1-690B85F76037}"/>
                </a:ext>
              </a:extLst>
            </p:cNvPr>
            <p:cNvSpPr>
              <a:spLocks noChangeArrowheads="1"/>
            </p:cNvSpPr>
            <p:nvPr/>
          </p:nvSpPr>
          <p:spPr bwMode="auto">
            <a:xfrm>
              <a:off x="4966153" y="35617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89" name="Oval 215">
              <a:extLst>
                <a:ext uri="{FF2B5EF4-FFF2-40B4-BE49-F238E27FC236}">
                  <a16:creationId xmlns:a16="http://schemas.microsoft.com/office/drawing/2014/main" id="{EDBEC6E2-5FBD-12F7-44DC-5449EE73A968}"/>
                </a:ext>
              </a:extLst>
            </p:cNvPr>
            <p:cNvSpPr>
              <a:spLocks noChangeArrowheads="1"/>
            </p:cNvSpPr>
            <p:nvPr/>
          </p:nvSpPr>
          <p:spPr bwMode="auto">
            <a:xfrm>
              <a:off x="5087013" y="35617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90" name="Oval 216">
              <a:extLst>
                <a:ext uri="{FF2B5EF4-FFF2-40B4-BE49-F238E27FC236}">
                  <a16:creationId xmlns:a16="http://schemas.microsoft.com/office/drawing/2014/main" id="{87391F78-95DC-B03D-7C79-9BAFFE0B161C}"/>
                </a:ext>
              </a:extLst>
            </p:cNvPr>
            <p:cNvSpPr>
              <a:spLocks noChangeArrowheads="1"/>
            </p:cNvSpPr>
            <p:nvPr/>
          </p:nvSpPr>
          <p:spPr bwMode="auto">
            <a:xfrm>
              <a:off x="5083832" y="36284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91" name="Oval 217">
              <a:extLst>
                <a:ext uri="{FF2B5EF4-FFF2-40B4-BE49-F238E27FC236}">
                  <a16:creationId xmlns:a16="http://schemas.microsoft.com/office/drawing/2014/main" id="{BCC40648-5F9A-49B6-535E-B78D7B3B7456}"/>
                </a:ext>
              </a:extLst>
            </p:cNvPr>
            <p:cNvSpPr>
              <a:spLocks noChangeArrowheads="1"/>
            </p:cNvSpPr>
            <p:nvPr/>
          </p:nvSpPr>
          <p:spPr bwMode="auto">
            <a:xfrm>
              <a:off x="5223775" y="36411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92" name="Oval 218">
              <a:extLst>
                <a:ext uri="{FF2B5EF4-FFF2-40B4-BE49-F238E27FC236}">
                  <a16:creationId xmlns:a16="http://schemas.microsoft.com/office/drawing/2014/main" id="{3D9F1810-E2C4-0839-5EF3-C5CA1765FA91}"/>
                </a:ext>
              </a:extLst>
            </p:cNvPr>
            <p:cNvSpPr>
              <a:spLocks noChangeArrowheads="1"/>
            </p:cNvSpPr>
            <p:nvPr/>
          </p:nvSpPr>
          <p:spPr bwMode="auto">
            <a:xfrm>
              <a:off x="5246038" y="352687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93" name="Oval 219">
              <a:extLst>
                <a:ext uri="{FF2B5EF4-FFF2-40B4-BE49-F238E27FC236}">
                  <a16:creationId xmlns:a16="http://schemas.microsoft.com/office/drawing/2014/main" id="{87558644-8C78-9FF1-0B58-E7919DAEF645}"/>
                </a:ext>
              </a:extLst>
            </p:cNvPr>
            <p:cNvSpPr>
              <a:spLocks noChangeArrowheads="1"/>
            </p:cNvSpPr>
            <p:nvPr/>
          </p:nvSpPr>
          <p:spPr bwMode="auto">
            <a:xfrm>
              <a:off x="4546326" y="34697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94" name="Oval 220">
              <a:extLst>
                <a:ext uri="{FF2B5EF4-FFF2-40B4-BE49-F238E27FC236}">
                  <a16:creationId xmlns:a16="http://schemas.microsoft.com/office/drawing/2014/main" id="{290226A6-7939-5536-4582-C6B60FE90932}"/>
                </a:ext>
              </a:extLst>
            </p:cNvPr>
            <p:cNvSpPr>
              <a:spLocks noChangeArrowheads="1"/>
            </p:cNvSpPr>
            <p:nvPr/>
          </p:nvSpPr>
          <p:spPr bwMode="auto">
            <a:xfrm>
              <a:off x="4026312" y="34474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95" name="Oval 221">
              <a:extLst>
                <a:ext uri="{FF2B5EF4-FFF2-40B4-BE49-F238E27FC236}">
                  <a16:creationId xmlns:a16="http://schemas.microsoft.com/office/drawing/2014/main" id="{00063FA1-0891-2CE2-19F2-85AAD202CEDE}"/>
                </a:ext>
              </a:extLst>
            </p:cNvPr>
            <p:cNvSpPr>
              <a:spLocks noChangeArrowheads="1"/>
            </p:cNvSpPr>
            <p:nvPr/>
          </p:nvSpPr>
          <p:spPr bwMode="auto">
            <a:xfrm>
              <a:off x="3984965" y="34125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96" name="Oval 222">
              <a:extLst>
                <a:ext uri="{FF2B5EF4-FFF2-40B4-BE49-F238E27FC236}">
                  <a16:creationId xmlns:a16="http://schemas.microsoft.com/office/drawing/2014/main" id="{F4F6770B-E40D-6332-1DD3-194CA3D6A9C4}"/>
                </a:ext>
              </a:extLst>
            </p:cNvPr>
            <p:cNvSpPr>
              <a:spLocks noChangeArrowheads="1"/>
            </p:cNvSpPr>
            <p:nvPr/>
          </p:nvSpPr>
          <p:spPr bwMode="auto">
            <a:xfrm>
              <a:off x="4309377" y="333637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97" name="Oval 223">
              <a:extLst>
                <a:ext uri="{FF2B5EF4-FFF2-40B4-BE49-F238E27FC236}">
                  <a16:creationId xmlns:a16="http://schemas.microsoft.com/office/drawing/2014/main" id="{04DE89E0-1BCF-8C14-2F00-FC3CCD54441D}"/>
                </a:ext>
              </a:extLst>
            </p:cNvPr>
            <p:cNvSpPr>
              <a:spLocks noChangeArrowheads="1"/>
            </p:cNvSpPr>
            <p:nvPr/>
          </p:nvSpPr>
          <p:spPr bwMode="auto">
            <a:xfrm>
              <a:off x="4407973" y="33268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98" name="Oval 224">
              <a:extLst>
                <a:ext uri="{FF2B5EF4-FFF2-40B4-BE49-F238E27FC236}">
                  <a16:creationId xmlns:a16="http://schemas.microsoft.com/office/drawing/2014/main" id="{EE153832-A7A9-B813-9364-91FF9DFBD489}"/>
                </a:ext>
              </a:extLst>
            </p:cNvPr>
            <p:cNvSpPr>
              <a:spLocks noChangeArrowheads="1"/>
            </p:cNvSpPr>
            <p:nvPr/>
          </p:nvSpPr>
          <p:spPr bwMode="auto">
            <a:xfrm>
              <a:off x="4791225" y="33427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99" name="Oval 225">
              <a:extLst>
                <a:ext uri="{FF2B5EF4-FFF2-40B4-BE49-F238E27FC236}">
                  <a16:creationId xmlns:a16="http://schemas.microsoft.com/office/drawing/2014/main" id="{5E832E11-3833-699A-A3D3-DA2FC4DB3260}"/>
                </a:ext>
              </a:extLst>
            </p:cNvPr>
            <p:cNvSpPr>
              <a:spLocks noChangeArrowheads="1"/>
            </p:cNvSpPr>
            <p:nvPr/>
          </p:nvSpPr>
          <p:spPr bwMode="auto">
            <a:xfrm>
              <a:off x="5137901" y="341257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00" name="Oval 226">
              <a:extLst>
                <a:ext uri="{FF2B5EF4-FFF2-40B4-BE49-F238E27FC236}">
                  <a16:creationId xmlns:a16="http://schemas.microsoft.com/office/drawing/2014/main" id="{4B6A6A75-452E-4C0C-8796-A5C43F8D0F91}"/>
                </a:ext>
              </a:extLst>
            </p:cNvPr>
            <p:cNvSpPr>
              <a:spLocks noChangeArrowheads="1"/>
            </p:cNvSpPr>
            <p:nvPr/>
          </p:nvSpPr>
          <p:spPr bwMode="auto">
            <a:xfrm>
              <a:off x="5236497" y="342844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01" name="Oval 227">
              <a:extLst>
                <a:ext uri="{FF2B5EF4-FFF2-40B4-BE49-F238E27FC236}">
                  <a16:creationId xmlns:a16="http://schemas.microsoft.com/office/drawing/2014/main" id="{D684A379-7A3B-9C8B-3EFC-D4343244D89F}"/>
                </a:ext>
              </a:extLst>
            </p:cNvPr>
            <p:cNvSpPr>
              <a:spLocks noChangeArrowheads="1"/>
            </p:cNvSpPr>
            <p:nvPr/>
          </p:nvSpPr>
          <p:spPr bwMode="auto">
            <a:xfrm>
              <a:off x="5230136" y="33998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02" name="Oval 228">
              <a:extLst>
                <a:ext uri="{FF2B5EF4-FFF2-40B4-BE49-F238E27FC236}">
                  <a16:creationId xmlns:a16="http://schemas.microsoft.com/office/drawing/2014/main" id="{C3ABA33F-E774-22D0-F0EB-F9169C7B6F58}"/>
                </a:ext>
              </a:extLst>
            </p:cNvPr>
            <p:cNvSpPr>
              <a:spLocks noChangeArrowheads="1"/>
            </p:cNvSpPr>
            <p:nvPr/>
          </p:nvSpPr>
          <p:spPr bwMode="auto">
            <a:xfrm>
              <a:off x="5058388" y="32982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03" name="Oval 229">
              <a:extLst>
                <a:ext uri="{FF2B5EF4-FFF2-40B4-BE49-F238E27FC236}">
                  <a16:creationId xmlns:a16="http://schemas.microsoft.com/office/drawing/2014/main" id="{B9038D19-86DE-D856-1D6B-10386B01935D}"/>
                </a:ext>
              </a:extLst>
            </p:cNvPr>
            <p:cNvSpPr>
              <a:spLocks noChangeArrowheads="1"/>
            </p:cNvSpPr>
            <p:nvPr/>
          </p:nvSpPr>
          <p:spPr bwMode="auto">
            <a:xfrm>
              <a:off x="5163345" y="32728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04" name="Oval 230">
              <a:extLst>
                <a:ext uri="{FF2B5EF4-FFF2-40B4-BE49-F238E27FC236}">
                  <a16:creationId xmlns:a16="http://schemas.microsoft.com/office/drawing/2014/main" id="{FDCDA93D-7545-80D5-7F9B-AB42945C7665}"/>
                </a:ext>
              </a:extLst>
            </p:cNvPr>
            <p:cNvSpPr>
              <a:spLocks noChangeArrowheads="1"/>
            </p:cNvSpPr>
            <p:nvPr/>
          </p:nvSpPr>
          <p:spPr bwMode="auto">
            <a:xfrm>
              <a:off x="5121998" y="32347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05" name="Oval 231">
              <a:extLst>
                <a:ext uri="{FF2B5EF4-FFF2-40B4-BE49-F238E27FC236}">
                  <a16:creationId xmlns:a16="http://schemas.microsoft.com/office/drawing/2014/main" id="{7D5F36E2-D3D0-4808-9290-AC40F6612A81}"/>
                </a:ext>
              </a:extLst>
            </p:cNvPr>
            <p:cNvSpPr>
              <a:spLocks noChangeArrowheads="1"/>
            </p:cNvSpPr>
            <p:nvPr/>
          </p:nvSpPr>
          <p:spPr bwMode="auto">
            <a:xfrm>
              <a:off x="5099735" y="32093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06" name="Oval 232">
              <a:extLst>
                <a:ext uri="{FF2B5EF4-FFF2-40B4-BE49-F238E27FC236}">
                  <a16:creationId xmlns:a16="http://schemas.microsoft.com/office/drawing/2014/main" id="{31B4C36C-AACE-B4FF-FC90-B5441CA6BCDB}"/>
                </a:ext>
              </a:extLst>
            </p:cNvPr>
            <p:cNvSpPr>
              <a:spLocks noChangeArrowheads="1"/>
            </p:cNvSpPr>
            <p:nvPr/>
          </p:nvSpPr>
          <p:spPr bwMode="auto">
            <a:xfrm>
              <a:off x="4417515" y="31903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07" name="Oval 233">
              <a:extLst>
                <a:ext uri="{FF2B5EF4-FFF2-40B4-BE49-F238E27FC236}">
                  <a16:creationId xmlns:a16="http://schemas.microsoft.com/office/drawing/2014/main" id="{694291BA-7BD5-0187-09D3-0E960E85D2C8}"/>
                </a:ext>
              </a:extLst>
            </p:cNvPr>
            <p:cNvSpPr>
              <a:spLocks noChangeArrowheads="1"/>
            </p:cNvSpPr>
            <p:nvPr/>
          </p:nvSpPr>
          <p:spPr bwMode="auto">
            <a:xfrm>
              <a:off x="4322099" y="30855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08" name="Oval 234">
              <a:extLst>
                <a:ext uri="{FF2B5EF4-FFF2-40B4-BE49-F238E27FC236}">
                  <a16:creationId xmlns:a16="http://schemas.microsoft.com/office/drawing/2014/main" id="{A2B8CD11-E0DA-8A5B-BC5A-720EDEC78326}"/>
                </a:ext>
              </a:extLst>
            </p:cNvPr>
            <p:cNvSpPr>
              <a:spLocks noChangeArrowheads="1"/>
            </p:cNvSpPr>
            <p:nvPr/>
          </p:nvSpPr>
          <p:spPr bwMode="auto">
            <a:xfrm>
              <a:off x="4248948" y="316809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09" name="Oval 235">
              <a:extLst>
                <a:ext uri="{FF2B5EF4-FFF2-40B4-BE49-F238E27FC236}">
                  <a16:creationId xmlns:a16="http://schemas.microsoft.com/office/drawing/2014/main" id="{B55339AE-BE50-83A6-8592-35CF544C4AB8}"/>
                </a:ext>
              </a:extLst>
            </p:cNvPr>
            <p:cNvSpPr>
              <a:spLocks noChangeArrowheads="1"/>
            </p:cNvSpPr>
            <p:nvPr/>
          </p:nvSpPr>
          <p:spPr bwMode="auto">
            <a:xfrm>
              <a:off x="4112186" y="31331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10" name="Oval 236">
              <a:extLst>
                <a:ext uri="{FF2B5EF4-FFF2-40B4-BE49-F238E27FC236}">
                  <a16:creationId xmlns:a16="http://schemas.microsoft.com/office/drawing/2014/main" id="{E3264787-EBF9-37C3-B054-CC9FD9FBE83C}"/>
                </a:ext>
              </a:extLst>
            </p:cNvPr>
            <p:cNvSpPr>
              <a:spLocks noChangeArrowheads="1"/>
            </p:cNvSpPr>
            <p:nvPr/>
          </p:nvSpPr>
          <p:spPr bwMode="auto">
            <a:xfrm>
              <a:off x="3956341" y="31014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11" name="Oval 237">
              <a:extLst>
                <a:ext uri="{FF2B5EF4-FFF2-40B4-BE49-F238E27FC236}">
                  <a16:creationId xmlns:a16="http://schemas.microsoft.com/office/drawing/2014/main" id="{7EC0CFA7-AB11-2DC2-D4C9-82845DB327EA}"/>
                </a:ext>
              </a:extLst>
            </p:cNvPr>
            <p:cNvSpPr>
              <a:spLocks noChangeArrowheads="1"/>
            </p:cNvSpPr>
            <p:nvPr/>
          </p:nvSpPr>
          <p:spPr bwMode="auto">
            <a:xfrm>
              <a:off x="4185338" y="32315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12" name="Oval 238">
              <a:extLst>
                <a:ext uri="{FF2B5EF4-FFF2-40B4-BE49-F238E27FC236}">
                  <a16:creationId xmlns:a16="http://schemas.microsoft.com/office/drawing/2014/main" id="{9B6A78BB-3567-1A8D-A618-81294A46CAD0}"/>
                </a:ext>
              </a:extLst>
            </p:cNvPr>
            <p:cNvSpPr>
              <a:spLocks noChangeArrowheads="1"/>
            </p:cNvSpPr>
            <p:nvPr/>
          </p:nvSpPr>
          <p:spPr bwMode="auto">
            <a:xfrm>
              <a:off x="4083561" y="32442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13" name="Oval 239">
              <a:extLst>
                <a:ext uri="{FF2B5EF4-FFF2-40B4-BE49-F238E27FC236}">
                  <a16:creationId xmlns:a16="http://schemas.microsoft.com/office/drawing/2014/main" id="{8FAAD39B-456E-4F6E-5D49-426E6A6D4BDF}"/>
                </a:ext>
              </a:extLst>
            </p:cNvPr>
            <p:cNvSpPr>
              <a:spLocks noChangeArrowheads="1"/>
            </p:cNvSpPr>
            <p:nvPr/>
          </p:nvSpPr>
          <p:spPr bwMode="auto">
            <a:xfrm>
              <a:off x="3978604" y="32093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14" name="Oval 240">
              <a:extLst>
                <a:ext uri="{FF2B5EF4-FFF2-40B4-BE49-F238E27FC236}">
                  <a16:creationId xmlns:a16="http://schemas.microsoft.com/office/drawing/2014/main" id="{E252598D-F97A-89EA-0C46-779A6002F20F}"/>
                </a:ext>
              </a:extLst>
            </p:cNvPr>
            <p:cNvSpPr>
              <a:spLocks noChangeArrowheads="1"/>
            </p:cNvSpPr>
            <p:nvPr/>
          </p:nvSpPr>
          <p:spPr bwMode="auto">
            <a:xfrm>
              <a:off x="3860925" y="31934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15" name="Oval 241">
              <a:extLst>
                <a:ext uri="{FF2B5EF4-FFF2-40B4-BE49-F238E27FC236}">
                  <a16:creationId xmlns:a16="http://schemas.microsoft.com/office/drawing/2014/main" id="{737E8813-492F-E2E3-43F8-7183863CB820}"/>
                </a:ext>
              </a:extLst>
            </p:cNvPr>
            <p:cNvSpPr>
              <a:spLocks noChangeArrowheads="1"/>
            </p:cNvSpPr>
            <p:nvPr/>
          </p:nvSpPr>
          <p:spPr bwMode="auto">
            <a:xfrm>
              <a:off x="3832301" y="31934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16" name="Oval 242">
              <a:extLst>
                <a:ext uri="{FF2B5EF4-FFF2-40B4-BE49-F238E27FC236}">
                  <a16:creationId xmlns:a16="http://schemas.microsoft.com/office/drawing/2014/main" id="{EC5D90CD-1BA7-6F7D-1093-F81B260FCB89}"/>
                </a:ext>
              </a:extLst>
            </p:cNvPr>
            <p:cNvSpPr>
              <a:spLocks noChangeArrowheads="1"/>
            </p:cNvSpPr>
            <p:nvPr/>
          </p:nvSpPr>
          <p:spPr bwMode="auto">
            <a:xfrm>
              <a:off x="3841842" y="31268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17" name="Oval 243">
              <a:extLst>
                <a:ext uri="{FF2B5EF4-FFF2-40B4-BE49-F238E27FC236}">
                  <a16:creationId xmlns:a16="http://schemas.microsoft.com/office/drawing/2014/main" id="{F42FCF08-131A-C761-BB6B-3282BF7D33DC}"/>
                </a:ext>
              </a:extLst>
            </p:cNvPr>
            <p:cNvSpPr>
              <a:spLocks noChangeArrowheads="1"/>
            </p:cNvSpPr>
            <p:nvPr/>
          </p:nvSpPr>
          <p:spPr bwMode="auto">
            <a:xfrm>
              <a:off x="3674866" y="32125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18" name="Oval 244">
              <a:extLst>
                <a:ext uri="{FF2B5EF4-FFF2-40B4-BE49-F238E27FC236}">
                  <a16:creationId xmlns:a16="http://schemas.microsoft.com/office/drawing/2014/main" id="{F282D483-6106-2919-4E0F-2513003142E9}"/>
                </a:ext>
              </a:extLst>
            </p:cNvPr>
            <p:cNvSpPr>
              <a:spLocks noChangeArrowheads="1"/>
            </p:cNvSpPr>
            <p:nvPr/>
          </p:nvSpPr>
          <p:spPr bwMode="auto">
            <a:xfrm>
              <a:off x="3649422" y="31871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19" name="Oval 245">
              <a:extLst>
                <a:ext uri="{FF2B5EF4-FFF2-40B4-BE49-F238E27FC236}">
                  <a16:creationId xmlns:a16="http://schemas.microsoft.com/office/drawing/2014/main" id="{4C1112ED-41E0-85B1-4B1B-7A13323D045F}"/>
                </a:ext>
              </a:extLst>
            </p:cNvPr>
            <p:cNvSpPr>
              <a:spLocks noChangeArrowheads="1"/>
            </p:cNvSpPr>
            <p:nvPr/>
          </p:nvSpPr>
          <p:spPr bwMode="auto">
            <a:xfrm>
              <a:off x="3822759" y="31077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20" name="Oval 246">
              <a:extLst>
                <a:ext uri="{FF2B5EF4-FFF2-40B4-BE49-F238E27FC236}">
                  <a16:creationId xmlns:a16="http://schemas.microsoft.com/office/drawing/2014/main" id="{18A39828-BE35-1B09-5A98-110599AC08D7}"/>
                </a:ext>
              </a:extLst>
            </p:cNvPr>
            <p:cNvSpPr>
              <a:spLocks noChangeArrowheads="1"/>
            </p:cNvSpPr>
            <p:nvPr/>
          </p:nvSpPr>
          <p:spPr bwMode="auto">
            <a:xfrm>
              <a:off x="3946799" y="30315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21" name="Oval 247">
              <a:extLst>
                <a:ext uri="{FF2B5EF4-FFF2-40B4-BE49-F238E27FC236}">
                  <a16:creationId xmlns:a16="http://schemas.microsoft.com/office/drawing/2014/main" id="{F4E5AB56-7FCE-740D-650D-707C72B513F2}"/>
                </a:ext>
              </a:extLst>
            </p:cNvPr>
            <p:cNvSpPr>
              <a:spLocks noChangeArrowheads="1"/>
            </p:cNvSpPr>
            <p:nvPr/>
          </p:nvSpPr>
          <p:spPr bwMode="auto">
            <a:xfrm>
              <a:off x="3848203" y="302839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22" name="Oval 248">
              <a:extLst>
                <a:ext uri="{FF2B5EF4-FFF2-40B4-BE49-F238E27FC236}">
                  <a16:creationId xmlns:a16="http://schemas.microsoft.com/office/drawing/2014/main" id="{9FB8A4CE-A70A-AD1B-A0A5-3D603EE9C0CD}"/>
                </a:ext>
              </a:extLst>
            </p:cNvPr>
            <p:cNvSpPr>
              <a:spLocks noChangeArrowheads="1"/>
            </p:cNvSpPr>
            <p:nvPr/>
          </p:nvSpPr>
          <p:spPr bwMode="auto">
            <a:xfrm>
              <a:off x="3978604" y="29712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23" name="Oval 249">
              <a:extLst>
                <a:ext uri="{FF2B5EF4-FFF2-40B4-BE49-F238E27FC236}">
                  <a16:creationId xmlns:a16="http://schemas.microsoft.com/office/drawing/2014/main" id="{4429F4D2-70FE-FC5D-813F-9E5DBD6D84DA}"/>
                </a:ext>
              </a:extLst>
            </p:cNvPr>
            <p:cNvSpPr>
              <a:spLocks noChangeArrowheads="1"/>
            </p:cNvSpPr>
            <p:nvPr/>
          </p:nvSpPr>
          <p:spPr bwMode="auto">
            <a:xfrm>
              <a:off x="4153532" y="28728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24" name="Oval 250">
              <a:extLst>
                <a:ext uri="{FF2B5EF4-FFF2-40B4-BE49-F238E27FC236}">
                  <a16:creationId xmlns:a16="http://schemas.microsoft.com/office/drawing/2014/main" id="{6BB8A677-5578-9B13-5291-7E38EFB821D8}"/>
                </a:ext>
              </a:extLst>
            </p:cNvPr>
            <p:cNvSpPr>
              <a:spLocks noChangeArrowheads="1"/>
            </p:cNvSpPr>
            <p:nvPr/>
          </p:nvSpPr>
          <p:spPr bwMode="auto">
            <a:xfrm>
              <a:off x="4010409" y="27934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25" name="Oval 251">
              <a:extLst>
                <a:ext uri="{FF2B5EF4-FFF2-40B4-BE49-F238E27FC236}">
                  <a16:creationId xmlns:a16="http://schemas.microsoft.com/office/drawing/2014/main" id="{61313011-9032-EF88-2EF4-FA6614FD63D0}"/>
                </a:ext>
              </a:extLst>
            </p:cNvPr>
            <p:cNvSpPr>
              <a:spLocks noChangeArrowheads="1"/>
            </p:cNvSpPr>
            <p:nvPr/>
          </p:nvSpPr>
          <p:spPr bwMode="auto">
            <a:xfrm>
              <a:off x="3851384" y="29236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26" name="Oval 252">
              <a:extLst>
                <a:ext uri="{FF2B5EF4-FFF2-40B4-BE49-F238E27FC236}">
                  <a16:creationId xmlns:a16="http://schemas.microsoft.com/office/drawing/2014/main" id="{A0D23609-7A11-1550-9B62-6EE724B00681}"/>
                </a:ext>
              </a:extLst>
            </p:cNvPr>
            <p:cNvSpPr>
              <a:spLocks noChangeArrowheads="1"/>
            </p:cNvSpPr>
            <p:nvPr/>
          </p:nvSpPr>
          <p:spPr bwMode="auto">
            <a:xfrm>
              <a:off x="3771871" y="29775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27" name="Oval 253">
              <a:extLst>
                <a:ext uri="{FF2B5EF4-FFF2-40B4-BE49-F238E27FC236}">
                  <a16:creationId xmlns:a16="http://schemas.microsoft.com/office/drawing/2014/main" id="{368480B1-7000-4844-B6AA-DDF1AA6F5883}"/>
                </a:ext>
              </a:extLst>
            </p:cNvPr>
            <p:cNvSpPr>
              <a:spLocks noChangeArrowheads="1"/>
            </p:cNvSpPr>
            <p:nvPr/>
          </p:nvSpPr>
          <p:spPr bwMode="auto">
            <a:xfrm>
              <a:off x="3722574" y="295537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28" name="Oval 254">
              <a:extLst>
                <a:ext uri="{FF2B5EF4-FFF2-40B4-BE49-F238E27FC236}">
                  <a16:creationId xmlns:a16="http://schemas.microsoft.com/office/drawing/2014/main" id="{B130C4D5-A6A1-1562-4E1F-FF2761E692A8}"/>
                </a:ext>
              </a:extLst>
            </p:cNvPr>
            <p:cNvSpPr>
              <a:spLocks noChangeArrowheads="1"/>
            </p:cNvSpPr>
            <p:nvPr/>
          </p:nvSpPr>
          <p:spPr bwMode="auto">
            <a:xfrm>
              <a:off x="3579451" y="30379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29" name="Oval 255">
              <a:extLst>
                <a:ext uri="{FF2B5EF4-FFF2-40B4-BE49-F238E27FC236}">
                  <a16:creationId xmlns:a16="http://schemas.microsoft.com/office/drawing/2014/main" id="{12FD7607-C16E-A50E-0285-A5CF90E358EB}"/>
                </a:ext>
              </a:extLst>
            </p:cNvPr>
            <p:cNvSpPr>
              <a:spLocks noChangeArrowheads="1"/>
            </p:cNvSpPr>
            <p:nvPr/>
          </p:nvSpPr>
          <p:spPr bwMode="auto">
            <a:xfrm>
              <a:off x="3595353" y="28474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30" name="Oval 256">
              <a:extLst>
                <a:ext uri="{FF2B5EF4-FFF2-40B4-BE49-F238E27FC236}">
                  <a16:creationId xmlns:a16="http://schemas.microsoft.com/office/drawing/2014/main" id="{CB560F82-83B8-D572-F7DE-CC3E22B390A0}"/>
                </a:ext>
              </a:extLst>
            </p:cNvPr>
            <p:cNvSpPr>
              <a:spLocks noChangeArrowheads="1"/>
            </p:cNvSpPr>
            <p:nvPr/>
          </p:nvSpPr>
          <p:spPr bwMode="auto">
            <a:xfrm>
              <a:off x="3681227" y="28156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31" name="Oval 257">
              <a:extLst>
                <a:ext uri="{FF2B5EF4-FFF2-40B4-BE49-F238E27FC236}">
                  <a16:creationId xmlns:a16="http://schemas.microsoft.com/office/drawing/2014/main" id="{7105C3D0-2481-880C-3FD9-65DC1D62AC25}"/>
                </a:ext>
              </a:extLst>
            </p:cNvPr>
            <p:cNvSpPr>
              <a:spLocks noChangeArrowheads="1"/>
            </p:cNvSpPr>
            <p:nvPr/>
          </p:nvSpPr>
          <p:spPr bwMode="auto">
            <a:xfrm>
              <a:off x="3899092" y="26950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32" name="Oval 258">
              <a:extLst>
                <a:ext uri="{FF2B5EF4-FFF2-40B4-BE49-F238E27FC236}">
                  <a16:creationId xmlns:a16="http://schemas.microsoft.com/office/drawing/2014/main" id="{D62B9623-80B5-9F3A-DC96-4177F30D4848}"/>
                </a:ext>
              </a:extLst>
            </p:cNvPr>
            <p:cNvSpPr>
              <a:spLocks noChangeArrowheads="1"/>
            </p:cNvSpPr>
            <p:nvPr/>
          </p:nvSpPr>
          <p:spPr bwMode="auto">
            <a:xfrm>
              <a:off x="3956341" y="27077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33" name="Oval 259">
              <a:extLst>
                <a:ext uri="{FF2B5EF4-FFF2-40B4-BE49-F238E27FC236}">
                  <a16:creationId xmlns:a16="http://schemas.microsoft.com/office/drawing/2014/main" id="{20873EE8-D112-13B4-24AA-481C3ED8CCE8}"/>
                </a:ext>
              </a:extLst>
            </p:cNvPr>
            <p:cNvSpPr>
              <a:spLocks noChangeArrowheads="1"/>
            </p:cNvSpPr>
            <p:nvPr/>
          </p:nvSpPr>
          <p:spPr bwMode="auto">
            <a:xfrm>
              <a:off x="4134449" y="272677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34" name="Oval 260">
              <a:extLst>
                <a:ext uri="{FF2B5EF4-FFF2-40B4-BE49-F238E27FC236}">
                  <a16:creationId xmlns:a16="http://schemas.microsoft.com/office/drawing/2014/main" id="{A151464E-EB55-368A-0792-8016AF1113DC}"/>
                </a:ext>
              </a:extLst>
            </p:cNvPr>
            <p:cNvSpPr>
              <a:spLocks noChangeArrowheads="1"/>
            </p:cNvSpPr>
            <p:nvPr/>
          </p:nvSpPr>
          <p:spPr bwMode="auto">
            <a:xfrm>
              <a:off x="4217143" y="26696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35" name="Oval 261">
              <a:extLst>
                <a:ext uri="{FF2B5EF4-FFF2-40B4-BE49-F238E27FC236}">
                  <a16:creationId xmlns:a16="http://schemas.microsoft.com/office/drawing/2014/main" id="{8DE720F8-3B32-D10C-036D-06A2058A032F}"/>
                </a:ext>
              </a:extLst>
            </p:cNvPr>
            <p:cNvSpPr>
              <a:spLocks noChangeArrowheads="1"/>
            </p:cNvSpPr>
            <p:nvPr/>
          </p:nvSpPr>
          <p:spPr bwMode="auto">
            <a:xfrm>
              <a:off x="4223504" y="27077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36" name="Oval 262">
              <a:extLst>
                <a:ext uri="{FF2B5EF4-FFF2-40B4-BE49-F238E27FC236}">
                  <a16:creationId xmlns:a16="http://schemas.microsoft.com/office/drawing/2014/main" id="{6FF92114-4E0D-8C09-B3B2-3DB58EE4FCD0}"/>
                </a:ext>
              </a:extLst>
            </p:cNvPr>
            <p:cNvSpPr>
              <a:spLocks noChangeArrowheads="1"/>
            </p:cNvSpPr>
            <p:nvPr/>
          </p:nvSpPr>
          <p:spPr bwMode="auto">
            <a:xfrm>
              <a:off x="4369807" y="282519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37" name="Oval 263">
              <a:extLst>
                <a:ext uri="{FF2B5EF4-FFF2-40B4-BE49-F238E27FC236}">
                  <a16:creationId xmlns:a16="http://schemas.microsoft.com/office/drawing/2014/main" id="{E6151E47-5556-94A4-2BE4-052D5F97C115}"/>
                </a:ext>
              </a:extLst>
            </p:cNvPr>
            <p:cNvSpPr>
              <a:spLocks noChangeArrowheads="1"/>
            </p:cNvSpPr>
            <p:nvPr/>
          </p:nvSpPr>
          <p:spPr bwMode="auto">
            <a:xfrm>
              <a:off x="4574951" y="273629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38" name="Oval 264">
              <a:extLst>
                <a:ext uri="{FF2B5EF4-FFF2-40B4-BE49-F238E27FC236}">
                  <a16:creationId xmlns:a16="http://schemas.microsoft.com/office/drawing/2014/main" id="{954241CA-9277-52CF-BCB1-C7D33CBD4778}"/>
                </a:ext>
              </a:extLst>
            </p:cNvPr>
            <p:cNvSpPr>
              <a:spLocks noChangeArrowheads="1"/>
            </p:cNvSpPr>
            <p:nvPr/>
          </p:nvSpPr>
          <p:spPr bwMode="auto">
            <a:xfrm>
              <a:off x="4651283" y="269184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39" name="Oval 265">
              <a:extLst>
                <a:ext uri="{FF2B5EF4-FFF2-40B4-BE49-F238E27FC236}">
                  <a16:creationId xmlns:a16="http://schemas.microsoft.com/office/drawing/2014/main" id="{9C24E94C-DB4D-14A7-91BF-247366A7EDFA}"/>
                </a:ext>
              </a:extLst>
            </p:cNvPr>
            <p:cNvSpPr>
              <a:spLocks noChangeArrowheads="1"/>
            </p:cNvSpPr>
            <p:nvPr/>
          </p:nvSpPr>
          <p:spPr bwMode="auto">
            <a:xfrm>
              <a:off x="4555867" y="29775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40" name="Oval 266">
              <a:extLst>
                <a:ext uri="{FF2B5EF4-FFF2-40B4-BE49-F238E27FC236}">
                  <a16:creationId xmlns:a16="http://schemas.microsoft.com/office/drawing/2014/main" id="{A213FC8D-BCD1-5693-BFF0-3DA64A4D12CB}"/>
                </a:ext>
              </a:extLst>
            </p:cNvPr>
            <p:cNvSpPr>
              <a:spLocks noChangeArrowheads="1"/>
            </p:cNvSpPr>
            <p:nvPr/>
          </p:nvSpPr>
          <p:spPr bwMode="auto">
            <a:xfrm>
              <a:off x="4616297" y="30823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41" name="Oval 267">
              <a:extLst>
                <a:ext uri="{FF2B5EF4-FFF2-40B4-BE49-F238E27FC236}">
                  <a16:creationId xmlns:a16="http://schemas.microsoft.com/office/drawing/2014/main" id="{B591E9EB-380F-3708-572E-884A488A9894}"/>
                </a:ext>
              </a:extLst>
            </p:cNvPr>
            <p:cNvSpPr>
              <a:spLocks noChangeArrowheads="1"/>
            </p:cNvSpPr>
            <p:nvPr/>
          </p:nvSpPr>
          <p:spPr bwMode="auto">
            <a:xfrm>
              <a:off x="4753059" y="30791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42" name="Oval 268">
              <a:extLst>
                <a:ext uri="{FF2B5EF4-FFF2-40B4-BE49-F238E27FC236}">
                  <a16:creationId xmlns:a16="http://schemas.microsoft.com/office/drawing/2014/main" id="{56E5A0F1-F477-3F64-5CEC-D6F1469AC04D}"/>
                </a:ext>
              </a:extLst>
            </p:cNvPr>
            <p:cNvSpPr>
              <a:spLocks noChangeArrowheads="1"/>
            </p:cNvSpPr>
            <p:nvPr/>
          </p:nvSpPr>
          <p:spPr bwMode="auto">
            <a:xfrm>
              <a:off x="4797586" y="31903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43" name="Oval 269">
              <a:extLst>
                <a:ext uri="{FF2B5EF4-FFF2-40B4-BE49-F238E27FC236}">
                  <a16:creationId xmlns:a16="http://schemas.microsoft.com/office/drawing/2014/main" id="{56FCB195-D6A7-8A2E-6CCF-B76A63BAA365}"/>
                </a:ext>
              </a:extLst>
            </p:cNvPr>
            <p:cNvSpPr>
              <a:spLocks noChangeArrowheads="1"/>
            </p:cNvSpPr>
            <p:nvPr/>
          </p:nvSpPr>
          <p:spPr bwMode="auto">
            <a:xfrm>
              <a:off x="4877099" y="31014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44" name="Oval 270">
              <a:extLst>
                <a:ext uri="{FF2B5EF4-FFF2-40B4-BE49-F238E27FC236}">
                  <a16:creationId xmlns:a16="http://schemas.microsoft.com/office/drawing/2014/main" id="{445F2231-6EC1-B29B-0F73-454F5929F4EB}"/>
                </a:ext>
              </a:extLst>
            </p:cNvPr>
            <p:cNvSpPr>
              <a:spLocks noChangeArrowheads="1"/>
            </p:cNvSpPr>
            <p:nvPr/>
          </p:nvSpPr>
          <p:spPr bwMode="auto">
            <a:xfrm>
              <a:off x="4943890" y="291409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45" name="Oval 271">
              <a:extLst>
                <a:ext uri="{FF2B5EF4-FFF2-40B4-BE49-F238E27FC236}">
                  <a16:creationId xmlns:a16="http://schemas.microsoft.com/office/drawing/2014/main" id="{4AA2F8AE-46AE-A535-806C-FCB38A66575D}"/>
                </a:ext>
              </a:extLst>
            </p:cNvPr>
            <p:cNvSpPr>
              <a:spLocks noChangeArrowheads="1"/>
            </p:cNvSpPr>
            <p:nvPr/>
          </p:nvSpPr>
          <p:spPr bwMode="auto">
            <a:xfrm>
              <a:off x="4953431" y="28759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46" name="Oval 272">
              <a:extLst>
                <a:ext uri="{FF2B5EF4-FFF2-40B4-BE49-F238E27FC236}">
                  <a16:creationId xmlns:a16="http://schemas.microsoft.com/office/drawing/2014/main" id="{DA79B05A-908E-DE9C-85CD-5A7E260773B5}"/>
                </a:ext>
              </a:extLst>
            </p:cNvPr>
            <p:cNvSpPr>
              <a:spLocks noChangeArrowheads="1"/>
            </p:cNvSpPr>
            <p:nvPr/>
          </p:nvSpPr>
          <p:spPr bwMode="auto">
            <a:xfrm>
              <a:off x="5058388" y="296489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47" name="Oval 273">
              <a:extLst>
                <a:ext uri="{FF2B5EF4-FFF2-40B4-BE49-F238E27FC236}">
                  <a16:creationId xmlns:a16="http://schemas.microsoft.com/office/drawing/2014/main" id="{C3FDD240-18F9-8A3C-5285-1DA067FB1E50}"/>
                </a:ext>
              </a:extLst>
            </p:cNvPr>
            <p:cNvSpPr>
              <a:spLocks noChangeArrowheads="1"/>
            </p:cNvSpPr>
            <p:nvPr/>
          </p:nvSpPr>
          <p:spPr bwMode="auto">
            <a:xfrm>
              <a:off x="5134720" y="29680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48" name="Oval 274">
              <a:extLst>
                <a:ext uri="{FF2B5EF4-FFF2-40B4-BE49-F238E27FC236}">
                  <a16:creationId xmlns:a16="http://schemas.microsoft.com/office/drawing/2014/main" id="{B6856E48-2FAE-9387-E8B4-60E563FB600B}"/>
                </a:ext>
              </a:extLst>
            </p:cNvPr>
            <p:cNvSpPr>
              <a:spLocks noChangeArrowheads="1"/>
            </p:cNvSpPr>
            <p:nvPr/>
          </p:nvSpPr>
          <p:spPr bwMode="auto">
            <a:xfrm>
              <a:off x="5204692" y="29363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49" name="Oval 275">
              <a:extLst>
                <a:ext uri="{FF2B5EF4-FFF2-40B4-BE49-F238E27FC236}">
                  <a16:creationId xmlns:a16="http://schemas.microsoft.com/office/drawing/2014/main" id="{6FB3AD7B-94ED-3642-DEC3-3A1887F20514}"/>
                </a:ext>
              </a:extLst>
            </p:cNvPr>
            <p:cNvSpPr>
              <a:spLocks noChangeArrowheads="1"/>
            </p:cNvSpPr>
            <p:nvPr/>
          </p:nvSpPr>
          <p:spPr bwMode="auto">
            <a:xfrm>
              <a:off x="5077471" y="29109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50" name="Oval 276">
              <a:extLst>
                <a:ext uri="{FF2B5EF4-FFF2-40B4-BE49-F238E27FC236}">
                  <a16:creationId xmlns:a16="http://schemas.microsoft.com/office/drawing/2014/main" id="{71B478D9-826E-EF9B-30E0-F03D9533E40C}"/>
                </a:ext>
              </a:extLst>
            </p:cNvPr>
            <p:cNvSpPr>
              <a:spLocks noChangeArrowheads="1"/>
            </p:cNvSpPr>
            <p:nvPr/>
          </p:nvSpPr>
          <p:spPr bwMode="auto">
            <a:xfrm>
              <a:off x="5001139" y="28632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51" name="Oval 277">
              <a:extLst>
                <a:ext uri="{FF2B5EF4-FFF2-40B4-BE49-F238E27FC236}">
                  <a16:creationId xmlns:a16="http://schemas.microsoft.com/office/drawing/2014/main" id="{6FF624AE-119E-7815-F8E5-5225A7052293}"/>
                </a:ext>
              </a:extLst>
            </p:cNvPr>
            <p:cNvSpPr>
              <a:spLocks noChangeArrowheads="1"/>
            </p:cNvSpPr>
            <p:nvPr/>
          </p:nvSpPr>
          <p:spPr bwMode="auto">
            <a:xfrm>
              <a:off x="4832572" y="27267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52" name="Oval 278">
              <a:extLst>
                <a:ext uri="{FF2B5EF4-FFF2-40B4-BE49-F238E27FC236}">
                  <a16:creationId xmlns:a16="http://schemas.microsoft.com/office/drawing/2014/main" id="{8B53BA15-9568-0C53-C5EE-03F975048B80}"/>
                </a:ext>
              </a:extLst>
            </p:cNvPr>
            <p:cNvSpPr>
              <a:spLocks noChangeArrowheads="1"/>
            </p:cNvSpPr>
            <p:nvPr/>
          </p:nvSpPr>
          <p:spPr bwMode="auto">
            <a:xfrm>
              <a:off x="4772142" y="26124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53" name="Oval 279">
              <a:extLst>
                <a:ext uri="{FF2B5EF4-FFF2-40B4-BE49-F238E27FC236}">
                  <a16:creationId xmlns:a16="http://schemas.microsoft.com/office/drawing/2014/main" id="{D43F4718-CE38-3A76-D205-35FFEC946B0C}"/>
                </a:ext>
              </a:extLst>
            </p:cNvPr>
            <p:cNvSpPr>
              <a:spLocks noChangeArrowheads="1"/>
            </p:cNvSpPr>
            <p:nvPr/>
          </p:nvSpPr>
          <p:spPr bwMode="auto">
            <a:xfrm>
              <a:off x="4718074" y="259024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54" name="Oval 280">
              <a:extLst>
                <a:ext uri="{FF2B5EF4-FFF2-40B4-BE49-F238E27FC236}">
                  <a16:creationId xmlns:a16="http://schemas.microsoft.com/office/drawing/2014/main" id="{1FBC2FDD-66C0-3C8D-01CA-2BD05A090C43}"/>
                </a:ext>
              </a:extLst>
            </p:cNvPr>
            <p:cNvSpPr>
              <a:spLocks noChangeArrowheads="1"/>
            </p:cNvSpPr>
            <p:nvPr/>
          </p:nvSpPr>
          <p:spPr bwMode="auto">
            <a:xfrm>
              <a:off x="4559048" y="25061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55" name="Oval 281">
              <a:extLst>
                <a:ext uri="{FF2B5EF4-FFF2-40B4-BE49-F238E27FC236}">
                  <a16:creationId xmlns:a16="http://schemas.microsoft.com/office/drawing/2014/main" id="{AAED10FF-494E-6FFF-EC81-040220F57521}"/>
                </a:ext>
              </a:extLst>
            </p:cNvPr>
            <p:cNvSpPr>
              <a:spLocks noChangeArrowheads="1"/>
            </p:cNvSpPr>
            <p:nvPr/>
          </p:nvSpPr>
          <p:spPr bwMode="auto">
            <a:xfrm>
              <a:off x="4430237" y="25600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56" name="Oval 282">
              <a:extLst>
                <a:ext uri="{FF2B5EF4-FFF2-40B4-BE49-F238E27FC236}">
                  <a16:creationId xmlns:a16="http://schemas.microsoft.com/office/drawing/2014/main" id="{24C8BE97-0952-56E7-A716-2E55A7383642}"/>
                </a:ext>
              </a:extLst>
            </p:cNvPr>
            <p:cNvSpPr>
              <a:spLocks noChangeArrowheads="1"/>
            </p:cNvSpPr>
            <p:nvPr/>
          </p:nvSpPr>
          <p:spPr bwMode="auto">
            <a:xfrm>
              <a:off x="4185338" y="25537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57" name="Oval 283">
              <a:extLst>
                <a:ext uri="{FF2B5EF4-FFF2-40B4-BE49-F238E27FC236}">
                  <a16:creationId xmlns:a16="http://schemas.microsoft.com/office/drawing/2014/main" id="{C333F1F0-02B4-A5E3-04E5-66ABB508C2F3}"/>
                </a:ext>
              </a:extLst>
            </p:cNvPr>
            <p:cNvSpPr>
              <a:spLocks noChangeArrowheads="1"/>
            </p:cNvSpPr>
            <p:nvPr/>
          </p:nvSpPr>
          <p:spPr bwMode="auto">
            <a:xfrm>
              <a:off x="3759149" y="25664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58" name="Oval 284">
              <a:extLst>
                <a:ext uri="{FF2B5EF4-FFF2-40B4-BE49-F238E27FC236}">
                  <a16:creationId xmlns:a16="http://schemas.microsoft.com/office/drawing/2014/main" id="{0842A1BA-0E48-2240-3AE0-E013E7128CB1}"/>
                </a:ext>
              </a:extLst>
            </p:cNvPr>
            <p:cNvSpPr>
              <a:spLocks noChangeArrowheads="1"/>
            </p:cNvSpPr>
            <p:nvPr/>
          </p:nvSpPr>
          <p:spPr bwMode="auto">
            <a:xfrm>
              <a:off x="3778232" y="25156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59" name="Oval 285">
              <a:extLst>
                <a:ext uri="{FF2B5EF4-FFF2-40B4-BE49-F238E27FC236}">
                  <a16:creationId xmlns:a16="http://schemas.microsoft.com/office/drawing/2014/main" id="{8E40615B-FB30-EE4A-7447-D606DD07350A}"/>
                </a:ext>
              </a:extLst>
            </p:cNvPr>
            <p:cNvSpPr>
              <a:spLocks noChangeArrowheads="1"/>
            </p:cNvSpPr>
            <p:nvPr/>
          </p:nvSpPr>
          <p:spPr bwMode="auto">
            <a:xfrm>
              <a:off x="4331641" y="24457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60" name="Oval 286">
              <a:extLst>
                <a:ext uri="{FF2B5EF4-FFF2-40B4-BE49-F238E27FC236}">
                  <a16:creationId xmlns:a16="http://schemas.microsoft.com/office/drawing/2014/main" id="{DFF88BEC-5EA9-2C2E-7AAC-F3B1476D8004}"/>
                </a:ext>
              </a:extLst>
            </p:cNvPr>
            <p:cNvSpPr>
              <a:spLocks noChangeArrowheads="1"/>
            </p:cNvSpPr>
            <p:nvPr/>
          </p:nvSpPr>
          <p:spPr bwMode="auto">
            <a:xfrm>
              <a:off x="4462042" y="24330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61" name="Oval 287">
              <a:extLst>
                <a:ext uri="{FF2B5EF4-FFF2-40B4-BE49-F238E27FC236}">
                  <a16:creationId xmlns:a16="http://schemas.microsoft.com/office/drawing/2014/main" id="{15265A4C-3E1D-F12D-D0E3-990F91B3ECE1}"/>
                </a:ext>
              </a:extLst>
            </p:cNvPr>
            <p:cNvSpPr>
              <a:spLocks noChangeArrowheads="1"/>
            </p:cNvSpPr>
            <p:nvPr/>
          </p:nvSpPr>
          <p:spPr bwMode="auto">
            <a:xfrm>
              <a:off x="4517701" y="24299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62" name="Oval 288">
              <a:extLst>
                <a:ext uri="{FF2B5EF4-FFF2-40B4-BE49-F238E27FC236}">
                  <a16:creationId xmlns:a16="http://schemas.microsoft.com/office/drawing/2014/main" id="{88B4B779-55A3-8B1C-3F33-8FB374EB3741}"/>
                </a:ext>
              </a:extLst>
            </p:cNvPr>
            <p:cNvSpPr>
              <a:spLocks noChangeArrowheads="1"/>
            </p:cNvSpPr>
            <p:nvPr/>
          </p:nvSpPr>
          <p:spPr bwMode="auto">
            <a:xfrm>
              <a:off x="4635380" y="22838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63" name="Oval 289">
              <a:extLst>
                <a:ext uri="{FF2B5EF4-FFF2-40B4-BE49-F238E27FC236}">
                  <a16:creationId xmlns:a16="http://schemas.microsoft.com/office/drawing/2014/main" id="{48461D98-0131-9A7B-FC6D-AA7A54393EF6}"/>
                </a:ext>
              </a:extLst>
            </p:cNvPr>
            <p:cNvSpPr>
              <a:spLocks noChangeArrowheads="1"/>
            </p:cNvSpPr>
            <p:nvPr/>
          </p:nvSpPr>
          <p:spPr bwMode="auto">
            <a:xfrm>
              <a:off x="5090193" y="27362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64" name="Oval 290">
              <a:extLst>
                <a:ext uri="{FF2B5EF4-FFF2-40B4-BE49-F238E27FC236}">
                  <a16:creationId xmlns:a16="http://schemas.microsoft.com/office/drawing/2014/main" id="{5B2A08BA-6351-0EC8-DD10-83B8155CE1DF}"/>
                </a:ext>
              </a:extLst>
            </p:cNvPr>
            <p:cNvSpPr>
              <a:spLocks noChangeArrowheads="1"/>
            </p:cNvSpPr>
            <p:nvPr/>
          </p:nvSpPr>
          <p:spPr bwMode="auto">
            <a:xfrm>
              <a:off x="4937529" y="25473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65" name="Oval 291">
              <a:extLst>
                <a:ext uri="{FF2B5EF4-FFF2-40B4-BE49-F238E27FC236}">
                  <a16:creationId xmlns:a16="http://schemas.microsoft.com/office/drawing/2014/main" id="{E96BDB25-69B0-0D21-BC46-8C47D7E1E9EB}"/>
                </a:ext>
              </a:extLst>
            </p:cNvPr>
            <p:cNvSpPr>
              <a:spLocks noChangeArrowheads="1"/>
            </p:cNvSpPr>
            <p:nvPr/>
          </p:nvSpPr>
          <p:spPr bwMode="auto">
            <a:xfrm>
              <a:off x="5195150" y="25870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66" name="Oval 292">
              <a:extLst>
                <a:ext uri="{FF2B5EF4-FFF2-40B4-BE49-F238E27FC236}">
                  <a16:creationId xmlns:a16="http://schemas.microsoft.com/office/drawing/2014/main" id="{105252E4-5443-2BE7-3196-8ECE757C653F}"/>
                </a:ext>
              </a:extLst>
            </p:cNvPr>
            <p:cNvSpPr>
              <a:spLocks noChangeArrowheads="1"/>
            </p:cNvSpPr>
            <p:nvPr/>
          </p:nvSpPr>
          <p:spPr bwMode="auto">
            <a:xfrm>
              <a:off x="5214233" y="17980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67" name="Oval 293">
              <a:extLst>
                <a:ext uri="{FF2B5EF4-FFF2-40B4-BE49-F238E27FC236}">
                  <a16:creationId xmlns:a16="http://schemas.microsoft.com/office/drawing/2014/main" id="{2D67957E-C2AA-7B3F-4681-B93274527C1C}"/>
                </a:ext>
              </a:extLst>
            </p:cNvPr>
            <p:cNvSpPr>
              <a:spLocks noChangeArrowheads="1"/>
            </p:cNvSpPr>
            <p:nvPr/>
          </p:nvSpPr>
          <p:spPr bwMode="auto">
            <a:xfrm>
              <a:off x="5099735" y="17980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68" name="Oval 294">
              <a:extLst>
                <a:ext uri="{FF2B5EF4-FFF2-40B4-BE49-F238E27FC236}">
                  <a16:creationId xmlns:a16="http://schemas.microsoft.com/office/drawing/2014/main" id="{BEA09EC6-1B54-4C2C-34FA-98F8916E7CCF}"/>
                </a:ext>
              </a:extLst>
            </p:cNvPr>
            <p:cNvSpPr>
              <a:spLocks noChangeArrowheads="1"/>
            </p:cNvSpPr>
            <p:nvPr/>
          </p:nvSpPr>
          <p:spPr bwMode="auto">
            <a:xfrm>
              <a:off x="5052027" y="20584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69" name="Oval 295">
              <a:extLst>
                <a:ext uri="{FF2B5EF4-FFF2-40B4-BE49-F238E27FC236}">
                  <a16:creationId xmlns:a16="http://schemas.microsoft.com/office/drawing/2014/main" id="{57CB1666-F0B3-5A40-6AEA-21C92E07173E}"/>
                </a:ext>
              </a:extLst>
            </p:cNvPr>
            <p:cNvSpPr>
              <a:spLocks noChangeArrowheads="1"/>
            </p:cNvSpPr>
            <p:nvPr/>
          </p:nvSpPr>
          <p:spPr bwMode="auto">
            <a:xfrm>
              <a:off x="4896182" y="21219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70" name="Oval 296">
              <a:extLst>
                <a:ext uri="{FF2B5EF4-FFF2-40B4-BE49-F238E27FC236}">
                  <a16:creationId xmlns:a16="http://schemas.microsoft.com/office/drawing/2014/main" id="{E99905CA-52F8-794B-F873-18CCE1582855}"/>
                </a:ext>
              </a:extLst>
            </p:cNvPr>
            <p:cNvSpPr>
              <a:spLocks noChangeArrowheads="1"/>
            </p:cNvSpPr>
            <p:nvPr/>
          </p:nvSpPr>
          <p:spPr bwMode="auto">
            <a:xfrm>
              <a:off x="4893002" y="20997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71" name="Oval 297">
              <a:extLst>
                <a:ext uri="{FF2B5EF4-FFF2-40B4-BE49-F238E27FC236}">
                  <a16:creationId xmlns:a16="http://schemas.microsoft.com/office/drawing/2014/main" id="{5914C29E-BFBE-045D-5946-0AB6B50F75CE}"/>
                </a:ext>
              </a:extLst>
            </p:cNvPr>
            <p:cNvSpPr>
              <a:spLocks noChangeArrowheads="1"/>
            </p:cNvSpPr>
            <p:nvPr/>
          </p:nvSpPr>
          <p:spPr bwMode="auto">
            <a:xfrm>
              <a:off x="4794406" y="21028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72" name="Oval 298">
              <a:extLst>
                <a:ext uri="{FF2B5EF4-FFF2-40B4-BE49-F238E27FC236}">
                  <a16:creationId xmlns:a16="http://schemas.microsoft.com/office/drawing/2014/main" id="{08B664DE-BE7B-8FCE-8509-89A5FFA79B39}"/>
                </a:ext>
              </a:extLst>
            </p:cNvPr>
            <p:cNvSpPr>
              <a:spLocks noChangeArrowheads="1"/>
            </p:cNvSpPr>
            <p:nvPr/>
          </p:nvSpPr>
          <p:spPr bwMode="auto">
            <a:xfrm>
              <a:off x="4823030" y="18869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73" name="Oval 299">
              <a:extLst>
                <a:ext uri="{FF2B5EF4-FFF2-40B4-BE49-F238E27FC236}">
                  <a16:creationId xmlns:a16="http://schemas.microsoft.com/office/drawing/2014/main" id="{C9B1234D-E831-35A2-96C3-EC3168E82A36}"/>
                </a:ext>
              </a:extLst>
            </p:cNvPr>
            <p:cNvSpPr>
              <a:spLocks noChangeArrowheads="1"/>
            </p:cNvSpPr>
            <p:nvPr/>
          </p:nvSpPr>
          <p:spPr bwMode="auto">
            <a:xfrm>
              <a:off x="4565409" y="18012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74" name="Oval 300">
              <a:extLst>
                <a:ext uri="{FF2B5EF4-FFF2-40B4-BE49-F238E27FC236}">
                  <a16:creationId xmlns:a16="http://schemas.microsoft.com/office/drawing/2014/main" id="{0651AC8E-F32D-12E7-D381-71610CFAF13B}"/>
                </a:ext>
              </a:extLst>
            </p:cNvPr>
            <p:cNvSpPr>
              <a:spLocks noChangeArrowheads="1"/>
            </p:cNvSpPr>
            <p:nvPr/>
          </p:nvSpPr>
          <p:spPr bwMode="auto">
            <a:xfrm>
              <a:off x="4509750" y="17726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75" name="Oval 301">
              <a:extLst>
                <a:ext uri="{FF2B5EF4-FFF2-40B4-BE49-F238E27FC236}">
                  <a16:creationId xmlns:a16="http://schemas.microsoft.com/office/drawing/2014/main" id="{CEFB5352-5F64-7E1F-EFC8-EFB43E3731E6}"/>
                </a:ext>
              </a:extLst>
            </p:cNvPr>
            <p:cNvSpPr>
              <a:spLocks noChangeArrowheads="1"/>
            </p:cNvSpPr>
            <p:nvPr/>
          </p:nvSpPr>
          <p:spPr bwMode="auto">
            <a:xfrm>
              <a:off x="3690769" y="23060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76" name="Oval 302">
              <a:extLst>
                <a:ext uri="{FF2B5EF4-FFF2-40B4-BE49-F238E27FC236}">
                  <a16:creationId xmlns:a16="http://schemas.microsoft.com/office/drawing/2014/main" id="{7BB8FFE8-0201-57E2-BE83-C3EC7566ED75}"/>
                </a:ext>
              </a:extLst>
            </p:cNvPr>
            <p:cNvSpPr>
              <a:spLocks noChangeArrowheads="1"/>
            </p:cNvSpPr>
            <p:nvPr/>
          </p:nvSpPr>
          <p:spPr bwMode="auto">
            <a:xfrm>
              <a:off x="3810037" y="21505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77" name="Oval 303">
              <a:extLst>
                <a:ext uri="{FF2B5EF4-FFF2-40B4-BE49-F238E27FC236}">
                  <a16:creationId xmlns:a16="http://schemas.microsoft.com/office/drawing/2014/main" id="{99453D98-4072-0174-3281-86B4CA3C9E87}"/>
                </a:ext>
              </a:extLst>
            </p:cNvPr>
            <p:cNvSpPr>
              <a:spLocks noChangeArrowheads="1"/>
            </p:cNvSpPr>
            <p:nvPr/>
          </p:nvSpPr>
          <p:spPr bwMode="auto">
            <a:xfrm>
              <a:off x="4334822" y="21092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78" name="Oval 304">
              <a:extLst>
                <a:ext uri="{FF2B5EF4-FFF2-40B4-BE49-F238E27FC236}">
                  <a16:creationId xmlns:a16="http://schemas.microsoft.com/office/drawing/2014/main" id="{15D746D4-57F5-A912-DC9B-0714DF6DDCCC}"/>
                </a:ext>
              </a:extLst>
            </p:cNvPr>
            <p:cNvSpPr>
              <a:spLocks noChangeArrowheads="1"/>
            </p:cNvSpPr>
            <p:nvPr/>
          </p:nvSpPr>
          <p:spPr bwMode="auto">
            <a:xfrm>
              <a:off x="4194879" y="18012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79" name="Oval 305">
              <a:extLst>
                <a:ext uri="{FF2B5EF4-FFF2-40B4-BE49-F238E27FC236}">
                  <a16:creationId xmlns:a16="http://schemas.microsoft.com/office/drawing/2014/main" id="{D6BBB798-A791-719E-2330-F4129D038A50}"/>
                </a:ext>
              </a:extLst>
            </p:cNvPr>
            <p:cNvSpPr>
              <a:spLocks noChangeArrowheads="1"/>
            </p:cNvSpPr>
            <p:nvPr/>
          </p:nvSpPr>
          <p:spPr bwMode="auto">
            <a:xfrm>
              <a:off x="3988146" y="18965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80" name="Oval 306">
              <a:extLst>
                <a:ext uri="{FF2B5EF4-FFF2-40B4-BE49-F238E27FC236}">
                  <a16:creationId xmlns:a16="http://schemas.microsoft.com/office/drawing/2014/main" id="{DF09011B-2E45-CA15-D3A9-C1F579E1EBE9}"/>
                </a:ext>
              </a:extLst>
            </p:cNvPr>
            <p:cNvSpPr>
              <a:spLocks noChangeArrowheads="1"/>
            </p:cNvSpPr>
            <p:nvPr/>
          </p:nvSpPr>
          <p:spPr bwMode="auto">
            <a:xfrm>
              <a:off x="3943619" y="18679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81" name="Oval 307">
              <a:extLst>
                <a:ext uri="{FF2B5EF4-FFF2-40B4-BE49-F238E27FC236}">
                  <a16:creationId xmlns:a16="http://schemas.microsoft.com/office/drawing/2014/main" id="{6B941C4F-7FD3-C7A8-073E-0F11556F5CD0}"/>
                </a:ext>
              </a:extLst>
            </p:cNvPr>
            <p:cNvSpPr>
              <a:spLocks noChangeArrowheads="1"/>
            </p:cNvSpPr>
            <p:nvPr/>
          </p:nvSpPr>
          <p:spPr bwMode="auto">
            <a:xfrm>
              <a:off x="3911814" y="18171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82" name="Oval 308">
              <a:extLst>
                <a:ext uri="{FF2B5EF4-FFF2-40B4-BE49-F238E27FC236}">
                  <a16:creationId xmlns:a16="http://schemas.microsoft.com/office/drawing/2014/main" id="{8091408C-5961-6230-6CD1-D9E848023B7C}"/>
                </a:ext>
              </a:extLst>
            </p:cNvPr>
            <p:cNvSpPr>
              <a:spLocks noChangeArrowheads="1"/>
            </p:cNvSpPr>
            <p:nvPr/>
          </p:nvSpPr>
          <p:spPr bwMode="auto">
            <a:xfrm>
              <a:off x="3379079" y="18012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83" name="Oval 309">
              <a:extLst>
                <a:ext uri="{FF2B5EF4-FFF2-40B4-BE49-F238E27FC236}">
                  <a16:creationId xmlns:a16="http://schemas.microsoft.com/office/drawing/2014/main" id="{E2D8EC47-3F34-7DA5-6DD7-BA146F3DEEBE}"/>
                </a:ext>
              </a:extLst>
            </p:cNvPr>
            <p:cNvSpPr>
              <a:spLocks noChangeArrowheads="1"/>
            </p:cNvSpPr>
            <p:nvPr/>
          </p:nvSpPr>
          <p:spPr bwMode="auto">
            <a:xfrm>
              <a:off x="3283663" y="17980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84" name="Oval 310">
              <a:extLst>
                <a:ext uri="{FF2B5EF4-FFF2-40B4-BE49-F238E27FC236}">
                  <a16:creationId xmlns:a16="http://schemas.microsoft.com/office/drawing/2014/main" id="{ACBD9533-224B-20DD-4E0D-A566915EB143}"/>
                </a:ext>
              </a:extLst>
            </p:cNvPr>
            <p:cNvSpPr>
              <a:spLocks noChangeArrowheads="1"/>
            </p:cNvSpPr>
            <p:nvPr/>
          </p:nvSpPr>
          <p:spPr bwMode="auto">
            <a:xfrm>
              <a:off x="3633519" y="21092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85" name="Oval 311">
              <a:extLst>
                <a:ext uri="{FF2B5EF4-FFF2-40B4-BE49-F238E27FC236}">
                  <a16:creationId xmlns:a16="http://schemas.microsoft.com/office/drawing/2014/main" id="{E271F209-39A0-B6EB-6DA6-111F524F9EC2}"/>
                </a:ext>
              </a:extLst>
            </p:cNvPr>
            <p:cNvSpPr>
              <a:spLocks noChangeArrowheads="1"/>
            </p:cNvSpPr>
            <p:nvPr/>
          </p:nvSpPr>
          <p:spPr bwMode="auto">
            <a:xfrm>
              <a:off x="3503119" y="22298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86" name="Oval 312">
              <a:extLst>
                <a:ext uri="{FF2B5EF4-FFF2-40B4-BE49-F238E27FC236}">
                  <a16:creationId xmlns:a16="http://schemas.microsoft.com/office/drawing/2014/main" id="{94A877E9-8992-AAC4-64DE-B434C4EC3BC8}"/>
                </a:ext>
              </a:extLst>
            </p:cNvPr>
            <p:cNvSpPr>
              <a:spLocks noChangeArrowheads="1"/>
            </p:cNvSpPr>
            <p:nvPr/>
          </p:nvSpPr>
          <p:spPr bwMode="auto">
            <a:xfrm>
              <a:off x="3445869" y="22330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87" name="Oval 313">
              <a:extLst>
                <a:ext uri="{FF2B5EF4-FFF2-40B4-BE49-F238E27FC236}">
                  <a16:creationId xmlns:a16="http://schemas.microsoft.com/office/drawing/2014/main" id="{94AE093B-329A-8557-C3E4-9840BCD18005}"/>
                </a:ext>
              </a:extLst>
            </p:cNvPr>
            <p:cNvSpPr>
              <a:spLocks noChangeArrowheads="1"/>
            </p:cNvSpPr>
            <p:nvPr/>
          </p:nvSpPr>
          <p:spPr bwMode="auto">
            <a:xfrm>
              <a:off x="3375898" y="22298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88" name="Oval 314">
              <a:extLst>
                <a:ext uri="{FF2B5EF4-FFF2-40B4-BE49-F238E27FC236}">
                  <a16:creationId xmlns:a16="http://schemas.microsoft.com/office/drawing/2014/main" id="{7BFF0CF0-686F-1F17-3CFD-9AE0DCB4F086}"/>
                </a:ext>
              </a:extLst>
            </p:cNvPr>
            <p:cNvSpPr>
              <a:spLocks noChangeArrowheads="1"/>
            </p:cNvSpPr>
            <p:nvPr/>
          </p:nvSpPr>
          <p:spPr bwMode="auto">
            <a:xfrm>
              <a:off x="3347274" y="22298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89" name="Oval 315">
              <a:extLst>
                <a:ext uri="{FF2B5EF4-FFF2-40B4-BE49-F238E27FC236}">
                  <a16:creationId xmlns:a16="http://schemas.microsoft.com/office/drawing/2014/main" id="{D3D2997F-370B-5914-7F14-D67AC384632E}"/>
                </a:ext>
              </a:extLst>
            </p:cNvPr>
            <p:cNvSpPr>
              <a:spLocks noChangeArrowheads="1"/>
            </p:cNvSpPr>
            <p:nvPr/>
          </p:nvSpPr>
          <p:spPr bwMode="auto">
            <a:xfrm>
              <a:off x="3337732" y="22584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90" name="Oval 316">
              <a:extLst>
                <a:ext uri="{FF2B5EF4-FFF2-40B4-BE49-F238E27FC236}">
                  <a16:creationId xmlns:a16="http://schemas.microsoft.com/office/drawing/2014/main" id="{A4729C4F-7F9B-837C-38CA-263F4D7F97CD}"/>
                </a:ext>
              </a:extLst>
            </p:cNvPr>
            <p:cNvSpPr>
              <a:spLocks noChangeArrowheads="1"/>
            </p:cNvSpPr>
            <p:nvPr/>
          </p:nvSpPr>
          <p:spPr bwMode="auto">
            <a:xfrm>
              <a:off x="3452230" y="24172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91" name="Oval 317">
              <a:extLst>
                <a:ext uri="{FF2B5EF4-FFF2-40B4-BE49-F238E27FC236}">
                  <a16:creationId xmlns:a16="http://schemas.microsoft.com/office/drawing/2014/main" id="{475B91AC-27C4-472D-2C8A-2EFEA30A394B}"/>
                </a:ext>
              </a:extLst>
            </p:cNvPr>
            <p:cNvSpPr>
              <a:spLocks noChangeArrowheads="1"/>
            </p:cNvSpPr>
            <p:nvPr/>
          </p:nvSpPr>
          <p:spPr bwMode="auto">
            <a:xfrm>
              <a:off x="3439508" y="24299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92" name="Oval 318">
              <a:extLst>
                <a:ext uri="{FF2B5EF4-FFF2-40B4-BE49-F238E27FC236}">
                  <a16:creationId xmlns:a16="http://schemas.microsoft.com/office/drawing/2014/main" id="{A7583CE9-AADD-1491-8A9D-1BD5BB87E622}"/>
                </a:ext>
              </a:extLst>
            </p:cNvPr>
            <p:cNvSpPr>
              <a:spLocks noChangeArrowheads="1"/>
            </p:cNvSpPr>
            <p:nvPr/>
          </p:nvSpPr>
          <p:spPr bwMode="auto">
            <a:xfrm>
              <a:off x="3185067" y="23410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93" name="Oval 319">
              <a:extLst>
                <a:ext uri="{FF2B5EF4-FFF2-40B4-BE49-F238E27FC236}">
                  <a16:creationId xmlns:a16="http://schemas.microsoft.com/office/drawing/2014/main" id="{A4E2C9DA-6A1B-34A0-DC7C-9F2952C86A94}"/>
                </a:ext>
              </a:extLst>
            </p:cNvPr>
            <p:cNvSpPr>
              <a:spLocks noChangeArrowheads="1"/>
            </p:cNvSpPr>
            <p:nvPr/>
          </p:nvSpPr>
          <p:spPr bwMode="auto">
            <a:xfrm>
              <a:off x="3359996" y="279344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94" name="Oval 320">
              <a:extLst>
                <a:ext uri="{FF2B5EF4-FFF2-40B4-BE49-F238E27FC236}">
                  <a16:creationId xmlns:a16="http://schemas.microsoft.com/office/drawing/2014/main" id="{30D34ED4-623A-6ECC-90F0-25A2A4D98BCA}"/>
                </a:ext>
              </a:extLst>
            </p:cNvPr>
            <p:cNvSpPr>
              <a:spLocks noChangeArrowheads="1"/>
            </p:cNvSpPr>
            <p:nvPr/>
          </p:nvSpPr>
          <p:spPr bwMode="auto">
            <a:xfrm>
              <a:off x="3344093" y="29648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95" name="Oval 321">
              <a:extLst>
                <a:ext uri="{FF2B5EF4-FFF2-40B4-BE49-F238E27FC236}">
                  <a16:creationId xmlns:a16="http://schemas.microsoft.com/office/drawing/2014/main" id="{A2BE24F4-5BC6-969E-74C1-80DECBE376F3}"/>
                </a:ext>
              </a:extLst>
            </p:cNvPr>
            <p:cNvSpPr>
              <a:spLocks noChangeArrowheads="1"/>
            </p:cNvSpPr>
            <p:nvPr/>
          </p:nvSpPr>
          <p:spPr bwMode="auto">
            <a:xfrm>
              <a:off x="3499938" y="31617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96" name="Oval 322">
              <a:extLst>
                <a:ext uri="{FF2B5EF4-FFF2-40B4-BE49-F238E27FC236}">
                  <a16:creationId xmlns:a16="http://schemas.microsoft.com/office/drawing/2014/main" id="{DFE41519-0AAD-2ECC-0754-1D288F9B64F1}"/>
                </a:ext>
              </a:extLst>
            </p:cNvPr>
            <p:cNvSpPr>
              <a:spLocks noChangeArrowheads="1"/>
            </p:cNvSpPr>
            <p:nvPr/>
          </p:nvSpPr>
          <p:spPr bwMode="auto">
            <a:xfrm>
              <a:off x="3223234" y="314269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97" name="Oval 323">
              <a:extLst>
                <a:ext uri="{FF2B5EF4-FFF2-40B4-BE49-F238E27FC236}">
                  <a16:creationId xmlns:a16="http://schemas.microsoft.com/office/drawing/2014/main" id="{0A9EC965-64DD-0215-2545-C46684690A3F}"/>
                </a:ext>
              </a:extLst>
            </p:cNvPr>
            <p:cNvSpPr>
              <a:spLocks noChangeArrowheads="1"/>
            </p:cNvSpPr>
            <p:nvPr/>
          </p:nvSpPr>
          <p:spPr bwMode="auto">
            <a:xfrm>
              <a:off x="3251858" y="32284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98" name="Oval 324">
              <a:extLst>
                <a:ext uri="{FF2B5EF4-FFF2-40B4-BE49-F238E27FC236}">
                  <a16:creationId xmlns:a16="http://schemas.microsoft.com/office/drawing/2014/main" id="{A2A50F1C-A6F2-E374-0BBF-C2B5EB608681}"/>
                </a:ext>
              </a:extLst>
            </p:cNvPr>
            <p:cNvSpPr>
              <a:spLocks noChangeArrowheads="1"/>
            </p:cNvSpPr>
            <p:nvPr/>
          </p:nvSpPr>
          <p:spPr bwMode="auto">
            <a:xfrm>
              <a:off x="3379079" y="322524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699" name="Oval 325">
              <a:extLst>
                <a:ext uri="{FF2B5EF4-FFF2-40B4-BE49-F238E27FC236}">
                  <a16:creationId xmlns:a16="http://schemas.microsoft.com/office/drawing/2014/main" id="{39C78183-1FC1-AB55-39E0-C3D453CE4580}"/>
                </a:ext>
              </a:extLst>
            </p:cNvPr>
            <p:cNvSpPr>
              <a:spLocks noChangeArrowheads="1"/>
            </p:cNvSpPr>
            <p:nvPr/>
          </p:nvSpPr>
          <p:spPr bwMode="auto">
            <a:xfrm>
              <a:off x="3353635" y="32220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00" name="Oval 326">
              <a:extLst>
                <a:ext uri="{FF2B5EF4-FFF2-40B4-BE49-F238E27FC236}">
                  <a16:creationId xmlns:a16="http://schemas.microsoft.com/office/drawing/2014/main" id="{EDCA55FD-4BBA-4E79-A2D0-01B6BA767C52}"/>
                </a:ext>
              </a:extLst>
            </p:cNvPr>
            <p:cNvSpPr>
              <a:spLocks noChangeArrowheads="1"/>
            </p:cNvSpPr>
            <p:nvPr/>
          </p:nvSpPr>
          <p:spPr bwMode="auto">
            <a:xfrm>
              <a:off x="3337732" y="32728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01" name="Oval 327">
              <a:extLst>
                <a:ext uri="{FF2B5EF4-FFF2-40B4-BE49-F238E27FC236}">
                  <a16:creationId xmlns:a16="http://schemas.microsoft.com/office/drawing/2014/main" id="{98F918BB-E9F8-8002-C131-9215269639CD}"/>
                </a:ext>
              </a:extLst>
            </p:cNvPr>
            <p:cNvSpPr>
              <a:spLocks noChangeArrowheads="1"/>
            </p:cNvSpPr>
            <p:nvPr/>
          </p:nvSpPr>
          <p:spPr bwMode="auto">
            <a:xfrm>
              <a:off x="3331371" y="32982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02" name="Oval 328">
              <a:extLst>
                <a:ext uri="{FF2B5EF4-FFF2-40B4-BE49-F238E27FC236}">
                  <a16:creationId xmlns:a16="http://schemas.microsoft.com/office/drawing/2014/main" id="{8B42D1FF-263B-8E9C-DE5A-F3B202E21E41}"/>
                </a:ext>
              </a:extLst>
            </p:cNvPr>
            <p:cNvSpPr>
              <a:spLocks noChangeArrowheads="1"/>
            </p:cNvSpPr>
            <p:nvPr/>
          </p:nvSpPr>
          <p:spPr bwMode="auto">
            <a:xfrm>
              <a:off x="3461772" y="34316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03" name="Oval 329">
              <a:extLst>
                <a:ext uri="{FF2B5EF4-FFF2-40B4-BE49-F238E27FC236}">
                  <a16:creationId xmlns:a16="http://schemas.microsoft.com/office/drawing/2014/main" id="{EC0E102C-B671-AB5A-C6B0-B91A13F05748}"/>
                </a:ext>
              </a:extLst>
            </p:cNvPr>
            <p:cNvSpPr>
              <a:spLocks noChangeArrowheads="1"/>
            </p:cNvSpPr>
            <p:nvPr/>
          </p:nvSpPr>
          <p:spPr bwMode="auto">
            <a:xfrm>
              <a:off x="3445869" y="34443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04" name="Oval 330">
              <a:extLst>
                <a:ext uri="{FF2B5EF4-FFF2-40B4-BE49-F238E27FC236}">
                  <a16:creationId xmlns:a16="http://schemas.microsoft.com/office/drawing/2014/main" id="{DF5F3532-0492-9059-5081-4950CFAB9914}"/>
                </a:ext>
              </a:extLst>
            </p:cNvPr>
            <p:cNvSpPr>
              <a:spLocks noChangeArrowheads="1"/>
            </p:cNvSpPr>
            <p:nvPr/>
          </p:nvSpPr>
          <p:spPr bwMode="auto">
            <a:xfrm>
              <a:off x="3232775" y="34570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05" name="Oval 331">
              <a:extLst>
                <a:ext uri="{FF2B5EF4-FFF2-40B4-BE49-F238E27FC236}">
                  <a16:creationId xmlns:a16="http://schemas.microsoft.com/office/drawing/2014/main" id="{9D2D27E1-6A2E-3ACE-9F9E-C4ECB466083F}"/>
                </a:ext>
              </a:extLst>
            </p:cNvPr>
            <p:cNvSpPr>
              <a:spLocks noChangeArrowheads="1"/>
            </p:cNvSpPr>
            <p:nvPr/>
          </p:nvSpPr>
          <p:spPr bwMode="auto">
            <a:xfrm>
              <a:off x="3283663" y="34474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06" name="Oval 332">
              <a:extLst>
                <a:ext uri="{FF2B5EF4-FFF2-40B4-BE49-F238E27FC236}">
                  <a16:creationId xmlns:a16="http://schemas.microsoft.com/office/drawing/2014/main" id="{EF563910-6224-DD0E-4553-55EB758E775A}"/>
                </a:ext>
              </a:extLst>
            </p:cNvPr>
            <p:cNvSpPr>
              <a:spLocks noChangeArrowheads="1"/>
            </p:cNvSpPr>
            <p:nvPr/>
          </p:nvSpPr>
          <p:spPr bwMode="auto">
            <a:xfrm>
              <a:off x="3296385" y="34570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07" name="Oval 333">
              <a:extLst>
                <a:ext uri="{FF2B5EF4-FFF2-40B4-BE49-F238E27FC236}">
                  <a16:creationId xmlns:a16="http://schemas.microsoft.com/office/drawing/2014/main" id="{4A652D1A-2CC8-A13A-76A3-04B55382268B}"/>
                </a:ext>
              </a:extLst>
            </p:cNvPr>
            <p:cNvSpPr>
              <a:spLocks noChangeArrowheads="1"/>
            </p:cNvSpPr>
            <p:nvPr/>
          </p:nvSpPr>
          <p:spPr bwMode="auto">
            <a:xfrm>
              <a:off x="3762330" y="36062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08" name="Oval 334">
              <a:extLst>
                <a:ext uri="{FF2B5EF4-FFF2-40B4-BE49-F238E27FC236}">
                  <a16:creationId xmlns:a16="http://schemas.microsoft.com/office/drawing/2014/main" id="{5B1B3863-090C-9993-DE0F-BA88945BAF4D}"/>
                </a:ext>
              </a:extLst>
            </p:cNvPr>
            <p:cNvSpPr>
              <a:spLocks noChangeArrowheads="1"/>
            </p:cNvSpPr>
            <p:nvPr/>
          </p:nvSpPr>
          <p:spPr bwMode="auto">
            <a:xfrm>
              <a:off x="3735296" y="35586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09" name="Oval 335">
              <a:extLst>
                <a:ext uri="{FF2B5EF4-FFF2-40B4-BE49-F238E27FC236}">
                  <a16:creationId xmlns:a16="http://schemas.microsoft.com/office/drawing/2014/main" id="{28274012-E65D-72DE-AF44-91AECFF9A532}"/>
                </a:ext>
              </a:extLst>
            </p:cNvPr>
            <p:cNvSpPr>
              <a:spLocks noChangeArrowheads="1"/>
            </p:cNvSpPr>
            <p:nvPr/>
          </p:nvSpPr>
          <p:spPr bwMode="auto">
            <a:xfrm>
              <a:off x="3509480" y="35649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10" name="Oval 336">
              <a:extLst>
                <a:ext uri="{FF2B5EF4-FFF2-40B4-BE49-F238E27FC236}">
                  <a16:creationId xmlns:a16="http://schemas.microsoft.com/office/drawing/2014/main" id="{88483F57-66BF-B7FF-3ECA-D2A0EEEB88E7}"/>
                </a:ext>
              </a:extLst>
            </p:cNvPr>
            <p:cNvSpPr>
              <a:spLocks noChangeArrowheads="1"/>
            </p:cNvSpPr>
            <p:nvPr/>
          </p:nvSpPr>
          <p:spPr bwMode="auto">
            <a:xfrm>
              <a:off x="3391801" y="35617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11" name="Oval 337">
              <a:extLst>
                <a:ext uri="{FF2B5EF4-FFF2-40B4-BE49-F238E27FC236}">
                  <a16:creationId xmlns:a16="http://schemas.microsoft.com/office/drawing/2014/main" id="{47F43120-3558-0850-F3EB-85ED7FCB49B0}"/>
                </a:ext>
              </a:extLst>
            </p:cNvPr>
            <p:cNvSpPr>
              <a:spLocks noChangeArrowheads="1"/>
            </p:cNvSpPr>
            <p:nvPr/>
          </p:nvSpPr>
          <p:spPr bwMode="auto">
            <a:xfrm>
              <a:off x="3353635" y="35522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12" name="Oval 338">
              <a:extLst>
                <a:ext uri="{FF2B5EF4-FFF2-40B4-BE49-F238E27FC236}">
                  <a16:creationId xmlns:a16="http://schemas.microsoft.com/office/drawing/2014/main" id="{41AE2A3D-F672-ECFB-61C7-9C73EF01E388}"/>
                </a:ext>
              </a:extLst>
            </p:cNvPr>
            <p:cNvSpPr>
              <a:spLocks noChangeArrowheads="1"/>
            </p:cNvSpPr>
            <p:nvPr/>
          </p:nvSpPr>
          <p:spPr bwMode="auto">
            <a:xfrm>
              <a:off x="3312288" y="35459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13" name="Oval 339">
              <a:extLst>
                <a:ext uri="{FF2B5EF4-FFF2-40B4-BE49-F238E27FC236}">
                  <a16:creationId xmlns:a16="http://schemas.microsoft.com/office/drawing/2014/main" id="{987448DD-DED7-8171-5E82-A617A45BF4D7}"/>
                </a:ext>
              </a:extLst>
            </p:cNvPr>
            <p:cNvSpPr>
              <a:spLocks noChangeArrowheads="1"/>
            </p:cNvSpPr>
            <p:nvPr/>
          </p:nvSpPr>
          <p:spPr bwMode="auto">
            <a:xfrm>
              <a:off x="3280483" y="36602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14" name="Oval 340">
              <a:extLst>
                <a:ext uri="{FF2B5EF4-FFF2-40B4-BE49-F238E27FC236}">
                  <a16:creationId xmlns:a16="http://schemas.microsoft.com/office/drawing/2014/main" id="{F19C38E6-4441-8A9F-B448-83753A11C4CB}"/>
                </a:ext>
              </a:extLst>
            </p:cNvPr>
            <p:cNvSpPr>
              <a:spLocks noChangeArrowheads="1"/>
            </p:cNvSpPr>
            <p:nvPr/>
          </p:nvSpPr>
          <p:spPr bwMode="auto">
            <a:xfrm>
              <a:off x="3270941" y="36919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15" name="Oval 341">
              <a:extLst>
                <a:ext uri="{FF2B5EF4-FFF2-40B4-BE49-F238E27FC236}">
                  <a16:creationId xmlns:a16="http://schemas.microsoft.com/office/drawing/2014/main" id="{9D3474CA-422A-047E-9677-C33C19F2F817}"/>
                </a:ext>
              </a:extLst>
            </p:cNvPr>
            <p:cNvSpPr>
              <a:spLocks noChangeArrowheads="1"/>
            </p:cNvSpPr>
            <p:nvPr/>
          </p:nvSpPr>
          <p:spPr bwMode="auto">
            <a:xfrm>
              <a:off x="3239136" y="37475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16" name="Oval 342">
              <a:extLst>
                <a:ext uri="{FF2B5EF4-FFF2-40B4-BE49-F238E27FC236}">
                  <a16:creationId xmlns:a16="http://schemas.microsoft.com/office/drawing/2014/main" id="{F4EA694F-743F-48A5-F69B-940BD699AAC5}"/>
                </a:ext>
              </a:extLst>
            </p:cNvPr>
            <p:cNvSpPr>
              <a:spLocks noChangeArrowheads="1"/>
            </p:cNvSpPr>
            <p:nvPr/>
          </p:nvSpPr>
          <p:spPr bwMode="auto">
            <a:xfrm>
              <a:off x="3220053" y="37761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17" name="Oval 343">
              <a:extLst>
                <a:ext uri="{FF2B5EF4-FFF2-40B4-BE49-F238E27FC236}">
                  <a16:creationId xmlns:a16="http://schemas.microsoft.com/office/drawing/2014/main" id="{027E273B-73BA-231E-55B8-396992FDEE67}"/>
                </a:ext>
              </a:extLst>
            </p:cNvPr>
            <p:cNvSpPr>
              <a:spLocks noChangeArrowheads="1"/>
            </p:cNvSpPr>
            <p:nvPr/>
          </p:nvSpPr>
          <p:spPr bwMode="auto">
            <a:xfrm>
              <a:off x="3134179" y="38650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18" name="Oval 344">
              <a:extLst>
                <a:ext uri="{FF2B5EF4-FFF2-40B4-BE49-F238E27FC236}">
                  <a16:creationId xmlns:a16="http://schemas.microsoft.com/office/drawing/2014/main" id="{54E5C390-3A75-4F69-07EE-D12B15F7D42B}"/>
                </a:ext>
              </a:extLst>
            </p:cNvPr>
            <p:cNvSpPr>
              <a:spLocks noChangeArrowheads="1"/>
            </p:cNvSpPr>
            <p:nvPr/>
          </p:nvSpPr>
          <p:spPr bwMode="auto">
            <a:xfrm>
              <a:off x="3156443" y="38459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19" name="Oval 345">
              <a:extLst>
                <a:ext uri="{FF2B5EF4-FFF2-40B4-BE49-F238E27FC236}">
                  <a16:creationId xmlns:a16="http://schemas.microsoft.com/office/drawing/2014/main" id="{BCC8DCC3-A924-2954-45EB-6F6F98019036}"/>
                </a:ext>
              </a:extLst>
            </p:cNvPr>
            <p:cNvSpPr>
              <a:spLocks noChangeArrowheads="1"/>
            </p:cNvSpPr>
            <p:nvPr/>
          </p:nvSpPr>
          <p:spPr bwMode="auto">
            <a:xfrm>
              <a:off x="3153262" y="38205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20" name="Oval 346">
              <a:extLst>
                <a:ext uri="{FF2B5EF4-FFF2-40B4-BE49-F238E27FC236}">
                  <a16:creationId xmlns:a16="http://schemas.microsoft.com/office/drawing/2014/main" id="{E071E9B9-8C3A-510A-C736-FB6820C4A4F4}"/>
                </a:ext>
              </a:extLst>
            </p:cNvPr>
            <p:cNvSpPr>
              <a:spLocks noChangeArrowheads="1"/>
            </p:cNvSpPr>
            <p:nvPr/>
          </p:nvSpPr>
          <p:spPr bwMode="auto">
            <a:xfrm>
              <a:off x="3169165" y="37538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21" name="Oval 347">
              <a:extLst>
                <a:ext uri="{FF2B5EF4-FFF2-40B4-BE49-F238E27FC236}">
                  <a16:creationId xmlns:a16="http://schemas.microsoft.com/office/drawing/2014/main" id="{B9D3DC19-D19D-A277-AD12-1722E9F3716B}"/>
                </a:ext>
              </a:extLst>
            </p:cNvPr>
            <p:cNvSpPr>
              <a:spLocks noChangeArrowheads="1"/>
            </p:cNvSpPr>
            <p:nvPr/>
          </p:nvSpPr>
          <p:spPr bwMode="auto">
            <a:xfrm>
              <a:off x="3207331" y="372054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22" name="Oval 348">
              <a:extLst>
                <a:ext uri="{FF2B5EF4-FFF2-40B4-BE49-F238E27FC236}">
                  <a16:creationId xmlns:a16="http://schemas.microsoft.com/office/drawing/2014/main" id="{D06553E9-5AF4-8A2C-D5E2-593361335E4C}"/>
                </a:ext>
              </a:extLst>
            </p:cNvPr>
            <p:cNvSpPr>
              <a:spLocks noChangeArrowheads="1"/>
            </p:cNvSpPr>
            <p:nvPr/>
          </p:nvSpPr>
          <p:spPr bwMode="auto">
            <a:xfrm>
              <a:off x="3172345" y="36887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23" name="Oval 349">
              <a:extLst>
                <a:ext uri="{FF2B5EF4-FFF2-40B4-BE49-F238E27FC236}">
                  <a16:creationId xmlns:a16="http://schemas.microsoft.com/office/drawing/2014/main" id="{A6AFB81E-2986-819E-3B69-117C86295B8B}"/>
                </a:ext>
              </a:extLst>
            </p:cNvPr>
            <p:cNvSpPr>
              <a:spLocks noChangeArrowheads="1"/>
            </p:cNvSpPr>
            <p:nvPr/>
          </p:nvSpPr>
          <p:spPr bwMode="auto">
            <a:xfrm>
              <a:off x="3099194" y="363164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24" name="Oval 350">
              <a:extLst>
                <a:ext uri="{FF2B5EF4-FFF2-40B4-BE49-F238E27FC236}">
                  <a16:creationId xmlns:a16="http://schemas.microsoft.com/office/drawing/2014/main" id="{8F5BC524-4A51-FB06-F8C2-5EFF033FDFC0}"/>
                </a:ext>
              </a:extLst>
            </p:cNvPr>
            <p:cNvSpPr>
              <a:spLocks noChangeArrowheads="1"/>
            </p:cNvSpPr>
            <p:nvPr/>
          </p:nvSpPr>
          <p:spPr bwMode="auto">
            <a:xfrm>
              <a:off x="3096013" y="38396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25" name="Oval 351">
              <a:extLst>
                <a:ext uri="{FF2B5EF4-FFF2-40B4-BE49-F238E27FC236}">
                  <a16:creationId xmlns:a16="http://schemas.microsoft.com/office/drawing/2014/main" id="{475E1A92-0E4B-CCF2-08B9-3A2C275B809C}"/>
                </a:ext>
              </a:extLst>
            </p:cNvPr>
            <p:cNvSpPr>
              <a:spLocks noChangeArrowheads="1"/>
            </p:cNvSpPr>
            <p:nvPr/>
          </p:nvSpPr>
          <p:spPr bwMode="auto">
            <a:xfrm>
              <a:off x="3099194" y="37729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26" name="Oval 352">
              <a:extLst>
                <a:ext uri="{FF2B5EF4-FFF2-40B4-BE49-F238E27FC236}">
                  <a16:creationId xmlns:a16="http://schemas.microsoft.com/office/drawing/2014/main" id="{9DDA7119-D325-A085-3BFD-2DA3130F4E3A}"/>
                </a:ext>
              </a:extLst>
            </p:cNvPr>
            <p:cNvSpPr>
              <a:spLocks noChangeArrowheads="1"/>
            </p:cNvSpPr>
            <p:nvPr/>
          </p:nvSpPr>
          <p:spPr bwMode="auto">
            <a:xfrm>
              <a:off x="3105555" y="37380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27" name="Oval 353">
              <a:extLst>
                <a:ext uri="{FF2B5EF4-FFF2-40B4-BE49-F238E27FC236}">
                  <a16:creationId xmlns:a16="http://schemas.microsoft.com/office/drawing/2014/main" id="{07A0DD2A-CA67-03C3-2C02-65AA5B8C71DC}"/>
                </a:ext>
              </a:extLst>
            </p:cNvPr>
            <p:cNvSpPr>
              <a:spLocks noChangeArrowheads="1"/>
            </p:cNvSpPr>
            <p:nvPr/>
          </p:nvSpPr>
          <p:spPr bwMode="auto">
            <a:xfrm>
              <a:off x="3029222" y="36856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28" name="Oval 354">
              <a:extLst>
                <a:ext uri="{FF2B5EF4-FFF2-40B4-BE49-F238E27FC236}">
                  <a16:creationId xmlns:a16="http://schemas.microsoft.com/office/drawing/2014/main" id="{DEC6D536-991D-E308-E6DD-31E517F271A4}"/>
                </a:ext>
              </a:extLst>
            </p:cNvPr>
            <p:cNvSpPr>
              <a:spLocks noChangeArrowheads="1"/>
            </p:cNvSpPr>
            <p:nvPr/>
          </p:nvSpPr>
          <p:spPr bwMode="auto">
            <a:xfrm>
              <a:off x="2935397" y="3657045"/>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29" name="Oval 355">
              <a:extLst>
                <a:ext uri="{FF2B5EF4-FFF2-40B4-BE49-F238E27FC236}">
                  <a16:creationId xmlns:a16="http://schemas.microsoft.com/office/drawing/2014/main" id="{597B249D-B540-4E65-D8D7-1E09BEDD4B8C}"/>
                </a:ext>
              </a:extLst>
            </p:cNvPr>
            <p:cNvSpPr>
              <a:spLocks noChangeArrowheads="1"/>
            </p:cNvSpPr>
            <p:nvPr/>
          </p:nvSpPr>
          <p:spPr bwMode="auto">
            <a:xfrm>
              <a:off x="3048306" y="37602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30" name="Oval 356">
              <a:extLst>
                <a:ext uri="{FF2B5EF4-FFF2-40B4-BE49-F238E27FC236}">
                  <a16:creationId xmlns:a16="http://schemas.microsoft.com/office/drawing/2014/main" id="{084C6638-5CEE-A104-F98E-51A58927B5DE}"/>
                </a:ext>
              </a:extLst>
            </p:cNvPr>
            <p:cNvSpPr>
              <a:spLocks noChangeArrowheads="1"/>
            </p:cNvSpPr>
            <p:nvPr/>
          </p:nvSpPr>
          <p:spPr bwMode="auto">
            <a:xfrm>
              <a:off x="3013320" y="38396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31" name="Oval 357">
              <a:extLst>
                <a:ext uri="{FF2B5EF4-FFF2-40B4-BE49-F238E27FC236}">
                  <a16:creationId xmlns:a16="http://schemas.microsoft.com/office/drawing/2014/main" id="{09897CF8-AE35-45E3-0853-3E52EB6111BE}"/>
                </a:ext>
              </a:extLst>
            </p:cNvPr>
            <p:cNvSpPr>
              <a:spLocks noChangeArrowheads="1"/>
            </p:cNvSpPr>
            <p:nvPr/>
          </p:nvSpPr>
          <p:spPr bwMode="auto">
            <a:xfrm>
              <a:off x="3045125" y="38935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32" name="Oval 358">
              <a:extLst>
                <a:ext uri="{FF2B5EF4-FFF2-40B4-BE49-F238E27FC236}">
                  <a16:creationId xmlns:a16="http://schemas.microsoft.com/office/drawing/2014/main" id="{8EB1A908-7DD3-1001-F914-1AD095FE4EC2}"/>
                </a:ext>
              </a:extLst>
            </p:cNvPr>
            <p:cNvSpPr>
              <a:spLocks noChangeArrowheads="1"/>
            </p:cNvSpPr>
            <p:nvPr/>
          </p:nvSpPr>
          <p:spPr bwMode="auto">
            <a:xfrm>
              <a:off x="3156443" y="39031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33" name="Oval 359">
              <a:extLst>
                <a:ext uri="{FF2B5EF4-FFF2-40B4-BE49-F238E27FC236}">
                  <a16:creationId xmlns:a16="http://schemas.microsoft.com/office/drawing/2014/main" id="{B1EEA493-6281-CCE5-1D92-2B84C279787F}"/>
                </a:ext>
              </a:extLst>
            </p:cNvPr>
            <p:cNvSpPr>
              <a:spLocks noChangeArrowheads="1"/>
            </p:cNvSpPr>
            <p:nvPr/>
          </p:nvSpPr>
          <p:spPr bwMode="auto">
            <a:xfrm>
              <a:off x="3188248" y="39412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34" name="Oval 360">
              <a:extLst>
                <a:ext uri="{FF2B5EF4-FFF2-40B4-BE49-F238E27FC236}">
                  <a16:creationId xmlns:a16="http://schemas.microsoft.com/office/drawing/2014/main" id="{08C300FF-C4CC-9309-446D-ACB31DABD70F}"/>
                </a:ext>
              </a:extLst>
            </p:cNvPr>
            <p:cNvSpPr>
              <a:spLocks noChangeArrowheads="1"/>
            </p:cNvSpPr>
            <p:nvPr/>
          </p:nvSpPr>
          <p:spPr bwMode="auto">
            <a:xfrm>
              <a:off x="3181887" y="39412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35" name="Oval 361">
              <a:extLst>
                <a:ext uri="{FF2B5EF4-FFF2-40B4-BE49-F238E27FC236}">
                  <a16:creationId xmlns:a16="http://schemas.microsoft.com/office/drawing/2014/main" id="{C8F85B4B-A4FF-E57E-01ED-E904BC21A120}"/>
                </a:ext>
              </a:extLst>
            </p:cNvPr>
            <p:cNvSpPr>
              <a:spLocks noChangeArrowheads="1"/>
            </p:cNvSpPr>
            <p:nvPr/>
          </p:nvSpPr>
          <p:spPr bwMode="auto">
            <a:xfrm>
              <a:off x="3162804" y="39666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36" name="Oval 362">
              <a:extLst>
                <a:ext uri="{FF2B5EF4-FFF2-40B4-BE49-F238E27FC236}">
                  <a16:creationId xmlns:a16="http://schemas.microsoft.com/office/drawing/2014/main" id="{D7F087D5-15ED-6E60-FC59-C94CC6BB41BC}"/>
                </a:ext>
              </a:extLst>
            </p:cNvPr>
            <p:cNvSpPr>
              <a:spLocks noChangeArrowheads="1"/>
            </p:cNvSpPr>
            <p:nvPr/>
          </p:nvSpPr>
          <p:spPr bwMode="auto">
            <a:xfrm>
              <a:off x="3159623" y="39507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37" name="Oval 363">
              <a:extLst>
                <a:ext uri="{FF2B5EF4-FFF2-40B4-BE49-F238E27FC236}">
                  <a16:creationId xmlns:a16="http://schemas.microsoft.com/office/drawing/2014/main" id="{4CE09CAF-3889-56E3-D23E-B02DB7EB81DC}"/>
                </a:ext>
              </a:extLst>
            </p:cNvPr>
            <p:cNvSpPr>
              <a:spLocks noChangeArrowheads="1"/>
            </p:cNvSpPr>
            <p:nvPr/>
          </p:nvSpPr>
          <p:spPr bwMode="auto">
            <a:xfrm>
              <a:off x="3130999" y="39443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38" name="Oval 364">
              <a:extLst>
                <a:ext uri="{FF2B5EF4-FFF2-40B4-BE49-F238E27FC236}">
                  <a16:creationId xmlns:a16="http://schemas.microsoft.com/office/drawing/2014/main" id="{EB998374-2C1E-B581-7738-51A8AF8DBE3D}"/>
                </a:ext>
              </a:extLst>
            </p:cNvPr>
            <p:cNvSpPr>
              <a:spLocks noChangeArrowheads="1"/>
            </p:cNvSpPr>
            <p:nvPr/>
          </p:nvSpPr>
          <p:spPr bwMode="auto">
            <a:xfrm>
              <a:off x="3130999" y="39539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39" name="Oval 365">
              <a:extLst>
                <a:ext uri="{FF2B5EF4-FFF2-40B4-BE49-F238E27FC236}">
                  <a16:creationId xmlns:a16="http://schemas.microsoft.com/office/drawing/2014/main" id="{3F485E7C-3B42-B4E6-CD68-B2ACC7086B26}"/>
                </a:ext>
              </a:extLst>
            </p:cNvPr>
            <p:cNvSpPr>
              <a:spLocks noChangeArrowheads="1"/>
            </p:cNvSpPr>
            <p:nvPr/>
          </p:nvSpPr>
          <p:spPr bwMode="auto">
            <a:xfrm>
              <a:off x="3121457" y="39507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40" name="Oval 366">
              <a:extLst>
                <a:ext uri="{FF2B5EF4-FFF2-40B4-BE49-F238E27FC236}">
                  <a16:creationId xmlns:a16="http://schemas.microsoft.com/office/drawing/2014/main" id="{01FE20E5-D6C4-FAAE-590E-82F723D2EF25}"/>
                </a:ext>
              </a:extLst>
            </p:cNvPr>
            <p:cNvSpPr>
              <a:spLocks noChangeArrowheads="1"/>
            </p:cNvSpPr>
            <p:nvPr/>
          </p:nvSpPr>
          <p:spPr bwMode="auto">
            <a:xfrm>
              <a:off x="3099194" y="39380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41" name="Oval 367">
              <a:extLst>
                <a:ext uri="{FF2B5EF4-FFF2-40B4-BE49-F238E27FC236}">
                  <a16:creationId xmlns:a16="http://schemas.microsoft.com/office/drawing/2014/main" id="{7A98F8AF-333D-0CE9-D79D-9A1268574B4D}"/>
                </a:ext>
              </a:extLst>
            </p:cNvPr>
            <p:cNvSpPr>
              <a:spLocks noChangeArrowheads="1"/>
            </p:cNvSpPr>
            <p:nvPr/>
          </p:nvSpPr>
          <p:spPr bwMode="auto">
            <a:xfrm>
              <a:off x="3076930" y="39062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42" name="Oval 368">
              <a:extLst>
                <a:ext uri="{FF2B5EF4-FFF2-40B4-BE49-F238E27FC236}">
                  <a16:creationId xmlns:a16="http://schemas.microsoft.com/office/drawing/2014/main" id="{46960291-AFFE-4665-430A-822D328CC5DF}"/>
                </a:ext>
              </a:extLst>
            </p:cNvPr>
            <p:cNvSpPr>
              <a:spLocks noChangeArrowheads="1"/>
            </p:cNvSpPr>
            <p:nvPr/>
          </p:nvSpPr>
          <p:spPr bwMode="auto">
            <a:xfrm>
              <a:off x="3057847" y="39348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43" name="Oval 369">
              <a:extLst>
                <a:ext uri="{FF2B5EF4-FFF2-40B4-BE49-F238E27FC236}">
                  <a16:creationId xmlns:a16="http://schemas.microsoft.com/office/drawing/2014/main" id="{9CAE75EB-958D-EDE1-5A16-A556D5B78D24}"/>
                </a:ext>
              </a:extLst>
            </p:cNvPr>
            <p:cNvSpPr>
              <a:spLocks noChangeArrowheads="1"/>
            </p:cNvSpPr>
            <p:nvPr/>
          </p:nvSpPr>
          <p:spPr bwMode="auto">
            <a:xfrm>
              <a:off x="3032403" y="39539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44" name="Oval 370">
              <a:extLst>
                <a:ext uri="{FF2B5EF4-FFF2-40B4-BE49-F238E27FC236}">
                  <a16:creationId xmlns:a16="http://schemas.microsoft.com/office/drawing/2014/main" id="{BF5F9713-E98B-619F-AA65-84BA37D24CC0}"/>
                </a:ext>
              </a:extLst>
            </p:cNvPr>
            <p:cNvSpPr>
              <a:spLocks noChangeArrowheads="1"/>
            </p:cNvSpPr>
            <p:nvPr/>
          </p:nvSpPr>
          <p:spPr bwMode="auto">
            <a:xfrm>
              <a:off x="3054667" y="39697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45" name="Oval 371">
              <a:extLst>
                <a:ext uri="{FF2B5EF4-FFF2-40B4-BE49-F238E27FC236}">
                  <a16:creationId xmlns:a16="http://schemas.microsoft.com/office/drawing/2014/main" id="{6DCE47BF-C671-BF8E-C9CD-6B3879FEF027}"/>
                </a:ext>
              </a:extLst>
            </p:cNvPr>
            <p:cNvSpPr>
              <a:spLocks noChangeArrowheads="1"/>
            </p:cNvSpPr>
            <p:nvPr/>
          </p:nvSpPr>
          <p:spPr bwMode="auto">
            <a:xfrm>
              <a:off x="3076930" y="39666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46" name="Oval 372">
              <a:extLst>
                <a:ext uri="{FF2B5EF4-FFF2-40B4-BE49-F238E27FC236}">
                  <a16:creationId xmlns:a16="http://schemas.microsoft.com/office/drawing/2014/main" id="{EE4701CA-0539-A076-A012-8BCEB23BEAB0}"/>
                </a:ext>
              </a:extLst>
            </p:cNvPr>
            <p:cNvSpPr>
              <a:spLocks noChangeArrowheads="1"/>
            </p:cNvSpPr>
            <p:nvPr/>
          </p:nvSpPr>
          <p:spPr bwMode="auto">
            <a:xfrm>
              <a:off x="3041945" y="40142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47" name="Oval 373">
              <a:extLst>
                <a:ext uri="{FF2B5EF4-FFF2-40B4-BE49-F238E27FC236}">
                  <a16:creationId xmlns:a16="http://schemas.microsoft.com/office/drawing/2014/main" id="{F8F4D10C-2EB0-3BDC-1CD0-94EFE1414678}"/>
                </a:ext>
              </a:extLst>
            </p:cNvPr>
            <p:cNvSpPr>
              <a:spLocks noChangeArrowheads="1"/>
            </p:cNvSpPr>
            <p:nvPr/>
          </p:nvSpPr>
          <p:spPr bwMode="auto">
            <a:xfrm>
              <a:off x="3051486" y="40047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48" name="Oval 374">
              <a:extLst>
                <a:ext uri="{FF2B5EF4-FFF2-40B4-BE49-F238E27FC236}">
                  <a16:creationId xmlns:a16="http://schemas.microsoft.com/office/drawing/2014/main" id="{0DC66ED1-9B99-241B-26F4-CAF6EE51279B}"/>
                </a:ext>
              </a:extLst>
            </p:cNvPr>
            <p:cNvSpPr>
              <a:spLocks noChangeArrowheads="1"/>
            </p:cNvSpPr>
            <p:nvPr/>
          </p:nvSpPr>
          <p:spPr bwMode="auto">
            <a:xfrm>
              <a:off x="3073750" y="40015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49" name="Oval 375">
              <a:extLst>
                <a:ext uri="{FF2B5EF4-FFF2-40B4-BE49-F238E27FC236}">
                  <a16:creationId xmlns:a16="http://schemas.microsoft.com/office/drawing/2014/main" id="{2FFF6A10-BD82-AEB1-D4E4-6362A246A049}"/>
                </a:ext>
              </a:extLst>
            </p:cNvPr>
            <p:cNvSpPr>
              <a:spLocks noChangeArrowheads="1"/>
            </p:cNvSpPr>
            <p:nvPr/>
          </p:nvSpPr>
          <p:spPr bwMode="auto">
            <a:xfrm>
              <a:off x="3099194" y="39888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50" name="Oval 376">
              <a:extLst>
                <a:ext uri="{FF2B5EF4-FFF2-40B4-BE49-F238E27FC236}">
                  <a16:creationId xmlns:a16="http://schemas.microsoft.com/office/drawing/2014/main" id="{E9298C5C-69D8-3779-2D0B-58DE6272898C}"/>
                </a:ext>
              </a:extLst>
            </p:cNvPr>
            <p:cNvSpPr>
              <a:spLocks noChangeArrowheads="1"/>
            </p:cNvSpPr>
            <p:nvPr/>
          </p:nvSpPr>
          <p:spPr bwMode="auto">
            <a:xfrm>
              <a:off x="3111916" y="40078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51" name="Oval 377">
              <a:extLst>
                <a:ext uri="{FF2B5EF4-FFF2-40B4-BE49-F238E27FC236}">
                  <a16:creationId xmlns:a16="http://schemas.microsoft.com/office/drawing/2014/main" id="{C6B6585F-35AA-3F2B-5543-C8A02AFC4828}"/>
                </a:ext>
              </a:extLst>
            </p:cNvPr>
            <p:cNvSpPr>
              <a:spLocks noChangeArrowheads="1"/>
            </p:cNvSpPr>
            <p:nvPr/>
          </p:nvSpPr>
          <p:spPr bwMode="auto">
            <a:xfrm>
              <a:off x="3124638" y="39951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52" name="Oval 378">
              <a:extLst>
                <a:ext uri="{FF2B5EF4-FFF2-40B4-BE49-F238E27FC236}">
                  <a16:creationId xmlns:a16="http://schemas.microsoft.com/office/drawing/2014/main" id="{92AADB4D-D599-2DAE-F7CE-76921ACD90CF}"/>
                </a:ext>
              </a:extLst>
            </p:cNvPr>
            <p:cNvSpPr>
              <a:spLocks noChangeArrowheads="1"/>
            </p:cNvSpPr>
            <p:nvPr/>
          </p:nvSpPr>
          <p:spPr bwMode="auto">
            <a:xfrm>
              <a:off x="3134179" y="40110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53" name="Oval 379">
              <a:extLst>
                <a:ext uri="{FF2B5EF4-FFF2-40B4-BE49-F238E27FC236}">
                  <a16:creationId xmlns:a16="http://schemas.microsoft.com/office/drawing/2014/main" id="{5FA3B0AB-9FC3-165E-F7B1-C334A302F1D5}"/>
                </a:ext>
              </a:extLst>
            </p:cNvPr>
            <p:cNvSpPr>
              <a:spLocks noChangeArrowheads="1"/>
            </p:cNvSpPr>
            <p:nvPr/>
          </p:nvSpPr>
          <p:spPr bwMode="auto">
            <a:xfrm>
              <a:off x="3156443" y="40269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54" name="Oval 380">
              <a:extLst>
                <a:ext uri="{FF2B5EF4-FFF2-40B4-BE49-F238E27FC236}">
                  <a16:creationId xmlns:a16="http://schemas.microsoft.com/office/drawing/2014/main" id="{007D36DA-82A9-5488-FE23-563CAA07BB45}"/>
                </a:ext>
              </a:extLst>
            </p:cNvPr>
            <p:cNvSpPr>
              <a:spLocks noChangeArrowheads="1"/>
            </p:cNvSpPr>
            <p:nvPr/>
          </p:nvSpPr>
          <p:spPr bwMode="auto">
            <a:xfrm>
              <a:off x="3175526" y="40205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55" name="Oval 381">
              <a:extLst>
                <a:ext uri="{FF2B5EF4-FFF2-40B4-BE49-F238E27FC236}">
                  <a16:creationId xmlns:a16="http://schemas.microsoft.com/office/drawing/2014/main" id="{CA455803-40D3-D100-FB25-224F7069471C}"/>
                </a:ext>
              </a:extLst>
            </p:cNvPr>
            <p:cNvSpPr>
              <a:spLocks noChangeArrowheads="1"/>
            </p:cNvSpPr>
            <p:nvPr/>
          </p:nvSpPr>
          <p:spPr bwMode="auto">
            <a:xfrm>
              <a:off x="3197790" y="40110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56" name="Oval 382">
              <a:extLst>
                <a:ext uri="{FF2B5EF4-FFF2-40B4-BE49-F238E27FC236}">
                  <a16:creationId xmlns:a16="http://schemas.microsoft.com/office/drawing/2014/main" id="{512BF79A-D069-9161-CC0D-85641645DABB}"/>
                </a:ext>
              </a:extLst>
            </p:cNvPr>
            <p:cNvSpPr>
              <a:spLocks noChangeArrowheads="1"/>
            </p:cNvSpPr>
            <p:nvPr/>
          </p:nvSpPr>
          <p:spPr bwMode="auto">
            <a:xfrm>
              <a:off x="3188248" y="40269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57" name="Oval 383">
              <a:extLst>
                <a:ext uri="{FF2B5EF4-FFF2-40B4-BE49-F238E27FC236}">
                  <a16:creationId xmlns:a16="http://schemas.microsoft.com/office/drawing/2014/main" id="{7406D2DE-C9EA-DC97-901E-E666BD7E3BAE}"/>
                </a:ext>
              </a:extLst>
            </p:cNvPr>
            <p:cNvSpPr>
              <a:spLocks noChangeArrowheads="1"/>
            </p:cNvSpPr>
            <p:nvPr/>
          </p:nvSpPr>
          <p:spPr bwMode="auto">
            <a:xfrm>
              <a:off x="3210512" y="40301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58" name="Oval 384">
              <a:extLst>
                <a:ext uri="{FF2B5EF4-FFF2-40B4-BE49-F238E27FC236}">
                  <a16:creationId xmlns:a16="http://schemas.microsoft.com/office/drawing/2014/main" id="{DB0BC0B2-5C28-BC92-9972-D7554B73E488}"/>
                </a:ext>
              </a:extLst>
            </p:cNvPr>
            <p:cNvSpPr>
              <a:spLocks noChangeArrowheads="1"/>
            </p:cNvSpPr>
            <p:nvPr/>
          </p:nvSpPr>
          <p:spPr bwMode="auto">
            <a:xfrm>
              <a:off x="3207331" y="40523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59" name="Oval 385">
              <a:extLst>
                <a:ext uri="{FF2B5EF4-FFF2-40B4-BE49-F238E27FC236}">
                  <a16:creationId xmlns:a16="http://schemas.microsoft.com/office/drawing/2014/main" id="{774F4322-6DD8-0D20-1E80-C0B9CCF9FCBF}"/>
                </a:ext>
              </a:extLst>
            </p:cNvPr>
            <p:cNvSpPr>
              <a:spLocks noChangeArrowheads="1"/>
            </p:cNvSpPr>
            <p:nvPr/>
          </p:nvSpPr>
          <p:spPr bwMode="auto">
            <a:xfrm>
              <a:off x="3169165" y="40555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60" name="Oval 386">
              <a:extLst>
                <a:ext uri="{FF2B5EF4-FFF2-40B4-BE49-F238E27FC236}">
                  <a16:creationId xmlns:a16="http://schemas.microsoft.com/office/drawing/2014/main" id="{F66579E1-C9D1-B5FF-B30B-CEDB3D04AACE}"/>
                </a:ext>
              </a:extLst>
            </p:cNvPr>
            <p:cNvSpPr>
              <a:spLocks noChangeArrowheads="1"/>
            </p:cNvSpPr>
            <p:nvPr/>
          </p:nvSpPr>
          <p:spPr bwMode="auto">
            <a:xfrm>
              <a:off x="3140540" y="40650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61" name="Oval 387">
              <a:extLst>
                <a:ext uri="{FF2B5EF4-FFF2-40B4-BE49-F238E27FC236}">
                  <a16:creationId xmlns:a16="http://schemas.microsoft.com/office/drawing/2014/main" id="{EEC7F9DE-03C6-EDD6-EB6D-D3700014F2D7}"/>
                </a:ext>
              </a:extLst>
            </p:cNvPr>
            <p:cNvSpPr>
              <a:spLocks noChangeArrowheads="1"/>
            </p:cNvSpPr>
            <p:nvPr/>
          </p:nvSpPr>
          <p:spPr bwMode="auto">
            <a:xfrm>
              <a:off x="3105555" y="40618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62" name="Oval 388">
              <a:extLst>
                <a:ext uri="{FF2B5EF4-FFF2-40B4-BE49-F238E27FC236}">
                  <a16:creationId xmlns:a16="http://schemas.microsoft.com/office/drawing/2014/main" id="{45264FB8-91D5-D3C7-FE16-72DE9608232D}"/>
                </a:ext>
              </a:extLst>
            </p:cNvPr>
            <p:cNvSpPr>
              <a:spLocks noChangeArrowheads="1"/>
            </p:cNvSpPr>
            <p:nvPr/>
          </p:nvSpPr>
          <p:spPr bwMode="auto">
            <a:xfrm>
              <a:off x="3083291" y="40332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63" name="Oval 389">
              <a:extLst>
                <a:ext uri="{FF2B5EF4-FFF2-40B4-BE49-F238E27FC236}">
                  <a16:creationId xmlns:a16="http://schemas.microsoft.com/office/drawing/2014/main" id="{687E1361-5183-2CD4-8C6B-9B9A80CA0B9E}"/>
                </a:ext>
              </a:extLst>
            </p:cNvPr>
            <p:cNvSpPr>
              <a:spLocks noChangeArrowheads="1"/>
            </p:cNvSpPr>
            <p:nvPr/>
          </p:nvSpPr>
          <p:spPr bwMode="auto">
            <a:xfrm>
              <a:off x="3061028" y="40396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64" name="Oval 390">
              <a:extLst>
                <a:ext uri="{FF2B5EF4-FFF2-40B4-BE49-F238E27FC236}">
                  <a16:creationId xmlns:a16="http://schemas.microsoft.com/office/drawing/2014/main" id="{8EB878AB-9CF9-2547-BAB8-7B069BC79184}"/>
                </a:ext>
              </a:extLst>
            </p:cNvPr>
            <p:cNvSpPr>
              <a:spLocks noChangeArrowheads="1"/>
            </p:cNvSpPr>
            <p:nvPr/>
          </p:nvSpPr>
          <p:spPr bwMode="auto">
            <a:xfrm>
              <a:off x="3048306" y="40618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65" name="Oval 391">
              <a:extLst>
                <a:ext uri="{FF2B5EF4-FFF2-40B4-BE49-F238E27FC236}">
                  <a16:creationId xmlns:a16="http://schemas.microsoft.com/office/drawing/2014/main" id="{CFBA06D2-3E63-E2FB-2E38-EC9D1287EB62}"/>
                </a:ext>
              </a:extLst>
            </p:cNvPr>
            <p:cNvSpPr>
              <a:spLocks noChangeArrowheads="1"/>
            </p:cNvSpPr>
            <p:nvPr/>
          </p:nvSpPr>
          <p:spPr bwMode="auto">
            <a:xfrm>
              <a:off x="3041945" y="40777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66" name="Oval 392">
              <a:extLst>
                <a:ext uri="{FF2B5EF4-FFF2-40B4-BE49-F238E27FC236}">
                  <a16:creationId xmlns:a16="http://schemas.microsoft.com/office/drawing/2014/main" id="{AF508371-D3FD-128E-40AF-91D0F46E864F}"/>
                </a:ext>
              </a:extLst>
            </p:cNvPr>
            <p:cNvSpPr>
              <a:spLocks noChangeArrowheads="1"/>
            </p:cNvSpPr>
            <p:nvPr/>
          </p:nvSpPr>
          <p:spPr bwMode="auto">
            <a:xfrm>
              <a:off x="3022861" y="40745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67" name="Oval 393">
              <a:extLst>
                <a:ext uri="{FF2B5EF4-FFF2-40B4-BE49-F238E27FC236}">
                  <a16:creationId xmlns:a16="http://schemas.microsoft.com/office/drawing/2014/main" id="{3C72989A-77A3-A4D7-8F52-A4CC41626917}"/>
                </a:ext>
              </a:extLst>
            </p:cNvPr>
            <p:cNvSpPr>
              <a:spLocks noChangeArrowheads="1"/>
            </p:cNvSpPr>
            <p:nvPr/>
          </p:nvSpPr>
          <p:spPr bwMode="auto">
            <a:xfrm>
              <a:off x="3041945" y="40555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68" name="Oval 394">
              <a:extLst>
                <a:ext uri="{FF2B5EF4-FFF2-40B4-BE49-F238E27FC236}">
                  <a16:creationId xmlns:a16="http://schemas.microsoft.com/office/drawing/2014/main" id="{832EF521-B89C-67DC-2290-08D89A2E111A}"/>
                </a:ext>
              </a:extLst>
            </p:cNvPr>
            <p:cNvSpPr>
              <a:spLocks noChangeArrowheads="1"/>
            </p:cNvSpPr>
            <p:nvPr/>
          </p:nvSpPr>
          <p:spPr bwMode="auto">
            <a:xfrm>
              <a:off x="3026042" y="40523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69" name="Oval 395">
              <a:extLst>
                <a:ext uri="{FF2B5EF4-FFF2-40B4-BE49-F238E27FC236}">
                  <a16:creationId xmlns:a16="http://schemas.microsoft.com/office/drawing/2014/main" id="{3AA3F8EE-044F-A862-CD64-6A08CB44CFF7}"/>
                </a:ext>
              </a:extLst>
            </p:cNvPr>
            <p:cNvSpPr>
              <a:spLocks noChangeArrowheads="1"/>
            </p:cNvSpPr>
            <p:nvPr/>
          </p:nvSpPr>
          <p:spPr bwMode="auto">
            <a:xfrm>
              <a:off x="3006959" y="40523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70" name="Oval 396">
              <a:extLst>
                <a:ext uri="{FF2B5EF4-FFF2-40B4-BE49-F238E27FC236}">
                  <a16:creationId xmlns:a16="http://schemas.microsoft.com/office/drawing/2014/main" id="{1DADACC2-DDEB-B1A1-5A6F-94A36A81B1A3}"/>
                </a:ext>
              </a:extLst>
            </p:cNvPr>
            <p:cNvSpPr>
              <a:spLocks noChangeArrowheads="1"/>
            </p:cNvSpPr>
            <p:nvPr/>
          </p:nvSpPr>
          <p:spPr bwMode="auto">
            <a:xfrm>
              <a:off x="3006959" y="40713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71" name="Oval 397">
              <a:extLst>
                <a:ext uri="{FF2B5EF4-FFF2-40B4-BE49-F238E27FC236}">
                  <a16:creationId xmlns:a16="http://schemas.microsoft.com/office/drawing/2014/main" id="{53DA7CE1-66EB-B992-E55E-11D8AB2BB885}"/>
                </a:ext>
              </a:extLst>
            </p:cNvPr>
            <p:cNvSpPr>
              <a:spLocks noChangeArrowheads="1"/>
            </p:cNvSpPr>
            <p:nvPr/>
          </p:nvSpPr>
          <p:spPr bwMode="auto">
            <a:xfrm>
              <a:off x="3000598" y="40809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72" name="Oval 398">
              <a:extLst>
                <a:ext uri="{FF2B5EF4-FFF2-40B4-BE49-F238E27FC236}">
                  <a16:creationId xmlns:a16="http://schemas.microsoft.com/office/drawing/2014/main" id="{077F33C4-7FD0-3E58-4976-C4DD5C7979CF}"/>
                </a:ext>
              </a:extLst>
            </p:cNvPr>
            <p:cNvSpPr>
              <a:spLocks noChangeArrowheads="1"/>
            </p:cNvSpPr>
            <p:nvPr/>
          </p:nvSpPr>
          <p:spPr bwMode="auto">
            <a:xfrm>
              <a:off x="2986285" y="40682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73" name="Oval 399">
              <a:extLst>
                <a:ext uri="{FF2B5EF4-FFF2-40B4-BE49-F238E27FC236}">
                  <a16:creationId xmlns:a16="http://schemas.microsoft.com/office/drawing/2014/main" id="{D93C606E-BBE5-1263-18A6-5D82B9DC0DA6}"/>
                </a:ext>
              </a:extLst>
            </p:cNvPr>
            <p:cNvSpPr>
              <a:spLocks noChangeArrowheads="1"/>
            </p:cNvSpPr>
            <p:nvPr/>
          </p:nvSpPr>
          <p:spPr bwMode="auto">
            <a:xfrm>
              <a:off x="2973563" y="40047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74" name="Oval 400">
              <a:extLst>
                <a:ext uri="{FF2B5EF4-FFF2-40B4-BE49-F238E27FC236}">
                  <a16:creationId xmlns:a16="http://schemas.microsoft.com/office/drawing/2014/main" id="{8BC28906-5811-624A-C877-D02F250FC6BA}"/>
                </a:ext>
              </a:extLst>
            </p:cNvPr>
            <p:cNvSpPr>
              <a:spLocks noChangeArrowheads="1"/>
            </p:cNvSpPr>
            <p:nvPr/>
          </p:nvSpPr>
          <p:spPr bwMode="auto">
            <a:xfrm>
              <a:off x="3003778" y="39729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75" name="Oval 401">
              <a:extLst>
                <a:ext uri="{FF2B5EF4-FFF2-40B4-BE49-F238E27FC236}">
                  <a16:creationId xmlns:a16="http://schemas.microsoft.com/office/drawing/2014/main" id="{10CAEB5C-EDD9-0CAE-4170-316B5D250E73}"/>
                </a:ext>
              </a:extLst>
            </p:cNvPr>
            <p:cNvSpPr>
              <a:spLocks noChangeArrowheads="1"/>
            </p:cNvSpPr>
            <p:nvPr/>
          </p:nvSpPr>
          <p:spPr bwMode="auto">
            <a:xfrm>
              <a:off x="2979924" y="39697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76" name="Oval 402">
              <a:extLst>
                <a:ext uri="{FF2B5EF4-FFF2-40B4-BE49-F238E27FC236}">
                  <a16:creationId xmlns:a16="http://schemas.microsoft.com/office/drawing/2014/main" id="{1708C522-C96C-724A-D98F-8F8D0B2192D0}"/>
                </a:ext>
              </a:extLst>
            </p:cNvPr>
            <p:cNvSpPr>
              <a:spLocks noChangeArrowheads="1"/>
            </p:cNvSpPr>
            <p:nvPr/>
          </p:nvSpPr>
          <p:spPr bwMode="auto">
            <a:xfrm>
              <a:off x="2986285" y="39348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77" name="Oval 403">
              <a:extLst>
                <a:ext uri="{FF2B5EF4-FFF2-40B4-BE49-F238E27FC236}">
                  <a16:creationId xmlns:a16="http://schemas.microsoft.com/office/drawing/2014/main" id="{A4085AC9-2899-FCC5-BA4A-5920B5B1218D}"/>
                </a:ext>
              </a:extLst>
            </p:cNvPr>
            <p:cNvSpPr>
              <a:spLocks noChangeArrowheads="1"/>
            </p:cNvSpPr>
            <p:nvPr/>
          </p:nvSpPr>
          <p:spPr bwMode="auto">
            <a:xfrm>
              <a:off x="2960841" y="39253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78" name="Oval 404">
              <a:extLst>
                <a:ext uri="{FF2B5EF4-FFF2-40B4-BE49-F238E27FC236}">
                  <a16:creationId xmlns:a16="http://schemas.microsoft.com/office/drawing/2014/main" id="{F236122A-9E74-3857-6C45-916477F81BA8}"/>
                </a:ext>
              </a:extLst>
            </p:cNvPr>
            <p:cNvSpPr>
              <a:spLocks noChangeArrowheads="1"/>
            </p:cNvSpPr>
            <p:nvPr/>
          </p:nvSpPr>
          <p:spPr bwMode="auto">
            <a:xfrm>
              <a:off x="3003778" y="39094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779" name="Oval 405">
              <a:extLst>
                <a:ext uri="{FF2B5EF4-FFF2-40B4-BE49-F238E27FC236}">
                  <a16:creationId xmlns:a16="http://schemas.microsoft.com/office/drawing/2014/main" id="{6D80B351-FC18-7756-85A1-46B1D15EDBDC}"/>
                </a:ext>
              </a:extLst>
            </p:cNvPr>
            <p:cNvSpPr>
              <a:spLocks noChangeArrowheads="1"/>
            </p:cNvSpPr>
            <p:nvPr/>
          </p:nvSpPr>
          <p:spPr bwMode="auto">
            <a:xfrm>
              <a:off x="2989466" y="38999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12" name="Oval 407">
              <a:extLst>
                <a:ext uri="{FF2B5EF4-FFF2-40B4-BE49-F238E27FC236}">
                  <a16:creationId xmlns:a16="http://schemas.microsoft.com/office/drawing/2014/main" id="{7821E674-75C3-7B5A-E37D-C1BEFD2946F1}"/>
                </a:ext>
              </a:extLst>
            </p:cNvPr>
            <p:cNvSpPr>
              <a:spLocks noChangeArrowheads="1"/>
            </p:cNvSpPr>
            <p:nvPr/>
          </p:nvSpPr>
          <p:spPr bwMode="auto">
            <a:xfrm>
              <a:off x="2960841" y="38904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13" name="Oval 408">
              <a:extLst>
                <a:ext uri="{FF2B5EF4-FFF2-40B4-BE49-F238E27FC236}">
                  <a16:creationId xmlns:a16="http://schemas.microsoft.com/office/drawing/2014/main" id="{D2FDC9A5-4471-D42A-F394-FE196C45AB89}"/>
                </a:ext>
              </a:extLst>
            </p:cNvPr>
            <p:cNvSpPr>
              <a:spLocks noChangeArrowheads="1"/>
            </p:cNvSpPr>
            <p:nvPr/>
          </p:nvSpPr>
          <p:spPr bwMode="auto">
            <a:xfrm>
              <a:off x="2954480" y="38777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14" name="Oval 409">
              <a:extLst>
                <a:ext uri="{FF2B5EF4-FFF2-40B4-BE49-F238E27FC236}">
                  <a16:creationId xmlns:a16="http://schemas.microsoft.com/office/drawing/2014/main" id="{59DCC3EE-6AFC-3A26-4E13-EC8FF759CD4F}"/>
                </a:ext>
              </a:extLst>
            </p:cNvPr>
            <p:cNvSpPr>
              <a:spLocks noChangeArrowheads="1"/>
            </p:cNvSpPr>
            <p:nvPr/>
          </p:nvSpPr>
          <p:spPr bwMode="auto">
            <a:xfrm>
              <a:off x="2951299" y="38491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15" name="Oval 410">
              <a:extLst>
                <a:ext uri="{FF2B5EF4-FFF2-40B4-BE49-F238E27FC236}">
                  <a16:creationId xmlns:a16="http://schemas.microsoft.com/office/drawing/2014/main" id="{3361510E-1950-8312-9CF6-52C0025735BF}"/>
                </a:ext>
              </a:extLst>
            </p:cNvPr>
            <p:cNvSpPr>
              <a:spLocks noChangeArrowheads="1"/>
            </p:cNvSpPr>
            <p:nvPr/>
          </p:nvSpPr>
          <p:spPr bwMode="auto">
            <a:xfrm>
              <a:off x="2929036" y="38523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16" name="Oval 411">
              <a:extLst>
                <a:ext uri="{FF2B5EF4-FFF2-40B4-BE49-F238E27FC236}">
                  <a16:creationId xmlns:a16="http://schemas.microsoft.com/office/drawing/2014/main" id="{EC0C4934-3A01-1386-9B68-01B2288BBBB7}"/>
                </a:ext>
              </a:extLst>
            </p:cNvPr>
            <p:cNvSpPr>
              <a:spLocks noChangeArrowheads="1"/>
            </p:cNvSpPr>
            <p:nvPr/>
          </p:nvSpPr>
          <p:spPr bwMode="auto">
            <a:xfrm>
              <a:off x="2916314" y="37919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17" name="Oval 412">
              <a:extLst>
                <a:ext uri="{FF2B5EF4-FFF2-40B4-BE49-F238E27FC236}">
                  <a16:creationId xmlns:a16="http://schemas.microsoft.com/office/drawing/2014/main" id="{1059A30F-DF01-72D6-CEF5-C21085D26AC0}"/>
                </a:ext>
              </a:extLst>
            </p:cNvPr>
            <p:cNvSpPr>
              <a:spLocks noChangeArrowheads="1"/>
            </p:cNvSpPr>
            <p:nvPr/>
          </p:nvSpPr>
          <p:spPr bwMode="auto">
            <a:xfrm>
              <a:off x="2884509" y="37824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18" name="Oval 413">
              <a:extLst>
                <a:ext uri="{FF2B5EF4-FFF2-40B4-BE49-F238E27FC236}">
                  <a16:creationId xmlns:a16="http://schemas.microsoft.com/office/drawing/2014/main" id="{7C5B7718-B9E7-2F61-EF65-FB78B599077E}"/>
                </a:ext>
              </a:extLst>
            </p:cNvPr>
            <p:cNvSpPr>
              <a:spLocks noChangeArrowheads="1"/>
            </p:cNvSpPr>
            <p:nvPr/>
          </p:nvSpPr>
          <p:spPr bwMode="auto">
            <a:xfrm>
              <a:off x="2897231" y="37983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19" name="Oval 414">
              <a:extLst>
                <a:ext uri="{FF2B5EF4-FFF2-40B4-BE49-F238E27FC236}">
                  <a16:creationId xmlns:a16="http://schemas.microsoft.com/office/drawing/2014/main" id="{2E920485-1B7E-DC75-5FA0-603D2FD9DFE8}"/>
                </a:ext>
              </a:extLst>
            </p:cNvPr>
            <p:cNvSpPr>
              <a:spLocks noChangeArrowheads="1"/>
            </p:cNvSpPr>
            <p:nvPr/>
          </p:nvSpPr>
          <p:spPr bwMode="auto">
            <a:xfrm>
              <a:off x="2906772" y="38935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20" name="Oval 415">
              <a:extLst>
                <a:ext uri="{FF2B5EF4-FFF2-40B4-BE49-F238E27FC236}">
                  <a16:creationId xmlns:a16="http://schemas.microsoft.com/office/drawing/2014/main" id="{EF32926F-6B44-5513-5090-06B8CD6ABFBC}"/>
                </a:ext>
              </a:extLst>
            </p:cNvPr>
            <p:cNvSpPr>
              <a:spLocks noChangeArrowheads="1"/>
            </p:cNvSpPr>
            <p:nvPr/>
          </p:nvSpPr>
          <p:spPr bwMode="auto">
            <a:xfrm>
              <a:off x="2878148" y="38586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21" name="Oval 416">
              <a:extLst>
                <a:ext uri="{FF2B5EF4-FFF2-40B4-BE49-F238E27FC236}">
                  <a16:creationId xmlns:a16="http://schemas.microsoft.com/office/drawing/2014/main" id="{450600E6-1A20-0096-F476-B8BBA6B617D4}"/>
                </a:ext>
              </a:extLst>
            </p:cNvPr>
            <p:cNvSpPr>
              <a:spLocks noChangeArrowheads="1"/>
            </p:cNvSpPr>
            <p:nvPr/>
          </p:nvSpPr>
          <p:spPr bwMode="auto">
            <a:xfrm>
              <a:off x="2836801" y="38554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22" name="Oval 417">
              <a:extLst>
                <a:ext uri="{FF2B5EF4-FFF2-40B4-BE49-F238E27FC236}">
                  <a16:creationId xmlns:a16="http://schemas.microsoft.com/office/drawing/2014/main" id="{AD550099-0708-7627-131C-9935F58C872E}"/>
                </a:ext>
              </a:extLst>
            </p:cNvPr>
            <p:cNvSpPr>
              <a:spLocks noChangeArrowheads="1"/>
            </p:cNvSpPr>
            <p:nvPr/>
          </p:nvSpPr>
          <p:spPr bwMode="auto">
            <a:xfrm>
              <a:off x="2859065" y="39031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23" name="Oval 418">
              <a:extLst>
                <a:ext uri="{FF2B5EF4-FFF2-40B4-BE49-F238E27FC236}">
                  <a16:creationId xmlns:a16="http://schemas.microsoft.com/office/drawing/2014/main" id="{71EB2848-FDFE-7B1A-50EE-7F032A83FAA2}"/>
                </a:ext>
              </a:extLst>
            </p:cNvPr>
            <p:cNvSpPr>
              <a:spLocks noChangeArrowheads="1"/>
            </p:cNvSpPr>
            <p:nvPr/>
          </p:nvSpPr>
          <p:spPr bwMode="auto">
            <a:xfrm>
              <a:off x="2881328" y="39094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24" name="Oval 419">
              <a:extLst>
                <a:ext uri="{FF2B5EF4-FFF2-40B4-BE49-F238E27FC236}">
                  <a16:creationId xmlns:a16="http://schemas.microsoft.com/office/drawing/2014/main" id="{4D523E05-65C6-3A8A-C1A0-B73F6693AE45}"/>
                </a:ext>
              </a:extLst>
            </p:cNvPr>
            <p:cNvSpPr>
              <a:spLocks noChangeArrowheads="1"/>
            </p:cNvSpPr>
            <p:nvPr/>
          </p:nvSpPr>
          <p:spPr bwMode="auto">
            <a:xfrm>
              <a:off x="2881328" y="39316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25" name="Oval 420">
              <a:extLst>
                <a:ext uri="{FF2B5EF4-FFF2-40B4-BE49-F238E27FC236}">
                  <a16:creationId xmlns:a16="http://schemas.microsoft.com/office/drawing/2014/main" id="{7AABDB12-D8A6-04F7-9AA6-A08E79A310A1}"/>
                </a:ext>
              </a:extLst>
            </p:cNvPr>
            <p:cNvSpPr>
              <a:spLocks noChangeArrowheads="1"/>
            </p:cNvSpPr>
            <p:nvPr/>
          </p:nvSpPr>
          <p:spPr bwMode="auto">
            <a:xfrm>
              <a:off x="2900411" y="39348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26" name="Oval 421">
              <a:extLst>
                <a:ext uri="{FF2B5EF4-FFF2-40B4-BE49-F238E27FC236}">
                  <a16:creationId xmlns:a16="http://schemas.microsoft.com/office/drawing/2014/main" id="{F3C53DD6-39EF-7D83-A6AF-627E405A3FE5}"/>
                </a:ext>
              </a:extLst>
            </p:cNvPr>
            <p:cNvSpPr>
              <a:spLocks noChangeArrowheads="1"/>
            </p:cNvSpPr>
            <p:nvPr/>
          </p:nvSpPr>
          <p:spPr bwMode="auto">
            <a:xfrm>
              <a:off x="2922675" y="39729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27" name="Oval 422">
              <a:extLst>
                <a:ext uri="{FF2B5EF4-FFF2-40B4-BE49-F238E27FC236}">
                  <a16:creationId xmlns:a16="http://schemas.microsoft.com/office/drawing/2014/main" id="{9D707D11-D573-DE25-54D1-C4FDD22A1C60}"/>
                </a:ext>
              </a:extLst>
            </p:cNvPr>
            <p:cNvSpPr>
              <a:spLocks noChangeArrowheads="1"/>
            </p:cNvSpPr>
            <p:nvPr/>
          </p:nvSpPr>
          <p:spPr bwMode="auto">
            <a:xfrm>
              <a:off x="2909953" y="39824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28" name="Oval 423">
              <a:extLst>
                <a:ext uri="{FF2B5EF4-FFF2-40B4-BE49-F238E27FC236}">
                  <a16:creationId xmlns:a16="http://schemas.microsoft.com/office/drawing/2014/main" id="{FC666531-202D-B307-0960-4E7BBD096EA1}"/>
                </a:ext>
              </a:extLst>
            </p:cNvPr>
            <p:cNvSpPr>
              <a:spLocks noChangeArrowheads="1"/>
            </p:cNvSpPr>
            <p:nvPr/>
          </p:nvSpPr>
          <p:spPr bwMode="auto">
            <a:xfrm>
              <a:off x="2894050" y="39951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29" name="Oval 424">
              <a:extLst>
                <a:ext uri="{FF2B5EF4-FFF2-40B4-BE49-F238E27FC236}">
                  <a16:creationId xmlns:a16="http://schemas.microsoft.com/office/drawing/2014/main" id="{CEB9713A-4694-C865-8AE6-8148BC85C42F}"/>
                </a:ext>
              </a:extLst>
            </p:cNvPr>
            <p:cNvSpPr>
              <a:spLocks noChangeArrowheads="1"/>
            </p:cNvSpPr>
            <p:nvPr/>
          </p:nvSpPr>
          <p:spPr bwMode="auto">
            <a:xfrm>
              <a:off x="2846343" y="39666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30" name="Oval 425">
              <a:extLst>
                <a:ext uri="{FF2B5EF4-FFF2-40B4-BE49-F238E27FC236}">
                  <a16:creationId xmlns:a16="http://schemas.microsoft.com/office/drawing/2014/main" id="{F86CF258-B030-6444-4DB8-63BB2E4C35ED}"/>
                </a:ext>
              </a:extLst>
            </p:cNvPr>
            <p:cNvSpPr>
              <a:spLocks noChangeArrowheads="1"/>
            </p:cNvSpPr>
            <p:nvPr/>
          </p:nvSpPr>
          <p:spPr bwMode="auto">
            <a:xfrm>
              <a:off x="2846343" y="39824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31" name="Oval 426">
              <a:extLst>
                <a:ext uri="{FF2B5EF4-FFF2-40B4-BE49-F238E27FC236}">
                  <a16:creationId xmlns:a16="http://schemas.microsoft.com/office/drawing/2014/main" id="{F4133420-DF51-6167-31F1-355B8E7CBB02}"/>
                </a:ext>
              </a:extLst>
            </p:cNvPr>
            <p:cNvSpPr>
              <a:spLocks noChangeArrowheads="1"/>
            </p:cNvSpPr>
            <p:nvPr/>
          </p:nvSpPr>
          <p:spPr bwMode="auto">
            <a:xfrm>
              <a:off x="2843162" y="40142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32" name="Oval 427">
              <a:extLst>
                <a:ext uri="{FF2B5EF4-FFF2-40B4-BE49-F238E27FC236}">
                  <a16:creationId xmlns:a16="http://schemas.microsoft.com/office/drawing/2014/main" id="{887DADAF-AE03-C5F3-9C8C-C487C8ED22CE}"/>
                </a:ext>
              </a:extLst>
            </p:cNvPr>
            <p:cNvSpPr>
              <a:spLocks noChangeArrowheads="1"/>
            </p:cNvSpPr>
            <p:nvPr/>
          </p:nvSpPr>
          <p:spPr bwMode="auto">
            <a:xfrm>
              <a:off x="2944938" y="40301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33" name="Oval 428">
              <a:extLst>
                <a:ext uri="{FF2B5EF4-FFF2-40B4-BE49-F238E27FC236}">
                  <a16:creationId xmlns:a16="http://schemas.microsoft.com/office/drawing/2014/main" id="{BA3790EA-15DC-E1AC-9982-C65A9ABB5751}"/>
                </a:ext>
              </a:extLst>
            </p:cNvPr>
            <p:cNvSpPr>
              <a:spLocks noChangeArrowheads="1"/>
            </p:cNvSpPr>
            <p:nvPr/>
          </p:nvSpPr>
          <p:spPr bwMode="auto">
            <a:xfrm>
              <a:off x="2938577" y="40618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34" name="Oval 429">
              <a:extLst>
                <a:ext uri="{FF2B5EF4-FFF2-40B4-BE49-F238E27FC236}">
                  <a16:creationId xmlns:a16="http://schemas.microsoft.com/office/drawing/2014/main" id="{6ED769EE-C823-DB35-783D-083E0E077BBA}"/>
                </a:ext>
              </a:extLst>
            </p:cNvPr>
            <p:cNvSpPr>
              <a:spLocks noChangeArrowheads="1"/>
            </p:cNvSpPr>
            <p:nvPr/>
          </p:nvSpPr>
          <p:spPr bwMode="auto">
            <a:xfrm>
              <a:off x="2967202" y="40523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35" name="Oval 430">
              <a:extLst>
                <a:ext uri="{FF2B5EF4-FFF2-40B4-BE49-F238E27FC236}">
                  <a16:creationId xmlns:a16="http://schemas.microsoft.com/office/drawing/2014/main" id="{3B6854AE-496B-7442-2417-7BC001F68A5C}"/>
                </a:ext>
              </a:extLst>
            </p:cNvPr>
            <p:cNvSpPr>
              <a:spLocks noChangeArrowheads="1"/>
            </p:cNvSpPr>
            <p:nvPr/>
          </p:nvSpPr>
          <p:spPr bwMode="auto">
            <a:xfrm>
              <a:off x="2944938" y="40745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36" name="Oval 431">
              <a:extLst>
                <a:ext uri="{FF2B5EF4-FFF2-40B4-BE49-F238E27FC236}">
                  <a16:creationId xmlns:a16="http://schemas.microsoft.com/office/drawing/2014/main" id="{26E6329A-D533-5487-921B-9A1A3584A5F7}"/>
                </a:ext>
              </a:extLst>
            </p:cNvPr>
            <p:cNvSpPr>
              <a:spLocks noChangeArrowheads="1"/>
            </p:cNvSpPr>
            <p:nvPr/>
          </p:nvSpPr>
          <p:spPr bwMode="auto">
            <a:xfrm>
              <a:off x="2964022" y="40872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37" name="Oval 432">
              <a:extLst>
                <a:ext uri="{FF2B5EF4-FFF2-40B4-BE49-F238E27FC236}">
                  <a16:creationId xmlns:a16="http://schemas.microsoft.com/office/drawing/2014/main" id="{C25AF5C0-3211-FE51-3536-8C45A82B5167}"/>
                </a:ext>
              </a:extLst>
            </p:cNvPr>
            <p:cNvSpPr>
              <a:spLocks noChangeArrowheads="1"/>
            </p:cNvSpPr>
            <p:nvPr/>
          </p:nvSpPr>
          <p:spPr bwMode="auto">
            <a:xfrm>
              <a:off x="2922675" y="40967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38" name="Oval 433">
              <a:extLst>
                <a:ext uri="{FF2B5EF4-FFF2-40B4-BE49-F238E27FC236}">
                  <a16:creationId xmlns:a16="http://schemas.microsoft.com/office/drawing/2014/main" id="{80279CA1-7586-D9DE-FC8C-F4AA76CE9E8E}"/>
                </a:ext>
              </a:extLst>
            </p:cNvPr>
            <p:cNvSpPr>
              <a:spLocks noChangeArrowheads="1"/>
            </p:cNvSpPr>
            <p:nvPr/>
          </p:nvSpPr>
          <p:spPr bwMode="auto">
            <a:xfrm>
              <a:off x="2922675" y="40840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39" name="Oval 434">
              <a:extLst>
                <a:ext uri="{FF2B5EF4-FFF2-40B4-BE49-F238E27FC236}">
                  <a16:creationId xmlns:a16="http://schemas.microsoft.com/office/drawing/2014/main" id="{45469AA8-F3FA-7D33-DBED-59A5E48F72A2}"/>
                </a:ext>
              </a:extLst>
            </p:cNvPr>
            <p:cNvSpPr>
              <a:spLocks noChangeArrowheads="1"/>
            </p:cNvSpPr>
            <p:nvPr/>
          </p:nvSpPr>
          <p:spPr bwMode="auto">
            <a:xfrm>
              <a:off x="2919494" y="40523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40" name="Oval 435">
              <a:extLst>
                <a:ext uri="{FF2B5EF4-FFF2-40B4-BE49-F238E27FC236}">
                  <a16:creationId xmlns:a16="http://schemas.microsoft.com/office/drawing/2014/main" id="{7F665D24-0D6D-3A96-2C83-24A3334F07E1}"/>
                </a:ext>
              </a:extLst>
            </p:cNvPr>
            <p:cNvSpPr>
              <a:spLocks noChangeArrowheads="1"/>
            </p:cNvSpPr>
            <p:nvPr/>
          </p:nvSpPr>
          <p:spPr bwMode="auto">
            <a:xfrm>
              <a:off x="2890870" y="40523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41" name="Oval 436">
              <a:extLst>
                <a:ext uri="{FF2B5EF4-FFF2-40B4-BE49-F238E27FC236}">
                  <a16:creationId xmlns:a16="http://schemas.microsoft.com/office/drawing/2014/main" id="{555EF3FD-A9FE-CAE1-A8E1-6B1B2DC8F0AF}"/>
                </a:ext>
              </a:extLst>
            </p:cNvPr>
            <p:cNvSpPr>
              <a:spLocks noChangeArrowheads="1"/>
            </p:cNvSpPr>
            <p:nvPr/>
          </p:nvSpPr>
          <p:spPr bwMode="auto">
            <a:xfrm>
              <a:off x="2871787" y="40618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42" name="Oval 437">
              <a:extLst>
                <a:ext uri="{FF2B5EF4-FFF2-40B4-BE49-F238E27FC236}">
                  <a16:creationId xmlns:a16="http://schemas.microsoft.com/office/drawing/2014/main" id="{B7EDF4FE-37C7-9EEB-2619-FD4F00ABF64E}"/>
                </a:ext>
              </a:extLst>
            </p:cNvPr>
            <p:cNvSpPr>
              <a:spLocks noChangeArrowheads="1"/>
            </p:cNvSpPr>
            <p:nvPr/>
          </p:nvSpPr>
          <p:spPr bwMode="auto">
            <a:xfrm>
              <a:off x="2859065" y="40745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43" name="Oval 438">
              <a:extLst>
                <a:ext uri="{FF2B5EF4-FFF2-40B4-BE49-F238E27FC236}">
                  <a16:creationId xmlns:a16="http://schemas.microsoft.com/office/drawing/2014/main" id="{8EFFAC0D-D263-99E8-96D9-7621AF913B61}"/>
                </a:ext>
              </a:extLst>
            </p:cNvPr>
            <p:cNvSpPr>
              <a:spLocks noChangeArrowheads="1"/>
            </p:cNvSpPr>
            <p:nvPr/>
          </p:nvSpPr>
          <p:spPr bwMode="auto">
            <a:xfrm>
              <a:off x="2878148" y="40745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44" name="Oval 439">
              <a:extLst>
                <a:ext uri="{FF2B5EF4-FFF2-40B4-BE49-F238E27FC236}">
                  <a16:creationId xmlns:a16="http://schemas.microsoft.com/office/drawing/2014/main" id="{FE25F977-AC69-8484-AD06-326BC5698DA4}"/>
                </a:ext>
              </a:extLst>
            </p:cNvPr>
            <p:cNvSpPr>
              <a:spLocks noChangeArrowheads="1"/>
            </p:cNvSpPr>
            <p:nvPr/>
          </p:nvSpPr>
          <p:spPr bwMode="auto">
            <a:xfrm>
              <a:off x="2878148" y="41063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45" name="Oval 440">
              <a:extLst>
                <a:ext uri="{FF2B5EF4-FFF2-40B4-BE49-F238E27FC236}">
                  <a16:creationId xmlns:a16="http://schemas.microsoft.com/office/drawing/2014/main" id="{B8FBC090-451E-DE64-BF03-F91D8F1D1551}"/>
                </a:ext>
              </a:extLst>
            </p:cNvPr>
            <p:cNvSpPr>
              <a:spLocks noChangeArrowheads="1"/>
            </p:cNvSpPr>
            <p:nvPr/>
          </p:nvSpPr>
          <p:spPr bwMode="auto">
            <a:xfrm>
              <a:off x="2846343" y="41063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46" name="Oval 441">
              <a:extLst>
                <a:ext uri="{FF2B5EF4-FFF2-40B4-BE49-F238E27FC236}">
                  <a16:creationId xmlns:a16="http://schemas.microsoft.com/office/drawing/2014/main" id="{372F60BA-C210-D49F-8C46-9024CCAF4C36}"/>
                </a:ext>
              </a:extLst>
            </p:cNvPr>
            <p:cNvSpPr>
              <a:spLocks noChangeArrowheads="1"/>
            </p:cNvSpPr>
            <p:nvPr/>
          </p:nvSpPr>
          <p:spPr bwMode="auto">
            <a:xfrm>
              <a:off x="2846343" y="40713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47" name="Oval 442">
              <a:extLst>
                <a:ext uri="{FF2B5EF4-FFF2-40B4-BE49-F238E27FC236}">
                  <a16:creationId xmlns:a16="http://schemas.microsoft.com/office/drawing/2014/main" id="{2A8CB60B-1C64-501C-3973-018753F20544}"/>
                </a:ext>
              </a:extLst>
            </p:cNvPr>
            <p:cNvSpPr>
              <a:spLocks noChangeArrowheads="1"/>
            </p:cNvSpPr>
            <p:nvPr/>
          </p:nvSpPr>
          <p:spPr bwMode="auto">
            <a:xfrm>
              <a:off x="2843162" y="40428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48" name="Oval 443">
              <a:extLst>
                <a:ext uri="{FF2B5EF4-FFF2-40B4-BE49-F238E27FC236}">
                  <a16:creationId xmlns:a16="http://schemas.microsoft.com/office/drawing/2014/main" id="{CCBF5EDF-DD68-25B8-8276-BA0FFB00CB18}"/>
                </a:ext>
              </a:extLst>
            </p:cNvPr>
            <p:cNvSpPr>
              <a:spLocks noChangeArrowheads="1"/>
            </p:cNvSpPr>
            <p:nvPr/>
          </p:nvSpPr>
          <p:spPr bwMode="auto">
            <a:xfrm>
              <a:off x="2824079" y="40459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49" name="Oval 444">
              <a:extLst>
                <a:ext uri="{FF2B5EF4-FFF2-40B4-BE49-F238E27FC236}">
                  <a16:creationId xmlns:a16="http://schemas.microsoft.com/office/drawing/2014/main" id="{940A9DDB-9642-03BA-4FB2-9EC91CF85132}"/>
                </a:ext>
              </a:extLst>
            </p:cNvPr>
            <p:cNvSpPr>
              <a:spLocks noChangeArrowheads="1"/>
            </p:cNvSpPr>
            <p:nvPr/>
          </p:nvSpPr>
          <p:spPr bwMode="auto">
            <a:xfrm>
              <a:off x="2789093" y="40491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50" name="Oval 445">
              <a:extLst>
                <a:ext uri="{FF2B5EF4-FFF2-40B4-BE49-F238E27FC236}">
                  <a16:creationId xmlns:a16="http://schemas.microsoft.com/office/drawing/2014/main" id="{06E552CD-71C6-BD7E-B014-FDB84C5CC6ED}"/>
                </a:ext>
              </a:extLst>
            </p:cNvPr>
            <p:cNvSpPr>
              <a:spLocks noChangeArrowheads="1"/>
            </p:cNvSpPr>
            <p:nvPr/>
          </p:nvSpPr>
          <p:spPr bwMode="auto">
            <a:xfrm>
              <a:off x="2804996" y="40364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51" name="Oval 446">
              <a:extLst>
                <a:ext uri="{FF2B5EF4-FFF2-40B4-BE49-F238E27FC236}">
                  <a16:creationId xmlns:a16="http://schemas.microsoft.com/office/drawing/2014/main" id="{DD62A040-F42D-DEEF-56F5-4475C7460595}"/>
                </a:ext>
              </a:extLst>
            </p:cNvPr>
            <p:cNvSpPr>
              <a:spLocks noChangeArrowheads="1"/>
            </p:cNvSpPr>
            <p:nvPr/>
          </p:nvSpPr>
          <p:spPr bwMode="auto">
            <a:xfrm>
              <a:off x="2808176" y="39951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52" name="Oval 447">
              <a:extLst>
                <a:ext uri="{FF2B5EF4-FFF2-40B4-BE49-F238E27FC236}">
                  <a16:creationId xmlns:a16="http://schemas.microsoft.com/office/drawing/2014/main" id="{A34A1C76-6448-6E7D-F2C5-A4458C3BFACB}"/>
                </a:ext>
              </a:extLst>
            </p:cNvPr>
            <p:cNvSpPr>
              <a:spLocks noChangeArrowheads="1"/>
            </p:cNvSpPr>
            <p:nvPr/>
          </p:nvSpPr>
          <p:spPr bwMode="auto">
            <a:xfrm>
              <a:off x="2808176" y="39888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53" name="Oval 448">
              <a:extLst>
                <a:ext uri="{FF2B5EF4-FFF2-40B4-BE49-F238E27FC236}">
                  <a16:creationId xmlns:a16="http://schemas.microsoft.com/office/drawing/2014/main" id="{421EC77C-77BD-7BD2-E0FC-8044170F7DCE}"/>
                </a:ext>
              </a:extLst>
            </p:cNvPr>
            <p:cNvSpPr>
              <a:spLocks noChangeArrowheads="1"/>
            </p:cNvSpPr>
            <p:nvPr/>
          </p:nvSpPr>
          <p:spPr bwMode="auto">
            <a:xfrm>
              <a:off x="2785913" y="39888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54" name="Oval 449">
              <a:extLst>
                <a:ext uri="{FF2B5EF4-FFF2-40B4-BE49-F238E27FC236}">
                  <a16:creationId xmlns:a16="http://schemas.microsoft.com/office/drawing/2014/main" id="{EC8CED0A-CA6A-B23B-2C6E-8CAD942EC9DD}"/>
                </a:ext>
              </a:extLst>
            </p:cNvPr>
            <p:cNvSpPr>
              <a:spLocks noChangeArrowheads="1"/>
            </p:cNvSpPr>
            <p:nvPr/>
          </p:nvSpPr>
          <p:spPr bwMode="auto">
            <a:xfrm>
              <a:off x="2808176" y="39570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55" name="Oval 450">
              <a:extLst>
                <a:ext uri="{FF2B5EF4-FFF2-40B4-BE49-F238E27FC236}">
                  <a16:creationId xmlns:a16="http://schemas.microsoft.com/office/drawing/2014/main" id="{A4BACF7A-EE4E-507A-85CB-83A0F6E21E14}"/>
                </a:ext>
              </a:extLst>
            </p:cNvPr>
            <p:cNvSpPr>
              <a:spLocks noChangeArrowheads="1"/>
            </p:cNvSpPr>
            <p:nvPr/>
          </p:nvSpPr>
          <p:spPr bwMode="auto">
            <a:xfrm>
              <a:off x="2680956" y="39793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56" name="Oval 451">
              <a:extLst>
                <a:ext uri="{FF2B5EF4-FFF2-40B4-BE49-F238E27FC236}">
                  <a16:creationId xmlns:a16="http://schemas.microsoft.com/office/drawing/2014/main" id="{1802E459-EC65-10FC-42AF-52E832A1D44B}"/>
                </a:ext>
              </a:extLst>
            </p:cNvPr>
            <p:cNvSpPr>
              <a:spLocks noChangeArrowheads="1"/>
            </p:cNvSpPr>
            <p:nvPr/>
          </p:nvSpPr>
          <p:spPr bwMode="auto">
            <a:xfrm>
              <a:off x="2661873" y="39983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57" name="Oval 452">
              <a:extLst>
                <a:ext uri="{FF2B5EF4-FFF2-40B4-BE49-F238E27FC236}">
                  <a16:creationId xmlns:a16="http://schemas.microsoft.com/office/drawing/2014/main" id="{6B4378D9-3717-9F07-9108-5A28FDCD898B}"/>
                </a:ext>
              </a:extLst>
            </p:cNvPr>
            <p:cNvSpPr>
              <a:spLocks noChangeArrowheads="1"/>
            </p:cNvSpPr>
            <p:nvPr/>
          </p:nvSpPr>
          <p:spPr bwMode="auto">
            <a:xfrm>
              <a:off x="2633248" y="40809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58" name="Oval 453">
              <a:extLst>
                <a:ext uri="{FF2B5EF4-FFF2-40B4-BE49-F238E27FC236}">
                  <a16:creationId xmlns:a16="http://schemas.microsoft.com/office/drawing/2014/main" id="{7DF7C576-E006-54A5-6627-9944DBE6E0AD}"/>
                </a:ext>
              </a:extLst>
            </p:cNvPr>
            <p:cNvSpPr>
              <a:spLocks noChangeArrowheads="1"/>
            </p:cNvSpPr>
            <p:nvPr/>
          </p:nvSpPr>
          <p:spPr bwMode="auto">
            <a:xfrm>
              <a:off x="2652331" y="40745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59" name="Oval 454">
              <a:extLst>
                <a:ext uri="{FF2B5EF4-FFF2-40B4-BE49-F238E27FC236}">
                  <a16:creationId xmlns:a16="http://schemas.microsoft.com/office/drawing/2014/main" id="{590D30BC-A421-B131-81F9-5B1BA8503E4E}"/>
                </a:ext>
              </a:extLst>
            </p:cNvPr>
            <p:cNvSpPr>
              <a:spLocks noChangeArrowheads="1"/>
            </p:cNvSpPr>
            <p:nvPr/>
          </p:nvSpPr>
          <p:spPr bwMode="auto">
            <a:xfrm>
              <a:off x="2674595" y="40586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60" name="Oval 455">
              <a:extLst>
                <a:ext uri="{FF2B5EF4-FFF2-40B4-BE49-F238E27FC236}">
                  <a16:creationId xmlns:a16="http://schemas.microsoft.com/office/drawing/2014/main" id="{5E1D7668-F7FF-45C8-7B56-B3E02AE40FEA}"/>
                </a:ext>
              </a:extLst>
            </p:cNvPr>
            <p:cNvSpPr>
              <a:spLocks noChangeArrowheads="1"/>
            </p:cNvSpPr>
            <p:nvPr/>
          </p:nvSpPr>
          <p:spPr bwMode="auto">
            <a:xfrm>
              <a:off x="2652331" y="41031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61" name="Oval 456">
              <a:extLst>
                <a:ext uri="{FF2B5EF4-FFF2-40B4-BE49-F238E27FC236}">
                  <a16:creationId xmlns:a16="http://schemas.microsoft.com/office/drawing/2014/main" id="{9465D828-9F9F-CF47-066C-6CD6508D4FAA}"/>
                </a:ext>
              </a:extLst>
            </p:cNvPr>
            <p:cNvSpPr>
              <a:spLocks noChangeArrowheads="1"/>
            </p:cNvSpPr>
            <p:nvPr/>
          </p:nvSpPr>
          <p:spPr bwMode="auto">
            <a:xfrm>
              <a:off x="2725483" y="40555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62" name="Oval 457">
              <a:extLst>
                <a:ext uri="{FF2B5EF4-FFF2-40B4-BE49-F238E27FC236}">
                  <a16:creationId xmlns:a16="http://schemas.microsoft.com/office/drawing/2014/main" id="{44A4BF23-6F55-D68D-9F6B-1FA87445627C}"/>
                </a:ext>
              </a:extLst>
            </p:cNvPr>
            <p:cNvSpPr>
              <a:spLocks noChangeArrowheads="1"/>
            </p:cNvSpPr>
            <p:nvPr/>
          </p:nvSpPr>
          <p:spPr bwMode="auto">
            <a:xfrm>
              <a:off x="2715942" y="40777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63" name="Oval 458">
              <a:extLst>
                <a:ext uri="{FF2B5EF4-FFF2-40B4-BE49-F238E27FC236}">
                  <a16:creationId xmlns:a16="http://schemas.microsoft.com/office/drawing/2014/main" id="{147B656D-FB83-1345-B048-BD044C0A542C}"/>
                </a:ext>
              </a:extLst>
            </p:cNvPr>
            <p:cNvSpPr>
              <a:spLocks noChangeArrowheads="1"/>
            </p:cNvSpPr>
            <p:nvPr/>
          </p:nvSpPr>
          <p:spPr bwMode="auto">
            <a:xfrm>
              <a:off x="2700039" y="40872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64" name="Oval 459">
              <a:extLst>
                <a:ext uri="{FF2B5EF4-FFF2-40B4-BE49-F238E27FC236}">
                  <a16:creationId xmlns:a16="http://schemas.microsoft.com/office/drawing/2014/main" id="{9931FA4E-2471-70E3-EC03-5B8B67C7DB36}"/>
                </a:ext>
              </a:extLst>
            </p:cNvPr>
            <p:cNvSpPr>
              <a:spLocks noChangeArrowheads="1"/>
            </p:cNvSpPr>
            <p:nvPr/>
          </p:nvSpPr>
          <p:spPr bwMode="auto">
            <a:xfrm>
              <a:off x="2690498" y="40999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65" name="Oval 460">
              <a:extLst>
                <a:ext uri="{FF2B5EF4-FFF2-40B4-BE49-F238E27FC236}">
                  <a16:creationId xmlns:a16="http://schemas.microsoft.com/office/drawing/2014/main" id="{2FDAF2A6-450A-D196-EFB3-4F9A94813336}"/>
                </a:ext>
              </a:extLst>
            </p:cNvPr>
            <p:cNvSpPr>
              <a:spLocks noChangeArrowheads="1"/>
            </p:cNvSpPr>
            <p:nvPr/>
          </p:nvSpPr>
          <p:spPr bwMode="auto">
            <a:xfrm>
              <a:off x="2715942" y="41031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66" name="Oval 461">
              <a:extLst>
                <a:ext uri="{FF2B5EF4-FFF2-40B4-BE49-F238E27FC236}">
                  <a16:creationId xmlns:a16="http://schemas.microsoft.com/office/drawing/2014/main" id="{742102DA-8C7D-5CB1-76E2-B7FC48A51C35}"/>
                </a:ext>
              </a:extLst>
            </p:cNvPr>
            <p:cNvSpPr>
              <a:spLocks noChangeArrowheads="1"/>
            </p:cNvSpPr>
            <p:nvPr/>
          </p:nvSpPr>
          <p:spPr bwMode="auto">
            <a:xfrm>
              <a:off x="2738205" y="41031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67" name="Oval 462">
              <a:extLst>
                <a:ext uri="{FF2B5EF4-FFF2-40B4-BE49-F238E27FC236}">
                  <a16:creationId xmlns:a16="http://schemas.microsoft.com/office/drawing/2014/main" id="{41468B2E-C4A0-0C05-15A9-08850612FF36}"/>
                </a:ext>
              </a:extLst>
            </p:cNvPr>
            <p:cNvSpPr>
              <a:spLocks noChangeArrowheads="1"/>
            </p:cNvSpPr>
            <p:nvPr/>
          </p:nvSpPr>
          <p:spPr bwMode="auto">
            <a:xfrm>
              <a:off x="2763649" y="40999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68" name="Oval 463">
              <a:extLst>
                <a:ext uri="{FF2B5EF4-FFF2-40B4-BE49-F238E27FC236}">
                  <a16:creationId xmlns:a16="http://schemas.microsoft.com/office/drawing/2014/main" id="{199C3650-218B-1BB4-A4AA-AB999C199069}"/>
                </a:ext>
              </a:extLst>
            </p:cNvPr>
            <p:cNvSpPr>
              <a:spLocks noChangeArrowheads="1"/>
            </p:cNvSpPr>
            <p:nvPr/>
          </p:nvSpPr>
          <p:spPr bwMode="auto">
            <a:xfrm>
              <a:off x="2773191" y="40777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69" name="Oval 464">
              <a:extLst>
                <a:ext uri="{FF2B5EF4-FFF2-40B4-BE49-F238E27FC236}">
                  <a16:creationId xmlns:a16="http://schemas.microsoft.com/office/drawing/2014/main" id="{2768C586-8628-753B-C1DF-27D05F4D278A}"/>
                </a:ext>
              </a:extLst>
            </p:cNvPr>
            <p:cNvSpPr>
              <a:spLocks noChangeArrowheads="1"/>
            </p:cNvSpPr>
            <p:nvPr/>
          </p:nvSpPr>
          <p:spPr bwMode="auto">
            <a:xfrm>
              <a:off x="2792274" y="40809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70" name="Oval 465">
              <a:extLst>
                <a:ext uri="{FF2B5EF4-FFF2-40B4-BE49-F238E27FC236}">
                  <a16:creationId xmlns:a16="http://schemas.microsoft.com/office/drawing/2014/main" id="{94E2CC70-F99A-8577-5586-AB11E4F8770D}"/>
                </a:ext>
              </a:extLst>
            </p:cNvPr>
            <p:cNvSpPr>
              <a:spLocks noChangeArrowheads="1"/>
            </p:cNvSpPr>
            <p:nvPr/>
          </p:nvSpPr>
          <p:spPr bwMode="auto">
            <a:xfrm>
              <a:off x="2811357" y="40967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71" name="Oval 466">
              <a:extLst>
                <a:ext uri="{FF2B5EF4-FFF2-40B4-BE49-F238E27FC236}">
                  <a16:creationId xmlns:a16="http://schemas.microsoft.com/office/drawing/2014/main" id="{1DABBA3D-81E8-4D0A-0993-80713C0AAB78}"/>
                </a:ext>
              </a:extLst>
            </p:cNvPr>
            <p:cNvSpPr>
              <a:spLocks noChangeArrowheads="1"/>
            </p:cNvSpPr>
            <p:nvPr/>
          </p:nvSpPr>
          <p:spPr bwMode="auto">
            <a:xfrm>
              <a:off x="2792274" y="41158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72" name="Oval 467">
              <a:extLst>
                <a:ext uri="{FF2B5EF4-FFF2-40B4-BE49-F238E27FC236}">
                  <a16:creationId xmlns:a16="http://schemas.microsoft.com/office/drawing/2014/main" id="{15C74653-4384-312E-E6A5-7DDFD32A4A42}"/>
                </a:ext>
              </a:extLst>
            </p:cNvPr>
            <p:cNvSpPr>
              <a:spLocks noChangeArrowheads="1"/>
            </p:cNvSpPr>
            <p:nvPr/>
          </p:nvSpPr>
          <p:spPr bwMode="auto">
            <a:xfrm>
              <a:off x="2750927" y="41190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73" name="Oval 468">
              <a:extLst>
                <a:ext uri="{FF2B5EF4-FFF2-40B4-BE49-F238E27FC236}">
                  <a16:creationId xmlns:a16="http://schemas.microsoft.com/office/drawing/2014/main" id="{5787403D-F87D-30EF-79AA-34A8A89A0279}"/>
                </a:ext>
              </a:extLst>
            </p:cNvPr>
            <p:cNvSpPr>
              <a:spLocks noChangeArrowheads="1"/>
            </p:cNvSpPr>
            <p:nvPr/>
          </p:nvSpPr>
          <p:spPr bwMode="auto">
            <a:xfrm>
              <a:off x="2722303" y="41221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74" name="Oval 469">
              <a:extLst>
                <a:ext uri="{FF2B5EF4-FFF2-40B4-BE49-F238E27FC236}">
                  <a16:creationId xmlns:a16="http://schemas.microsoft.com/office/drawing/2014/main" id="{E9DAD586-762B-2B1F-BB8F-D70696ACE687}"/>
                </a:ext>
              </a:extLst>
            </p:cNvPr>
            <p:cNvSpPr>
              <a:spLocks noChangeArrowheads="1"/>
            </p:cNvSpPr>
            <p:nvPr/>
          </p:nvSpPr>
          <p:spPr bwMode="auto">
            <a:xfrm>
              <a:off x="2690498" y="41221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75" name="Oval 470">
              <a:extLst>
                <a:ext uri="{FF2B5EF4-FFF2-40B4-BE49-F238E27FC236}">
                  <a16:creationId xmlns:a16="http://schemas.microsoft.com/office/drawing/2014/main" id="{872057CB-1CA4-8886-B2BE-512836F4E278}"/>
                </a:ext>
              </a:extLst>
            </p:cNvPr>
            <p:cNvSpPr>
              <a:spLocks noChangeArrowheads="1"/>
            </p:cNvSpPr>
            <p:nvPr/>
          </p:nvSpPr>
          <p:spPr bwMode="auto">
            <a:xfrm>
              <a:off x="2668234" y="41221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76" name="Oval 471">
              <a:extLst>
                <a:ext uri="{FF2B5EF4-FFF2-40B4-BE49-F238E27FC236}">
                  <a16:creationId xmlns:a16="http://schemas.microsoft.com/office/drawing/2014/main" id="{32D0D3F3-FD98-285D-C9EF-6065D78BB883}"/>
                </a:ext>
              </a:extLst>
            </p:cNvPr>
            <p:cNvSpPr>
              <a:spLocks noChangeArrowheads="1"/>
            </p:cNvSpPr>
            <p:nvPr/>
          </p:nvSpPr>
          <p:spPr bwMode="auto">
            <a:xfrm>
              <a:off x="2649151" y="41126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77" name="Oval 472">
              <a:extLst>
                <a:ext uri="{FF2B5EF4-FFF2-40B4-BE49-F238E27FC236}">
                  <a16:creationId xmlns:a16="http://schemas.microsoft.com/office/drawing/2014/main" id="{71E4B450-3FAE-DA32-02F2-D5E09332152B}"/>
                </a:ext>
              </a:extLst>
            </p:cNvPr>
            <p:cNvSpPr>
              <a:spLocks noChangeArrowheads="1"/>
            </p:cNvSpPr>
            <p:nvPr/>
          </p:nvSpPr>
          <p:spPr bwMode="auto">
            <a:xfrm>
              <a:off x="2636429" y="41285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78" name="Oval 473">
              <a:extLst>
                <a:ext uri="{FF2B5EF4-FFF2-40B4-BE49-F238E27FC236}">
                  <a16:creationId xmlns:a16="http://schemas.microsoft.com/office/drawing/2014/main" id="{B670E0B4-7818-8263-9163-BE2DBA947704}"/>
                </a:ext>
              </a:extLst>
            </p:cNvPr>
            <p:cNvSpPr>
              <a:spLocks noChangeArrowheads="1"/>
            </p:cNvSpPr>
            <p:nvPr/>
          </p:nvSpPr>
          <p:spPr bwMode="auto">
            <a:xfrm>
              <a:off x="2617346" y="41285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79" name="Oval 474">
              <a:extLst>
                <a:ext uri="{FF2B5EF4-FFF2-40B4-BE49-F238E27FC236}">
                  <a16:creationId xmlns:a16="http://schemas.microsoft.com/office/drawing/2014/main" id="{E479A6C6-8017-7F39-9B00-2FEF28108EBD}"/>
                </a:ext>
              </a:extLst>
            </p:cNvPr>
            <p:cNvSpPr>
              <a:spLocks noChangeArrowheads="1"/>
            </p:cNvSpPr>
            <p:nvPr/>
          </p:nvSpPr>
          <p:spPr bwMode="auto">
            <a:xfrm>
              <a:off x="2595082" y="41253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80" name="Oval 475">
              <a:extLst>
                <a:ext uri="{FF2B5EF4-FFF2-40B4-BE49-F238E27FC236}">
                  <a16:creationId xmlns:a16="http://schemas.microsoft.com/office/drawing/2014/main" id="{15DAEF93-3A7F-6A80-3FCE-317E37E97A3F}"/>
                </a:ext>
              </a:extLst>
            </p:cNvPr>
            <p:cNvSpPr>
              <a:spLocks noChangeArrowheads="1"/>
            </p:cNvSpPr>
            <p:nvPr/>
          </p:nvSpPr>
          <p:spPr bwMode="auto">
            <a:xfrm>
              <a:off x="2579180" y="41348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81" name="Oval 476">
              <a:extLst>
                <a:ext uri="{FF2B5EF4-FFF2-40B4-BE49-F238E27FC236}">
                  <a16:creationId xmlns:a16="http://schemas.microsoft.com/office/drawing/2014/main" id="{2633CD39-8DC4-110E-D954-51EF56B26C2E}"/>
                </a:ext>
              </a:extLst>
            </p:cNvPr>
            <p:cNvSpPr>
              <a:spLocks noChangeArrowheads="1"/>
            </p:cNvSpPr>
            <p:nvPr/>
          </p:nvSpPr>
          <p:spPr bwMode="auto">
            <a:xfrm>
              <a:off x="2572819" y="41285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82" name="Oval 477">
              <a:extLst>
                <a:ext uri="{FF2B5EF4-FFF2-40B4-BE49-F238E27FC236}">
                  <a16:creationId xmlns:a16="http://schemas.microsoft.com/office/drawing/2014/main" id="{FAF182CC-7B6C-B235-F44C-36EC1D2A6F53}"/>
                </a:ext>
              </a:extLst>
            </p:cNvPr>
            <p:cNvSpPr>
              <a:spLocks noChangeArrowheads="1"/>
            </p:cNvSpPr>
            <p:nvPr/>
          </p:nvSpPr>
          <p:spPr bwMode="auto">
            <a:xfrm>
              <a:off x="2572819" y="40999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83" name="Oval 478">
              <a:extLst>
                <a:ext uri="{FF2B5EF4-FFF2-40B4-BE49-F238E27FC236}">
                  <a16:creationId xmlns:a16="http://schemas.microsoft.com/office/drawing/2014/main" id="{CBDC3212-80F7-C893-237D-6B7EFDF298F4}"/>
                </a:ext>
              </a:extLst>
            </p:cNvPr>
            <p:cNvSpPr>
              <a:spLocks noChangeArrowheads="1"/>
            </p:cNvSpPr>
            <p:nvPr/>
          </p:nvSpPr>
          <p:spPr bwMode="auto">
            <a:xfrm>
              <a:off x="2563277" y="40523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84" name="Oval 479">
              <a:extLst>
                <a:ext uri="{FF2B5EF4-FFF2-40B4-BE49-F238E27FC236}">
                  <a16:creationId xmlns:a16="http://schemas.microsoft.com/office/drawing/2014/main" id="{92F9AEAE-2912-57F7-3980-7C40EA190D18}"/>
                </a:ext>
              </a:extLst>
            </p:cNvPr>
            <p:cNvSpPr>
              <a:spLocks noChangeArrowheads="1"/>
            </p:cNvSpPr>
            <p:nvPr/>
          </p:nvSpPr>
          <p:spPr bwMode="auto">
            <a:xfrm>
              <a:off x="2582360" y="40491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85" name="Oval 480">
              <a:extLst>
                <a:ext uri="{FF2B5EF4-FFF2-40B4-BE49-F238E27FC236}">
                  <a16:creationId xmlns:a16="http://schemas.microsoft.com/office/drawing/2014/main" id="{54F5EEAD-D92B-428C-B083-99B6EA40A1AD}"/>
                </a:ext>
              </a:extLst>
            </p:cNvPr>
            <p:cNvSpPr>
              <a:spLocks noChangeArrowheads="1"/>
            </p:cNvSpPr>
            <p:nvPr/>
          </p:nvSpPr>
          <p:spPr bwMode="auto">
            <a:xfrm>
              <a:off x="2658693" y="37634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86" name="Oval 481">
              <a:extLst>
                <a:ext uri="{FF2B5EF4-FFF2-40B4-BE49-F238E27FC236}">
                  <a16:creationId xmlns:a16="http://schemas.microsoft.com/office/drawing/2014/main" id="{332C89EE-B796-B34A-E292-CAFE7E7F51C3}"/>
                </a:ext>
              </a:extLst>
            </p:cNvPr>
            <p:cNvSpPr>
              <a:spLocks noChangeArrowheads="1"/>
            </p:cNvSpPr>
            <p:nvPr/>
          </p:nvSpPr>
          <p:spPr bwMode="auto">
            <a:xfrm>
              <a:off x="3035583" y="3498294"/>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87" name="Oval 482">
              <a:extLst>
                <a:ext uri="{FF2B5EF4-FFF2-40B4-BE49-F238E27FC236}">
                  <a16:creationId xmlns:a16="http://schemas.microsoft.com/office/drawing/2014/main" id="{89021E5F-3F16-A081-AF8F-796D92F57097}"/>
                </a:ext>
              </a:extLst>
            </p:cNvPr>
            <p:cNvSpPr>
              <a:spLocks noChangeArrowheads="1"/>
            </p:cNvSpPr>
            <p:nvPr/>
          </p:nvSpPr>
          <p:spPr bwMode="auto">
            <a:xfrm>
              <a:off x="2916314" y="289821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88" name="Oval 483">
              <a:extLst>
                <a:ext uri="{FF2B5EF4-FFF2-40B4-BE49-F238E27FC236}">
                  <a16:creationId xmlns:a16="http://schemas.microsoft.com/office/drawing/2014/main" id="{C6F8E557-4C43-E929-1651-E9107FD4DE6B}"/>
                </a:ext>
              </a:extLst>
            </p:cNvPr>
            <p:cNvSpPr>
              <a:spLocks noChangeArrowheads="1"/>
            </p:cNvSpPr>
            <p:nvPr/>
          </p:nvSpPr>
          <p:spPr bwMode="auto">
            <a:xfrm>
              <a:off x="2106874" y="3603069"/>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89" name="Oval 484">
              <a:extLst>
                <a:ext uri="{FF2B5EF4-FFF2-40B4-BE49-F238E27FC236}">
                  <a16:creationId xmlns:a16="http://schemas.microsoft.com/office/drawing/2014/main" id="{A85AB230-EC88-CDAE-E2CF-193801527A82}"/>
                </a:ext>
              </a:extLst>
            </p:cNvPr>
            <p:cNvSpPr>
              <a:spLocks noChangeArrowheads="1"/>
            </p:cNvSpPr>
            <p:nvPr/>
          </p:nvSpPr>
          <p:spPr bwMode="auto">
            <a:xfrm>
              <a:off x="2052806" y="3672920"/>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90" name="Oval 485">
              <a:extLst>
                <a:ext uri="{FF2B5EF4-FFF2-40B4-BE49-F238E27FC236}">
                  <a16:creationId xmlns:a16="http://schemas.microsoft.com/office/drawing/2014/main" id="{7E6665D4-A7A9-030D-A2C6-FF6176656BE9}"/>
                </a:ext>
              </a:extLst>
            </p:cNvPr>
            <p:cNvSpPr>
              <a:spLocks noChangeArrowheads="1"/>
            </p:cNvSpPr>
            <p:nvPr/>
          </p:nvSpPr>
          <p:spPr bwMode="auto">
            <a:xfrm>
              <a:off x="2049625" y="37538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91" name="Oval 486">
              <a:extLst>
                <a:ext uri="{FF2B5EF4-FFF2-40B4-BE49-F238E27FC236}">
                  <a16:creationId xmlns:a16="http://schemas.microsoft.com/office/drawing/2014/main" id="{0B7D2941-CAD9-4DAE-0093-0F3E6ADC2252}"/>
                </a:ext>
              </a:extLst>
            </p:cNvPr>
            <p:cNvSpPr>
              <a:spLocks noChangeArrowheads="1"/>
            </p:cNvSpPr>
            <p:nvPr/>
          </p:nvSpPr>
          <p:spPr bwMode="auto">
            <a:xfrm>
              <a:off x="1928766" y="37951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92" name="Oval 487">
              <a:extLst>
                <a:ext uri="{FF2B5EF4-FFF2-40B4-BE49-F238E27FC236}">
                  <a16:creationId xmlns:a16="http://schemas.microsoft.com/office/drawing/2014/main" id="{BF02B09A-D257-D89D-BFF8-E7AB4245CE1A}"/>
                </a:ext>
              </a:extLst>
            </p:cNvPr>
            <p:cNvSpPr>
              <a:spLocks noChangeArrowheads="1"/>
            </p:cNvSpPr>
            <p:nvPr/>
          </p:nvSpPr>
          <p:spPr bwMode="auto">
            <a:xfrm>
              <a:off x="1916044" y="39729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93" name="Oval 488">
              <a:extLst>
                <a:ext uri="{FF2B5EF4-FFF2-40B4-BE49-F238E27FC236}">
                  <a16:creationId xmlns:a16="http://schemas.microsoft.com/office/drawing/2014/main" id="{8DDDF46C-5346-8562-22A0-7ED595359643}"/>
                </a:ext>
              </a:extLst>
            </p:cNvPr>
            <p:cNvSpPr>
              <a:spLocks noChangeArrowheads="1"/>
            </p:cNvSpPr>
            <p:nvPr/>
          </p:nvSpPr>
          <p:spPr bwMode="auto">
            <a:xfrm>
              <a:off x="1928766" y="39158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94" name="Oval 489">
              <a:extLst>
                <a:ext uri="{FF2B5EF4-FFF2-40B4-BE49-F238E27FC236}">
                  <a16:creationId xmlns:a16="http://schemas.microsoft.com/office/drawing/2014/main" id="{0AE2A823-A1CA-046C-8E1F-43A2CF6688B4}"/>
                </a:ext>
              </a:extLst>
            </p:cNvPr>
            <p:cNvSpPr>
              <a:spLocks noChangeArrowheads="1"/>
            </p:cNvSpPr>
            <p:nvPr/>
          </p:nvSpPr>
          <p:spPr bwMode="auto">
            <a:xfrm>
              <a:off x="1979654" y="39412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95" name="Oval 490">
              <a:extLst>
                <a:ext uri="{FF2B5EF4-FFF2-40B4-BE49-F238E27FC236}">
                  <a16:creationId xmlns:a16="http://schemas.microsoft.com/office/drawing/2014/main" id="{5A2BBDA0-EA6B-6A04-5D85-7F1FFAE8FD8E}"/>
                </a:ext>
              </a:extLst>
            </p:cNvPr>
            <p:cNvSpPr>
              <a:spLocks noChangeArrowheads="1"/>
            </p:cNvSpPr>
            <p:nvPr/>
          </p:nvSpPr>
          <p:spPr bwMode="auto">
            <a:xfrm>
              <a:off x="2027362" y="39443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96" name="Oval 491">
              <a:extLst>
                <a:ext uri="{FF2B5EF4-FFF2-40B4-BE49-F238E27FC236}">
                  <a16:creationId xmlns:a16="http://schemas.microsoft.com/office/drawing/2014/main" id="{4AF6B976-A807-F424-B11A-9CB870F499EC}"/>
                </a:ext>
              </a:extLst>
            </p:cNvPr>
            <p:cNvSpPr>
              <a:spLocks noChangeArrowheads="1"/>
            </p:cNvSpPr>
            <p:nvPr/>
          </p:nvSpPr>
          <p:spPr bwMode="auto">
            <a:xfrm>
              <a:off x="2199109" y="38872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97" name="Oval 492">
              <a:extLst>
                <a:ext uri="{FF2B5EF4-FFF2-40B4-BE49-F238E27FC236}">
                  <a16:creationId xmlns:a16="http://schemas.microsoft.com/office/drawing/2014/main" id="{B4289081-3D90-B569-0519-774486F0285E}"/>
                </a:ext>
              </a:extLst>
            </p:cNvPr>
            <p:cNvSpPr>
              <a:spLocks noChangeArrowheads="1"/>
            </p:cNvSpPr>
            <p:nvPr/>
          </p:nvSpPr>
          <p:spPr bwMode="auto">
            <a:xfrm>
              <a:off x="2192748" y="39316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98" name="Oval 493">
              <a:extLst>
                <a:ext uri="{FF2B5EF4-FFF2-40B4-BE49-F238E27FC236}">
                  <a16:creationId xmlns:a16="http://schemas.microsoft.com/office/drawing/2014/main" id="{4ABFD0CB-261E-5278-643B-7574519C544C}"/>
                </a:ext>
              </a:extLst>
            </p:cNvPr>
            <p:cNvSpPr>
              <a:spLocks noChangeArrowheads="1"/>
            </p:cNvSpPr>
            <p:nvPr/>
          </p:nvSpPr>
          <p:spPr bwMode="auto">
            <a:xfrm>
              <a:off x="2248407" y="39412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499" name="Oval 494">
              <a:extLst>
                <a:ext uri="{FF2B5EF4-FFF2-40B4-BE49-F238E27FC236}">
                  <a16:creationId xmlns:a16="http://schemas.microsoft.com/office/drawing/2014/main" id="{0DF62BA7-E178-E8FF-580E-6234D2B1D802}"/>
                </a:ext>
              </a:extLst>
            </p:cNvPr>
            <p:cNvSpPr>
              <a:spLocks noChangeArrowheads="1"/>
            </p:cNvSpPr>
            <p:nvPr/>
          </p:nvSpPr>
          <p:spPr bwMode="auto">
            <a:xfrm>
              <a:off x="2205470" y="39888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00" name="Oval 495">
              <a:extLst>
                <a:ext uri="{FF2B5EF4-FFF2-40B4-BE49-F238E27FC236}">
                  <a16:creationId xmlns:a16="http://schemas.microsoft.com/office/drawing/2014/main" id="{66093A03-3DCE-678F-486E-82A31F1BD691}"/>
                </a:ext>
              </a:extLst>
            </p:cNvPr>
            <p:cNvSpPr>
              <a:spLocks noChangeArrowheads="1"/>
            </p:cNvSpPr>
            <p:nvPr/>
          </p:nvSpPr>
          <p:spPr bwMode="auto">
            <a:xfrm>
              <a:off x="2381988" y="40586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01" name="Oval 496">
              <a:extLst>
                <a:ext uri="{FF2B5EF4-FFF2-40B4-BE49-F238E27FC236}">
                  <a16:creationId xmlns:a16="http://schemas.microsoft.com/office/drawing/2014/main" id="{7E8D4D4B-E690-F5B2-5C39-0CB906F51603}"/>
                </a:ext>
              </a:extLst>
            </p:cNvPr>
            <p:cNvSpPr>
              <a:spLocks noChangeArrowheads="1"/>
            </p:cNvSpPr>
            <p:nvPr/>
          </p:nvSpPr>
          <p:spPr bwMode="auto">
            <a:xfrm>
              <a:off x="2391530" y="40459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02" name="Oval 497">
              <a:extLst>
                <a:ext uri="{FF2B5EF4-FFF2-40B4-BE49-F238E27FC236}">
                  <a16:creationId xmlns:a16="http://schemas.microsoft.com/office/drawing/2014/main" id="{3B315232-E64A-2C7A-B5C0-9433FF709CEF}"/>
                </a:ext>
              </a:extLst>
            </p:cNvPr>
            <p:cNvSpPr>
              <a:spLocks noChangeArrowheads="1"/>
            </p:cNvSpPr>
            <p:nvPr/>
          </p:nvSpPr>
          <p:spPr bwMode="auto">
            <a:xfrm>
              <a:off x="2455140" y="40523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03" name="Oval 498">
              <a:extLst>
                <a:ext uri="{FF2B5EF4-FFF2-40B4-BE49-F238E27FC236}">
                  <a16:creationId xmlns:a16="http://schemas.microsoft.com/office/drawing/2014/main" id="{46470AF2-50B3-8562-05D6-89FD43B18ACD}"/>
                </a:ext>
              </a:extLst>
            </p:cNvPr>
            <p:cNvSpPr>
              <a:spLocks noChangeArrowheads="1"/>
            </p:cNvSpPr>
            <p:nvPr/>
          </p:nvSpPr>
          <p:spPr bwMode="auto">
            <a:xfrm>
              <a:off x="2486945" y="41444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04" name="Oval 499">
              <a:extLst>
                <a:ext uri="{FF2B5EF4-FFF2-40B4-BE49-F238E27FC236}">
                  <a16:creationId xmlns:a16="http://schemas.microsoft.com/office/drawing/2014/main" id="{058AFE63-2E13-1DDE-DAD2-FD5EC16973C2}"/>
                </a:ext>
              </a:extLst>
            </p:cNvPr>
            <p:cNvSpPr>
              <a:spLocks noChangeArrowheads="1"/>
            </p:cNvSpPr>
            <p:nvPr/>
          </p:nvSpPr>
          <p:spPr bwMode="auto">
            <a:xfrm>
              <a:off x="2471042" y="41380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05" name="Oval 500">
              <a:extLst>
                <a:ext uri="{FF2B5EF4-FFF2-40B4-BE49-F238E27FC236}">
                  <a16:creationId xmlns:a16="http://schemas.microsoft.com/office/drawing/2014/main" id="{784730BA-7D1D-3850-8F05-45F65DA3D343}"/>
                </a:ext>
              </a:extLst>
            </p:cNvPr>
            <p:cNvSpPr>
              <a:spLocks noChangeArrowheads="1"/>
            </p:cNvSpPr>
            <p:nvPr/>
          </p:nvSpPr>
          <p:spPr bwMode="auto">
            <a:xfrm>
              <a:off x="2445598" y="41285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06" name="Oval 501">
              <a:extLst>
                <a:ext uri="{FF2B5EF4-FFF2-40B4-BE49-F238E27FC236}">
                  <a16:creationId xmlns:a16="http://schemas.microsoft.com/office/drawing/2014/main" id="{91F6D32E-D5C8-4825-FE3E-C8B3CA9AFCA0}"/>
                </a:ext>
              </a:extLst>
            </p:cNvPr>
            <p:cNvSpPr>
              <a:spLocks noChangeArrowheads="1"/>
            </p:cNvSpPr>
            <p:nvPr/>
          </p:nvSpPr>
          <p:spPr bwMode="auto">
            <a:xfrm>
              <a:off x="2445598" y="41412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07" name="Oval 502">
              <a:extLst>
                <a:ext uri="{FF2B5EF4-FFF2-40B4-BE49-F238E27FC236}">
                  <a16:creationId xmlns:a16="http://schemas.microsoft.com/office/drawing/2014/main" id="{C275EB83-9AF3-BD75-8F1B-32026C6BC68D}"/>
                </a:ext>
              </a:extLst>
            </p:cNvPr>
            <p:cNvSpPr>
              <a:spLocks noChangeArrowheads="1"/>
            </p:cNvSpPr>
            <p:nvPr/>
          </p:nvSpPr>
          <p:spPr bwMode="auto">
            <a:xfrm>
              <a:off x="2391530" y="41412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08" name="Oval 503">
              <a:extLst>
                <a:ext uri="{FF2B5EF4-FFF2-40B4-BE49-F238E27FC236}">
                  <a16:creationId xmlns:a16="http://schemas.microsoft.com/office/drawing/2014/main" id="{17DC5BD7-3C02-1957-A68D-551BBA91A8B5}"/>
                </a:ext>
              </a:extLst>
            </p:cNvPr>
            <p:cNvSpPr>
              <a:spLocks noChangeArrowheads="1"/>
            </p:cNvSpPr>
            <p:nvPr/>
          </p:nvSpPr>
          <p:spPr bwMode="auto">
            <a:xfrm>
              <a:off x="2381988" y="412218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09" name="Oval 504">
              <a:extLst>
                <a:ext uri="{FF2B5EF4-FFF2-40B4-BE49-F238E27FC236}">
                  <a16:creationId xmlns:a16="http://schemas.microsoft.com/office/drawing/2014/main" id="{A19E84AE-F217-654E-491A-BA7B09698923}"/>
                </a:ext>
              </a:extLst>
            </p:cNvPr>
            <p:cNvSpPr>
              <a:spLocks noChangeArrowheads="1"/>
            </p:cNvSpPr>
            <p:nvPr/>
          </p:nvSpPr>
          <p:spPr bwMode="auto">
            <a:xfrm>
              <a:off x="2372447" y="40936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10" name="Oval 505">
              <a:extLst>
                <a:ext uri="{FF2B5EF4-FFF2-40B4-BE49-F238E27FC236}">
                  <a16:creationId xmlns:a16="http://schemas.microsoft.com/office/drawing/2014/main" id="{BAA35AB4-BB8B-6817-A0BB-69D70C93DF8A}"/>
                </a:ext>
              </a:extLst>
            </p:cNvPr>
            <p:cNvSpPr>
              <a:spLocks noChangeArrowheads="1"/>
            </p:cNvSpPr>
            <p:nvPr/>
          </p:nvSpPr>
          <p:spPr bwMode="auto">
            <a:xfrm>
              <a:off x="2362905" y="41063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11" name="Oval 506">
              <a:extLst>
                <a:ext uri="{FF2B5EF4-FFF2-40B4-BE49-F238E27FC236}">
                  <a16:creationId xmlns:a16="http://schemas.microsoft.com/office/drawing/2014/main" id="{9CB1145B-35A2-915F-7055-F6E5EE38B5D4}"/>
                </a:ext>
              </a:extLst>
            </p:cNvPr>
            <p:cNvSpPr>
              <a:spLocks noChangeArrowheads="1"/>
            </p:cNvSpPr>
            <p:nvPr/>
          </p:nvSpPr>
          <p:spPr bwMode="auto">
            <a:xfrm>
              <a:off x="2334280" y="41126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12" name="Oval 507">
              <a:extLst>
                <a:ext uri="{FF2B5EF4-FFF2-40B4-BE49-F238E27FC236}">
                  <a16:creationId xmlns:a16="http://schemas.microsoft.com/office/drawing/2014/main" id="{6110461D-DAD0-6D89-E2B1-5D2BB3CDEB64}"/>
                </a:ext>
              </a:extLst>
            </p:cNvPr>
            <p:cNvSpPr>
              <a:spLocks noChangeArrowheads="1"/>
            </p:cNvSpPr>
            <p:nvPr/>
          </p:nvSpPr>
          <p:spPr bwMode="auto">
            <a:xfrm>
              <a:off x="2302475" y="41063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13" name="Oval 508">
              <a:extLst>
                <a:ext uri="{FF2B5EF4-FFF2-40B4-BE49-F238E27FC236}">
                  <a16:creationId xmlns:a16="http://schemas.microsoft.com/office/drawing/2014/main" id="{78630C13-4060-424E-3CB4-4E07337C431A}"/>
                </a:ext>
              </a:extLst>
            </p:cNvPr>
            <p:cNvSpPr>
              <a:spLocks noChangeArrowheads="1"/>
            </p:cNvSpPr>
            <p:nvPr/>
          </p:nvSpPr>
          <p:spPr bwMode="auto">
            <a:xfrm>
              <a:off x="2315197" y="41285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14" name="Oval 509">
              <a:extLst>
                <a:ext uri="{FF2B5EF4-FFF2-40B4-BE49-F238E27FC236}">
                  <a16:creationId xmlns:a16="http://schemas.microsoft.com/office/drawing/2014/main" id="{66819859-DF83-2CA8-73E4-D8F7BE8433F0}"/>
                </a:ext>
              </a:extLst>
            </p:cNvPr>
            <p:cNvSpPr>
              <a:spLocks noChangeArrowheads="1"/>
            </p:cNvSpPr>
            <p:nvPr/>
          </p:nvSpPr>
          <p:spPr bwMode="auto">
            <a:xfrm>
              <a:off x="2273851" y="41221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15" name="Oval 510">
              <a:extLst>
                <a:ext uri="{FF2B5EF4-FFF2-40B4-BE49-F238E27FC236}">
                  <a16:creationId xmlns:a16="http://schemas.microsoft.com/office/drawing/2014/main" id="{20C6D0F2-1376-5A74-AC9D-67890A678F75}"/>
                </a:ext>
              </a:extLst>
            </p:cNvPr>
            <p:cNvSpPr>
              <a:spLocks noChangeArrowheads="1"/>
            </p:cNvSpPr>
            <p:nvPr/>
          </p:nvSpPr>
          <p:spPr bwMode="auto">
            <a:xfrm>
              <a:off x="2270670" y="40332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16" name="Oval 511">
              <a:extLst>
                <a:ext uri="{FF2B5EF4-FFF2-40B4-BE49-F238E27FC236}">
                  <a16:creationId xmlns:a16="http://schemas.microsoft.com/office/drawing/2014/main" id="{F9B0B55B-C3B3-AAEC-23A6-EAF10B640DC3}"/>
                </a:ext>
              </a:extLst>
            </p:cNvPr>
            <p:cNvSpPr>
              <a:spLocks noChangeArrowheads="1"/>
            </p:cNvSpPr>
            <p:nvPr/>
          </p:nvSpPr>
          <p:spPr bwMode="auto">
            <a:xfrm>
              <a:off x="2292934" y="40396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17" name="Oval 512">
              <a:extLst>
                <a:ext uri="{FF2B5EF4-FFF2-40B4-BE49-F238E27FC236}">
                  <a16:creationId xmlns:a16="http://schemas.microsoft.com/office/drawing/2014/main" id="{E3B76EA4-F2C8-8A97-8A9F-6694D4C98334}"/>
                </a:ext>
              </a:extLst>
            </p:cNvPr>
            <p:cNvSpPr>
              <a:spLocks noChangeArrowheads="1"/>
            </p:cNvSpPr>
            <p:nvPr/>
          </p:nvSpPr>
          <p:spPr bwMode="auto">
            <a:xfrm>
              <a:off x="2292934" y="40745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18" name="Oval 513">
              <a:extLst>
                <a:ext uri="{FF2B5EF4-FFF2-40B4-BE49-F238E27FC236}">
                  <a16:creationId xmlns:a16="http://schemas.microsoft.com/office/drawing/2014/main" id="{DC0348BF-5166-A675-F8CA-B32664AE15E0}"/>
                </a:ext>
              </a:extLst>
            </p:cNvPr>
            <p:cNvSpPr>
              <a:spLocks noChangeArrowheads="1"/>
            </p:cNvSpPr>
            <p:nvPr/>
          </p:nvSpPr>
          <p:spPr bwMode="auto">
            <a:xfrm>
              <a:off x="2270670" y="40682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19" name="Oval 514">
              <a:extLst>
                <a:ext uri="{FF2B5EF4-FFF2-40B4-BE49-F238E27FC236}">
                  <a16:creationId xmlns:a16="http://schemas.microsoft.com/office/drawing/2014/main" id="{18900715-0AD0-0031-252A-6E56DC4A9F73}"/>
                </a:ext>
              </a:extLst>
            </p:cNvPr>
            <p:cNvSpPr>
              <a:spLocks noChangeArrowheads="1"/>
            </p:cNvSpPr>
            <p:nvPr/>
          </p:nvSpPr>
          <p:spPr bwMode="auto">
            <a:xfrm>
              <a:off x="2248407" y="40999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20" name="Oval 515">
              <a:extLst>
                <a:ext uri="{FF2B5EF4-FFF2-40B4-BE49-F238E27FC236}">
                  <a16:creationId xmlns:a16="http://schemas.microsoft.com/office/drawing/2014/main" id="{8A656576-A506-D84A-CA48-B9A7004E9EE9}"/>
                </a:ext>
              </a:extLst>
            </p:cNvPr>
            <p:cNvSpPr>
              <a:spLocks noChangeArrowheads="1"/>
            </p:cNvSpPr>
            <p:nvPr/>
          </p:nvSpPr>
          <p:spPr bwMode="auto">
            <a:xfrm>
              <a:off x="2202290" y="41031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21" name="Oval 516">
              <a:extLst>
                <a:ext uri="{FF2B5EF4-FFF2-40B4-BE49-F238E27FC236}">
                  <a16:creationId xmlns:a16="http://schemas.microsoft.com/office/drawing/2014/main" id="{D45C0358-C400-DCF0-341F-72696041F9D7}"/>
                </a:ext>
              </a:extLst>
            </p:cNvPr>
            <p:cNvSpPr>
              <a:spLocks noChangeArrowheads="1"/>
            </p:cNvSpPr>
            <p:nvPr/>
          </p:nvSpPr>
          <p:spPr bwMode="auto">
            <a:xfrm>
              <a:off x="2202290" y="40809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22" name="Oval 517">
              <a:extLst>
                <a:ext uri="{FF2B5EF4-FFF2-40B4-BE49-F238E27FC236}">
                  <a16:creationId xmlns:a16="http://schemas.microsoft.com/office/drawing/2014/main" id="{7709BFF9-75D8-A888-0363-3C04B36F0C0D}"/>
                </a:ext>
              </a:extLst>
            </p:cNvPr>
            <p:cNvSpPr>
              <a:spLocks noChangeArrowheads="1"/>
            </p:cNvSpPr>
            <p:nvPr/>
          </p:nvSpPr>
          <p:spPr bwMode="auto">
            <a:xfrm>
              <a:off x="2151402" y="40840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23" name="Oval 518">
              <a:extLst>
                <a:ext uri="{FF2B5EF4-FFF2-40B4-BE49-F238E27FC236}">
                  <a16:creationId xmlns:a16="http://schemas.microsoft.com/office/drawing/2014/main" id="{B713F8B2-4ADB-67A3-432F-E91406891512}"/>
                </a:ext>
              </a:extLst>
            </p:cNvPr>
            <p:cNvSpPr>
              <a:spLocks noChangeArrowheads="1"/>
            </p:cNvSpPr>
            <p:nvPr/>
          </p:nvSpPr>
          <p:spPr bwMode="auto">
            <a:xfrm>
              <a:off x="2129138" y="40269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24" name="Oval 519">
              <a:extLst>
                <a:ext uri="{FF2B5EF4-FFF2-40B4-BE49-F238E27FC236}">
                  <a16:creationId xmlns:a16="http://schemas.microsoft.com/office/drawing/2014/main" id="{DE1ABB7B-5DCD-D2E2-DBE9-907DA2C7D233}"/>
                </a:ext>
              </a:extLst>
            </p:cNvPr>
            <p:cNvSpPr>
              <a:spLocks noChangeArrowheads="1"/>
            </p:cNvSpPr>
            <p:nvPr/>
          </p:nvSpPr>
          <p:spPr bwMode="auto">
            <a:xfrm>
              <a:off x="2087791" y="40904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25" name="Oval 520">
              <a:extLst>
                <a:ext uri="{FF2B5EF4-FFF2-40B4-BE49-F238E27FC236}">
                  <a16:creationId xmlns:a16="http://schemas.microsoft.com/office/drawing/2014/main" id="{A5AC561C-C6A5-7CAD-AEAC-E70A1B0D66B4}"/>
                </a:ext>
              </a:extLst>
            </p:cNvPr>
            <p:cNvSpPr>
              <a:spLocks noChangeArrowheads="1"/>
            </p:cNvSpPr>
            <p:nvPr/>
          </p:nvSpPr>
          <p:spPr bwMode="auto">
            <a:xfrm>
              <a:off x="2043264" y="403645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26" name="Oval 521">
              <a:extLst>
                <a:ext uri="{FF2B5EF4-FFF2-40B4-BE49-F238E27FC236}">
                  <a16:creationId xmlns:a16="http://schemas.microsoft.com/office/drawing/2014/main" id="{2383031E-5236-8825-1DE6-2F6C41BAE293}"/>
                </a:ext>
              </a:extLst>
            </p:cNvPr>
            <p:cNvSpPr>
              <a:spLocks noChangeArrowheads="1"/>
            </p:cNvSpPr>
            <p:nvPr/>
          </p:nvSpPr>
          <p:spPr bwMode="auto">
            <a:xfrm>
              <a:off x="2071889" y="39920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27" name="Oval 522">
              <a:extLst>
                <a:ext uri="{FF2B5EF4-FFF2-40B4-BE49-F238E27FC236}">
                  <a16:creationId xmlns:a16="http://schemas.microsoft.com/office/drawing/2014/main" id="{F21227AC-04A4-82E3-B98C-3D274712F3FC}"/>
                </a:ext>
              </a:extLst>
            </p:cNvPr>
            <p:cNvSpPr>
              <a:spLocks noChangeArrowheads="1"/>
            </p:cNvSpPr>
            <p:nvPr/>
          </p:nvSpPr>
          <p:spPr bwMode="auto">
            <a:xfrm>
              <a:off x="2036903" y="40047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28" name="Oval 523">
              <a:extLst>
                <a:ext uri="{FF2B5EF4-FFF2-40B4-BE49-F238E27FC236}">
                  <a16:creationId xmlns:a16="http://schemas.microsoft.com/office/drawing/2014/main" id="{81EC6ADA-9621-7E18-4894-4B45DFDB7BAC}"/>
                </a:ext>
              </a:extLst>
            </p:cNvPr>
            <p:cNvSpPr>
              <a:spLocks noChangeArrowheads="1"/>
            </p:cNvSpPr>
            <p:nvPr/>
          </p:nvSpPr>
          <p:spPr bwMode="auto">
            <a:xfrm>
              <a:off x="2033723" y="399200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29" name="Oval 524">
              <a:extLst>
                <a:ext uri="{FF2B5EF4-FFF2-40B4-BE49-F238E27FC236}">
                  <a16:creationId xmlns:a16="http://schemas.microsoft.com/office/drawing/2014/main" id="{A47BB4B4-ECDC-D6E3-B715-6879B4666602}"/>
                </a:ext>
              </a:extLst>
            </p:cNvPr>
            <p:cNvSpPr>
              <a:spLocks noChangeArrowheads="1"/>
            </p:cNvSpPr>
            <p:nvPr/>
          </p:nvSpPr>
          <p:spPr bwMode="auto">
            <a:xfrm>
              <a:off x="1989196" y="4001532"/>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30" name="Oval 525">
              <a:extLst>
                <a:ext uri="{FF2B5EF4-FFF2-40B4-BE49-F238E27FC236}">
                  <a16:creationId xmlns:a16="http://schemas.microsoft.com/office/drawing/2014/main" id="{4B41F6AD-EC30-991A-625A-FD7AFDF04DDB}"/>
                </a:ext>
              </a:extLst>
            </p:cNvPr>
            <p:cNvSpPr>
              <a:spLocks noChangeArrowheads="1"/>
            </p:cNvSpPr>
            <p:nvPr/>
          </p:nvSpPr>
          <p:spPr bwMode="auto">
            <a:xfrm>
              <a:off x="1916044" y="40078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31" name="Oval 526">
              <a:extLst>
                <a:ext uri="{FF2B5EF4-FFF2-40B4-BE49-F238E27FC236}">
                  <a16:creationId xmlns:a16="http://schemas.microsoft.com/office/drawing/2014/main" id="{980A54C6-108E-827B-EA2E-E0972D22BAFE}"/>
                </a:ext>
              </a:extLst>
            </p:cNvPr>
            <p:cNvSpPr>
              <a:spLocks noChangeArrowheads="1"/>
            </p:cNvSpPr>
            <p:nvPr/>
          </p:nvSpPr>
          <p:spPr bwMode="auto">
            <a:xfrm>
              <a:off x="1909683" y="40269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32" name="Oval 527">
              <a:extLst>
                <a:ext uri="{FF2B5EF4-FFF2-40B4-BE49-F238E27FC236}">
                  <a16:creationId xmlns:a16="http://schemas.microsoft.com/office/drawing/2014/main" id="{066BA0CC-4F09-CA70-9C78-685DAA93FA5F}"/>
                </a:ext>
              </a:extLst>
            </p:cNvPr>
            <p:cNvSpPr>
              <a:spLocks noChangeArrowheads="1"/>
            </p:cNvSpPr>
            <p:nvPr/>
          </p:nvSpPr>
          <p:spPr bwMode="auto">
            <a:xfrm>
              <a:off x="1795184" y="40332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33" name="Oval 528">
              <a:extLst>
                <a:ext uri="{FF2B5EF4-FFF2-40B4-BE49-F238E27FC236}">
                  <a16:creationId xmlns:a16="http://schemas.microsoft.com/office/drawing/2014/main" id="{C8315167-0E0A-DDC8-23EE-042B6D49E647}"/>
                </a:ext>
              </a:extLst>
            </p:cNvPr>
            <p:cNvSpPr>
              <a:spLocks noChangeArrowheads="1"/>
            </p:cNvSpPr>
            <p:nvPr/>
          </p:nvSpPr>
          <p:spPr bwMode="auto">
            <a:xfrm>
              <a:off x="1807906" y="398248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34" name="Oval 529">
              <a:extLst>
                <a:ext uri="{FF2B5EF4-FFF2-40B4-BE49-F238E27FC236}">
                  <a16:creationId xmlns:a16="http://schemas.microsoft.com/office/drawing/2014/main" id="{CFE4307B-2D3E-DEB2-7696-172986FC6CEC}"/>
                </a:ext>
              </a:extLst>
            </p:cNvPr>
            <p:cNvSpPr>
              <a:spLocks noChangeArrowheads="1"/>
            </p:cNvSpPr>
            <p:nvPr/>
          </p:nvSpPr>
          <p:spPr bwMode="auto">
            <a:xfrm>
              <a:off x="1772921" y="4004706"/>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35" name="Oval 530">
              <a:extLst>
                <a:ext uri="{FF2B5EF4-FFF2-40B4-BE49-F238E27FC236}">
                  <a16:creationId xmlns:a16="http://schemas.microsoft.com/office/drawing/2014/main" id="{B2FC5F0E-1402-CBC8-0A3B-532E65560CE3}"/>
                </a:ext>
              </a:extLst>
            </p:cNvPr>
            <p:cNvSpPr>
              <a:spLocks noChangeArrowheads="1"/>
            </p:cNvSpPr>
            <p:nvPr/>
          </p:nvSpPr>
          <p:spPr bwMode="auto">
            <a:xfrm>
              <a:off x="1671145" y="4014231"/>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36" name="Oval 531">
              <a:extLst>
                <a:ext uri="{FF2B5EF4-FFF2-40B4-BE49-F238E27FC236}">
                  <a16:creationId xmlns:a16="http://schemas.microsoft.com/office/drawing/2014/main" id="{50CF2B4A-5C80-E02F-9FA8-B27B041F4C96}"/>
                </a:ext>
              </a:extLst>
            </p:cNvPr>
            <p:cNvSpPr>
              <a:spLocks noChangeArrowheads="1"/>
            </p:cNvSpPr>
            <p:nvPr/>
          </p:nvSpPr>
          <p:spPr bwMode="auto">
            <a:xfrm>
              <a:off x="1531202" y="3947557"/>
              <a:ext cx="36000" cy="360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GB"/>
            </a:p>
          </p:txBody>
        </p:sp>
        <p:sp>
          <p:nvSpPr>
            <p:cNvPr id="537" name="Oval 532">
              <a:extLst>
                <a:ext uri="{FF2B5EF4-FFF2-40B4-BE49-F238E27FC236}">
                  <a16:creationId xmlns:a16="http://schemas.microsoft.com/office/drawing/2014/main" id="{4B9DD7DD-898B-12ED-3155-135B23A58348}"/>
                </a:ext>
              </a:extLst>
            </p:cNvPr>
            <p:cNvSpPr>
              <a:spLocks noChangeArrowheads="1"/>
            </p:cNvSpPr>
            <p:nvPr/>
          </p:nvSpPr>
          <p:spPr bwMode="auto">
            <a:xfrm>
              <a:off x="1434196" y="3072844"/>
              <a:ext cx="36000" cy="36000"/>
            </a:xfrm>
            <a:prstGeom prst="ellipse">
              <a:avLst/>
            </a:pr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39" name="Oval 534">
              <a:extLst>
                <a:ext uri="{FF2B5EF4-FFF2-40B4-BE49-F238E27FC236}">
                  <a16:creationId xmlns:a16="http://schemas.microsoft.com/office/drawing/2014/main" id="{2A37F6D6-354D-C713-472E-9E7739DFC1D1}"/>
                </a:ext>
              </a:extLst>
            </p:cNvPr>
            <p:cNvSpPr>
              <a:spLocks noChangeArrowheads="1"/>
            </p:cNvSpPr>
            <p:nvPr/>
          </p:nvSpPr>
          <p:spPr bwMode="auto">
            <a:xfrm>
              <a:off x="1747477" y="3476069"/>
              <a:ext cx="36000" cy="36000"/>
            </a:xfrm>
            <a:prstGeom prst="ellipse">
              <a:avLst/>
            </a:pr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40" name="Oval 535">
              <a:extLst>
                <a:ext uri="{FF2B5EF4-FFF2-40B4-BE49-F238E27FC236}">
                  <a16:creationId xmlns:a16="http://schemas.microsoft.com/office/drawing/2014/main" id="{769952EC-4FFE-C438-7339-BCE0B1070BB3}"/>
                </a:ext>
              </a:extLst>
            </p:cNvPr>
            <p:cNvSpPr>
              <a:spLocks noChangeArrowheads="1"/>
            </p:cNvSpPr>
            <p:nvPr/>
          </p:nvSpPr>
          <p:spPr bwMode="auto">
            <a:xfrm>
              <a:off x="1804726" y="3580844"/>
              <a:ext cx="36000" cy="36000"/>
            </a:xfrm>
            <a:prstGeom prst="ellipse">
              <a:avLst/>
            </a:pr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41" name="Oval 536">
              <a:extLst>
                <a:ext uri="{FF2B5EF4-FFF2-40B4-BE49-F238E27FC236}">
                  <a16:creationId xmlns:a16="http://schemas.microsoft.com/office/drawing/2014/main" id="{3B66B2F8-1804-A1F8-EC89-C3D5CCFAAE9E}"/>
                </a:ext>
              </a:extLst>
            </p:cNvPr>
            <p:cNvSpPr>
              <a:spLocks noChangeArrowheads="1"/>
            </p:cNvSpPr>
            <p:nvPr/>
          </p:nvSpPr>
          <p:spPr bwMode="auto">
            <a:xfrm>
              <a:off x="1785643" y="3593545"/>
              <a:ext cx="36000" cy="36000"/>
            </a:xfrm>
            <a:prstGeom prst="ellipse">
              <a:avLst/>
            </a:pr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42" name="Oval 537">
              <a:extLst>
                <a:ext uri="{FF2B5EF4-FFF2-40B4-BE49-F238E27FC236}">
                  <a16:creationId xmlns:a16="http://schemas.microsoft.com/office/drawing/2014/main" id="{81EBA2F3-C5A2-6E9F-5380-E0B382ECF443}"/>
                </a:ext>
              </a:extLst>
            </p:cNvPr>
            <p:cNvSpPr>
              <a:spLocks noChangeArrowheads="1"/>
            </p:cNvSpPr>
            <p:nvPr/>
          </p:nvSpPr>
          <p:spPr bwMode="auto">
            <a:xfrm>
              <a:off x="1636159" y="3628469"/>
              <a:ext cx="36000" cy="36000"/>
            </a:xfrm>
            <a:prstGeom prst="ellipse">
              <a:avLst/>
            </a:pr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43" name="Oval 538">
              <a:extLst>
                <a:ext uri="{FF2B5EF4-FFF2-40B4-BE49-F238E27FC236}">
                  <a16:creationId xmlns:a16="http://schemas.microsoft.com/office/drawing/2014/main" id="{8E8E59B4-409C-CDC9-1061-2FA823A37BB9}"/>
                </a:ext>
              </a:extLst>
            </p:cNvPr>
            <p:cNvSpPr>
              <a:spLocks noChangeArrowheads="1"/>
            </p:cNvSpPr>
            <p:nvPr/>
          </p:nvSpPr>
          <p:spPr bwMode="auto">
            <a:xfrm>
              <a:off x="1623437" y="3757056"/>
              <a:ext cx="36000" cy="36000"/>
            </a:xfrm>
            <a:prstGeom prst="ellipse">
              <a:avLst/>
            </a:pr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44" name="Oval 539">
              <a:extLst>
                <a:ext uri="{FF2B5EF4-FFF2-40B4-BE49-F238E27FC236}">
                  <a16:creationId xmlns:a16="http://schemas.microsoft.com/office/drawing/2014/main" id="{794EC55E-32FA-3367-9C41-A623FE79848C}"/>
                </a:ext>
              </a:extLst>
            </p:cNvPr>
            <p:cNvSpPr>
              <a:spLocks noChangeArrowheads="1"/>
            </p:cNvSpPr>
            <p:nvPr/>
          </p:nvSpPr>
          <p:spPr bwMode="auto">
            <a:xfrm>
              <a:off x="1489855" y="3830082"/>
              <a:ext cx="36000" cy="36000"/>
            </a:xfrm>
            <a:prstGeom prst="ellipse">
              <a:avLst/>
            </a:pr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45" name="Oval 540">
              <a:extLst>
                <a:ext uri="{FF2B5EF4-FFF2-40B4-BE49-F238E27FC236}">
                  <a16:creationId xmlns:a16="http://schemas.microsoft.com/office/drawing/2014/main" id="{356C2AB9-FC23-93E0-74D6-D9DC6F04520E}"/>
                </a:ext>
              </a:extLst>
            </p:cNvPr>
            <p:cNvSpPr>
              <a:spLocks noChangeArrowheads="1"/>
            </p:cNvSpPr>
            <p:nvPr/>
          </p:nvSpPr>
          <p:spPr bwMode="auto">
            <a:xfrm>
              <a:off x="1456460" y="3842782"/>
              <a:ext cx="36000" cy="36000"/>
            </a:xfrm>
            <a:prstGeom prst="ellipse">
              <a:avLst/>
            </a:pr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47" name="Oval 542">
              <a:extLst>
                <a:ext uri="{FF2B5EF4-FFF2-40B4-BE49-F238E27FC236}">
                  <a16:creationId xmlns:a16="http://schemas.microsoft.com/office/drawing/2014/main" id="{B0FB77B7-19B8-302E-631E-ED3FBDBF2208}"/>
                </a:ext>
              </a:extLst>
            </p:cNvPr>
            <p:cNvSpPr>
              <a:spLocks noChangeArrowheads="1"/>
            </p:cNvSpPr>
            <p:nvPr/>
          </p:nvSpPr>
          <p:spPr bwMode="auto">
            <a:xfrm>
              <a:off x="1198838" y="3915807"/>
              <a:ext cx="36000" cy="36000"/>
            </a:xfrm>
            <a:prstGeom prst="ellipse">
              <a:avLst/>
            </a:pr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49" name="Oval 544">
              <a:extLst>
                <a:ext uri="{FF2B5EF4-FFF2-40B4-BE49-F238E27FC236}">
                  <a16:creationId xmlns:a16="http://schemas.microsoft.com/office/drawing/2014/main" id="{FF20EEF7-3043-C439-3E23-208DBFEE2738}"/>
                </a:ext>
              </a:extLst>
            </p:cNvPr>
            <p:cNvSpPr>
              <a:spLocks noChangeArrowheads="1"/>
            </p:cNvSpPr>
            <p:nvPr/>
          </p:nvSpPr>
          <p:spPr bwMode="auto">
            <a:xfrm>
              <a:off x="6939660" y="2929969"/>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52" name="Oval 547">
              <a:extLst>
                <a:ext uri="{FF2B5EF4-FFF2-40B4-BE49-F238E27FC236}">
                  <a16:creationId xmlns:a16="http://schemas.microsoft.com/office/drawing/2014/main" id="{C71724AD-F2C6-1FBB-7A81-75D8AE13899A}"/>
                </a:ext>
              </a:extLst>
            </p:cNvPr>
            <p:cNvSpPr>
              <a:spLocks noChangeArrowheads="1"/>
            </p:cNvSpPr>
            <p:nvPr/>
          </p:nvSpPr>
          <p:spPr bwMode="auto">
            <a:xfrm>
              <a:off x="6702712" y="1801257"/>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54" name="Oval 549">
              <a:extLst>
                <a:ext uri="{FF2B5EF4-FFF2-40B4-BE49-F238E27FC236}">
                  <a16:creationId xmlns:a16="http://schemas.microsoft.com/office/drawing/2014/main" id="{1D5D687D-E8C2-733F-1B43-380FE61623AA}"/>
                </a:ext>
              </a:extLst>
            </p:cNvPr>
            <p:cNvSpPr>
              <a:spLocks noChangeArrowheads="1"/>
            </p:cNvSpPr>
            <p:nvPr/>
          </p:nvSpPr>
          <p:spPr bwMode="auto">
            <a:xfrm>
              <a:off x="5448000" y="1801256"/>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55" name="Oval 550">
              <a:extLst>
                <a:ext uri="{FF2B5EF4-FFF2-40B4-BE49-F238E27FC236}">
                  <a16:creationId xmlns:a16="http://schemas.microsoft.com/office/drawing/2014/main" id="{41564C3D-EB68-1C7A-9CD2-11F2B658EE70}"/>
                </a:ext>
              </a:extLst>
            </p:cNvPr>
            <p:cNvSpPr>
              <a:spLocks noChangeArrowheads="1"/>
            </p:cNvSpPr>
            <p:nvPr/>
          </p:nvSpPr>
          <p:spPr bwMode="auto">
            <a:xfrm>
              <a:off x="5813759" y="2001282"/>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56" name="Oval 551">
              <a:extLst>
                <a:ext uri="{FF2B5EF4-FFF2-40B4-BE49-F238E27FC236}">
                  <a16:creationId xmlns:a16="http://schemas.microsoft.com/office/drawing/2014/main" id="{7D46F6FE-4FD1-6385-6421-E669AFE6CBF1}"/>
                </a:ext>
              </a:extLst>
            </p:cNvPr>
            <p:cNvSpPr>
              <a:spLocks noChangeArrowheads="1"/>
            </p:cNvSpPr>
            <p:nvPr/>
          </p:nvSpPr>
          <p:spPr bwMode="auto">
            <a:xfrm>
              <a:off x="5737427" y="2160032"/>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57" name="Oval 552">
              <a:extLst>
                <a:ext uri="{FF2B5EF4-FFF2-40B4-BE49-F238E27FC236}">
                  <a16:creationId xmlns:a16="http://schemas.microsoft.com/office/drawing/2014/main" id="{1E78BB35-57FB-31CE-9EC6-4A35DD15F174}"/>
                </a:ext>
              </a:extLst>
            </p:cNvPr>
            <p:cNvSpPr>
              <a:spLocks noChangeArrowheads="1"/>
            </p:cNvSpPr>
            <p:nvPr/>
          </p:nvSpPr>
          <p:spPr bwMode="auto">
            <a:xfrm>
              <a:off x="5673816" y="2426732"/>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58" name="Oval 553">
              <a:extLst>
                <a:ext uri="{FF2B5EF4-FFF2-40B4-BE49-F238E27FC236}">
                  <a16:creationId xmlns:a16="http://schemas.microsoft.com/office/drawing/2014/main" id="{C7ADDE8B-D687-F03D-4E58-5AB2568407DD}"/>
                </a:ext>
              </a:extLst>
            </p:cNvPr>
            <p:cNvSpPr>
              <a:spLocks noChangeArrowheads="1"/>
            </p:cNvSpPr>
            <p:nvPr/>
          </p:nvSpPr>
          <p:spPr bwMode="auto">
            <a:xfrm>
              <a:off x="6001409" y="2550557"/>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59" name="Oval 554">
              <a:extLst>
                <a:ext uri="{FF2B5EF4-FFF2-40B4-BE49-F238E27FC236}">
                  <a16:creationId xmlns:a16="http://schemas.microsoft.com/office/drawing/2014/main" id="{B0518A12-D218-A12D-1B55-F5C29DB839D4}"/>
                </a:ext>
              </a:extLst>
            </p:cNvPr>
            <p:cNvSpPr>
              <a:spLocks noChangeArrowheads="1"/>
            </p:cNvSpPr>
            <p:nvPr/>
          </p:nvSpPr>
          <p:spPr bwMode="auto">
            <a:xfrm>
              <a:off x="5368487" y="2521981"/>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60" name="Oval 555">
              <a:extLst>
                <a:ext uri="{FF2B5EF4-FFF2-40B4-BE49-F238E27FC236}">
                  <a16:creationId xmlns:a16="http://schemas.microsoft.com/office/drawing/2014/main" id="{E56CFBE7-BE68-F2A5-96B1-7A4F395EF3E5}"/>
                </a:ext>
              </a:extLst>
            </p:cNvPr>
            <p:cNvSpPr>
              <a:spLocks noChangeArrowheads="1"/>
            </p:cNvSpPr>
            <p:nvPr/>
          </p:nvSpPr>
          <p:spPr bwMode="auto">
            <a:xfrm>
              <a:off x="5463903" y="2602944"/>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61" name="Oval 556">
              <a:extLst>
                <a:ext uri="{FF2B5EF4-FFF2-40B4-BE49-F238E27FC236}">
                  <a16:creationId xmlns:a16="http://schemas.microsoft.com/office/drawing/2014/main" id="{30F92A5B-3B04-F2BB-48BC-0EB25F250B7F}"/>
                </a:ext>
              </a:extLst>
            </p:cNvPr>
            <p:cNvSpPr>
              <a:spLocks noChangeArrowheads="1"/>
            </p:cNvSpPr>
            <p:nvPr/>
          </p:nvSpPr>
          <p:spPr bwMode="auto">
            <a:xfrm>
              <a:off x="5533874" y="2841069"/>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62" name="Oval 557">
              <a:extLst>
                <a:ext uri="{FF2B5EF4-FFF2-40B4-BE49-F238E27FC236}">
                  <a16:creationId xmlns:a16="http://schemas.microsoft.com/office/drawing/2014/main" id="{EA781370-2EA4-724B-AA0F-358A94028DA0}"/>
                </a:ext>
              </a:extLst>
            </p:cNvPr>
            <p:cNvSpPr>
              <a:spLocks noChangeArrowheads="1"/>
            </p:cNvSpPr>
            <p:nvPr/>
          </p:nvSpPr>
          <p:spPr bwMode="auto">
            <a:xfrm>
              <a:off x="6289246" y="2793445"/>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63" name="Oval 558">
              <a:extLst>
                <a:ext uri="{FF2B5EF4-FFF2-40B4-BE49-F238E27FC236}">
                  <a16:creationId xmlns:a16="http://schemas.microsoft.com/office/drawing/2014/main" id="{2C19AF4A-3BA4-9D38-B36D-262D7444F8B6}"/>
                </a:ext>
              </a:extLst>
            </p:cNvPr>
            <p:cNvSpPr>
              <a:spLocks noChangeArrowheads="1"/>
            </p:cNvSpPr>
            <p:nvPr/>
          </p:nvSpPr>
          <p:spPr bwMode="auto">
            <a:xfrm>
              <a:off x="6095235" y="2945844"/>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64" name="Oval 559">
              <a:extLst>
                <a:ext uri="{FF2B5EF4-FFF2-40B4-BE49-F238E27FC236}">
                  <a16:creationId xmlns:a16="http://schemas.microsoft.com/office/drawing/2014/main" id="{142356E8-0449-48B0-F87A-647F97BA5DF5}"/>
                </a:ext>
              </a:extLst>
            </p:cNvPr>
            <p:cNvSpPr>
              <a:spLocks noChangeArrowheads="1"/>
            </p:cNvSpPr>
            <p:nvPr/>
          </p:nvSpPr>
          <p:spPr bwMode="auto">
            <a:xfrm>
              <a:off x="6279704" y="2936319"/>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65" name="Oval 560">
              <a:extLst>
                <a:ext uri="{FF2B5EF4-FFF2-40B4-BE49-F238E27FC236}">
                  <a16:creationId xmlns:a16="http://schemas.microsoft.com/office/drawing/2014/main" id="{60338400-69F4-4226-4DED-E16006CE6274}"/>
                </a:ext>
              </a:extLst>
            </p:cNvPr>
            <p:cNvSpPr>
              <a:spLocks noChangeArrowheads="1"/>
            </p:cNvSpPr>
            <p:nvPr/>
          </p:nvSpPr>
          <p:spPr bwMode="auto">
            <a:xfrm>
              <a:off x="6457813" y="2971244"/>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68" name="Oval 563">
              <a:extLst>
                <a:ext uri="{FF2B5EF4-FFF2-40B4-BE49-F238E27FC236}">
                  <a16:creationId xmlns:a16="http://schemas.microsoft.com/office/drawing/2014/main" id="{B07D36AE-959C-8A26-FC57-2837FC40D107}"/>
                </a:ext>
              </a:extLst>
            </p:cNvPr>
            <p:cNvSpPr>
              <a:spLocks noChangeArrowheads="1"/>
            </p:cNvSpPr>
            <p:nvPr/>
          </p:nvSpPr>
          <p:spPr bwMode="auto">
            <a:xfrm>
              <a:off x="5425737" y="3234770"/>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69" name="Oval 564">
              <a:extLst>
                <a:ext uri="{FF2B5EF4-FFF2-40B4-BE49-F238E27FC236}">
                  <a16:creationId xmlns:a16="http://schemas.microsoft.com/office/drawing/2014/main" id="{CB97300E-A5B1-FA09-2727-FB6D997D131B}"/>
                </a:ext>
              </a:extLst>
            </p:cNvPr>
            <p:cNvSpPr>
              <a:spLocks noChangeArrowheads="1"/>
            </p:cNvSpPr>
            <p:nvPr/>
          </p:nvSpPr>
          <p:spPr bwMode="auto">
            <a:xfrm>
              <a:off x="5565679" y="3237945"/>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70" name="Oval 565">
              <a:extLst>
                <a:ext uri="{FF2B5EF4-FFF2-40B4-BE49-F238E27FC236}">
                  <a16:creationId xmlns:a16="http://schemas.microsoft.com/office/drawing/2014/main" id="{D7A3AF4E-9A71-C292-3125-D0AC0F0F155F}"/>
                </a:ext>
              </a:extLst>
            </p:cNvPr>
            <p:cNvSpPr>
              <a:spLocks noChangeArrowheads="1"/>
            </p:cNvSpPr>
            <p:nvPr/>
          </p:nvSpPr>
          <p:spPr bwMode="auto">
            <a:xfrm>
              <a:off x="5880550" y="3409395"/>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71" name="Oval 566">
              <a:extLst>
                <a:ext uri="{FF2B5EF4-FFF2-40B4-BE49-F238E27FC236}">
                  <a16:creationId xmlns:a16="http://schemas.microsoft.com/office/drawing/2014/main" id="{8CE2E02B-6434-1CA0-2E01-0A258EB5F550}"/>
                </a:ext>
              </a:extLst>
            </p:cNvPr>
            <p:cNvSpPr>
              <a:spLocks noChangeArrowheads="1"/>
            </p:cNvSpPr>
            <p:nvPr/>
          </p:nvSpPr>
          <p:spPr bwMode="auto">
            <a:xfrm>
              <a:off x="5473444" y="3380820"/>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72" name="Oval 567">
              <a:extLst>
                <a:ext uri="{FF2B5EF4-FFF2-40B4-BE49-F238E27FC236}">
                  <a16:creationId xmlns:a16="http://schemas.microsoft.com/office/drawing/2014/main" id="{55EF9974-8E7C-3C07-1E0D-4BB0302AA171}"/>
                </a:ext>
              </a:extLst>
            </p:cNvPr>
            <p:cNvSpPr>
              <a:spLocks noChangeArrowheads="1"/>
            </p:cNvSpPr>
            <p:nvPr/>
          </p:nvSpPr>
          <p:spPr bwMode="auto">
            <a:xfrm>
              <a:off x="5482986" y="3418919"/>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73" name="Oval 568">
              <a:extLst>
                <a:ext uri="{FF2B5EF4-FFF2-40B4-BE49-F238E27FC236}">
                  <a16:creationId xmlns:a16="http://schemas.microsoft.com/office/drawing/2014/main" id="{EE9CE829-F68D-D1CC-6AAB-35FA93CD70E0}"/>
                </a:ext>
              </a:extLst>
            </p:cNvPr>
            <p:cNvSpPr>
              <a:spLocks noChangeArrowheads="1"/>
            </p:cNvSpPr>
            <p:nvPr/>
          </p:nvSpPr>
          <p:spPr bwMode="auto">
            <a:xfrm>
              <a:off x="5368487" y="3469720"/>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74" name="Oval 569">
              <a:extLst>
                <a:ext uri="{FF2B5EF4-FFF2-40B4-BE49-F238E27FC236}">
                  <a16:creationId xmlns:a16="http://schemas.microsoft.com/office/drawing/2014/main" id="{92200E95-1C7A-802F-158B-40C7F0B6C26A}"/>
                </a:ext>
              </a:extLst>
            </p:cNvPr>
            <p:cNvSpPr>
              <a:spLocks noChangeArrowheads="1"/>
            </p:cNvSpPr>
            <p:nvPr/>
          </p:nvSpPr>
          <p:spPr bwMode="auto">
            <a:xfrm>
              <a:off x="5381209" y="3466544"/>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75" name="Oval 570">
              <a:extLst>
                <a:ext uri="{FF2B5EF4-FFF2-40B4-BE49-F238E27FC236}">
                  <a16:creationId xmlns:a16="http://schemas.microsoft.com/office/drawing/2014/main" id="{1968AE0A-1BFE-23D2-8C8E-8A71E34FAF7C}"/>
                </a:ext>
              </a:extLst>
            </p:cNvPr>
            <p:cNvSpPr>
              <a:spLocks noChangeArrowheads="1"/>
            </p:cNvSpPr>
            <p:nvPr/>
          </p:nvSpPr>
          <p:spPr bwMode="auto">
            <a:xfrm>
              <a:off x="5746968" y="3472895"/>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76" name="Oval 571">
              <a:extLst>
                <a:ext uri="{FF2B5EF4-FFF2-40B4-BE49-F238E27FC236}">
                  <a16:creationId xmlns:a16="http://schemas.microsoft.com/office/drawing/2014/main" id="{DC9DEB54-F9A6-2339-5818-A29B89DF231C}"/>
                </a:ext>
              </a:extLst>
            </p:cNvPr>
            <p:cNvSpPr>
              <a:spLocks noChangeArrowheads="1"/>
            </p:cNvSpPr>
            <p:nvPr/>
          </p:nvSpPr>
          <p:spPr bwMode="auto">
            <a:xfrm>
              <a:off x="5848744" y="3501469"/>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77" name="Oval 572">
              <a:extLst>
                <a:ext uri="{FF2B5EF4-FFF2-40B4-BE49-F238E27FC236}">
                  <a16:creationId xmlns:a16="http://schemas.microsoft.com/office/drawing/2014/main" id="{E432EEF4-8382-03B2-EF8D-327E81581AFC}"/>
                </a:ext>
              </a:extLst>
            </p:cNvPr>
            <p:cNvSpPr>
              <a:spLocks noChangeArrowheads="1"/>
            </p:cNvSpPr>
            <p:nvPr/>
          </p:nvSpPr>
          <p:spPr bwMode="auto">
            <a:xfrm>
              <a:off x="5848744" y="3539569"/>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78" name="Oval 573">
              <a:extLst>
                <a:ext uri="{FF2B5EF4-FFF2-40B4-BE49-F238E27FC236}">
                  <a16:creationId xmlns:a16="http://schemas.microsoft.com/office/drawing/2014/main" id="{F4E0127D-4D1E-AEFC-FEDA-90338EC34E6D}"/>
                </a:ext>
              </a:extLst>
            </p:cNvPr>
            <p:cNvSpPr>
              <a:spLocks noChangeArrowheads="1"/>
            </p:cNvSpPr>
            <p:nvPr/>
          </p:nvSpPr>
          <p:spPr bwMode="auto">
            <a:xfrm>
              <a:off x="5572363" y="3593228"/>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79" name="Oval 574">
              <a:extLst>
                <a:ext uri="{FF2B5EF4-FFF2-40B4-BE49-F238E27FC236}">
                  <a16:creationId xmlns:a16="http://schemas.microsoft.com/office/drawing/2014/main" id="{887566D2-26B8-67E4-5529-9430E640A93A}"/>
                </a:ext>
              </a:extLst>
            </p:cNvPr>
            <p:cNvSpPr>
              <a:spLocks noChangeArrowheads="1"/>
            </p:cNvSpPr>
            <p:nvPr/>
          </p:nvSpPr>
          <p:spPr bwMode="auto">
            <a:xfrm>
              <a:off x="5384390" y="3577669"/>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Rectangle 10">
              <a:extLst>
                <a:ext uri="{FF2B5EF4-FFF2-40B4-BE49-F238E27FC236}">
                  <a16:creationId xmlns:a16="http://schemas.microsoft.com/office/drawing/2014/main" id="{76EAE5B6-ECC2-209D-9202-9C0FB61811D6}"/>
                </a:ext>
              </a:extLst>
            </p:cNvPr>
            <p:cNvSpPr>
              <a:spLocks noChangeArrowheads="1"/>
            </p:cNvSpPr>
            <p:nvPr/>
          </p:nvSpPr>
          <p:spPr bwMode="auto">
            <a:xfrm>
              <a:off x="921367" y="4663316"/>
              <a:ext cx="6453948"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eaLnBrk="0" fontAlgn="base" hangingPunct="0">
                <a:spcBef>
                  <a:spcPct val="0"/>
                </a:spcBef>
                <a:spcAft>
                  <a:spcPct val="0"/>
                </a:spcAft>
              </a:pPr>
              <a:r>
                <a:rPr lang="en-US" sz="1050" b="1" dirty="0">
                  <a:latin typeface="Arial" pitchFamily="34" charset="0"/>
                  <a:cs typeface="Arial" pitchFamily="34" charset="0"/>
                </a:rPr>
                <a:t>Log</a:t>
              </a:r>
              <a:r>
                <a:rPr lang="en-US" sz="1050" b="1" baseline="-25000" dirty="0">
                  <a:latin typeface="Arial" pitchFamily="34" charset="0"/>
                  <a:cs typeface="Arial" pitchFamily="34" charset="0"/>
                </a:rPr>
                <a:t>2</a:t>
              </a:r>
              <a:r>
                <a:rPr lang="en-US" sz="1050" b="1" dirty="0">
                  <a:latin typeface="Arial" pitchFamily="34" charset="0"/>
                  <a:cs typeface="Arial" pitchFamily="34" charset="0"/>
                </a:rPr>
                <a:t> (HR)</a:t>
              </a:r>
            </a:p>
          </p:txBody>
        </p:sp>
        <p:sp>
          <p:nvSpPr>
            <p:cNvPr id="12" name="Rectangle 10">
              <a:extLst>
                <a:ext uri="{FF2B5EF4-FFF2-40B4-BE49-F238E27FC236}">
                  <a16:creationId xmlns:a16="http://schemas.microsoft.com/office/drawing/2014/main" id="{9C76E60F-A55B-25DF-9C1C-3D603BD61212}"/>
                </a:ext>
              </a:extLst>
            </p:cNvPr>
            <p:cNvSpPr>
              <a:spLocks noChangeArrowheads="1"/>
            </p:cNvSpPr>
            <p:nvPr/>
          </p:nvSpPr>
          <p:spPr bwMode="auto">
            <a:xfrm rot="16200000">
              <a:off x="-892489" y="2893023"/>
              <a:ext cx="2639538"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b">
              <a:spAutoFit/>
            </a:bodyPr>
            <a:lstStyle/>
            <a:p>
              <a:pPr algn="ctr" eaLnBrk="0" fontAlgn="base" hangingPunct="0">
                <a:spcBef>
                  <a:spcPct val="0"/>
                </a:spcBef>
                <a:spcAft>
                  <a:spcPct val="0"/>
                </a:spcAft>
              </a:pPr>
              <a:r>
                <a:rPr lang="en-US" sz="1050" b="1" dirty="0">
                  <a:latin typeface="Arial" pitchFamily="34" charset="0"/>
                  <a:cs typeface="Arial" pitchFamily="34" charset="0"/>
                </a:rPr>
                <a:t>−Log</a:t>
              </a:r>
              <a:r>
                <a:rPr lang="en-US" sz="1050" b="1" baseline="-25000" dirty="0">
                  <a:latin typeface="Arial" pitchFamily="34" charset="0"/>
                  <a:cs typeface="Arial" pitchFamily="34" charset="0"/>
                </a:rPr>
                <a:t>10</a:t>
              </a:r>
              <a:r>
                <a:rPr lang="en-US" sz="1050" b="1" dirty="0">
                  <a:latin typeface="Arial" pitchFamily="34" charset="0"/>
                  <a:cs typeface="Arial" pitchFamily="34" charset="0"/>
                </a:rPr>
                <a:t> (p value)</a:t>
              </a:r>
            </a:p>
          </p:txBody>
        </p:sp>
        <p:sp>
          <p:nvSpPr>
            <p:cNvPr id="13" name="Rectangle 10">
              <a:extLst>
                <a:ext uri="{FF2B5EF4-FFF2-40B4-BE49-F238E27FC236}">
                  <a16:creationId xmlns:a16="http://schemas.microsoft.com/office/drawing/2014/main" id="{AEFB4E86-5CF4-7F2D-74E4-CD04D669314D}"/>
                </a:ext>
              </a:extLst>
            </p:cNvPr>
            <p:cNvSpPr>
              <a:spLocks noChangeArrowheads="1"/>
            </p:cNvSpPr>
            <p:nvPr/>
          </p:nvSpPr>
          <p:spPr bwMode="auto">
            <a:xfrm>
              <a:off x="552161" y="1766811"/>
              <a:ext cx="335079"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108000" bIns="0" anchor="ctr">
              <a:spAutoFit/>
            </a:bodyPr>
            <a:lstStyle/>
            <a:p>
              <a:pPr algn="r" eaLnBrk="0" fontAlgn="base" hangingPunct="0">
                <a:spcBef>
                  <a:spcPct val="0"/>
                </a:spcBef>
                <a:spcAft>
                  <a:spcPct val="0"/>
                </a:spcAft>
              </a:pPr>
              <a:r>
                <a:rPr lang="en-US" sz="1050" dirty="0">
                  <a:latin typeface="Arial" pitchFamily="34" charset="0"/>
                  <a:cs typeface="Arial" pitchFamily="34" charset="0"/>
                </a:rPr>
                <a:t>300</a:t>
              </a:r>
            </a:p>
          </p:txBody>
        </p:sp>
        <p:sp>
          <p:nvSpPr>
            <p:cNvPr id="14" name="Rectangle 10">
              <a:extLst>
                <a:ext uri="{FF2B5EF4-FFF2-40B4-BE49-F238E27FC236}">
                  <a16:creationId xmlns:a16="http://schemas.microsoft.com/office/drawing/2014/main" id="{BA800077-B89A-E0E0-5656-83DD57A586A0}"/>
                </a:ext>
              </a:extLst>
            </p:cNvPr>
            <p:cNvSpPr>
              <a:spLocks noChangeArrowheads="1"/>
            </p:cNvSpPr>
            <p:nvPr/>
          </p:nvSpPr>
          <p:spPr bwMode="auto">
            <a:xfrm>
              <a:off x="552161" y="2204105"/>
              <a:ext cx="335079"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108000" bIns="0" anchor="ctr">
              <a:spAutoFit/>
            </a:bodyPr>
            <a:lstStyle/>
            <a:p>
              <a:pPr algn="r" eaLnBrk="0" fontAlgn="base" hangingPunct="0">
                <a:spcBef>
                  <a:spcPct val="0"/>
                </a:spcBef>
                <a:spcAft>
                  <a:spcPct val="0"/>
                </a:spcAft>
              </a:pPr>
              <a:r>
                <a:rPr lang="en-US" sz="1050" dirty="0">
                  <a:latin typeface="Arial" pitchFamily="34" charset="0"/>
                  <a:cs typeface="Arial" pitchFamily="34" charset="0"/>
                </a:rPr>
                <a:t>200</a:t>
              </a:r>
            </a:p>
          </p:txBody>
        </p:sp>
        <p:sp>
          <p:nvSpPr>
            <p:cNvPr id="15" name="Rectangle 10">
              <a:extLst>
                <a:ext uri="{FF2B5EF4-FFF2-40B4-BE49-F238E27FC236}">
                  <a16:creationId xmlns:a16="http://schemas.microsoft.com/office/drawing/2014/main" id="{4CF12B40-F877-A89A-AC8F-40B1EBEBF80C}"/>
                </a:ext>
              </a:extLst>
            </p:cNvPr>
            <p:cNvSpPr>
              <a:spLocks noChangeArrowheads="1"/>
            </p:cNvSpPr>
            <p:nvPr/>
          </p:nvSpPr>
          <p:spPr bwMode="auto">
            <a:xfrm>
              <a:off x="552161" y="2772373"/>
              <a:ext cx="335079"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108000" bIns="0" anchor="ctr">
              <a:spAutoFit/>
            </a:bodyPr>
            <a:lstStyle/>
            <a:p>
              <a:pPr algn="r" eaLnBrk="0" fontAlgn="base" hangingPunct="0">
                <a:spcBef>
                  <a:spcPct val="0"/>
                </a:spcBef>
                <a:spcAft>
                  <a:spcPct val="0"/>
                </a:spcAft>
              </a:pPr>
              <a:r>
                <a:rPr lang="en-US" sz="1050" dirty="0">
                  <a:latin typeface="Arial" pitchFamily="34" charset="0"/>
                  <a:cs typeface="Arial" pitchFamily="34" charset="0"/>
                </a:rPr>
                <a:t>100</a:t>
              </a:r>
            </a:p>
          </p:txBody>
        </p:sp>
        <p:sp>
          <p:nvSpPr>
            <p:cNvPr id="16" name="Rectangle 15">
              <a:extLst>
                <a:ext uri="{FF2B5EF4-FFF2-40B4-BE49-F238E27FC236}">
                  <a16:creationId xmlns:a16="http://schemas.microsoft.com/office/drawing/2014/main" id="{CECDC83E-4325-6342-D8D1-133CA5806CAE}"/>
                </a:ext>
              </a:extLst>
            </p:cNvPr>
            <p:cNvSpPr>
              <a:spLocks noChangeArrowheads="1"/>
            </p:cNvSpPr>
            <p:nvPr/>
          </p:nvSpPr>
          <p:spPr bwMode="auto">
            <a:xfrm>
              <a:off x="2439746" y="4339352"/>
              <a:ext cx="187552" cy="27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108000" rIns="0" bIns="0">
              <a:spAutoFit/>
            </a:bodyPr>
            <a:lstStyle/>
            <a:p>
              <a:pPr algn="ctr" eaLnBrk="0" fontAlgn="base" hangingPunct="0">
                <a:spcBef>
                  <a:spcPct val="0"/>
                </a:spcBef>
                <a:spcAft>
                  <a:spcPct val="0"/>
                </a:spcAft>
              </a:pPr>
              <a:r>
                <a:rPr lang="en-US" sz="1050" dirty="0">
                  <a:latin typeface="Arial" pitchFamily="34" charset="0"/>
                  <a:cs typeface="Arial" pitchFamily="34" charset="0"/>
                </a:rPr>
                <a:t>0.0</a:t>
              </a:r>
            </a:p>
          </p:txBody>
        </p:sp>
        <p:sp>
          <p:nvSpPr>
            <p:cNvPr id="22" name="Rectangle 10">
              <a:extLst>
                <a:ext uri="{FF2B5EF4-FFF2-40B4-BE49-F238E27FC236}">
                  <a16:creationId xmlns:a16="http://schemas.microsoft.com/office/drawing/2014/main" id="{0E31A6D1-75F7-C34D-97FC-ECBD53583031}"/>
                </a:ext>
              </a:extLst>
            </p:cNvPr>
            <p:cNvSpPr>
              <a:spLocks noChangeArrowheads="1"/>
            </p:cNvSpPr>
            <p:nvPr/>
          </p:nvSpPr>
          <p:spPr bwMode="auto">
            <a:xfrm>
              <a:off x="4210090" y="4339352"/>
              <a:ext cx="187552" cy="27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108000" rIns="0" bIns="0">
              <a:spAutoFit/>
            </a:bodyPr>
            <a:lstStyle/>
            <a:p>
              <a:pPr algn="ctr" eaLnBrk="0" fontAlgn="base" hangingPunct="0">
                <a:spcBef>
                  <a:spcPct val="0"/>
                </a:spcBef>
                <a:spcAft>
                  <a:spcPct val="0"/>
                </a:spcAft>
              </a:pPr>
              <a:r>
                <a:rPr lang="en-US" sz="1050" dirty="0">
                  <a:latin typeface="Arial" pitchFamily="34" charset="0"/>
                  <a:cs typeface="Arial" pitchFamily="34" charset="0"/>
                </a:rPr>
                <a:t>2.5</a:t>
              </a:r>
            </a:p>
          </p:txBody>
        </p:sp>
        <p:sp>
          <p:nvSpPr>
            <p:cNvPr id="23" name="Rectangle 10">
              <a:extLst>
                <a:ext uri="{FF2B5EF4-FFF2-40B4-BE49-F238E27FC236}">
                  <a16:creationId xmlns:a16="http://schemas.microsoft.com/office/drawing/2014/main" id="{E93B21B6-00EE-7F81-7E82-FE3572E094BA}"/>
                </a:ext>
              </a:extLst>
            </p:cNvPr>
            <p:cNvSpPr>
              <a:spLocks noChangeArrowheads="1"/>
            </p:cNvSpPr>
            <p:nvPr/>
          </p:nvSpPr>
          <p:spPr bwMode="auto">
            <a:xfrm>
              <a:off x="5983318" y="4339352"/>
              <a:ext cx="187552" cy="27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108000" rIns="0" bIns="0">
              <a:spAutoFit/>
            </a:bodyPr>
            <a:lstStyle/>
            <a:p>
              <a:pPr algn="ctr" eaLnBrk="0" fontAlgn="base" hangingPunct="0">
                <a:spcBef>
                  <a:spcPct val="0"/>
                </a:spcBef>
                <a:spcAft>
                  <a:spcPct val="0"/>
                </a:spcAft>
              </a:pPr>
              <a:r>
                <a:rPr lang="en-US" sz="1050" dirty="0">
                  <a:latin typeface="Arial" pitchFamily="34" charset="0"/>
                  <a:cs typeface="Arial" pitchFamily="34" charset="0"/>
                </a:rPr>
                <a:t>5.0</a:t>
              </a:r>
            </a:p>
          </p:txBody>
        </p:sp>
        <p:sp>
          <p:nvSpPr>
            <p:cNvPr id="32" name="Rectangle 10">
              <a:extLst>
                <a:ext uri="{FF2B5EF4-FFF2-40B4-BE49-F238E27FC236}">
                  <a16:creationId xmlns:a16="http://schemas.microsoft.com/office/drawing/2014/main" id="{0EF74F3B-6CAB-DE67-D437-280F74991778}"/>
                </a:ext>
              </a:extLst>
            </p:cNvPr>
            <p:cNvSpPr>
              <a:spLocks noChangeArrowheads="1"/>
            </p:cNvSpPr>
            <p:nvPr/>
          </p:nvSpPr>
          <p:spPr bwMode="auto">
            <a:xfrm>
              <a:off x="1040822" y="1733474"/>
              <a:ext cx="1110932" cy="719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4000" tIns="36000" rIns="54000" bIns="36000" anchor="t">
              <a:spAutoFit/>
            </a:bodyPr>
            <a:lstStyle/>
            <a:p>
              <a:pPr eaLnBrk="0" fontAlgn="base" hangingPunct="0">
                <a:spcBef>
                  <a:spcPct val="0"/>
                </a:spcBef>
                <a:spcAft>
                  <a:spcPct val="0"/>
                </a:spcAft>
              </a:pPr>
              <a:r>
                <a:rPr lang="en-US" sz="1050" b="1" dirty="0">
                  <a:latin typeface="Arial" pitchFamily="34" charset="0"/>
                  <a:cs typeface="Arial" pitchFamily="34" charset="0"/>
                </a:rPr>
                <a:t>Significance</a:t>
              </a:r>
            </a:p>
            <a:p>
              <a:pPr marL="142875" eaLnBrk="0" fontAlgn="base" hangingPunct="0">
                <a:spcBef>
                  <a:spcPct val="0"/>
                </a:spcBef>
                <a:spcAft>
                  <a:spcPct val="0"/>
                </a:spcAft>
              </a:pPr>
              <a:r>
                <a:rPr lang="en-US" sz="1050" dirty="0">
                  <a:latin typeface="Arial" pitchFamily="34" charset="0"/>
                  <a:cs typeface="Arial" pitchFamily="34" charset="0"/>
                </a:rPr>
                <a:t>Controls</a:t>
              </a:r>
            </a:p>
            <a:p>
              <a:pPr marL="142875" eaLnBrk="0" fontAlgn="base" hangingPunct="0">
                <a:spcBef>
                  <a:spcPct val="0"/>
                </a:spcBef>
                <a:spcAft>
                  <a:spcPct val="0"/>
                </a:spcAft>
              </a:pPr>
              <a:r>
                <a:rPr lang="en-US" sz="1050" dirty="0">
                  <a:latin typeface="Arial" pitchFamily="34" charset="0"/>
                  <a:cs typeface="Arial" pitchFamily="34" charset="0"/>
                </a:rPr>
                <a:t>Not significant</a:t>
              </a:r>
            </a:p>
            <a:p>
              <a:pPr marL="142875" eaLnBrk="0" fontAlgn="base" hangingPunct="0">
                <a:spcBef>
                  <a:spcPct val="0"/>
                </a:spcBef>
                <a:spcAft>
                  <a:spcPct val="0"/>
                </a:spcAft>
              </a:pPr>
              <a:r>
                <a:rPr lang="en-US" sz="1050" dirty="0">
                  <a:latin typeface="Arial" pitchFamily="34" charset="0"/>
                  <a:cs typeface="Arial" pitchFamily="34" charset="0"/>
                </a:rPr>
                <a:t>Schizophrenia</a:t>
              </a:r>
            </a:p>
          </p:txBody>
        </p:sp>
        <p:sp>
          <p:nvSpPr>
            <p:cNvPr id="983" name="TextBox 982">
              <a:extLst>
                <a:ext uri="{FF2B5EF4-FFF2-40B4-BE49-F238E27FC236}">
                  <a16:creationId xmlns:a16="http://schemas.microsoft.com/office/drawing/2014/main" id="{20E39502-A583-7570-BE16-FF57CF38BF64}"/>
                </a:ext>
              </a:extLst>
            </p:cNvPr>
            <p:cNvSpPr txBox="1"/>
            <p:nvPr/>
          </p:nvSpPr>
          <p:spPr>
            <a:xfrm>
              <a:off x="938856" y="2781829"/>
              <a:ext cx="975711" cy="126746"/>
            </a:xfrm>
            <a:prstGeom prst="rect">
              <a:avLst/>
            </a:prstGeom>
            <a:noFill/>
            <a:ln w="3175">
              <a:solidFill>
                <a:schemeClr val="tx1"/>
              </a:solidFill>
            </a:ln>
          </p:spPr>
          <p:txBody>
            <a:bodyPr wrap="none" lIns="18000" tIns="0" rIns="18000" bIns="3600" rtlCol="0">
              <a:spAutoFit/>
            </a:bodyPr>
            <a:lstStyle/>
            <a:p>
              <a:r>
                <a:rPr lang="en-GB" sz="800" dirty="0"/>
                <a:t>Seborrheic keratosis</a:t>
              </a:r>
            </a:p>
          </p:txBody>
        </p:sp>
        <p:sp>
          <p:nvSpPr>
            <p:cNvPr id="984" name="TextBox 983">
              <a:extLst>
                <a:ext uri="{FF2B5EF4-FFF2-40B4-BE49-F238E27FC236}">
                  <a16:creationId xmlns:a16="http://schemas.microsoft.com/office/drawing/2014/main" id="{4F931958-7B70-E174-FFCB-09209BA52B53}"/>
                </a:ext>
              </a:extLst>
            </p:cNvPr>
            <p:cNvSpPr txBox="1"/>
            <p:nvPr/>
          </p:nvSpPr>
          <p:spPr>
            <a:xfrm>
              <a:off x="1895720" y="2989154"/>
              <a:ext cx="780145" cy="126746"/>
            </a:xfrm>
            <a:prstGeom prst="rect">
              <a:avLst/>
            </a:prstGeom>
            <a:noFill/>
            <a:ln w="3175">
              <a:solidFill>
                <a:schemeClr val="tx1"/>
              </a:solidFill>
            </a:ln>
          </p:spPr>
          <p:txBody>
            <a:bodyPr wrap="none" lIns="18000" tIns="0" rIns="18000" bIns="3600" rtlCol="0">
              <a:spAutoFit/>
            </a:bodyPr>
            <a:lstStyle/>
            <a:p>
              <a:r>
                <a:rPr lang="en-GB" sz="800" dirty="0"/>
                <a:t>Actinic keratosis</a:t>
              </a:r>
            </a:p>
          </p:txBody>
        </p:sp>
        <p:sp>
          <p:nvSpPr>
            <p:cNvPr id="985" name="TextBox 984">
              <a:extLst>
                <a:ext uri="{FF2B5EF4-FFF2-40B4-BE49-F238E27FC236}">
                  <a16:creationId xmlns:a16="http://schemas.microsoft.com/office/drawing/2014/main" id="{93992255-EF61-D40C-4B2D-9D79E68EFBBE}"/>
                </a:ext>
              </a:extLst>
            </p:cNvPr>
            <p:cNvSpPr txBox="1"/>
            <p:nvPr/>
          </p:nvSpPr>
          <p:spPr>
            <a:xfrm>
              <a:off x="921367" y="3226983"/>
              <a:ext cx="1161660" cy="126746"/>
            </a:xfrm>
            <a:prstGeom prst="rect">
              <a:avLst/>
            </a:prstGeom>
            <a:noFill/>
            <a:ln w="3175">
              <a:solidFill>
                <a:schemeClr val="tx1"/>
              </a:solidFill>
            </a:ln>
          </p:spPr>
          <p:txBody>
            <a:bodyPr wrap="none" lIns="18000" tIns="0" rIns="18000" bIns="3600" rtlCol="0">
              <a:spAutoFit/>
            </a:bodyPr>
            <a:lstStyle/>
            <a:p>
              <a:r>
                <a:rPr lang="en-GB" sz="800" dirty="0"/>
                <a:t>Benign neoplasm of skin</a:t>
              </a:r>
            </a:p>
          </p:txBody>
        </p:sp>
        <p:sp>
          <p:nvSpPr>
            <p:cNvPr id="988" name="TextBox 987">
              <a:extLst>
                <a:ext uri="{FF2B5EF4-FFF2-40B4-BE49-F238E27FC236}">
                  <a16:creationId xmlns:a16="http://schemas.microsoft.com/office/drawing/2014/main" id="{F612D6E1-A0F1-F01A-C4BC-D3118E2CA147}"/>
                </a:ext>
              </a:extLst>
            </p:cNvPr>
            <p:cNvSpPr txBox="1"/>
            <p:nvPr/>
          </p:nvSpPr>
          <p:spPr>
            <a:xfrm>
              <a:off x="1864629" y="3380667"/>
              <a:ext cx="1233795" cy="126746"/>
            </a:xfrm>
            <a:prstGeom prst="rect">
              <a:avLst/>
            </a:prstGeom>
            <a:noFill/>
            <a:ln w="3175">
              <a:solidFill>
                <a:schemeClr val="tx1"/>
              </a:solidFill>
            </a:ln>
          </p:spPr>
          <p:txBody>
            <a:bodyPr wrap="none" lIns="18000" tIns="0" rIns="18000" bIns="3600" rtlCol="0">
              <a:spAutoFit/>
            </a:bodyPr>
            <a:lstStyle/>
            <a:p>
              <a:r>
                <a:rPr lang="en-GB" sz="800" dirty="0"/>
                <a:t>Disorders of vitreous body</a:t>
              </a:r>
            </a:p>
          </p:txBody>
        </p:sp>
        <p:sp>
          <p:nvSpPr>
            <p:cNvPr id="991" name="TextBox 990">
              <a:extLst>
                <a:ext uri="{FF2B5EF4-FFF2-40B4-BE49-F238E27FC236}">
                  <a16:creationId xmlns:a16="http://schemas.microsoft.com/office/drawing/2014/main" id="{4A8E1807-3B82-C6D0-45F3-62C8C24A2BED}"/>
                </a:ext>
              </a:extLst>
            </p:cNvPr>
            <p:cNvSpPr txBox="1"/>
            <p:nvPr/>
          </p:nvSpPr>
          <p:spPr>
            <a:xfrm>
              <a:off x="2180299" y="3558223"/>
              <a:ext cx="1764389" cy="126746"/>
            </a:xfrm>
            <a:prstGeom prst="rect">
              <a:avLst/>
            </a:prstGeom>
            <a:noFill/>
            <a:ln w="3175">
              <a:solidFill>
                <a:schemeClr val="tx1"/>
              </a:solidFill>
            </a:ln>
          </p:spPr>
          <p:txBody>
            <a:bodyPr wrap="none" lIns="18000" tIns="0" rIns="18000" bIns="3600" rtlCol="0">
              <a:spAutoFit/>
            </a:bodyPr>
            <a:lstStyle/>
            <a:p>
              <a:r>
                <a:rPr lang="en-GB" sz="800" dirty="0"/>
                <a:t>Skin neoplasm of uncertain behaviour</a:t>
              </a:r>
            </a:p>
          </p:txBody>
        </p:sp>
        <p:sp>
          <p:nvSpPr>
            <p:cNvPr id="994" name="TextBox 993">
              <a:extLst>
                <a:ext uri="{FF2B5EF4-FFF2-40B4-BE49-F238E27FC236}">
                  <a16:creationId xmlns:a16="http://schemas.microsoft.com/office/drawing/2014/main" id="{BE5566D9-B261-B456-00B7-F098B6647087}"/>
                </a:ext>
              </a:extLst>
            </p:cNvPr>
            <p:cNvSpPr txBox="1"/>
            <p:nvPr/>
          </p:nvSpPr>
          <p:spPr>
            <a:xfrm>
              <a:off x="1716771" y="3694332"/>
              <a:ext cx="1581646" cy="126746"/>
            </a:xfrm>
            <a:prstGeom prst="rect">
              <a:avLst/>
            </a:prstGeom>
            <a:noFill/>
            <a:ln w="3175">
              <a:solidFill>
                <a:schemeClr val="tx1"/>
              </a:solidFill>
            </a:ln>
          </p:spPr>
          <p:txBody>
            <a:bodyPr wrap="none" lIns="18000" tIns="0" rIns="18000" bIns="3600" rtlCol="0">
              <a:spAutoFit/>
            </a:bodyPr>
            <a:lstStyle/>
            <a:p>
              <a:r>
                <a:rPr lang="en-GB" sz="800" dirty="0"/>
                <a:t>Elevated prostate-specific antigen</a:t>
              </a:r>
            </a:p>
          </p:txBody>
        </p:sp>
        <p:sp>
          <p:nvSpPr>
            <p:cNvPr id="997" name="TextBox 996">
              <a:extLst>
                <a:ext uri="{FF2B5EF4-FFF2-40B4-BE49-F238E27FC236}">
                  <a16:creationId xmlns:a16="http://schemas.microsoft.com/office/drawing/2014/main" id="{4F8AEEE1-6222-6E9E-4D8D-1CA482BC204C}"/>
                </a:ext>
              </a:extLst>
            </p:cNvPr>
            <p:cNvSpPr txBox="1"/>
            <p:nvPr/>
          </p:nvSpPr>
          <p:spPr>
            <a:xfrm>
              <a:off x="2142892" y="3832859"/>
              <a:ext cx="849075" cy="126746"/>
            </a:xfrm>
            <a:prstGeom prst="rect">
              <a:avLst/>
            </a:prstGeom>
            <a:noFill/>
            <a:ln w="3175">
              <a:solidFill>
                <a:schemeClr val="tx1"/>
              </a:solidFill>
            </a:ln>
          </p:spPr>
          <p:txBody>
            <a:bodyPr wrap="none" lIns="18000" tIns="0" rIns="18000" bIns="3600" rtlCol="0">
              <a:spAutoFit/>
            </a:bodyPr>
            <a:lstStyle/>
            <a:p>
              <a:r>
                <a:rPr lang="en-GB" sz="800" dirty="0"/>
                <a:t>Other dyschromia</a:t>
              </a:r>
            </a:p>
          </p:txBody>
        </p:sp>
        <p:sp>
          <p:nvSpPr>
            <p:cNvPr id="1001" name="TextBox 1000">
              <a:extLst>
                <a:ext uri="{FF2B5EF4-FFF2-40B4-BE49-F238E27FC236}">
                  <a16:creationId xmlns:a16="http://schemas.microsoft.com/office/drawing/2014/main" id="{B2D28583-450D-2A3F-B3EA-A1A670B850BB}"/>
                </a:ext>
              </a:extLst>
            </p:cNvPr>
            <p:cNvSpPr txBox="1"/>
            <p:nvPr/>
          </p:nvSpPr>
          <p:spPr>
            <a:xfrm>
              <a:off x="2108798" y="4001838"/>
              <a:ext cx="812205" cy="126746"/>
            </a:xfrm>
            <a:prstGeom prst="rect">
              <a:avLst/>
            </a:prstGeom>
            <a:noFill/>
            <a:ln w="3175">
              <a:solidFill>
                <a:schemeClr val="tx1"/>
              </a:solidFill>
            </a:ln>
          </p:spPr>
          <p:txBody>
            <a:bodyPr wrap="none" lIns="18000" tIns="0" rIns="18000" bIns="3600" rtlCol="0">
              <a:spAutoFit/>
            </a:bodyPr>
            <a:lstStyle/>
            <a:p>
              <a:r>
                <a:rPr lang="en-GB" sz="800" dirty="0"/>
                <a:t>Fuchs’ dystrophy</a:t>
              </a:r>
            </a:p>
          </p:txBody>
        </p:sp>
        <p:sp>
          <p:nvSpPr>
            <p:cNvPr id="1004" name="TextBox 1003">
              <a:extLst>
                <a:ext uri="{FF2B5EF4-FFF2-40B4-BE49-F238E27FC236}">
                  <a16:creationId xmlns:a16="http://schemas.microsoft.com/office/drawing/2014/main" id="{ABCE0CD2-BBA2-215D-19E0-013D6ABBC0BC}"/>
                </a:ext>
              </a:extLst>
            </p:cNvPr>
            <p:cNvSpPr txBox="1"/>
            <p:nvPr/>
          </p:nvSpPr>
          <p:spPr>
            <a:xfrm>
              <a:off x="918380" y="3438972"/>
              <a:ext cx="701598" cy="126746"/>
            </a:xfrm>
            <a:prstGeom prst="rect">
              <a:avLst/>
            </a:prstGeom>
            <a:noFill/>
            <a:ln w="3175">
              <a:solidFill>
                <a:schemeClr val="tx1"/>
              </a:solidFill>
            </a:ln>
          </p:spPr>
          <p:txBody>
            <a:bodyPr wrap="none" lIns="18000" tIns="0" rIns="18000" bIns="3600" rtlCol="0">
              <a:spAutoFit/>
            </a:bodyPr>
            <a:lstStyle/>
            <a:p>
              <a:r>
                <a:rPr lang="en-GB" sz="800" dirty="0"/>
                <a:t>Retinal drusen</a:t>
              </a:r>
            </a:p>
          </p:txBody>
        </p:sp>
        <p:sp>
          <p:nvSpPr>
            <p:cNvPr id="1005" name="TextBox 1004">
              <a:extLst>
                <a:ext uri="{FF2B5EF4-FFF2-40B4-BE49-F238E27FC236}">
                  <a16:creationId xmlns:a16="http://schemas.microsoft.com/office/drawing/2014/main" id="{C31CFF05-3E1A-B028-074F-D403C2D79EB2}"/>
                </a:ext>
              </a:extLst>
            </p:cNvPr>
            <p:cNvSpPr txBox="1"/>
            <p:nvPr/>
          </p:nvSpPr>
          <p:spPr>
            <a:xfrm>
              <a:off x="1183116" y="4055849"/>
              <a:ext cx="877929" cy="126746"/>
            </a:xfrm>
            <a:prstGeom prst="rect">
              <a:avLst/>
            </a:prstGeom>
            <a:noFill/>
            <a:ln w="3175">
              <a:solidFill>
                <a:schemeClr val="tx1"/>
              </a:solidFill>
            </a:ln>
          </p:spPr>
          <p:txBody>
            <a:bodyPr wrap="none" lIns="18000" tIns="0" rIns="18000" bIns="3600" rtlCol="0">
              <a:spAutoFit/>
            </a:bodyPr>
            <a:lstStyle/>
            <a:p>
              <a:r>
                <a:rPr lang="en-GB" sz="800" dirty="0"/>
                <a:t>Cystic mastopathy</a:t>
              </a:r>
            </a:p>
          </p:txBody>
        </p:sp>
        <p:sp>
          <p:nvSpPr>
            <p:cNvPr id="1006" name="TextBox 1005">
              <a:extLst>
                <a:ext uri="{FF2B5EF4-FFF2-40B4-BE49-F238E27FC236}">
                  <a16:creationId xmlns:a16="http://schemas.microsoft.com/office/drawing/2014/main" id="{89C35B5D-143F-F7EF-CDA4-ADD12E6E4B5B}"/>
                </a:ext>
              </a:extLst>
            </p:cNvPr>
            <p:cNvSpPr txBox="1"/>
            <p:nvPr/>
          </p:nvSpPr>
          <p:spPr>
            <a:xfrm>
              <a:off x="947587" y="4196365"/>
              <a:ext cx="1499894" cy="126746"/>
            </a:xfrm>
            <a:prstGeom prst="rect">
              <a:avLst/>
            </a:prstGeom>
            <a:noFill/>
            <a:ln w="3175">
              <a:solidFill>
                <a:schemeClr val="tx1"/>
              </a:solidFill>
            </a:ln>
          </p:spPr>
          <p:txBody>
            <a:bodyPr wrap="none" lIns="18000" tIns="0" rIns="18000" bIns="3600" rtlCol="0">
              <a:spAutoFit/>
            </a:bodyPr>
            <a:lstStyle/>
            <a:p>
              <a:r>
                <a:rPr lang="en-GB" sz="800" dirty="0"/>
                <a:t>Peripheral retinal degenerations</a:t>
              </a:r>
            </a:p>
          </p:txBody>
        </p:sp>
        <p:sp>
          <p:nvSpPr>
            <p:cNvPr id="1011" name="TextBox 1010">
              <a:extLst>
                <a:ext uri="{FF2B5EF4-FFF2-40B4-BE49-F238E27FC236}">
                  <a16:creationId xmlns:a16="http://schemas.microsoft.com/office/drawing/2014/main" id="{FE7C5B6F-7224-DCC8-59E5-4F490A579F1B}"/>
                </a:ext>
              </a:extLst>
            </p:cNvPr>
            <p:cNvSpPr txBox="1"/>
            <p:nvPr/>
          </p:nvSpPr>
          <p:spPr>
            <a:xfrm>
              <a:off x="3882010" y="3296769"/>
              <a:ext cx="1118379" cy="126746"/>
            </a:xfrm>
            <a:prstGeom prst="rect">
              <a:avLst/>
            </a:prstGeom>
            <a:noFill/>
            <a:ln w="3175">
              <a:solidFill>
                <a:schemeClr val="tx1"/>
              </a:solidFill>
            </a:ln>
          </p:spPr>
          <p:txBody>
            <a:bodyPr wrap="none" lIns="18000" tIns="0" rIns="18000" bIns="3600" rtlCol="0">
              <a:spAutoFit/>
            </a:bodyPr>
            <a:lstStyle/>
            <a:p>
              <a:r>
                <a:rPr lang="en-GB" sz="800" dirty="0"/>
                <a:t>Ascites (non-malignant)</a:t>
              </a:r>
            </a:p>
          </p:txBody>
        </p:sp>
        <p:sp>
          <p:nvSpPr>
            <p:cNvPr id="1015" name="TextBox 1014">
              <a:extLst>
                <a:ext uri="{FF2B5EF4-FFF2-40B4-BE49-F238E27FC236}">
                  <a16:creationId xmlns:a16="http://schemas.microsoft.com/office/drawing/2014/main" id="{E2B01F61-158B-48C2-D4DB-856D2C74AC9A}"/>
                </a:ext>
              </a:extLst>
            </p:cNvPr>
            <p:cNvSpPr txBox="1"/>
            <p:nvPr/>
          </p:nvSpPr>
          <p:spPr>
            <a:xfrm>
              <a:off x="3610174" y="3688222"/>
              <a:ext cx="1810876" cy="126746"/>
            </a:xfrm>
            <a:prstGeom prst="rect">
              <a:avLst/>
            </a:prstGeom>
            <a:noFill/>
            <a:ln w="3175">
              <a:solidFill>
                <a:schemeClr val="tx1"/>
              </a:solidFill>
            </a:ln>
          </p:spPr>
          <p:txBody>
            <a:bodyPr wrap="none" lIns="18000" tIns="0" rIns="18000" bIns="3600" rtlCol="0">
              <a:spAutoFit/>
            </a:bodyPr>
            <a:lstStyle/>
            <a:p>
              <a:r>
                <a:rPr lang="en-GB" sz="800" dirty="0"/>
                <a:t>Respiratory failure, insufficiency, arrest</a:t>
              </a:r>
            </a:p>
          </p:txBody>
        </p:sp>
        <p:sp>
          <p:nvSpPr>
            <p:cNvPr id="1016" name="TextBox 1015">
              <a:extLst>
                <a:ext uri="{FF2B5EF4-FFF2-40B4-BE49-F238E27FC236}">
                  <a16:creationId xmlns:a16="http://schemas.microsoft.com/office/drawing/2014/main" id="{CC74303F-94CD-0F84-572A-5397AC385421}"/>
                </a:ext>
              </a:extLst>
            </p:cNvPr>
            <p:cNvSpPr txBox="1"/>
            <p:nvPr/>
          </p:nvSpPr>
          <p:spPr>
            <a:xfrm>
              <a:off x="5127727" y="3819659"/>
              <a:ext cx="683965" cy="126746"/>
            </a:xfrm>
            <a:prstGeom prst="rect">
              <a:avLst/>
            </a:prstGeom>
            <a:noFill/>
            <a:ln w="3175">
              <a:solidFill>
                <a:schemeClr val="tx1"/>
              </a:solidFill>
            </a:ln>
          </p:spPr>
          <p:txBody>
            <a:bodyPr wrap="none" lIns="18000" tIns="0" rIns="18000" bIns="3600" rtlCol="0">
              <a:spAutoFit/>
            </a:bodyPr>
            <a:lstStyle/>
            <a:p>
              <a:r>
                <a:rPr lang="en-GB" sz="800" dirty="0"/>
                <a:t>Fluid overload</a:t>
              </a:r>
            </a:p>
          </p:txBody>
        </p:sp>
        <p:sp>
          <p:nvSpPr>
            <p:cNvPr id="1021" name="TextBox 1020">
              <a:extLst>
                <a:ext uri="{FF2B5EF4-FFF2-40B4-BE49-F238E27FC236}">
                  <a16:creationId xmlns:a16="http://schemas.microsoft.com/office/drawing/2014/main" id="{5E97FDC9-9C6B-55B1-F040-CF65D2469599}"/>
                </a:ext>
              </a:extLst>
            </p:cNvPr>
            <p:cNvSpPr txBox="1"/>
            <p:nvPr/>
          </p:nvSpPr>
          <p:spPr>
            <a:xfrm>
              <a:off x="3365108" y="3434711"/>
              <a:ext cx="1833318" cy="126746"/>
            </a:xfrm>
            <a:prstGeom prst="rect">
              <a:avLst/>
            </a:prstGeom>
            <a:noFill/>
            <a:ln w="3175">
              <a:solidFill>
                <a:schemeClr val="tx1"/>
              </a:solidFill>
            </a:ln>
          </p:spPr>
          <p:txBody>
            <a:bodyPr wrap="none" lIns="18000" tIns="0" rIns="18000" bIns="3600" rtlCol="0">
              <a:spAutoFit/>
            </a:bodyPr>
            <a:lstStyle/>
            <a:p>
              <a:r>
                <a:rPr lang="en-GB" sz="800" dirty="0"/>
                <a:t>Adverse drug events and drug allergies</a:t>
              </a:r>
            </a:p>
          </p:txBody>
        </p:sp>
        <p:sp>
          <p:nvSpPr>
            <p:cNvPr id="1022" name="TextBox 1021">
              <a:extLst>
                <a:ext uri="{FF2B5EF4-FFF2-40B4-BE49-F238E27FC236}">
                  <a16:creationId xmlns:a16="http://schemas.microsoft.com/office/drawing/2014/main" id="{29F5045A-2C44-1A59-C172-5FFA99085E95}"/>
                </a:ext>
              </a:extLst>
            </p:cNvPr>
            <p:cNvSpPr txBox="1"/>
            <p:nvPr/>
          </p:nvSpPr>
          <p:spPr>
            <a:xfrm>
              <a:off x="3530791" y="3147846"/>
              <a:ext cx="1785228" cy="126746"/>
            </a:xfrm>
            <a:prstGeom prst="rect">
              <a:avLst/>
            </a:prstGeom>
            <a:noFill/>
            <a:ln w="3175">
              <a:solidFill>
                <a:schemeClr val="tx1"/>
              </a:solidFill>
            </a:ln>
          </p:spPr>
          <p:txBody>
            <a:bodyPr wrap="none" lIns="18000" tIns="0" rIns="18000" bIns="3600" rtlCol="0">
              <a:spAutoFit/>
            </a:bodyPr>
            <a:lstStyle/>
            <a:p>
              <a:r>
                <a:rPr lang="en-GB" sz="800" dirty="0"/>
                <a:t>Other disorders of the nervous system</a:t>
              </a:r>
            </a:p>
          </p:txBody>
        </p:sp>
        <p:sp>
          <p:nvSpPr>
            <p:cNvPr id="1023" name="TextBox 1022">
              <a:extLst>
                <a:ext uri="{FF2B5EF4-FFF2-40B4-BE49-F238E27FC236}">
                  <a16:creationId xmlns:a16="http://schemas.microsoft.com/office/drawing/2014/main" id="{F15B9AD7-FCBB-5B57-2435-10E31A29ACE5}"/>
                </a:ext>
              </a:extLst>
            </p:cNvPr>
            <p:cNvSpPr txBox="1"/>
            <p:nvPr/>
          </p:nvSpPr>
          <p:spPr>
            <a:xfrm>
              <a:off x="3085459" y="2994425"/>
              <a:ext cx="2242084" cy="126746"/>
            </a:xfrm>
            <a:prstGeom prst="rect">
              <a:avLst/>
            </a:prstGeom>
            <a:noFill/>
            <a:ln w="3175">
              <a:solidFill>
                <a:schemeClr val="tx1"/>
              </a:solidFill>
            </a:ln>
          </p:spPr>
          <p:txBody>
            <a:bodyPr wrap="none" lIns="18000" tIns="0" rIns="18000" bIns="3600" rtlCol="0">
              <a:spAutoFit/>
            </a:bodyPr>
            <a:lstStyle/>
            <a:p>
              <a:r>
                <a:rPr lang="en-GB" sz="800" dirty="0"/>
                <a:t>Pneumonitis due to inhalation of food or vomitus</a:t>
              </a:r>
            </a:p>
          </p:txBody>
        </p:sp>
        <p:sp>
          <p:nvSpPr>
            <p:cNvPr id="1026" name="TextBox 1025">
              <a:extLst>
                <a:ext uri="{FF2B5EF4-FFF2-40B4-BE49-F238E27FC236}">
                  <a16:creationId xmlns:a16="http://schemas.microsoft.com/office/drawing/2014/main" id="{33EE7C4B-7441-AF3F-1B9D-728873C8C72F}"/>
                </a:ext>
              </a:extLst>
            </p:cNvPr>
            <p:cNvSpPr txBox="1"/>
            <p:nvPr/>
          </p:nvSpPr>
          <p:spPr>
            <a:xfrm>
              <a:off x="4006988" y="2813821"/>
              <a:ext cx="1334784" cy="126746"/>
            </a:xfrm>
            <a:prstGeom prst="rect">
              <a:avLst/>
            </a:prstGeom>
            <a:noFill/>
            <a:ln w="3175">
              <a:solidFill>
                <a:schemeClr val="tx1"/>
              </a:solidFill>
            </a:ln>
          </p:spPr>
          <p:txBody>
            <a:bodyPr wrap="none" lIns="18000" tIns="0" rIns="18000" bIns="3600" rtlCol="0">
              <a:spAutoFit/>
            </a:bodyPr>
            <a:lstStyle/>
            <a:p>
              <a:r>
                <a:rPr lang="en-GB" sz="800" dirty="0"/>
                <a:t>Aphasia/speech disturbance</a:t>
              </a:r>
            </a:p>
          </p:txBody>
        </p:sp>
        <p:sp>
          <p:nvSpPr>
            <p:cNvPr id="1029" name="TextBox 1028">
              <a:extLst>
                <a:ext uri="{FF2B5EF4-FFF2-40B4-BE49-F238E27FC236}">
                  <a16:creationId xmlns:a16="http://schemas.microsoft.com/office/drawing/2014/main" id="{762CC510-7C8C-3716-FC19-44D48FFB56EC}"/>
                </a:ext>
              </a:extLst>
            </p:cNvPr>
            <p:cNvSpPr txBox="1"/>
            <p:nvPr/>
          </p:nvSpPr>
          <p:spPr>
            <a:xfrm>
              <a:off x="5775486" y="2722023"/>
              <a:ext cx="310466" cy="126746"/>
            </a:xfrm>
            <a:prstGeom prst="rect">
              <a:avLst/>
            </a:prstGeom>
            <a:noFill/>
            <a:ln w="3175">
              <a:solidFill>
                <a:schemeClr val="tx1"/>
              </a:solidFill>
            </a:ln>
          </p:spPr>
          <p:txBody>
            <a:bodyPr wrap="none" lIns="18000" tIns="0" rIns="18000" bIns="3600" rtlCol="0">
              <a:spAutoFit/>
            </a:bodyPr>
            <a:lstStyle/>
            <a:p>
              <a:r>
                <a:rPr lang="en-GB" sz="800" dirty="0"/>
                <a:t>PTSD</a:t>
              </a:r>
            </a:p>
          </p:txBody>
        </p:sp>
        <p:sp>
          <p:nvSpPr>
            <p:cNvPr id="1032" name="TextBox 1031">
              <a:extLst>
                <a:ext uri="{FF2B5EF4-FFF2-40B4-BE49-F238E27FC236}">
                  <a16:creationId xmlns:a16="http://schemas.microsoft.com/office/drawing/2014/main" id="{B2EB357F-2A4B-D0D6-6297-295CF0FB04C0}"/>
                </a:ext>
              </a:extLst>
            </p:cNvPr>
            <p:cNvSpPr txBox="1"/>
            <p:nvPr/>
          </p:nvSpPr>
          <p:spPr>
            <a:xfrm>
              <a:off x="4153783" y="2642731"/>
              <a:ext cx="1144027" cy="126746"/>
            </a:xfrm>
            <a:prstGeom prst="rect">
              <a:avLst/>
            </a:prstGeom>
            <a:noFill/>
            <a:ln w="3175">
              <a:solidFill>
                <a:schemeClr val="tx1"/>
              </a:solidFill>
            </a:ln>
          </p:spPr>
          <p:txBody>
            <a:bodyPr wrap="none" lIns="18000" tIns="0" rIns="18000" bIns="3600" rtlCol="0">
              <a:spAutoFit/>
            </a:bodyPr>
            <a:lstStyle/>
            <a:p>
              <a:r>
                <a:rPr lang="en-GB" sz="800" dirty="0"/>
                <a:t>Fever of unknown origin</a:t>
              </a:r>
            </a:p>
          </p:txBody>
        </p:sp>
        <p:sp>
          <p:nvSpPr>
            <p:cNvPr id="1037" name="TextBox 1036">
              <a:extLst>
                <a:ext uri="{FF2B5EF4-FFF2-40B4-BE49-F238E27FC236}">
                  <a16:creationId xmlns:a16="http://schemas.microsoft.com/office/drawing/2014/main" id="{249785DC-74D7-793A-173A-0E46030D26AB}"/>
                </a:ext>
              </a:extLst>
            </p:cNvPr>
            <p:cNvSpPr txBox="1"/>
            <p:nvPr/>
          </p:nvSpPr>
          <p:spPr>
            <a:xfrm>
              <a:off x="6438540" y="2731047"/>
              <a:ext cx="1176087" cy="126746"/>
            </a:xfrm>
            <a:prstGeom prst="rect">
              <a:avLst/>
            </a:prstGeom>
            <a:noFill/>
            <a:ln w="3175">
              <a:solidFill>
                <a:schemeClr val="tx1"/>
              </a:solidFill>
            </a:ln>
          </p:spPr>
          <p:txBody>
            <a:bodyPr wrap="none" lIns="18000" tIns="0" rIns="18000" bIns="3600" rtlCol="0">
              <a:spAutoFit/>
            </a:bodyPr>
            <a:lstStyle/>
            <a:p>
              <a:r>
                <a:rPr lang="en-GB" sz="800" dirty="0"/>
                <a:t>Alcohol-related disorders</a:t>
              </a:r>
            </a:p>
          </p:txBody>
        </p:sp>
        <p:sp>
          <p:nvSpPr>
            <p:cNvPr id="1040" name="TextBox 1039">
              <a:extLst>
                <a:ext uri="{FF2B5EF4-FFF2-40B4-BE49-F238E27FC236}">
                  <a16:creationId xmlns:a16="http://schemas.microsoft.com/office/drawing/2014/main" id="{2DA5D2A0-3B14-68A4-28B3-E80EC48394C1}"/>
                </a:ext>
              </a:extLst>
            </p:cNvPr>
            <p:cNvSpPr txBox="1"/>
            <p:nvPr/>
          </p:nvSpPr>
          <p:spPr>
            <a:xfrm>
              <a:off x="4675054" y="2496259"/>
              <a:ext cx="631066" cy="126746"/>
            </a:xfrm>
            <a:prstGeom prst="rect">
              <a:avLst/>
            </a:prstGeom>
            <a:noFill/>
            <a:ln w="3175">
              <a:solidFill>
                <a:schemeClr val="tx1"/>
              </a:solidFill>
            </a:ln>
          </p:spPr>
          <p:txBody>
            <a:bodyPr wrap="none" lIns="18000" tIns="0" rIns="18000" bIns="3600" rtlCol="0">
              <a:spAutoFit/>
            </a:bodyPr>
            <a:lstStyle/>
            <a:p>
              <a:r>
                <a:rPr lang="en-GB" sz="800" dirty="0"/>
                <a:t>Hypovolemia</a:t>
              </a:r>
            </a:p>
          </p:txBody>
        </p:sp>
        <p:sp>
          <p:nvSpPr>
            <p:cNvPr id="1043" name="TextBox 1042">
              <a:extLst>
                <a:ext uri="{FF2B5EF4-FFF2-40B4-BE49-F238E27FC236}">
                  <a16:creationId xmlns:a16="http://schemas.microsoft.com/office/drawing/2014/main" id="{B685FA94-709F-46A4-9B3F-25DB5A4B99A7}"/>
                </a:ext>
              </a:extLst>
            </p:cNvPr>
            <p:cNvSpPr txBox="1"/>
            <p:nvPr/>
          </p:nvSpPr>
          <p:spPr>
            <a:xfrm>
              <a:off x="4721726" y="2336972"/>
              <a:ext cx="597403" cy="126746"/>
            </a:xfrm>
            <a:prstGeom prst="rect">
              <a:avLst/>
            </a:prstGeom>
            <a:noFill/>
            <a:ln w="3175">
              <a:solidFill>
                <a:schemeClr val="tx1"/>
              </a:solidFill>
            </a:ln>
          </p:spPr>
          <p:txBody>
            <a:bodyPr wrap="none" lIns="18000" tIns="0" rIns="18000" bIns="3600" rtlCol="0">
              <a:spAutoFit/>
            </a:bodyPr>
            <a:lstStyle/>
            <a:p>
              <a:r>
                <a:rPr lang="en-GB" sz="800" dirty="0"/>
                <a:t>Convulsions</a:t>
              </a:r>
            </a:p>
          </p:txBody>
        </p:sp>
        <p:sp>
          <p:nvSpPr>
            <p:cNvPr id="1046" name="TextBox 1045">
              <a:extLst>
                <a:ext uri="{FF2B5EF4-FFF2-40B4-BE49-F238E27FC236}">
                  <a16:creationId xmlns:a16="http://schemas.microsoft.com/office/drawing/2014/main" id="{3A6E00A6-1B85-7089-F4EB-1D4D146D5A07}"/>
                </a:ext>
              </a:extLst>
            </p:cNvPr>
            <p:cNvSpPr txBox="1"/>
            <p:nvPr/>
          </p:nvSpPr>
          <p:spPr>
            <a:xfrm>
              <a:off x="3304967" y="1950910"/>
              <a:ext cx="2360706" cy="126746"/>
            </a:xfrm>
            <a:prstGeom prst="rect">
              <a:avLst/>
            </a:prstGeom>
            <a:noFill/>
            <a:ln w="3175">
              <a:solidFill>
                <a:schemeClr val="tx1"/>
              </a:solidFill>
            </a:ln>
          </p:spPr>
          <p:txBody>
            <a:bodyPr wrap="none" lIns="18000" tIns="0" rIns="18000" bIns="3600" rtlCol="0">
              <a:spAutoFit/>
            </a:bodyPr>
            <a:lstStyle/>
            <a:p>
              <a:r>
                <a:rPr lang="en-GB" sz="800" dirty="0"/>
                <a:t>Persistent mental disorders due to other conditions</a:t>
              </a:r>
            </a:p>
          </p:txBody>
        </p:sp>
        <p:sp>
          <p:nvSpPr>
            <p:cNvPr id="1048" name="TextBox 1047">
              <a:extLst>
                <a:ext uri="{FF2B5EF4-FFF2-40B4-BE49-F238E27FC236}">
                  <a16:creationId xmlns:a16="http://schemas.microsoft.com/office/drawing/2014/main" id="{8F731236-7F17-74B9-6B71-8E6BD64C427B}"/>
                </a:ext>
              </a:extLst>
            </p:cNvPr>
            <p:cNvSpPr txBox="1"/>
            <p:nvPr/>
          </p:nvSpPr>
          <p:spPr>
            <a:xfrm>
              <a:off x="5807673" y="1778744"/>
              <a:ext cx="528474" cy="126746"/>
            </a:xfrm>
            <a:prstGeom prst="rect">
              <a:avLst/>
            </a:prstGeom>
            <a:noFill/>
            <a:ln w="3175">
              <a:solidFill>
                <a:schemeClr val="tx1"/>
              </a:solidFill>
            </a:ln>
          </p:spPr>
          <p:txBody>
            <a:bodyPr wrap="none" lIns="18000" tIns="0" rIns="18000" bIns="3600" rtlCol="0">
              <a:spAutoFit/>
            </a:bodyPr>
            <a:lstStyle/>
            <a:p>
              <a:r>
                <a:rPr lang="en-GB" sz="800" dirty="0"/>
                <a:t>Dementias</a:t>
              </a:r>
            </a:p>
          </p:txBody>
        </p:sp>
        <p:sp>
          <p:nvSpPr>
            <p:cNvPr id="1049" name="TextBox 1048">
              <a:extLst>
                <a:ext uri="{FF2B5EF4-FFF2-40B4-BE49-F238E27FC236}">
                  <a16:creationId xmlns:a16="http://schemas.microsoft.com/office/drawing/2014/main" id="{35F27029-42B9-D740-C0B5-5A7BB9998224}"/>
                </a:ext>
              </a:extLst>
            </p:cNvPr>
            <p:cNvSpPr txBox="1"/>
            <p:nvPr/>
          </p:nvSpPr>
          <p:spPr>
            <a:xfrm>
              <a:off x="4764900" y="1594494"/>
              <a:ext cx="557328" cy="126746"/>
            </a:xfrm>
            <a:prstGeom prst="rect">
              <a:avLst/>
            </a:prstGeom>
            <a:noFill/>
            <a:ln w="3175">
              <a:solidFill>
                <a:schemeClr val="tx1"/>
              </a:solidFill>
            </a:ln>
          </p:spPr>
          <p:txBody>
            <a:bodyPr wrap="none" lIns="18000" tIns="0" rIns="18000" bIns="3600" rtlCol="0">
              <a:spAutoFit/>
            </a:bodyPr>
            <a:lstStyle/>
            <a:p>
              <a:r>
                <a:rPr lang="en-GB" sz="800" dirty="0"/>
                <a:t>Depression</a:t>
              </a:r>
            </a:p>
          </p:txBody>
        </p:sp>
        <p:sp>
          <p:nvSpPr>
            <p:cNvPr id="1050" name="TextBox 1049">
              <a:extLst>
                <a:ext uri="{FF2B5EF4-FFF2-40B4-BE49-F238E27FC236}">
                  <a16:creationId xmlns:a16="http://schemas.microsoft.com/office/drawing/2014/main" id="{51C17AA0-D15E-2C5D-7CB6-BB0E02D977F2}"/>
                </a:ext>
              </a:extLst>
            </p:cNvPr>
            <p:cNvSpPr txBox="1"/>
            <p:nvPr/>
          </p:nvSpPr>
          <p:spPr>
            <a:xfrm>
              <a:off x="5571181" y="1564644"/>
              <a:ext cx="268787" cy="126746"/>
            </a:xfrm>
            <a:prstGeom prst="rect">
              <a:avLst/>
            </a:prstGeom>
            <a:noFill/>
            <a:ln w="3175">
              <a:solidFill>
                <a:schemeClr val="tx1"/>
              </a:solidFill>
            </a:ln>
          </p:spPr>
          <p:txBody>
            <a:bodyPr wrap="none" lIns="18000" tIns="0" rIns="18000" bIns="3600" rtlCol="0">
              <a:spAutoFit/>
            </a:bodyPr>
            <a:lstStyle/>
            <a:p>
              <a:r>
                <a:rPr lang="en-GB" sz="800" dirty="0"/>
                <a:t>MDD</a:t>
              </a:r>
            </a:p>
          </p:txBody>
        </p:sp>
        <p:sp>
          <p:nvSpPr>
            <p:cNvPr id="1051" name="TextBox 1050">
              <a:extLst>
                <a:ext uri="{FF2B5EF4-FFF2-40B4-BE49-F238E27FC236}">
                  <a16:creationId xmlns:a16="http://schemas.microsoft.com/office/drawing/2014/main" id="{442D4E39-959B-DDFF-9CCE-D4F27B00722A}"/>
                </a:ext>
              </a:extLst>
            </p:cNvPr>
            <p:cNvSpPr txBox="1"/>
            <p:nvPr/>
          </p:nvSpPr>
          <p:spPr>
            <a:xfrm>
              <a:off x="6791424" y="1577876"/>
              <a:ext cx="757703" cy="126746"/>
            </a:xfrm>
            <a:prstGeom prst="rect">
              <a:avLst/>
            </a:prstGeom>
            <a:noFill/>
            <a:ln w="3175">
              <a:solidFill>
                <a:schemeClr val="tx1"/>
              </a:solidFill>
            </a:ln>
          </p:spPr>
          <p:txBody>
            <a:bodyPr wrap="none" lIns="18000" tIns="0" rIns="18000" bIns="3600" rtlCol="0">
              <a:spAutoFit/>
            </a:bodyPr>
            <a:lstStyle/>
            <a:p>
              <a:r>
                <a:rPr lang="en-GB" sz="800" dirty="0"/>
                <a:t>Bipolar disorder</a:t>
              </a:r>
            </a:p>
          </p:txBody>
        </p:sp>
        <p:sp>
          <p:nvSpPr>
            <p:cNvPr id="1052" name="TextBox 1051">
              <a:extLst>
                <a:ext uri="{FF2B5EF4-FFF2-40B4-BE49-F238E27FC236}">
                  <a16:creationId xmlns:a16="http://schemas.microsoft.com/office/drawing/2014/main" id="{C015BA65-0B13-5078-9E48-E4C37ADD2309}"/>
                </a:ext>
              </a:extLst>
            </p:cNvPr>
            <p:cNvSpPr txBox="1"/>
            <p:nvPr/>
          </p:nvSpPr>
          <p:spPr>
            <a:xfrm>
              <a:off x="6478575" y="1861934"/>
              <a:ext cx="1006169" cy="126746"/>
            </a:xfrm>
            <a:prstGeom prst="rect">
              <a:avLst/>
            </a:prstGeom>
            <a:noFill/>
            <a:ln w="3175">
              <a:solidFill>
                <a:schemeClr val="tx1"/>
              </a:solidFill>
            </a:ln>
          </p:spPr>
          <p:txBody>
            <a:bodyPr wrap="none" lIns="18000" tIns="0" rIns="18000" bIns="3600" rtlCol="0">
              <a:spAutoFit/>
            </a:bodyPr>
            <a:lstStyle/>
            <a:p>
              <a:r>
                <a:rPr lang="en-GB" sz="800" dirty="0"/>
                <a:t>Altered mental status</a:t>
              </a:r>
            </a:p>
          </p:txBody>
        </p:sp>
        <p:sp>
          <p:nvSpPr>
            <p:cNvPr id="1053" name="TextBox 1052">
              <a:extLst>
                <a:ext uri="{FF2B5EF4-FFF2-40B4-BE49-F238E27FC236}">
                  <a16:creationId xmlns:a16="http://schemas.microsoft.com/office/drawing/2014/main" id="{DD1C295B-DCB8-537C-D825-BB16EE626BA1}"/>
                </a:ext>
              </a:extLst>
            </p:cNvPr>
            <p:cNvSpPr txBox="1"/>
            <p:nvPr/>
          </p:nvSpPr>
          <p:spPr>
            <a:xfrm>
              <a:off x="5963315" y="2180917"/>
              <a:ext cx="1621722" cy="126746"/>
            </a:xfrm>
            <a:prstGeom prst="rect">
              <a:avLst/>
            </a:prstGeom>
            <a:noFill/>
            <a:ln w="3175">
              <a:solidFill>
                <a:schemeClr val="tx1"/>
              </a:solidFill>
            </a:ln>
          </p:spPr>
          <p:txBody>
            <a:bodyPr wrap="none" lIns="18000" tIns="0" rIns="18000" bIns="3600" rtlCol="0">
              <a:spAutoFit/>
            </a:bodyPr>
            <a:lstStyle/>
            <a:p>
              <a:r>
                <a:rPr lang="en-GB" sz="800" dirty="0"/>
                <a:t>Substance addiction and disorders</a:t>
              </a:r>
            </a:p>
          </p:txBody>
        </p:sp>
        <p:sp>
          <p:nvSpPr>
            <p:cNvPr id="1054" name="TextBox 1053">
              <a:extLst>
                <a:ext uri="{FF2B5EF4-FFF2-40B4-BE49-F238E27FC236}">
                  <a16:creationId xmlns:a16="http://schemas.microsoft.com/office/drawing/2014/main" id="{10439464-34E5-367D-50A6-B6F0B69A5A95}"/>
                </a:ext>
              </a:extLst>
            </p:cNvPr>
            <p:cNvSpPr txBox="1"/>
            <p:nvPr/>
          </p:nvSpPr>
          <p:spPr>
            <a:xfrm>
              <a:off x="4803854" y="2177627"/>
              <a:ext cx="776939" cy="126746"/>
            </a:xfrm>
            <a:prstGeom prst="rect">
              <a:avLst/>
            </a:prstGeom>
            <a:noFill/>
            <a:ln w="3175">
              <a:solidFill>
                <a:schemeClr val="tx1"/>
              </a:solidFill>
            </a:ln>
          </p:spPr>
          <p:txBody>
            <a:bodyPr wrap="none" lIns="18000" tIns="0" rIns="18000" bIns="3600" rtlCol="0">
              <a:spAutoFit/>
            </a:bodyPr>
            <a:lstStyle/>
            <a:p>
              <a:r>
                <a:rPr lang="en-GB" sz="800" dirty="0"/>
                <a:t>Senile dementia</a:t>
              </a:r>
            </a:p>
          </p:txBody>
        </p:sp>
        <p:sp>
          <p:nvSpPr>
            <p:cNvPr id="1055" name="TextBox 1054">
              <a:extLst>
                <a:ext uri="{FF2B5EF4-FFF2-40B4-BE49-F238E27FC236}">
                  <a16:creationId xmlns:a16="http://schemas.microsoft.com/office/drawing/2014/main" id="{7AA78B7A-E805-B14B-CC5A-CA9BDEFB2D71}"/>
                </a:ext>
              </a:extLst>
            </p:cNvPr>
            <p:cNvSpPr txBox="1"/>
            <p:nvPr/>
          </p:nvSpPr>
          <p:spPr>
            <a:xfrm>
              <a:off x="5785433" y="2379027"/>
              <a:ext cx="1959955" cy="126746"/>
            </a:xfrm>
            <a:prstGeom prst="rect">
              <a:avLst/>
            </a:prstGeom>
            <a:noFill/>
            <a:ln w="3175">
              <a:solidFill>
                <a:schemeClr val="tx1"/>
              </a:solidFill>
            </a:ln>
          </p:spPr>
          <p:txBody>
            <a:bodyPr wrap="none" lIns="18000" tIns="0" rIns="18000" bIns="3600" rtlCol="0">
              <a:spAutoFit/>
            </a:bodyPr>
            <a:lstStyle/>
            <a:p>
              <a:r>
                <a:rPr lang="en-GB" sz="800" dirty="0"/>
                <a:t>Delirium dementia and amnestic disorders</a:t>
              </a:r>
            </a:p>
          </p:txBody>
        </p:sp>
        <p:sp>
          <p:nvSpPr>
            <p:cNvPr id="1056" name="TextBox 1055">
              <a:extLst>
                <a:ext uri="{FF2B5EF4-FFF2-40B4-BE49-F238E27FC236}">
                  <a16:creationId xmlns:a16="http://schemas.microsoft.com/office/drawing/2014/main" id="{2D3956D3-A7ED-9034-4AE1-0CD6A9D5A595}"/>
                </a:ext>
              </a:extLst>
            </p:cNvPr>
            <p:cNvSpPr txBox="1"/>
            <p:nvPr/>
          </p:nvSpPr>
          <p:spPr>
            <a:xfrm>
              <a:off x="6121713" y="2552380"/>
              <a:ext cx="746482" cy="126746"/>
            </a:xfrm>
            <a:prstGeom prst="rect">
              <a:avLst/>
            </a:prstGeom>
            <a:noFill/>
            <a:ln w="3175">
              <a:solidFill>
                <a:schemeClr val="tx1"/>
              </a:solidFill>
            </a:ln>
          </p:spPr>
          <p:txBody>
            <a:bodyPr wrap="none" lIns="18000" tIns="0" rIns="18000" bIns="3600" rtlCol="0">
              <a:spAutoFit/>
            </a:bodyPr>
            <a:lstStyle/>
            <a:p>
              <a:r>
                <a:rPr lang="en-GB" sz="800" dirty="0"/>
                <a:t>Mood disorders</a:t>
              </a:r>
            </a:p>
          </p:txBody>
        </p:sp>
        <p:sp>
          <p:nvSpPr>
            <p:cNvPr id="1057" name="TextBox 1056">
              <a:extLst>
                <a:ext uri="{FF2B5EF4-FFF2-40B4-BE49-F238E27FC236}">
                  <a16:creationId xmlns:a16="http://schemas.microsoft.com/office/drawing/2014/main" id="{5C414221-155A-002C-1A19-BE24E1EE7D78}"/>
                </a:ext>
              </a:extLst>
            </p:cNvPr>
            <p:cNvSpPr txBox="1"/>
            <p:nvPr/>
          </p:nvSpPr>
          <p:spPr>
            <a:xfrm>
              <a:off x="6801227" y="2987934"/>
              <a:ext cx="1161660" cy="126746"/>
            </a:xfrm>
            <a:prstGeom prst="rect">
              <a:avLst/>
            </a:prstGeom>
            <a:noFill/>
            <a:ln w="3175">
              <a:solidFill>
                <a:schemeClr val="tx1"/>
              </a:solidFill>
            </a:ln>
          </p:spPr>
          <p:txBody>
            <a:bodyPr wrap="none" lIns="18000" tIns="0" rIns="18000" bIns="3600" rtlCol="0">
              <a:spAutoFit/>
            </a:bodyPr>
            <a:lstStyle/>
            <a:p>
              <a:r>
                <a:rPr lang="en-GB" sz="800" dirty="0"/>
                <a:t>Other conditions of brain</a:t>
              </a:r>
            </a:p>
          </p:txBody>
        </p:sp>
        <p:sp>
          <p:nvSpPr>
            <p:cNvPr id="1060" name="TextBox 1059">
              <a:extLst>
                <a:ext uri="{FF2B5EF4-FFF2-40B4-BE49-F238E27FC236}">
                  <a16:creationId xmlns:a16="http://schemas.microsoft.com/office/drawing/2014/main" id="{B3315465-4854-E211-E405-51A4EB630299}"/>
                </a:ext>
              </a:extLst>
            </p:cNvPr>
            <p:cNvSpPr txBox="1"/>
            <p:nvPr/>
          </p:nvSpPr>
          <p:spPr>
            <a:xfrm>
              <a:off x="6243958" y="3021508"/>
              <a:ext cx="533282" cy="126746"/>
            </a:xfrm>
            <a:prstGeom prst="rect">
              <a:avLst/>
            </a:prstGeom>
            <a:noFill/>
            <a:ln w="3175">
              <a:solidFill>
                <a:schemeClr val="tx1"/>
              </a:solidFill>
            </a:ln>
          </p:spPr>
          <p:txBody>
            <a:bodyPr wrap="none" lIns="18000" tIns="0" rIns="18000" bIns="3600" rtlCol="0">
              <a:spAutoFit/>
            </a:bodyPr>
            <a:lstStyle/>
            <a:p>
              <a:r>
                <a:rPr lang="en-GB" sz="800" dirty="0"/>
                <a:t>Alcoholism</a:t>
              </a:r>
            </a:p>
          </p:txBody>
        </p:sp>
        <p:sp>
          <p:nvSpPr>
            <p:cNvPr id="1063" name="TextBox 1062">
              <a:extLst>
                <a:ext uri="{FF2B5EF4-FFF2-40B4-BE49-F238E27FC236}">
                  <a16:creationId xmlns:a16="http://schemas.microsoft.com/office/drawing/2014/main" id="{17C91AAC-5224-CFAA-1F88-821F979B85FE}"/>
                </a:ext>
              </a:extLst>
            </p:cNvPr>
            <p:cNvSpPr txBox="1"/>
            <p:nvPr/>
          </p:nvSpPr>
          <p:spPr>
            <a:xfrm>
              <a:off x="6064915" y="3156436"/>
              <a:ext cx="603815" cy="126746"/>
            </a:xfrm>
            <a:prstGeom prst="rect">
              <a:avLst/>
            </a:prstGeom>
            <a:noFill/>
            <a:ln w="3175">
              <a:solidFill>
                <a:schemeClr val="tx1"/>
              </a:solidFill>
            </a:ln>
          </p:spPr>
          <p:txBody>
            <a:bodyPr wrap="none" lIns="18000" tIns="0" rIns="18000" bIns="3600" rtlCol="0">
              <a:spAutoFit/>
            </a:bodyPr>
            <a:lstStyle/>
            <a:p>
              <a:r>
                <a:rPr lang="en-GB" sz="800" dirty="0"/>
                <a:t>Septicaemia</a:t>
              </a:r>
            </a:p>
          </p:txBody>
        </p:sp>
        <p:sp>
          <p:nvSpPr>
            <p:cNvPr id="1064" name="TextBox 1063">
              <a:extLst>
                <a:ext uri="{FF2B5EF4-FFF2-40B4-BE49-F238E27FC236}">
                  <a16:creationId xmlns:a16="http://schemas.microsoft.com/office/drawing/2014/main" id="{0FC89258-F677-DEBF-7EE7-771E060FB5C3}"/>
                </a:ext>
              </a:extLst>
            </p:cNvPr>
            <p:cNvSpPr txBox="1"/>
            <p:nvPr/>
          </p:nvSpPr>
          <p:spPr>
            <a:xfrm>
              <a:off x="5672748" y="3194309"/>
              <a:ext cx="247948" cy="126746"/>
            </a:xfrm>
            <a:prstGeom prst="rect">
              <a:avLst/>
            </a:prstGeom>
            <a:noFill/>
            <a:ln w="3175">
              <a:solidFill>
                <a:schemeClr val="tx1"/>
              </a:solidFill>
            </a:ln>
          </p:spPr>
          <p:txBody>
            <a:bodyPr wrap="none" lIns="18000" tIns="0" rIns="18000" bIns="3600" rtlCol="0">
              <a:spAutoFit/>
            </a:bodyPr>
            <a:lstStyle/>
            <a:p>
              <a:r>
                <a:rPr lang="en-GB" sz="800" dirty="0"/>
                <a:t>ASD</a:t>
              </a:r>
            </a:p>
          </p:txBody>
        </p:sp>
        <p:sp>
          <p:nvSpPr>
            <p:cNvPr id="1065" name="TextBox 1064">
              <a:extLst>
                <a:ext uri="{FF2B5EF4-FFF2-40B4-BE49-F238E27FC236}">
                  <a16:creationId xmlns:a16="http://schemas.microsoft.com/office/drawing/2014/main" id="{A8BE8478-780E-2C40-9ED4-AD4BFFACAC46}"/>
                </a:ext>
              </a:extLst>
            </p:cNvPr>
            <p:cNvSpPr txBox="1"/>
            <p:nvPr/>
          </p:nvSpPr>
          <p:spPr>
            <a:xfrm>
              <a:off x="5996125" y="3424172"/>
              <a:ext cx="1379668" cy="126746"/>
            </a:xfrm>
            <a:prstGeom prst="rect">
              <a:avLst/>
            </a:prstGeom>
            <a:noFill/>
            <a:ln w="3175">
              <a:solidFill>
                <a:schemeClr val="tx1"/>
              </a:solidFill>
            </a:ln>
          </p:spPr>
          <p:txBody>
            <a:bodyPr wrap="none" lIns="18000" tIns="0" rIns="18000" bIns="3600" rtlCol="0">
              <a:spAutoFit/>
            </a:bodyPr>
            <a:lstStyle/>
            <a:p>
              <a:r>
                <a:rPr lang="en-GB" sz="800" dirty="0"/>
                <a:t>Other cerebral degenerations</a:t>
              </a:r>
            </a:p>
          </p:txBody>
        </p:sp>
        <p:sp>
          <p:nvSpPr>
            <p:cNvPr id="1068" name="TextBox 1067">
              <a:extLst>
                <a:ext uri="{FF2B5EF4-FFF2-40B4-BE49-F238E27FC236}">
                  <a16:creationId xmlns:a16="http://schemas.microsoft.com/office/drawing/2014/main" id="{F093C5EA-45D8-7AC2-E1E0-69F6D887C446}"/>
                </a:ext>
              </a:extLst>
            </p:cNvPr>
            <p:cNvSpPr txBox="1"/>
            <p:nvPr/>
          </p:nvSpPr>
          <p:spPr>
            <a:xfrm>
              <a:off x="6253668" y="3292046"/>
              <a:ext cx="1546380" cy="126746"/>
            </a:xfrm>
            <a:prstGeom prst="rect">
              <a:avLst/>
            </a:prstGeom>
            <a:noFill/>
            <a:ln w="3175">
              <a:solidFill>
                <a:schemeClr val="tx1"/>
              </a:solidFill>
            </a:ln>
          </p:spPr>
          <p:txBody>
            <a:bodyPr wrap="none" lIns="18000" tIns="0" rIns="18000" bIns="3600" rtlCol="0">
              <a:spAutoFit/>
            </a:bodyPr>
            <a:lstStyle/>
            <a:p>
              <a:r>
                <a:rPr lang="en-GB" sz="800" dirty="0"/>
                <a:t>Coma; stupor; and brain damage</a:t>
              </a:r>
            </a:p>
          </p:txBody>
        </p:sp>
        <p:sp>
          <p:nvSpPr>
            <p:cNvPr id="1069" name="TextBox 1068">
              <a:extLst>
                <a:ext uri="{FF2B5EF4-FFF2-40B4-BE49-F238E27FC236}">
                  <a16:creationId xmlns:a16="http://schemas.microsoft.com/office/drawing/2014/main" id="{1BA7F9E6-E229-91F3-CA6F-B33D9A95EEB4}"/>
                </a:ext>
              </a:extLst>
            </p:cNvPr>
            <p:cNvSpPr txBox="1"/>
            <p:nvPr/>
          </p:nvSpPr>
          <p:spPr>
            <a:xfrm>
              <a:off x="5633555" y="3966997"/>
              <a:ext cx="1774007" cy="126746"/>
            </a:xfrm>
            <a:prstGeom prst="rect">
              <a:avLst/>
            </a:prstGeom>
            <a:noFill/>
            <a:ln w="3175">
              <a:solidFill>
                <a:schemeClr val="tx1"/>
              </a:solidFill>
            </a:ln>
          </p:spPr>
          <p:txBody>
            <a:bodyPr wrap="none" lIns="18000" tIns="0" rIns="18000" bIns="3600" rtlCol="0">
              <a:spAutoFit/>
            </a:bodyPr>
            <a:lstStyle/>
            <a:p>
              <a:r>
                <a:rPr lang="en-GB" sz="800" dirty="0"/>
                <a:t>Dementia with cerebral degenerations</a:t>
              </a:r>
            </a:p>
          </p:txBody>
        </p:sp>
        <p:sp>
          <p:nvSpPr>
            <p:cNvPr id="1070" name="TextBox 1069">
              <a:extLst>
                <a:ext uri="{FF2B5EF4-FFF2-40B4-BE49-F238E27FC236}">
                  <a16:creationId xmlns:a16="http://schemas.microsoft.com/office/drawing/2014/main" id="{5D973082-51BA-6107-3BF3-4465AE6500A3}"/>
                </a:ext>
              </a:extLst>
            </p:cNvPr>
            <p:cNvSpPr txBox="1"/>
            <p:nvPr/>
          </p:nvSpPr>
          <p:spPr>
            <a:xfrm>
              <a:off x="6329029" y="3621596"/>
              <a:ext cx="820221" cy="126746"/>
            </a:xfrm>
            <a:prstGeom prst="rect">
              <a:avLst/>
            </a:prstGeom>
            <a:noFill/>
            <a:ln w="3175">
              <a:solidFill>
                <a:schemeClr val="tx1"/>
              </a:solidFill>
            </a:ln>
          </p:spPr>
          <p:txBody>
            <a:bodyPr wrap="none" lIns="18000" tIns="0" rIns="18000" bIns="3600" rtlCol="0">
              <a:spAutoFit/>
            </a:bodyPr>
            <a:lstStyle/>
            <a:p>
              <a:r>
                <a:rPr lang="en-GB" sz="800" dirty="0"/>
                <a:t>Intercranial injury</a:t>
              </a:r>
            </a:p>
          </p:txBody>
        </p:sp>
        <p:sp>
          <p:nvSpPr>
            <p:cNvPr id="1073" name="TextBox 1072">
              <a:extLst>
                <a:ext uri="{FF2B5EF4-FFF2-40B4-BE49-F238E27FC236}">
                  <a16:creationId xmlns:a16="http://schemas.microsoft.com/office/drawing/2014/main" id="{5F61EB38-A9E1-4BE4-9D90-FA7788B2DB5C}"/>
                </a:ext>
              </a:extLst>
            </p:cNvPr>
            <p:cNvSpPr txBox="1"/>
            <p:nvPr/>
          </p:nvSpPr>
          <p:spPr>
            <a:xfrm>
              <a:off x="6047603" y="3781001"/>
              <a:ext cx="615036" cy="126746"/>
            </a:xfrm>
            <a:prstGeom prst="rect">
              <a:avLst/>
            </a:prstGeom>
            <a:noFill/>
            <a:ln w="3175">
              <a:solidFill>
                <a:schemeClr val="tx1"/>
              </a:solidFill>
            </a:ln>
          </p:spPr>
          <p:txBody>
            <a:bodyPr wrap="none" lIns="18000" tIns="0" rIns="18000" bIns="3600" rtlCol="0">
              <a:spAutoFit/>
            </a:bodyPr>
            <a:lstStyle/>
            <a:p>
              <a:r>
                <a:rPr lang="en-GB" sz="800" dirty="0"/>
                <a:t>Bacteraemia</a:t>
              </a:r>
            </a:p>
          </p:txBody>
        </p:sp>
        <p:cxnSp>
          <p:nvCxnSpPr>
            <p:cNvPr id="21" name="Straight Connector 20">
              <a:extLst>
                <a:ext uri="{FF2B5EF4-FFF2-40B4-BE49-F238E27FC236}">
                  <a16:creationId xmlns:a16="http://schemas.microsoft.com/office/drawing/2014/main" id="{B55F2967-E8F3-86E6-94B3-03B5A831FA61}"/>
                </a:ext>
              </a:extLst>
            </p:cNvPr>
            <p:cNvCxnSpPr>
              <a:cxnSpLocks/>
              <a:endCxn id="553" idx="7"/>
            </p:cNvCxnSpPr>
            <p:nvPr/>
          </p:nvCxnSpPr>
          <p:spPr>
            <a:xfrm flipH="1">
              <a:off x="5612310" y="1691390"/>
              <a:ext cx="78689" cy="11513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553" name="Oval 548">
              <a:extLst>
                <a:ext uri="{FF2B5EF4-FFF2-40B4-BE49-F238E27FC236}">
                  <a16:creationId xmlns:a16="http://schemas.microsoft.com/office/drawing/2014/main" id="{E3B1417E-3D78-CE5A-7B4A-68592640FA54}"/>
                </a:ext>
              </a:extLst>
            </p:cNvPr>
            <p:cNvSpPr>
              <a:spLocks noChangeArrowheads="1"/>
            </p:cNvSpPr>
            <p:nvPr/>
          </p:nvSpPr>
          <p:spPr bwMode="auto">
            <a:xfrm>
              <a:off x="5581582" y="1801256"/>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cxnSp>
          <p:nvCxnSpPr>
            <p:cNvPr id="36" name="Straight Connector 35">
              <a:extLst>
                <a:ext uri="{FF2B5EF4-FFF2-40B4-BE49-F238E27FC236}">
                  <a16:creationId xmlns:a16="http://schemas.microsoft.com/office/drawing/2014/main" id="{EFAA5069-9578-9F93-089E-76706A176EC7}"/>
                </a:ext>
              </a:extLst>
            </p:cNvPr>
            <p:cNvCxnSpPr>
              <a:cxnSpLocks/>
              <a:stCxn id="554" idx="1"/>
              <a:endCxn id="1049" idx="3"/>
            </p:cNvCxnSpPr>
            <p:nvPr/>
          </p:nvCxnSpPr>
          <p:spPr>
            <a:xfrm flipH="1" flipV="1">
              <a:off x="5322228" y="1657867"/>
              <a:ext cx="131044" cy="14866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CC07C489-383A-D395-F1D3-0CF8AFC1357C}"/>
                </a:ext>
              </a:extLst>
            </p:cNvPr>
            <p:cNvCxnSpPr>
              <a:cxnSpLocks/>
              <a:stCxn id="1051" idx="1"/>
              <a:endCxn id="552" idx="0"/>
            </p:cNvCxnSpPr>
            <p:nvPr/>
          </p:nvCxnSpPr>
          <p:spPr>
            <a:xfrm flipH="1">
              <a:off x="6720712" y="1641249"/>
              <a:ext cx="70712" cy="16000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190A178-3072-56AC-8C5E-31AEC571E0E4}"/>
                </a:ext>
              </a:extLst>
            </p:cNvPr>
            <p:cNvCxnSpPr>
              <a:cxnSpLocks/>
              <a:endCxn id="555" idx="7"/>
            </p:cNvCxnSpPr>
            <p:nvPr/>
          </p:nvCxnSpPr>
          <p:spPr>
            <a:xfrm flipH="1">
              <a:off x="5844487" y="1905170"/>
              <a:ext cx="86548" cy="101384"/>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F12F897-33C3-B877-9813-FA33615E9871}"/>
                </a:ext>
              </a:extLst>
            </p:cNvPr>
            <p:cNvCxnSpPr>
              <a:cxnSpLocks/>
            </p:cNvCxnSpPr>
            <p:nvPr/>
          </p:nvCxnSpPr>
          <p:spPr>
            <a:xfrm flipH="1">
              <a:off x="7087162" y="1989133"/>
              <a:ext cx="45644" cy="121292"/>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DC10549-5A56-5CBE-BC32-B275C979BC3E}"/>
                </a:ext>
              </a:extLst>
            </p:cNvPr>
            <p:cNvCxnSpPr>
              <a:cxnSpLocks/>
              <a:stCxn id="556" idx="1"/>
            </p:cNvCxnSpPr>
            <p:nvPr/>
          </p:nvCxnSpPr>
          <p:spPr>
            <a:xfrm flipH="1" flipV="1">
              <a:off x="5662023" y="2078181"/>
              <a:ext cx="80676" cy="87123"/>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550" name="Oval 545">
              <a:extLst>
                <a:ext uri="{FF2B5EF4-FFF2-40B4-BE49-F238E27FC236}">
                  <a16:creationId xmlns:a16="http://schemas.microsoft.com/office/drawing/2014/main" id="{26C7F028-DF35-1877-2F3A-F641D1B1F8C5}"/>
                </a:ext>
              </a:extLst>
            </p:cNvPr>
            <p:cNvSpPr>
              <a:spLocks noChangeArrowheads="1"/>
            </p:cNvSpPr>
            <p:nvPr/>
          </p:nvSpPr>
          <p:spPr bwMode="auto">
            <a:xfrm>
              <a:off x="7066880" y="2099706"/>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cxnSp>
          <p:nvCxnSpPr>
            <p:cNvPr id="55" name="Straight Connector 54">
              <a:extLst>
                <a:ext uri="{FF2B5EF4-FFF2-40B4-BE49-F238E27FC236}">
                  <a16:creationId xmlns:a16="http://schemas.microsoft.com/office/drawing/2014/main" id="{65E9AE1B-1BB3-C2D6-68D0-3EECDEE1AA99}"/>
                </a:ext>
              </a:extLst>
            </p:cNvPr>
            <p:cNvCxnSpPr>
              <a:cxnSpLocks/>
            </p:cNvCxnSpPr>
            <p:nvPr/>
          </p:nvCxnSpPr>
          <p:spPr>
            <a:xfrm flipH="1" flipV="1">
              <a:off x="6424457" y="2139370"/>
              <a:ext cx="70497" cy="42783"/>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551" name="Oval 546">
              <a:extLst>
                <a:ext uri="{FF2B5EF4-FFF2-40B4-BE49-F238E27FC236}">
                  <a16:creationId xmlns:a16="http://schemas.microsoft.com/office/drawing/2014/main" id="{D29307B8-2263-CF7D-5D77-16F806881B9E}"/>
                </a:ext>
              </a:extLst>
            </p:cNvPr>
            <p:cNvSpPr>
              <a:spLocks noChangeArrowheads="1"/>
            </p:cNvSpPr>
            <p:nvPr/>
          </p:nvSpPr>
          <p:spPr bwMode="auto">
            <a:xfrm>
              <a:off x="6406925" y="2125106"/>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cxnSp>
          <p:nvCxnSpPr>
            <p:cNvPr id="59" name="Straight Connector 58">
              <a:extLst>
                <a:ext uri="{FF2B5EF4-FFF2-40B4-BE49-F238E27FC236}">
                  <a16:creationId xmlns:a16="http://schemas.microsoft.com/office/drawing/2014/main" id="{52D10D66-BBB4-C730-11AB-520CDE86EC99}"/>
                </a:ext>
              </a:extLst>
            </p:cNvPr>
            <p:cNvCxnSpPr>
              <a:cxnSpLocks/>
              <a:stCxn id="557" idx="1"/>
            </p:cNvCxnSpPr>
            <p:nvPr/>
          </p:nvCxnSpPr>
          <p:spPr>
            <a:xfrm flipH="1" flipV="1">
              <a:off x="5580793" y="2242760"/>
              <a:ext cx="98295" cy="189244"/>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6905C971-E135-F38C-3627-E1E64E6B744E}"/>
                </a:ext>
              </a:extLst>
            </p:cNvPr>
            <p:cNvCxnSpPr>
              <a:cxnSpLocks/>
            </p:cNvCxnSpPr>
            <p:nvPr/>
          </p:nvCxnSpPr>
          <p:spPr>
            <a:xfrm flipH="1" flipV="1">
              <a:off x="6007773" y="2505170"/>
              <a:ext cx="7757" cy="52197"/>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7" name="Straight Connector 986">
              <a:extLst>
                <a:ext uri="{FF2B5EF4-FFF2-40B4-BE49-F238E27FC236}">
                  <a16:creationId xmlns:a16="http://schemas.microsoft.com/office/drawing/2014/main" id="{BACF74C6-505B-C7AF-96A8-B99E85A7144B}"/>
                </a:ext>
              </a:extLst>
            </p:cNvPr>
            <p:cNvCxnSpPr>
              <a:cxnSpLocks/>
              <a:endCxn id="562" idx="0"/>
            </p:cNvCxnSpPr>
            <p:nvPr/>
          </p:nvCxnSpPr>
          <p:spPr>
            <a:xfrm flipH="1">
              <a:off x="6307246" y="2678860"/>
              <a:ext cx="24381" cy="11458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008" name="TextBox 1007">
              <a:extLst>
                <a:ext uri="{FF2B5EF4-FFF2-40B4-BE49-F238E27FC236}">
                  <a16:creationId xmlns:a16="http://schemas.microsoft.com/office/drawing/2014/main" id="{95C22B45-4FED-1B49-27A0-2CCA623BDE55}"/>
                </a:ext>
              </a:extLst>
            </p:cNvPr>
            <p:cNvSpPr txBox="1"/>
            <p:nvPr/>
          </p:nvSpPr>
          <p:spPr>
            <a:xfrm>
              <a:off x="5513422" y="2903474"/>
              <a:ext cx="345732" cy="126746"/>
            </a:xfrm>
            <a:prstGeom prst="rect">
              <a:avLst/>
            </a:prstGeom>
            <a:noFill/>
            <a:ln w="3175">
              <a:solidFill>
                <a:schemeClr val="tx1"/>
              </a:solidFill>
            </a:ln>
          </p:spPr>
          <p:txBody>
            <a:bodyPr wrap="none" lIns="18000" tIns="0" rIns="18000" bIns="3600" rtlCol="0">
              <a:spAutoFit/>
            </a:bodyPr>
            <a:lstStyle/>
            <a:p>
              <a:r>
                <a:rPr lang="en-GB" sz="800" dirty="0"/>
                <a:t>Sepsis</a:t>
              </a:r>
            </a:p>
          </p:txBody>
        </p:sp>
        <p:cxnSp>
          <p:nvCxnSpPr>
            <p:cNvPr id="1010" name="Straight Connector 1009">
              <a:extLst>
                <a:ext uri="{FF2B5EF4-FFF2-40B4-BE49-F238E27FC236}">
                  <a16:creationId xmlns:a16="http://schemas.microsoft.com/office/drawing/2014/main" id="{6A465C9C-6328-3E36-75CB-E37BB4A566ED}"/>
                </a:ext>
              </a:extLst>
            </p:cNvPr>
            <p:cNvCxnSpPr>
              <a:cxnSpLocks/>
            </p:cNvCxnSpPr>
            <p:nvPr/>
          </p:nvCxnSpPr>
          <p:spPr>
            <a:xfrm>
              <a:off x="5853579" y="3033365"/>
              <a:ext cx="42615" cy="48762"/>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4" name="Straight Connector 1013">
              <a:extLst>
                <a:ext uri="{FF2B5EF4-FFF2-40B4-BE49-F238E27FC236}">
                  <a16:creationId xmlns:a16="http://schemas.microsoft.com/office/drawing/2014/main" id="{B0425636-350D-C683-F6EA-24894E38AC3E}"/>
                </a:ext>
              </a:extLst>
            </p:cNvPr>
            <p:cNvCxnSpPr>
              <a:cxnSpLocks/>
              <a:endCxn id="1063" idx="1"/>
            </p:cNvCxnSpPr>
            <p:nvPr/>
          </p:nvCxnSpPr>
          <p:spPr>
            <a:xfrm>
              <a:off x="6034522" y="3134328"/>
              <a:ext cx="30393" cy="854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567" name="Oval 562">
              <a:extLst>
                <a:ext uri="{FF2B5EF4-FFF2-40B4-BE49-F238E27FC236}">
                  <a16:creationId xmlns:a16="http://schemas.microsoft.com/office/drawing/2014/main" id="{4C0776FC-E9C8-C134-5992-3AE2187D366B}"/>
                </a:ext>
              </a:extLst>
            </p:cNvPr>
            <p:cNvSpPr>
              <a:spLocks noChangeArrowheads="1"/>
            </p:cNvSpPr>
            <p:nvPr/>
          </p:nvSpPr>
          <p:spPr bwMode="auto">
            <a:xfrm>
              <a:off x="6004590" y="3117295"/>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566" name="Oval 561">
              <a:extLst>
                <a:ext uri="{FF2B5EF4-FFF2-40B4-BE49-F238E27FC236}">
                  <a16:creationId xmlns:a16="http://schemas.microsoft.com/office/drawing/2014/main" id="{3FD499BC-1247-9105-1DA3-3EBCC1C5FC9B}"/>
                </a:ext>
              </a:extLst>
            </p:cNvPr>
            <p:cNvSpPr>
              <a:spLocks noChangeArrowheads="1"/>
            </p:cNvSpPr>
            <p:nvPr/>
          </p:nvSpPr>
          <p:spPr bwMode="auto">
            <a:xfrm>
              <a:off x="5886911" y="3072844"/>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cxnSp>
          <p:nvCxnSpPr>
            <p:cNvPr id="1042" name="Straight Connector 1041">
              <a:extLst>
                <a:ext uri="{FF2B5EF4-FFF2-40B4-BE49-F238E27FC236}">
                  <a16:creationId xmlns:a16="http://schemas.microsoft.com/office/drawing/2014/main" id="{2FDCA3E4-9798-CF0F-E54C-769B5BFBFDCE}"/>
                </a:ext>
              </a:extLst>
            </p:cNvPr>
            <p:cNvCxnSpPr>
              <a:cxnSpLocks/>
              <a:stCxn id="1068" idx="0"/>
            </p:cNvCxnSpPr>
            <p:nvPr/>
          </p:nvCxnSpPr>
          <p:spPr>
            <a:xfrm flipV="1">
              <a:off x="7026858" y="3218687"/>
              <a:ext cx="70680" cy="73359"/>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548" name="Oval 543">
              <a:extLst>
                <a:ext uri="{FF2B5EF4-FFF2-40B4-BE49-F238E27FC236}">
                  <a16:creationId xmlns:a16="http://schemas.microsoft.com/office/drawing/2014/main" id="{F0A4BD68-06AE-D495-02A7-9C9969169FE3}"/>
                </a:ext>
              </a:extLst>
            </p:cNvPr>
            <p:cNvSpPr>
              <a:spLocks noChangeArrowheads="1"/>
            </p:cNvSpPr>
            <p:nvPr/>
          </p:nvSpPr>
          <p:spPr bwMode="auto">
            <a:xfrm>
              <a:off x="7082783" y="3206194"/>
              <a:ext cx="36000" cy="3600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GB"/>
            </a:p>
          </p:txBody>
        </p:sp>
        <p:cxnSp>
          <p:nvCxnSpPr>
            <p:cNvPr id="1075" name="Straight Connector 1074">
              <a:extLst>
                <a:ext uri="{FF2B5EF4-FFF2-40B4-BE49-F238E27FC236}">
                  <a16:creationId xmlns:a16="http://schemas.microsoft.com/office/drawing/2014/main" id="{E4C5724A-AA14-323B-8368-C6D1C19DE32C}"/>
                </a:ext>
              </a:extLst>
            </p:cNvPr>
            <p:cNvCxnSpPr>
              <a:cxnSpLocks/>
              <a:stCxn id="569" idx="6"/>
              <a:endCxn id="1064" idx="1"/>
            </p:cNvCxnSpPr>
            <p:nvPr/>
          </p:nvCxnSpPr>
          <p:spPr>
            <a:xfrm>
              <a:off x="5601679" y="3255945"/>
              <a:ext cx="71069" cy="1737"/>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0" name="Straight Connector 1079">
              <a:extLst>
                <a:ext uri="{FF2B5EF4-FFF2-40B4-BE49-F238E27FC236}">
                  <a16:creationId xmlns:a16="http://schemas.microsoft.com/office/drawing/2014/main" id="{5D6BE431-31B2-CEE6-F7AE-A309BD9C1A5D}"/>
                </a:ext>
              </a:extLst>
            </p:cNvPr>
            <p:cNvCxnSpPr>
              <a:cxnSpLocks/>
              <a:endCxn id="575" idx="4"/>
            </p:cNvCxnSpPr>
            <p:nvPr/>
          </p:nvCxnSpPr>
          <p:spPr>
            <a:xfrm flipH="1" flipV="1">
              <a:off x="5764968" y="3508895"/>
              <a:ext cx="214396" cy="460492"/>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8" name="Straight Connector 387">
              <a:extLst>
                <a:ext uri="{FF2B5EF4-FFF2-40B4-BE49-F238E27FC236}">
                  <a16:creationId xmlns:a16="http://schemas.microsoft.com/office/drawing/2014/main" id="{0DCA7D85-A709-78D9-1E2C-A44E67560C7D}"/>
                </a:ext>
              </a:extLst>
            </p:cNvPr>
            <p:cNvCxnSpPr>
              <a:cxnSpLocks/>
              <a:stCxn id="1022" idx="3"/>
              <a:endCxn id="572" idx="2"/>
            </p:cNvCxnSpPr>
            <p:nvPr/>
          </p:nvCxnSpPr>
          <p:spPr>
            <a:xfrm>
              <a:off x="5316019" y="3211219"/>
              <a:ext cx="166967" cy="2257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2" name="Straight Connector 401">
              <a:extLst>
                <a:ext uri="{FF2B5EF4-FFF2-40B4-BE49-F238E27FC236}">
                  <a16:creationId xmlns:a16="http://schemas.microsoft.com/office/drawing/2014/main" id="{1D6E9296-0CD2-51E5-141B-87E131A8B685}"/>
                </a:ext>
              </a:extLst>
            </p:cNvPr>
            <p:cNvCxnSpPr>
              <a:cxnSpLocks/>
              <a:stCxn id="1021" idx="3"/>
            </p:cNvCxnSpPr>
            <p:nvPr/>
          </p:nvCxnSpPr>
          <p:spPr>
            <a:xfrm flipV="1">
              <a:off x="5198426" y="3487114"/>
              <a:ext cx="211709" cy="1097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D1285E71-C947-C610-59B5-62C1362AED4C}"/>
                </a:ext>
              </a:extLst>
            </p:cNvPr>
            <p:cNvCxnSpPr>
              <a:cxnSpLocks/>
              <a:endCxn id="984" idx="1"/>
            </p:cNvCxnSpPr>
            <p:nvPr/>
          </p:nvCxnSpPr>
          <p:spPr>
            <a:xfrm flipV="1">
              <a:off x="1787739" y="3052527"/>
              <a:ext cx="107981" cy="100123"/>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538" name="Oval 533">
              <a:extLst>
                <a:ext uri="{FF2B5EF4-FFF2-40B4-BE49-F238E27FC236}">
                  <a16:creationId xmlns:a16="http://schemas.microsoft.com/office/drawing/2014/main" id="{87DC7776-362B-C18E-4C2F-74A4A5AA80B5}"/>
                </a:ext>
              </a:extLst>
            </p:cNvPr>
            <p:cNvSpPr>
              <a:spLocks noChangeArrowheads="1"/>
            </p:cNvSpPr>
            <p:nvPr/>
          </p:nvSpPr>
          <p:spPr bwMode="auto">
            <a:xfrm>
              <a:off x="1772921" y="3129994"/>
              <a:ext cx="36000" cy="36000"/>
            </a:xfrm>
            <a:prstGeom prst="ellipse">
              <a:avLst/>
            </a:pr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GB"/>
            </a:p>
          </p:txBody>
        </p:sp>
        <p:cxnSp>
          <p:nvCxnSpPr>
            <p:cNvPr id="1091" name="Straight Connector 1090">
              <a:extLst>
                <a:ext uri="{FF2B5EF4-FFF2-40B4-BE49-F238E27FC236}">
                  <a16:creationId xmlns:a16="http://schemas.microsoft.com/office/drawing/2014/main" id="{8AB0CB5E-E4FD-D791-5932-2FCAE7B2D5C9}"/>
                </a:ext>
              </a:extLst>
            </p:cNvPr>
            <p:cNvCxnSpPr>
              <a:cxnSpLocks/>
              <a:stCxn id="544" idx="1"/>
            </p:cNvCxnSpPr>
            <p:nvPr/>
          </p:nvCxnSpPr>
          <p:spPr>
            <a:xfrm flipH="1" flipV="1">
              <a:off x="1291794" y="3566000"/>
              <a:ext cx="203333" cy="269354"/>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5" name="Straight Connector 1094">
              <a:extLst>
                <a:ext uri="{FF2B5EF4-FFF2-40B4-BE49-F238E27FC236}">
                  <a16:creationId xmlns:a16="http://schemas.microsoft.com/office/drawing/2014/main" id="{6A00F499-6C66-F53F-2ECF-8D0157D7220D}"/>
                </a:ext>
              </a:extLst>
            </p:cNvPr>
            <p:cNvCxnSpPr>
              <a:cxnSpLocks/>
              <a:stCxn id="1001" idx="1"/>
            </p:cNvCxnSpPr>
            <p:nvPr/>
          </p:nvCxnSpPr>
          <p:spPr>
            <a:xfrm flipH="1" flipV="1">
              <a:off x="1515904" y="3894490"/>
              <a:ext cx="592894" cy="17072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546" name="Oval 541">
              <a:extLst>
                <a:ext uri="{FF2B5EF4-FFF2-40B4-BE49-F238E27FC236}">
                  <a16:creationId xmlns:a16="http://schemas.microsoft.com/office/drawing/2014/main" id="{9FCAAE18-E306-0542-4F55-9960310B5EF0}"/>
                </a:ext>
              </a:extLst>
            </p:cNvPr>
            <p:cNvSpPr>
              <a:spLocks noChangeArrowheads="1"/>
            </p:cNvSpPr>
            <p:nvPr/>
          </p:nvSpPr>
          <p:spPr bwMode="auto">
            <a:xfrm>
              <a:off x="1486675" y="3871356"/>
              <a:ext cx="36000" cy="36000"/>
            </a:xfrm>
            <a:prstGeom prst="ellipse">
              <a:avLst/>
            </a:pr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GB"/>
            </a:p>
          </p:txBody>
        </p:sp>
      </p:grpSp>
    </p:spTree>
    <p:custDataLst>
      <p:tags r:id="rId1"/>
    </p:custDataLst>
    <p:extLst>
      <p:ext uri="{BB962C8B-B14F-4D97-AF65-F5344CB8AC3E}">
        <p14:creationId xmlns:p14="http://schemas.microsoft.com/office/powerpoint/2010/main" val="2583803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08A0E-A3C5-AFC9-2F02-CB050D71C532}"/>
            </a:ext>
          </a:extLst>
        </p:cNvPr>
        <p:cNvGrpSpPr/>
        <p:nvPr/>
      </p:nvGrpSpPr>
      <p:grpSpPr>
        <a:xfrm>
          <a:off x="0" y="0"/>
          <a:ext cx="0" cy="0"/>
          <a:chOff x="0" y="0"/>
          <a:chExt cx="0" cy="0"/>
        </a:xfrm>
      </p:grpSpPr>
      <p:pic>
        <p:nvPicPr>
          <p:cNvPr id="167" name="Content Placeholder 11" hidden="1">
            <a:extLst>
              <a:ext uri="{FF2B5EF4-FFF2-40B4-BE49-F238E27FC236}">
                <a16:creationId xmlns:a16="http://schemas.microsoft.com/office/drawing/2014/main" id="{9D373494-70D7-3951-0E0C-85720D8477F5}"/>
              </a:ext>
            </a:extLst>
          </p:cNvPr>
          <p:cNvPicPr>
            <a:picLocks/>
          </p:cNvPicPr>
          <p:nvPr/>
        </p:nvPicPr>
        <p:blipFill>
          <a:blip r:embed="rId4"/>
          <a:srcRect t="2309"/>
          <a:stretch>
            <a:fillRect/>
          </a:stretch>
        </p:blipFill>
        <p:spPr>
          <a:xfrm>
            <a:off x="5931694" y="1476985"/>
            <a:ext cx="7070798" cy="4215600"/>
          </a:xfrm>
          <a:prstGeom prst="round2DiagRect">
            <a:avLst>
              <a:gd name="adj1" fmla="val 0"/>
              <a:gd name="adj2" fmla="val 5647"/>
            </a:avLst>
          </a:prstGeom>
          <a:solidFill>
            <a:srgbClr val="D9D1CC"/>
          </a:solidFill>
        </p:spPr>
      </p:pic>
      <p:sp>
        <p:nvSpPr>
          <p:cNvPr id="7" name="Text Placeholder 6">
            <a:extLst>
              <a:ext uri="{FF2B5EF4-FFF2-40B4-BE49-F238E27FC236}">
                <a16:creationId xmlns:a16="http://schemas.microsoft.com/office/drawing/2014/main" id="{2A561BD9-F85F-7C05-23DF-31A8C612AB41}"/>
              </a:ext>
            </a:extLst>
          </p:cNvPr>
          <p:cNvSpPr>
            <a:spLocks noGrp="1"/>
          </p:cNvSpPr>
          <p:nvPr>
            <p:ph type="body" sz="quarter" idx="17"/>
          </p:nvPr>
        </p:nvSpPr>
        <p:spPr>
          <a:xfrm>
            <a:off x="539749" y="539750"/>
            <a:ext cx="9213851" cy="266676"/>
          </a:xfrm>
        </p:spPr>
        <p:txBody>
          <a:bodyPr wrap="square">
            <a:normAutofit/>
          </a:bodyPr>
          <a:lstStyle/>
          <a:p>
            <a:r>
              <a:rPr lang="en-GB"/>
              <a:t>Schizophrenia – Comorbidity</a:t>
            </a:r>
          </a:p>
        </p:txBody>
      </p:sp>
      <p:sp>
        <p:nvSpPr>
          <p:cNvPr id="5" name="Title 4">
            <a:extLst>
              <a:ext uri="{FF2B5EF4-FFF2-40B4-BE49-F238E27FC236}">
                <a16:creationId xmlns:a16="http://schemas.microsoft.com/office/drawing/2014/main" id="{446DF444-1AEC-5CED-5198-278974B5A0CE}"/>
              </a:ext>
            </a:extLst>
          </p:cNvPr>
          <p:cNvSpPr>
            <a:spLocks noGrp="1"/>
          </p:cNvSpPr>
          <p:nvPr>
            <p:ph type="title"/>
          </p:nvPr>
        </p:nvSpPr>
        <p:spPr>
          <a:xfrm>
            <a:off x="539749" y="814386"/>
            <a:ext cx="9213851" cy="332399"/>
          </a:xfrm>
        </p:spPr>
        <p:txBody>
          <a:bodyPr anchor="b">
            <a:normAutofit fontScale="90000"/>
          </a:bodyPr>
          <a:lstStyle/>
          <a:p>
            <a:r>
              <a:rPr lang="en-US" dirty="0"/>
              <a:t>Incidence and timing of psychiatric comorbidities in schizophrenia</a:t>
            </a:r>
          </a:p>
        </p:txBody>
      </p:sp>
      <p:sp>
        <p:nvSpPr>
          <p:cNvPr id="11" name="Content Placeholder 10">
            <a:extLst>
              <a:ext uri="{FF2B5EF4-FFF2-40B4-BE49-F238E27FC236}">
                <a16:creationId xmlns:a16="http://schemas.microsoft.com/office/drawing/2014/main" id="{D8FB8B60-FBE8-F4D0-284D-BB0755765C9E}"/>
              </a:ext>
            </a:extLst>
          </p:cNvPr>
          <p:cNvSpPr>
            <a:spLocks noGrp="1"/>
          </p:cNvSpPr>
          <p:nvPr>
            <p:ph sz="half" idx="21"/>
          </p:nvPr>
        </p:nvSpPr>
        <p:spPr>
          <a:xfrm>
            <a:off x="539749" y="1416785"/>
            <a:ext cx="5410197" cy="4415215"/>
          </a:xfrm>
        </p:spPr>
        <p:txBody>
          <a:bodyPr>
            <a:normAutofit/>
          </a:bodyPr>
          <a:lstStyle/>
          <a:p>
            <a:r>
              <a:rPr lang="en-US" dirty="0"/>
              <a:t>By age 30, individuals with schizophrenia showed </a:t>
            </a:r>
            <a:r>
              <a:rPr lang="en-US" b="1" dirty="0"/>
              <a:t>substantially higher cumulative incidence across eight comorbid psychiatric disorder categories </a:t>
            </a:r>
            <a:r>
              <a:rPr lang="en-US" dirty="0"/>
              <a:t>compared with population controls</a:t>
            </a:r>
          </a:p>
          <a:p>
            <a:r>
              <a:rPr lang="en-GB" b="1" dirty="0"/>
              <a:t>82%</a:t>
            </a:r>
            <a:r>
              <a:rPr lang="en-GB" dirty="0"/>
              <a:t> of individuals with schizophrenia had </a:t>
            </a:r>
            <a:r>
              <a:rPr lang="en-GB" b="1" dirty="0">
                <a:solidFill>
                  <a:schemeClr val="tx1"/>
                </a:solidFill>
              </a:rPr>
              <a:t>at least one additional psychiatric diagnosis </a:t>
            </a:r>
            <a:r>
              <a:rPr lang="en-US" b="1" dirty="0">
                <a:solidFill>
                  <a:schemeClr val="tx1"/>
                </a:solidFill>
              </a:rPr>
              <a:t>prior to, </a:t>
            </a:r>
            <a:r>
              <a:rPr lang="en-US" b="1" dirty="0"/>
              <a:t>concurrent with, or following their schizophrenia diagnosis</a:t>
            </a:r>
          </a:p>
          <a:p>
            <a:r>
              <a:rPr lang="en-GB" b="1" dirty="0"/>
              <a:t>70% </a:t>
            </a:r>
            <a:r>
              <a:rPr lang="en-GB" dirty="0"/>
              <a:t>had already received another psychiatric diagnosis </a:t>
            </a:r>
            <a:r>
              <a:rPr lang="en-GB" b="1" dirty="0"/>
              <a:t>before their schizophrenia diagnosis</a:t>
            </a:r>
          </a:p>
          <a:p>
            <a:endParaRPr lang="en-GB" dirty="0"/>
          </a:p>
        </p:txBody>
      </p:sp>
      <p:sp>
        <p:nvSpPr>
          <p:cNvPr id="2" name="Text Placeholder 1">
            <a:extLst>
              <a:ext uri="{FF2B5EF4-FFF2-40B4-BE49-F238E27FC236}">
                <a16:creationId xmlns:a16="http://schemas.microsoft.com/office/drawing/2014/main" id="{B1D60060-B335-24EF-A186-89F3C3007398}"/>
              </a:ext>
            </a:extLst>
          </p:cNvPr>
          <p:cNvSpPr>
            <a:spLocks noGrp="1"/>
          </p:cNvSpPr>
          <p:nvPr>
            <p:ph type="body" sz="quarter" idx="18"/>
          </p:nvPr>
        </p:nvSpPr>
        <p:spPr>
          <a:xfrm>
            <a:off x="539749" y="6102000"/>
            <a:ext cx="6683259" cy="619200"/>
          </a:xfrm>
        </p:spPr>
        <p:txBody>
          <a:bodyPr anchor="b">
            <a:noAutofit/>
          </a:bodyPr>
          <a:lstStyle/>
          <a:p>
            <a:pPr marL="0" indent="0" algn="l" rtl="0" eaLnBrk="1" latinLnBrk="0" hangingPunct="1">
              <a:buNone/>
            </a:pPr>
            <a:r>
              <a:rPr lang="en-US" sz="950" dirty="0">
                <a:effectLst/>
                <a:latin typeface="Arial" panose="020B0604020202020204" pitchFamily="34" charset="0"/>
              </a:rPr>
              <a:t>Data are from the Danish national patient registers, including individuals born between 1981 and 2002 diagnosed with </a:t>
            </a:r>
            <a:br>
              <a:rPr lang="en-US" sz="950" dirty="0">
                <a:effectLst/>
                <a:latin typeface="Arial" panose="020B0604020202020204" pitchFamily="34" charset="0"/>
              </a:rPr>
            </a:br>
            <a:r>
              <a:rPr lang="en-US" sz="950" dirty="0">
                <a:effectLst/>
                <a:latin typeface="Arial" panose="020B0604020202020204" pitchFamily="34" charset="0"/>
              </a:rPr>
              <a:t>schizophrenia (ICD‑10 F20.0–F20.9; n=5,432) and matched population controls (n=10,864), followed until 31 December 2016</a:t>
            </a:r>
            <a:endParaRPr lang="en-GB" sz="950" strike="sngStrike" dirty="0">
              <a:effectLst/>
              <a:latin typeface="Arial" panose="020B0604020202020204" pitchFamily="34" charset="0"/>
            </a:endParaRPr>
          </a:p>
          <a:p>
            <a:pPr marL="0" indent="0" algn="l" rtl="0" eaLnBrk="1" latinLnBrk="0" hangingPunct="1">
              <a:buNone/>
            </a:pPr>
            <a:r>
              <a:rPr lang="en-GB" sz="950" baseline="30000" dirty="0" err="1">
                <a:effectLst/>
                <a:latin typeface="Arial" panose="020B0604020202020204" pitchFamily="34" charset="0"/>
              </a:rPr>
              <a:t>a</a:t>
            </a:r>
            <a:r>
              <a:rPr lang="en-GB" dirty="0" err="1"/>
              <a:t>E</a:t>
            </a:r>
            <a:r>
              <a:rPr lang="en-GB" sz="950" dirty="0" err="1">
                <a:effectLst/>
                <a:latin typeface="Arial" panose="020B0604020202020204" pitchFamily="34" charset="0"/>
              </a:rPr>
              <a:t>rror</a:t>
            </a:r>
            <a:r>
              <a:rPr lang="en-GB" sz="950" dirty="0">
                <a:effectLst/>
                <a:latin typeface="Arial" panose="020B0604020202020204" pitchFamily="34" charset="0"/>
              </a:rPr>
              <a:t> bars show 95% confidence intervals</a:t>
            </a:r>
          </a:p>
          <a:p>
            <a:r>
              <a:rPr lang="en-US" dirty="0" err="1"/>
              <a:t>Disab</a:t>
            </a:r>
            <a:r>
              <a:rPr lang="en-US" dirty="0"/>
              <a:t>.=disability; </a:t>
            </a:r>
            <a:r>
              <a:rPr lang="en-US" dirty="0" err="1"/>
              <a:t>Disord</a:t>
            </a:r>
            <a:r>
              <a:rPr lang="en-US" dirty="0"/>
              <a:t>.=disorder; Intell.=intellectual</a:t>
            </a:r>
            <a:endParaRPr lang="en-GB" sz="950" dirty="0">
              <a:effectLst/>
              <a:latin typeface="Arial" panose="020B0604020202020204" pitchFamily="34" charset="0"/>
            </a:endParaRPr>
          </a:p>
          <a:p>
            <a:pPr marL="0" indent="0" algn="l" rtl="0" eaLnBrk="1" latinLnBrk="0" hangingPunct="1">
              <a:buNone/>
            </a:pPr>
            <a:r>
              <a:rPr lang="en-GB" sz="950" dirty="0">
                <a:effectLst/>
                <a:latin typeface="Arial" panose="020B0604020202020204" pitchFamily="34" charset="0"/>
              </a:rPr>
              <a:t>Krebs et al. Nat Commun 2021;12:6617</a:t>
            </a:r>
            <a:endParaRPr lang="en-GB" dirty="0"/>
          </a:p>
        </p:txBody>
      </p:sp>
      <p:sp>
        <p:nvSpPr>
          <p:cNvPr id="3" name="Slide Number Placeholder 2">
            <a:extLst>
              <a:ext uri="{FF2B5EF4-FFF2-40B4-BE49-F238E27FC236}">
                <a16:creationId xmlns:a16="http://schemas.microsoft.com/office/drawing/2014/main" id="{74468067-50A2-5E28-66C6-2B978275E5AF}"/>
              </a:ext>
            </a:extLst>
          </p:cNvPr>
          <p:cNvSpPr>
            <a:spLocks noGrp="1"/>
          </p:cNvSpPr>
          <p:nvPr>
            <p:ph type="sldNum" sz="quarter" idx="4"/>
          </p:nvPr>
        </p:nvSpPr>
        <p:spPr>
          <a:xfrm>
            <a:off x="11326690" y="6434112"/>
            <a:ext cx="595310" cy="153888"/>
          </a:xfrm>
        </p:spPr>
        <p:txBody>
          <a:bodyPr anchor="t">
            <a:normAutofit/>
          </a:bodyPr>
          <a:lstStyle/>
          <a:p>
            <a:pPr>
              <a:spcAft>
                <a:spcPts val="600"/>
              </a:spcAft>
            </a:pPr>
            <a:fld id="{6DBC486D-4FAB-B746-8B02-8D7C842291C6}" type="slidenum">
              <a:rPr lang="en-GB" smtClean="0"/>
              <a:pPr>
                <a:spcAft>
                  <a:spcPts val="600"/>
                </a:spcAft>
              </a:pPr>
              <a:t>8</a:t>
            </a:fld>
            <a:endParaRPr lang="en-GB"/>
          </a:p>
        </p:txBody>
      </p:sp>
      <p:sp>
        <p:nvSpPr>
          <p:cNvPr id="6" name="TextBox 5">
            <a:extLst>
              <a:ext uri="{FF2B5EF4-FFF2-40B4-BE49-F238E27FC236}">
                <a16:creationId xmlns:a16="http://schemas.microsoft.com/office/drawing/2014/main" id="{633504FB-9133-EFDE-23CE-B1D31CC8C51C}"/>
              </a:ext>
            </a:extLst>
          </p:cNvPr>
          <p:cNvSpPr txBox="1"/>
          <p:nvPr/>
        </p:nvSpPr>
        <p:spPr>
          <a:xfrm>
            <a:off x="6629399" y="1263600"/>
            <a:ext cx="5022851" cy="523220"/>
          </a:xfrm>
          <a:prstGeom prst="rect">
            <a:avLst/>
          </a:prstGeom>
          <a:noFill/>
        </p:spPr>
        <p:txBody>
          <a:bodyPr wrap="square" rtlCol="0">
            <a:spAutoFit/>
          </a:bodyPr>
          <a:lstStyle/>
          <a:p>
            <a:pPr algn="ctr"/>
            <a:r>
              <a:rPr lang="en-US" sz="1400" b="1" dirty="0">
                <a:solidFill>
                  <a:srgbClr val="3F1A01"/>
                </a:solidFill>
                <a:effectLst/>
                <a:latin typeface="Arial" panose="020B0604020202020204" pitchFamily="34" charset="0"/>
              </a:rPr>
              <a:t>Cumulative incidence at age 30 of comorbid </a:t>
            </a:r>
            <a:r>
              <a:rPr lang="en-US" sz="1400" b="1" dirty="0">
                <a:solidFill>
                  <a:srgbClr val="3F1A01"/>
                </a:solidFill>
                <a:latin typeface="Arial" panose="020B0604020202020204" pitchFamily="34" charset="0"/>
              </a:rPr>
              <a:t>p</a:t>
            </a:r>
            <a:r>
              <a:rPr lang="en-US" sz="1400" b="1" dirty="0">
                <a:solidFill>
                  <a:srgbClr val="3F1A01"/>
                </a:solidFill>
                <a:effectLst/>
                <a:latin typeface="Arial" panose="020B0604020202020204" pitchFamily="34" charset="0"/>
              </a:rPr>
              <a:t>sychiatric </a:t>
            </a:r>
            <a:r>
              <a:rPr lang="en-US" sz="1400" b="1" dirty="0">
                <a:solidFill>
                  <a:srgbClr val="3F1A01"/>
                </a:solidFill>
                <a:latin typeface="Arial" panose="020B0604020202020204" pitchFamily="34" charset="0"/>
              </a:rPr>
              <a:t>disorders before and after</a:t>
            </a:r>
            <a:r>
              <a:rPr lang="en-US" sz="1400" b="1" dirty="0">
                <a:solidFill>
                  <a:srgbClr val="3F1A01"/>
                </a:solidFill>
                <a:effectLst/>
                <a:latin typeface="Arial" panose="020B0604020202020204" pitchFamily="34" charset="0"/>
              </a:rPr>
              <a:t> schizophrenia </a:t>
            </a:r>
            <a:r>
              <a:rPr lang="en-US" sz="1400" b="1" dirty="0" err="1">
                <a:solidFill>
                  <a:srgbClr val="3F1A01"/>
                </a:solidFill>
                <a:effectLst/>
                <a:latin typeface="Arial" panose="020B0604020202020204" pitchFamily="34" charset="0"/>
              </a:rPr>
              <a:t>diagnosis</a:t>
            </a:r>
            <a:r>
              <a:rPr lang="en-US" sz="1400" b="1" baseline="30000" dirty="0" err="1">
                <a:solidFill>
                  <a:srgbClr val="3F1A01"/>
                </a:solidFill>
                <a:effectLst/>
                <a:latin typeface="Arial" panose="020B0604020202020204" pitchFamily="34" charset="0"/>
              </a:rPr>
              <a:t>a</a:t>
            </a:r>
            <a:endParaRPr lang="en-GB" sz="1400" b="1" dirty="0"/>
          </a:p>
        </p:txBody>
      </p:sp>
      <p:sp>
        <p:nvSpPr>
          <p:cNvPr id="9" name="TextBox 7">
            <a:extLst>
              <a:ext uri="{FF2B5EF4-FFF2-40B4-BE49-F238E27FC236}">
                <a16:creationId xmlns:a16="http://schemas.microsoft.com/office/drawing/2014/main" id="{22752C28-4770-6119-B97E-01E57E942C19}"/>
              </a:ext>
            </a:extLst>
          </p:cNvPr>
          <p:cNvSpPr txBox="1"/>
          <p:nvPr/>
        </p:nvSpPr>
        <p:spPr>
          <a:xfrm>
            <a:off x="7301386" y="5973191"/>
            <a:ext cx="4394199" cy="584775"/>
          </a:xfrm>
          <a:prstGeom prst="rect">
            <a:avLst/>
          </a:prstGeom>
          <a:noFill/>
        </p:spPr>
        <p:txBody>
          <a:bodyPr wrap="square">
            <a:spAutoFit/>
          </a:bodyPr>
          <a:lstStyle/>
          <a:p>
            <a:pPr fontAlgn="base"/>
            <a:r>
              <a:rPr lang="en-US" sz="800" kern="1200" dirty="0">
                <a:solidFill>
                  <a:srgbClr val="3F1A01"/>
                </a:solidFill>
                <a:effectLst/>
                <a:latin typeface="+mj-lt"/>
                <a:ea typeface="Arial" panose="020B0604020202020204" pitchFamily="34" charset="0"/>
              </a:rPr>
              <a:t>This work is adapted from ‘</a:t>
            </a:r>
            <a:r>
              <a:rPr lang="en-US" sz="800" dirty="0">
                <a:solidFill>
                  <a:srgbClr val="3F1A01"/>
                </a:solidFill>
              </a:rPr>
              <a:t>Associations between patterns in comorbid diagnostic trajectories of individuals with schizophrenia and etiological factors</a:t>
            </a:r>
            <a:r>
              <a:rPr lang="en-US" sz="800" kern="1200" dirty="0">
                <a:solidFill>
                  <a:srgbClr val="3F1A01"/>
                </a:solidFill>
                <a:effectLst/>
                <a:latin typeface="+mj-lt"/>
                <a:ea typeface="Arial" panose="020B0604020202020204" pitchFamily="34" charset="0"/>
              </a:rPr>
              <a:t>' by Krebs</a:t>
            </a:r>
            <a:r>
              <a:rPr lang="en-US" sz="800" dirty="0">
                <a:solidFill>
                  <a:srgbClr val="3F1A01"/>
                </a:solidFill>
                <a:latin typeface="+mj-lt"/>
                <a:ea typeface="Arial" panose="020B0604020202020204" pitchFamily="34" charset="0"/>
              </a:rPr>
              <a:t> </a:t>
            </a:r>
            <a:r>
              <a:rPr lang="en-US" sz="800" kern="1200" dirty="0">
                <a:solidFill>
                  <a:srgbClr val="3F1A01"/>
                </a:solidFill>
                <a:effectLst/>
                <a:latin typeface="+mj-lt"/>
                <a:ea typeface="Arial" panose="020B0604020202020204" pitchFamily="34" charset="0"/>
              </a:rPr>
              <a:t>et al. Nat Commun 2021, used under CC-BY 4.0. This work is licensed under Creative Commons license CC-BY-SA by The Lundbeck Foundation.</a:t>
            </a:r>
            <a:endParaRPr lang="en-GB" sz="800" dirty="0">
              <a:solidFill>
                <a:srgbClr val="3F1A01"/>
              </a:solidFill>
              <a:effectLst/>
              <a:latin typeface="+mj-lt"/>
              <a:ea typeface="Arial" panose="020B0604020202020204" pitchFamily="34" charset="0"/>
            </a:endParaRPr>
          </a:p>
        </p:txBody>
      </p:sp>
      <p:grpSp>
        <p:nvGrpSpPr>
          <p:cNvPr id="84" name="Group 83">
            <a:extLst>
              <a:ext uri="{FF2B5EF4-FFF2-40B4-BE49-F238E27FC236}">
                <a16:creationId xmlns:a16="http://schemas.microsoft.com/office/drawing/2014/main" id="{88A8A540-EFCA-FC3F-83D2-C0E9A16784F0}"/>
              </a:ext>
            </a:extLst>
          </p:cNvPr>
          <p:cNvGrpSpPr/>
          <p:nvPr/>
        </p:nvGrpSpPr>
        <p:grpSpPr>
          <a:xfrm>
            <a:off x="7645126" y="5733762"/>
            <a:ext cx="3007773" cy="225053"/>
            <a:chOff x="8131903" y="5719473"/>
            <a:chExt cx="3007773" cy="225053"/>
          </a:xfrm>
        </p:grpSpPr>
        <p:sp>
          <p:nvSpPr>
            <p:cNvPr id="80" name="Rectangle 10">
              <a:extLst>
                <a:ext uri="{FF2B5EF4-FFF2-40B4-BE49-F238E27FC236}">
                  <a16:creationId xmlns:a16="http://schemas.microsoft.com/office/drawing/2014/main" id="{F5030097-0AE8-DB64-A0DA-B75BC0BD6EA9}"/>
                </a:ext>
              </a:extLst>
            </p:cNvPr>
            <p:cNvSpPr>
              <a:spLocks noChangeArrowheads="1"/>
            </p:cNvSpPr>
            <p:nvPr/>
          </p:nvSpPr>
          <p:spPr bwMode="auto">
            <a:xfrm>
              <a:off x="8297651" y="5719473"/>
              <a:ext cx="1325684" cy="225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nchor="ctr">
              <a:spAutoFit/>
            </a:bodyPr>
            <a:lstStyle/>
            <a:p>
              <a:pPr eaLnBrk="0" fontAlgn="base" hangingPunct="0">
                <a:lnSpc>
                  <a:spcPct val="90000"/>
                </a:lnSpc>
                <a:spcBef>
                  <a:spcPct val="0"/>
                </a:spcBef>
                <a:spcAft>
                  <a:spcPct val="0"/>
                </a:spcAft>
              </a:pPr>
              <a:r>
                <a:rPr lang="en-US" sz="1100" dirty="0">
                  <a:latin typeface="Arial" pitchFamily="34" charset="0"/>
                  <a:cs typeface="Arial" pitchFamily="34" charset="0"/>
                </a:rPr>
                <a:t>Before schizophrenia</a:t>
              </a:r>
            </a:p>
          </p:txBody>
        </p:sp>
        <p:sp>
          <p:nvSpPr>
            <p:cNvPr id="81" name="Rectangle 80">
              <a:extLst>
                <a:ext uri="{FF2B5EF4-FFF2-40B4-BE49-F238E27FC236}">
                  <a16:creationId xmlns:a16="http://schemas.microsoft.com/office/drawing/2014/main" id="{913AC34C-AB9B-A31E-BF87-0C65C3C573F0}"/>
                </a:ext>
              </a:extLst>
            </p:cNvPr>
            <p:cNvSpPr/>
            <p:nvPr/>
          </p:nvSpPr>
          <p:spPr>
            <a:xfrm>
              <a:off x="8131903" y="5819469"/>
              <a:ext cx="89318" cy="89318"/>
            </a:xfrm>
            <a:prstGeom prst="rect">
              <a:avLst/>
            </a:prstGeom>
            <a:solidFill>
              <a:schemeClr val="accent5">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10">
              <a:extLst>
                <a:ext uri="{FF2B5EF4-FFF2-40B4-BE49-F238E27FC236}">
                  <a16:creationId xmlns:a16="http://schemas.microsoft.com/office/drawing/2014/main" id="{2733FD42-4F9A-246C-733B-247845EA87D3}"/>
                </a:ext>
              </a:extLst>
            </p:cNvPr>
            <p:cNvSpPr>
              <a:spLocks noChangeArrowheads="1"/>
            </p:cNvSpPr>
            <p:nvPr/>
          </p:nvSpPr>
          <p:spPr bwMode="auto">
            <a:xfrm>
              <a:off x="9932614" y="5719473"/>
              <a:ext cx="1207062" cy="225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nchor="ctr">
              <a:spAutoFit/>
            </a:bodyPr>
            <a:lstStyle/>
            <a:p>
              <a:pPr eaLnBrk="0" fontAlgn="base" hangingPunct="0">
                <a:lnSpc>
                  <a:spcPct val="90000"/>
                </a:lnSpc>
                <a:spcBef>
                  <a:spcPct val="0"/>
                </a:spcBef>
                <a:spcAft>
                  <a:spcPct val="0"/>
                </a:spcAft>
              </a:pPr>
              <a:r>
                <a:rPr lang="en-US" sz="1100" dirty="0">
                  <a:latin typeface="Arial" pitchFamily="34" charset="0"/>
                  <a:cs typeface="Arial" pitchFamily="34" charset="0"/>
                </a:rPr>
                <a:t>After schizophrenia</a:t>
              </a:r>
            </a:p>
          </p:txBody>
        </p:sp>
        <p:sp>
          <p:nvSpPr>
            <p:cNvPr id="83" name="Rectangle 82">
              <a:extLst>
                <a:ext uri="{FF2B5EF4-FFF2-40B4-BE49-F238E27FC236}">
                  <a16:creationId xmlns:a16="http://schemas.microsoft.com/office/drawing/2014/main" id="{05661102-9E09-A785-EDC6-E68B893F41FD}"/>
                </a:ext>
              </a:extLst>
            </p:cNvPr>
            <p:cNvSpPr/>
            <p:nvPr/>
          </p:nvSpPr>
          <p:spPr>
            <a:xfrm>
              <a:off x="9768833" y="5819469"/>
              <a:ext cx="89318" cy="8931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93" name="Rectangle 92">
            <a:extLst>
              <a:ext uri="{FF2B5EF4-FFF2-40B4-BE49-F238E27FC236}">
                <a16:creationId xmlns:a16="http://schemas.microsoft.com/office/drawing/2014/main" id="{B4CBCE86-A320-E22E-D55E-F1AD9F69D3BF}"/>
              </a:ext>
            </a:extLst>
          </p:cNvPr>
          <p:cNvSpPr/>
          <p:nvPr/>
        </p:nvSpPr>
        <p:spPr>
          <a:xfrm>
            <a:off x="6769532" y="2014538"/>
            <a:ext cx="453477" cy="128985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4" name="Rectangle 93">
            <a:extLst>
              <a:ext uri="{FF2B5EF4-FFF2-40B4-BE49-F238E27FC236}">
                <a16:creationId xmlns:a16="http://schemas.microsoft.com/office/drawing/2014/main" id="{1025E505-7925-4BDA-5D62-251B8DC1E435}"/>
              </a:ext>
            </a:extLst>
          </p:cNvPr>
          <p:cNvSpPr/>
          <p:nvPr/>
        </p:nvSpPr>
        <p:spPr>
          <a:xfrm>
            <a:off x="7385657" y="2031207"/>
            <a:ext cx="453477" cy="127318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5" name="Rectangle 94">
            <a:extLst>
              <a:ext uri="{FF2B5EF4-FFF2-40B4-BE49-F238E27FC236}">
                <a16:creationId xmlns:a16="http://schemas.microsoft.com/office/drawing/2014/main" id="{C12FE1CC-2E08-A88A-5920-4DB690E0D696}"/>
              </a:ext>
            </a:extLst>
          </p:cNvPr>
          <p:cNvSpPr/>
          <p:nvPr/>
        </p:nvSpPr>
        <p:spPr>
          <a:xfrm>
            <a:off x="8001782" y="2557463"/>
            <a:ext cx="453477" cy="746931"/>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6" name="Rectangle 95">
            <a:extLst>
              <a:ext uri="{FF2B5EF4-FFF2-40B4-BE49-F238E27FC236}">
                <a16:creationId xmlns:a16="http://schemas.microsoft.com/office/drawing/2014/main" id="{3F6724CD-58A7-30A9-E67D-C7136FE4488C}"/>
              </a:ext>
            </a:extLst>
          </p:cNvPr>
          <p:cNvSpPr/>
          <p:nvPr/>
        </p:nvSpPr>
        <p:spPr>
          <a:xfrm>
            <a:off x="8617907" y="3076575"/>
            <a:ext cx="453477" cy="227820"/>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7" name="Rectangle 96">
            <a:extLst>
              <a:ext uri="{FF2B5EF4-FFF2-40B4-BE49-F238E27FC236}">
                <a16:creationId xmlns:a16="http://schemas.microsoft.com/office/drawing/2014/main" id="{18D57B05-7C3F-838C-48E9-9067AA479252}"/>
              </a:ext>
            </a:extLst>
          </p:cNvPr>
          <p:cNvSpPr/>
          <p:nvPr/>
        </p:nvSpPr>
        <p:spPr>
          <a:xfrm>
            <a:off x="9234032" y="2252663"/>
            <a:ext cx="453477" cy="1051731"/>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8" name="Rectangle 97">
            <a:extLst>
              <a:ext uri="{FF2B5EF4-FFF2-40B4-BE49-F238E27FC236}">
                <a16:creationId xmlns:a16="http://schemas.microsoft.com/office/drawing/2014/main" id="{50B0B912-3FA6-F920-43B5-57210DCBDD6E}"/>
              </a:ext>
            </a:extLst>
          </p:cNvPr>
          <p:cNvSpPr/>
          <p:nvPr/>
        </p:nvSpPr>
        <p:spPr>
          <a:xfrm>
            <a:off x="9850157" y="3126581"/>
            <a:ext cx="453477" cy="177814"/>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9" name="Rectangle 98">
            <a:extLst>
              <a:ext uri="{FF2B5EF4-FFF2-40B4-BE49-F238E27FC236}">
                <a16:creationId xmlns:a16="http://schemas.microsoft.com/office/drawing/2014/main" id="{EBDA7020-414D-C160-5366-42AE27F4EA9E}"/>
              </a:ext>
            </a:extLst>
          </p:cNvPr>
          <p:cNvSpPr/>
          <p:nvPr/>
        </p:nvSpPr>
        <p:spPr>
          <a:xfrm>
            <a:off x="10466282" y="3076575"/>
            <a:ext cx="453477" cy="227820"/>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0" name="Rectangle 99">
            <a:extLst>
              <a:ext uri="{FF2B5EF4-FFF2-40B4-BE49-F238E27FC236}">
                <a16:creationId xmlns:a16="http://schemas.microsoft.com/office/drawing/2014/main" id="{86370F1A-B316-AECF-3F02-4BCE8E73C444}"/>
              </a:ext>
            </a:extLst>
          </p:cNvPr>
          <p:cNvSpPr/>
          <p:nvPr/>
        </p:nvSpPr>
        <p:spPr>
          <a:xfrm>
            <a:off x="11082407" y="2595563"/>
            <a:ext cx="453477" cy="708832"/>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70" name="Rectangle 169">
            <a:extLst>
              <a:ext uri="{FF2B5EF4-FFF2-40B4-BE49-F238E27FC236}">
                <a16:creationId xmlns:a16="http://schemas.microsoft.com/office/drawing/2014/main" id="{E93AF74D-D197-3713-E219-8A34AB9382D4}"/>
              </a:ext>
            </a:extLst>
          </p:cNvPr>
          <p:cNvSpPr/>
          <p:nvPr/>
        </p:nvSpPr>
        <p:spPr>
          <a:xfrm>
            <a:off x="6769532" y="2578894"/>
            <a:ext cx="453477" cy="725500"/>
          </a:xfrm>
          <a:prstGeom prst="rect">
            <a:avLst/>
          </a:prstGeom>
          <a:solidFill>
            <a:schemeClr val="accent5">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71" name="Rectangle 170">
            <a:extLst>
              <a:ext uri="{FF2B5EF4-FFF2-40B4-BE49-F238E27FC236}">
                <a16:creationId xmlns:a16="http://schemas.microsoft.com/office/drawing/2014/main" id="{C0CC59C4-1AA4-8DA3-2E54-1FB6C3F5FE5B}"/>
              </a:ext>
            </a:extLst>
          </p:cNvPr>
          <p:cNvSpPr/>
          <p:nvPr/>
        </p:nvSpPr>
        <p:spPr>
          <a:xfrm>
            <a:off x="7385657" y="2319338"/>
            <a:ext cx="453477" cy="985056"/>
          </a:xfrm>
          <a:prstGeom prst="rect">
            <a:avLst/>
          </a:prstGeom>
          <a:solidFill>
            <a:schemeClr val="accent5">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72" name="Rectangle 171">
            <a:extLst>
              <a:ext uri="{FF2B5EF4-FFF2-40B4-BE49-F238E27FC236}">
                <a16:creationId xmlns:a16="http://schemas.microsoft.com/office/drawing/2014/main" id="{566863C0-7816-D5A0-A9B3-1EF4FC16D412}"/>
              </a:ext>
            </a:extLst>
          </p:cNvPr>
          <p:cNvSpPr/>
          <p:nvPr/>
        </p:nvSpPr>
        <p:spPr>
          <a:xfrm>
            <a:off x="8001782" y="2852738"/>
            <a:ext cx="453477" cy="451656"/>
          </a:xfrm>
          <a:prstGeom prst="rect">
            <a:avLst/>
          </a:prstGeom>
          <a:solidFill>
            <a:schemeClr val="accent5">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73" name="Rectangle 172">
            <a:extLst>
              <a:ext uri="{FF2B5EF4-FFF2-40B4-BE49-F238E27FC236}">
                <a16:creationId xmlns:a16="http://schemas.microsoft.com/office/drawing/2014/main" id="{4465FEAB-5F44-926B-3B82-94399D0391DA}"/>
              </a:ext>
            </a:extLst>
          </p:cNvPr>
          <p:cNvSpPr/>
          <p:nvPr/>
        </p:nvSpPr>
        <p:spPr>
          <a:xfrm>
            <a:off x="8617907" y="3145631"/>
            <a:ext cx="453477" cy="158763"/>
          </a:xfrm>
          <a:prstGeom prst="rect">
            <a:avLst/>
          </a:prstGeom>
          <a:solidFill>
            <a:schemeClr val="accent5">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74" name="Rectangle 173">
            <a:extLst>
              <a:ext uri="{FF2B5EF4-FFF2-40B4-BE49-F238E27FC236}">
                <a16:creationId xmlns:a16="http://schemas.microsoft.com/office/drawing/2014/main" id="{9ADF665E-6406-1C55-2BCA-2471A4DE1668}"/>
              </a:ext>
            </a:extLst>
          </p:cNvPr>
          <p:cNvSpPr/>
          <p:nvPr/>
        </p:nvSpPr>
        <p:spPr>
          <a:xfrm>
            <a:off x="9234032" y="2609850"/>
            <a:ext cx="453477" cy="694544"/>
          </a:xfrm>
          <a:prstGeom prst="rect">
            <a:avLst/>
          </a:prstGeom>
          <a:solidFill>
            <a:schemeClr val="accent5">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75" name="Rectangle 174">
            <a:extLst>
              <a:ext uri="{FF2B5EF4-FFF2-40B4-BE49-F238E27FC236}">
                <a16:creationId xmlns:a16="http://schemas.microsoft.com/office/drawing/2014/main" id="{D6B97240-6911-22FA-369C-ECE10DB344E5}"/>
              </a:ext>
            </a:extLst>
          </p:cNvPr>
          <p:cNvSpPr/>
          <p:nvPr/>
        </p:nvSpPr>
        <p:spPr>
          <a:xfrm>
            <a:off x="9850157" y="3200400"/>
            <a:ext cx="453477" cy="103994"/>
          </a:xfrm>
          <a:prstGeom prst="rect">
            <a:avLst/>
          </a:prstGeom>
          <a:solidFill>
            <a:schemeClr val="accent5">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76" name="Rectangle 175">
            <a:extLst>
              <a:ext uri="{FF2B5EF4-FFF2-40B4-BE49-F238E27FC236}">
                <a16:creationId xmlns:a16="http://schemas.microsoft.com/office/drawing/2014/main" id="{5BABE70F-14C1-3F68-2233-4446B9BBABEC}"/>
              </a:ext>
            </a:extLst>
          </p:cNvPr>
          <p:cNvSpPr/>
          <p:nvPr/>
        </p:nvSpPr>
        <p:spPr>
          <a:xfrm>
            <a:off x="10466282" y="3157538"/>
            <a:ext cx="453477" cy="146856"/>
          </a:xfrm>
          <a:prstGeom prst="rect">
            <a:avLst/>
          </a:prstGeom>
          <a:solidFill>
            <a:schemeClr val="accent5">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77" name="Rectangle 176">
            <a:extLst>
              <a:ext uri="{FF2B5EF4-FFF2-40B4-BE49-F238E27FC236}">
                <a16:creationId xmlns:a16="http://schemas.microsoft.com/office/drawing/2014/main" id="{E1CCE09B-2534-1D98-34DD-5260EA3CE040}"/>
              </a:ext>
            </a:extLst>
          </p:cNvPr>
          <p:cNvSpPr/>
          <p:nvPr/>
        </p:nvSpPr>
        <p:spPr>
          <a:xfrm>
            <a:off x="11082407" y="2807494"/>
            <a:ext cx="453477" cy="496900"/>
          </a:xfrm>
          <a:prstGeom prst="rect">
            <a:avLst/>
          </a:prstGeom>
          <a:solidFill>
            <a:schemeClr val="accent5">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 name="Rectangle 10">
            <a:extLst>
              <a:ext uri="{FF2B5EF4-FFF2-40B4-BE49-F238E27FC236}">
                <a16:creationId xmlns:a16="http://schemas.microsoft.com/office/drawing/2014/main" id="{2D89C185-DC4F-941C-BCF3-587D2AF94015}"/>
              </a:ext>
            </a:extLst>
          </p:cNvPr>
          <p:cNvSpPr>
            <a:spLocks noChangeArrowheads="1"/>
          </p:cNvSpPr>
          <p:nvPr/>
        </p:nvSpPr>
        <p:spPr bwMode="auto">
          <a:xfrm>
            <a:off x="6680818" y="5548933"/>
            <a:ext cx="493639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eaLnBrk="0" fontAlgn="base" hangingPunct="0">
              <a:spcBef>
                <a:spcPct val="0"/>
              </a:spcBef>
              <a:spcAft>
                <a:spcPct val="0"/>
              </a:spcAft>
            </a:pPr>
            <a:r>
              <a:rPr lang="en-US" sz="1100" b="1" dirty="0">
                <a:latin typeface="Arial" pitchFamily="34" charset="0"/>
                <a:cs typeface="Arial" pitchFamily="34" charset="0"/>
              </a:rPr>
              <a:t>Diagnosis</a:t>
            </a:r>
          </a:p>
        </p:txBody>
      </p:sp>
      <p:sp>
        <p:nvSpPr>
          <p:cNvPr id="13" name="Rectangle 10">
            <a:extLst>
              <a:ext uri="{FF2B5EF4-FFF2-40B4-BE49-F238E27FC236}">
                <a16:creationId xmlns:a16="http://schemas.microsoft.com/office/drawing/2014/main" id="{31FBBCCF-5FE0-147A-F929-71E09C9455CD}"/>
              </a:ext>
            </a:extLst>
          </p:cNvPr>
          <p:cNvSpPr>
            <a:spLocks noChangeArrowheads="1"/>
          </p:cNvSpPr>
          <p:nvPr/>
        </p:nvSpPr>
        <p:spPr bwMode="auto">
          <a:xfrm>
            <a:off x="6662847" y="4936977"/>
            <a:ext cx="666849" cy="529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lnSpc>
                <a:spcPct val="90000"/>
              </a:lnSpc>
              <a:spcBef>
                <a:spcPct val="0"/>
              </a:spcBef>
              <a:spcAft>
                <a:spcPct val="0"/>
              </a:spcAft>
            </a:pPr>
            <a:r>
              <a:rPr lang="en-US" sz="1100" dirty="0">
                <a:latin typeface="Arial" pitchFamily="34" charset="0"/>
                <a:cs typeface="Arial" pitchFamily="34" charset="0"/>
              </a:rPr>
              <a:t>F1</a:t>
            </a:r>
            <a:br>
              <a:rPr lang="en-US" sz="1100" dirty="0">
                <a:latin typeface="Arial" pitchFamily="34" charset="0"/>
                <a:cs typeface="Arial" pitchFamily="34" charset="0"/>
              </a:rPr>
            </a:br>
            <a:r>
              <a:rPr lang="en-US" sz="1100" dirty="0">
                <a:latin typeface="Arial" pitchFamily="34" charset="0"/>
                <a:cs typeface="Arial" pitchFamily="34" charset="0"/>
              </a:rPr>
              <a:t>Substance</a:t>
            </a:r>
            <a:br>
              <a:rPr lang="en-US" sz="1100" dirty="0">
                <a:latin typeface="Arial" pitchFamily="34" charset="0"/>
                <a:cs typeface="Arial" pitchFamily="34" charset="0"/>
              </a:rPr>
            </a:br>
            <a:r>
              <a:rPr lang="en-US" sz="1100" dirty="0">
                <a:latin typeface="Arial" pitchFamily="34" charset="0"/>
                <a:cs typeface="Arial" pitchFamily="34" charset="0"/>
              </a:rPr>
              <a:t>abuse</a:t>
            </a:r>
          </a:p>
        </p:txBody>
      </p:sp>
      <p:sp>
        <p:nvSpPr>
          <p:cNvPr id="14" name="Freeform 8">
            <a:extLst>
              <a:ext uri="{FF2B5EF4-FFF2-40B4-BE49-F238E27FC236}">
                <a16:creationId xmlns:a16="http://schemas.microsoft.com/office/drawing/2014/main" id="{1C3C3C3F-5156-AEC8-60AC-04A1D6934480}"/>
              </a:ext>
            </a:extLst>
          </p:cNvPr>
          <p:cNvSpPr>
            <a:spLocks/>
          </p:cNvSpPr>
          <p:nvPr/>
        </p:nvSpPr>
        <p:spPr bwMode="auto">
          <a:xfrm>
            <a:off x="6688208" y="3552716"/>
            <a:ext cx="4929000" cy="1384637"/>
          </a:xfrm>
          <a:custGeom>
            <a:avLst/>
            <a:gdLst>
              <a:gd name="T0" fmla="*/ 0 w 3067"/>
              <a:gd name="T1" fmla="*/ 0 h 1963"/>
              <a:gd name="T2" fmla="*/ 0 w 3067"/>
              <a:gd name="T3" fmla="*/ 2147483647 h 1963"/>
              <a:gd name="T4" fmla="*/ 2147483647 w 3067"/>
              <a:gd name="T5" fmla="*/ 2147483647 h 1963"/>
              <a:gd name="T6" fmla="*/ 0 60000 65536"/>
              <a:gd name="T7" fmla="*/ 0 60000 65536"/>
              <a:gd name="T8" fmla="*/ 0 60000 65536"/>
              <a:gd name="T9" fmla="*/ 0 w 3067"/>
              <a:gd name="T10" fmla="*/ 0 h 1963"/>
              <a:gd name="T11" fmla="*/ 3067 w 3067"/>
              <a:gd name="T12" fmla="*/ 1963 h 1963"/>
            </a:gdLst>
            <a:ahLst/>
            <a:cxnLst>
              <a:cxn ang="T6">
                <a:pos x="T0" y="T1"/>
              </a:cxn>
              <a:cxn ang="T7">
                <a:pos x="T2" y="T3"/>
              </a:cxn>
              <a:cxn ang="T8">
                <a:pos x="T4" y="T5"/>
              </a:cxn>
            </a:cxnLst>
            <a:rect l="T9" t="T10" r="T11" b="T12"/>
            <a:pathLst>
              <a:path w="3067" h="1963">
                <a:moveTo>
                  <a:pt x="0" y="0"/>
                </a:moveTo>
                <a:lnTo>
                  <a:pt x="0" y="1963"/>
                </a:lnTo>
                <a:lnTo>
                  <a:pt x="3067" y="1963"/>
                </a:lnTo>
              </a:path>
            </a:pathLst>
          </a:custGeom>
          <a:noFill/>
          <a:ln w="9525" cap="sq"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18" name="Line 17">
            <a:extLst>
              <a:ext uri="{FF2B5EF4-FFF2-40B4-BE49-F238E27FC236}">
                <a16:creationId xmlns:a16="http://schemas.microsoft.com/office/drawing/2014/main" id="{16D247E3-FD11-B489-D6FF-6869BE970BF4}"/>
              </a:ext>
            </a:extLst>
          </p:cNvPr>
          <p:cNvSpPr>
            <a:spLocks noChangeShapeType="1"/>
          </p:cNvSpPr>
          <p:nvPr/>
        </p:nvSpPr>
        <p:spPr bwMode="auto">
          <a:xfrm>
            <a:off x="6641409" y="3552716"/>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19" name="Line 18">
            <a:extLst>
              <a:ext uri="{FF2B5EF4-FFF2-40B4-BE49-F238E27FC236}">
                <a16:creationId xmlns:a16="http://schemas.microsoft.com/office/drawing/2014/main" id="{B4A67BDC-DC65-5BCD-1F28-AF7DD4441136}"/>
              </a:ext>
            </a:extLst>
          </p:cNvPr>
          <p:cNvSpPr>
            <a:spLocks noChangeShapeType="1"/>
          </p:cNvSpPr>
          <p:nvPr/>
        </p:nvSpPr>
        <p:spPr bwMode="auto">
          <a:xfrm>
            <a:off x="6641409" y="4245034"/>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20" name="Line 19">
            <a:extLst>
              <a:ext uri="{FF2B5EF4-FFF2-40B4-BE49-F238E27FC236}">
                <a16:creationId xmlns:a16="http://schemas.microsoft.com/office/drawing/2014/main" id="{C7A6D2CE-B50D-4372-D430-52553C7FB3F1}"/>
              </a:ext>
            </a:extLst>
          </p:cNvPr>
          <p:cNvSpPr>
            <a:spLocks noChangeShapeType="1"/>
          </p:cNvSpPr>
          <p:nvPr/>
        </p:nvSpPr>
        <p:spPr bwMode="auto">
          <a:xfrm>
            <a:off x="6641409" y="4937353"/>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21" name="Line 20">
            <a:extLst>
              <a:ext uri="{FF2B5EF4-FFF2-40B4-BE49-F238E27FC236}">
                <a16:creationId xmlns:a16="http://schemas.microsoft.com/office/drawing/2014/main" id="{58A53B66-D142-BB70-8D32-6466F3E62130}"/>
              </a:ext>
            </a:extLst>
          </p:cNvPr>
          <p:cNvSpPr>
            <a:spLocks noChangeShapeType="1"/>
          </p:cNvSpPr>
          <p:nvPr/>
        </p:nvSpPr>
        <p:spPr bwMode="auto">
          <a:xfrm rot="16200000">
            <a:off x="6664808" y="4960754"/>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22" name="Line 22">
            <a:extLst>
              <a:ext uri="{FF2B5EF4-FFF2-40B4-BE49-F238E27FC236}">
                <a16:creationId xmlns:a16="http://schemas.microsoft.com/office/drawing/2014/main" id="{B76A8225-9315-5D62-915F-BC1FEDF02AA7}"/>
              </a:ext>
            </a:extLst>
          </p:cNvPr>
          <p:cNvSpPr>
            <a:spLocks noChangeShapeType="1"/>
          </p:cNvSpPr>
          <p:nvPr/>
        </p:nvSpPr>
        <p:spPr bwMode="auto">
          <a:xfrm rot="16200000">
            <a:off x="7280933" y="4960754"/>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23" name="Line 24">
            <a:extLst>
              <a:ext uri="{FF2B5EF4-FFF2-40B4-BE49-F238E27FC236}">
                <a16:creationId xmlns:a16="http://schemas.microsoft.com/office/drawing/2014/main" id="{A2522172-F5F2-29A8-03C8-5BF9FD43933E}"/>
              </a:ext>
            </a:extLst>
          </p:cNvPr>
          <p:cNvSpPr>
            <a:spLocks noChangeShapeType="1"/>
          </p:cNvSpPr>
          <p:nvPr/>
        </p:nvSpPr>
        <p:spPr bwMode="auto">
          <a:xfrm rot="16200000">
            <a:off x="7897058" y="4960753"/>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24" name="Line 26">
            <a:extLst>
              <a:ext uri="{FF2B5EF4-FFF2-40B4-BE49-F238E27FC236}">
                <a16:creationId xmlns:a16="http://schemas.microsoft.com/office/drawing/2014/main" id="{B470E562-E787-2163-53EF-269C46EF9315}"/>
              </a:ext>
            </a:extLst>
          </p:cNvPr>
          <p:cNvSpPr>
            <a:spLocks noChangeShapeType="1"/>
          </p:cNvSpPr>
          <p:nvPr/>
        </p:nvSpPr>
        <p:spPr bwMode="auto">
          <a:xfrm rot="16200000">
            <a:off x="9129308" y="4960753"/>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25" name="Line 32">
            <a:extLst>
              <a:ext uri="{FF2B5EF4-FFF2-40B4-BE49-F238E27FC236}">
                <a16:creationId xmlns:a16="http://schemas.microsoft.com/office/drawing/2014/main" id="{20E255FD-B4AB-7317-628A-BBF1113AFC70}"/>
              </a:ext>
            </a:extLst>
          </p:cNvPr>
          <p:cNvSpPr>
            <a:spLocks noChangeShapeType="1"/>
          </p:cNvSpPr>
          <p:nvPr/>
        </p:nvSpPr>
        <p:spPr bwMode="auto">
          <a:xfrm rot="16200000">
            <a:off x="11593808" y="4960753"/>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26" name="Rectangle 10">
            <a:extLst>
              <a:ext uri="{FF2B5EF4-FFF2-40B4-BE49-F238E27FC236}">
                <a16:creationId xmlns:a16="http://schemas.microsoft.com/office/drawing/2014/main" id="{AD998595-287A-EA49-A604-227BC0503986}"/>
              </a:ext>
            </a:extLst>
          </p:cNvPr>
          <p:cNvSpPr>
            <a:spLocks noChangeArrowheads="1"/>
          </p:cNvSpPr>
          <p:nvPr/>
        </p:nvSpPr>
        <p:spPr bwMode="auto">
          <a:xfrm rot="16200000">
            <a:off x="4653216" y="3255244"/>
            <a:ext cx="310260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b">
            <a:spAutoFit/>
          </a:bodyPr>
          <a:lstStyle/>
          <a:p>
            <a:pPr algn="ctr" eaLnBrk="0" fontAlgn="base" hangingPunct="0">
              <a:spcBef>
                <a:spcPct val="0"/>
              </a:spcBef>
              <a:spcAft>
                <a:spcPct val="0"/>
              </a:spcAft>
            </a:pPr>
            <a:r>
              <a:rPr lang="en-US" sz="1100" b="1" dirty="0">
                <a:latin typeface="Arial" pitchFamily="34" charset="0"/>
                <a:cs typeface="Arial" pitchFamily="34" charset="0"/>
              </a:rPr>
              <a:t>Cumulative incidence at age 30</a:t>
            </a:r>
          </a:p>
        </p:txBody>
      </p:sp>
      <p:sp>
        <p:nvSpPr>
          <p:cNvPr id="34" name="Rectangle 10">
            <a:extLst>
              <a:ext uri="{FF2B5EF4-FFF2-40B4-BE49-F238E27FC236}">
                <a16:creationId xmlns:a16="http://schemas.microsoft.com/office/drawing/2014/main" id="{627364B5-CCC6-2F15-F60D-B2F712ECD235}"/>
              </a:ext>
            </a:extLst>
          </p:cNvPr>
          <p:cNvSpPr>
            <a:spLocks noChangeArrowheads="1"/>
          </p:cNvSpPr>
          <p:nvPr/>
        </p:nvSpPr>
        <p:spPr bwMode="auto">
          <a:xfrm>
            <a:off x="6383589" y="3468202"/>
            <a:ext cx="30462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108000" bIns="0" anchor="ctr">
            <a:spAutoFit/>
          </a:bodyPr>
          <a:lstStyle/>
          <a:p>
            <a:pPr algn="r" eaLnBrk="0" fontAlgn="base" hangingPunct="0">
              <a:spcBef>
                <a:spcPct val="0"/>
              </a:spcBef>
              <a:spcAft>
                <a:spcPct val="0"/>
              </a:spcAft>
            </a:pPr>
            <a:r>
              <a:rPr lang="en-US" sz="1100" dirty="0">
                <a:latin typeface="Arial" pitchFamily="34" charset="0"/>
                <a:cs typeface="Arial" pitchFamily="34" charset="0"/>
              </a:rPr>
              <a:t>0.4</a:t>
            </a:r>
          </a:p>
        </p:txBody>
      </p:sp>
      <p:sp>
        <p:nvSpPr>
          <p:cNvPr id="35" name="Rectangle 10">
            <a:extLst>
              <a:ext uri="{FF2B5EF4-FFF2-40B4-BE49-F238E27FC236}">
                <a16:creationId xmlns:a16="http://schemas.microsoft.com/office/drawing/2014/main" id="{AFB849D5-C8A6-6F7E-F197-D2B46CABDD6F}"/>
              </a:ext>
            </a:extLst>
          </p:cNvPr>
          <p:cNvSpPr>
            <a:spLocks noChangeArrowheads="1"/>
          </p:cNvSpPr>
          <p:nvPr/>
        </p:nvSpPr>
        <p:spPr bwMode="auto">
          <a:xfrm>
            <a:off x="6383589" y="4160458"/>
            <a:ext cx="30462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108000" bIns="0" anchor="ctr">
            <a:spAutoFit/>
          </a:bodyPr>
          <a:lstStyle/>
          <a:p>
            <a:pPr algn="r" eaLnBrk="0" fontAlgn="base" hangingPunct="0">
              <a:spcBef>
                <a:spcPct val="0"/>
              </a:spcBef>
              <a:spcAft>
                <a:spcPct val="0"/>
              </a:spcAft>
            </a:pPr>
            <a:r>
              <a:rPr lang="en-US" sz="1100" dirty="0">
                <a:latin typeface="Arial" pitchFamily="34" charset="0"/>
                <a:cs typeface="Arial" pitchFamily="34" charset="0"/>
              </a:rPr>
              <a:t>0.2</a:t>
            </a:r>
          </a:p>
        </p:txBody>
      </p:sp>
      <p:sp>
        <p:nvSpPr>
          <p:cNvPr id="36" name="Rectangle 10">
            <a:extLst>
              <a:ext uri="{FF2B5EF4-FFF2-40B4-BE49-F238E27FC236}">
                <a16:creationId xmlns:a16="http://schemas.microsoft.com/office/drawing/2014/main" id="{6D993DDC-88D9-7DB9-6ECF-1C286FABDEC7}"/>
              </a:ext>
            </a:extLst>
          </p:cNvPr>
          <p:cNvSpPr>
            <a:spLocks noChangeArrowheads="1"/>
          </p:cNvSpPr>
          <p:nvPr/>
        </p:nvSpPr>
        <p:spPr bwMode="auto">
          <a:xfrm>
            <a:off x="6383588" y="4852714"/>
            <a:ext cx="30462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108000" bIns="0" anchor="ctr">
            <a:spAutoFit/>
          </a:bodyPr>
          <a:lstStyle/>
          <a:p>
            <a:pPr algn="r" eaLnBrk="0" fontAlgn="base" hangingPunct="0">
              <a:spcBef>
                <a:spcPct val="0"/>
              </a:spcBef>
              <a:spcAft>
                <a:spcPct val="0"/>
              </a:spcAft>
            </a:pPr>
            <a:r>
              <a:rPr lang="en-US" sz="1100" dirty="0">
                <a:latin typeface="Arial" pitchFamily="34" charset="0"/>
                <a:cs typeface="Arial" pitchFamily="34" charset="0"/>
              </a:rPr>
              <a:t>0.0</a:t>
            </a:r>
          </a:p>
        </p:txBody>
      </p:sp>
      <p:sp>
        <p:nvSpPr>
          <p:cNvPr id="43" name="Line 32">
            <a:extLst>
              <a:ext uri="{FF2B5EF4-FFF2-40B4-BE49-F238E27FC236}">
                <a16:creationId xmlns:a16="http://schemas.microsoft.com/office/drawing/2014/main" id="{A963F0EC-3DAA-1A78-D986-7756B2EF138C}"/>
              </a:ext>
            </a:extLst>
          </p:cNvPr>
          <p:cNvSpPr>
            <a:spLocks noChangeShapeType="1"/>
          </p:cNvSpPr>
          <p:nvPr/>
        </p:nvSpPr>
        <p:spPr bwMode="auto">
          <a:xfrm rot="16200000">
            <a:off x="10977683" y="4960753"/>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44" name="Line 32">
            <a:extLst>
              <a:ext uri="{FF2B5EF4-FFF2-40B4-BE49-F238E27FC236}">
                <a16:creationId xmlns:a16="http://schemas.microsoft.com/office/drawing/2014/main" id="{21F4DA9D-7827-B5F3-431C-7F95B48F0C1A}"/>
              </a:ext>
            </a:extLst>
          </p:cNvPr>
          <p:cNvSpPr>
            <a:spLocks noChangeShapeType="1"/>
          </p:cNvSpPr>
          <p:nvPr/>
        </p:nvSpPr>
        <p:spPr bwMode="auto">
          <a:xfrm rot="16200000">
            <a:off x="10361558" y="4960753"/>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45" name="Line 32">
            <a:extLst>
              <a:ext uri="{FF2B5EF4-FFF2-40B4-BE49-F238E27FC236}">
                <a16:creationId xmlns:a16="http://schemas.microsoft.com/office/drawing/2014/main" id="{712A92B3-6545-A8D3-BD2F-1C8F2C146588}"/>
              </a:ext>
            </a:extLst>
          </p:cNvPr>
          <p:cNvSpPr>
            <a:spLocks noChangeShapeType="1"/>
          </p:cNvSpPr>
          <p:nvPr/>
        </p:nvSpPr>
        <p:spPr bwMode="auto">
          <a:xfrm rot="16200000">
            <a:off x="9745433" y="4960753"/>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46" name="Line 32">
            <a:extLst>
              <a:ext uri="{FF2B5EF4-FFF2-40B4-BE49-F238E27FC236}">
                <a16:creationId xmlns:a16="http://schemas.microsoft.com/office/drawing/2014/main" id="{CBE0C176-06E1-8AAD-E484-01F4A9EB1CEC}"/>
              </a:ext>
            </a:extLst>
          </p:cNvPr>
          <p:cNvSpPr>
            <a:spLocks noChangeShapeType="1"/>
          </p:cNvSpPr>
          <p:nvPr/>
        </p:nvSpPr>
        <p:spPr bwMode="auto">
          <a:xfrm rot="16200000">
            <a:off x="8513183" y="4960753"/>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47" name="Rectangle 10">
            <a:extLst>
              <a:ext uri="{FF2B5EF4-FFF2-40B4-BE49-F238E27FC236}">
                <a16:creationId xmlns:a16="http://schemas.microsoft.com/office/drawing/2014/main" id="{1CDD60EA-F135-5F27-84C5-26D5B405DD5E}"/>
              </a:ext>
            </a:extLst>
          </p:cNvPr>
          <p:cNvSpPr>
            <a:spLocks noChangeArrowheads="1"/>
          </p:cNvSpPr>
          <p:nvPr/>
        </p:nvSpPr>
        <p:spPr bwMode="auto">
          <a:xfrm>
            <a:off x="7400800" y="4936977"/>
            <a:ext cx="423193" cy="529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lnSpc>
                <a:spcPct val="90000"/>
              </a:lnSpc>
              <a:spcBef>
                <a:spcPct val="0"/>
              </a:spcBef>
              <a:spcAft>
                <a:spcPct val="0"/>
              </a:spcAft>
            </a:pPr>
            <a:r>
              <a:rPr lang="en-US" sz="1100" dirty="0">
                <a:latin typeface="Arial" pitchFamily="34" charset="0"/>
                <a:cs typeface="Arial" pitchFamily="34" charset="0"/>
              </a:rPr>
              <a:t>F3</a:t>
            </a:r>
            <a:br>
              <a:rPr lang="en-US" sz="1100" dirty="0">
                <a:latin typeface="Arial" pitchFamily="34" charset="0"/>
                <a:cs typeface="Arial" pitchFamily="34" charset="0"/>
              </a:rPr>
            </a:br>
            <a:r>
              <a:rPr lang="en-US" sz="1100" dirty="0">
                <a:latin typeface="Arial" pitchFamily="34" charset="0"/>
                <a:cs typeface="Arial" pitchFamily="34" charset="0"/>
              </a:rPr>
              <a:t>Mood</a:t>
            </a:r>
            <a:br>
              <a:rPr lang="en-US" sz="1100" dirty="0">
                <a:latin typeface="Arial" pitchFamily="34" charset="0"/>
                <a:cs typeface="Arial" pitchFamily="34" charset="0"/>
              </a:rPr>
            </a:br>
            <a:r>
              <a:rPr lang="en-US" sz="1100" dirty="0" err="1">
                <a:latin typeface="Arial" pitchFamily="34" charset="0"/>
                <a:cs typeface="Arial" pitchFamily="34" charset="0"/>
              </a:rPr>
              <a:t>disord</a:t>
            </a:r>
            <a:r>
              <a:rPr lang="en-US" sz="1100" dirty="0">
                <a:latin typeface="Arial" pitchFamily="34" charset="0"/>
                <a:cs typeface="Arial" pitchFamily="34" charset="0"/>
              </a:rPr>
              <a:t>.</a:t>
            </a:r>
          </a:p>
        </p:txBody>
      </p:sp>
      <p:sp>
        <p:nvSpPr>
          <p:cNvPr id="48" name="Rectangle 10">
            <a:extLst>
              <a:ext uri="{FF2B5EF4-FFF2-40B4-BE49-F238E27FC236}">
                <a16:creationId xmlns:a16="http://schemas.microsoft.com/office/drawing/2014/main" id="{B831D6A9-2E64-A53B-157F-C88CBDB9BD9E}"/>
              </a:ext>
            </a:extLst>
          </p:cNvPr>
          <p:cNvSpPr>
            <a:spLocks noChangeArrowheads="1"/>
          </p:cNvSpPr>
          <p:nvPr/>
        </p:nvSpPr>
        <p:spPr bwMode="auto">
          <a:xfrm>
            <a:off x="7996888" y="4936977"/>
            <a:ext cx="463268" cy="529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lnSpc>
                <a:spcPct val="90000"/>
              </a:lnSpc>
              <a:spcBef>
                <a:spcPct val="0"/>
              </a:spcBef>
              <a:spcAft>
                <a:spcPct val="0"/>
              </a:spcAft>
            </a:pPr>
            <a:r>
              <a:rPr lang="en-US" sz="1100" dirty="0">
                <a:latin typeface="Arial" pitchFamily="34" charset="0"/>
                <a:cs typeface="Arial" pitchFamily="34" charset="0"/>
              </a:rPr>
              <a:t>F4</a:t>
            </a:r>
            <a:br>
              <a:rPr lang="en-US" sz="1100" dirty="0">
                <a:latin typeface="Arial" pitchFamily="34" charset="0"/>
                <a:cs typeface="Arial" pitchFamily="34" charset="0"/>
              </a:rPr>
            </a:br>
            <a:r>
              <a:rPr lang="en-US" sz="1100" dirty="0">
                <a:latin typeface="Arial" pitchFamily="34" charset="0"/>
                <a:cs typeface="Arial" pitchFamily="34" charset="0"/>
              </a:rPr>
              <a:t>Anxiety</a:t>
            </a:r>
            <a:br>
              <a:rPr lang="en-US" sz="1100" dirty="0">
                <a:latin typeface="Arial" pitchFamily="34" charset="0"/>
                <a:cs typeface="Arial" pitchFamily="34" charset="0"/>
              </a:rPr>
            </a:br>
            <a:r>
              <a:rPr lang="en-US" sz="1100" dirty="0" err="1">
                <a:latin typeface="Arial" pitchFamily="34" charset="0"/>
                <a:cs typeface="Arial" pitchFamily="34" charset="0"/>
              </a:rPr>
              <a:t>disord</a:t>
            </a:r>
            <a:r>
              <a:rPr lang="en-US" sz="1100" dirty="0">
                <a:latin typeface="Arial" pitchFamily="34" charset="0"/>
                <a:cs typeface="Arial" pitchFamily="34" charset="0"/>
              </a:rPr>
              <a:t>.</a:t>
            </a:r>
          </a:p>
        </p:txBody>
      </p:sp>
      <p:sp>
        <p:nvSpPr>
          <p:cNvPr id="49" name="Rectangle 10">
            <a:extLst>
              <a:ext uri="{FF2B5EF4-FFF2-40B4-BE49-F238E27FC236}">
                <a16:creationId xmlns:a16="http://schemas.microsoft.com/office/drawing/2014/main" id="{9D96DCED-B407-32EB-17EC-0ED424B18100}"/>
              </a:ext>
            </a:extLst>
          </p:cNvPr>
          <p:cNvSpPr>
            <a:spLocks noChangeArrowheads="1"/>
          </p:cNvSpPr>
          <p:nvPr/>
        </p:nvSpPr>
        <p:spPr bwMode="auto">
          <a:xfrm>
            <a:off x="8633050" y="4936977"/>
            <a:ext cx="423193" cy="529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lnSpc>
                <a:spcPct val="90000"/>
              </a:lnSpc>
              <a:spcBef>
                <a:spcPct val="0"/>
              </a:spcBef>
              <a:spcAft>
                <a:spcPct val="0"/>
              </a:spcAft>
            </a:pPr>
            <a:r>
              <a:rPr lang="en-US" sz="1100" dirty="0">
                <a:latin typeface="Arial" pitchFamily="34" charset="0"/>
                <a:cs typeface="Arial" pitchFamily="34" charset="0"/>
              </a:rPr>
              <a:t>F50</a:t>
            </a:r>
            <a:br>
              <a:rPr lang="en-US" sz="1100" dirty="0">
                <a:latin typeface="Arial" pitchFamily="34" charset="0"/>
                <a:cs typeface="Arial" pitchFamily="34" charset="0"/>
              </a:rPr>
            </a:br>
            <a:r>
              <a:rPr lang="en-US" sz="1100" dirty="0">
                <a:latin typeface="Arial" pitchFamily="34" charset="0"/>
                <a:cs typeface="Arial" pitchFamily="34" charset="0"/>
              </a:rPr>
              <a:t>Eating</a:t>
            </a:r>
            <a:br>
              <a:rPr lang="en-US" sz="1100" dirty="0">
                <a:latin typeface="Arial" pitchFamily="34" charset="0"/>
                <a:cs typeface="Arial" pitchFamily="34" charset="0"/>
              </a:rPr>
            </a:br>
            <a:r>
              <a:rPr lang="en-US" sz="1100" dirty="0" err="1">
                <a:latin typeface="Arial" pitchFamily="34" charset="0"/>
                <a:cs typeface="Arial" pitchFamily="34" charset="0"/>
              </a:rPr>
              <a:t>disord</a:t>
            </a:r>
            <a:r>
              <a:rPr lang="en-US" sz="1100" dirty="0">
                <a:latin typeface="Arial" pitchFamily="34" charset="0"/>
                <a:cs typeface="Arial" pitchFamily="34" charset="0"/>
              </a:rPr>
              <a:t>.</a:t>
            </a:r>
          </a:p>
        </p:txBody>
      </p:sp>
      <p:sp>
        <p:nvSpPr>
          <p:cNvPr id="50" name="Rectangle 10">
            <a:extLst>
              <a:ext uri="{FF2B5EF4-FFF2-40B4-BE49-F238E27FC236}">
                <a16:creationId xmlns:a16="http://schemas.microsoft.com/office/drawing/2014/main" id="{BFAC2437-1845-E1EE-5716-C9949A195099}"/>
              </a:ext>
            </a:extLst>
          </p:cNvPr>
          <p:cNvSpPr>
            <a:spLocks noChangeArrowheads="1"/>
          </p:cNvSpPr>
          <p:nvPr/>
        </p:nvSpPr>
        <p:spPr bwMode="auto">
          <a:xfrm>
            <a:off x="9111321" y="4936977"/>
            <a:ext cx="698909" cy="529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lnSpc>
                <a:spcPct val="90000"/>
              </a:lnSpc>
              <a:spcBef>
                <a:spcPct val="0"/>
              </a:spcBef>
              <a:spcAft>
                <a:spcPct val="0"/>
              </a:spcAft>
            </a:pPr>
            <a:r>
              <a:rPr lang="en-US" sz="1100" dirty="0">
                <a:latin typeface="Arial" pitchFamily="34" charset="0"/>
                <a:cs typeface="Arial" pitchFamily="34" charset="0"/>
              </a:rPr>
              <a:t>F60</a:t>
            </a:r>
            <a:br>
              <a:rPr lang="en-US" sz="1100" dirty="0">
                <a:latin typeface="Arial" pitchFamily="34" charset="0"/>
                <a:cs typeface="Arial" pitchFamily="34" charset="0"/>
              </a:rPr>
            </a:br>
            <a:r>
              <a:rPr lang="en-US" sz="1100" dirty="0">
                <a:latin typeface="Arial" pitchFamily="34" charset="0"/>
                <a:cs typeface="Arial" pitchFamily="34" charset="0"/>
              </a:rPr>
              <a:t>Personality</a:t>
            </a:r>
            <a:br>
              <a:rPr lang="en-US" sz="1100" dirty="0">
                <a:latin typeface="Arial" pitchFamily="34" charset="0"/>
                <a:cs typeface="Arial" pitchFamily="34" charset="0"/>
              </a:rPr>
            </a:br>
            <a:r>
              <a:rPr lang="en-US" sz="1100" dirty="0" err="1">
                <a:latin typeface="Arial" pitchFamily="34" charset="0"/>
                <a:cs typeface="Arial" pitchFamily="34" charset="0"/>
              </a:rPr>
              <a:t>disord</a:t>
            </a:r>
            <a:r>
              <a:rPr lang="en-US" sz="1100" dirty="0">
                <a:latin typeface="Arial" pitchFamily="34" charset="0"/>
                <a:cs typeface="Arial" pitchFamily="34" charset="0"/>
              </a:rPr>
              <a:t>.</a:t>
            </a:r>
          </a:p>
        </p:txBody>
      </p:sp>
      <p:sp>
        <p:nvSpPr>
          <p:cNvPr id="51" name="Rectangle 10">
            <a:extLst>
              <a:ext uri="{FF2B5EF4-FFF2-40B4-BE49-F238E27FC236}">
                <a16:creationId xmlns:a16="http://schemas.microsoft.com/office/drawing/2014/main" id="{2E6D851E-41ED-810C-9F0D-1D68FE60AEA1}"/>
              </a:ext>
            </a:extLst>
          </p:cNvPr>
          <p:cNvSpPr>
            <a:spLocks noChangeArrowheads="1"/>
          </p:cNvSpPr>
          <p:nvPr/>
        </p:nvSpPr>
        <p:spPr bwMode="auto">
          <a:xfrm>
            <a:off x="9888544" y="4936977"/>
            <a:ext cx="376705" cy="529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lnSpc>
                <a:spcPct val="90000"/>
              </a:lnSpc>
              <a:spcBef>
                <a:spcPct val="0"/>
              </a:spcBef>
              <a:spcAft>
                <a:spcPct val="0"/>
              </a:spcAft>
            </a:pPr>
            <a:r>
              <a:rPr lang="en-US" sz="1100" dirty="0">
                <a:latin typeface="Arial" pitchFamily="34" charset="0"/>
                <a:cs typeface="Arial" pitchFamily="34" charset="0"/>
              </a:rPr>
              <a:t>F70</a:t>
            </a:r>
            <a:br>
              <a:rPr lang="en-US" sz="1100" dirty="0">
                <a:latin typeface="Arial" pitchFamily="34" charset="0"/>
                <a:cs typeface="Arial" pitchFamily="34" charset="0"/>
              </a:rPr>
            </a:br>
            <a:r>
              <a:rPr lang="en-US" sz="1100" dirty="0">
                <a:latin typeface="Arial" pitchFamily="34" charset="0"/>
                <a:cs typeface="Arial" pitchFamily="34" charset="0"/>
              </a:rPr>
              <a:t>Intell.</a:t>
            </a:r>
            <a:br>
              <a:rPr lang="en-US" sz="1100" dirty="0">
                <a:latin typeface="Arial" pitchFamily="34" charset="0"/>
                <a:cs typeface="Arial" pitchFamily="34" charset="0"/>
              </a:rPr>
            </a:br>
            <a:r>
              <a:rPr lang="en-US" sz="1100" dirty="0" err="1">
                <a:latin typeface="Arial" pitchFamily="34" charset="0"/>
                <a:cs typeface="Arial" pitchFamily="34" charset="0"/>
              </a:rPr>
              <a:t>disab</a:t>
            </a:r>
            <a:r>
              <a:rPr lang="en-US" sz="1100" dirty="0">
                <a:latin typeface="Arial" pitchFamily="34" charset="0"/>
                <a:cs typeface="Arial" pitchFamily="34" charset="0"/>
              </a:rPr>
              <a:t>.</a:t>
            </a:r>
          </a:p>
        </p:txBody>
      </p:sp>
      <p:sp>
        <p:nvSpPr>
          <p:cNvPr id="52" name="Rectangle 10">
            <a:extLst>
              <a:ext uri="{FF2B5EF4-FFF2-40B4-BE49-F238E27FC236}">
                <a16:creationId xmlns:a16="http://schemas.microsoft.com/office/drawing/2014/main" id="{395997CA-C476-D9E4-9698-4E65EAC88EA7}"/>
              </a:ext>
            </a:extLst>
          </p:cNvPr>
          <p:cNvSpPr>
            <a:spLocks noChangeArrowheads="1"/>
          </p:cNvSpPr>
          <p:nvPr/>
        </p:nvSpPr>
        <p:spPr bwMode="auto">
          <a:xfrm>
            <a:off x="10477417" y="4936977"/>
            <a:ext cx="431207" cy="529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lnSpc>
                <a:spcPct val="90000"/>
              </a:lnSpc>
              <a:spcBef>
                <a:spcPct val="0"/>
              </a:spcBef>
              <a:spcAft>
                <a:spcPct val="0"/>
              </a:spcAft>
            </a:pPr>
            <a:r>
              <a:rPr lang="en-US" sz="1100" dirty="0">
                <a:latin typeface="Arial" pitchFamily="34" charset="0"/>
                <a:cs typeface="Arial" pitchFamily="34" charset="0"/>
              </a:rPr>
              <a:t>F84</a:t>
            </a:r>
            <a:br>
              <a:rPr lang="en-US" sz="1100" dirty="0">
                <a:latin typeface="Arial" pitchFamily="34" charset="0"/>
                <a:cs typeface="Arial" pitchFamily="34" charset="0"/>
              </a:rPr>
            </a:br>
            <a:r>
              <a:rPr lang="en-US" sz="1100" dirty="0">
                <a:latin typeface="Arial" pitchFamily="34" charset="0"/>
                <a:cs typeface="Arial" pitchFamily="34" charset="0"/>
              </a:rPr>
              <a:t>Autism</a:t>
            </a:r>
            <a:br>
              <a:rPr lang="en-US" sz="1100" dirty="0">
                <a:latin typeface="Arial" pitchFamily="34" charset="0"/>
                <a:cs typeface="Arial" pitchFamily="34" charset="0"/>
              </a:rPr>
            </a:br>
            <a:r>
              <a:rPr lang="en-US" sz="1100" dirty="0" err="1">
                <a:latin typeface="Arial" pitchFamily="34" charset="0"/>
                <a:cs typeface="Arial" pitchFamily="34" charset="0"/>
              </a:rPr>
              <a:t>disord</a:t>
            </a:r>
            <a:r>
              <a:rPr lang="en-US" sz="1100" dirty="0">
                <a:latin typeface="Arial" pitchFamily="34" charset="0"/>
                <a:cs typeface="Arial" pitchFamily="34" charset="0"/>
              </a:rPr>
              <a:t>.</a:t>
            </a:r>
          </a:p>
        </p:txBody>
      </p:sp>
      <p:sp>
        <p:nvSpPr>
          <p:cNvPr id="53" name="Rectangle 10">
            <a:extLst>
              <a:ext uri="{FF2B5EF4-FFF2-40B4-BE49-F238E27FC236}">
                <a16:creationId xmlns:a16="http://schemas.microsoft.com/office/drawing/2014/main" id="{A5C914DF-C825-2122-D1ED-363AAA3E6B05}"/>
              </a:ext>
            </a:extLst>
          </p:cNvPr>
          <p:cNvSpPr>
            <a:spLocks noChangeArrowheads="1"/>
          </p:cNvSpPr>
          <p:nvPr/>
        </p:nvSpPr>
        <p:spPr bwMode="auto">
          <a:xfrm>
            <a:off x="10990148" y="4936977"/>
            <a:ext cx="637995" cy="529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72000" rIns="0" bIns="0">
            <a:spAutoFit/>
          </a:bodyPr>
          <a:lstStyle/>
          <a:p>
            <a:pPr algn="ctr" eaLnBrk="0" fontAlgn="base" hangingPunct="0">
              <a:lnSpc>
                <a:spcPct val="90000"/>
              </a:lnSpc>
              <a:spcBef>
                <a:spcPct val="0"/>
              </a:spcBef>
              <a:spcAft>
                <a:spcPct val="0"/>
              </a:spcAft>
            </a:pPr>
            <a:r>
              <a:rPr lang="en-US" sz="1100" dirty="0">
                <a:latin typeface="Arial" pitchFamily="34" charset="0"/>
                <a:cs typeface="Arial" pitchFamily="34" charset="0"/>
              </a:rPr>
              <a:t>F9</a:t>
            </a:r>
            <a:br>
              <a:rPr lang="en-US" sz="1100" dirty="0">
                <a:latin typeface="Arial" pitchFamily="34" charset="0"/>
                <a:cs typeface="Arial" pitchFamily="34" charset="0"/>
              </a:rPr>
            </a:br>
            <a:r>
              <a:rPr lang="en-US" sz="1100" dirty="0">
                <a:latin typeface="Arial" pitchFamily="34" charset="0"/>
                <a:cs typeface="Arial" pitchFamily="34" charset="0"/>
              </a:rPr>
              <a:t>Childhood</a:t>
            </a:r>
            <a:br>
              <a:rPr lang="en-US" sz="1100" dirty="0">
                <a:latin typeface="Arial" pitchFamily="34" charset="0"/>
                <a:cs typeface="Arial" pitchFamily="34" charset="0"/>
              </a:rPr>
            </a:br>
            <a:r>
              <a:rPr lang="en-US" sz="1100" dirty="0" err="1">
                <a:latin typeface="Arial" pitchFamily="34" charset="0"/>
                <a:cs typeface="Arial" pitchFamily="34" charset="0"/>
              </a:rPr>
              <a:t>disord</a:t>
            </a:r>
            <a:r>
              <a:rPr lang="en-US" sz="1100" dirty="0">
                <a:latin typeface="Arial" pitchFamily="34" charset="0"/>
                <a:cs typeface="Arial" pitchFamily="34" charset="0"/>
              </a:rPr>
              <a:t>.</a:t>
            </a:r>
          </a:p>
        </p:txBody>
      </p:sp>
      <p:sp>
        <p:nvSpPr>
          <p:cNvPr id="54" name="Rectangle 10">
            <a:extLst>
              <a:ext uri="{FF2B5EF4-FFF2-40B4-BE49-F238E27FC236}">
                <a16:creationId xmlns:a16="http://schemas.microsoft.com/office/drawing/2014/main" id="{1B4AC2C8-033B-E049-2156-3BF696B4C73E}"/>
              </a:ext>
            </a:extLst>
          </p:cNvPr>
          <p:cNvSpPr>
            <a:spLocks noChangeArrowheads="1"/>
          </p:cNvSpPr>
          <p:nvPr/>
        </p:nvSpPr>
        <p:spPr bwMode="auto">
          <a:xfrm>
            <a:off x="6680818" y="3685460"/>
            <a:ext cx="493639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eaLnBrk="0" fontAlgn="base" hangingPunct="0">
              <a:spcBef>
                <a:spcPct val="0"/>
              </a:spcBef>
              <a:spcAft>
                <a:spcPct val="0"/>
              </a:spcAft>
            </a:pPr>
            <a:r>
              <a:rPr lang="en-US" sz="1100" b="1" dirty="0">
                <a:latin typeface="Arial" pitchFamily="34" charset="0"/>
                <a:cs typeface="Arial" pitchFamily="34" charset="0"/>
              </a:rPr>
              <a:t>Controls</a:t>
            </a:r>
          </a:p>
        </p:txBody>
      </p:sp>
      <p:sp>
        <p:nvSpPr>
          <p:cNvPr id="55" name="Rectangle 10">
            <a:extLst>
              <a:ext uri="{FF2B5EF4-FFF2-40B4-BE49-F238E27FC236}">
                <a16:creationId xmlns:a16="http://schemas.microsoft.com/office/drawing/2014/main" id="{59B9A727-9143-61F7-EC1F-263779CE3DFB}"/>
              </a:ext>
            </a:extLst>
          </p:cNvPr>
          <p:cNvSpPr>
            <a:spLocks noChangeArrowheads="1"/>
          </p:cNvSpPr>
          <p:nvPr/>
        </p:nvSpPr>
        <p:spPr bwMode="auto">
          <a:xfrm>
            <a:off x="6680818" y="1769789"/>
            <a:ext cx="493639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eaLnBrk="0" fontAlgn="base" hangingPunct="0">
              <a:spcBef>
                <a:spcPct val="0"/>
              </a:spcBef>
              <a:spcAft>
                <a:spcPct val="0"/>
              </a:spcAft>
            </a:pPr>
            <a:r>
              <a:rPr lang="en-US" sz="1100" b="1" dirty="0">
                <a:latin typeface="Arial" pitchFamily="34" charset="0"/>
                <a:cs typeface="Arial" pitchFamily="34" charset="0"/>
              </a:rPr>
              <a:t>Cases</a:t>
            </a:r>
          </a:p>
        </p:txBody>
      </p:sp>
      <p:sp>
        <p:nvSpPr>
          <p:cNvPr id="64" name="Line 17">
            <a:extLst>
              <a:ext uri="{FF2B5EF4-FFF2-40B4-BE49-F238E27FC236}">
                <a16:creationId xmlns:a16="http://schemas.microsoft.com/office/drawing/2014/main" id="{480D12B6-F5A1-6B7E-2728-CAFF92A3A712}"/>
              </a:ext>
            </a:extLst>
          </p:cNvPr>
          <p:cNvSpPr>
            <a:spLocks noChangeShapeType="1"/>
          </p:cNvSpPr>
          <p:nvPr/>
        </p:nvSpPr>
        <p:spPr bwMode="auto">
          <a:xfrm>
            <a:off x="6641409" y="3898875"/>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65" name="Rectangle 10">
            <a:extLst>
              <a:ext uri="{FF2B5EF4-FFF2-40B4-BE49-F238E27FC236}">
                <a16:creationId xmlns:a16="http://schemas.microsoft.com/office/drawing/2014/main" id="{B0C11BD6-8424-89BC-DD10-A47A8B7C4CF7}"/>
              </a:ext>
            </a:extLst>
          </p:cNvPr>
          <p:cNvSpPr>
            <a:spLocks noChangeArrowheads="1"/>
          </p:cNvSpPr>
          <p:nvPr/>
        </p:nvSpPr>
        <p:spPr bwMode="auto">
          <a:xfrm>
            <a:off x="6383589" y="3814330"/>
            <a:ext cx="30462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108000" bIns="0" anchor="ctr">
            <a:spAutoFit/>
          </a:bodyPr>
          <a:lstStyle/>
          <a:p>
            <a:pPr algn="r" eaLnBrk="0" fontAlgn="base" hangingPunct="0">
              <a:spcBef>
                <a:spcPct val="0"/>
              </a:spcBef>
              <a:spcAft>
                <a:spcPct val="0"/>
              </a:spcAft>
            </a:pPr>
            <a:r>
              <a:rPr lang="en-US" sz="1100" dirty="0">
                <a:latin typeface="Arial" pitchFamily="34" charset="0"/>
                <a:cs typeface="Arial" pitchFamily="34" charset="0"/>
              </a:rPr>
              <a:t>0.3</a:t>
            </a:r>
          </a:p>
        </p:txBody>
      </p:sp>
      <p:sp>
        <p:nvSpPr>
          <p:cNvPr id="66" name="Line 17">
            <a:extLst>
              <a:ext uri="{FF2B5EF4-FFF2-40B4-BE49-F238E27FC236}">
                <a16:creationId xmlns:a16="http://schemas.microsoft.com/office/drawing/2014/main" id="{B8049C22-64DC-0792-C7B7-35D6DD6A139D}"/>
              </a:ext>
            </a:extLst>
          </p:cNvPr>
          <p:cNvSpPr>
            <a:spLocks noChangeShapeType="1"/>
          </p:cNvSpPr>
          <p:nvPr/>
        </p:nvSpPr>
        <p:spPr bwMode="auto">
          <a:xfrm>
            <a:off x="6641409" y="4591193"/>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67" name="Rectangle 10">
            <a:extLst>
              <a:ext uri="{FF2B5EF4-FFF2-40B4-BE49-F238E27FC236}">
                <a16:creationId xmlns:a16="http://schemas.microsoft.com/office/drawing/2014/main" id="{26AD3760-DCC5-E347-A286-BF41C04B17A4}"/>
              </a:ext>
            </a:extLst>
          </p:cNvPr>
          <p:cNvSpPr>
            <a:spLocks noChangeArrowheads="1"/>
          </p:cNvSpPr>
          <p:nvPr/>
        </p:nvSpPr>
        <p:spPr bwMode="auto">
          <a:xfrm>
            <a:off x="6383589" y="4506586"/>
            <a:ext cx="30462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108000" bIns="0" anchor="ctr">
            <a:spAutoFit/>
          </a:bodyPr>
          <a:lstStyle/>
          <a:p>
            <a:pPr algn="r" eaLnBrk="0" fontAlgn="base" hangingPunct="0">
              <a:spcBef>
                <a:spcPct val="0"/>
              </a:spcBef>
              <a:spcAft>
                <a:spcPct val="0"/>
              </a:spcAft>
            </a:pPr>
            <a:r>
              <a:rPr lang="en-US" sz="1100" dirty="0">
                <a:latin typeface="Arial" pitchFamily="34" charset="0"/>
                <a:cs typeface="Arial" pitchFamily="34" charset="0"/>
              </a:rPr>
              <a:t>0.1</a:t>
            </a:r>
          </a:p>
        </p:txBody>
      </p:sp>
      <p:sp>
        <p:nvSpPr>
          <p:cNvPr id="68" name="Freeform 8">
            <a:extLst>
              <a:ext uri="{FF2B5EF4-FFF2-40B4-BE49-F238E27FC236}">
                <a16:creationId xmlns:a16="http://schemas.microsoft.com/office/drawing/2014/main" id="{32AAF01D-EA1E-4934-9E9F-C78609CEFE6F}"/>
              </a:ext>
            </a:extLst>
          </p:cNvPr>
          <p:cNvSpPr>
            <a:spLocks/>
          </p:cNvSpPr>
          <p:nvPr/>
        </p:nvSpPr>
        <p:spPr bwMode="auto">
          <a:xfrm>
            <a:off x="6688208" y="1919757"/>
            <a:ext cx="4929000" cy="1384637"/>
          </a:xfrm>
          <a:custGeom>
            <a:avLst/>
            <a:gdLst>
              <a:gd name="T0" fmla="*/ 0 w 3067"/>
              <a:gd name="T1" fmla="*/ 0 h 1963"/>
              <a:gd name="T2" fmla="*/ 0 w 3067"/>
              <a:gd name="T3" fmla="*/ 2147483647 h 1963"/>
              <a:gd name="T4" fmla="*/ 2147483647 w 3067"/>
              <a:gd name="T5" fmla="*/ 2147483647 h 1963"/>
              <a:gd name="T6" fmla="*/ 0 60000 65536"/>
              <a:gd name="T7" fmla="*/ 0 60000 65536"/>
              <a:gd name="T8" fmla="*/ 0 60000 65536"/>
              <a:gd name="T9" fmla="*/ 0 w 3067"/>
              <a:gd name="T10" fmla="*/ 0 h 1963"/>
              <a:gd name="T11" fmla="*/ 3067 w 3067"/>
              <a:gd name="T12" fmla="*/ 1963 h 1963"/>
            </a:gdLst>
            <a:ahLst/>
            <a:cxnLst>
              <a:cxn ang="T6">
                <a:pos x="T0" y="T1"/>
              </a:cxn>
              <a:cxn ang="T7">
                <a:pos x="T2" y="T3"/>
              </a:cxn>
              <a:cxn ang="T8">
                <a:pos x="T4" y="T5"/>
              </a:cxn>
            </a:cxnLst>
            <a:rect l="T9" t="T10" r="T11" b="T12"/>
            <a:pathLst>
              <a:path w="3067" h="1963">
                <a:moveTo>
                  <a:pt x="0" y="0"/>
                </a:moveTo>
                <a:lnTo>
                  <a:pt x="0" y="1963"/>
                </a:lnTo>
                <a:lnTo>
                  <a:pt x="3067" y="1963"/>
                </a:lnTo>
              </a:path>
            </a:pathLst>
          </a:custGeom>
          <a:noFill/>
          <a:ln w="9525" cap="sq"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69" name="Line 17">
            <a:extLst>
              <a:ext uri="{FF2B5EF4-FFF2-40B4-BE49-F238E27FC236}">
                <a16:creationId xmlns:a16="http://schemas.microsoft.com/office/drawing/2014/main" id="{30E3C279-0994-8359-3536-3FC2D4AB5DA5}"/>
              </a:ext>
            </a:extLst>
          </p:cNvPr>
          <p:cNvSpPr>
            <a:spLocks noChangeShapeType="1"/>
          </p:cNvSpPr>
          <p:nvPr/>
        </p:nvSpPr>
        <p:spPr bwMode="auto">
          <a:xfrm>
            <a:off x="6641409" y="1919757"/>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70" name="Line 18">
            <a:extLst>
              <a:ext uri="{FF2B5EF4-FFF2-40B4-BE49-F238E27FC236}">
                <a16:creationId xmlns:a16="http://schemas.microsoft.com/office/drawing/2014/main" id="{7A673AD4-E0EE-A432-2A5D-F98F5D18B853}"/>
              </a:ext>
            </a:extLst>
          </p:cNvPr>
          <p:cNvSpPr>
            <a:spLocks noChangeShapeType="1"/>
          </p:cNvSpPr>
          <p:nvPr/>
        </p:nvSpPr>
        <p:spPr bwMode="auto">
          <a:xfrm>
            <a:off x="6641409" y="2612075"/>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71" name="Line 19">
            <a:extLst>
              <a:ext uri="{FF2B5EF4-FFF2-40B4-BE49-F238E27FC236}">
                <a16:creationId xmlns:a16="http://schemas.microsoft.com/office/drawing/2014/main" id="{0B58C471-18CF-F0EE-FB47-9024025C62C3}"/>
              </a:ext>
            </a:extLst>
          </p:cNvPr>
          <p:cNvSpPr>
            <a:spLocks noChangeShapeType="1"/>
          </p:cNvSpPr>
          <p:nvPr/>
        </p:nvSpPr>
        <p:spPr bwMode="auto">
          <a:xfrm>
            <a:off x="6641409" y="3304394"/>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73" name="Rectangle 10">
            <a:extLst>
              <a:ext uri="{FF2B5EF4-FFF2-40B4-BE49-F238E27FC236}">
                <a16:creationId xmlns:a16="http://schemas.microsoft.com/office/drawing/2014/main" id="{D3CAC946-15E7-BA60-44DE-D9FAB9BEC073}"/>
              </a:ext>
            </a:extLst>
          </p:cNvPr>
          <p:cNvSpPr>
            <a:spLocks noChangeArrowheads="1"/>
          </p:cNvSpPr>
          <p:nvPr/>
        </p:nvSpPr>
        <p:spPr bwMode="auto">
          <a:xfrm>
            <a:off x="6383589" y="1835243"/>
            <a:ext cx="30462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108000" bIns="0" anchor="ctr">
            <a:spAutoFit/>
          </a:bodyPr>
          <a:lstStyle/>
          <a:p>
            <a:pPr algn="r" eaLnBrk="0" fontAlgn="base" hangingPunct="0">
              <a:spcBef>
                <a:spcPct val="0"/>
              </a:spcBef>
              <a:spcAft>
                <a:spcPct val="0"/>
              </a:spcAft>
            </a:pPr>
            <a:r>
              <a:rPr lang="en-US" sz="1100" dirty="0">
                <a:latin typeface="Arial" pitchFamily="34" charset="0"/>
                <a:cs typeface="Arial" pitchFamily="34" charset="0"/>
              </a:rPr>
              <a:t>0.4</a:t>
            </a:r>
          </a:p>
        </p:txBody>
      </p:sp>
      <p:sp>
        <p:nvSpPr>
          <p:cNvPr id="74" name="Rectangle 10">
            <a:extLst>
              <a:ext uri="{FF2B5EF4-FFF2-40B4-BE49-F238E27FC236}">
                <a16:creationId xmlns:a16="http://schemas.microsoft.com/office/drawing/2014/main" id="{4642ABC2-7F97-7D80-87CF-E5650705D3F7}"/>
              </a:ext>
            </a:extLst>
          </p:cNvPr>
          <p:cNvSpPr>
            <a:spLocks noChangeArrowheads="1"/>
          </p:cNvSpPr>
          <p:nvPr/>
        </p:nvSpPr>
        <p:spPr bwMode="auto">
          <a:xfrm>
            <a:off x="6383589" y="2527499"/>
            <a:ext cx="30462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108000" bIns="0" anchor="ctr">
            <a:spAutoFit/>
          </a:bodyPr>
          <a:lstStyle/>
          <a:p>
            <a:pPr algn="r" eaLnBrk="0" fontAlgn="base" hangingPunct="0">
              <a:spcBef>
                <a:spcPct val="0"/>
              </a:spcBef>
              <a:spcAft>
                <a:spcPct val="0"/>
              </a:spcAft>
            </a:pPr>
            <a:r>
              <a:rPr lang="en-US" sz="1100" dirty="0">
                <a:latin typeface="Arial" pitchFamily="34" charset="0"/>
                <a:cs typeface="Arial" pitchFamily="34" charset="0"/>
              </a:rPr>
              <a:t>0.2</a:t>
            </a:r>
          </a:p>
        </p:txBody>
      </p:sp>
      <p:sp>
        <p:nvSpPr>
          <p:cNvPr id="75" name="Rectangle 10">
            <a:extLst>
              <a:ext uri="{FF2B5EF4-FFF2-40B4-BE49-F238E27FC236}">
                <a16:creationId xmlns:a16="http://schemas.microsoft.com/office/drawing/2014/main" id="{917C838B-DE0D-93F9-F698-923240E395CB}"/>
              </a:ext>
            </a:extLst>
          </p:cNvPr>
          <p:cNvSpPr>
            <a:spLocks noChangeArrowheads="1"/>
          </p:cNvSpPr>
          <p:nvPr/>
        </p:nvSpPr>
        <p:spPr bwMode="auto">
          <a:xfrm>
            <a:off x="6383588" y="3219755"/>
            <a:ext cx="30462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108000" bIns="0" anchor="ctr">
            <a:spAutoFit/>
          </a:bodyPr>
          <a:lstStyle/>
          <a:p>
            <a:pPr algn="r" eaLnBrk="0" fontAlgn="base" hangingPunct="0">
              <a:spcBef>
                <a:spcPct val="0"/>
              </a:spcBef>
              <a:spcAft>
                <a:spcPct val="0"/>
              </a:spcAft>
            </a:pPr>
            <a:r>
              <a:rPr lang="en-US" sz="1100" dirty="0">
                <a:latin typeface="Arial" pitchFamily="34" charset="0"/>
                <a:cs typeface="Arial" pitchFamily="34" charset="0"/>
              </a:rPr>
              <a:t>0.0</a:t>
            </a:r>
          </a:p>
        </p:txBody>
      </p:sp>
      <p:sp>
        <p:nvSpPr>
          <p:cNvPr id="76" name="Line 17">
            <a:extLst>
              <a:ext uri="{FF2B5EF4-FFF2-40B4-BE49-F238E27FC236}">
                <a16:creationId xmlns:a16="http://schemas.microsoft.com/office/drawing/2014/main" id="{C5B6E0F3-7D6B-A764-8DD8-C8CDE8D945F2}"/>
              </a:ext>
            </a:extLst>
          </p:cNvPr>
          <p:cNvSpPr>
            <a:spLocks noChangeShapeType="1"/>
          </p:cNvSpPr>
          <p:nvPr/>
        </p:nvSpPr>
        <p:spPr bwMode="auto">
          <a:xfrm>
            <a:off x="6641409" y="2265916"/>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77" name="Rectangle 10">
            <a:extLst>
              <a:ext uri="{FF2B5EF4-FFF2-40B4-BE49-F238E27FC236}">
                <a16:creationId xmlns:a16="http://schemas.microsoft.com/office/drawing/2014/main" id="{71C56423-FA54-04F3-A29E-EFBD7DCD4242}"/>
              </a:ext>
            </a:extLst>
          </p:cNvPr>
          <p:cNvSpPr>
            <a:spLocks noChangeArrowheads="1"/>
          </p:cNvSpPr>
          <p:nvPr/>
        </p:nvSpPr>
        <p:spPr bwMode="auto">
          <a:xfrm>
            <a:off x="6383589" y="2181371"/>
            <a:ext cx="30462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108000" bIns="0" anchor="ctr">
            <a:spAutoFit/>
          </a:bodyPr>
          <a:lstStyle/>
          <a:p>
            <a:pPr algn="r" eaLnBrk="0" fontAlgn="base" hangingPunct="0">
              <a:spcBef>
                <a:spcPct val="0"/>
              </a:spcBef>
              <a:spcAft>
                <a:spcPct val="0"/>
              </a:spcAft>
            </a:pPr>
            <a:r>
              <a:rPr lang="en-US" sz="1100" dirty="0">
                <a:latin typeface="Arial" pitchFamily="34" charset="0"/>
                <a:cs typeface="Arial" pitchFamily="34" charset="0"/>
              </a:rPr>
              <a:t>0.3</a:t>
            </a:r>
          </a:p>
        </p:txBody>
      </p:sp>
      <p:sp>
        <p:nvSpPr>
          <p:cNvPr id="78" name="Line 17">
            <a:extLst>
              <a:ext uri="{FF2B5EF4-FFF2-40B4-BE49-F238E27FC236}">
                <a16:creationId xmlns:a16="http://schemas.microsoft.com/office/drawing/2014/main" id="{F2E163FB-7E50-2068-7FB0-DBA3E44213C9}"/>
              </a:ext>
            </a:extLst>
          </p:cNvPr>
          <p:cNvSpPr>
            <a:spLocks noChangeShapeType="1"/>
          </p:cNvSpPr>
          <p:nvPr/>
        </p:nvSpPr>
        <p:spPr bwMode="auto">
          <a:xfrm>
            <a:off x="6641409" y="2958234"/>
            <a:ext cx="46800" cy="0"/>
          </a:xfrm>
          <a:prstGeom prst="line">
            <a:avLst/>
          </a:prstGeom>
          <a:noFill/>
          <a:ln w="9525" cap="sq">
            <a:solidFill>
              <a:schemeClr val="tx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fontAlgn="base">
              <a:spcBef>
                <a:spcPct val="0"/>
              </a:spcBef>
              <a:spcAft>
                <a:spcPct val="0"/>
              </a:spcAft>
            </a:pPr>
            <a:endParaRPr lang="en-GB" sz="1100" dirty="0">
              <a:latin typeface="Arial" pitchFamily="34" charset="0"/>
              <a:cs typeface="Arial" pitchFamily="34" charset="0"/>
            </a:endParaRPr>
          </a:p>
        </p:txBody>
      </p:sp>
      <p:sp>
        <p:nvSpPr>
          <p:cNvPr id="79" name="Rectangle 10">
            <a:extLst>
              <a:ext uri="{FF2B5EF4-FFF2-40B4-BE49-F238E27FC236}">
                <a16:creationId xmlns:a16="http://schemas.microsoft.com/office/drawing/2014/main" id="{322E511B-2573-8EA0-374A-C76F0A91D2C7}"/>
              </a:ext>
            </a:extLst>
          </p:cNvPr>
          <p:cNvSpPr>
            <a:spLocks noChangeArrowheads="1"/>
          </p:cNvSpPr>
          <p:nvPr/>
        </p:nvSpPr>
        <p:spPr bwMode="auto">
          <a:xfrm>
            <a:off x="6383589" y="2873627"/>
            <a:ext cx="30462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108000" bIns="0" anchor="ctr">
            <a:spAutoFit/>
          </a:bodyPr>
          <a:lstStyle/>
          <a:p>
            <a:pPr algn="r" eaLnBrk="0" fontAlgn="base" hangingPunct="0">
              <a:spcBef>
                <a:spcPct val="0"/>
              </a:spcBef>
              <a:spcAft>
                <a:spcPct val="0"/>
              </a:spcAft>
            </a:pPr>
            <a:r>
              <a:rPr lang="en-US" sz="1100" dirty="0">
                <a:latin typeface="Arial" pitchFamily="34" charset="0"/>
                <a:cs typeface="Arial" pitchFamily="34" charset="0"/>
              </a:rPr>
              <a:t>0.1</a:t>
            </a:r>
          </a:p>
        </p:txBody>
      </p:sp>
      <p:sp>
        <p:nvSpPr>
          <p:cNvPr id="85" name="Rectangle 84">
            <a:extLst>
              <a:ext uri="{FF2B5EF4-FFF2-40B4-BE49-F238E27FC236}">
                <a16:creationId xmlns:a16="http://schemas.microsoft.com/office/drawing/2014/main" id="{3FB92D01-99E3-7CB0-E1A1-90A853322D27}"/>
              </a:ext>
            </a:extLst>
          </p:cNvPr>
          <p:cNvSpPr/>
          <p:nvPr/>
        </p:nvSpPr>
        <p:spPr>
          <a:xfrm>
            <a:off x="6769532" y="4852988"/>
            <a:ext cx="453477" cy="84365"/>
          </a:xfrm>
          <a:prstGeom prst="rect">
            <a:avLst/>
          </a:prstGeom>
          <a:solidFill>
            <a:schemeClr val="accent5">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6" name="Rectangle 85">
            <a:extLst>
              <a:ext uri="{FF2B5EF4-FFF2-40B4-BE49-F238E27FC236}">
                <a16:creationId xmlns:a16="http://schemas.microsoft.com/office/drawing/2014/main" id="{86770DDD-9828-D6BE-1D8F-72DA43980D8D}"/>
              </a:ext>
            </a:extLst>
          </p:cNvPr>
          <p:cNvSpPr/>
          <p:nvPr/>
        </p:nvSpPr>
        <p:spPr>
          <a:xfrm>
            <a:off x="7385657" y="4757738"/>
            <a:ext cx="453477" cy="179615"/>
          </a:xfrm>
          <a:prstGeom prst="rect">
            <a:avLst/>
          </a:prstGeom>
          <a:solidFill>
            <a:schemeClr val="accent5">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7" name="Rectangle 86">
            <a:extLst>
              <a:ext uri="{FF2B5EF4-FFF2-40B4-BE49-F238E27FC236}">
                <a16:creationId xmlns:a16="http://schemas.microsoft.com/office/drawing/2014/main" id="{1DE35060-DDA7-FD77-64E3-AC8D0877DDA2}"/>
              </a:ext>
            </a:extLst>
          </p:cNvPr>
          <p:cNvSpPr/>
          <p:nvPr/>
        </p:nvSpPr>
        <p:spPr>
          <a:xfrm>
            <a:off x="8001782" y="4800600"/>
            <a:ext cx="453477" cy="136753"/>
          </a:xfrm>
          <a:prstGeom prst="rect">
            <a:avLst/>
          </a:prstGeom>
          <a:solidFill>
            <a:schemeClr val="accent5">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8" name="Rectangle 87">
            <a:extLst>
              <a:ext uri="{FF2B5EF4-FFF2-40B4-BE49-F238E27FC236}">
                <a16:creationId xmlns:a16="http://schemas.microsoft.com/office/drawing/2014/main" id="{9E484745-09F5-40C4-33B1-DD7CED149310}"/>
              </a:ext>
            </a:extLst>
          </p:cNvPr>
          <p:cNvSpPr/>
          <p:nvPr/>
        </p:nvSpPr>
        <p:spPr>
          <a:xfrm>
            <a:off x="8617907" y="4888706"/>
            <a:ext cx="453477" cy="48647"/>
          </a:xfrm>
          <a:prstGeom prst="rect">
            <a:avLst/>
          </a:prstGeom>
          <a:solidFill>
            <a:schemeClr val="accent5">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9" name="Rectangle 88">
            <a:extLst>
              <a:ext uri="{FF2B5EF4-FFF2-40B4-BE49-F238E27FC236}">
                <a16:creationId xmlns:a16="http://schemas.microsoft.com/office/drawing/2014/main" id="{9A7AE263-9F91-D8DF-6E8B-DB8DE3EF1AA5}"/>
              </a:ext>
            </a:extLst>
          </p:cNvPr>
          <p:cNvSpPr/>
          <p:nvPr/>
        </p:nvSpPr>
        <p:spPr>
          <a:xfrm>
            <a:off x="9234032" y="4826794"/>
            <a:ext cx="453477" cy="110559"/>
          </a:xfrm>
          <a:prstGeom prst="rect">
            <a:avLst/>
          </a:prstGeom>
          <a:solidFill>
            <a:schemeClr val="accent5">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0" name="Rectangle 89">
            <a:extLst>
              <a:ext uri="{FF2B5EF4-FFF2-40B4-BE49-F238E27FC236}">
                <a16:creationId xmlns:a16="http://schemas.microsoft.com/office/drawing/2014/main" id="{236A7A91-4922-EE82-107C-571944BC690C}"/>
              </a:ext>
            </a:extLst>
          </p:cNvPr>
          <p:cNvSpPr/>
          <p:nvPr/>
        </p:nvSpPr>
        <p:spPr>
          <a:xfrm>
            <a:off x="9850157" y="4901353"/>
            <a:ext cx="453477" cy="36000"/>
          </a:xfrm>
          <a:prstGeom prst="rect">
            <a:avLst/>
          </a:prstGeom>
          <a:solidFill>
            <a:schemeClr val="accent5">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1" name="Rectangle 90">
            <a:extLst>
              <a:ext uri="{FF2B5EF4-FFF2-40B4-BE49-F238E27FC236}">
                <a16:creationId xmlns:a16="http://schemas.microsoft.com/office/drawing/2014/main" id="{5997DB58-40F6-75CD-F165-B60C6F959C0F}"/>
              </a:ext>
            </a:extLst>
          </p:cNvPr>
          <p:cNvSpPr/>
          <p:nvPr/>
        </p:nvSpPr>
        <p:spPr>
          <a:xfrm>
            <a:off x="10466282" y="4876800"/>
            <a:ext cx="453477" cy="60553"/>
          </a:xfrm>
          <a:prstGeom prst="rect">
            <a:avLst/>
          </a:prstGeom>
          <a:solidFill>
            <a:schemeClr val="accent5">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2" name="Rectangle 91">
            <a:extLst>
              <a:ext uri="{FF2B5EF4-FFF2-40B4-BE49-F238E27FC236}">
                <a16:creationId xmlns:a16="http://schemas.microsoft.com/office/drawing/2014/main" id="{A0F724AE-542D-A9AE-C8FF-83D0CF029FE5}"/>
              </a:ext>
            </a:extLst>
          </p:cNvPr>
          <p:cNvSpPr/>
          <p:nvPr/>
        </p:nvSpPr>
        <p:spPr>
          <a:xfrm>
            <a:off x="11082407" y="4764882"/>
            <a:ext cx="453477" cy="172472"/>
          </a:xfrm>
          <a:prstGeom prst="rect">
            <a:avLst/>
          </a:prstGeom>
          <a:solidFill>
            <a:schemeClr val="accent5">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106" name="Group 105">
            <a:extLst>
              <a:ext uri="{FF2B5EF4-FFF2-40B4-BE49-F238E27FC236}">
                <a16:creationId xmlns:a16="http://schemas.microsoft.com/office/drawing/2014/main" id="{CC11F0FB-110A-D528-6D27-90956710AC67}"/>
              </a:ext>
            </a:extLst>
          </p:cNvPr>
          <p:cNvGrpSpPr/>
          <p:nvPr/>
        </p:nvGrpSpPr>
        <p:grpSpPr>
          <a:xfrm>
            <a:off x="6942692" y="2539187"/>
            <a:ext cx="107156" cy="80188"/>
            <a:chOff x="8072438" y="2447925"/>
            <a:chExt cx="148783" cy="319088"/>
          </a:xfrm>
        </p:grpSpPr>
        <p:cxnSp>
          <p:nvCxnSpPr>
            <p:cNvPr id="102" name="Straight Connector 101">
              <a:extLst>
                <a:ext uri="{FF2B5EF4-FFF2-40B4-BE49-F238E27FC236}">
                  <a16:creationId xmlns:a16="http://schemas.microsoft.com/office/drawing/2014/main" id="{9DFB7E08-45E5-0D02-3A68-014096CDC33A}"/>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1B9917E-3737-ACF4-0E32-30E2C9EF757F}"/>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C550AAC2-E6F4-1473-76F3-2796590CBDD2}"/>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7" name="Group 106">
            <a:extLst>
              <a:ext uri="{FF2B5EF4-FFF2-40B4-BE49-F238E27FC236}">
                <a16:creationId xmlns:a16="http://schemas.microsoft.com/office/drawing/2014/main" id="{DF0E7377-A044-C288-DCB0-09BCAFE6A849}"/>
              </a:ext>
            </a:extLst>
          </p:cNvPr>
          <p:cNvGrpSpPr/>
          <p:nvPr/>
        </p:nvGrpSpPr>
        <p:grpSpPr>
          <a:xfrm>
            <a:off x="7558817" y="1998644"/>
            <a:ext cx="107156" cy="56375"/>
            <a:chOff x="8072438" y="2447925"/>
            <a:chExt cx="148783" cy="319088"/>
          </a:xfrm>
        </p:grpSpPr>
        <p:cxnSp>
          <p:nvCxnSpPr>
            <p:cNvPr id="108" name="Straight Connector 107">
              <a:extLst>
                <a:ext uri="{FF2B5EF4-FFF2-40B4-BE49-F238E27FC236}">
                  <a16:creationId xmlns:a16="http://schemas.microsoft.com/office/drawing/2014/main" id="{035D5550-FB9F-8504-8730-445E344DE943}"/>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2BD2652E-FCB3-1A09-8F20-165B892E0D4C}"/>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03C6C3C9-A9E9-F229-A568-6A62892D2A7F}"/>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1" name="Group 110">
            <a:extLst>
              <a:ext uri="{FF2B5EF4-FFF2-40B4-BE49-F238E27FC236}">
                <a16:creationId xmlns:a16="http://schemas.microsoft.com/office/drawing/2014/main" id="{F938E961-394E-0F62-80B5-235EC9B3C280}"/>
              </a:ext>
            </a:extLst>
          </p:cNvPr>
          <p:cNvGrpSpPr/>
          <p:nvPr/>
        </p:nvGrpSpPr>
        <p:grpSpPr>
          <a:xfrm>
            <a:off x="8174942" y="2822557"/>
            <a:ext cx="107156" cy="65899"/>
            <a:chOff x="8072438" y="2447925"/>
            <a:chExt cx="148783" cy="319088"/>
          </a:xfrm>
        </p:grpSpPr>
        <p:cxnSp>
          <p:nvCxnSpPr>
            <p:cNvPr id="112" name="Straight Connector 111">
              <a:extLst>
                <a:ext uri="{FF2B5EF4-FFF2-40B4-BE49-F238E27FC236}">
                  <a16:creationId xmlns:a16="http://schemas.microsoft.com/office/drawing/2014/main" id="{CE6948B5-8B40-8CE6-70C7-74E400177AD2}"/>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A407A949-0E93-52C2-138A-589907AB43CC}"/>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E0A4D5C7-D155-A65F-CDB4-47DE6745DBF4}"/>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5" name="Group 114">
            <a:extLst>
              <a:ext uri="{FF2B5EF4-FFF2-40B4-BE49-F238E27FC236}">
                <a16:creationId xmlns:a16="http://schemas.microsoft.com/office/drawing/2014/main" id="{7C4CE97B-4857-8C94-B7C8-8DFD6F671110}"/>
              </a:ext>
            </a:extLst>
          </p:cNvPr>
          <p:cNvGrpSpPr/>
          <p:nvPr/>
        </p:nvGrpSpPr>
        <p:grpSpPr>
          <a:xfrm>
            <a:off x="8791067" y="3057525"/>
            <a:ext cx="107156" cy="32400"/>
            <a:chOff x="8072438" y="2447925"/>
            <a:chExt cx="148783" cy="319088"/>
          </a:xfrm>
        </p:grpSpPr>
        <p:cxnSp>
          <p:nvCxnSpPr>
            <p:cNvPr id="116" name="Straight Connector 115">
              <a:extLst>
                <a:ext uri="{FF2B5EF4-FFF2-40B4-BE49-F238E27FC236}">
                  <a16:creationId xmlns:a16="http://schemas.microsoft.com/office/drawing/2014/main" id="{C49EC6A2-5DB9-2BF8-3F97-4F91D00841AA}"/>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16537447-CE73-56C3-53EC-EE97016D5492}"/>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7DA6F79D-E8C9-88CF-46B9-28B2E36655A9}"/>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9" name="Group 118">
            <a:extLst>
              <a:ext uri="{FF2B5EF4-FFF2-40B4-BE49-F238E27FC236}">
                <a16:creationId xmlns:a16="http://schemas.microsoft.com/office/drawing/2014/main" id="{D0CE1B96-2F43-9000-F7BE-1AEBC99C3F4E}"/>
              </a:ext>
            </a:extLst>
          </p:cNvPr>
          <p:cNvGrpSpPr/>
          <p:nvPr/>
        </p:nvGrpSpPr>
        <p:grpSpPr>
          <a:xfrm>
            <a:off x="9407192" y="2570144"/>
            <a:ext cx="107156" cy="77806"/>
            <a:chOff x="8072438" y="2447925"/>
            <a:chExt cx="148783" cy="319088"/>
          </a:xfrm>
        </p:grpSpPr>
        <p:cxnSp>
          <p:nvCxnSpPr>
            <p:cNvPr id="120" name="Straight Connector 119">
              <a:extLst>
                <a:ext uri="{FF2B5EF4-FFF2-40B4-BE49-F238E27FC236}">
                  <a16:creationId xmlns:a16="http://schemas.microsoft.com/office/drawing/2014/main" id="{A7AFB1ED-31C5-630E-FADD-55E3D01ED262}"/>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33F2BEFD-A7B7-793B-C953-650AEE984A96}"/>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748CB75D-65D1-C566-1562-AE96B31B76DE}"/>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3" name="Group 122">
            <a:extLst>
              <a:ext uri="{FF2B5EF4-FFF2-40B4-BE49-F238E27FC236}">
                <a16:creationId xmlns:a16="http://schemas.microsoft.com/office/drawing/2014/main" id="{F40FD001-CECA-F40D-94CD-6159D1BC3FA4}"/>
              </a:ext>
            </a:extLst>
          </p:cNvPr>
          <p:cNvGrpSpPr/>
          <p:nvPr/>
        </p:nvGrpSpPr>
        <p:grpSpPr>
          <a:xfrm>
            <a:off x="10023317" y="3103068"/>
            <a:ext cx="107156" cy="36000"/>
            <a:chOff x="8072438" y="2447925"/>
            <a:chExt cx="148783" cy="319088"/>
          </a:xfrm>
        </p:grpSpPr>
        <p:cxnSp>
          <p:nvCxnSpPr>
            <p:cNvPr id="124" name="Straight Connector 123">
              <a:extLst>
                <a:ext uri="{FF2B5EF4-FFF2-40B4-BE49-F238E27FC236}">
                  <a16:creationId xmlns:a16="http://schemas.microsoft.com/office/drawing/2014/main" id="{071A1D72-DB67-CDB4-6C72-1911DA2AE0CF}"/>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35B6FEE3-CC17-FEE4-8284-7A27B1E77957}"/>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4E438F9E-5F24-AFE8-6809-B7A978B9D40D}"/>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7" name="Group 126">
            <a:extLst>
              <a:ext uri="{FF2B5EF4-FFF2-40B4-BE49-F238E27FC236}">
                <a16:creationId xmlns:a16="http://schemas.microsoft.com/office/drawing/2014/main" id="{F590CB56-C6A6-D885-B231-C67D912DE22A}"/>
              </a:ext>
            </a:extLst>
          </p:cNvPr>
          <p:cNvGrpSpPr/>
          <p:nvPr/>
        </p:nvGrpSpPr>
        <p:grpSpPr>
          <a:xfrm>
            <a:off x="10639442" y="3059260"/>
            <a:ext cx="107156" cy="32400"/>
            <a:chOff x="8072438" y="2447925"/>
            <a:chExt cx="148783" cy="319088"/>
          </a:xfrm>
        </p:grpSpPr>
        <p:cxnSp>
          <p:nvCxnSpPr>
            <p:cNvPr id="128" name="Straight Connector 127">
              <a:extLst>
                <a:ext uri="{FF2B5EF4-FFF2-40B4-BE49-F238E27FC236}">
                  <a16:creationId xmlns:a16="http://schemas.microsoft.com/office/drawing/2014/main" id="{23306E65-EFB7-AA19-10D8-CE4A41F25581}"/>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145EF144-432F-B198-C91D-B1F39133569D}"/>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48A97798-A194-7FDD-3A7F-95B185A039C0}"/>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1" name="Group 130">
            <a:extLst>
              <a:ext uri="{FF2B5EF4-FFF2-40B4-BE49-F238E27FC236}">
                <a16:creationId xmlns:a16="http://schemas.microsoft.com/office/drawing/2014/main" id="{FDC2E023-E587-3E0A-F38E-D3CC98EBB0FA}"/>
              </a:ext>
            </a:extLst>
          </p:cNvPr>
          <p:cNvGrpSpPr/>
          <p:nvPr/>
        </p:nvGrpSpPr>
        <p:grpSpPr>
          <a:xfrm>
            <a:off x="11255567" y="2772551"/>
            <a:ext cx="107156" cy="65899"/>
            <a:chOff x="8072438" y="2447925"/>
            <a:chExt cx="148783" cy="319088"/>
          </a:xfrm>
        </p:grpSpPr>
        <p:cxnSp>
          <p:nvCxnSpPr>
            <p:cNvPr id="132" name="Straight Connector 131">
              <a:extLst>
                <a:ext uri="{FF2B5EF4-FFF2-40B4-BE49-F238E27FC236}">
                  <a16:creationId xmlns:a16="http://schemas.microsoft.com/office/drawing/2014/main" id="{84D02D67-E111-212B-A209-A6338D902B2E}"/>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6CE0259C-C718-E73E-E7AE-21C998331B41}"/>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06BE6AFF-1B54-9A12-B193-CFBEF22CBD80}"/>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5" name="Group 134">
            <a:extLst>
              <a:ext uri="{FF2B5EF4-FFF2-40B4-BE49-F238E27FC236}">
                <a16:creationId xmlns:a16="http://schemas.microsoft.com/office/drawing/2014/main" id="{AF642995-1B06-0DA0-3D52-88F7EF571DC6}"/>
              </a:ext>
            </a:extLst>
          </p:cNvPr>
          <p:cNvGrpSpPr/>
          <p:nvPr/>
        </p:nvGrpSpPr>
        <p:grpSpPr>
          <a:xfrm>
            <a:off x="6942692" y="4846532"/>
            <a:ext cx="107156" cy="14400"/>
            <a:chOff x="8072438" y="2447925"/>
            <a:chExt cx="148783" cy="319088"/>
          </a:xfrm>
        </p:grpSpPr>
        <p:cxnSp>
          <p:nvCxnSpPr>
            <p:cNvPr id="136" name="Straight Connector 135">
              <a:extLst>
                <a:ext uri="{FF2B5EF4-FFF2-40B4-BE49-F238E27FC236}">
                  <a16:creationId xmlns:a16="http://schemas.microsoft.com/office/drawing/2014/main" id="{EDEF6336-1C4D-2EDB-B4F0-4E29BBFF3526}"/>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AF2FF539-72E0-9EF9-155D-ED39EFCDD4F3}"/>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6E372512-9874-801A-C1BC-B965349EDB33}"/>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9" name="Group 138">
            <a:extLst>
              <a:ext uri="{FF2B5EF4-FFF2-40B4-BE49-F238E27FC236}">
                <a16:creationId xmlns:a16="http://schemas.microsoft.com/office/drawing/2014/main" id="{D2DBB9E8-B9D8-0F37-40F0-7258D4D0A915}"/>
              </a:ext>
            </a:extLst>
          </p:cNvPr>
          <p:cNvGrpSpPr/>
          <p:nvPr/>
        </p:nvGrpSpPr>
        <p:grpSpPr>
          <a:xfrm>
            <a:off x="7558817" y="4741067"/>
            <a:ext cx="107156" cy="25200"/>
            <a:chOff x="8072438" y="2447925"/>
            <a:chExt cx="148783" cy="319088"/>
          </a:xfrm>
        </p:grpSpPr>
        <p:cxnSp>
          <p:nvCxnSpPr>
            <p:cNvPr id="140" name="Straight Connector 139">
              <a:extLst>
                <a:ext uri="{FF2B5EF4-FFF2-40B4-BE49-F238E27FC236}">
                  <a16:creationId xmlns:a16="http://schemas.microsoft.com/office/drawing/2014/main" id="{B386EF1B-63BA-A2A7-06A6-3C755A1CC78C}"/>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477F116D-9408-E67D-C508-653D0E02A9BB}"/>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01EC7B59-FDA4-527F-8641-0711498FFFD3}"/>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3" name="Group 142">
            <a:extLst>
              <a:ext uri="{FF2B5EF4-FFF2-40B4-BE49-F238E27FC236}">
                <a16:creationId xmlns:a16="http://schemas.microsoft.com/office/drawing/2014/main" id="{D4CFDD3E-3FE1-39D8-EBF6-D3DDD7EBC86C}"/>
              </a:ext>
            </a:extLst>
          </p:cNvPr>
          <p:cNvGrpSpPr/>
          <p:nvPr/>
        </p:nvGrpSpPr>
        <p:grpSpPr>
          <a:xfrm>
            <a:off x="8174942" y="4787001"/>
            <a:ext cx="107156" cy="21600"/>
            <a:chOff x="8072438" y="2447925"/>
            <a:chExt cx="148783" cy="319088"/>
          </a:xfrm>
        </p:grpSpPr>
        <p:cxnSp>
          <p:nvCxnSpPr>
            <p:cNvPr id="144" name="Straight Connector 143">
              <a:extLst>
                <a:ext uri="{FF2B5EF4-FFF2-40B4-BE49-F238E27FC236}">
                  <a16:creationId xmlns:a16="http://schemas.microsoft.com/office/drawing/2014/main" id="{49C6080C-B8E9-4F33-52A6-36F03FD7843B}"/>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9B1AC7E2-FE63-621F-E541-7BF09398BBD7}"/>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939B5427-4E9B-1462-F437-9CFA5E2468C7}"/>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7" name="Group 146">
            <a:extLst>
              <a:ext uri="{FF2B5EF4-FFF2-40B4-BE49-F238E27FC236}">
                <a16:creationId xmlns:a16="http://schemas.microsoft.com/office/drawing/2014/main" id="{3077AE89-5D6A-785C-4C10-388B14EF306D}"/>
              </a:ext>
            </a:extLst>
          </p:cNvPr>
          <p:cNvGrpSpPr/>
          <p:nvPr/>
        </p:nvGrpSpPr>
        <p:grpSpPr>
          <a:xfrm>
            <a:off x="8791067" y="4882251"/>
            <a:ext cx="107156" cy="7200"/>
            <a:chOff x="8072438" y="2447925"/>
            <a:chExt cx="148783" cy="319088"/>
          </a:xfrm>
        </p:grpSpPr>
        <p:cxnSp>
          <p:nvCxnSpPr>
            <p:cNvPr id="148" name="Straight Connector 147">
              <a:extLst>
                <a:ext uri="{FF2B5EF4-FFF2-40B4-BE49-F238E27FC236}">
                  <a16:creationId xmlns:a16="http://schemas.microsoft.com/office/drawing/2014/main" id="{CBA4B392-C689-70C1-DE6E-C532FFBD4D17}"/>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79E5832D-144B-4832-7208-A4D3B1878E7B}"/>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CD7B23F9-EFB6-D90F-0645-BD0382FE6B01}"/>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1" name="Group 150">
            <a:extLst>
              <a:ext uri="{FF2B5EF4-FFF2-40B4-BE49-F238E27FC236}">
                <a16:creationId xmlns:a16="http://schemas.microsoft.com/office/drawing/2014/main" id="{82B5C16B-F52A-09AD-BED3-31944864F39C}"/>
              </a:ext>
            </a:extLst>
          </p:cNvPr>
          <p:cNvGrpSpPr/>
          <p:nvPr/>
        </p:nvGrpSpPr>
        <p:grpSpPr>
          <a:xfrm>
            <a:off x="9407192" y="4815576"/>
            <a:ext cx="107156" cy="18000"/>
            <a:chOff x="8072438" y="2447925"/>
            <a:chExt cx="148783" cy="319088"/>
          </a:xfrm>
        </p:grpSpPr>
        <p:cxnSp>
          <p:nvCxnSpPr>
            <p:cNvPr id="152" name="Straight Connector 151">
              <a:extLst>
                <a:ext uri="{FF2B5EF4-FFF2-40B4-BE49-F238E27FC236}">
                  <a16:creationId xmlns:a16="http://schemas.microsoft.com/office/drawing/2014/main" id="{57FB5B45-6787-ECD5-A711-1AA7E1F363A5}"/>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9EAA4FCE-348E-F864-662E-2DCB6BF787AC}"/>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15593FB4-25CF-998C-4065-C238CA29D402}"/>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5" name="Group 154">
            <a:extLst>
              <a:ext uri="{FF2B5EF4-FFF2-40B4-BE49-F238E27FC236}">
                <a16:creationId xmlns:a16="http://schemas.microsoft.com/office/drawing/2014/main" id="{340AB270-C3FF-ED74-45F1-3F7EAADE5426}"/>
              </a:ext>
            </a:extLst>
          </p:cNvPr>
          <p:cNvGrpSpPr/>
          <p:nvPr/>
        </p:nvGrpSpPr>
        <p:grpSpPr>
          <a:xfrm>
            <a:off x="10023317" y="4898919"/>
            <a:ext cx="107156" cy="7200"/>
            <a:chOff x="8072438" y="2447925"/>
            <a:chExt cx="148783" cy="319088"/>
          </a:xfrm>
        </p:grpSpPr>
        <p:cxnSp>
          <p:nvCxnSpPr>
            <p:cNvPr id="156" name="Straight Connector 155">
              <a:extLst>
                <a:ext uri="{FF2B5EF4-FFF2-40B4-BE49-F238E27FC236}">
                  <a16:creationId xmlns:a16="http://schemas.microsoft.com/office/drawing/2014/main" id="{E7E6D830-FF4B-E7BD-1762-1F68CE27A067}"/>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98EC524E-EC43-54C3-C20C-A8D60F09D777}"/>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29F37865-80AF-527D-29AF-CBCC0502E458}"/>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9" name="Group 158">
            <a:extLst>
              <a:ext uri="{FF2B5EF4-FFF2-40B4-BE49-F238E27FC236}">
                <a16:creationId xmlns:a16="http://schemas.microsoft.com/office/drawing/2014/main" id="{971B7B8B-CC1E-5198-96CD-9799512FEF06}"/>
              </a:ext>
            </a:extLst>
          </p:cNvPr>
          <p:cNvGrpSpPr/>
          <p:nvPr/>
        </p:nvGrpSpPr>
        <p:grpSpPr>
          <a:xfrm>
            <a:off x="10639442" y="4867963"/>
            <a:ext cx="107156" cy="7200"/>
            <a:chOff x="8072438" y="2447925"/>
            <a:chExt cx="148783" cy="319088"/>
          </a:xfrm>
        </p:grpSpPr>
        <p:cxnSp>
          <p:nvCxnSpPr>
            <p:cNvPr id="160" name="Straight Connector 159">
              <a:extLst>
                <a:ext uri="{FF2B5EF4-FFF2-40B4-BE49-F238E27FC236}">
                  <a16:creationId xmlns:a16="http://schemas.microsoft.com/office/drawing/2014/main" id="{977F1774-D5D8-204F-8FED-6BBA6F8CD761}"/>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88D3F90B-82D1-FAB6-1713-83E9852E8AB2}"/>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6FB07126-EE56-A5FE-BDC5-DD524FE87405}"/>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3" name="Group 162">
            <a:extLst>
              <a:ext uri="{FF2B5EF4-FFF2-40B4-BE49-F238E27FC236}">
                <a16:creationId xmlns:a16="http://schemas.microsoft.com/office/drawing/2014/main" id="{91F60712-1E40-8BC5-324B-34CAFDAFE490}"/>
              </a:ext>
            </a:extLst>
          </p:cNvPr>
          <p:cNvGrpSpPr/>
          <p:nvPr/>
        </p:nvGrpSpPr>
        <p:grpSpPr>
          <a:xfrm>
            <a:off x="11255567" y="4753664"/>
            <a:ext cx="107156" cy="14400"/>
            <a:chOff x="8072438" y="2447925"/>
            <a:chExt cx="148783" cy="319088"/>
          </a:xfrm>
        </p:grpSpPr>
        <p:cxnSp>
          <p:nvCxnSpPr>
            <p:cNvPr id="164" name="Straight Connector 163">
              <a:extLst>
                <a:ext uri="{FF2B5EF4-FFF2-40B4-BE49-F238E27FC236}">
                  <a16:creationId xmlns:a16="http://schemas.microsoft.com/office/drawing/2014/main" id="{899B54D8-10D6-58A9-3707-A09EBEF8790C}"/>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BFB1FDB-060A-1942-9DE6-941008EA1275}"/>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73783B35-0CA3-8B6B-245A-FA2F31964AC5}"/>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8" name="Group 177">
            <a:extLst>
              <a:ext uri="{FF2B5EF4-FFF2-40B4-BE49-F238E27FC236}">
                <a16:creationId xmlns:a16="http://schemas.microsoft.com/office/drawing/2014/main" id="{1959D392-9EC5-8ED6-D74F-2F41D832F61F}"/>
              </a:ext>
            </a:extLst>
          </p:cNvPr>
          <p:cNvGrpSpPr/>
          <p:nvPr/>
        </p:nvGrpSpPr>
        <p:grpSpPr>
          <a:xfrm>
            <a:off x="6942692" y="1967315"/>
            <a:ext cx="107156" cy="80188"/>
            <a:chOff x="8072438" y="2447925"/>
            <a:chExt cx="148783" cy="319088"/>
          </a:xfrm>
        </p:grpSpPr>
        <p:cxnSp>
          <p:nvCxnSpPr>
            <p:cNvPr id="179" name="Straight Connector 178">
              <a:extLst>
                <a:ext uri="{FF2B5EF4-FFF2-40B4-BE49-F238E27FC236}">
                  <a16:creationId xmlns:a16="http://schemas.microsoft.com/office/drawing/2014/main" id="{B43CCC38-D429-B93C-01CF-622B37E07F78}"/>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C0BCFEB5-9EE5-3045-22D7-0F51C0D1B55E}"/>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77CCC2AF-C731-C568-41A0-F47BCF8C1740}"/>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2" name="Group 181">
            <a:extLst>
              <a:ext uri="{FF2B5EF4-FFF2-40B4-BE49-F238E27FC236}">
                <a16:creationId xmlns:a16="http://schemas.microsoft.com/office/drawing/2014/main" id="{01E0AE3E-D68A-FA33-9066-A52644565809}"/>
              </a:ext>
            </a:extLst>
          </p:cNvPr>
          <p:cNvGrpSpPr/>
          <p:nvPr/>
        </p:nvGrpSpPr>
        <p:grpSpPr>
          <a:xfrm>
            <a:off x="7558817" y="2271322"/>
            <a:ext cx="107156" cy="88497"/>
            <a:chOff x="8072438" y="2447925"/>
            <a:chExt cx="148783" cy="319088"/>
          </a:xfrm>
        </p:grpSpPr>
        <p:cxnSp>
          <p:nvCxnSpPr>
            <p:cNvPr id="183" name="Straight Connector 182">
              <a:extLst>
                <a:ext uri="{FF2B5EF4-FFF2-40B4-BE49-F238E27FC236}">
                  <a16:creationId xmlns:a16="http://schemas.microsoft.com/office/drawing/2014/main" id="{EF48EE49-760A-1D23-4C5C-99F2D6D45FF9}"/>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F84F9838-6DA7-6582-2D6B-EB684923626C}"/>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A5A4332E-BF3E-648F-539D-18865FAACD4E}"/>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6" name="Group 185">
            <a:extLst>
              <a:ext uri="{FF2B5EF4-FFF2-40B4-BE49-F238E27FC236}">
                <a16:creationId xmlns:a16="http://schemas.microsoft.com/office/drawing/2014/main" id="{754A04C3-DBCC-4869-4925-B25CFC388D25}"/>
              </a:ext>
            </a:extLst>
          </p:cNvPr>
          <p:cNvGrpSpPr/>
          <p:nvPr/>
        </p:nvGrpSpPr>
        <p:grpSpPr>
          <a:xfrm>
            <a:off x="8174942" y="2527283"/>
            <a:ext cx="107156" cy="56373"/>
            <a:chOff x="8072438" y="2447925"/>
            <a:chExt cx="148783" cy="319088"/>
          </a:xfrm>
        </p:grpSpPr>
        <p:cxnSp>
          <p:nvCxnSpPr>
            <p:cNvPr id="187" name="Straight Connector 186">
              <a:extLst>
                <a:ext uri="{FF2B5EF4-FFF2-40B4-BE49-F238E27FC236}">
                  <a16:creationId xmlns:a16="http://schemas.microsoft.com/office/drawing/2014/main" id="{9F7D12C2-914C-3438-C432-3A68024917A0}"/>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43E44361-CEDB-A49A-E1EC-ED6DB128F0D3}"/>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DC7DB7D2-7549-7536-F4FE-B1F8673B0959}"/>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0" name="Group 189">
            <a:extLst>
              <a:ext uri="{FF2B5EF4-FFF2-40B4-BE49-F238E27FC236}">
                <a16:creationId xmlns:a16="http://schemas.microsoft.com/office/drawing/2014/main" id="{BE99FCF8-E7DB-D43D-CA96-1102DD5A3085}"/>
              </a:ext>
            </a:extLst>
          </p:cNvPr>
          <p:cNvGrpSpPr/>
          <p:nvPr/>
        </p:nvGrpSpPr>
        <p:grpSpPr>
          <a:xfrm>
            <a:off x="8791067" y="3126581"/>
            <a:ext cx="107156" cy="39600"/>
            <a:chOff x="8072438" y="2447925"/>
            <a:chExt cx="148783" cy="319088"/>
          </a:xfrm>
        </p:grpSpPr>
        <p:cxnSp>
          <p:nvCxnSpPr>
            <p:cNvPr id="191" name="Straight Connector 190">
              <a:extLst>
                <a:ext uri="{FF2B5EF4-FFF2-40B4-BE49-F238E27FC236}">
                  <a16:creationId xmlns:a16="http://schemas.microsoft.com/office/drawing/2014/main" id="{B746FE90-7818-9509-1AA7-8FB2EDDBE43E}"/>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EB057EA4-BFC8-0D28-3AEB-1D68B4F09290}"/>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75228377-0C90-6381-A666-299BD83898A3}"/>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4" name="Group 193">
            <a:extLst>
              <a:ext uri="{FF2B5EF4-FFF2-40B4-BE49-F238E27FC236}">
                <a16:creationId xmlns:a16="http://schemas.microsoft.com/office/drawing/2014/main" id="{4487474B-43BB-ABB9-E66F-C255D1BDEEA7}"/>
              </a:ext>
            </a:extLst>
          </p:cNvPr>
          <p:cNvGrpSpPr/>
          <p:nvPr/>
        </p:nvGrpSpPr>
        <p:grpSpPr>
          <a:xfrm>
            <a:off x="9407192" y="2220100"/>
            <a:ext cx="107156" cy="63519"/>
            <a:chOff x="8072438" y="2447925"/>
            <a:chExt cx="148783" cy="319088"/>
          </a:xfrm>
        </p:grpSpPr>
        <p:cxnSp>
          <p:nvCxnSpPr>
            <p:cNvPr id="195" name="Straight Connector 194">
              <a:extLst>
                <a:ext uri="{FF2B5EF4-FFF2-40B4-BE49-F238E27FC236}">
                  <a16:creationId xmlns:a16="http://schemas.microsoft.com/office/drawing/2014/main" id="{0E771F82-5710-3557-4FE2-C46504969920}"/>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1E5EAFC3-955C-7141-A845-7FE3BBA52DBF}"/>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47B62474-6FBA-3D48-F03B-C19A0C15B5FE}"/>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8" name="Group 197">
            <a:extLst>
              <a:ext uri="{FF2B5EF4-FFF2-40B4-BE49-F238E27FC236}">
                <a16:creationId xmlns:a16="http://schemas.microsoft.com/office/drawing/2014/main" id="{9850F334-590F-C1F2-3B8D-018F5EF33851}"/>
              </a:ext>
            </a:extLst>
          </p:cNvPr>
          <p:cNvGrpSpPr/>
          <p:nvPr/>
        </p:nvGrpSpPr>
        <p:grpSpPr>
          <a:xfrm>
            <a:off x="10023317" y="3184031"/>
            <a:ext cx="107156" cy="36000"/>
            <a:chOff x="8072438" y="2447925"/>
            <a:chExt cx="148783" cy="319088"/>
          </a:xfrm>
        </p:grpSpPr>
        <p:cxnSp>
          <p:nvCxnSpPr>
            <p:cNvPr id="199" name="Straight Connector 198">
              <a:extLst>
                <a:ext uri="{FF2B5EF4-FFF2-40B4-BE49-F238E27FC236}">
                  <a16:creationId xmlns:a16="http://schemas.microsoft.com/office/drawing/2014/main" id="{488982DF-9D11-0157-432E-319D11BF5546}"/>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55506FF7-A826-5452-5D8D-01806BCCE587}"/>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5789E48F-7000-222D-F836-6F68B2C130C1}"/>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2" name="Group 201">
            <a:extLst>
              <a:ext uri="{FF2B5EF4-FFF2-40B4-BE49-F238E27FC236}">
                <a16:creationId xmlns:a16="http://schemas.microsoft.com/office/drawing/2014/main" id="{CAD67824-E429-6617-59D9-DE1838538232}"/>
              </a:ext>
            </a:extLst>
          </p:cNvPr>
          <p:cNvGrpSpPr/>
          <p:nvPr/>
        </p:nvGrpSpPr>
        <p:grpSpPr>
          <a:xfrm>
            <a:off x="10639442" y="3137840"/>
            <a:ext cx="107156" cy="39600"/>
            <a:chOff x="8072438" y="2447925"/>
            <a:chExt cx="148783" cy="319088"/>
          </a:xfrm>
        </p:grpSpPr>
        <p:cxnSp>
          <p:nvCxnSpPr>
            <p:cNvPr id="203" name="Straight Connector 202">
              <a:extLst>
                <a:ext uri="{FF2B5EF4-FFF2-40B4-BE49-F238E27FC236}">
                  <a16:creationId xmlns:a16="http://schemas.microsoft.com/office/drawing/2014/main" id="{CD4D3F4E-59F2-4E48-D946-82ACDEACAAF3}"/>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8C437044-C2F8-5A64-81BD-B20517C56E1C}"/>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D98BBF97-3E8A-8BA8-29CD-7E182C616E05}"/>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6" name="Group 205">
            <a:extLst>
              <a:ext uri="{FF2B5EF4-FFF2-40B4-BE49-F238E27FC236}">
                <a16:creationId xmlns:a16="http://schemas.microsoft.com/office/drawing/2014/main" id="{DA06E57E-0779-F2B4-4F83-E03E057933D2}"/>
              </a:ext>
            </a:extLst>
          </p:cNvPr>
          <p:cNvGrpSpPr/>
          <p:nvPr/>
        </p:nvGrpSpPr>
        <p:grpSpPr>
          <a:xfrm>
            <a:off x="11255567" y="2567763"/>
            <a:ext cx="107156" cy="45719"/>
            <a:chOff x="8072438" y="2447925"/>
            <a:chExt cx="148783" cy="319088"/>
          </a:xfrm>
        </p:grpSpPr>
        <p:cxnSp>
          <p:nvCxnSpPr>
            <p:cNvPr id="207" name="Straight Connector 206">
              <a:extLst>
                <a:ext uri="{FF2B5EF4-FFF2-40B4-BE49-F238E27FC236}">
                  <a16:creationId xmlns:a16="http://schemas.microsoft.com/office/drawing/2014/main" id="{24BD172B-F6B3-F603-AABB-A305790C6366}"/>
                </a:ext>
              </a:extLst>
            </p:cNvPr>
            <p:cNvCxnSpPr>
              <a:cxnSpLocks/>
            </p:cNvCxnSpPr>
            <p:nvPr/>
          </p:nvCxnSpPr>
          <p:spPr>
            <a:xfrm>
              <a:off x="8072438" y="2447925"/>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9DBF0842-C4FE-B294-D985-10F75974D0A4}"/>
                </a:ext>
              </a:extLst>
            </p:cNvPr>
            <p:cNvCxnSpPr>
              <a:cxnSpLocks/>
            </p:cNvCxnSpPr>
            <p:nvPr/>
          </p:nvCxnSpPr>
          <p:spPr>
            <a:xfrm>
              <a:off x="8072438" y="2767013"/>
              <a:ext cx="14878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0756DADB-90BE-26AD-FFE4-76AC4FFE4CC6}"/>
                </a:ext>
              </a:extLst>
            </p:cNvPr>
            <p:cNvCxnSpPr>
              <a:cxnSpLocks/>
            </p:cNvCxnSpPr>
            <p:nvPr/>
          </p:nvCxnSpPr>
          <p:spPr>
            <a:xfrm>
              <a:off x="8146829" y="2447925"/>
              <a:ext cx="0" cy="31908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1537352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695FD-D9CC-D1D8-537B-A8EC9A4D6842}"/>
            </a:ext>
          </a:extLst>
        </p:cNvPr>
        <p:cNvGrpSpPr/>
        <p:nvPr/>
      </p:nvGrpSpPr>
      <p:grpSpPr>
        <a:xfrm>
          <a:off x="0" y="0"/>
          <a:ext cx="0" cy="0"/>
          <a:chOff x="0" y="0"/>
          <a:chExt cx="0" cy="0"/>
        </a:xfrm>
      </p:grpSpPr>
      <p:pic>
        <p:nvPicPr>
          <p:cNvPr id="16" name="Content Placeholder 15" hidden="1">
            <a:extLst>
              <a:ext uri="{FF2B5EF4-FFF2-40B4-BE49-F238E27FC236}">
                <a16:creationId xmlns:a16="http://schemas.microsoft.com/office/drawing/2014/main" id="{2CF44246-8006-2630-4035-E4EBBDE5F7AE}"/>
              </a:ext>
            </a:extLst>
          </p:cNvPr>
          <p:cNvPicPr>
            <a:picLocks noGrp="1"/>
          </p:cNvPicPr>
          <p:nvPr>
            <p:ph sz="half" idx="20"/>
          </p:nvPr>
        </p:nvPicPr>
        <p:blipFill>
          <a:blip r:embed="rId4"/>
          <a:srcRect t="2633" b="788"/>
          <a:stretch>
            <a:fillRect/>
          </a:stretch>
        </p:blipFill>
        <p:spPr>
          <a:xfrm>
            <a:off x="6514897" y="2289967"/>
            <a:ext cx="5436000" cy="3360739"/>
          </a:xfrm>
          <a:prstGeom prst="round2DiagRect">
            <a:avLst>
              <a:gd name="adj1" fmla="val 0"/>
              <a:gd name="adj2" fmla="val 5647"/>
            </a:avLst>
          </a:prstGeom>
          <a:solidFill>
            <a:srgbClr val="D9D1CC"/>
          </a:solidFill>
        </p:spPr>
      </p:pic>
      <p:grpSp>
        <p:nvGrpSpPr>
          <p:cNvPr id="39" name="Group 38">
            <a:extLst>
              <a:ext uri="{FF2B5EF4-FFF2-40B4-BE49-F238E27FC236}">
                <a16:creationId xmlns:a16="http://schemas.microsoft.com/office/drawing/2014/main" id="{591CEADC-838D-D1EE-EBE1-22373CEBB500}"/>
              </a:ext>
            </a:extLst>
          </p:cNvPr>
          <p:cNvGrpSpPr/>
          <p:nvPr/>
        </p:nvGrpSpPr>
        <p:grpSpPr>
          <a:xfrm>
            <a:off x="10639698" y="3226766"/>
            <a:ext cx="36000" cy="2383200"/>
            <a:chOff x="11207750" y="2717800"/>
            <a:chExt cx="228600" cy="2413000"/>
          </a:xfrm>
        </p:grpSpPr>
        <p:cxnSp>
          <p:nvCxnSpPr>
            <p:cNvPr id="17" name="Straight Connector 16">
              <a:extLst>
                <a:ext uri="{FF2B5EF4-FFF2-40B4-BE49-F238E27FC236}">
                  <a16:creationId xmlns:a16="http://schemas.microsoft.com/office/drawing/2014/main" id="{258971F7-1B12-D566-75F6-A3B5C32D556B}"/>
                </a:ext>
              </a:extLst>
            </p:cNvPr>
            <p:cNvCxnSpPr/>
            <p:nvPr/>
          </p:nvCxnSpPr>
          <p:spPr>
            <a:xfrm>
              <a:off x="11207750" y="271780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E4E86FC-88A8-F6C9-6433-A67FAD52F7AE}"/>
                </a:ext>
              </a:extLst>
            </p:cNvPr>
            <p:cNvCxnSpPr/>
            <p:nvPr/>
          </p:nvCxnSpPr>
          <p:spPr>
            <a:xfrm>
              <a:off x="11207750" y="283845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637E67-113A-C11A-F4EE-64373405F9BB}"/>
                </a:ext>
              </a:extLst>
            </p:cNvPr>
            <p:cNvCxnSpPr/>
            <p:nvPr/>
          </p:nvCxnSpPr>
          <p:spPr>
            <a:xfrm>
              <a:off x="11207750" y="295910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260D5ED-7EC5-C81F-78E3-00C1DF088DA9}"/>
                </a:ext>
              </a:extLst>
            </p:cNvPr>
            <p:cNvCxnSpPr/>
            <p:nvPr/>
          </p:nvCxnSpPr>
          <p:spPr>
            <a:xfrm>
              <a:off x="11207750" y="307975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E6AD448-7EC2-23A6-B8ED-81EC2F70E522}"/>
                </a:ext>
              </a:extLst>
            </p:cNvPr>
            <p:cNvCxnSpPr/>
            <p:nvPr/>
          </p:nvCxnSpPr>
          <p:spPr>
            <a:xfrm>
              <a:off x="11207750" y="320040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4D6EE03-26C9-C881-E087-6B3B63591BE2}"/>
                </a:ext>
              </a:extLst>
            </p:cNvPr>
            <p:cNvCxnSpPr/>
            <p:nvPr/>
          </p:nvCxnSpPr>
          <p:spPr>
            <a:xfrm>
              <a:off x="11207750" y="332105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F688F90-AF90-C79F-AA73-B298C9C5EF0B}"/>
                </a:ext>
              </a:extLst>
            </p:cNvPr>
            <p:cNvCxnSpPr/>
            <p:nvPr/>
          </p:nvCxnSpPr>
          <p:spPr>
            <a:xfrm>
              <a:off x="11207750" y="344170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9380C03-9B79-593C-D3A6-D1B51C38ECE1}"/>
                </a:ext>
              </a:extLst>
            </p:cNvPr>
            <p:cNvCxnSpPr/>
            <p:nvPr/>
          </p:nvCxnSpPr>
          <p:spPr>
            <a:xfrm>
              <a:off x="11207750" y="356235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8EBE88D-1D20-3068-969E-71C2688E5FDC}"/>
                </a:ext>
              </a:extLst>
            </p:cNvPr>
            <p:cNvCxnSpPr/>
            <p:nvPr/>
          </p:nvCxnSpPr>
          <p:spPr>
            <a:xfrm>
              <a:off x="11207750" y="368300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D79FE01-E8E9-DE4A-9BAD-4BBD9E79EADC}"/>
                </a:ext>
              </a:extLst>
            </p:cNvPr>
            <p:cNvCxnSpPr/>
            <p:nvPr/>
          </p:nvCxnSpPr>
          <p:spPr>
            <a:xfrm>
              <a:off x="11207750" y="380365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F9B26BA-3F44-F57F-F286-F8EDD4808FCC}"/>
                </a:ext>
              </a:extLst>
            </p:cNvPr>
            <p:cNvCxnSpPr/>
            <p:nvPr/>
          </p:nvCxnSpPr>
          <p:spPr>
            <a:xfrm>
              <a:off x="11207750" y="392430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A49E549-831C-1F3C-292B-5855B4844EE9}"/>
                </a:ext>
              </a:extLst>
            </p:cNvPr>
            <p:cNvCxnSpPr/>
            <p:nvPr/>
          </p:nvCxnSpPr>
          <p:spPr>
            <a:xfrm>
              <a:off x="11207750" y="404495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1E9639C-8417-6DF0-9BF4-D96AFA984BB1}"/>
                </a:ext>
              </a:extLst>
            </p:cNvPr>
            <p:cNvCxnSpPr/>
            <p:nvPr/>
          </p:nvCxnSpPr>
          <p:spPr>
            <a:xfrm>
              <a:off x="11207750" y="416560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9F69A66-E6F8-9420-EF8B-86973A240B37}"/>
                </a:ext>
              </a:extLst>
            </p:cNvPr>
            <p:cNvCxnSpPr/>
            <p:nvPr/>
          </p:nvCxnSpPr>
          <p:spPr>
            <a:xfrm>
              <a:off x="11207750" y="428625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68D4171-2EF4-0C7A-7B91-F848349794A2}"/>
                </a:ext>
              </a:extLst>
            </p:cNvPr>
            <p:cNvCxnSpPr/>
            <p:nvPr/>
          </p:nvCxnSpPr>
          <p:spPr>
            <a:xfrm>
              <a:off x="11207750" y="440690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D3A8435-6B1E-3DE2-47F0-97A67F5DF600}"/>
                </a:ext>
              </a:extLst>
            </p:cNvPr>
            <p:cNvCxnSpPr/>
            <p:nvPr/>
          </p:nvCxnSpPr>
          <p:spPr>
            <a:xfrm>
              <a:off x="11207750" y="452755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A5F164D-F0E3-75E5-F5BF-7768E9C28FEF}"/>
                </a:ext>
              </a:extLst>
            </p:cNvPr>
            <p:cNvCxnSpPr/>
            <p:nvPr/>
          </p:nvCxnSpPr>
          <p:spPr>
            <a:xfrm>
              <a:off x="11207750" y="464820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CB08934-5960-3F84-881A-84ECF15D9EE0}"/>
                </a:ext>
              </a:extLst>
            </p:cNvPr>
            <p:cNvCxnSpPr/>
            <p:nvPr/>
          </p:nvCxnSpPr>
          <p:spPr>
            <a:xfrm>
              <a:off x="11207750" y="476885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1532C52-DF27-B901-7399-4EED67E50FDF}"/>
                </a:ext>
              </a:extLst>
            </p:cNvPr>
            <p:cNvCxnSpPr/>
            <p:nvPr/>
          </p:nvCxnSpPr>
          <p:spPr>
            <a:xfrm>
              <a:off x="11207750" y="488950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FB9A09D-DF45-A8FD-B08A-9E510CBC0250}"/>
                </a:ext>
              </a:extLst>
            </p:cNvPr>
            <p:cNvCxnSpPr/>
            <p:nvPr/>
          </p:nvCxnSpPr>
          <p:spPr>
            <a:xfrm>
              <a:off x="11207750" y="501015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2203C2AB-4327-CFC2-4952-8E3998F2558F}"/>
                </a:ext>
              </a:extLst>
            </p:cNvPr>
            <p:cNvCxnSpPr/>
            <p:nvPr/>
          </p:nvCxnSpPr>
          <p:spPr>
            <a:xfrm>
              <a:off x="11207750" y="5130800"/>
              <a:ext cx="228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 name="Text Placeholder 6">
            <a:extLst>
              <a:ext uri="{FF2B5EF4-FFF2-40B4-BE49-F238E27FC236}">
                <a16:creationId xmlns:a16="http://schemas.microsoft.com/office/drawing/2014/main" id="{A5446114-2D69-4E38-CEDF-00E51C5D0E0C}"/>
              </a:ext>
            </a:extLst>
          </p:cNvPr>
          <p:cNvSpPr>
            <a:spLocks noGrp="1"/>
          </p:cNvSpPr>
          <p:nvPr>
            <p:ph type="body" sz="quarter" idx="17"/>
          </p:nvPr>
        </p:nvSpPr>
        <p:spPr>
          <a:xfrm>
            <a:off x="539749" y="539750"/>
            <a:ext cx="9213851" cy="266676"/>
          </a:xfrm>
        </p:spPr>
        <p:txBody>
          <a:bodyPr wrap="square">
            <a:normAutofit/>
          </a:bodyPr>
          <a:lstStyle/>
          <a:p>
            <a:r>
              <a:rPr lang="en-GB"/>
              <a:t>Schizophrenia – Comorbidity</a:t>
            </a:r>
          </a:p>
        </p:txBody>
      </p:sp>
      <p:sp>
        <p:nvSpPr>
          <p:cNvPr id="5" name="Title 4">
            <a:extLst>
              <a:ext uri="{FF2B5EF4-FFF2-40B4-BE49-F238E27FC236}">
                <a16:creationId xmlns:a16="http://schemas.microsoft.com/office/drawing/2014/main" id="{BCBDFBC2-38CE-0354-1D68-111C61CDA75F}"/>
              </a:ext>
            </a:extLst>
          </p:cNvPr>
          <p:cNvSpPr>
            <a:spLocks noGrp="1"/>
          </p:cNvSpPr>
          <p:nvPr>
            <p:ph type="title"/>
          </p:nvPr>
        </p:nvSpPr>
        <p:spPr>
          <a:xfrm>
            <a:off x="539749" y="814386"/>
            <a:ext cx="9213851" cy="332399"/>
          </a:xfrm>
        </p:spPr>
        <p:txBody>
          <a:bodyPr anchor="b">
            <a:normAutofit/>
          </a:bodyPr>
          <a:lstStyle/>
          <a:p>
            <a:r>
              <a:rPr lang="en-US" dirty="0"/>
              <a:t>Timing of psychiatric comorbidities in schizophrenia</a:t>
            </a:r>
          </a:p>
        </p:txBody>
      </p:sp>
      <p:sp>
        <p:nvSpPr>
          <p:cNvPr id="13" name="Content Placeholder 12">
            <a:extLst>
              <a:ext uri="{FF2B5EF4-FFF2-40B4-BE49-F238E27FC236}">
                <a16:creationId xmlns:a16="http://schemas.microsoft.com/office/drawing/2014/main" id="{FC9C7D00-60D9-82B9-B303-67ECABA024B0}"/>
              </a:ext>
            </a:extLst>
          </p:cNvPr>
          <p:cNvSpPr>
            <a:spLocks noGrp="1"/>
          </p:cNvSpPr>
          <p:nvPr>
            <p:ph sz="half" idx="21"/>
          </p:nvPr>
        </p:nvSpPr>
        <p:spPr>
          <a:xfrm>
            <a:off x="539749" y="1416785"/>
            <a:ext cx="5410197" cy="4415215"/>
          </a:xfrm>
        </p:spPr>
        <p:txBody>
          <a:bodyPr>
            <a:normAutofit/>
          </a:bodyPr>
          <a:lstStyle/>
          <a:p>
            <a:r>
              <a:rPr lang="en-US" dirty="0"/>
              <a:t>Among individuals with schizophrenia, HRs for </a:t>
            </a:r>
            <a:br>
              <a:rPr lang="en-US" dirty="0"/>
            </a:br>
            <a:r>
              <a:rPr lang="en-US" dirty="0"/>
              <a:t>22 of 56 non‑schizophrenia comorbidity pairs were significant (p&lt;0.00089), suggesting a </a:t>
            </a:r>
            <a:r>
              <a:rPr lang="en-US" b="1" dirty="0"/>
              <a:t>temporally structured ordering of comorbidities from adolescence into adulthood</a:t>
            </a:r>
          </a:p>
          <a:p>
            <a:r>
              <a:rPr lang="en-US" dirty="0"/>
              <a:t>The results indicate that comorbidities in schizophrenia follow </a:t>
            </a:r>
            <a:r>
              <a:rPr lang="en-US" b="1" dirty="0"/>
              <a:t>distinct, time‑dependent patterns</a:t>
            </a:r>
            <a:r>
              <a:rPr lang="en-US" dirty="0"/>
              <a:t> and may reflect </a:t>
            </a:r>
            <a:r>
              <a:rPr lang="en-US" b="1" dirty="0"/>
              <a:t>underlying multi‑outcome structures </a:t>
            </a:r>
            <a:r>
              <a:rPr lang="en-US" dirty="0"/>
              <a:t>operating across the full follow‑up period</a:t>
            </a:r>
          </a:p>
        </p:txBody>
      </p:sp>
      <p:sp>
        <p:nvSpPr>
          <p:cNvPr id="2" name="Text Placeholder 1">
            <a:extLst>
              <a:ext uri="{FF2B5EF4-FFF2-40B4-BE49-F238E27FC236}">
                <a16:creationId xmlns:a16="http://schemas.microsoft.com/office/drawing/2014/main" id="{C6D692CE-2E8D-6246-9262-109D8EC14583}"/>
              </a:ext>
            </a:extLst>
          </p:cNvPr>
          <p:cNvSpPr>
            <a:spLocks noGrp="1"/>
          </p:cNvSpPr>
          <p:nvPr>
            <p:ph type="body" sz="quarter" idx="18"/>
          </p:nvPr>
        </p:nvSpPr>
        <p:spPr>
          <a:xfrm>
            <a:off x="539749" y="6102000"/>
            <a:ext cx="9213851" cy="619200"/>
          </a:xfrm>
        </p:spPr>
        <p:txBody>
          <a:bodyPr anchor="b">
            <a:normAutofit fontScale="92500" lnSpcReduction="10000"/>
          </a:bodyPr>
          <a:lstStyle/>
          <a:p>
            <a:r>
              <a:rPr lang="en-US" baseline="30000" dirty="0" err="1"/>
              <a:t>a</a:t>
            </a:r>
            <a:r>
              <a:rPr lang="en-US" dirty="0" err="1"/>
              <a:t>Cox</a:t>
            </a:r>
            <a:r>
              <a:rPr lang="en-US" dirty="0"/>
              <a:t> Proportional Hazard model. For each of the eight categories of psychiatric disorders (second diagnosis), the </a:t>
            </a:r>
            <a:r>
              <a:rPr lang="en-US" dirty="0" err="1"/>
              <a:t>colour</a:t>
            </a:r>
            <a:r>
              <a:rPr lang="en-US" dirty="0"/>
              <a:t> indicates how the hazard depends on a previous diagnosis of each of the seven other categories (first diagnosis). All models are adjusted for age and sex. Square size indicates the uncorrected p value of a two-sided Wald test with one degree of freedom.</a:t>
            </a:r>
            <a:r>
              <a:rPr lang="en-GB" dirty="0"/>
              <a:t> Asterisks indicate </a:t>
            </a:r>
            <a:r>
              <a:rPr lang="en-US" dirty="0"/>
              <a:t>significance after a Bonferroni correction for 56 tests. p values are unadjusted</a:t>
            </a:r>
            <a:endParaRPr lang="en-US" strike="sngStrike" dirty="0"/>
          </a:p>
          <a:p>
            <a:r>
              <a:rPr lang="en-US" dirty="0" err="1"/>
              <a:t>Disab</a:t>
            </a:r>
            <a:r>
              <a:rPr lang="en-US" dirty="0"/>
              <a:t>.=disability; </a:t>
            </a:r>
            <a:r>
              <a:rPr lang="en-US" dirty="0" err="1"/>
              <a:t>Disord</a:t>
            </a:r>
            <a:r>
              <a:rPr lang="en-US" dirty="0"/>
              <a:t>.=disorder; HR=hazard ratio; Intell.=intellectual</a:t>
            </a:r>
          </a:p>
          <a:p>
            <a:r>
              <a:rPr lang="en-US" dirty="0"/>
              <a:t>Krebs et al. Nat Commun 2021;12:6617</a:t>
            </a:r>
            <a:endParaRPr lang="en-GB" dirty="0"/>
          </a:p>
        </p:txBody>
      </p:sp>
      <p:sp>
        <p:nvSpPr>
          <p:cNvPr id="3" name="Slide Number Placeholder 2">
            <a:extLst>
              <a:ext uri="{FF2B5EF4-FFF2-40B4-BE49-F238E27FC236}">
                <a16:creationId xmlns:a16="http://schemas.microsoft.com/office/drawing/2014/main" id="{47033955-922C-5D53-C66D-16CFA0CD3039}"/>
              </a:ext>
            </a:extLst>
          </p:cNvPr>
          <p:cNvSpPr>
            <a:spLocks noGrp="1"/>
          </p:cNvSpPr>
          <p:nvPr>
            <p:ph type="sldNum" sz="quarter" idx="4"/>
          </p:nvPr>
        </p:nvSpPr>
        <p:spPr>
          <a:xfrm>
            <a:off x="11326690" y="6434112"/>
            <a:ext cx="595310" cy="153888"/>
          </a:xfrm>
        </p:spPr>
        <p:txBody>
          <a:bodyPr anchor="t">
            <a:normAutofit/>
          </a:bodyPr>
          <a:lstStyle/>
          <a:p>
            <a:pPr>
              <a:spcAft>
                <a:spcPts val="600"/>
              </a:spcAft>
            </a:pPr>
            <a:fld id="{6DBC486D-4FAB-B746-8B02-8D7C842291C6}" type="slidenum">
              <a:rPr lang="en-GB" smtClean="0"/>
              <a:pPr>
                <a:spcAft>
                  <a:spcPts val="600"/>
                </a:spcAft>
              </a:pPr>
              <a:t>9</a:t>
            </a:fld>
            <a:endParaRPr lang="en-GB"/>
          </a:p>
        </p:txBody>
      </p:sp>
      <p:sp>
        <p:nvSpPr>
          <p:cNvPr id="9" name="Titel 1">
            <a:extLst>
              <a:ext uri="{FF2B5EF4-FFF2-40B4-BE49-F238E27FC236}">
                <a16:creationId xmlns:a16="http://schemas.microsoft.com/office/drawing/2014/main" id="{8915FE33-FB31-D136-15E0-D6CF6D29FB08}"/>
              </a:ext>
            </a:extLst>
          </p:cNvPr>
          <p:cNvSpPr txBox="1">
            <a:spLocks/>
          </p:cNvSpPr>
          <p:nvPr/>
        </p:nvSpPr>
        <p:spPr>
          <a:xfrm>
            <a:off x="7880604" y="1821084"/>
            <a:ext cx="3630168" cy="3162609"/>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a:lstStyle>
          <a:p>
            <a:endParaRPr lang="en-GB" sz="1600"/>
          </a:p>
        </p:txBody>
      </p:sp>
      <p:sp>
        <p:nvSpPr>
          <p:cNvPr id="18" name="TextBox 17">
            <a:extLst>
              <a:ext uri="{FF2B5EF4-FFF2-40B4-BE49-F238E27FC236}">
                <a16:creationId xmlns:a16="http://schemas.microsoft.com/office/drawing/2014/main" id="{FA7F91D4-4605-6160-AEB2-DC705190200F}"/>
              </a:ext>
            </a:extLst>
          </p:cNvPr>
          <p:cNvSpPr txBox="1"/>
          <p:nvPr/>
        </p:nvSpPr>
        <p:spPr>
          <a:xfrm>
            <a:off x="6629399" y="1263600"/>
            <a:ext cx="5022851" cy="523220"/>
          </a:xfrm>
          <a:prstGeom prst="rect">
            <a:avLst/>
          </a:prstGeom>
          <a:noFill/>
        </p:spPr>
        <p:txBody>
          <a:bodyPr wrap="square" rtlCol="0">
            <a:spAutoFit/>
          </a:bodyPr>
          <a:lstStyle/>
          <a:p>
            <a:pPr algn="ctr"/>
            <a:r>
              <a:rPr lang="en-US" sz="1400" b="1" dirty="0">
                <a:effectLst/>
                <a:latin typeface="Arial" panose="020B0604020202020204" pitchFamily="34" charset="0"/>
              </a:rPr>
              <a:t>Adjusted HRs for comorbid </a:t>
            </a:r>
            <a:r>
              <a:rPr lang="en-US" sz="1400" b="1" dirty="0">
                <a:latin typeface="Arial" panose="020B0604020202020204" pitchFamily="34" charset="0"/>
              </a:rPr>
              <a:t>p</a:t>
            </a:r>
            <a:r>
              <a:rPr lang="en-US" sz="1400" b="1" dirty="0">
                <a:effectLst/>
                <a:latin typeface="Arial" panose="020B0604020202020204" pitchFamily="34" charset="0"/>
              </a:rPr>
              <a:t>sychiatric </a:t>
            </a:r>
            <a:r>
              <a:rPr lang="en-US" sz="1400" b="1" dirty="0">
                <a:latin typeface="Arial" panose="020B0604020202020204" pitchFamily="34" charset="0"/>
              </a:rPr>
              <a:t>d</a:t>
            </a:r>
            <a:r>
              <a:rPr lang="en-US" sz="1400" b="1" dirty="0">
                <a:effectLst/>
                <a:latin typeface="Arial" panose="020B0604020202020204" pitchFamily="34" charset="0"/>
              </a:rPr>
              <a:t>isorders in individuals with schizophrenia (n=5,432)</a:t>
            </a:r>
            <a:r>
              <a:rPr lang="en-US" sz="1400" b="1" baseline="30000" dirty="0">
                <a:effectLst/>
                <a:latin typeface="Arial" panose="020B0604020202020204" pitchFamily="34" charset="0"/>
              </a:rPr>
              <a:t>a</a:t>
            </a:r>
            <a:endParaRPr lang="en-GB" sz="1400" b="1" dirty="0"/>
          </a:p>
        </p:txBody>
      </p:sp>
      <p:sp>
        <p:nvSpPr>
          <p:cNvPr id="6" name="TextBox 7">
            <a:extLst>
              <a:ext uri="{FF2B5EF4-FFF2-40B4-BE49-F238E27FC236}">
                <a16:creationId xmlns:a16="http://schemas.microsoft.com/office/drawing/2014/main" id="{74C88B2A-F53B-AB5D-AC2A-2AA92C3D0BD3}"/>
              </a:ext>
            </a:extLst>
          </p:cNvPr>
          <p:cNvSpPr txBox="1"/>
          <p:nvPr/>
        </p:nvSpPr>
        <p:spPr>
          <a:xfrm>
            <a:off x="6629399" y="5644037"/>
            <a:ext cx="5410197" cy="461665"/>
          </a:xfrm>
          <a:prstGeom prst="rect">
            <a:avLst/>
          </a:prstGeom>
          <a:noFill/>
        </p:spPr>
        <p:txBody>
          <a:bodyPr wrap="square">
            <a:spAutoFit/>
          </a:bodyPr>
          <a:lstStyle/>
          <a:p>
            <a:pPr fontAlgn="base"/>
            <a:r>
              <a:rPr lang="en-US" sz="800" kern="1200" dirty="0">
                <a:solidFill>
                  <a:srgbClr val="3F1A01"/>
                </a:solidFill>
                <a:effectLst/>
                <a:latin typeface="+mj-lt"/>
                <a:ea typeface="Arial" panose="020B0604020202020204" pitchFamily="34" charset="0"/>
              </a:rPr>
              <a:t>This work is adapted from ‘</a:t>
            </a:r>
            <a:r>
              <a:rPr lang="en-US" sz="800" dirty="0">
                <a:solidFill>
                  <a:srgbClr val="3F1A01"/>
                </a:solidFill>
              </a:rPr>
              <a:t>Associations between patterns in comorbid diagnostic trajectories of individuals with schizophrenia and etiological factors</a:t>
            </a:r>
            <a:r>
              <a:rPr lang="en-US" sz="800" kern="1200" dirty="0">
                <a:solidFill>
                  <a:srgbClr val="3F1A01"/>
                </a:solidFill>
                <a:effectLst/>
                <a:latin typeface="+mj-lt"/>
                <a:ea typeface="Arial" panose="020B0604020202020204" pitchFamily="34" charset="0"/>
              </a:rPr>
              <a:t>' by Krebs</a:t>
            </a:r>
            <a:r>
              <a:rPr lang="en-US" sz="800" dirty="0">
                <a:solidFill>
                  <a:srgbClr val="3F1A01"/>
                </a:solidFill>
                <a:latin typeface="+mj-lt"/>
                <a:ea typeface="Arial" panose="020B0604020202020204" pitchFamily="34" charset="0"/>
              </a:rPr>
              <a:t> </a:t>
            </a:r>
            <a:r>
              <a:rPr lang="en-US" sz="800" kern="1200" dirty="0">
                <a:solidFill>
                  <a:srgbClr val="3F1A01"/>
                </a:solidFill>
                <a:effectLst/>
                <a:latin typeface="+mj-lt"/>
                <a:ea typeface="Arial" panose="020B0604020202020204" pitchFamily="34" charset="0"/>
              </a:rPr>
              <a:t>et al. Nat Commun 2021, used under CC-BY 4.0. This work is licensed under Creative Commons license CC-BY-SA by The Lundbeck Foundation.</a:t>
            </a:r>
            <a:endParaRPr lang="en-GB" sz="800" dirty="0">
              <a:solidFill>
                <a:srgbClr val="3F1A01"/>
              </a:solidFill>
              <a:effectLst/>
              <a:latin typeface="+mj-lt"/>
              <a:ea typeface="Arial" panose="020B0604020202020204" pitchFamily="34" charset="0"/>
            </a:endParaRPr>
          </a:p>
        </p:txBody>
      </p:sp>
      <p:graphicFrame>
        <p:nvGraphicFramePr>
          <p:cNvPr id="8" name="Table 7">
            <a:extLst>
              <a:ext uri="{FF2B5EF4-FFF2-40B4-BE49-F238E27FC236}">
                <a16:creationId xmlns:a16="http://schemas.microsoft.com/office/drawing/2014/main" id="{462DF223-123C-E514-3263-36F6A8648207}"/>
              </a:ext>
            </a:extLst>
          </p:cNvPr>
          <p:cNvGraphicFramePr>
            <a:graphicFrameLocks noGrp="1"/>
          </p:cNvGraphicFramePr>
          <p:nvPr>
            <p:extLst>
              <p:ext uri="{D42A27DB-BD31-4B8C-83A1-F6EECF244321}">
                <p14:modId xmlns:p14="http://schemas.microsoft.com/office/powerpoint/2010/main" val="240648510"/>
              </p:ext>
            </p:extLst>
          </p:nvPr>
        </p:nvGraphicFramePr>
        <p:xfrm>
          <a:off x="6091839" y="1752844"/>
          <a:ext cx="4201400" cy="3859560"/>
        </p:xfrm>
        <a:graphic>
          <a:graphicData uri="http://schemas.openxmlformats.org/drawingml/2006/table">
            <a:tbl>
              <a:tblPr>
                <a:tableStyleId>{5C22544A-7EE6-4342-B048-85BDC9FD1C3A}</a:tableStyleId>
              </a:tblPr>
              <a:tblGrid>
                <a:gridCol w="241400">
                  <a:extLst>
                    <a:ext uri="{9D8B030D-6E8A-4147-A177-3AD203B41FA5}">
                      <a16:colId xmlns:a16="http://schemas.microsoft.com/office/drawing/2014/main" val="2364925280"/>
                    </a:ext>
                  </a:extLst>
                </a:gridCol>
                <a:gridCol w="1368000">
                  <a:extLst>
                    <a:ext uri="{9D8B030D-6E8A-4147-A177-3AD203B41FA5}">
                      <a16:colId xmlns:a16="http://schemas.microsoft.com/office/drawing/2014/main" val="601052736"/>
                    </a:ext>
                  </a:extLst>
                </a:gridCol>
                <a:gridCol w="324000">
                  <a:extLst>
                    <a:ext uri="{9D8B030D-6E8A-4147-A177-3AD203B41FA5}">
                      <a16:colId xmlns:a16="http://schemas.microsoft.com/office/drawing/2014/main" val="3080558719"/>
                    </a:ext>
                  </a:extLst>
                </a:gridCol>
                <a:gridCol w="324000">
                  <a:extLst>
                    <a:ext uri="{9D8B030D-6E8A-4147-A177-3AD203B41FA5}">
                      <a16:colId xmlns:a16="http://schemas.microsoft.com/office/drawing/2014/main" val="3296346160"/>
                    </a:ext>
                  </a:extLst>
                </a:gridCol>
                <a:gridCol w="324000">
                  <a:extLst>
                    <a:ext uri="{9D8B030D-6E8A-4147-A177-3AD203B41FA5}">
                      <a16:colId xmlns:a16="http://schemas.microsoft.com/office/drawing/2014/main" val="2584202945"/>
                    </a:ext>
                  </a:extLst>
                </a:gridCol>
                <a:gridCol w="324000">
                  <a:extLst>
                    <a:ext uri="{9D8B030D-6E8A-4147-A177-3AD203B41FA5}">
                      <a16:colId xmlns:a16="http://schemas.microsoft.com/office/drawing/2014/main" val="2486419493"/>
                    </a:ext>
                  </a:extLst>
                </a:gridCol>
                <a:gridCol w="324000">
                  <a:extLst>
                    <a:ext uri="{9D8B030D-6E8A-4147-A177-3AD203B41FA5}">
                      <a16:colId xmlns:a16="http://schemas.microsoft.com/office/drawing/2014/main" val="2354293605"/>
                    </a:ext>
                  </a:extLst>
                </a:gridCol>
                <a:gridCol w="324000">
                  <a:extLst>
                    <a:ext uri="{9D8B030D-6E8A-4147-A177-3AD203B41FA5}">
                      <a16:colId xmlns:a16="http://schemas.microsoft.com/office/drawing/2014/main" val="3697807468"/>
                    </a:ext>
                  </a:extLst>
                </a:gridCol>
                <a:gridCol w="324000">
                  <a:extLst>
                    <a:ext uri="{9D8B030D-6E8A-4147-A177-3AD203B41FA5}">
                      <a16:colId xmlns:a16="http://schemas.microsoft.com/office/drawing/2014/main" val="1919547927"/>
                    </a:ext>
                  </a:extLst>
                </a:gridCol>
                <a:gridCol w="324000">
                  <a:extLst>
                    <a:ext uri="{9D8B030D-6E8A-4147-A177-3AD203B41FA5}">
                      <a16:colId xmlns:a16="http://schemas.microsoft.com/office/drawing/2014/main" val="1004497357"/>
                    </a:ext>
                  </a:extLst>
                </a:gridCol>
              </a:tblGrid>
              <a:tr h="160324">
                <a:tc>
                  <a:txBody>
                    <a:bodyPr/>
                    <a:lstStyle/>
                    <a:p>
                      <a:pPr algn="l"/>
                      <a:endParaRPr lang="en-GB" sz="900" dirty="0">
                        <a:solidFill>
                          <a:schemeClr val="tx1"/>
                        </a:solidFill>
                        <a:latin typeface="+mn-lt"/>
                      </a:endParaRPr>
                    </a:p>
                  </a:txBody>
                  <a:tcPr marL="72000" marR="72000" marT="36000" marB="36000" vert="vert27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GB" sz="900" dirty="0">
                        <a:solidFill>
                          <a:schemeClr val="tx1"/>
                        </a:solidFill>
                        <a:latin typeface="+mn-lt"/>
                      </a:endParaRPr>
                    </a:p>
                  </a:txBody>
                  <a:tcPr marL="72000" marR="72000" marT="36000" marB="36000" vert="vert27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8">
                  <a:txBody>
                    <a:bodyPr/>
                    <a:lstStyle/>
                    <a:p>
                      <a:pPr algn="ctr">
                        <a:buNone/>
                      </a:pPr>
                      <a:r>
                        <a:rPr lang="en-GB" sz="900" b="1" dirty="0">
                          <a:solidFill>
                            <a:schemeClr val="tx1"/>
                          </a:solidFill>
                          <a:latin typeface="+mn-lt"/>
                        </a:rPr>
                        <a:t>Second diagnosis</a:t>
                      </a:r>
                    </a:p>
                  </a:txBody>
                  <a:tcPr marL="72000" marR="7200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a:buNone/>
                      </a:pPr>
                      <a:endParaRPr lang="en-GB" sz="1000" dirty="0">
                        <a:latin typeface="+mn-lt"/>
                      </a:endParaRPr>
                    </a:p>
                  </a:txBody>
                  <a:tcPr marL="72000" marR="72000" marT="36000" marB="36000" vert="vert270" anchor="ctr"/>
                </a:tc>
                <a:tc hMerge="1">
                  <a:txBody>
                    <a:bodyPr/>
                    <a:lstStyle/>
                    <a:p>
                      <a:pPr>
                        <a:buNone/>
                      </a:pPr>
                      <a:endParaRPr lang="en-GB" sz="1000" dirty="0">
                        <a:latin typeface="+mn-lt"/>
                      </a:endParaRPr>
                    </a:p>
                  </a:txBody>
                  <a:tcPr marL="72000" marR="72000" marT="36000" marB="36000" vert="vert270" anchor="ctr"/>
                </a:tc>
                <a:tc hMerge="1">
                  <a:txBody>
                    <a:bodyPr/>
                    <a:lstStyle/>
                    <a:p>
                      <a:pPr>
                        <a:buNone/>
                      </a:pPr>
                      <a:endParaRPr lang="en-GB" sz="1000" dirty="0">
                        <a:latin typeface="+mn-lt"/>
                      </a:endParaRPr>
                    </a:p>
                  </a:txBody>
                  <a:tcPr marL="72000" marR="72000" marT="36000" marB="36000" vert="vert270" anchor="ctr"/>
                </a:tc>
                <a:tc hMerge="1">
                  <a:txBody>
                    <a:bodyPr/>
                    <a:lstStyle/>
                    <a:p>
                      <a:pPr>
                        <a:buNone/>
                      </a:pPr>
                      <a:endParaRPr lang="en-GB" sz="1000" dirty="0">
                        <a:latin typeface="+mn-lt"/>
                      </a:endParaRPr>
                    </a:p>
                  </a:txBody>
                  <a:tcPr marL="72000" marR="72000" marT="36000" marB="36000" vert="vert270" anchor="ctr"/>
                </a:tc>
                <a:tc hMerge="1">
                  <a:txBody>
                    <a:bodyPr/>
                    <a:lstStyle/>
                    <a:p>
                      <a:pPr>
                        <a:buNone/>
                      </a:pPr>
                      <a:endParaRPr lang="en-GB" sz="1000" dirty="0">
                        <a:latin typeface="+mn-lt"/>
                      </a:endParaRPr>
                    </a:p>
                  </a:txBody>
                  <a:tcPr marL="72000" marR="72000" marT="36000" marB="36000" vert="vert270" anchor="ctr"/>
                </a:tc>
                <a:tc hMerge="1">
                  <a:txBody>
                    <a:bodyPr/>
                    <a:lstStyle/>
                    <a:p>
                      <a:pPr>
                        <a:buNone/>
                      </a:pPr>
                      <a:endParaRPr lang="en-GB" sz="1000" dirty="0">
                        <a:latin typeface="+mn-lt"/>
                      </a:endParaRPr>
                    </a:p>
                  </a:txBody>
                  <a:tcPr marL="72000" marR="72000" marT="36000" marB="36000" vert="vert270" anchor="ctr"/>
                </a:tc>
                <a:tc hMerge="1">
                  <a:txBody>
                    <a:bodyPr/>
                    <a:lstStyle/>
                    <a:p>
                      <a:pPr>
                        <a:buNone/>
                      </a:pPr>
                      <a:endParaRPr lang="en-GB" sz="1000" dirty="0">
                        <a:latin typeface="+mn-lt"/>
                      </a:endParaRPr>
                    </a:p>
                  </a:txBody>
                  <a:tcPr marL="72000" marR="72000" marT="36000" marB="36000" vert="vert270" anchor="ctr"/>
                </a:tc>
                <a:extLst>
                  <a:ext uri="{0D108BD9-81ED-4DB2-BD59-A6C34878D82A}">
                    <a16:rowId xmlns:a16="http://schemas.microsoft.com/office/drawing/2014/main" val="164376744"/>
                  </a:ext>
                </a:extLst>
              </a:tr>
              <a:tr h="1260000">
                <a:tc>
                  <a:txBody>
                    <a:bodyPr/>
                    <a:lstStyle/>
                    <a:p>
                      <a:pPr algn="l"/>
                      <a:endParaRPr lang="en-GB" sz="900" dirty="0">
                        <a:solidFill>
                          <a:schemeClr val="tx1"/>
                        </a:solidFill>
                        <a:latin typeface="+mn-lt"/>
                      </a:endParaRPr>
                    </a:p>
                  </a:txBody>
                  <a:tcPr marL="72000" marR="72000" marT="36000" marB="36000" vert="vert27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GB" sz="900" dirty="0">
                        <a:solidFill>
                          <a:schemeClr val="tx1"/>
                        </a:solidFill>
                        <a:latin typeface="+mn-lt"/>
                      </a:endParaRPr>
                    </a:p>
                  </a:txBody>
                  <a:tcPr marL="72000" marR="72000" marT="36000" marB="36000" vert="vert27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buNone/>
                      </a:pPr>
                      <a:r>
                        <a:rPr lang="en-GB" sz="900" dirty="0">
                          <a:solidFill>
                            <a:schemeClr val="tx1"/>
                          </a:solidFill>
                          <a:latin typeface="+mn-lt"/>
                        </a:rPr>
                        <a:t>F1 – Substance abuse</a:t>
                      </a:r>
                    </a:p>
                  </a:txBody>
                  <a:tcPr marL="72000" marR="72000" marT="36000" marB="36000" vert="vert270" anchor="ctr">
                    <a:lnL w="12700" cmpd="sng">
                      <a:noFill/>
                    </a:lnL>
                    <a:lnR w="12700" cmpd="sng">
                      <a:noFill/>
                    </a:lnR>
                    <a:lnT w="12700" cmpd="sng">
                      <a:noFill/>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GB" sz="900" dirty="0">
                          <a:solidFill>
                            <a:schemeClr val="tx1"/>
                          </a:solidFill>
                          <a:latin typeface="+mn-lt"/>
                        </a:rPr>
                        <a:t>F3 – Mood </a:t>
                      </a:r>
                      <a:r>
                        <a:rPr lang="en-GB" sz="900" dirty="0" err="1">
                          <a:solidFill>
                            <a:schemeClr val="tx1"/>
                          </a:solidFill>
                          <a:latin typeface="+mn-lt"/>
                        </a:rPr>
                        <a:t>disord</a:t>
                      </a:r>
                      <a:r>
                        <a:rPr lang="en-GB" sz="900" dirty="0">
                          <a:solidFill>
                            <a:schemeClr val="tx1"/>
                          </a:solidFill>
                          <a:latin typeface="+mn-lt"/>
                        </a:rPr>
                        <a:t>.</a:t>
                      </a:r>
                    </a:p>
                  </a:txBody>
                  <a:tcPr marL="72000" marR="72000" marT="36000" marB="36000" vert="vert270" anchor="ctr">
                    <a:lnL w="12700" cmpd="sng">
                      <a:noFill/>
                    </a:lnL>
                    <a:lnR w="12700" cmpd="sng">
                      <a:noFill/>
                    </a:lnR>
                    <a:lnT w="12700" cmpd="sng">
                      <a:noFill/>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GB" sz="900" dirty="0">
                          <a:solidFill>
                            <a:schemeClr val="tx1"/>
                          </a:solidFill>
                          <a:latin typeface="+mn-lt"/>
                        </a:rPr>
                        <a:t>F4 – Anxiety </a:t>
                      </a:r>
                      <a:r>
                        <a:rPr lang="en-GB" sz="900" dirty="0" err="1">
                          <a:solidFill>
                            <a:schemeClr val="tx1"/>
                          </a:solidFill>
                          <a:latin typeface="+mn-lt"/>
                        </a:rPr>
                        <a:t>disord</a:t>
                      </a:r>
                      <a:r>
                        <a:rPr lang="en-GB" sz="900" dirty="0">
                          <a:solidFill>
                            <a:schemeClr val="tx1"/>
                          </a:solidFill>
                          <a:latin typeface="+mn-lt"/>
                        </a:rPr>
                        <a:t>.</a:t>
                      </a:r>
                    </a:p>
                  </a:txBody>
                  <a:tcPr marL="72000" marR="72000" marT="36000" marB="36000" vert="vert270" anchor="ctr">
                    <a:lnL w="12700" cmpd="sng">
                      <a:noFill/>
                    </a:lnL>
                    <a:lnR w="12700" cmpd="sng">
                      <a:noFill/>
                    </a:lnR>
                    <a:lnT w="12700" cmpd="sng">
                      <a:noFill/>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GB" sz="900" dirty="0">
                          <a:solidFill>
                            <a:schemeClr val="tx1"/>
                          </a:solidFill>
                          <a:latin typeface="+mn-lt"/>
                        </a:rPr>
                        <a:t>F50 – Eating </a:t>
                      </a:r>
                      <a:r>
                        <a:rPr lang="en-GB" sz="900" dirty="0" err="1">
                          <a:solidFill>
                            <a:schemeClr val="tx1"/>
                          </a:solidFill>
                          <a:latin typeface="+mn-lt"/>
                        </a:rPr>
                        <a:t>disord</a:t>
                      </a:r>
                      <a:r>
                        <a:rPr lang="en-GB" sz="900" dirty="0">
                          <a:solidFill>
                            <a:schemeClr val="tx1"/>
                          </a:solidFill>
                          <a:latin typeface="+mn-lt"/>
                        </a:rPr>
                        <a:t>.</a:t>
                      </a:r>
                    </a:p>
                  </a:txBody>
                  <a:tcPr marL="72000" marR="72000" marT="36000" marB="36000" vert="vert270" anchor="ctr">
                    <a:lnL w="12700" cmpd="sng">
                      <a:noFill/>
                    </a:lnL>
                    <a:lnR w="12700" cmpd="sng">
                      <a:noFill/>
                    </a:lnR>
                    <a:lnT w="12700" cmpd="sng">
                      <a:noFill/>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GB" sz="900" dirty="0">
                          <a:solidFill>
                            <a:schemeClr val="tx1"/>
                          </a:solidFill>
                          <a:latin typeface="+mn-lt"/>
                        </a:rPr>
                        <a:t>F60 – </a:t>
                      </a:r>
                      <a:r>
                        <a:rPr lang="en-GB" sz="900" spc="-30" baseline="0" dirty="0">
                          <a:solidFill>
                            <a:schemeClr val="tx1"/>
                          </a:solidFill>
                          <a:latin typeface="+mn-lt"/>
                        </a:rPr>
                        <a:t>Personality </a:t>
                      </a:r>
                      <a:r>
                        <a:rPr lang="en-GB" sz="900" spc="-30" baseline="0" dirty="0" err="1">
                          <a:solidFill>
                            <a:schemeClr val="tx1"/>
                          </a:solidFill>
                          <a:latin typeface="+mn-lt"/>
                        </a:rPr>
                        <a:t>disord</a:t>
                      </a:r>
                      <a:r>
                        <a:rPr lang="en-GB" sz="900" spc="-30" baseline="0" dirty="0">
                          <a:solidFill>
                            <a:schemeClr val="tx1"/>
                          </a:solidFill>
                          <a:latin typeface="+mn-lt"/>
                        </a:rPr>
                        <a:t>.</a:t>
                      </a:r>
                    </a:p>
                  </a:txBody>
                  <a:tcPr marL="72000" marR="72000" marT="0" marB="36000" vert="vert270" anchor="ctr">
                    <a:lnL w="12700" cmpd="sng">
                      <a:noFill/>
                    </a:lnL>
                    <a:lnR w="12700" cmpd="sng">
                      <a:noFill/>
                    </a:lnR>
                    <a:lnT w="12700" cmpd="sng">
                      <a:noFill/>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GB" sz="900" dirty="0">
                          <a:solidFill>
                            <a:schemeClr val="tx1"/>
                          </a:solidFill>
                          <a:latin typeface="+mn-lt"/>
                        </a:rPr>
                        <a:t>F70 – Intell. </a:t>
                      </a:r>
                      <a:r>
                        <a:rPr lang="en-GB" sz="900" dirty="0" err="1">
                          <a:solidFill>
                            <a:schemeClr val="tx1"/>
                          </a:solidFill>
                          <a:latin typeface="+mn-lt"/>
                        </a:rPr>
                        <a:t>disab</a:t>
                      </a:r>
                      <a:r>
                        <a:rPr lang="en-GB" sz="900" dirty="0">
                          <a:solidFill>
                            <a:schemeClr val="tx1"/>
                          </a:solidFill>
                          <a:latin typeface="+mn-lt"/>
                        </a:rPr>
                        <a:t>.</a:t>
                      </a:r>
                    </a:p>
                  </a:txBody>
                  <a:tcPr marL="72000" marR="72000" marT="36000" marB="36000" vert="vert270" anchor="ctr">
                    <a:lnL w="12700" cmpd="sng">
                      <a:noFill/>
                    </a:lnL>
                    <a:lnR w="12700" cmpd="sng">
                      <a:noFill/>
                    </a:lnR>
                    <a:lnT w="12700" cmpd="sng">
                      <a:noFill/>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GB" sz="900" dirty="0">
                          <a:solidFill>
                            <a:schemeClr val="tx1"/>
                          </a:solidFill>
                          <a:latin typeface="+mn-lt"/>
                        </a:rPr>
                        <a:t>F84 – Autism </a:t>
                      </a:r>
                      <a:r>
                        <a:rPr lang="en-GB" sz="900" dirty="0" err="1">
                          <a:solidFill>
                            <a:schemeClr val="tx1"/>
                          </a:solidFill>
                          <a:latin typeface="+mn-lt"/>
                        </a:rPr>
                        <a:t>disord</a:t>
                      </a:r>
                      <a:r>
                        <a:rPr lang="en-GB" sz="900" dirty="0">
                          <a:solidFill>
                            <a:schemeClr val="tx1"/>
                          </a:solidFill>
                          <a:latin typeface="+mn-lt"/>
                        </a:rPr>
                        <a:t>.</a:t>
                      </a:r>
                    </a:p>
                  </a:txBody>
                  <a:tcPr marL="72000" marR="72000" marT="36000" marB="36000" vert="vert270" anchor="ctr">
                    <a:lnL w="12700" cmpd="sng">
                      <a:noFill/>
                    </a:lnL>
                    <a:lnR w="12700" cmpd="sng">
                      <a:noFill/>
                    </a:lnR>
                    <a:lnT w="12700" cmpd="sng">
                      <a:noFill/>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GB" sz="900" dirty="0">
                          <a:solidFill>
                            <a:schemeClr val="tx1"/>
                          </a:solidFill>
                          <a:latin typeface="+mn-lt"/>
                        </a:rPr>
                        <a:t>F9 – Childhood </a:t>
                      </a:r>
                      <a:r>
                        <a:rPr lang="en-GB" sz="900" dirty="0" err="1">
                          <a:solidFill>
                            <a:schemeClr val="tx1"/>
                          </a:solidFill>
                          <a:latin typeface="+mn-lt"/>
                        </a:rPr>
                        <a:t>disord</a:t>
                      </a:r>
                      <a:r>
                        <a:rPr lang="en-GB" sz="900" dirty="0">
                          <a:solidFill>
                            <a:schemeClr val="tx1"/>
                          </a:solidFill>
                          <a:latin typeface="+mn-lt"/>
                        </a:rPr>
                        <a:t>.</a:t>
                      </a:r>
                    </a:p>
                  </a:txBody>
                  <a:tcPr marL="72000" marR="72000" marT="36000" marB="36000" vert="vert270" anchor="ctr">
                    <a:lnL w="12700" cmpd="sng">
                      <a:noFill/>
                    </a:lnL>
                    <a:lnR w="12700" cmpd="sng">
                      <a:noFill/>
                    </a:lnR>
                    <a:lnT w="12700" cmpd="sng">
                      <a:noFill/>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9563401"/>
                  </a:ext>
                </a:extLst>
              </a:tr>
              <a:tr h="298800">
                <a:tc rowSpan="8">
                  <a:txBody>
                    <a:bodyPr/>
                    <a:lstStyle/>
                    <a:p>
                      <a:pPr algn="ctr" rtl="0">
                        <a:buNone/>
                      </a:pPr>
                      <a:r>
                        <a:rPr lang="en-GB" sz="900" b="1" dirty="0">
                          <a:solidFill>
                            <a:schemeClr val="tx1"/>
                          </a:solidFill>
                          <a:effectLst/>
                          <a:latin typeface="+mn-lt"/>
                        </a:rPr>
                        <a:t>First diagnosis</a:t>
                      </a:r>
                    </a:p>
                  </a:txBody>
                  <a:tcPr marL="108000" marR="108000" marT="36000" marB="36000" vert="vert27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rtl="0">
                        <a:buNone/>
                      </a:pPr>
                      <a:r>
                        <a:rPr lang="en-GB" sz="900" dirty="0">
                          <a:solidFill>
                            <a:schemeClr val="tx1"/>
                          </a:solidFill>
                          <a:effectLst/>
                          <a:latin typeface="+mn-lt"/>
                        </a:rPr>
                        <a:t>F1 – Substance abuse</a:t>
                      </a:r>
                    </a:p>
                  </a:txBody>
                  <a:tcPr marL="36000" marR="36000" marT="36000" marB="36000" anchor="ctr">
                    <a:lnL w="12700" cmpd="sng">
                      <a:noFill/>
                    </a:lnL>
                    <a:lnR w="9525" cap="flat" cmpd="sng" algn="ctr">
                      <a:solidFill>
                        <a:schemeClr val="accent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solidFill>
                            <a:schemeClr val="tx1"/>
                          </a:solidFill>
                          <a:latin typeface="+mn-lt"/>
                        </a:rPr>
                        <a:t>*</a:t>
                      </a:r>
                    </a:p>
                  </a:txBody>
                  <a:tcPr marL="72000" marR="72000" marT="90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A7C5DE"/>
                    </a:solid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solidFill>
                            <a:schemeClr val="tx1"/>
                          </a:solidFill>
                          <a:latin typeface="+mn-lt"/>
                        </a:rPr>
                        <a:t>*</a:t>
                      </a:r>
                    </a:p>
                  </a:txBody>
                  <a:tcPr marL="72000" marR="72000" marT="90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CC7E87"/>
                    </a:solid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solidFill>
                            <a:schemeClr val="tx1"/>
                          </a:solidFill>
                          <a:latin typeface="+mn-lt"/>
                        </a:rPr>
                        <a:t>*</a:t>
                      </a:r>
                    </a:p>
                  </a:txBody>
                  <a:tcPr marL="72000" marR="72000" marT="90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A61130"/>
                    </a:solidFill>
                  </a:tcPr>
                </a:tc>
                <a:extLst>
                  <a:ext uri="{0D108BD9-81ED-4DB2-BD59-A6C34878D82A}">
                    <a16:rowId xmlns:a16="http://schemas.microsoft.com/office/drawing/2014/main" val="3507644638"/>
                  </a:ext>
                </a:extLst>
              </a:tr>
              <a:tr h="298800">
                <a:tc vMerge="1">
                  <a:txBody>
                    <a:bodyPr/>
                    <a:lstStyle/>
                    <a:p>
                      <a:pPr rtl="0">
                        <a:buNone/>
                      </a:pPr>
                      <a:endParaRPr lang="en-GB" sz="1000" dirty="0">
                        <a:solidFill>
                          <a:srgbClr val="1F1F1F"/>
                        </a:solidFill>
                        <a:effectLst/>
                        <a:latin typeface="+mn-lt"/>
                      </a:endParaRPr>
                    </a:p>
                  </a:txBody>
                  <a:tcPr marL="72000" marR="72000" marT="36000" marB="36000" anchor="ctr"/>
                </a:tc>
                <a:tc>
                  <a:txBody>
                    <a:bodyPr/>
                    <a:lstStyle/>
                    <a:p>
                      <a:pPr algn="r" rtl="0">
                        <a:buNone/>
                      </a:pPr>
                      <a:r>
                        <a:rPr lang="en-GB" sz="900" dirty="0">
                          <a:solidFill>
                            <a:schemeClr val="tx1"/>
                          </a:solidFill>
                          <a:effectLst/>
                          <a:latin typeface="+mn-lt"/>
                        </a:rPr>
                        <a:t>F3 – Mood </a:t>
                      </a:r>
                      <a:r>
                        <a:rPr lang="en-GB" sz="900" dirty="0" err="1">
                          <a:solidFill>
                            <a:schemeClr val="tx1"/>
                          </a:solidFill>
                          <a:effectLst/>
                          <a:latin typeface="+mn-lt"/>
                        </a:rPr>
                        <a:t>disord</a:t>
                      </a:r>
                      <a:r>
                        <a:rPr lang="en-GB" sz="900" dirty="0">
                          <a:solidFill>
                            <a:schemeClr val="tx1"/>
                          </a:solidFill>
                          <a:effectLst/>
                          <a:latin typeface="+mn-lt"/>
                        </a:rPr>
                        <a:t>.</a:t>
                      </a:r>
                    </a:p>
                  </a:txBody>
                  <a:tcPr marL="36000" marR="36000" marT="36000" marB="36000" anchor="ctr">
                    <a:lnL w="12700" cmpd="sng">
                      <a:noFill/>
                    </a:lnL>
                    <a:lnR w="9525" cap="flat" cmpd="sng" algn="ctr">
                      <a:solidFill>
                        <a:schemeClr val="accent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solidFill>
                            <a:schemeClr val="tx1"/>
                          </a:solidFill>
                          <a:latin typeface="+mn-lt"/>
                        </a:rPr>
                        <a:t>*</a:t>
                      </a:r>
                    </a:p>
                  </a:txBody>
                  <a:tcPr marL="72000" marR="72000" marT="90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DEABB1"/>
                    </a:solidFill>
                  </a:tcPr>
                </a:tc>
                <a:tc>
                  <a:txBody>
                    <a:bodyPr/>
                    <a:lstStyle/>
                    <a:p>
                      <a:pPr algn="ctr"/>
                      <a:r>
                        <a:rPr lang="en-GB" sz="900" dirty="0">
                          <a:solidFill>
                            <a:schemeClr val="tx1"/>
                          </a:solidFill>
                          <a:latin typeface="+mn-lt"/>
                        </a:rPr>
                        <a:t>*</a:t>
                      </a:r>
                    </a:p>
                  </a:txBody>
                  <a:tcPr marL="72000" marR="72000" marT="90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C45463"/>
                    </a:solidFill>
                  </a:tcPr>
                </a:tc>
                <a:tc>
                  <a:txBody>
                    <a:bodyPr/>
                    <a:lstStyle/>
                    <a:p>
                      <a:pPr algn="ctr"/>
                      <a:r>
                        <a:rPr lang="en-GB" sz="900" dirty="0">
                          <a:solidFill>
                            <a:schemeClr val="tx1"/>
                          </a:solidFill>
                          <a:latin typeface="+mn-lt"/>
                        </a:rPr>
                        <a:t>*</a:t>
                      </a:r>
                    </a:p>
                  </a:txBody>
                  <a:tcPr marL="72000" marR="72000" marT="90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C45463"/>
                    </a:solidFill>
                  </a:tcPr>
                </a:tc>
                <a:tc>
                  <a:txBody>
                    <a:bodyPr/>
                    <a:lstStyle/>
                    <a:p>
                      <a:pPr algn="ctr"/>
                      <a:endParaRPr lang="en-GB" sz="90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solidFill>
                            <a:schemeClr val="tx1"/>
                          </a:solidFill>
                          <a:latin typeface="+mn-lt"/>
                        </a:rPr>
                        <a:t>*</a:t>
                      </a:r>
                    </a:p>
                  </a:txBody>
                  <a:tcPr marL="72000" marR="72000" marT="90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C45463"/>
                    </a:solid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7055100"/>
                  </a:ext>
                </a:extLst>
              </a:tr>
              <a:tr h="298800">
                <a:tc vMerge="1">
                  <a:txBody>
                    <a:bodyPr/>
                    <a:lstStyle/>
                    <a:p>
                      <a:pPr rtl="0">
                        <a:buNone/>
                      </a:pPr>
                      <a:endParaRPr lang="en-GB" sz="1000" dirty="0">
                        <a:solidFill>
                          <a:srgbClr val="1F1F1F"/>
                        </a:solidFill>
                        <a:effectLst/>
                        <a:latin typeface="+mn-lt"/>
                      </a:endParaRPr>
                    </a:p>
                  </a:txBody>
                  <a:tcPr marL="72000" marR="72000" marT="36000" marB="36000" anchor="ctr"/>
                </a:tc>
                <a:tc>
                  <a:txBody>
                    <a:bodyPr/>
                    <a:lstStyle/>
                    <a:p>
                      <a:pPr algn="r" rtl="0">
                        <a:buNone/>
                      </a:pPr>
                      <a:r>
                        <a:rPr lang="en-GB" sz="900" dirty="0">
                          <a:solidFill>
                            <a:schemeClr val="tx1"/>
                          </a:solidFill>
                          <a:effectLst/>
                          <a:latin typeface="+mn-lt"/>
                        </a:rPr>
                        <a:t>F4 – Anxiety </a:t>
                      </a:r>
                      <a:r>
                        <a:rPr lang="en-GB" sz="900" dirty="0" err="1">
                          <a:solidFill>
                            <a:schemeClr val="tx1"/>
                          </a:solidFill>
                          <a:effectLst/>
                          <a:latin typeface="+mn-lt"/>
                        </a:rPr>
                        <a:t>disord</a:t>
                      </a:r>
                      <a:r>
                        <a:rPr lang="en-GB" sz="900" dirty="0">
                          <a:solidFill>
                            <a:schemeClr val="tx1"/>
                          </a:solidFill>
                          <a:effectLst/>
                          <a:latin typeface="+mn-lt"/>
                        </a:rPr>
                        <a:t>.</a:t>
                      </a:r>
                    </a:p>
                  </a:txBody>
                  <a:tcPr marL="36000" marR="36000" marT="36000" marB="36000" anchor="ctr">
                    <a:lnL w="12700" cmpd="sng">
                      <a:noFill/>
                    </a:lnL>
                    <a:lnR w="9525" cap="flat" cmpd="sng" algn="ctr">
                      <a:solidFill>
                        <a:schemeClr val="accent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90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solidFill>
                            <a:schemeClr val="tx1"/>
                          </a:solidFill>
                          <a:latin typeface="+mn-lt"/>
                        </a:rPr>
                        <a:t>*</a:t>
                      </a:r>
                    </a:p>
                  </a:txBody>
                  <a:tcPr marL="72000" marR="72000" marT="90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C45463"/>
                    </a:solidFill>
                  </a:tcPr>
                </a:tc>
                <a:tc>
                  <a:txBody>
                    <a:bodyPr/>
                    <a:lstStyle/>
                    <a:p>
                      <a:pPr algn="ctr"/>
                      <a:endParaRPr lang="en-GB" sz="90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solidFill>
                            <a:schemeClr val="tx1"/>
                          </a:solidFill>
                          <a:latin typeface="+mn-lt"/>
                        </a:rPr>
                        <a:t>*</a:t>
                      </a:r>
                    </a:p>
                  </a:txBody>
                  <a:tcPr marL="72000" marR="72000" marT="90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C45463"/>
                    </a:solidFill>
                  </a:tcPr>
                </a:tc>
                <a:tc>
                  <a:txBody>
                    <a:bodyPr/>
                    <a:lstStyle/>
                    <a:p>
                      <a:pPr algn="ctr"/>
                      <a:r>
                        <a:rPr lang="en-GB" sz="900" dirty="0">
                          <a:solidFill>
                            <a:schemeClr val="tx1"/>
                          </a:solidFill>
                          <a:latin typeface="+mn-lt"/>
                        </a:rPr>
                        <a:t>*</a:t>
                      </a:r>
                    </a:p>
                  </a:txBody>
                  <a:tcPr marL="72000" marR="72000" marT="90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C45463"/>
                    </a:solidFill>
                  </a:tcPr>
                </a:tc>
                <a:extLst>
                  <a:ext uri="{0D108BD9-81ED-4DB2-BD59-A6C34878D82A}">
                    <a16:rowId xmlns:a16="http://schemas.microsoft.com/office/drawing/2014/main" val="2824969689"/>
                  </a:ext>
                </a:extLst>
              </a:tr>
              <a:tr h="298800">
                <a:tc vMerge="1">
                  <a:txBody>
                    <a:bodyPr/>
                    <a:lstStyle/>
                    <a:p>
                      <a:pPr rtl="0">
                        <a:buNone/>
                      </a:pPr>
                      <a:endParaRPr lang="en-GB" sz="1000" dirty="0">
                        <a:solidFill>
                          <a:srgbClr val="1F1F1F"/>
                        </a:solidFill>
                        <a:effectLst/>
                        <a:latin typeface="+mn-lt"/>
                      </a:endParaRPr>
                    </a:p>
                  </a:txBody>
                  <a:tcPr marL="72000" marR="72000" marT="36000" marB="36000" anchor="ctr"/>
                </a:tc>
                <a:tc>
                  <a:txBody>
                    <a:bodyPr/>
                    <a:lstStyle/>
                    <a:p>
                      <a:pPr algn="r" rtl="0">
                        <a:buNone/>
                      </a:pPr>
                      <a:r>
                        <a:rPr lang="en-GB" sz="900" dirty="0">
                          <a:solidFill>
                            <a:schemeClr val="tx1"/>
                          </a:solidFill>
                          <a:effectLst/>
                          <a:latin typeface="+mn-lt"/>
                        </a:rPr>
                        <a:t>F50 – Eating </a:t>
                      </a:r>
                      <a:r>
                        <a:rPr lang="en-GB" sz="900" dirty="0" err="1">
                          <a:solidFill>
                            <a:schemeClr val="tx1"/>
                          </a:solidFill>
                          <a:effectLst/>
                          <a:latin typeface="+mn-lt"/>
                        </a:rPr>
                        <a:t>disord</a:t>
                      </a:r>
                      <a:r>
                        <a:rPr lang="en-GB" sz="900" dirty="0">
                          <a:solidFill>
                            <a:schemeClr val="tx1"/>
                          </a:solidFill>
                          <a:effectLst/>
                          <a:latin typeface="+mn-lt"/>
                        </a:rPr>
                        <a:t>.</a:t>
                      </a:r>
                    </a:p>
                  </a:txBody>
                  <a:tcPr marL="36000" marR="36000" marT="36000" marB="36000" anchor="ctr">
                    <a:lnL w="12700" cmpd="sng">
                      <a:noFill/>
                    </a:lnL>
                    <a:lnR w="9525" cap="flat" cmpd="sng" algn="ctr">
                      <a:solidFill>
                        <a:schemeClr val="accent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5398399"/>
                  </a:ext>
                </a:extLst>
              </a:tr>
              <a:tr h="298800">
                <a:tc vMerge="1">
                  <a:txBody>
                    <a:bodyPr/>
                    <a:lstStyle/>
                    <a:p>
                      <a:pPr rtl="0">
                        <a:buNone/>
                      </a:pPr>
                      <a:endParaRPr lang="en-GB" sz="1000" dirty="0">
                        <a:solidFill>
                          <a:srgbClr val="1F1F1F"/>
                        </a:solidFill>
                        <a:effectLst/>
                        <a:latin typeface="+mn-lt"/>
                      </a:endParaRPr>
                    </a:p>
                  </a:txBody>
                  <a:tcPr marL="72000" marR="72000" marT="36000" marB="36000" anchor="ctr"/>
                </a:tc>
                <a:tc>
                  <a:txBody>
                    <a:bodyPr/>
                    <a:lstStyle/>
                    <a:p>
                      <a:pPr algn="r" rtl="0">
                        <a:buNone/>
                      </a:pPr>
                      <a:r>
                        <a:rPr lang="en-GB" sz="900" dirty="0">
                          <a:solidFill>
                            <a:schemeClr val="tx1"/>
                          </a:solidFill>
                          <a:effectLst/>
                          <a:latin typeface="+mn-lt"/>
                        </a:rPr>
                        <a:t>F60 – Personality </a:t>
                      </a:r>
                      <a:r>
                        <a:rPr lang="en-GB" sz="900" dirty="0" err="1">
                          <a:solidFill>
                            <a:schemeClr val="tx1"/>
                          </a:solidFill>
                          <a:effectLst/>
                          <a:latin typeface="+mn-lt"/>
                        </a:rPr>
                        <a:t>disord</a:t>
                      </a:r>
                      <a:r>
                        <a:rPr lang="en-GB" sz="900" dirty="0">
                          <a:solidFill>
                            <a:schemeClr val="tx1"/>
                          </a:solidFill>
                          <a:effectLst/>
                          <a:latin typeface="+mn-lt"/>
                        </a:rPr>
                        <a:t>.</a:t>
                      </a:r>
                    </a:p>
                  </a:txBody>
                  <a:tcPr marL="36000" marR="36000" marT="36000" marB="36000" anchor="ctr">
                    <a:lnL w="12700" cmpd="sng">
                      <a:noFill/>
                    </a:lnL>
                    <a:lnR w="9525" cap="flat" cmpd="sng" algn="ctr">
                      <a:solidFill>
                        <a:schemeClr val="accent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900" dirty="0">
                          <a:solidFill>
                            <a:schemeClr val="tx1"/>
                          </a:solidFill>
                          <a:latin typeface="+mn-lt"/>
                        </a:rPr>
                        <a:t>*</a:t>
                      </a:r>
                    </a:p>
                  </a:txBody>
                  <a:tcPr marL="72000" marR="72000" marT="90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DEABB1"/>
                    </a:solidFill>
                  </a:tcPr>
                </a:tc>
                <a:tc>
                  <a:txBody>
                    <a:bodyPr/>
                    <a:lstStyle/>
                    <a:p>
                      <a:pPr algn="ctr"/>
                      <a:endParaRPr lang="en-GB" sz="90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solidFill>
                            <a:schemeClr val="tx1"/>
                          </a:solidFill>
                          <a:latin typeface="+mn-lt"/>
                        </a:rPr>
                        <a:t>*</a:t>
                      </a:r>
                    </a:p>
                  </a:txBody>
                  <a:tcPr marL="72000" marR="72000" marT="90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CC7E87"/>
                    </a:solid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solidFill>
                            <a:schemeClr val="tx1"/>
                          </a:solidFill>
                          <a:latin typeface="+mn-lt"/>
                        </a:rPr>
                        <a:t>*</a:t>
                      </a:r>
                    </a:p>
                  </a:txBody>
                  <a:tcPr marL="72000" marR="72000" marT="90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C45463"/>
                    </a:solidFill>
                  </a:tcPr>
                </a:tc>
                <a:extLst>
                  <a:ext uri="{0D108BD9-81ED-4DB2-BD59-A6C34878D82A}">
                    <a16:rowId xmlns:a16="http://schemas.microsoft.com/office/drawing/2014/main" val="1121128408"/>
                  </a:ext>
                </a:extLst>
              </a:tr>
              <a:tr h="298800">
                <a:tc vMerge="1">
                  <a:txBody>
                    <a:bodyPr/>
                    <a:lstStyle/>
                    <a:p>
                      <a:pPr rtl="0">
                        <a:buNone/>
                      </a:pPr>
                      <a:endParaRPr lang="en-GB" sz="1000" dirty="0">
                        <a:solidFill>
                          <a:srgbClr val="1F1F1F"/>
                        </a:solidFill>
                        <a:effectLst/>
                        <a:latin typeface="+mn-lt"/>
                      </a:endParaRPr>
                    </a:p>
                  </a:txBody>
                  <a:tcPr marL="72000" marR="72000" marT="36000" marB="36000" anchor="ctr"/>
                </a:tc>
                <a:tc>
                  <a:txBody>
                    <a:bodyPr/>
                    <a:lstStyle/>
                    <a:p>
                      <a:pPr algn="r" rtl="0">
                        <a:buNone/>
                      </a:pPr>
                      <a:r>
                        <a:rPr lang="en-GB" sz="900" dirty="0">
                          <a:solidFill>
                            <a:schemeClr val="tx1"/>
                          </a:solidFill>
                          <a:effectLst/>
                          <a:latin typeface="+mn-lt"/>
                        </a:rPr>
                        <a:t>F70 – Intell. </a:t>
                      </a:r>
                      <a:r>
                        <a:rPr lang="en-GB" sz="900" dirty="0" err="1">
                          <a:solidFill>
                            <a:schemeClr val="tx1"/>
                          </a:solidFill>
                          <a:effectLst/>
                          <a:latin typeface="+mn-lt"/>
                        </a:rPr>
                        <a:t>disab</a:t>
                      </a:r>
                      <a:r>
                        <a:rPr lang="en-GB" sz="900" dirty="0">
                          <a:solidFill>
                            <a:schemeClr val="tx1"/>
                          </a:solidFill>
                          <a:effectLst/>
                          <a:latin typeface="+mn-lt"/>
                        </a:rPr>
                        <a:t>.</a:t>
                      </a:r>
                    </a:p>
                  </a:txBody>
                  <a:tcPr marL="36000" marR="36000" marT="36000" marB="36000" anchor="ctr">
                    <a:lnL w="12700" cmpd="sng">
                      <a:noFill/>
                    </a:lnL>
                    <a:lnR w="9525" cap="flat" cmpd="sng" algn="ctr">
                      <a:solidFill>
                        <a:schemeClr val="accent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90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solidFill>
                            <a:schemeClr val="tx1"/>
                          </a:solidFill>
                          <a:latin typeface="+mn-lt"/>
                        </a:rPr>
                        <a:t>*</a:t>
                      </a:r>
                    </a:p>
                  </a:txBody>
                  <a:tcPr marL="72000" marR="72000" marT="90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116EB0"/>
                    </a:solidFill>
                  </a:tcPr>
                </a:tc>
                <a:tc>
                  <a:txBody>
                    <a:bodyPr/>
                    <a:lstStyle/>
                    <a:p>
                      <a:pPr algn="ctr"/>
                      <a:endParaRPr lang="en-GB" sz="90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9014540"/>
                  </a:ext>
                </a:extLst>
              </a:tr>
              <a:tr h="298800">
                <a:tc vMerge="1">
                  <a:txBody>
                    <a:bodyPr/>
                    <a:lstStyle/>
                    <a:p>
                      <a:pPr rtl="0">
                        <a:buNone/>
                      </a:pPr>
                      <a:endParaRPr lang="en-GB" sz="1000" dirty="0">
                        <a:solidFill>
                          <a:srgbClr val="1F1F1F"/>
                        </a:solidFill>
                        <a:effectLst/>
                        <a:latin typeface="+mn-lt"/>
                      </a:endParaRPr>
                    </a:p>
                  </a:txBody>
                  <a:tcPr marL="72000" marR="72000" marT="36000" marB="36000" anchor="ctr"/>
                </a:tc>
                <a:tc>
                  <a:txBody>
                    <a:bodyPr/>
                    <a:lstStyle/>
                    <a:p>
                      <a:pPr algn="r" rtl="0">
                        <a:buNone/>
                      </a:pPr>
                      <a:r>
                        <a:rPr lang="en-GB" sz="900" dirty="0">
                          <a:solidFill>
                            <a:schemeClr val="tx1"/>
                          </a:solidFill>
                          <a:effectLst/>
                          <a:latin typeface="+mn-lt"/>
                        </a:rPr>
                        <a:t>F84 – Autism </a:t>
                      </a:r>
                      <a:r>
                        <a:rPr lang="en-GB" sz="900" dirty="0" err="1">
                          <a:solidFill>
                            <a:schemeClr val="tx1"/>
                          </a:solidFill>
                          <a:effectLst/>
                          <a:latin typeface="+mn-lt"/>
                        </a:rPr>
                        <a:t>disord</a:t>
                      </a:r>
                      <a:r>
                        <a:rPr lang="en-GB" sz="900" dirty="0">
                          <a:solidFill>
                            <a:schemeClr val="tx1"/>
                          </a:solidFill>
                          <a:effectLst/>
                          <a:latin typeface="+mn-lt"/>
                        </a:rPr>
                        <a:t>.</a:t>
                      </a:r>
                    </a:p>
                  </a:txBody>
                  <a:tcPr marL="36000" marR="36000" marT="36000" marB="36000" anchor="ctr">
                    <a:lnL w="12700" cmpd="sng">
                      <a:noFill/>
                    </a:lnL>
                    <a:lnR w="9525" cap="flat" cmpd="sng" algn="ctr">
                      <a:solidFill>
                        <a:schemeClr val="accent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900" dirty="0">
                          <a:solidFill>
                            <a:schemeClr val="tx1"/>
                          </a:solidFill>
                          <a:latin typeface="+mn-lt"/>
                        </a:rPr>
                        <a:t>*</a:t>
                      </a:r>
                    </a:p>
                  </a:txBody>
                  <a:tcPr marL="72000" marR="72000" marT="90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116EB0"/>
                    </a:solidFill>
                  </a:tcPr>
                </a:tc>
                <a:tc>
                  <a:txBody>
                    <a:bodyPr/>
                    <a:lstStyle/>
                    <a:p>
                      <a:pPr algn="ctr"/>
                      <a:endParaRPr lang="en-GB" sz="90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6752000"/>
                  </a:ext>
                </a:extLst>
              </a:tr>
              <a:tr h="298800">
                <a:tc vMerge="1">
                  <a:txBody>
                    <a:bodyPr/>
                    <a:lstStyle/>
                    <a:p>
                      <a:pPr rtl="0">
                        <a:buNone/>
                      </a:pPr>
                      <a:endParaRPr lang="en-GB" sz="1000" dirty="0">
                        <a:solidFill>
                          <a:srgbClr val="1F1F1F"/>
                        </a:solidFill>
                        <a:effectLst/>
                        <a:latin typeface="+mn-lt"/>
                      </a:endParaRPr>
                    </a:p>
                  </a:txBody>
                  <a:tcPr marL="72000" marR="72000" marT="36000" marB="36000" anchor="ctr"/>
                </a:tc>
                <a:tc>
                  <a:txBody>
                    <a:bodyPr/>
                    <a:lstStyle/>
                    <a:p>
                      <a:pPr algn="r" rtl="0">
                        <a:buNone/>
                      </a:pPr>
                      <a:r>
                        <a:rPr lang="en-GB" sz="900" dirty="0">
                          <a:solidFill>
                            <a:schemeClr val="tx1"/>
                          </a:solidFill>
                          <a:effectLst/>
                          <a:latin typeface="+mn-lt"/>
                        </a:rPr>
                        <a:t>F9 – Childhood </a:t>
                      </a:r>
                      <a:r>
                        <a:rPr lang="en-GB" sz="900" dirty="0" err="1">
                          <a:solidFill>
                            <a:schemeClr val="tx1"/>
                          </a:solidFill>
                          <a:effectLst/>
                          <a:latin typeface="+mn-lt"/>
                        </a:rPr>
                        <a:t>disord</a:t>
                      </a:r>
                      <a:r>
                        <a:rPr lang="en-GB" sz="900" dirty="0">
                          <a:solidFill>
                            <a:schemeClr val="tx1"/>
                          </a:solidFill>
                          <a:effectLst/>
                          <a:latin typeface="+mn-lt"/>
                        </a:rPr>
                        <a:t>.</a:t>
                      </a:r>
                    </a:p>
                  </a:txBody>
                  <a:tcPr marL="36000" marR="36000" marT="36000" marB="36000" anchor="ctr">
                    <a:lnL w="12700" cmpd="sng">
                      <a:noFill/>
                    </a:lnL>
                    <a:lnR w="9525" cap="flat" cmpd="sng" algn="ctr">
                      <a:solidFill>
                        <a:schemeClr val="accent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solidFill>
                            <a:schemeClr val="tx1"/>
                          </a:solidFill>
                          <a:latin typeface="+mn-lt"/>
                        </a:rPr>
                        <a:t>*</a:t>
                      </a:r>
                    </a:p>
                  </a:txBody>
                  <a:tcPr marL="72000" marR="72000" marT="90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A7C5DE"/>
                    </a:solidFill>
                  </a:tcPr>
                </a:tc>
                <a:tc>
                  <a:txBody>
                    <a:bodyPr/>
                    <a:lstStyle/>
                    <a:p>
                      <a:pPr algn="ctr"/>
                      <a:endParaRPr lang="en-GB" sz="90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dirty="0">
                          <a:solidFill>
                            <a:schemeClr val="tx1"/>
                          </a:solidFill>
                          <a:latin typeface="+mn-lt"/>
                        </a:rPr>
                        <a:t>*</a:t>
                      </a:r>
                    </a:p>
                  </a:txBody>
                  <a:tcPr marL="72000" marR="72000" marT="90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C45463"/>
                    </a:solidFill>
                  </a:tcPr>
                </a:tc>
                <a:tc>
                  <a:txBody>
                    <a:bodyPr/>
                    <a:lstStyle/>
                    <a:p>
                      <a:pPr algn="ctr"/>
                      <a:r>
                        <a:rPr lang="en-GB" sz="900" dirty="0">
                          <a:solidFill>
                            <a:schemeClr val="tx1"/>
                          </a:solidFill>
                          <a:latin typeface="+mn-lt"/>
                        </a:rPr>
                        <a:t>*</a:t>
                      </a:r>
                    </a:p>
                  </a:txBody>
                  <a:tcPr marL="72000" marR="72000" marT="90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B71F3C"/>
                    </a:solidFill>
                  </a:tcPr>
                </a:tc>
                <a:tc>
                  <a:txBody>
                    <a:bodyPr/>
                    <a:lstStyle/>
                    <a:p>
                      <a:pPr algn="ctr"/>
                      <a:r>
                        <a:rPr lang="en-GB" sz="900" dirty="0">
                          <a:solidFill>
                            <a:schemeClr val="tx1"/>
                          </a:solidFill>
                          <a:latin typeface="+mn-lt"/>
                        </a:rPr>
                        <a:t>*</a:t>
                      </a:r>
                    </a:p>
                  </a:txBody>
                  <a:tcPr marL="72000" marR="72000" marT="90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C45463"/>
                    </a:solidFill>
                  </a:tcPr>
                </a:tc>
                <a:tc>
                  <a:txBody>
                    <a:bodyPr/>
                    <a:lstStyle/>
                    <a:p>
                      <a:pPr algn="ctr"/>
                      <a:endParaRPr lang="en-GB" sz="900" dirty="0">
                        <a:solidFill>
                          <a:schemeClr val="tx1"/>
                        </a:solidFill>
                        <a:latin typeface="+mn-lt"/>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8122185"/>
                  </a:ext>
                </a:extLst>
              </a:tr>
            </a:tbl>
          </a:graphicData>
        </a:graphic>
      </p:graphicFrame>
      <p:graphicFrame>
        <p:nvGraphicFramePr>
          <p:cNvPr id="12" name="Table 11">
            <a:extLst>
              <a:ext uri="{FF2B5EF4-FFF2-40B4-BE49-F238E27FC236}">
                <a16:creationId xmlns:a16="http://schemas.microsoft.com/office/drawing/2014/main" id="{F0D59202-6207-6AB7-C726-7778DA7F511F}"/>
              </a:ext>
            </a:extLst>
          </p:cNvPr>
          <p:cNvGraphicFramePr>
            <a:graphicFrameLocks noGrp="1"/>
          </p:cNvGraphicFramePr>
          <p:nvPr>
            <p:extLst>
              <p:ext uri="{D42A27DB-BD31-4B8C-83A1-F6EECF244321}">
                <p14:modId xmlns:p14="http://schemas.microsoft.com/office/powerpoint/2010/main" val="4262650036"/>
              </p:ext>
            </p:extLst>
          </p:nvPr>
        </p:nvGraphicFramePr>
        <p:xfrm>
          <a:off x="10431751" y="3218828"/>
          <a:ext cx="208280" cy="2393580"/>
        </p:xfrm>
        <a:graphic>
          <a:graphicData uri="http://schemas.openxmlformats.org/drawingml/2006/table">
            <a:tbl>
              <a:tblPr>
                <a:tableStyleId>{5C22544A-7EE6-4342-B048-85BDC9FD1C3A}</a:tableStyleId>
              </a:tblPr>
              <a:tblGrid>
                <a:gridCol w="208280">
                  <a:extLst>
                    <a:ext uri="{9D8B030D-6E8A-4147-A177-3AD203B41FA5}">
                      <a16:colId xmlns:a16="http://schemas.microsoft.com/office/drawing/2014/main" val="1018662907"/>
                    </a:ext>
                  </a:extLst>
                </a:gridCol>
              </a:tblGrid>
              <a:tr h="119679">
                <a:tc>
                  <a:txBody>
                    <a:bodyPr/>
                    <a:lstStyle/>
                    <a:p>
                      <a:endParaRPr lang="en-GB" sz="700" dirty="0"/>
                    </a:p>
                  </a:txBody>
                  <a:tcPr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680122"/>
                    </a:solidFill>
                  </a:tcPr>
                </a:tc>
                <a:extLst>
                  <a:ext uri="{0D108BD9-81ED-4DB2-BD59-A6C34878D82A}">
                    <a16:rowId xmlns:a16="http://schemas.microsoft.com/office/drawing/2014/main" val="3453034597"/>
                  </a:ext>
                </a:extLst>
              </a:tr>
              <a:tr h="119679">
                <a:tc>
                  <a:txBody>
                    <a:bodyPr/>
                    <a:lstStyle/>
                    <a:p>
                      <a:endParaRPr lang="en-GB" sz="700" dirty="0"/>
                    </a:p>
                  </a:txBody>
                  <a:tcPr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50224"/>
                    </a:solidFill>
                  </a:tcPr>
                </a:tc>
                <a:extLst>
                  <a:ext uri="{0D108BD9-81ED-4DB2-BD59-A6C34878D82A}">
                    <a16:rowId xmlns:a16="http://schemas.microsoft.com/office/drawing/2014/main" val="665193921"/>
                  </a:ext>
                </a:extLst>
              </a:tr>
              <a:tr h="119679">
                <a:tc>
                  <a:txBody>
                    <a:bodyPr/>
                    <a:lstStyle/>
                    <a:p>
                      <a:endParaRPr lang="en-GB" sz="700" dirty="0"/>
                    </a:p>
                  </a:txBody>
                  <a:tcPr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860529"/>
                    </a:solidFill>
                  </a:tcPr>
                </a:tc>
                <a:extLst>
                  <a:ext uri="{0D108BD9-81ED-4DB2-BD59-A6C34878D82A}">
                    <a16:rowId xmlns:a16="http://schemas.microsoft.com/office/drawing/2014/main" val="2169936114"/>
                  </a:ext>
                </a:extLst>
              </a:tr>
              <a:tr h="119679">
                <a:tc>
                  <a:txBody>
                    <a:bodyPr/>
                    <a:lstStyle/>
                    <a:p>
                      <a:endParaRPr lang="en-GB" sz="700" dirty="0"/>
                    </a:p>
                  </a:txBody>
                  <a:tcPr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50B2C"/>
                    </a:solidFill>
                  </a:tcPr>
                </a:tc>
                <a:extLst>
                  <a:ext uri="{0D108BD9-81ED-4DB2-BD59-A6C34878D82A}">
                    <a16:rowId xmlns:a16="http://schemas.microsoft.com/office/drawing/2014/main" val="3885229733"/>
                  </a:ext>
                </a:extLst>
              </a:tr>
              <a:tr h="119679">
                <a:tc>
                  <a:txBody>
                    <a:bodyPr/>
                    <a:lstStyle/>
                    <a:p>
                      <a:endParaRPr lang="en-GB" sz="700" dirty="0"/>
                    </a:p>
                  </a:txBody>
                  <a:tcPr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61130"/>
                    </a:solidFill>
                  </a:tcPr>
                </a:tc>
                <a:extLst>
                  <a:ext uri="{0D108BD9-81ED-4DB2-BD59-A6C34878D82A}">
                    <a16:rowId xmlns:a16="http://schemas.microsoft.com/office/drawing/2014/main" val="1724630103"/>
                  </a:ext>
                </a:extLst>
              </a:tr>
              <a:tr h="119679">
                <a:tc>
                  <a:txBody>
                    <a:bodyPr/>
                    <a:lstStyle/>
                    <a:p>
                      <a:endParaRPr lang="en-GB" sz="700" dirty="0"/>
                    </a:p>
                  </a:txBody>
                  <a:tcPr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71F3C"/>
                    </a:solidFill>
                  </a:tcPr>
                </a:tc>
                <a:extLst>
                  <a:ext uri="{0D108BD9-81ED-4DB2-BD59-A6C34878D82A}">
                    <a16:rowId xmlns:a16="http://schemas.microsoft.com/office/drawing/2014/main" val="1200170201"/>
                  </a:ext>
                </a:extLst>
              </a:tr>
              <a:tr h="119679">
                <a:tc>
                  <a:txBody>
                    <a:bodyPr/>
                    <a:lstStyle/>
                    <a:p>
                      <a:endParaRPr lang="en-GB" sz="700" dirty="0"/>
                    </a:p>
                  </a:txBody>
                  <a:tcPr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45463"/>
                    </a:solidFill>
                  </a:tcPr>
                </a:tc>
                <a:extLst>
                  <a:ext uri="{0D108BD9-81ED-4DB2-BD59-A6C34878D82A}">
                    <a16:rowId xmlns:a16="http://schemas.microsoft.com/office/drawing/2014/main" val="2329494842"/>
                  </a:ext>
                </a:extLst>
              </a:tr>
              <a:tr h="119679">
                <a:tc>
                  <a:txBody>
                    <a:bodyPr/>
                    <a:lstStyle/>
                    <a:p>
                      <a:endParaRPr lang="en-GB" sz="700" dirty="0"/>
                    </a:p>
                  </a:txBody>
                  <a:tcPr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C7E87"/>
                    </a:solidFill>
                  </a:tcPr>
                </a:tc>
                <a:extLst>
                  <a:ext uri="{0D108BD9-81ED-4DB2-BD59-A6C34878D82A}">
                    <a16:rowId xmlns:a16="http://schemas.microsoft.com/office/drawing/2014/main" val="3966802204"/>
                  </a:ext>
                </a:extLst>
              </a:tr>
              <a:tr h="119679">
                <a:tc>
                  <a:txBody>
                    <a:bodyPr/>
                    <a:lstStyle/>
                    <a:p>
                      <a:endParaRPr lang="en-GB" sz="700" dirty="0"/>
                    </a:p>
                  </a:txBody>
                  <a:tcPr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EABB1"/>
                    </a:solidFill>
                  </a:tcPr>
                </a:tc>
                <a:extLst>
                  <a:ext uri="{0D108BD9-81ED-4DB2-BD59-A6C34878D82A}">
                    <a16:rowId xmlns:a16="http://schemas.microsoft.com/office/drawing/2014/main" val="2421940087"/>
                  </a:ext>
                </a:extLst>
              </a:tr>
              <a:tr h="119679">
                <a:tc>
                  <a:txBody>
                    <a:bodyPr/>
                    <a:lstStyle/>
                    <a:p>
                      <a:endParaRPr lang="en-GB" sz="700" dirty="0"/>
                    </a:p>
                  </a:txBody>
                  <a:tcPr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1DFE0"/>
                    </a:solidFill>
                  </a:tcPr>
                </a:tc>
                <a:extLst>
                  <a:ext uri="{0D108BD9-81ED-4DB2-BD59-A6C34878D82A}">
                    <a16:rowId xmlns:a16="http://schemas.microsoft.com/office/drawing/2014/main" val="2466794631"/>
                  </a:ext>
                </a:extLst>
              </a:tr>
              <a:tr h="119679">
                <a:tc>
                  <a:txBody>
                    <a:bodyPr/>
                    <a:lstStyle/>
                    <a:p>
                      <a:endParaRPr lang="en-GB" sz="700" dirty="0"/>
                    </a:p>
                  </a:txBody>
                  <a:tcPr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CE7F0"/>
                    </a:solidFill>
                  </a:tcPr>
                </a:tc>
                <a:extLst>
                  <a:ext uri="{0D108BD9-81ED-4DB2-BD59-A6C34878D82A}">
                    <a16:rowId xmlns:a16="http://schemas.microsoft.com/office/drawing/2014/main" val="3198703722"/>
                  </a:ext>
                </a:extLst>
              </a:tr>
              <a:tr h="119679">
                <a:tc>
                  <a:txBody>
                    <a:bodyPr/>
                    <a:lstStyle/>
                    <a:p>
                      <a:endParaRPr lang="en-GB" sz="700" dirty="0"/>
                    </a:p>
                  </a:txBody>
                  <a:tcPr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7C5DE"/>
                    </a:solidFill>
                  </a:tcPr>
                </a:tc>
                <a:extLst>
                  <a:ext uri="{0D108BD9-81ED-4DB2-BD59-A6C34878D82A}">
                    <a16:rowId xmlns:a16="http://schemas.microsoft.com/office/drawing/2014/main" val="65804093"/>
                  </a:ext>
                </a:extLst>
              </a:tr>
              <a:tr h="119679">
                <a:tc>
                  <a:txBody>
                    <a:bodyPr/>
                    <a:lstStyle/>
                    <a:p>
                      <a:endParaRPr lang="en-GB" sz="700" dirty="0"/>
                    </a:p>
                  </a:txBody>
                  <a:tcPr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9A5CE"/>
                    </a:solidFill>
                  </a:tcPr>
                </a:tc>
                <a:extLst>
                  <a:ext uri="{0D108BD9-81ED-4DB2-BD59-A6C34878D82A}">
                    <a16:rowId xmlns:a16="http://schemas.microsoft.com/office/drawing/2014/main" val="2971245754"/>
                  </a:ext>
                </a:extLst>
              </a:tr>
              <a:tr h="119679">
                <a:tc>
                  <a:txBody>
                    <a:bodyPr/>
                    <a:lstStyle/>
                    <a:p>
                      <a:endParaRPr lang="en-GB" sz="700" dirty="0"/>
                    </a:p>
                  </a:txBody>
                  <a:tcPr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4D89BE"/>
                    </a:solidFill>
                  </a:tcPr>
                </a:tc>
                <a:extLst>
                  <a:ext uri="{0D108BD9-81ED-4DB2-BD59-A6C34878D82A}">
                    <a16:rowId xmlns:a16="http://schemas.microsoft.com/office/drawing/2014/main" val="409897519"/>
                  </a:ext>
                </a:extLst>
              </a:tr>
              <a:tr h="119679">
                <a:tc>
                  <a:txBody>
                    <a:bodyPr/>
                    <a:lstStyle/>
                    <a:p>
                      <a:endParaRPr lang="en-GB" sz="700" dirty="0"/>
                    </a:p>
                  </a:txBody>
                  <a:tcPr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116EB0"/>
                    </a:solidFill>
                  </a:tcPr>
                </a:tc>
                <a:extLst>
                  <a:ext uri="{0D108BD9-81ED-4DB2-BD59-A6C34878D82A}">
                    <a16:rowId xmlns:a16="http://schemas.microsoft.com/office/drawing/2014/main" val="955211902"/>
                  </a:ext>
                </a:extLst>
              </a:tr>
              <a:tr h="119679">
                <a:tc>
                  <a:txBody>
                    <a:bodyPr/>
                    <a:lstStyle/>
                    <a:p>
                      <a:endParaRPr lang="en-GB" sz="700" dirty="0"/>
                    </a:p>
                  </a:txBody>
                  <a:tcPr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1360A5"/>
                    </a:solidFill>
                  </a:tcPr>
                </a:tc>
                <a:extLst>
                  <a:ext uri="{0D108BD9-81ED-4DB2-BD59-A6C34878D82A}">
                    <a16:rowId xmlns:a16="http://schemas.microsoft.com/office/drawing/2014/main" val="1221015315"/>
                  </a:ext>
                </a:extLst>
              </a:tr>
              <a:tr h="119679">
                <a:tc>
                  <a:txBody>
                    <a:bodyPr/>
                    <a:lstStyle/>
                    <a:p>
                      <a:endParaRPr lang="en-GB" sz="700" dirty="0"/>
                    </a:p>
                  </a:txBody>
                  <a:tcPr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145796"/>
                    </a:solidFill>
                  </a:tcPr>
                </a:tc>
                <a:extLst>
                  <a:ext uri="{0D108BD9-81ED-4DB2-BD59-A6C34878D82A}">
                    <a16:rowId xmlns:a16="http://schemas.microsoft.com/office/drawing/2014/main" val="3317054390"/>
                  </a:ext>
                </a:extLst>
              </a:tr>
              <a:tr h="119679">
                <a:tc>
                  <a:txBody>
                    <a:bodyPr/>
                    <a:lstStyle/>
                    <a:p>
                      <a:endParaRPr lang="en-GB" sz="700" dirty="0"/>
                    </a:p>
                  </a:txBody>
                  <a:tcPr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E4D88"/>
                    </a:solidFill>
                  </a:tcPr>
                </a:tc>
                <a:extLst>
                  <a:ext uri="{0D108BD9-81ED-4DB2-BD59-A6C34878D82A}">
                    <a16:rowId xmlns:a16="http://schemas.microsoft.com/office/drawing/2014/main" val="171706066"/>
                  </a:ext>
                </a:extLst>
              </a:tr>
              <a:tr h="119679">
                <a:tc>
                  <a:txBody>
                    <a:bodyPr/>
                    <a:lstStyle/>
                    <a:p>
                      <a:endParaRPr lang="en-GB" sz="700" dirty="0"/>
                    </a:p>
                  </a:txBody>
                  <a:tcPr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C4278"/>
                    </a:solidFill>
                  </a:tcPr>
                </a:tc>
                <a:extLst>
                  <a:ext uri="{0D108BD9-81ED-4DB2-BD59-A6C34878D82A}">
                    <a16:rowId xmlns:a16="http://schemas.microsoft.com/office/drawing/2014/main" val="3707903027"/>
                  </a:ext>
                </a:extLst>
              </a:tr>
              <a:tr h="119679">
                <a:tc>
                  <a:txBody>
                    <a:bodyPr/>
                    <a:lstStyle/>
                    <a:p>
                      <a:endParaRPr lang="en-GB" sz="700" dirty="0"/>
                    </a:p>
                  </a:txBody>
                  <a:tcPr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9376A"/>
                    </a:solidFill>
                  </a:tcPr>
                </a:tc>
                <a:extLst>
                  <a:ext uri="{0D108BD9-81ED-4DB2-BD59-A6C34878D82A}">
                    <a16:rowId xmlns:a16="http://schemas.microsoft.com/office/drawing/2014/main" val="795505824"/>
                  </a:ext>
                </a:extLst>
              </a:tr>
            </a:tbl>
          </a:graphicData>
        </a:graphic>
      </p:graphicFrame>
      <p:sp>
        <p:nvSpPr>
          <p:cNvPr id="14" name="TextBox 13">
            <a:extLst>
              <a:ext uri="{FF2B5EF4-FFF2-40B4-BE49-F238E27FC236}">
                <a16:creationId xmlns:a16="http://schemas.microsoft.com/office/drawing/2014/main" id="{1A53B11F-E5F4-3144-AEE9-3156FDCA555F}"/>
              </a:ext>
            </a:extLst>
          </p:cNvPr>
          <p:cNvSpPr txBox="1"/>
          <p:nvPr/>
        </p:nvSpPr>
        <p:spPr>
          <a:xfrm>
            <a:off x="10237791" y="2982170"/>
            <a:ext cx="639919" cy="230832"/>
          </a:xfrm>
          <a:prstGeom prst="rect">
            <a:avLst/>
          </a:prstGeom>
          <a:noFill/>
        </p:spPr>
        <p:txBody>
          <a:bodyPr wrap="none" rtlCol="0">
            <a:spAutoFit/>
          </a:bodyPr>
          <a:lstStyle/>
          <a:p>
            <a:pPr algn="ctr"/>
            <a:r>
              <a:rPr lang="en-GB" sz="900" b="1" dirty="0"/>
              <a:t>Log(HR)</a:t>
            </a:r>
          </a:p>
        </p:txBody>
      </p:sp>
      <p:sp>
        <p:nvSpPr>
          <p:cNvPr id="42" name="TextBox 41">
            <a:extLst>
              <a:ext uri="{FF2B5EF4-FFF2-40B4-BE49-F238E27FC236}">
                <a16:creationId xmlns:a16="http://schemas.microsoft.com/office/drawing/2014/main" id="{20EDDC2A-C115-F0B6-0EB1-1598D0BB1FD2}"/>
              </a:ext>
            </a:extLst>
          </p:cNvPr>
          <p:cNvSpPr txBox="1"/>
          <p:nvPr/>
        </p:nvSpPr>
        <p:spPr>
          <a:xfrm>
            <a:off x="10693665" y="3165210"/>
            <a:ext cx="189723" cy="123111"/>
          </a:xfrm>
          <a:prstGeom prst="rect">
            <a:avLst/>
          </a:prstGeom>
          <a:noFill/>
        </p:spPr>
        <p:txBody>
          <a:bodyPr wrap="none" lIns="36000" tIns="0" rIns="36000" bIns="0" rtlCol="0" anchor="ctr">
            <a:spAutoFit/>
          </a:bodyPr>
          <a:lstStyle/>
          <a:p>
            <a:r>
              <a:rPr lang="en-GB" sz="800" dirty="0"/>
              <a:t>&gt;2</a:t>
            </a:r>
          </a:p>
        </p:txBody>
      </p:sp>
      <p:sp>
        <p:nvSpPr>
          <p:cNvPr id="43" name="TextBox 42">
            <a:extLst>
              <a:ext uri="{FF2B5EF4-FFF2-40B4-BE49-F238E27FC236}">
                <a16:creationId xmlns:a16="http://schemas.microsoft.com/office/drawing/2014/main" id="{EA202A94-D20D-A722-8A72-71E9680A7199}"/>
              </a:ext>
            </a:extLst>
          </p:cNvPr>
          <p:cNvSpPr txBox="1"/>
          <p:nvPr/>
        </p:nvSpPr>
        <p:spPr>
          <a:xfrm>
            <a:off x="10693665" y="3284075"/>
            <a:ext cx="216973" cy="123111"/>
          </a:xfrm>
          <a:prstGeom prst="rect">
            <a:avLst/>
          </a:prstGeom>
          <a:noFill/>
        </p:spPr>
        <p:txBody>
          <a:bodyPr wrap="none" lIns="36000" tIns="0" rIns="36000" bIns="0" rtlCol="0" anchor="ctr">
            <a:spAutoFit/>
          </a:bodyPr>
          <a:lstStyle/>
          <a:p>
            <a:r>
              <a:rPr lang="en-GB" sz="800" dirty="0"/>
              <a:t>1.8</a:t>
            </a:r>
          </a:p>
        </p:txBody>
      </p:sp>
      <p:sp>
        <p:nvSpPr>
          <p:cNvPr id="44" name="TextBox 43">
            <a:extLst>
              <a:ext uri="{FF2B5EF4-FFF2-40B4-BE49-F238E27FC236}">
                <a16:creationId xmlns:a16="http://schemas.microsoft.com/office/drawing/2014/main" id="{9E6BC54B-C9A3-EC69-949B-67AE130C1DCD}"/>
              </a:ext>
            </a:extLst>
          </p:cNvPr>
          <p:cNvSpPr txBox="1"/>
          <p:nvPr/>
        </p:nvSpPr>
        <p:spPr>
          <a:xfrm>
            <a:off x="10693665" y="3402940"/>
            <a:ext cx="216973" cy="123111"/>
          </a:xfrm>
          <a:prstGeom prst="rect">
            <a:avLst/>
          </a:prstGeom>
          <a:noFill/>
        </p:spPr>
        <p:txBody>
          <a:bodyPr wrap="none" lIns="36000" tIns="0" rIns="36000" bIns="0" rtlCol="0" anchor="ctr">
            <a:spAutoFit/>
          </a:bodyPr>
          <a:lstStyle/>
          <a:p>
            <a:r>
              <a:rPr lang="en-GB" sz="800" dirty="0"/>
              <a:t>1.6</a:t>
            </a:r>
          </a:p>
        </p:txBody>
      </p:sp>
      <p:sp>
        <p:nvSpPr>
          <p:cNvPr id="45" name="TextBox 44">
            <a:extLst>
              <a:ext uri="{FF2B5EF4-FFF2-40B4-BE49-F238E27FC236}">
                <a16:creationId xmlns:a16="http://schemas.microsoft.com/office/drawing/2014/main" id="{1715A4C7-67C7-9EE9-776B-F579E49B139A}"/>
              </a:ext>
            </a:extLst>
          </p:cNvPr>
          <p:cNvSpPr txBox="1"/>
          <p:nvPr/>
        </p:nvSpPr>
        <p:spPr>
          <a:xfrm>
            <a:off x="10693665" y="3521805"/>
            <a:ext cx="216973" cy="123111"/>
          </a:xfrm>
          <a:prstGeom prst="rect">
            <a:avLst/>
          </a:prstGeom>
          <a:noFill/>
        </p:spPr>
        <p:txBody>
          <a:bodyPr wrap="none" lIns="36000" tIns="0" rIns="36000" bIns="0" rtlCol="0" anchor="ctr">
            <a:spAutoFit/>
          </a:bodyPr>
          <a:lstStyle/>
          <a:p>
            <a:r>
              <a:rPr lang="en-GB" sz="800"/>
              <a:t>1.4</a:t>
            </a:r>
            <a:endParaRPr lang="en-GB" sz="800" dirty="0"/>
          </a:p>
        </p:txBody>
      </p:sp>
      <p:sp>
        <p:nvSpPr>
          <p:cNvPr id="46" name="TextBox 45">
            <a:extLst>
              <a:ext uri="{FF2B5EF4-FFF2-40B4-BE49-F238E27FC236}">
                <a16:creationId xmlns:a16="http://schemas.microsoft.com/office/drawing/2014/main" id="{164ED546-0568-4EDF-3FC9-98E3ADED857B}"/>
              </a:ext>
            </a:extLst>
          </p:cNvPr>
          <p:cNvSpPr txBox="1"/>
          <p:nvPr/>
        </p:nvSpPr>
        <p:spPr>
          <a:xfrm>
            <a:off x="10693665" y="3640670"/>
            <a:ext cx="216973" cy="123111"/>
          </a:xfrm>
          <a:prstGeom prst="rect">
            <a:avLst/>
          </a:prstGeom>
          <a:noFill/>
        </p:spPr>
        <p:txBody>
          <a:bodyPr wrap="none" lIns="36000" tIns="0" rIns="36000" bIns="0" rtlCol="0" anchor="ctr">
            <a:spAutoFit/>
          </a:bodyPr>
          <a:lstStyle/>
          <a:p>
            <a:r>
              <a:rPr lang="en-GB" sz="800"/>
              <a:t>1.2</a:t>
            </a:r>
            <a:endParaRPr lang="en-GB" sz="800" dirty="0"/>
          </a:p>
        </p:txBody>
      </p:sp>
      <p:sp>
        <p:nvSpPr>
          <p:cNvPr id="47" name="TextBox 46">
            <a:extLst>
              <a:ext uri="{FF2B5EF4-FFF2-40B4-BE49-F238E27FC236}">
                <a16:creationId xmlns:a16="http://schemas.microsoft.com/office/drawing/2014/main" id="{C912FD45-5452-1B32-ABA3-C745C75F4B89}"/>
              </a:ext>
            </a:extLst>
          </p:cNvPr>
          <p:cNvSpPr txBox="1"/>
          <p:nvPr/>
        </p:nvSpPr>
        <p:spPr>
          <a:xfrm>
            <a:off x="10693665" y="3759535"/>
            <a:ext cx="216973" cy="123111"/>
          </a:xfrm>
          <a:prstGeom prst="rect">
            <a:avLst/>
          </a:prstGeom>
          <a:noFill/>
        </p:spPr>
        <p:txBody>
          <a:bodyPr wrap="none" lIns="36000" tIns="0" rIns="36000" bIns="0" rtlCol="0" anchor="ctr">
            <a:spAutoFit/>
          </a:bodyPr>
          <a:lstStyle/>
          <a:p>
            <a:r>
              <a:rPr lang="en-GB" sz="800" dirty="0"/>
              <a:t>1.0</a:t>
            </a:r>
          </a:p>
        </p:txBody>
      </p:sp>
      <p:sp>
        <p:nvSpPr>
          <p:cNvPr id="48" name="TextBox 47">
            <a:extLst>
              <a:ext uri="{FF2B5EF4-FFF2-40B4-BE49-F238E27FC236}">
                <a16:creationId xmlns:a16="http://schemas.microsoft.com/office/drawing/2014/main" id="{291E0043-4683-BF0F-04A6-BFD96CEA9D43}"/>
              </a:ext>
            </a:extLst>
          </p:cNvPr>
          <p:cNvSpPr txBox="1"/>
          <p:nvPr/>
        </p:nvSpPr>
        <p:spPr>
          <a:xfrm>
            <a:off x="10693665" y="3878400"/>
            <a:ext cx="216973" cy="123111"/>
          </a:xfrm>
          <a:prstGeom prst="rect">
            <a:avLst/>
          </a:prstGeom>
          <a:noFill/>
        </p:spPr>
        <p:txBody>
          <a:bodyPr wrap="none" lIns="36000" tIns="0" rIns="36000" bIns="0" rtlCol="0" anchor="ctr">
            <a:spAutoFit/>
          </a:bodyPr>
          <a:lstStyle/>
          <a:p>
            <a:r>
              <a:rPr lang="en-GB" sz="800" dirty="0"/>
              <a:t>0.8</a:t>
            </a:r>
          </a:p>
        </p:txBody>
      </p:sp>
      <p:sp>
        <p:nvSpPr>
          <p:cNvPr id="49" name="TextBox 48">
            <a:extLst>
              <a:ext uri="{FF2B5EF4-FFF2-40B4-BE49-F238E27FC236}">
                <a16:creationId xmlns:a16="http://schemas.microsoft.com/office/drawing/2014/main" id="{33296ED4-D8AE-F75C-42D4-494238818CE2}"/>
              </a:ext>
            </a:extLst>
          </p:cNvPr>
          <p:cNvSpPr txBox="1"/>
          <p:nvPr/>
        </p:nvSpPr>
        <p:spPr>
          <a:xfrm>
            <a:off x="10693665" y="3997265"/>
            <a:ext cx="216973" cy="123111"/>
          </a:xfrm>
          <a:prstGeom prst="rect">
            <a:avLst/>
          </a:prstGeom>
          <a:noFill/>
        </p:spPr>
        <p:txBody>
          <a:bodyPr wrap="none" lIns="36000" tIns="0" rIns="36000" bIns="0" rtlCol="0" anchor="ctr">
            <a:spAutoFit/>
          </a:bodyPr>
          <a:lstStyle/>
          <a:p>
            <a:r>
              <a:rPr lang="en-GB" sz="800" dirty="0"/>
              <a:t>0.6</a:t>
            </a:r>
          </a:p>
        </p:txBody>
      </p:sp>
      <p:sp>
        <p:nvSpPr>
          <p:cNvPr id="50" name="TextBox 49">
            <a:extLst>
              <a:ext uri="{FF2B5EF4-FFF2-40B4-BE49-F238E27FC236}">
                <a16:creationId xmlns:a16="http://schemas.microsoft.com/office/drawing/2014/main" id="{4B35C19A-A9C2-EFC7-4827-711FB6674EFA}"/>
              </a:ext>
            </a:extLst>
          </p:cNvPr>
          <p:cNvSpPr txBox="1"/>
          <p:nvPr/>
        </p:nvSpPr>
        <p:spPr>
          <a:xfrm>
            <a:off x="10693665" y="4116130"/>
            <a:ext cx="216973" cy="123111"/>
          </a:xfrm>
          <a:prstGeom prst="rect">
            <a:avLst/>
          </a:prstGeom>
          <a:noFill/>
        </p:spPr>
        <p:txBody>
          <a:bodyPr wrap="none" lIns="36000" tIns="0" rIns="36000" bIns="0" rtlCol="0" anchor="ctr">
            <a:spAutoFit/>
          </a:bodyPr>
          <a:lstStyle/>
          <a:p>
            <a:r>
              <a:rPr lang="en-GB" sz="800" dirty="0"/>
              <a:t>0.4</a:t>
            </a:r>
          </a:p>
        </p:txBody>
      </p:sp>
      <p:sp>
        <p:nvSpPr>
          <p:cNvPr id="51" name="TextBox 50">
            <a:extLst>
              <a:ext uri="{FF2B5EF4-FFF2-40B4-BE49-F238E27FC236}">
                <a16:creationId xmlns:a16="http://schemas.microsoft.com/office/drawing/2014/main" id="{77268F8B-43DC-261C-84CC-3B0724FF4C2D}"/>
              </a:ext>
            </a:extLst>
          </p:cNvPr>
          <p:cNvSpPr txBox="1"/>
          <p:nvPr/>
        </p:nvSpPr>
        <p:spPr>
          <a:xfrm>
            <a:off x="10693665" y="4234995"/>
            <a:ext cx="216973" cy="123111"/>
          </a:xfrm>
          <a:prstGeom prst="rect">
            <a:avLst/>
          </a:prstGeom>
          <a:noFill/>
        </p:spPr>
        <p:txBody>
          <a:bodyPr wrap="none" lIns="36000" tIns="0" rIns="36000" bIns="0" rtlCol="0" anchor="ctr">
            <a:spAutoFit/>
          </a:bodyPr>
          <a:lstStyle/>
          <a:p>
            <a:r>
              <a:rPr lang="en-GB" sz="800" dirty="0"/>
              <a:t>0.2</a:t>
            </a:r>
          </a:p>
        </p:txBody>
      </p:sp>
      <p:sp>
        <p:nvSpPr>
          <p:cNvPr id="52" name="TextBox 51">
            <a:extLst>
              <a:ext uri="{FF2B5EF4-FFF2-40B4-BE49-F238E27FC236}">
                <a16:creationId xmlns:a16="http://schemas.microsoft.com/office/drawing/2014/main" id="{884D76FA-C963-88CF-925E-4410F779B8AC}"/>
              </a:ext>
            </a:extLst>
          </p:cNvPr>
          <p:cNvSpPr txBox="1"/>
          <p:nvPr/>
        </p:nvSpPr>
        <p:spPr>
          <a:xfrm>
            <a:off x="10693665" y="4353860"/>
            <a:ext cx="130411" cy="123111"/>
          </a:xfrm>
          <a:prstGeom prst="rect">
            <a:avLst/>
          </a:prstGeom>
          <a:noFill/>
        </p:spPr>
        <p:txBody>
          <a:bodyPr wrap="none" lIns="36000" tIns="0" rIns="36000" bIns="0" rtlCol="0" anchor="ctr">
            <a:spAutoFit/>
          </a:bodyPr>
          <a:lstStyle/>
          <a:p>
            <a:r>
              <a:rPr lang="en-GB" sz="800" dirty="0"/>
              <a:t>0</a:t>
            </a:r>
          </a:p>
        </p:txBody>
      </p:sp>
      <p:sp>
        <p:nvSpPr>
          <p:cNvPr id="53" name="TextBox 52">
            <a:extLst>
              <a:ext uri="{FF2B5EF4-FFF2-40B4-BE49-F238E27FC236}">
                <a16:creationId xmlns:a16="http://schemas.microsoft.com/office/drawing/2014/main" id="{AA8B4AE8-F362-323A-A116-59779CA4BA03}"/>
              </a:ext>
            </a:extLst>
          </p:cNvPr>
          <p:cNvSpPr txBox="1"/>
          <p:nvPr/>
        </p:nvSpPr>
        <p:spPr>
          <a:xfrm>
            <a:off x="10693665" y="4472725"/>
            <a:ext cx="276285" cy="123111"/>
          </a:xfrm>
          <a:prstGeom prst="rect">
            <a:avLst/>
          </a:prstGeom>
          <a:noFill/>
        </p:spPr>
        <p:txBody>
          <a:bodyPr wrap="none" lIns="36000" tIns="0" rIns="36000" bIns="0" rtlCol="0" anchor="ctr">
            <a:spAutoFit/>
          </a:bodyPr>
          <a:lstStyle/>
          <a:p>
            <a:r>
              <a:rPr lang="en-GB" sz="800" dirty="0"/>
              <a:t>−0.2</a:t>
            </a:r>
          </a:p>
        </p:txBody>
      </p:sp>
      <p:sp>
        <p:nvSpPr>
          <p:cNvPr id="54" name="TextBox 53">
            <a:extLst>
              <a:ext uri="{FF2B5EF4-FFF2-40B4-BE49-F238E27FC236}">
                <a16:creationId xmlns:a16="http://schemas.microsoft.com/office/drawing/2014/main" id="{2E6801D4-A8DE-D089-360A-DFFFDF01F38F}"/>
              </a:ext>
            </a:extLst>
          </p:cNvPr>
          <p:cNvSpPr txBox="1"/>
          <p:nvPr/>
        </p:nvSpPr>
        <p:spPr>
          <a:xfrm>
            <a:off x="10693665" y="4591590"/>
            <a:ext cx="276285" cy="123111"/>
          </a:xfrm>
          <a:prstGeom prst="rect">
            <a:avLst/>
          </a:prstGeom>
          <a:noFill/>
        </p:spPr>
        <p:txBody>
          <a:bodyPr wrap="none" lIns="36000" tIns="0" rIns="36000" bIns="0" rtlCol="0" anchor="ctr">
            <a:spAutoFit/>
          </a:bodyPr>
          <a:lstStyle/>
          <a:p>
            <a:r>
              <a:rPr lang="en-GB" sz="800" dirty="0"/>
              <a:t>−0.4</a:t>
            </a:r>
          </a:p>
        </p:txBody>
      </p:sp>
      <p:sp>
        <p:nvSpPr>
          <p:cNvPr id="55" name="TextBox 54">
            <a:extLst>
              <a:ext uri="{FF2B5EF4-FFF2-40B4-BE49-F238E27FC236}">
                <a16:creationId xmlns:a16="http://schemas.microsoft.com/office/drawing/2014/main" id="{03F1A3FE-1A8C-802E-AE31-583466A60615}"/>
              </a:ext>
            </a:extLst>
          </p:cNvPr>
          <p:cNvSpPr txBox="1"/>
          <p:nvPr/>
        </p:nvSpPr>
        <p:spPr>
          <a:xfrm>
            <a:off x="10693665" y="4710455"/>
            <a:ext cx="276285" cy="123111"/>
          </a:xfrm>
          <a:prstGeom prst="rect">
            <a:avLst/>
          </a:prstGeom>
          <a:noFill/>
        </p:spPr>
        <p:txBody>
          <a:bodyPr wrap="none" lIns="36000" tIns="0" rIns="36000" bIns="0" rtlCol="0" anchor="ctr">
            <a:spAutoFit/>
          </a:bodyPr>
          <a:lstStyle/>
          <a:p>
            <a:r>
              <a:rPr lang="en-GB" sz="800"/>
              <a:t>−0.6</a:t>
            </a:r>
            <a:endParaRPr lang="en-GB" sz="800" dirty="0"/>
          </a:p>
        </p:txBody>
      </p:sp>
      <p:sp>
        <p:nvSpPr>
          <p:cNvPr id="56" name="TextBox 55">
            <a:extLst>
              <a:ext uri="{FF2B5EF4-FFF2-40B4-BE49-F238E27FC236}">
                <a16:creationId xmlns:a16="http://schemas.microsoft.com/office/drawing/2014/main" id="{466C0DA7-A339-FAE6-9A1F-F9B798AADF33}"/>
              </a:ext>
            </a:extLst>
          </p:cNvPr>
          <p:cNvSpPr txBox="1"/>
          <p:nvPr/>
        </p:nvSpPr>
        <p:spPr>
          <a:xfrm>
            <a:off x="10693665" y="4829320"/>
            <a:ext cx="276285" cy="123111"/>
          </a:xfrm>
          <a:prstGeom prst="rect">
            <a:avLst/>
          </a:prstGeom>
          <a:noFill/>
        </p:spPr>
        <p:txBody>
          <a:bodyPr wrap="none" lIns="36000" tIns="0" rIns="36000" bIns="0" rtlCol="0" anchor="ctr">
            <a:spAutoFit/>
          </a:bodyPr>
          <a:lstStyle/>
          <a:p>
            <a:r>
              <a:rPr lang="en-GB" sz="800" dirty="0"/>
              <a:t>−0.8</a:t>
            </a:r>
          </a:p>
        </p:txBody>
      </p:sp>
      <p:sp>
        <p:nvSpPr>
          <p:cNvPr id="57" name="TextBox 56">
            <a:extLst>
              <a:ext uri="{FF2B5EF4-FFF2-40B4-BE49-F238E27FC236}">
                <a16:creationId xmlns:a16="http://schemas.microsoft.com/office/drawing/2014/main" id="{62DE35F4-BB5E-DC52-85DD-64673D0A6E07}"/>
              </a:ext>
            </a:extLst>
          </p:cNvPr>
          <p:cNvSpPr txBox="1"/>
          <p:nvPr/>
        </p:nvSpPr>
        <p:spPr>
          <a:xfrm>
            <a:off x="10693665" y="4948185"/>
            <a:ext cx="276285" cy="123111"/>
          </a:xfrm>
          <a:prstGeom prst="rect">
            <a:avLst/>
          </a:prstGeom>
          <a:noFill/>
        </p:spPr>
        <p:txBody>
          <a:bodyPr wrap="none" lIns="36000" tIns="0" rIns="36000" bIns="0" rtlCol="0" anchor="ctr">
            <a:spAutoFit/>
          </a:bodyPr>
          <a:lstStyle/>
          <a:p>
            <a:r>
              <a:rPr lang="en-GB" sz="800" dirty="0"/>
              <a:t>−1.0</a:t>
            </a:r>
          </a:p>
        </p:txBody>
      </p:sp>
      <p:sp>
        <p:nvSpPr>
          <p:cNvPr id="58" name="TextBox 57">
            <a:extLst>
              <a:ext uri="{FF2B5EF4-FFF2-40B4-BE49-F238E27FC236}">
                <a16:creationId xmlns:a16="http://schemas.microsoft.com/office/drawing/2014/main" id="{FCE4813F-AB7A-BA9F-CEBB-1FCE232E7239}"/>
              </a:ext>
            </a:extLst>
          </p:cNvPr>
          <p:cNvSpPr txBox="1"/>
          <p:nvPr/>
        </p:nvSpPr>
        <p:spPr>
          <a:xfrm>
            <a:off x="10693665" y="5067050"/>
            <a:ext cx="276285" cy="123111"/>
          </a:xfrm>
          <a:prstGeom prst="rect">
            <a:avLst/>
          </a:prstGeom>
          <a:noFill/>
        </p:spPr>
        <p:txBody>
          <a:bodyPr wrap="none" lIns="36000" tIns="0" rIns="36000" bIns="0" rtlCol="0" anchor="ctr">
            <a:spAutoFit/>
          </a:bodyPr>
          <a:lstStyle/>
          <a:p>
            <a:r>
              <a:rPr lang="en-GB" sz="800" dirty="0"/>
              <a:t>−1.2</a:t>
            </a:r>
          </a:p>
        </p:txBody>
      </p:sp>
      <p:sp>
        <p:nvSpPr>
          <p:cNvPr id="59" name="TextBox 58">
            <a:extLst>
              <a:ext uri="{FF2B5EF4-FFF2-40B4-BE49-F238E27FC236}">
                <a16:creationId xmlns:a16="http://schemas.microsoft.com/office/drawing/2014/main" id="{A29C5EB6-935A-865C-C353-F39301B3684C}"/>
              </a:ext>
            </a:extLst>
          </p:cNvPr>
          <p:cNvSpPr txBox="1"/>
          <p:nvPr/>
        </p:nvSpPr>
        <p:spPr>
          <a:xfrm>
            <a:off x="10693665" y="5185915"/>
            <a:ext cx="276285" cy="123111"/>
          </a:xfrm>
          <a:prstGeom prst="rect">
            <a:avLst/>
          </a:prstGeom>
          <a:noFill/>
        </p:spPr>
        <p:txBody>
          <a:bodyPr wrap="none" lIns="36000" tIns="0" rIns="36000" bIns="0" rtlCol="0" anchor="ctr">
            <a:spAutoFit/>
          </a:bodyPr>
          <a:lstStyle/>
          <a:p>
            <a:r>
              <a:rPr lang="en-GB" sz="800" dirty="0"/>
              <a:t>−1.4</a:t>
            </a:r>
          </a:p>
        </p:txBody>
      </p:sp>
      <p:sp>
        <p:nvSpPr>
          <p:cNvPr id="60" name="TextBox 59">
            <a:extLst>
              <a:ext uri="{FF2B5EF4-FFF2-40B4-BE49-F238E27FC236}">
                <a16:creationId xmlns:a16="http://schemas.microsoft.com/office/drawing/2014/main" id="{5A549577-7ACF-84CC-F6A5-D55F464AC4CE}"/>
              </a:ext>
            </a:extLst>
          </p:cNvPr>
          <p:cNvSpPr txBox="1"/>
          <p:nvPr/>
        </p:nvSpPr>
        <p:spPr>
          <a:xfrm>
            <a:off x="10693665" y="5304780"/>
            <a:ext cx="276285" cy="123111"/>
          </a:xfrm>
          <a:prstGeom prst="rect">
            <a:avLst/>
          </a:prstGeom>
          <a:noFill/>
        </p:spPr>
        <p:txBody>
          <a:bodyPr wrap="none" lIns="36000" tIns="0" rIns="36000" bIns="0" rtlCol="0" anchor="ctr">
            <a:spAutoFit/>
          </a:bodyPr>
          <a:lstStyle/>
          <a:p>
            <a:r>
              <a:rPr lang="en-GB" sz="800"/>
              <a:t>−1.6</a:t>
            </a:r>
            <a:endParaRPr lang="en-GB" sz="800" dirty="0"/>
          </a:p>
        </p:txBody>
      </p:sp>
      <p:sp>
        <p:nvSpPr>
          <p:cNvPr id="61" name="TextBox 60">
            <a:extLst>
              <a:ext uri="{FF2B5EF4-FFF2-40B4-BE49-F238E27FC236}">
                <a16:creationId xmlns:a16="http://schemas.microsoft.com/office/drawing/2014/main" id="{BD722631-A7DD-4B17-59A1-75C6C0EC4F13}"/>
              </a:ext>
            </a:extLst>
          </p:cNvPr>
          <p:cNvSpPr txBox="1"/>
          <p:nvPr/>
        </p:nvSpPr>
        <p:spPr>
          <a:xfrm>
            <a:off x="10693665" y="5423645"/>
            <a:ext cx="276285" cy="123111"/>
          </a:xfrm>
          <a:prstGeom prst="rect">
            <a:avLst/>
          </a:prstGeom>
          <a:noFill/>
        </p:spPr>
        <p:txBody>
          <a:bodyPr wrap="none" lIns="36000" tIns="0" rIns="36000" bIns="0" rtlCol="0" anchor="ctr">
            <a:spAutoFit/>
          </a:bodyPr>
          <a:lstStyle/>
          <a:p>
            <a:r>
              <a:rPr lang="en-GB" sz="800" dirty="0"/>
              <a:t>−1.8</a:t>
            </a:r>
          </a:p>
        </p:txBody>
      </p:sp>
      <p:sp>
        <p:nvSpPr>
          <p:cNvPr id="62" name="TextBox 61">
            <a:extLst>
              <a:ext uri="{FF2B5EF4-FFF2-40B4-BE49-F238E27FC236}">
                <a16:creationId xmlns:a16="http://schemas.microsoft.com/office/drawing/2014/main" id="{08313C64-CD9A-7101-52A4-530F1F632503}"/>
              </a:ext>
            </a:extLst>
          </p:cNvPr>
          <p:cNvSpPr txBox="1"/>
          <p:nvPr/>
        </p:nvSpPr>
        <p:spPr>
          <a:xfrm>
            <a:off x="10693665" y="5542508"/>
            <a:ext cx="364450" cy="123111"/>
          </a:xfrm>
          <a:prstGeom prst="rect">
            <a:avLst/>
          </a:prstGeom>
          <a:noFill/>
        </p:spPr>
        <p:txBody>
          <a:bodyPr wrap="none" lIns="36000" tIns="0" rIns="36000" bIns="0" rtlCol="0" anchor="ctr">
            <a:spAutoFit/>
          </a:bodyPr>
          <a:lstStyle/>
          <a:p>
            <a:r>
              <a:rPr lang="en-GB" sz="800" dirty="0"/>
              <a:t>&lt; −2.0</a:t>
            </a:r>
          </a:p>
        </p:txBody>
      </p:sp>
      <p:sp>
        <p:nvSpPr>
          <p:cNvPr id="68" name="Rectangle 67">
            <a:extLst>
              <a:ext uri="{FF2B5EF4-FFF2-40B4-BE49-F238E27FC236}">
                <a16:creationId xmlns:a16="http://schemas.microsoft.com/office/drawing/2014/main" id="{4D568726-39B9-CACD-6AA2-024243B90AD5}"/>
              </a:ext>
            </a:extLst>
          </p:cNvPr>
          <p:cNvSpPr/>
          <p:nvPr/>
        </p:nvSpPr>
        <p:spPr>
          <a:xfrm>
            <a:off x="8454112" y="3319462"/>
            <a:ext cx="102394" cy="100800"/>
          </a:xfrm>
          <a:prstGeom prst="rect">
            <a:avLst/>
          </a:prstGeom>
          <a:solidFill>
            <a:srgbClr val="F1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1F110EE5-7617-3C25-4C4A-CE34F6FBEE7E}"/>
              </a:ext>
            </a:extLst>
          </p:cNvPr>
          <p:cNvSpPr/>
          <p:nvPr/>
        </p:nvSpPr>
        <p:spPr>
          <a:xfrm>
            <a:off x="8780264" y="3319462"/>
            <a:ext cx="102394" cy="100800"/>
          </a:xfrm>
          <a:prstGeom prst="rect">
            <a:avLst/>
          </a:prstGeom>
          <a:solidFill>
            <a:srgbClr val="A7C5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6C659E48-28A2-BC08-B2B4-26E3ED562A5A}"/>
              </a:ext>
            </a:extLst>
          </p:cNvPr>
          <p:cNvSpPr/>
          <p:nvPr/>
        </p:nvSpPr>
        <p:spPr>
          <a:xfrm>
            <a:off x="9697326" y="3260116"/>
            <a:ext cx="222962" cy="219492"/>
          </a:xfrm>
          <a:prstGeom prst="rect">
            <a:avLst/>
          </a:prstGeom>
          <a:solidFill>
            <a:srgbClr val="4D89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B4EDA8FF-D3A3-5BAA-1A9D-A741B1FFC88E}"/>
              </a:ext>
            </a:extLst>
          </p:cNvPr>
          <p:cNvSpPr/>
          <p:nvPr/>
        </p:nvSpPr>
        <p:spPr>
          <a:xfrm>
            <a:off x="7807976" y="3617533"/>
            <a:ext cx="102394" cy="100800"/>
          </a:xfrm>
          <a:prstGeom prst="rect">
            <a:avLst/>
          </a:prstGeom>
          <a:solidFill>
            <a:srgbClr val="F1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E29AEE6E-48AF-A893-DC1D-9EF2ACA1DA6F}"/>
              </a:ext>
            </a:extLst>
          </p:cNvPr>
          <p:cNvSpPr/>
          <p:nvPr/>
        </p:nvSpPr>
        <p:spPr>
          <a:xfrm>
            <a:off x="7789625" y="3902446"/>
            <a:ext cx="139096" cy="136930"/>
          </a:xfrm>
          <a:prstGeom prst="rect">
            <a:avLst/>
          </a:prstGeom>
          <a:solidFill>
            <a:srgbClr val="DCE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5ED07EE2-0D24-DF78-3F02-9DB4DE6FD659}"/>
              </a:ext>
            </a:extLst>
          </p:cNvPr>
          <p:cNvSpPr/>
          <p:nvPr/>
        </p:nvSpPr>
        <p:spPr>
          <a:xfrm>
            <a:off x="9363649" y="3250406"/>
            <a:ext cx="242690" cy="238912"/>
          </a:xfrm>
          <a:prstGeom prst="rect">
            <a:avLst/>
          </a:prstGeom>
          <a:solidFill>
            <a:srgbClr val="CC7E87"/>
          </a:solidFill>
          <a:ln>
            <a:noFill/>
          </a:ln>
        </p:spPr>
        <p:style>
          <a:lnRef idx="2">
            <a:schemeClr val="accent1">
              <a:shade val="50000"/>
            </a:schemeClr>
          </a:lnRef>
          <a:fillRef idx="1">
            <a:schemeClr val="accent1"/>
          </a:fillRef>
          <a:effectRef idx="0">
            <a:schemeClr val="accent1"/>
          </a:effectRef>
          <a:fontRef idx="minor">
            <a:schemeClr val="lt1"/>
          </a:fontRef>
        </p:style>
        <p:txBody>
          <a:bodyPr tIns="90000" rtlCol="0" anchor="ctr"/>
          <a:lstStyle/>
          <a:p>
            <a:pPr algn="ctr"/>
            <a:r>
              <a:rPr lang="en-GB" sz="900" dirty="0">
                <a:solidFill>
                  <a:schemeClr val="tx1"/>
                </a:solidFill>
              </a:rPr>
              <a:t>*</a:t>
            </a:r>
          </a:p>
        </p:txBody>
      </p:sp>
      <p:sp>
        <p:nvSpPr>
          <p:cNvPr id="74" name="Rectangle 73">
            <a:extLst>
              <a:ext uri="{FF2B5EF4-FFF2-40B4-BE49-F238E27FC236}">
                <a16:creationId xmlns:a16="http://schemas.microsoft.com/office/drawing/2014/main" id="{7D801667-F628-9D3E-F1F2-098ADD022F8A}"/>
              </a:ext>
            </a:extLst>
          </p:cNvPr>
          <p:cNvSpPr/>
          <p:nvPr/>
        </p:nvSpPr>
        <p:spPr>
          <a:xfrm>
            <a:off x="10066039" y="3599468"/>
            <a:ext cx="139096" cy="136930"/>
          </a:xfrm>
          <a:prstGeom prst="rect">
            <a:avLst/>
          </a:prstGeom>
          <a:solidFill>
            <a:srgbClr val="F1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7E0195B7-D193-AC46-12DE-B7B3035CD59B}"/>
              </a:ext>
            </a:extLst>
          </p:cNvPr>
          <p:cNvSpPr/>
          <p:nvPr/>
        </p:nvSpPr>
        <p:spPr>
          <a:xfrm>
            <a:off x="8746938" y="3887704"/>
            <a:ext cx="169046" cy="166414"/>
          </a:xfrm>
          <a:prstGeom prst="rect">
            <a:avLst/>
          </a:prstGeom>
          <a:solidFill>
            <a:srgbClr val="DEAB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73F3D450-65F2-AE44-C4E4-53D7FE886F0B}"/>
              </a:ext>
            </a:extLst>
          </p:cNvPr>
          <p:cNvSpPr/>
          <p:nvPr/>
        </p:nvSpPr>
        <p:spPr>
          <a:xfrm>
            <a:off x="9400471" y="3887704"/>
            <a:ext cx="169046" cy="166414"/>
          </a:xfrm>
          <a:prstGeom prst="rect">
            <a:avLst/>
          </a:prstGeom>
          <a:solidFill>
            <a:srgbClr val="CC7E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4365A4BC-CCDF-FFDF-CA50-655AA3B81EFA}"/>
              </a:ext>
            </a:extLst>
          </p:cNvPr>
          <p:cNvSpPr>
            <a:spLocks noChangeAspect="1"/>
          </p:cNvSpPr>
          <p:nvPr/>
        </p:nvSpPr>
        <p:spPr>
          <a:xfrm flipV="1">
            <a:off x="7846374" y="4255564"/>
            <a:ext cx="25599" cy="25200"/>
          </a:xfrm>
          <a:prstGeom prst="rect">
            <a:avLst/>
          </a:prstGeom>
          <a:solidFill>
            <a:srgbClr val="DCE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ectangle 77">
            <a:extLst>
              <a:ext uri="{FF2B5EF4-FFF2-40B4-BE49-F238E27FC236}">
                <a16:creationId xmlns:a16="http://schemas.microsoft.com/office/drawing/2014/main" id="{C592166B-E25F-8069-4142-CA03485A3A32}"/>
              </a:ext>
            </a:extLst>
          </p:cNvPr>
          <p:cNvSpPr>
            <a:spLocks noChangeAspect="1"/>
          </p:cNvSpPr>
          <p:nvPr/>
        </p:nvSpPr>
        <p:spPr>
          <a:xfrm flipV="1">
            <a:off x="9457565" y="4241164"/>
            <a:ext cx="54858" cy="54000"/>
          </a:xfrm>
          <a:prstGeom prst="rect">
            <a:avLst/>
          </a:prstGeom>
          <a:solidFill>
            <a:srgbClr val="DCE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Rectangle 78">
            <a:extLst>
              <a:ext uri="{FF2B5EF4-FFF2-40B4-BE49-F238E27FC236}">
                <a16:creationId xmlns:a16="http://schemas.microsoft.com/office/drawing/2014/main" id="{6362CF4A-B826-297D-1200-6488F04BED86}"/>
              </a:ext>
            </a:extLst>
          </p:cNvPr>
          <p:cNvSpPr>
            <a:spLocks noChangeAspect="1"/>
          </p:cNvSpPr>
          <p:nvPr/>
        </p:nvSpPr>
        <p:spPr>
          <a:xfrm flipV="1">
            <a:off x="9781378" y="4241164"/>
            <a:ext cx="54858" cy="54000"/>
          </a:xfrm>
          <a:prstGeom prst="rect">
            <a:avLst/>
          </a:prstGeom>
          <a:solidFill>
            <a:srgbClr val="F1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Rectangle 79">
            <a:extLst>
              <a:ext uri="{FF2B5EF4-FFF2-40B4-BE49-F238E27FC236}">
                <a16:creationId xmlns:a16="http://schemas.microsoft.com/office/drawing/2014/main" id="{C61FCE87-ED96-4CBE-8B9C-A8033FCBF965}"/>
              </a:ext>
            </a:extLst>
          </p:cNvPr>
          <p:cNvSpPr/>
          <p:nvPr/>
        </p:nvSpPr>
        <p:spPr>
          <a:xfrm>
            <a:off x="10084390" y="4217764"/>
            <a:ext cx="102394" cy="100800"/>
          </a:xfrm>
          <a:prstGeom prst="rect">
            <a:avLst/>
          </a:prstGeom>
          <a:solidFill>
            <a:srgbClr val="DEAB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6E774332-38A5-6518-C1F1-64A9C0A623FC}"/>
              </a:ext>
            </a:extLst>
          </p:cNvPr>
          <p:cNvSpPr/>
          <p:nvPr/>
        </p:nvSpPr>
        <p:spPr>
          <a:xfrm>
            <a:off x="8096912" y="4483018"/>
            <a:ext cx="169046" cy="169200"/>
          </a:xfrm>
          <a:prstGeom prst="rect">
            <a:avLst/>
          </a:prstGeom>
          <a:solidFill>
            <a:srgbClr val="DCE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5218BC0F-51E4-F636-92B1-AD39520D40AA}"/>
              </a:ext>
            </a:extLst>
          </p:cNvPr>
          <p:cNvSpPr>
            <a:spLocks/>
          </p:cNvSpPr>
          <p:nvPr/>
        </p:nvSpPr>
        <p:spPr>
          <a:xfrm>
            <a:off x="8758345" y="4493818"/>
            <a:ext cx="146232" cy="147600"/>
          </a:xfrm>
          <a:prstGeom prst="rect">
            <a:avLst/>
          </a:prstGeom>
          <a:solidFill>
            <a:srgbClr val="DEAB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9EE6715D-C577-926D-0FBF-8A387454EFFD}"/>
              </a:ext>
            </a:extLst>
          </p:cNvPr>
          <p:cNvSpPr>
            <a:spLocks noChangeAspect="1"/>
          </p:cNvSpPr>
          <p:nvPr/>
        </p:nvSpPr>
        <p:spPr>
          <a:xfrm flipV="1">
            <a:off x="8168636" y="3958311"/>
            <a:ext cx="25599" cy="25200"/>
          </a:xfrm>
          <a:prstGeom prst="rect">
            <a:avLst/>
          </a:prstGeom>
          <a:solidFill>
            <a:srgbClr val="F0D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94C21735-73DA-4434-84A4-A4CB68E26783}"/>
              </a:ext>
            </a:extLst>
          </p:cNvPr>
          <p:cNvSpPr>
            <a:spLocks noChangeAspect="1"/>
          </p:cNvSpPr>
          <p:nvPr/>
        </p:nvSpPr>
        <p:spPr>
          <a:xfrm flipV="1">
            <a:off x="9472195" y="3655333"/>
            <a:ext cx="25599" cy="25200"/>
          </a:xfrm>
          <a:prstGeom prst="rect">
            <a:avLst/>
          </a:prstGeom>
          <a:solidFill>
            <a:srgbClr val="F0D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563BECF4-CAB5-E635-CC73-B08F1B52D30A}"/>
              </a:ext>
            </a:extLst>
          </p:cNvPr>
          <p:cNvSpPr/>
          <p:nvPr/>
        </p:nvSpPr>
        <p:spPr>
          <a:xfrm>
            <a:off x="8080529" y="4168829"/>
            <a:ext cx="201812" cy="198670"/>
          </a:xfrm>
          <a:prstGeom prst="rect">
            <a:avLst/>
          </a:prstGeom>
          <a:solidFill>
            <a:srgbClr val="DEAB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11263607-AF25-EAA2-D9F9-668DB9E4BA60}"/>
              </a:ext>
            </a:extLst>
          </p:cNvPr>
          <p:cNvSpPr/>
          <p:nvPr/>
        </p:nvSpPr>
        <p:spPr>
          <a:xfrm>
            <a:off x="8404403" y="4168829"/>
            <a:ext cx="201812" cy="198670"/>
          </a:xfrm>
          <a:prstGeom prst="rect">
            <a:avLst/>
          </a:prstGeom>
          <a:solidFill>
            <a:srgbClr val="CC7E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F48EFEB8-F749-24FF-831B-8D4234BA00BC}"/>
              </a:ext>
            </a:extLst>
          </p:cNvPr>
          <p:cNvSpPr>
            <a:spLocks noChangeAspect="1"/>
          </p:cNvSpPr>
          <p:nvPr/>
        </p:nvSpPr>
        <p:spPr>
          <a:xfrm>
            <a:off x="9022236" y="4131364"/>
            <a:ext cx="272807" cy="273600"/>
          </a:xfrm>
          <a:prstGeom prst="rect">
            <a:avLst/>
          </a:prstGeom>
          <a:solidFill>
            <a:srgbClr val="CC7E87"/>
          </a:solidFill>
          <a:ln>
            <a:noFill/>
          </a:ln>
        </p:spPr>
        <p:style>
          <a:lnRef idx="2">
            <a:schemeClr val="accent1">
              <a:shade val="50000"/>
            </a:schemeClr>
          </a:lnRef>
          <a:fillRef idx="1">
            <a:schemeClr val="accent1"/>
          </a:fillRef>
          <a:effectRef idx="0">
            <a:schemeClr val="accent1"/>
          </a:effectRef>
          <a:fontRef idx="minor">
            <a:schemeClr val="lt1"/>
          </a:fontRef>
        </p:style>
        <p:txBody>
          <a:bodyPr tIns="90000" rtlCol="0" anchor="ctr"/>
          <a:lstStyle/>
          <a:p>
            <a:pPr algn="ctr"/>
            <a:r>
              <a:rPr lang="en-GB" sz="900" dirty="0">
                <a:solidFill>
                  <a:schemeClr val="tx1"/>
                </a:solidFill>
              </a:rPr>
              <a:t>*</a:t>
            </a:r>
          </a:p>
        </p:txBody>
      </p:sp>
      <p:sp>
        <p:nvSpPr>
          <p:cNvPr id="89" name="Rectangle 88">
            <a:extLst>
              <a:ext uri="{FF2B5EF4-FFF2-40B4-BE49-F238E27FC236}">
                <a16:creationId xmlns:a16="http://schemas.microsoft.com/office/drawing/2014/main" id="{27D6BA46-49E9-4E58-7100-07B5554CE375}"/>
              </a:ext>
            </a:extLst>
          </p:cNvPr>
          <p:cNvSpPr>
            <a:spLocks/>
          </p:cNvSpPr>
          <p:nvPr/>
        </p:nvSpPr>
        <p:spPr>
          <a:xfrm>
            <a:off x="9411878" y="4493818"/>
            <a:ext cx="146232" cy="147600"/>
          </a:xfrm>
          <a:prstGeom prst="rect">
            <a:avLst/>
          </a:prstGeom>
          <a:solidFill>
            <a:srgbClr val="DEAB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Rectangle 89">
            <a:extLst>
              <a:ext uri="{FF2B5EF4-FFF2-40B4-BE49-F238E27FC236}">
                <a16:creationId xmlns:a16="http://schemas.microsoft.com/office/drawing/2014/main" id="{306A3EB0-DECB-6651-927E-D468177BBF5A}"/>
              </a:ext>
            </a:extLst>
          </p:cNvPr>
          <p:cNvSpPr>
            <a:spLocks/>
          </p:cNvSpPr>
          <p:nvPr/>
        </p:nvSpPr>
        <p:spPr>
          <a:xfrm>
            <a:off x="9735691" y="4493818"/>
            <a:ext cx="146232" cy="147600"/>
          </a:xfrm>
          <a:prstGeom prst="rect">
            <a:avLst/>
          </a:prstGeom>
          <a:solidFill>
            <a:srgbClr val="DEAB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743F8AB1-A27A-8A53-12EF-512C43768180}"/>
              </a:ext>
            </a:extLst>
          </p:cNvPr>
          <p:cNvSpPr/>
          <p:nvPr/>
        </p:nvSpPr>
        <p:spPr>
          <a:xfrm>
            <a:off x="7789625" y="4795203"/>
            <a:ext cx="139096" cy="136930"/>
          </a:xfrm>
          <a:prstGeom prst="rect">
            <a:avLst/>
          </a:prstGeom>
          <a:solidFill>
            <a:srgbClr val="A7C5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533DF654-3EBD-EC9C-18C3-4FAB0316D639}"/>
              </a:ext>
            </a:extLst>
          </p:cNvPr>
          <p:cNvSpPr>
            <a:spLocks noChangeAspect="1"/>
          </p:cNvSpPr>
          <p:nvPr/>
        </p:nvSpPr>
        <p:spPr>
          <a:xfrm flipV="1">
            <a:off x="8804032" y="4836668"/>
            <a:ext cx="54858" cy="54000"/>
          </a:xfrm>
          <a:prstGeom prst="rect">
            <a:avLst/>
          </a:prstGeom>
          <a:solidFill>
            <a:srgbClr val="DCE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Rectangle 92">
            <a:extLst>
              <a:ext uri="{FF2B5EF4-FFF2-40B4-BE49-F238E27FC236}">
                <a16:creationId xmlns:a16="http://schemas.microsoft.com/office/drawing/2014/main" id="{3126F32B-1975-0B16-CB75-B8608A64D2A5}"/>
              </a:ext>
            </a:extLst>
          </p:cNvPr>
          <p:cNvSpPr>
            <a:spLocks noChangeAspect="1"/>
          </p:cNvSpPr>
          <p:nvPr/>
        </p:nvSpPr>
        <p:spPr>
          <a:xfrm flipV="1">
            <a:off x="8477880" y="4836668"/>
            <a:ext cx="54858" cy="54000"/>
          </a:xfrm>
          <a:prstGeom prst="rect">
            <a:avLst/>
          </a:prstGeom>
          <a:solidFill>
            <a:srgbClr val="F1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Rectangle 93">
            <a:extLst>
              <a:ext uri="{FF2B5EF4-FFF2-40B4-BE49-F238E27FC236}">
                <a16:creationId xmlns:a16="http://schemas.microsoft.com/office/drawing/2014/main" id="{C2FFB916-A22D-D918-38D2-3C65E07DBE62}"/>
              </a:ext>
            </a:extLst>
          </p:cNvPr>
          <p:cNvSpPr>
            <a:spLocks noChangeAspect="1"/>
          </p:cNvSpPr>
          <p:nvPr/>
        </p:nvSpPr>
        <p:spPr>
          <a:xfrm flipV="1">
            <a:off x="9131210" y="4836668"/>
            <a:ext cx="54858" cy="54000"/>
          </a:xfrm>
          <a:prstGeom prst="rect">
            <a:avLst/>
          </a:prstGeom>
          <a:solidFill>
            <a:srgbClr val="F1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B55444F4-2425-9D77-D1D2-31C771FE55BF}"/>
              </a:ext>
            </a:extLst>
          </p:cNvPr>
          <p:cNvSpPr>
            <a:spLocks noChangeAspect="1"/>
          </p:cNvSpPr>
          <p:nvPr/>
        </p:nvSpPr>
        <p:spPr>
          <a:xfrm flipV="1">
            <a:off x="10122788" y="4851068"/>
            <a:ext cx="25599" cy="25200"/>
          </a:xfrm>
          <a:prstGeom prst="rect">
            <a:avLst/>
          </a:prstGeom>
          <a:solidFill>
            <a:srgbClr val="F0D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Rectangle 96">
            <a:extLst>
              <a:ext uri="{FF2B5EF4-FFF2-40B4-BE49-F238E27FC236}">
                <a16:creationId xmlns:a16="http://schemas.microsoft.com/office/drawing/2014/main" id="{B8098C3D-E46D-BEF6-F991-A656869ABA11}"/>
              </a:ext>
            </a:extLst>
          </p:cNvPr>
          <p:cNvSpPr/>
          <p:nvPr/>
        </p:nvSpPr>
        <p:spPr>
          <a:xfrm>
            <a:off x="9707901" y="4764333"/>
            <a:ext cx="201812" cy="198670"/>
          </a:xfrm>
          <a:prstGeom prst="rect">
            <a:avLst/>
          </a:prstGeom>
          <a:solidFill>
            <a:srgbClr val="C454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Rectangle 97">
            <a:extLst>
              <a:ext uri="{FF2B5EF4-FFF2-40B4-BE49-F238E27FC236}">
                <a16:creationId xmlns:a16="http://schemas.microsoft.com/office/drawing/2014/main" id="{A62C8E4F-71C0-6E26-3FA5-3CBC6A8BEABE}"/>
              </a:ext>
            </a:extLst>
          </p:cNvPr>
          <p:cNvSpPr>
            <a:spLocks noChangeAspect="1"/>
          </p:cNvSpPr>
          <p:nvPr/>
        </p:nvSpPr>
        <p:spPr>
          <a:xfrm>
            <a:off x="8061833" y="5043893"/>
            <a:ext cx="239204" cy="239898"/>
          </a:xfrm>
          <a:prstGeom prst="rect">
            <a:avLst/>
          </a:prstGeom>
          <a:solidFill>
            <a:srgbClr val="79A5CE"/>
          </a:solidFill>
          <a:ln>
            <a:noFill/>
          </a:ln>
        </p:spPr>
        <p:style>
          <a:lnRef idx="2">
            <a:schemeClr val="accent1">
              <a:shade val="50000"/>
            </a:schemeClr>
          </a:lnRef>
          <a:fillRef idx="1">
            <a:schemeClr val="accent1"/>
          </a:fillRef>
          <a:effectRef idx="0">
            <a:schemeClr val="accent1"/>
          </a:effectRef>
          <a:fontRef idx="minor">
            <a:schemeClr val="lt1"/>
          </a:fontRef>
        </p:style>
        <p:txBody>
          <a:bodyPr tIns="90000" rtlCol="0" anchor="ctr"/>
          <a:lstStyle/>
          <a:p>
            <a:pPr algn="ctr"/>
            <a:r>
              <a:rPr lang="en-GB" sz="900" dirty="0">
                <a:solidFill>
                  <a:schemeClr val="tx1"/>
                </a:solidFill>
              </a:rPr>
              <a:t>*</a:t>
            </a:r>
          </a:p>
        </p:txBody>
      </p:sp>
      <p:sp>
        <p:nvSpPr>
          <p:cNvPr id="100" name="Rectangle 99">
            <a:extLst>
              <a:ext uri="{FF2B5EF4-FFF2-40B4-BE49-F238E27FC236}">
                <a16:creationId xmlns:a16="http://schemas.microsoft.com/office/drawing/2014/main" id="{1FB0223E-9B07-3348-E1AE-146BF5A99495}"/>
              </a:ext>
            </a:extLst>
          </p:cNvPr>
          <p:cNvSpPr/>
          <p:nvPr/>
        </p:nvSpPr>
        <p:spPr>
          <a:xfrm>
            <a:off x="8471699" y="5130755"/>
            <a:ext cx="67220" cy="66174"/>
          </a:xfrm>
          <a:prstGeom prst="rect">
            <a:avLst/>
          </a:prstGeom>
          <a:solidFill>
            <a:srgbClr val="DCE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Rectangle 100">
            <a:extLst>
              <a:ext uri="{FF2B5EF4-FFF2-40B4-BE49-F238E27FC236}">
                <a16:creationId xmlns:a16="http://schemas.microsoft.com/office/drawing/2014/main" id="{937E74D6-0B5D-5FF0-F09D-403DE72B6972}"/>
              </a:ext>
            </a:extLst>
          </p:cNvPr>
          <p:cNvSpPr>
            <a:spLocks/>
          </p:cNvSpPr>
          <p:nvPr/>
        </p:nvSpPr>
        <p:spPr>
          <a:xfrm>
            <a:off x="8758345" y="5090042"/>
            <a:ext cx="146232" cy="147600"/>
          </a:xfrm>
          <a:prstGeom prst="rect">
            <a:avLst/>
          </a:prstGeom>
          <a:solidFill>
            <a:srgbClr val="CC7E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Rectangle 101">
            <a:extLst>
              <a:ext uri="{FF2B5EF4-FFF2-40B4-BE49-F238E27FC236}">
                <a16:creationId xmlns:a16="http://schemas.microsoft.com/office/drawing/2014/main" id="{EAC213E9-0F21-30D7-B4F4-217007BC99BA}"/>
              </a:ext>
            </a:extLst>
          </p:cNvPr>
          <p:cNvSpPr>
            <a:spLocks/>
          </p:cNvSpPr>
          <p:nvPr/>
        </p:nvSpPr>
        <p:spPr>
          <a:xfrm>
            <a:off x="9077147" y="5081588"/>
            <a:ext cx="162984" cy="164508"/>
          </a:xfrm>
          <a:prstGeom prst="rect">
            <a:avLst/>
          </a:prstGeom>
          <a:solidFill>
            <a:srgbClr val="A7C5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Rectangle 102">
            <a:extLst>
              <a:ext uri="{FF2B5EF4-FFF2-40B4-BE49-F238E27FC236}">
                <a16:creationId xmlns:a16="http://schemas.microsoft.com/office/drawing/2014/main" id="{83A10FF6-CF17-1A7D-8412-8428C89B3AF1}"/>
              </a:ext>
            </a:extLst>
          </p:cNvPr>
          <p:cNvSpPr/>
          <p:nvPr/>
        </p:nvSpPr>
        <p:spPr>
          <a:xfrm>
            <a:off x="9433797" y="5113442"/>
            <a:ext cx="102394" cy="100800"/>
          </a:xfrm>
          <a:prstGeom prst="rect">
            <a:avLst/>
          </a:prstGeom>
          <a:solidFill>
            <a:srgbClr val="DEAB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Rectangle 103">
            <a:extLst>
              <a:ext uri="{FF2B5EF4-FFF2-40B4-BE49-F238E27FC236}">
                <a16:creationId xmlns:a16="http://schemas.microsoft.com/office/drawing/2014/main" id="{9C586CEC-88E2-99C2-D8F9-AC36CC2744A9}"/>
              </a:ext>
            </a:extLst>
          </p:cNvPr>
          <p:cNvSpPr>
            <a:spLocks/>
          </p:cNvSpPr>
          <p:nvPr/>
        </p:nvSpPr>
        <p:spPr>
          <a:xfrm>
            <a:off x="10050952" y="5078415"/>
            <a:ext cx="169270" cy="170854"/>
          </a:xfrm>
          <a:prstGeom prst="rect">
            <a:avLst/>
          </a:prstGeom>
          <a:solidFill>
            <a:srgbClr val="DEAB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Rectangle 105">
            <a:extLst>
              <a:ext uri="{FF2B5EF4-FFF2-40B4-BE49-F238E27FC236}">
                <a16:creationId xmlns:a16="http://schemas.microsoft.com/office/drawing/2014/main" id="{BDDCBB32-CBC5-07A7-371B-C4570FAD8A39}"/>
              </a:ext>
            </a:extLst>
          </p:cNvPr>
          <p:cNvSpPr>
            <a:spLocks/>
          </p:cNvSpPr>
          <p:nvPr/>
        </p:nvSpPr>
        <p:spPr>
          <a:xfrm>
            <a:off x="8428409" y="5385827"/>
            <a:ext cx="153800" cy="155239"/>
          </a:xfrm>
          <a:prstGeom prst="rect">
            <a:avLst/>
          </a:prstGeom>
          <a:solidFill>
            <a:srgbClr val="F1D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Rectangle 106">
            <a:extLst>
              <a:ext uri="{FF2B5EF4-FFF2-40B4-BE49-F238E27FC236}">
                <a16:creationId xmlns:a16="http://schemas.microsoft.com/office/drawing/2014/main" id="{45EC0970-AC7A-704E-B20C-1958B74FE193}"/>
              </a:ext>
            </a:extLst>
          </p:cNvPr>
          <p:cNvSpPr/>
          <p:nvPr/>
        </p:nvSpPr>
        <p:spPr>
          <a:xfrm>
            <a:off x="8797851" y="5430359"/>
            <a:ext cx="67220" cy="66174"/>
          </a:xfrm>
          <a:prstGeom prst="rect">
            <a:avLst/>
          </a:prstGeom>
          <a:solidFill>
            <a:srgbClr val="DCE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Rectangle 107">
            <a:extLst>
              <a:ext uri="{FF2B5EF4-FFF2-40B4-BE49-F238E27FC236}">
                <a16:creationId xmlns:a16="http://schemas.microsoft.com/office/drawing/2014/main" id="{1D7D520C-F9EE-656C-6BDE-1537B60CF97E}"/>
              </a:ext>
            </a:extLst>
          </p:cNvPr>
          <p:cNvSpPr>
            <a:spLocks noChangeAspect="1"/>
          </p:cNvSpPr>
          <p:nvPr/>
        </p:nvSpPr>
        <p:spPr>
          <a:xfrm>
            <a:off x="7722770" y="5326646"/>
            <a:ext cx="272807" cy="273600"/>
          </a:xfrm>
          <a:prstGeom prst="rect">
            <a:avLst/>
          </a:prstGeom>
          <a:solidFill>
            <a:srgbClr val="DEABB1"/>
          </a:solidFill>
          <a:ln>
            <a:noFill/>
          </a:ln>
        </p:spPr>
        <p:style>
          <a:lnRef idx="2">
            <a:schemeClr val="accent1">
              <a:shade val="50000"/>
            </a:schemeClr>
          </a:lnRef>
          <a:fillRef idx="1">
            <a:schemeClr val="accent1"/>
          </a:fillRef>
          <a:effectRef idx="0">
            <a:schemeClr val="accent1"/>
          </a:effectRef>
          <a:fontRef idx="minor">
            <a:schemeClr val="lt1"/>
          </a:fontRef>
        </p:style>
        <p:txBody>
          <a:bodyPr tIns="90000" rtlCol="0" anchor="ctr"/>
          <a:lstStyle/>
          <a:p>
            <a:pPr algn="ctr"/>
            <a:r>
              <a:rPr lang="en-GB" sz="900" dirty="0">
                <a:solidFill>
                  <a:schemeClr val="tx1"/>
                </a:solidFill>
              </a:rPr>
              <a:t>*</a:t>
            </a:r>
          </a:p>
        </p:txBody>
      </p:sp>
      <p:sp>
        <p:nvSpPr>
          <p:cNvPr id="110" name="Rectangle 109">
            <a:extLst>
              <a:ext uri="{FF2B5EF4-FFF2-40B4-BE49-F238E27FC236}">
                <a16:creationId xmlns:a16="http://schemas.microsoft.com/office/drawing/2014/main" id="{4C1DC8D6-A2BE-F63A-AED3-7DF839744E93}"/>
              </a:ext>
            </a:extLst>
          </p:cNvPr>
          <p:cNvSpPr/>
          <p:nvPr/>
        </p:nvSpPr>
        <p:spPr>
          <a:xfrm>
            <a:off x="10967311" y="3221687"/>
            <a:ext cx="289961" cy="285446"/>
          </a:xfrm>
          <a:prstGeom prst="rect">
            <a:avLst/>
          </a:prstGeom>
          <a:solidFill>
            <a:srgbClr val="B71F3C"/>
          </a:solidFill>
          <a:ln>
            <a:noFill/>
          </a:ln>
        </p:spPr>
        <p:style>
          <a:lnRef idx="2">
            <a:schemeClr val="accent1">
              <a:shade val="50000"/>
            </a:schemeClr>
          </a:lnRef>
          <a:fillRef idx="1">
            <a:schemeClr val="accent1"/>
          </a:fillRef>
          <a:effectRef idx="0">
            <a:schemeClr val="accent1"/>
          </a:effectRef>
          <a:fontRef idx="minor">
            <a:schemeClr val="lt1"/>
          </a:fontRef>
        </p:style>
        <p:txBody>
          <a:bodyPr tIns="90000" rtlCol="0" anchor="ctr"/>
          <a:lstStyle/>
          <a:p>
            <a:pPr algn="ctr"/>
            <a:r>
              <a:rPr lang="en-GB" sz="900" dirty="0">
                <a:solidFill>
                  <a:schemeClr val="tx1"/>
                </a:solidFill>
              </a:rPr>
              <a:t>*</a:t>
            </a:r>
          </a:p>
        </p:txBody>
      </p:sp>
      <p:sp>
        <p:nvSpPr>
          <p:cNvPr id="111" name="Rectangle 110">
            <a:extLst>
              <a:ext uri="{FF2B5EF4-FFF2-40B4-BE49-F238E27FC236}">
                <a16:creationId xmlns:a16="http://schemas.microsoft.com/office/drawing/2014/main" id="{58702392-296D-2FDA-4766-ED6E461E1E56}"/>
              </a:ext>
            </a:extLst>
          </p:cNvPr>
          <p:cNvSpPr/>
          <p:nvPr/>
        </p:nvSpPr>
        <p:spPr>
          <a:xfrm>
            <a:off x="10978423" y="3534666"/>
            <a:ext cx="267736" cy="263567"/>
          </a:xfrm>
          <a:prstGeom prst="rect">
            <a:avLst/>
          </a:prstGeom>
          <a:solidFill>
            <a:srgbClr val="B71F3C"/>
          </a:solidFill>
          <a:ln>
            <a:noFill/>
          </a:ln>
        </p:spPr>
        <p:style>
          <a:lnRef idx="2">
            <a:schemeClr val="accent1">
              <a:shade val="50000"/>
            </a:schemeClr>
          </a:lnRef>
          <a:fillRef idx="1">
            <a:schemeClr val="accent1"/>
          </a:fillRef>
          <a:effectRef idx="0">
            <a:schemeClr val="accent1"/>
          </a:effectRef>
          <a:fontRef idx="minor">
            <a:schemeClr val="lt1"/>
          </a:fontRef>
        </p:style>
        <p:txBody>
          <a:bodyPr tIns="90000" rtlCol="0" anchor="ctr"/>
          <a:lstStyle/>
          <a:p>
            <a:pPr algn="ctr"/>
            <a:r>
              <a:rPr lang="en-GB" sz="900" dirty="0">
                <a:solidFill>
                  <a:schemeClr val="tx1"/>
                </a:solidFill>
              </a:rPr>
              <a:t>*</a:t>
            </a:r>
          </a:p>
        </p:txBody>
      </p:sp>
      <p:sp>
        <p:nvSpPr>
          <p:cNvPr id="112" name="Rectangle 111">
            <a:extLst>
              <a:ext uri="{FF2B5EF4-FFF2-40B4-BE49-F238E27FC236}">
                <a16:creationId xmlns:a16="http://schemas.microsoft.com/office/drawing/2014/main" id="{ABB55666-66D9-22C6-86E6-6DFFBA6EF8D9}"/>
              </a:ext>
            </a:extLst>
          </p:cNvPr>
          <p:cNvSpPr/>
          <p:nvPr/>
        </p:nvSpPr>
        <p:spPr>
          <a:xfrm>
            <a:off x="10996651" y="3852196"/>
            <a:ext cx="231280" cy="227679"/>
          </a:xfrm>
          <a:prstGeom prst="rect">
            <a:avLst/>
          </a:prstGeom>
          <a:solidFill>
            <a:srgbClr val="B71F3C"/>
          </a:solidFill>
          <a:ln>
            <a:noFill/>
          </a:ln>
        </p:spPr>
        <p:style>
          <a:lnRef idx="2">
            <a:schemeClr val="accent1">
              <a:shade val="50000"/>
            </a:schemeClr>
          </a:lnRef>
          <a:fillRef idx="1">
            <a:schemeClr val="accent1"/>
          </a:fillRef>
          <a:effectRef idx="0">
            <a:schemeClr val="accent1"/>
          </a:effectRef>
          <a:fontRef idx="minor">
            <a:schemeClr val="lt1"/>
          </a:fontRef>
        </p:style>
        <p:txBody>
          <a:bodyPr tIns="90000" rtlCol="0" anchor="ctr"/>
          <a:lstStyle/>
          <a:p>
            <a:pPr algn="ctr"/>
            <a:r>
              <a:rPr lang="en-GB" sz="900" dirty="0">
                <a:solidFill>
                  <a:schemeClr val="tx1"/>
                </a:solidFill>
              </a:rPr>
              <a:t>*</a:t>
            </a:r>
          </a:p>
        </p:txBody>
      </p:sp>
      <p:sp>
        <p:nvSpPr>
          <p:cNvPr id="113" name="Rectangle 112">
            <a:extLst>
              <a:ext uri="{FF2B5EF4-FFF2-40B4-BE49-F238E27FC236}">
                <a16:creationId xmlns:a16="http://schemas.microsoft.com/office/drawing/2014/main" id="{7AD0C367-85E4-E8D6-5900-8F64C52E87F7}"/>
              </a:ext>
            </a:extLst>
          </p:cNvPr>
          <p:cNvSpPr/>
          <p:nvPr/>
        </p:nvSpPr>
        <p:spPr>
          <a:xfrm>
            <a:off x="11011761" y="4164871"/>
            <a:ext cx="201061" cy="197931"/>
          </a:xfrm>
          <a:prstGeom prst="rect">
            <a:avLst/>
          </a:prstGeom>
          <a:solidFill>
            <a:srgbClr val="B71F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Rectangle 113">
            <a:extLst>
              <a:ext uri="{FF2B5EF4-FFF2-40B4-BE49-F238E27FC236}">
                <a16:creationId xmlns:a16="http://schemas.microsoft.com/office/drawing/2014/main" id="{4DDD4876-67C8-B8E9-78B3-3FF66858DF42}"/>
              </a:ext>
            </a:extLst>
          </p:cNvPr>
          <p:cNvSpPr/>
          <p:nvPr/>
        </p:nvSpPr>
        <p:spPr>
          <a:xfrm>
            <a:off x="11026048" y="4477232"/>
            <a:ext cx="172486" cy="169801"/>
          </a:xfrm>
          <a:prstGeom prst="rect">
            <a:avLst/>
          </a:prstGeom>
          <a:solidFill>
            <a:srgbClr val="B71F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Rectangle 114">
            <a:extLst>
              <a:ext uri="{FF2B5EF4-FFF2-40B4-BE49-F238E27FC236}">
                <a16:creationId xmlns:a16="http://schemas.microsoft.com/office/drawing/2014/main" id="{0ACC4060-BEF3-A2AC-1ADE-76B98C73988F}"/>
              </a:ext>
            </a:extLst>
          </p:cNvPr>
          <p:cNvSpPr/>
          <p:nvPr/>
        </p:nvSpPr>
        <p:spPr>
          <a:xfrm>
            <a:off x="11054624" y="4812244"/>
            <a:ext cx="115335" cy="113540"/>
          </a:xfrm>
          <a:prstGeom prst="rect">
            <a:avLst/>
          </a:prstGeom>
          <a:solidFill>
            <a:srgbClr val="B71F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TextBox 115">
            <a:extLst>
              <a:ext uri="{FF2B5EF4-FFF2-40B4-BE49-F238E27FC236}">
                <a16:creationId xmlns:a16="http://schemas.microsoft.com/office/drawing/2014/main" id="{AA7BF39D-E110-760C-E018-438A54DD9BDB}"/>
              </a:ext>
            </a:extLst>
          </p:cNvPr>
          <p:cNvSpPr txBox="1"/>
          <p:nvPr/>
        </p:nvSpPr>
        <p:spPr>
          <a:xfrm>
            <a:off x="10978423" y="2982170"/>
            <a:ext cx="672241" cy="230832"/>
          </a:xfrm>
          <a:prstGeom prst="rect">
            <a:avLst/>
          </a:prstGeom>
          <a:noFill/>
        </p:spPr>
        <p:txBody>
          <a:bodyPr wrap="square" rtlCol="0">
            <a:spAutoFit/>
          </a:bodyPr>
          <a:lstStyle/>
          <a:p>
            <a:pPr algn="ctr"/>
            <a:r>
              <a:rPr lang="en-GB" sz="900" b="1" dirty="0"/>
              <a:t>p value</a:t>
            </a:r>
          </a:p>
        </p:txBody>
      </p:sp>
      <p:sp>
        <p:nvSpPr>
          <p:cNvPr id="117" name="TextBox 116">
            <a:extLst>
              <a:ext uri="{FF2B5EF4-FFF2-40B4-BE49-F238E27FC236}">
                <a16:creationId xmlns:a16="http://schemas.microsoft.com/office/drawing/2014/main" id="{09B26E8A-FAFE-C63C-E275-27E11CAE6EB1}"/>
              </a:ext>
            </a:extLst>
          </p:cNvPr>
          <p:cNvSpPr txBox="1"/>
          <p:nvPr/>
        </p:nvSpPr>
        <p:spPr>
          <a:xfrm>
            <a:off x="11284099" y="3302855"/>
            <a:ext cx="396510" cy="123111"/>
          </a:xfrm>
          <a:prstGeom prst="rect">
            <a:avLst/>
          </a:prstGeom>
          <a:noFill/>
        </p:spPr>
        <p:txBody>
          <a:bodyPr wrap="none" lIns="36000" tIns="0" rIns="36000" bIns="0" rtlCol="0" anchor="ctr">
            <a:spAutoFit/>
          </a:bodyPr>
          <a:lstStyle/>
          <a:p>
            <a:pPr algn="ctr"/>
            <a:r>
              <a:rPr lang="en-GB" sz="800" dirty="0"/>
              <a:t>&lt;1e-06</a:t>
            </a:r>
          </a:p>
        </p:txBody>
      </p:sp>
      <p:sp>
        <p:nvSpPr>
          <p:cNvPr id="118" name="TextBox 117">
            <a:extLst>
              <a:ext uri="{FF2B5EF4-FFF2-40B4-BE49-F238E27FC236}">
                <a16:creationId xmlns:a16="http://schemas.microsoft.com/office/drawing/2014/main" id="{3D61A620-060B-F586-8C96-D22C54772916}"/>
              </a:ext>
            </a:extLst>
          </p:cNvPr>
          <p:cNvSpPr txBox="1"/>
          <p:nvPr/>
        </p:nvSpPr>
        <p:spPr>
          <a:xfrm>
            <a:off x="11313754" y="3604894"/>
            <a:ext cx="337199" cy="123111"/>
          </a:xfrm>
          <a:prstGeom prst="rect">
            <a:avLst/>
          </a:prstGeom>
          <a:noFill/>
        </p:spPr>
        <p:txBody>
          <a:bodyPr wrap="none" lIns="36000" tIns="0" rIns="36000" bIns="0" rtlCol="0" anchor="ctr">
            <a:spAutoFit/>
          </a:bodyPr>
          <a:lstStyle/>
          <a:p>
            <a:pPr algn="ctr"/>
            <a:r>
              <a:rPr lang="en-GB" sz="800" dirty="0"/>
              <a:t>1e-05</a:t>
            </a:r>
          </a:p>
        </p:txBody>
      </p:sp>
      <p:sp>
        <p:nvSpPr>
          <p:cNvPr id="119" name="TextBox 118">
            <a:extLst>
              <a:ext uri="{FF2B5EF4-FFF2-40B4-BE49-F238E27FC236}">
                <a16:creationId xmlns:a16="http://schemas.microsoft.com/office/drawing/2014/main" id="{1D9B1F27-BFAC-8F2E-79C5-4A5CB26680BD}"/>
              </a:ext>
            </a:extLst>
          </p:cNvPr>
          <p:cNvSpPr txBox="1"/>
          <p:nvPr/>
        </p:nvSpPr>
        <p:spPr>
          <a:xfrm>
            <a:off x="11287305" y="3904480"/>
            <a:ext cx="390099" cy="123111"/>
          </a:xfrm>
          <a:prstGeom prst="rect">
            <a:avLst/>
          </a:prstGeom>
          <a:noFill/>
        </p:spPr>
        <p:txBody>
          <a:bodyPr wrap="none" lIns="36000" tIns="0" rIns="36000" bIns="0" rtlCol="0" anchor="ctr">
            <a:spAutoFit/>
          </a:bodyPr>
          <a:lstStyle/>
          <a:p>
            <a:pPr algn="ctr"/>
            <a:r>
              <a:rPr lang="en-GB" sz="800" dirty="0"/>
              <a:t>0.0001</a:t>
            </a:r>
          </a:p>
        </p:txBody>
      </p:sp>
      <p:sp>
        <p:nvSpPr>
          <p:cNvPr id="120" name="TextBox 119">
            <a:extLst>
              <a:ext uri="{FF2B5EF4-FFF2-40B4-BE49-F238E27FC236}">
                <a16:creationId xmlns:a16="http://schemas.microsoft.com/office/drawing/2014/main" id="{17E5C898-0695-4439-44FB-EF1296E8AF7E}"/>
              </a:ext>
            </a:extLst>
          </p:cNvPr>
          <p:cNvSpPr txBox="1"/>
          <p:nvPr/>
        </p:nvSpPr>
        <p:spPr>
          <a:xfrm>
            <a:off x="11316159" y="4202281"/>
            <a:ext cx="332391" cy="123111"/>
          </a:xfrm>
          <a:prstGeom prst="rect">
            <a:avLst/>
          </a:prstGeom>
          <a:noFill/>
        </p:spPr>
        <p:txBody>
          <a:bodyPr wrap="none" lIns="36000" tIns="0" rIns="36000" bIns="0" rtlCol="0" anchor="ctr">
            <a:spAutoFit/>
          </a:bodyPr>
          <a:lstStyle/>
          <a:p>
            <a:pPr algn="ctr"/>
            <a:r>
              <a:rPr lang="en-GB" sz="800" dirty="0"/>
              <a:t>0.001</a:t>
            </a:r>
          </a:p>
        </p:txBody>
      </p:sp>
      <p:sp>
        <p:nvSpPr>
          <p:cNvPr id="121" name="TextBox 120">
            <a:extLst>
              <a:ext uri="{FF2B5EF4-FFF2-40B4-BE49-F238E27FC236}">
                <a16:creationId xmlns:a16="http://schemas.microsoft.com/office/drawing/2014/main" id="{57E9CD10-F43C-B510-DB16-8B6CBFAF78C2}"/>
              </a:ext>
            </a:extLst>
          </p:cNvPr>
          <p:cNvSpPr txBox="1"/>
          <p:nvPr/>
        </p:nvSpPr>
        <p:spPr>
          <a:xfrm>
            <a:off x="11345013" y="4500577"/>
            <a:ext cx="274683" cy="123111"/>
          </a:xfrm>
          <a:prstGeom prst="rect">
            <a:avLst/>
          </a:prstGeom>
          <a:noFill/>
        </p:spPr>
        <p:txBody>
          <a:bodyPr wrap="none" lIns="36000" tIns="0" rIns="36000" bIns="0" rtlCol="0" anchor="ctr">
            <a:spAutoFit/>
          </a:bodyPr>
          <a:lstStyle/>
          <a:p>
            <a:pPr algn="ctr"/>
            <a:r>
              <a:rPr lang="en-GB" sz="800" dirty="0"/>
              <a:t>0.01</a:t>
            </a:r>
          </a:p>
        </p:txBody>
      </p:sp>
      <p:sp>
        <p:nvSpPr>
          <p:cNvPr id="122" name="TextBox 121">
            <a:extLst>
              <a:ext uri="{FF2B5EF4-FFF2-40B4-BE49-F238E27FC236}">
                <a16:creationId xmlns:a16="http://schemas.microsoft.com/office/drawing/2014/main" id="{09DA014F-4881-07FF-7CBF-0AC0579B991D}"/>
              </a:ext>
            </a:extLst>
          </p:cNvPr>
          <p:cNvSpPr txBox="1"/>
          <p:nvPr/>
        </p:nvSpPr>
        <p:spPr>
          <a:xfrm>
            <a:off x="11373868" y="4800408"/>
            <a:ext cx="216973" cy="123111"/>
          </a:xfrm>
          <a:prstGeom prst="rect">
            <a:avLst/>
          </a:prstGeom>
          <a:noFill/>
        </p:spPr>
        <p:txBody>
          <a:bodyPr wrap="none" lIns="36000" tIns="0" rIns="36000" bIns="0" rtlCol="0" anchor="ctr">
            <a:spAutoFit/>
          </a:bodyPr>
          <a:lstStyle/>
          <a:p>
            <a:pPr algn="ctr"/>
            <a:r>
              <a:rPr lang="en-GB" sz="800" dirty="0"/>
              <a:t>0.1</a:t>
            </a:r>
          </a:p>
        </p:txBody>
      </p:sp>
    </p:spTree>
    <p:custDataLst>
      <p:tags r:id="rId1"/>
    </p:custDataLst>
    <p:extLst>
      <p:ext uri="{BB962C8B-B14F-4D97-AF65-F5344CB8AC3E}">
        <p14:creationId xmlns:p14="http://schemas.microsoft.com/office/powerpoint/2010/main" val="11176969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Neurotorium - PowerPoint-Skabelon - 2022-01-28">
  <a:themeElements>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Neurotorium - PowerPoint-Skabelon - Med slideeksempler" id="{B125BEC1-C9EF-40C8-ADC3-5EA0EC0C5B61}" vid="{3E446576-775D-4049-A944-33D0490B24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9fc3bf6-b849-4d69-9168-f1484ee4dfd9" xsi:nil="true"/>
    <lcf76f155ced4ddcb4097134ff3c332f xmlns="070a1678-d5f9-449f-87bd-9bff089b519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78ADE6B19A3CF47AA97E8D3AF31B8F7" ma:contentTypeVersion="12" ma:contentTypeDescription="Create a new document." ma:contentTypeScope="" ma:versionID="8f4e6b3fa11fe68844f3866adbf435d3">
  <xsd:schema xmlns:xsd="http://www.w3.org/2001/XMLSchema" xmlns:xs="http://www.w3.org/2001/XMLSchema" xmlns:p="http://schemas.microsoft.com/office/2006/metadata/properties" xmlns:ns2="070a1678-d5f9-449f-87bd-9bff089b519d" xmlns:ns3="79fc3bf6-b849-4d69-9168-f1484ee4dfd9" targetNamespace="http://schemas.microsoft.com/office/2006/metadata/properties" ma:root="true" ma:fieldsID="5ede800a66750b3563cc194a7a994f82" ns2:_="" ns3:_="">
    <xsd:import namespace="070a1678-d5f9-449f-87bd-9bff089b519d"/>
    <xsd:import namespace="79fc3bf6-b849-4d69-9168-f1484ee4dfd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0a1678-d5f9-449f-87bd-9bff089b51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f64e2304-3825-4e09-b7f4-b13e125511c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9fc3bf6-b849-4d69-9168-f1484ee4dfd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c8eacb-edc5-4a72-bbf2-fd29c21942ba}" ma:internalName="TaxCatchAll" ma:showField="CatchAllData" ma:web="79fc3bf6-b849-4d69-9168-f1484ee4dfd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AE9F05-DA2D-4B16-9965-37043D7D9979}">
  <ds:schemaRefs>
    <ds:schemaRef ds:uri="070a1678-d5f9-449f-87bd-9bff089b519d"/>
    <ds:schemaRef ds:uri="http://schemas.microsoft.com/office/2006/documentManagement/types"/>
    <ds:schemaRef ds:uri="http://schemas.microsoft.com/office/infopath/2007/PartnerControls"/>
    <ds:schemaRef ds:uri="http://schemas.microsoft.com/office/2006/metadata/properties"/>
    <ds:schemaRef ds:uri="http://purl.org/dc/elements/1.1/"/>
    <ds:schemaRef ds:uri="http://purl.org/dc/dcmitype/"/>
    <ds:schemaRef ds:uri="79fc3bf6-b849-4d69-9168-f1484ee4dfd9"/>
    <ds:schemaRef ds:uri="http://www.w3.org/XML/1998/namespace"/>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BE24D2DD-3DE0-42CD-9E8A-9618DA78BC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70a1678-d5f9-449f-87bd-9bff089b519d"/>
    <ds:schemaRef ds:uri="79fc3bf6-b849-4d69-9168-f1484ee4df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179A87D-6E65-4547-B410-F385D8934D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126</TotalTime>
  <Words>8663</Words>
  <Application>Microsoft Office PowerPoint</Application>
  <PresentationFormat>Widescreen</PresentationFormat>
  <Paragraphs>1016</Paragraphs>
  <Slides>29</Slides>
  <Notes>29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Arial Nova</vt:lpstr>
      <vt:lpstr>Calibri</vt:lpstr>
      <vt:lpstr>Neurotorium - PowerPoint-Skabelon - 2022-01-28</vt:lpstr>
      <vt:lpstr>PowerPoint Presentation</vt:lpstr>
      <vt:lpstr>Overview of comorbidities in schizophrenia</vt:lpstr>
      <vt:lpstr>The burden of schizophrenia </vt:lpstr>
      <vt:lpstr>Schizophrenia and psychiatric comorbidities</vt:lpstr>
      <vt:lpstr>Schizophrenia’s hidden genetic relationships</vt:lpstr>
      <vt:lpstr>Enriched phenotypes preceding a diagnosis of schizophrenia</vt:lpstr>
      <vt:lpstr>Enriched phenotypes succeeding a diagnosis of schizophrenia</vt:lpstr>
      <vt:lpstr>Incidence and timing of psychiatric comorbidities in schizophrenia</vt:lpstr>
      <vt:lpstr>Timing of psychiatric comorbidities in schizophrenia</vt:lpstr>
      <vt:lpstr>The interconnected spectrum of psychiatric disorders</vt:lpstr>
      <vt:lpstr>Schizophrenia and  somatic comorbidities</vt:lpstr>
      <vt:lpstr>Somatic comorbidities in schizophrenia</vt:lpstr>
      <vt:lpstr>Mortality rates in schizophrenia</vt:lpstr>
      <vt:lpstr>Mortality rates in mental health disorders</vt:lpstr>
      <vt:lpstr>Mortality rates in schizophrenia</vt:lpstr>
      <vt:lpstr>Mortality from respiratory diseases in schizophrenia</vt:lpstr>
      <vt:lpstr>Mortality from SUD in schizophrenia</vt:lpstr>
      <vt:lpstr>Health inequities and preventive care gaps in schizophrenia</vt:lpstr>
      <vt:lpstr>Health disparities in mental disorders</vt:lpstr>
      <vt:lpstr>Socioeconomic stratification of mortality risk in schizophrenia </vt:lpstr>
      <vt:lpstr>Disparities in diabetes management in mental disorders</vt:lpstr>
      <vt:lpstr>Disparities in CVD management in schizophrenia</vt:lpstr>
      <vt:lpstr>Disparities in cancer management in schizophrenia</vt:lpstr>
      <vt:lpstr>Overcoming health inequities in schizophrenia</vt:lpstr>
      <vt:lpstr>Lifestyle factors in the management of mental illness</vt:lpstr>
      <vt:lpstr>Eating patterns and nutritional risk in schizophrenia</vt:lpstr>
      <vt:lpstr>Integrated management of physical and mental comorbidities</vt:lpstr>
      <vt:lpstr>Leadership actions to protect physical health in mental illness</vt:lpstr>
      <vt:lpstr>Summary slide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Elliot Piper-Brown</dc:creator>
  <cp:lastModifiedBy>Terese Vibe Boye</cp:lastModifiedBy>
  <cp:revision>62</cp:revision>
  <dcterms:created xsi:type="dcterms:W3CDTF">2026-02-02T13:01:55Z</dcterms:created>
  <dcterms:modified xsi:type="dcterms:W3CDTF">2026-07-21T00:16:59Z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0x010100378ADE6B19A3CF47AA97E8D3AF31B8F7</vt:lpwstr>
  </property>
  <property fmtid="{D5CDD505-2E9C-101B-9397-08002B2CF9AE}" pid="3" name="MediaServiceImageTags">
    <vt:lpwstr/>
  </property>
  <property fmtid="{D5CDD505-2E9C-101B-9397-08002B2CF9AE}" pid="4" name="Order">
    <vt:r8>2178000</vt:r8>
  </property>
</Properties>
</file>